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60" r:id="rId6"/>
    <p:sldId id="257" r:id="rId7"/>
    <p:sldId id="258" r:id="rId8"/>
    <p:sldId id="261" r:id="rId9"/>
    <p:sldId id="286" r:id="rId10"/>
    <p:sldId id="285" r:id="rId11"/>
    <p:sldId id="262" r:id="rId12"/>
    <p:sldId id="305" r:id="rId13"/>
    <p:sldId id="287" r:id="rId14"/>
    <p:sldId id="301" r:id="rId15"/>
    <p:sldId id="302" r:id="rId16"/>
    <p:sldId id="303" r:id="rId17"/>
    <p:sldId id="304" r:id="rId18"/>
    <p:sldId id="296" r:id="rId19"/>
    <p:sldId id="297" r:id="rId20"/>
    <p:sldId id="299" r:id="rId21"/>
    <p:sldId id="300" r:id="rId22"/>
    <p:sldId id="298" r:id="rId23"/>
    <p:sldId id="288" r:id="rId24"/>
    <p:sldId id="263" r:id="rId25"/>
    <p:sldId id="289" r:id="rId26"/>
    <p:sldId id="264" r:id="rId27"/>
    <p:sldId id="290" r:id="rId28"/>
    <p:sldId id="265" r:id="rId29"/>
    <p:sldId id="266" r:id="rId30"/>
  </p:sldIdLst>
  <p:sldSz cx="9144000" cy="5143500" type="screen16x9"/>
  <p:notesSz cx="6858000" cy="9144000"/>
  <p:embeddedFontLst>
    <p:embeddedFont>
      <p:font typeface="Lexend Deca" panose="020B0604020202020204" charset="0"/>
      <p:regular r:id="rId32"/>
    </p:embeddedFont>
    <p:embeddedFont>
      <p:font typeface="Muli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BEC8D7-7A68-4711-94A7-FACB109CC89B}">
  <a:tblStyle styleId="{E3BEC8D7-7A68-4711-94A7-FACB109CC8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yet to integration features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94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95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1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3.1.101.8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SPM G3T8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9E882B78-667B-4F30-90BB-E80D666A75D2}"/>
              </a:ext>
            </a:extLst>
          </p:cNvPr>
          <p:cNvSpPr txBox="1">
            <a:spLocks/>
          </p:cNvSpPr>
          <p:nvPr/>
        </p:nvSpPr>
        <p:spPr>
          <a:xfrm>
            <a:off x="684662" y="2570717"/>
            <a:ext cx="3882202" cy="11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1400" b="0" dirty="0"/>
              <a:t>Andrew | Thao | Jia Xin | Jia Hui | Zhen Hui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7403123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1 (18/9 – 2/10)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 Project (PM + inputs from 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Login Feature (JX – ZH)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Admin Features – bootstrap (TB-JH)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Create Test Plan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Create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Run Test Case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Debug Sessions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Prepare for PM Review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Deploy to cloud (TB-JX)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PM Review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It.1 debrief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  <p:pic>
        <p:nvPicPr>
          <p:cNvPr id="5" name="Picture 4" descr="Image result for milestone icon">
            <a:extLst>
              <a:ext uri="{FF2B5EF4-FFF2-40B4-BE49-F238E27FC236}">
                <a16:creationId xmlns:a16="http://schemas.microsoft.com/office/drawing/2014/main" id="{205F811A-81A9-47B0-89B3-0CB86FF0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8" y="3987705"/>
            <a:ext cx="413497" cy="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4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8094004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2 (3/10 – 16/10)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Starting and clearing rounds Feature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Bid for a Section Feature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Drop Bid Feature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AWS 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Update Test Case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Run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Planned Debug Time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Prepare for Application Demo and Progress update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Application Demo and Progress update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It.2 Debrief (PM)</a:t>
            </a:r>
          </a:p>
          <a:p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05B1D-CD8B-4D92-80D0-F5DE169A3534}"/>
              </a:ext>
            </a:extLst>
          </p:cNvPr>
          <p:cNvSpPr txBox="1"/>
          <p:nvPr/>
        </p:nvSpPr>
        <p:spPr>
          <a:xfrm>
            <a:off x="6196747" y="1598243"/>
            <a:ext cx="254085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  <a:latin typeface="Muli Light" panose="020B0604020202020204" charset="0"/>
              </a:rPr>
              <a:t>(Pair Programming Teams)</a:t>
            </a:r>
          </a:p>
          <a:p>
            <a:endParaRPr lang="en-SG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F567F53-BF31-41B9-A3A2-7BFFFF1FA63B}"/>
              </a:ext>
            </a:extLst>
          </p:cNvPr>
          <p:cNvSpPr/>
          <p:nvPr/>
        </p:nvSpPr>
        <p:spPr>
          <a:xfrm>
            <a:off x="5547018" y="1088571"/>
            <a:ext cx="703943" cy="1465249"/>
          </a:xfrm>
          <a:prstGeom prst="rightBrac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689298-4852-4BB9-B1FD-9C778F6412AE}"/>
              </a:ext>
            </a:extLst>
          </p:cNvPr>
          <p:cNvCxnSpPr>
            <a:cxnSpLocks/>
          </p:cNvCxnSpPr>
          <p:nvPr/>
        </p:nvCxnSpPr>
        <p:spPr>
          <a:xfrm>
            <a:off x="1039906" y="2525154"/>
            <a:ext cx="4507112" cy="28666"/>
          </a:xfrm>
          <a:prstGeom prst="line">
            <a:avLst/>
          </a:prstGeom>
          <a:ln w="349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Image result for milestone icon">
            <a:extLst>
              <a:ext uri="{FF2B5EF4-FFF2-40B4-BE49-F238E27FC236}">
                <a16:creationId xmlns:a16="http://schemas.microsoft.com/office/drawing/2014/main" id="{7A4DFBE9-68A2-4C44-AE19-DD481BAFB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7" y="3996670"/>
            <a:ext cx="413497" cy="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9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7403123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3 (17/10 – 30/10)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Drop a section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View Bidding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Update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Run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Planned Debugging Time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UI Design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Prepare for UAT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UAT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It.3 Debrief (PM)</a:t>
            </a:r>
          </a:p>
          <a:p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AD2FA-DDA5-4026-BEC2-459ED34C572B}"/>
              </a:ext>
            </a:extLst>
          </p:cNvPr>
          <p:cNvSpPr txBox="1"/>
          <p:nvPr/>
        </p:nvSpPr>
        <p:spPr>
          <a:xfrm>
            <a:off x="4807643" y="1244698"/>
            <a:ext cx="3239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  <a:latin typeface="Muli Light" panose="020B0604020202020204" charset="0"/>
              </a:rPr>
              <a:t>(Pair Programming Teams)</a:t>
            </a:r>
          </a:p>
          <a:p>
            <a:endParaRPr lang="en-SG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23B31B3-8BB2-4162-B697-5C92DF9832B7}"/>
              </a:ext>
            </a:extLst>
          </p:cNvPr>
          <p:cNvSpPr/>
          <p:nvPr/>
        </p:nvSpPr>
        <p:spPr>
          <a:xfrm>
            <a:off x="4103700" y="1106501"/>
            <a:ext cx="703943" cy="758158"/>
          </a:xfrm>
          <a:prstGeom prst="rightBrac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A023E-47E0-4A32-964D-16FB748E9562}"/>
              </a:ext>
            </a:extLst>
          </p:cNvPr>
          <p:cNvCxnSpPr>
            <a:cxnSpLocks/>
          </p:cNvCxnSpPr>
          <p:nvPr/>
        </p:nvCxnSpPr>
        <p:spPr>
          <a:xfrm>
            <a:off x="1021976" y="1933483"/>
            <a:ext cx="3081724" cy="0"/>
          </a:xfrm>
          <a:prstGeom prst="line">
            <a:avLst/>
          </a:prstGeom>
          <a:ln w="349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milestone icon">
            <a:extLst>
              <a:ext uri="{FF2B5EF4-FFF2-40B4-BE49-F238E27FC236}">
                <a16:creationId xmlns:a16="http://schemas.microsoft.com/office/drawing/2014/main" id="{83E25291-831B-44EC-87BB-43C311B5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7" y="3700834"/>
            <a:ext cx="413497" cy="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71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7403123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4 (31/10 – 13/11)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Fix Problems from UAT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Improve on UI Design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Update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Run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Planned Debugging Time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Prepare Final Presentation Slides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SG" sz="2000" dirty="0">
              <a:latin typeface="Muli Light" panose="020B0604020202020204" charset="0"/>
            </a:endParaRPr>
          </a:p>
          <a:p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36309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7403123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5 (14/11 – 20/11)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Presentation Rehearsal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Submission of Slides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Final Presentation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SG" sz="2000" dirty="0">
              <a:latin typeface="Muli Light" panose="020B0604020202020204" charset="0"/>
            </a:endParaRPr>
          </a:p>
          <a:p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  <p:pic>
        <p:nvPicPr>
          <p:cNvPr id="1028" name="Picture 4" descr="Image result for milestone icon">
            <a:extLst>
              <a:ext uri="{FF2B5EF4-FFF2-40B4-BE49-F238E27FC236}">
                <a16:creationId xmlns:a16="http://schemas.microsoft.com/office/drawing/2014/main" id="{5E055397-C250-48C7-B34C-293FB814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4" y="1863069"/>
            <a:ext cx="413497" cy="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2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5801" y="215131"/>
            <a:ext cx="4730262" cy="63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Iter.1</a:t>
            </a:r>
          </a:p>
          <a:p>
            <a:endParaRPr lang="en-SG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F303AD-6DE0-4051-BD71-7C213FCC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14356"/>
              </p:ext>
            </p:extLst>
          </p:nvPr>
        </p:nvGraphicFramePr>
        <p:xfrm>
          <a:off x="153649" y="977310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Plan the project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574048-E5F3-4ABF-8D66-F2F81726F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41165"/>
              </p:ext>
            </p:extLst>
          </p:nvPr>
        </p:nvGraphicFramePr>
        <p:xfrm>
          <a:off x="153649" y="2079517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Login Feature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D3ACBF-B30D-48C1-B03F-AD3C9D10F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99067"/>
              </p:ext>
            </p:extLst>
          </p:nvPr>
        </p:nvGraphicFramePr>
        <p:xfrm>
          <a:off x="153648" y="3182475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Admin Feature</a:t>
                      </a:r>
                    </a:p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41C422-4AE9-4D72-A851-C3D58E34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38774"/>
              </p:ext>
            </p:extLst>
          </p:nvPr>
        </p:nvGraphicFramePr>
        <p:xfrm>
          <a:off x="153647" y="4166190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Daily DU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2CAF08-02CB-47C2-A940-70D302E6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20951"/>
              </p:ext>
            </p:extLst>
          </p:nvPr>
        </p:nvGraphicFramePr>
        <p:xfrm>
          <a:off x="1878640" y="1404030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Create Test Plan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3402EA-F2E9-4495-9589-0FDF65F8A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69753"/>
              </p:ext>
            </p:extLst>
          </p:nvPr>
        </p:nvGraphicFramePr>
        <p:xfrm>
          <a:off x="1878640" y="2501581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Create Test Cases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B8BD56A-9427-48AD-B8E6-1325E5B03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53365"/>
              </p:ext>
            </p:extLst>
          </p:nvPr>
        </p:nvGraphicFramePr>
        <p:xfrm>
          <a:off x="1878640" y="3599132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Run Test Cases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0C6FCA-5FDB-4B6A-B775-C953771C7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8583"/>
              </p:ext>
            </p:extLst>
          </p:nvPr>
        </p:nvGraphicFramePr>
        <p:xfrm>
          <a:off x="3603631" y="2501581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Debugging Time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DA3DE4-1615-4E34-8E20-7182F08A7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10602"/>
              </p:ext>
            </p:extLst>
          </p:nvPr>
        </p:nvGraphicFramePr>
        <p:xfrm>
          <a:off x="5328622" y="2498943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Prepare for PM Review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15839A1-7AF4-408D-A002-E46411D75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54146"/>
              </p:ext>
            </p:extLst>
          </p:nvPr>
        </p:nvGraphicFramePr>
        <p:xfrm>
          <a:off x="7053613" y="1745652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Deploy to Cloud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0EDEBB0-1DDE-478C-A0FE-0C8F95B8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43425"/>
              </p:ext>
            </p:extLst>
          </p:nvPr>
        </p:nvGraphicFramePr>
        <p:xfrm>
          <a:off x="7386363" y="537347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Submission of Project slides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9A6C34F-EEBE-4FD8-A532-80828C24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68591"/>
              </p:ext>
            </p:extLst>
          </p:nvPr>
        </p:nvGraphicFramePr>
        <p:xfrm>
          <a:off x="7386363" y="3018414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PM Review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547F6EF-BD59-4074-8FAE-02E1738AA19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1479646" y="1376303"/>
            <a:ext cx="398994" cy="454447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686204A-C730-457F-9287-9A327F45428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479646" y="1376303"/>
            <a:ext cx="398994" cy="155199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6EBDF91-5BC1-4984-9EB4-E1F57630F50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479646" y="2478510"/>
            <a:ext cx="398994" cy="151961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B779830-97CA-40C5-A671-86603E4511C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479645" y="1830750"/>
            <a:ext cx="398995" cy="177844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AC68562-4DFB-4DE7-AB4E-C4C0F8B6B8D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204637" y="1830750"/>
            <a:ext cx="398994" cy="109755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A4C3ECC-1F3A-484A-906A-64CE74E44FA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204637" y="2928301"/>
            <a:ext cx="398994" cy="106982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E7D7502-58F2-4A29-A704-AF7B1DD54D4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204637" y="2928301"/>
            <a:ext cx="398994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42BE795-EA31-48DC-BC2D-301627216CF1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rot="5400000" flipH="1" flipV="1">
            <a:off x="5921553" y="1034134"/>
            <a:ext cx="1534876" cy="1394743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0C7E34-33DE-4262-964E-9E1E894F12A3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 rot="5400000">
            <a:off x="7114603" y="2815398"/>
            <a:ext cx="873769" cy="330248"/>
          </a:xfrm>
          <a:prstGeom prst="bentConnector4">
            <a:avLst>
              <a:gd name="adj1" fmla="val 27168"/>
              <a:gd name="adj2" fmla="val 169221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9DBC23D-27E9-4013-8338-A58EDDF2400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929628" y="2925663"/>
            <a:ext cx="398994" cy="263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9444EB4-7262-4F78-8811-09377D620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69995"/>
              </p:ext>
            </p:extLst>
          </p:nvPr>
        </p:nvGraphicFramePr>
        <p:xfrm>
          <a:off x="7386363" y="3861095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Iteration 1 Debrief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5A7F2FA-1C00-4E8C-B9DD-BD95586B92FA}"/>
              </a:ext>
            </a:extLst>
          </p:cNvPr>
          <p:cNvCxnSpPr>
            <a:cxnSpLocks/>
            <a:stCxn id="16" idx="2"/>
            <a:endCxn id="95" idx="1"/>
          </p:cNvCxnSpPr>
          <p:nvPr/>
        </p:nvCxnSpPr>
        <p:spPr>
          <a:xfrm rot="5400000">
            <a:off x="6679399" y="3250602"/>
            <a:ext cx="1744177" cy="330248"/>
          </a:xfrm>
          <a:prstGeom prst="bentConnector4">
            <a:avLst>
              <a:gd name="adj1" fmla="val 13167"/>
              <a:gd name="adj2" fmla="val 169221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6A3416D-E488-4FAE-90FD-861E9DA3652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654619" y="2144645"/>
            <a:ext cx="398994" cy="78101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0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5800" y="215130"/>
            <a:ext cx="8143475" cy="4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Iter.2</a:t>
            </a:r>
          </a:p>
          <a:p>
            <a:endParaRPr lang="en-SG" sz="3600" dirty="0"/>
          </a:p>
          <a:p>
            <a:endParaRPr lang="en-SG" sz="3600" dirty="0"/>
          </a:p>
          <a:p>
            <a:endParaRPr lang="en-SG" sz="3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4FC0555-1852-4B4E-B769-9BE53C1D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04366"/>
              </p:ext>
            </p:extLst>
          </p:nvPr>
        </p:nvGraphicFramePr>
        <p:xfrm>
          <a:off x="216919" y="850992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Clearing rounds feature (round 1)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C444BF-5750-4D05-88F9-EAC79F00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34702"/>
              </p:ext>
            </p:extLst>
          </p:nvPr>
        </p:nvGraphicFramePr>
        <p:xfrm>
          <a:off x="225262" y="1877189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Bid for a section feature (round 1)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43DE110-DC43-4533-8B9D-78F467EE2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1005"/>
              </p:ext>
            </p:extLst>
          </p:nvPr>
        </p:nvGraphicFramePr>
        <p:xfrm>
          <a:off x="225262" y="2911730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Criteria for bidding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7A6C3C-075B-4669-868D-7248DC29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70278"/>
              </p:ext>
            </p:extLst>
          </p:nvPr>
        </p:nvGraphicFramePr>
        <p:xfrm>
          <a:off x="233605" y="4021357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Daily Update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A94908-6B92-4C31-95C1-4BCD0E6C4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13141"/>
              </p:ext>
            </p:extLst>
          </p:nvPr>
        </p:nvGraphicFramePr>
        <p:xfrm>
          <a:off x="1660269" y="850991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Clearing rounds feature (round 2)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8B5050-7B73-4514-8B34-D17EADEEF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31869"/>
              </p:ext>
            </p:extLst>
          </p:nvPr>
        </p:nvGraphicFramePr>
        <p:xfrm>
          <a:off x="1660269" y="1875853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Bid for a section feature (round 2)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704C9AF-7FC8-484E-BB7E-143BDFAF2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30355"/>
              </p:ext>
            </p:extLst>
          </p:nvPr>
        </p:nvGraphicFramePr>
        <p:xfrm>
          <a:off x="3128648" y="1351575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Drop bid feature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AB05852-E8CB-48B3-9105-E305A298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4427"/>
              </p:ext>
            </p:extLst>
          </p:nvPr>
        </p:nvGraphicFramePr>
        <p:xfrm>
          <a:off x="4463539" y="901049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Integration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F07EF01-FBDE-4450-83D6-8A179C567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93086"/>
              </p:ext>
            </p:extLst>
          </p:nvPr>
        </p:nvGraphicFramePr>
        <p:xfrm>
          <a:off x="6040379" y="2844985"/>
          <a:ext cx="1006252" cy="79248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Prepare for Application Demo and Progress Update 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5E077-8D2C-4C96-9EAC-336E42266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33672"/>
              </p:ext>
            </p:extLst>
          </p:nvPr>
        </p:nvGraphicFramePr>
        <p:xfrm>
          <a:off x="6028192" y="1601868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Debugging time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1D88BAC-BC3B-4C58-8139-6378A4CC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71483"/>
              </p:ext>
            </p:extLst>
          </p:nvPr>
        </p:nvGraphicFramePr>
        <p:xfrm>
          <a:off x="4505254" y="4029700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Run test cases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3B81934-C006-4D4B-BA82-8995AF643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57324"/>
              </p:ext>
            </p:extLst>
          </p:nvPr>
        </p:nvGraphicFramePr>
        <p:xfrm>
          <a:off x="4471882" y="2936758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Update test cases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042D50F-02DE-4786-9E2A-AF4F482B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32752"/>
              </p:ext>
            </p:extLst>
          </p:nvPr>
        </p:nvGraphicFramePr>
        <p:xfrm>
          <a:off x="4480225" y="1918904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AWS integration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49942E6-9CBD-47E8-A037-A378430BE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59128"/>
              </p:ext>
            </p:extLst>
          </p:nvPr>
        </p:nvGraphicFramePr>
        <p:xfrm>
          <a:off x="7683962" y="3804437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Iteration 2 debrief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D2E2636-9313-45DE-91D0-74FD10A21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80383"/>
              </p:ext>
            </p:extLst>
          </p:nvPr>
        </p:nvGraphicFramePr>
        <p:xfrm>
          <a:off x="7680035" y="2661436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noProof="0" dirty="0">
                          <a:effectLst/>
                          <a:latin typeface="Arial"/>
                        </a:rPr>
                        <a:t>Application demo and progress update</a:t>
                      </a:r>
                      <a:endParaRPr lang="en-US" dirty="0"/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CB08467-10E2-4190-B6B1-9BA05265648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666521" y="1224414"/>
            <a:ext cx="462127" cy="50058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CE7D10F-57EF-4B97-8654-6412CD8F7A8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666521" y="1724998"/>
            <a:ext cx="462127" cy="52427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88E916E-2288-4C3A-A1BB-6ED36A6461CF}"/>
              </a:ext>
            </a:extLst>
          </p:cNvPr>
          <p:cNvCxnSpPr>
            <a:cxnSpLocks/>
          </p:cNvCxnSpPr>
          <p:nvPr/>
        </p:nvCxnSpPr>
        <p:spPr>
          <a:xfrm flipV="1">
            <a:off x="1238548" y="1724998"/>
            <a:ext cx="1897134" cy="1560155"/>
          </a:xfrm>
          <a:prstGeom prst="bentConnector3">
            <a:avLst>
              <a:gd name="adj1" fmla="val 87447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E950E5-B41F-4EB2-AFE1-0F5F9877336C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223171" y="1224414"/>
            <a:ext cx="437098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D6CB24-1709-4897-AD66-7E2B778E1FF7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1231514" y="2249276"/>
            <a:ext cx="428755" cy="13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B930B77-4084-446E-9757-1B353057D963}"/>
              </a:ext>
            </a:extLst>
          </p:cNvPr>
          <p:cNvCxnSpPr>
            <a:cxnSpLocks/>
          </p:cNvCxnSpPr>
          <p:nvPr/>
        </p:nvCxnSpPr>
        <p:spPr>
          <a:xfrm>
            <a:off x="4127866" y="1724998"/>
            <a:ext cx="345325" cy="567329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FEEB93C-B30A-40B7-BBB3-C6A4710B45D6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134900" y="1724998"/>
            <a:ext cx="336982" cy="1585183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760DBE4-8C02-42DD-91AF-CB0B043E3035}"/>
              </a:ext>
            </a:extLst>
          </p:cNvPr>
          <p:cNvCxnSpPr>
            <a:cxnSpLocks/>
          </p:cNvCxnSpPr>
          <p:nvPr/>
        </p:nvCxnSpPr>
        <p:spPr>
          <a:xfrm>
            <a:off x="4120832" y="1724998"/>
            <a:ext cx="370354" cy="267812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D5C721D-BB54-41A9-90E6-6D2B332C90A1}"/>
              </a:ext>
            </a:extLst>
          </p:cNvPr>
          <p:cNvCxnSpPr>
            <a:cxnSpLocks/>
          </p:cNvCxnSpPr>
          <p:nvPr/>
        </p:nvCxnSpPr>
        <p:spPr>
          <a:xfrm flipV="1">
            <a:off x="4141934" y="1274472"/>
            <a:ext cx="328639" cy="450526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9DE9BD2-C099-44B9-9C7F-5F45E1CE03A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469791" y="1274472"/>
            <a:ext cx="558401" cy="700819"/>
          </a:xfrm>
          <a:prstGeom prst="bentConnector3">
            <a:avLst>
              <a:gd name="adj1" fmla="val 5126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12403FD-AF15-48F2-BAE4-162B0BCD136E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5486477" y="2292327"/>
            <a:ext cx="553902" cy="94889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C871555-B270-4BF9-A82E-1DF7C6D6E5C1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5478134" y="1975291"/>
            <a:ext cx="550058" cy="1334890"/>
          </a:xfrm>
          <a:prstGeom prst="bentConnector3">
            <a:avLst>
              <a:gd name="adj1" fmla="val 5127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A1544B3-CAE1-4733-AFE9-AE219A54E038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5511506" y="3241225"/>
            <a:ext cx="528873" cy="116189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EEF355B-38F7-4AA8-A7F7-455E16FCCA3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034444" y="1975291"/>
            <a:ext cx="645591" cy="105956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E6E4FCA-5D3E-4E8F-9791-9188E81F1564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046631" y="3241225"/>
            <a:ext cx="637331" cy="93663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4290518-A68B-40F1-B882-57DB1D07DADF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7034444" y="1975291"/>
            <a:ext cx="649518" cy="2202569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3" y="4749851"/>
            <a:ext cx="640977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5800" y="215130"/>
            <a:ext cx="4898023" cy="123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Iter.3</a:t>
            </a:r>
          </a:p>
          <a:p>
            <a:endParaRPr lang="en-SG" sz="3600" dirty="0"/>
          </a:p>
          <a:p>
            <a:endParaRPr lang="en-SG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715576-7388-41FA-9064-67403733F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21674"/>
              </p:ext>
            </p:extLst>
          </p:nvPr>
        </p:nvGraphicFramePr>
        <p:xfrm>
          <a:off x="99649" y="887311"/>
          <a:ext cx="933552" cy="106680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Drop a Section Feature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52F48F-F2F0-4582-BEAB-A1D2F9783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76231"/>
              </p:ext>
            </p:extLst>
          </p:nvPr>
        </p:nvGraphicFramePr>
        <p:xfrm>
          <a:off x="99649" y="2076511"/>
          <a:ext cx="933552" cy="106680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View Bidding Results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37839F-8EB8-4609-BDBA-4BCEA548D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03183"/>
              </p:ext>
            </p:extLst>
          </p:nvPr>
        </p:nvGraphicFramePr>
        <p:xfrm>
          <a:off x="99648" y="3265711"/>
          <a:ext cx="933552" cy="841589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Daily DU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A1D42B-B250-485A-96A6-73741D254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81793"/>
              </p:ext>
            </p:extLst>
          </p:nvPr>
        </p:nvGraphicFramePr>
        <p:xfrm>
          <a:off x="1255231" y="1516744"/>
          <a:ext cx="933552" cy="841589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Integrate 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163D09-5CF8-4E0E-90ED-769F46597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93834"/>
              </p:ext>
            </p:extLst>
          </p:nvPr>
        </p:nvGraphicFramePr>
        <p:xfrm>
          <a:off x="2354541" y="1520501"/>
          <a:ext cx="933552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Update Test Cases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06C5B2-43C2-4FCB-9D57-78069F634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42578"/>
              </p:ext>
            </p:extLst>
          </p:nvPr>
        </p:nvGraphicFramePr>
        <p:xfrm>
          <a:off x="3481987" y="1516744"/>
          <a:ext cx="933552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Run Test Cases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B0C99B-7572-46FD-A5B0-20DAAEF19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74667"/>
              </p:ext>
            </p:extLst>
          </p:nvPr>
        </p:nvGraphicFramePr>
        <p:xfrm>
          <a:off x="4612939" y="1397166"/>
          <a:ext cx="933552" cy="106680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Debugging Time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79C8BF-27AD-4F20-9E24-043B0FF8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97179"/>
              </p:ext>
            </p:extLst>
          </p:nvPr>
        </p:nvGraphicFramePr>
        <p:xfrm>
          <a:off x="5743891" y="1510818"/>
          <a:ext cx="933552" cy="841589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UI Design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FEA683-5BAD-45AB-94D0-7C9971FB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69916"/>
              </p:ext>
            </p:extLst>
          </p:nvPr>
        </p:nvGraphicFramePr>
        <p:xfrm>
          <a:off x="6871337" y="1502676"/>
          <a:ext cx="933552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Prepare for UAT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4433CC-4F6F-436F-974F-AA4C0EF81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82226"/>
              </p:ext>
            </p:extLst>
          </p:nvPr>
        </p:nvGraphicFramePr>
        <p:xfrm>
          <a:off x="8110799" y="887311"/>
          <a:ext cx="933552" cy="841589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UAT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1F1EC2-8C89-4E41-B6D8-7B5722B63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43085"/>
              </p:ext>
            </p:extLst>
          </p:nvPr>
        </p:nvGraphicFramePr>
        <p:xfrm>
          <a:off x="8110799" y="2060309"/>
          <a:ext cx="933552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3 Debrief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7D9A68C-32F6-4E95-9BCF-D73FF998358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033201" y="1420711"/>
            <a:ext cx="222030" cy="516827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51D9319-5242-4A2C-8AB8-97C413ACAF5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033201" y="1937538"/>
            <a:ext cx="222030" cy="672373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25D5A-60B3-4A59-8E38-6B86A774FE6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88783" y="1937538"/>
            <a:ext cx="165758" cy="968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900583-CB7D-4789-9858-FD44A791F44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288093" y="1943464"/>
            <a:ext cx="193894" cy="375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005564-E88C-47C9-A252-3837D7E0BD0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415539" y="1930566"/>
            <a:ext cx="197400" cy="1289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962BDA-515D-4E22-8009-39E3565102B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46491" y="1930566"/>
            <a:ext cx="197400" cy="104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8143A-96E2-4045-8D0B-331CB3F26BF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77443" y="1929396"/>
            <a:ext cx="193894" cy="221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EC6D78-F4CD-49A8-A38E-13DA5694C88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804889" y="1929396"/>
            <a:ext cx="305910" cy="557633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6F12ECD-601B-4926-A7A7-0357AEB7100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804889" y="1308105"/>
            <a:ext cx="305910" cy="62129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5800" y="215130"/>
            <a:ext cx="4898023" cy="123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Iter.4</a:t>
            </a:r>
          </a:p>
          <a:p>
            <a:endParaRPr lang="en-SG" sz="3600" dirty="0"/>
          </a:p>
          <a:p>
            <a:endParaRPr lang="en-SG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22FB40-A2DA-439F-8533-0BE2D5572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68982"/>
              </p:ext>
            </p:extLst>
          </p:nvPr>
        </p:nvGraphicFramePr>
        <p:xfrm>
          <a:off x="99649" y="15929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Fix problems from UAT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ABDCA3-0303-4969-80E3-9F0BED47F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49187"/>
              </p:ext>
            </p:extLst>
          </p:nvPr>
        </p:nvGraphicFramePr>
        <p:xfrm>
          <a:off x="99649" y="2886031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Daily update</a:t>
                      </a:r>
                    </a:p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E12A6F-711B-45CC-A52E-E57FBC869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61677"/>
              </p:ext>
            </p:extLst>
          </p:nvPr>
        </p:nvGraphicFramePr>
        <p:xfrm>
          <a:off x="1598449" y="22745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Improve on UI design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117697-A88A-49EE-9914-3B15E6B62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60500"/>
              </p:ext>
            </p:extLst>
          </p:nvPr>
        </p:nvGraphicFramePr>
        <p:xfrm>
          <a:off x="3234049" y="22745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test cases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41EBDAC-BC87-4BED-BC85-F8B021D14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02693"/>
              </p:ext>
            </p:extLst>
          </p:nvPr>
        </p:nvGraphicFramePr>
        <p:xfrm>
          <a:off x="4801249" y="22745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Run test cases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678C39-DD35-4837-9959-AF56673E6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63958"/>
              </p:ext>
            </p:extLst>
          </p:nvPr>
        </p:nvGraphicFramePr>
        <p:xfrm>
          <a:off x="6368449" y="22745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Debugging time 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C61DFC-FED0-41D4-9E91-56B628CA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18833"/>
              </p:ext>
            </p:extLst>
          </p:nvPr>
        </p:nvGraphicFramePr>
        <p:xfrm>
          <a:off x="7935649" y="2167830"/>
          <a:ext cx="1129151" cy="106680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Final presentation slides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CE22E97-DE07-487C-A565-6D51B01AA1F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228800" y="2019630"/>
            <a:ext cx="369649" cy="68160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D196306-49F1-4643-98E8-2F48187D72F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228800" y="2701230"/>
            <a:ext cx="369649" cy="61152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22D8D-84DC-491F-A5F8-BFFE382C9D7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727600" y="2701230"/>
            <a:ext cx="50644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649DB6-091F-4473-8023-E36A7177252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363200" y="2701230"/>
            <a:ext cx="43804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2958B8-8A93-42C1-A07C-55EA4C3B8A1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30400" y="2701230"/>
            <a:ext cx="43804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4E33C7-F6B5-47F5-A8FE-AC986BE707E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97600" y="2701230"/>
            <a:ext cx="43804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6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5801" y="215130"/>
            <a:ext cx="4413738" cy="7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Iter.5</a:t>
            </a:r>
          </a:p>
          <a:p>
            <a:endParaRPr lang="en-SG" sz="3600" dirty="0"/>
          </a:p>
          <a:p>
            <a:endParaRPr lang="en-SG" sz="3600" dirty="0"/>
          </a:p>
          <a:p>
            <a:endParaRPr lang="en-SG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6D281B-94E5-485D-8088-D180F79B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85183"/>
              </p:ext>
            </p:extLst>
          </p:nvPr>
        </p:nvGraphicFramePr>
        <p:xfrm>
          <a:off x="2261382" y="2212931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Submission of Slides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259ECC-771B-4BF9-BF9A-4D87E4B91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8799"/>
              </p:ext>
            </p:extLst>
          </p:nvPr>
        </p:nvGraphicFramePr>
        <p:xfrm>
          <a:off x="2261382" y="1151013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Presentation Rehearsal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E830E3-10F6-4755-97B5-D4BBF0D34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26302"/>
              </p:ext>
            </p:extLst>
          </p:nvPr>
        </p:nvGraphicFramePr>
        <p:xfrm>
          <a:off x="5188893" y="2505064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Final Presentation 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9B120C-023D-4C6D-959E-C6A9C5EF3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13029"/>
              </p:ext>
            </p:extLst>
          </p:nvPr>
        </p:nvGraphicFramePr>
        <p:xfrm>
          <a:off x="2261382" y="3274849"/>
          <a:ext cx="1129151" cy="806329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Daily DU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412CA43-3E12-4732-9455-4FB8D90F207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390533" y="1577733"/>
            <a:ext cx="1798360" cy="135405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2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n-SG" dirty="0"/>
              <a:t>Functionalities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9B47D-489C-4BFD-B9BA-FA823CEED7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6" name="Google Shape;96;p1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00B44DD-FADD-4CCC-871C-DD872CC127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64452" y="2045304"/>
            <a:ext cx="2577593" cy="123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7;p17">
            <a:extLst>
              <a:ext uri="{FF2B5EF4-FFF2-40B4-BE49-F238E27FC236}">
                <a16:creationId xmlns:a16="http://schemas.microsoft.com/office/drawing/2014/main" id="{89FB38EC-0E2A-462F-84A6-EFDD77FA7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143" y="2500201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8;p17">
            <a:extLst>
              <a:ext uri="{FF2B5EF4-FFF2-40B4-BE49-F238E27FC236}">
                <a16:creationId xmlns:a16="http://schemas.microsoft.com/office/drawing/2014/main" id="{7D8E805E-56C1-4125-AB3E-6E1EC833A0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1;p19">
            <a:extLst>
              <a:ext uri="{FF2B5EF4-FFF2-40B4-BE49-F238E27FC236}">
                <a16:creationId xmlns:a16="http://schemas.microsoft.com/office/drawing/2014/main" id="{9917BD6A-6BD7-4845-BA31-307E546F64FB}"/>
              </a:ext>
            </a:extLst>
          </p:cNvPr>
          <p:cNvSpPr txBox="1">
            <a:spLocks/>
          </p:cNvSpPr>
          <p:nvPr/>
        </p:nvSpPr>
        <p:spPr>
          <a:xfrm>
            <a:off x="1112292" y="2005153"/>
            <a:ext cx="3385874" cy="56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/>
              <a:t>3. Bug Metrics</a:t>
            </a:r>
          </a:p>
        </p:txBody>
      </p:sp>
    </p:spTree>
    <p:extLst>
      <p:ext uri="{BB962C8B-B14F-4D97-AF65-F5344CB8AC3E}">
        <p14:creationId xmlns:p14="http://schemas.microsoft.com/office/powerpoint/2010/main" val="169793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188915"/>
            <a:ext cx="6098400" cy="763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Bug Metrics</a:t>
            </a: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DAAA3-FCB2-4757-B003-BB03679AEAAD}"/>
              </a:ext>
            </a:extLst>
          </p:cNvPr>
          <p:cNvSpPr txBox="1"/>
          <p:nvPr/>
        </p:nvSpPr>
        <p:spPr>
          <a:xfrm>
            <a:off x="155244" y="1413396"/>
            <a:ext cx="23337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Total No. Of Bugs: </a:t>
            </a:r>
            <a:r>
              <a:rPr lang="en-US" sz="1600" b="1" u="sng">
                <a:solidFill>
                  <a:srgbClr val="FF0000"/>
                </a:solidFill>
              </a:rPr>
              <a:t>13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68F8EF4-58B9-4A55-91DA-2674C5F27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3411"/>
              </p:ext>
            </p:extLst>
          </p:nvPr>
        </p:nvGraphicFramePr>
        <p:xfrm>
          <a:off x="170597" y="1808328"/>
          <a:ext cx="2109430" cy="145178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215503">
                  <a:extLst>
                    <a:ext uri="{9D8B030D-6E8A-4147-A177-3AD203B41FA5}">
                      <a16:colId xmlns:a16="http://schemas.microsoft.com/office/drawing/2014/main" val="3140327833"/>
                    </a:ext>
                  </a:extLst>
                </a:gridCol>
                <a:gridCol w="893927">
                  <a:extLst>
                    <a:ext uri="{9D8B030D-6E8A-4147-A177-3AD203B41FA5}">
                      <a16:colId xmlns:a16="http://schemas.microsoft.com/office/drawing/2014/main" val="4062698381"/>
                    </a:ext>
                  </a:extLst>
                </a:gridCol>
              </a:tblGrid>
              <a:tr h="5373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Bugs No. Range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 Points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8546"/>
                  </a:ext>
                </a:extLst>
              </a:tr>
              <a:tr h="295203">
                <a:tc>
                  <a:txBody>
                    <a:bodyPr/>
                    <a:lstStyle/>
                    <a:p>
                      <a:r>
                        <a:rPr lang="en-US"/>
                        <a:t>1 - 2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81524"/>
                  </a:ext>
                </a:extLst>
              </a:tr>
              <a:tr h="295203">
                <a:tc>
                  <a:txBody>
                    <a:bodyPr/>
                    <a:lstStyle/>
                    <a:p>
                      <a:r>
                        <a:rPr lang="en-US"/>
                        <a:t>3 - 7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48307"/>
                  </a:ext>
                </a:extLst>
              </a:tr>
              <a:tr h="2952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8 - 12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843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F32196-4E92-4A85-81FA-7B5587BF971B}"/>
              </a:ext>
            </a:extLst>
          </p:cNvPr>
          <p:cNvSpPr txBox="1"/>
          <p:nvPr/>
        </p:nvSpPr>
        <p:spPr>
          <a:xfrm>
            <a:off x="1460311" y="4364726"/>
            <a:ext cx="6214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Action Taken</a:t>
            </a:r>
            <a:r>
              <a:rPr lang="en-US">
                <a:solidFill>
                  <a:schemeClr val="bg1"/>
                </a:solidFill>
              </a:rPr>
              <a:t>: Stop task, schedule for debugging session for 8 hours with the responsible pair programmer (this includes asking for help from friends)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E7D8C33-DCDE-4437-8984-7C47013B1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28943" r="52885" b="19602"/>
          <a:stretch/>
        </p:blipFill>
        <p:spPr>
          <a:xfrm>
            <a:off x="3021275" y="382565"/>
            <a:ext cx="6057583" cy="38400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3736-4A5A-46AF-8177-4DDEB7692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7" name="Google Shape;111;p19">
            <a:extLst>
              <a:ext uri="{FF2B5EF4-FFF2-40B4-BE49-F238E27FC236}">
                <a16:creationId xmlns:a16="http://schemas.microsoft.com/office/drawing/2014/main" id="{0B18A419-EAA4-46F0-99D3-B68BD44ECB85}"/>
              </a:ext>
            </a:extLst>
          </p:cNvPr>
          <p:cNvSpPr txBox="1">
            <a:spLocks/>
          </p:cNvSpPr>
          <p:nvPr/>
        </p:nvSpPr>
        <p:spPr>
          <a:xfrm>
            <a:off x="1112292" y="2005153"/>
            <a:ext cx="4759179" cy="125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/>
              <a:t>4. Roles &amp; Responsibilities</a:t>
            </a:r>
          </a:p>
        </p:txBody>
      </p:sp>
      <p:pic>
        <p:nvPicPr>
          <p:cNvPr id="9" name="Google Shape;110;p19">
            <a:extLst>
              <a:ext uri="{FF2B5EF4-FFF2-40B4-BE49-F238E27FC236}">
                <a16:creationId xmlns:a16="http://schemas.microsoft.com/office/drawing/2014/main" id="{A35A8F06-8B37-4875-847B-4ED2923EA7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4;p19">
            <a:extLst>
              <a:ext uri="{FF2B5EF4-FFF2-40B4-BE49-F238E27FC236}">
                <a16:creationId xmlns:a16="http://schemas.microsoft.com/office/drawing/2014/main" id="{D758861A-4F24-45E6-9B54-435C762964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5;p19">
            <a:extLst>
              <a:ext uri="{FF2B5EF4-FFF2-40B4-BE49-F238E27FC236}">
                <a16:creationId xmlns:a16="http://schemas.microsoft.com/office/drawing/2014/main" id="{BB7C0D1E-4F16-4180-ADAD-9CFC32D5D7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6;p19">
            <a:extLst>
              <a:ext uri="{FF2B5EF4-FFF2-40B4-BE49-F238E27FC236}">
                <a16:creationId xmlns:a16="http://schemas.microsoft.com/office/drawing/2014/main" id="{BE66F99D-4395-42F6-8065-02451879875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7;p19">
            <a:extLst>
              <a:ext uri="{FF2B5EF4-FFF2-40B4-BE49-F238E27FC236}">
                <a16:creationId xmlns:a16="http://schemas.microsoft.com/office/drawing/2014/main" id="{3A6E54ED-4C48-4AFC-B8E5-C791C172B1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9;p19">
            <a:extLst>
              <a:ext uri="{FF2B5EF4-FFF2-40B4-BE49-F238E27FC236}">
                <a16:creationId xmlns:a16="http://schemas.microsoft.com/office/drawing/2014/main" id="{AADB1267-C0C5-4055-AEE7-239F5374D1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20;p19">
            <a:extLst>
              <a:ext uri="{FF2B5EF4-FFF2-40B4-BE49-F238E27FC236}">
                <a16:creationId xmlns:a16="http://schemas.microsoft.com/office/drawing/2014/main" id="{CEA4500F-49E6-49FA-8E76-36C9A1388E5B}"/>
              </a:ext>
            </a:extLst>
          </p:cNvPr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" name="Google Shape;121;p19">
            <a:extLst>
              <a:ext uri="{FF2B5EF4-FFF2-40B4-BE49-F238E27FC236}">
                <a16:creationId xmlns:a16="http://schemas.microsoft.com/office/drawing/2014/main" id="{A934310E-1DB5-49C0-97E5-928F709CDD4C}"/>
              </a:ext>
            </a:extLst>
          </p:cNvPr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5" name="Google Shape;122;p19">
            <a:extLst>
              <a:ext uri="{FF2B5EF4-FFF2-40B4-BE49-F238E27FC236}">
                <a16:creationId xmlns:a16="http://schemas.microsoft.com/office/drawing/2014/main" id="{621C8CF8-3627-4931-89B4-509BF75A781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123;p19">
            <a:extLst>
              <a:ext uri="{FF2B5EF4-FFF2-40B4-BE49-F238E27FC236}">
                <a16:creationId xmlns:a16="http://schemas.microsoft.com/office/drawing/2014/main" id="{1ED03FB5-4D02-4E36-9B05-F628BE0C8599}"/>
              </a:ext>
            </a:extLst>
          </p:cNvPr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" name="Google Shape;124;p19">
            <a:extLst>
              <a:ext uri="{FF2B5EF4-FFF2-40B4-BE49-F238E27FC236}">
                <a16:creationId xmlns:a16="http://schemas.microsoft.com/office/drawing/2014/main" id="{1FBC22A5-B723-4E5D-9535-3BD7BF3A00BA}"/>
              </a:ext>
            </a:extLst>
          </p:cNvPr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1" name="Google Shape;125;p19">
            <a:extLst>
              <a:ext uri="{FF2B5EF4-FFF2-40B4-BE49-F238E27FC236}">
                <a16:creationId xmlns:a16="http://schemas.microsoft.com/office/drawing/2014/main" id="{0454EE7C-847E-472E-8F98-86AA106056D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26;p19">
            <a:extLst>
              <a:ext uri="{FF2B5EF4-FFF2-40B4-BE49-F238E27FC236}">
                <a16:creationId xmlns:a16="http://schemas.microsoft.com/office/drawing/2014/main" id="{30FC58D9-AB97-4845-A5DA-D9CC1677EF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27;p19">
            <a:extLst>
              <a:ext uri="{FF2B5EF4-FFF2-40B4-BE49-F238E27FC236}">
                <a16:creationId xmlns:a16="http://schemas.microsoft.com/office/drawing/2014/main" id="{AEE88AFE-6227-4D32-A8AA-C4CA919AD68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28;p19">
            <a:extLst>
              <a:ext uri="{FF2B5EF4-FFF2-40B4-BE49-F238E27FC236}">
                <a16:creationId xmlns:a16="http://schemas.microsoft.com/office/drawing/2014/main" id="{B8517203-FAA4-4F54-B336-65D2DDB46164}"/>
              </a:ext>
            </a:extLst>
          </p:cNvPr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886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Roles &amp; Responsibilities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519075" y="1385777"/>
            <a:ext cx="4563943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1800" b="1"/>
              <a:t>Rotation</a:t>
            </a:r>
          </a:p>
          <a:p>
            <a:pPr marL="0" indent="0">
              <a:lnSpc>
                <a:spcPct val="114999"/>
              </a:lnSpc>
              <a:buNone/>
            </a:pPr>
            <a:endParaRPr lang="en" sz="1800" b="1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E3A231-BC77-43A6-AD7C-225F3146F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73405"/>
              </p:ext>
            </p:extLst>
          </p:nvPr>
        </p:nvGraphicFramePr>
        <p:xfrm>
          <a:off x="2541895" y="1825387"/>
          <a:ext cx="3862388" cy="293082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931194">
                  <a:extLst>
                    <a:ext uri="{9D8B030D-6E8A-4147-A177-3AD203B41FA5}">
                      <a16:colId xmlns:a16="http://schemas.microsoft.com/office/drawing/2014/main" val="1258858318"/>
                    </a:ext>
                  </a:extLst>
                </a:gridCol>
                <a:gridCol w="1931194">
                  <a:extLst>
                    <a:ext uri="{9D8B030D-6E8A-4147-A177-3AD203B41FA5}">
                      <a16:colId xmlns:a16="http://schemas.microsoft.com/office/drawing/2014/main" val="3712628909"/>
                    </a:ext>
                  </a:extLst>
                </a:gridCol>
              </a:tblGrid>
              <a:tr h="488470">
                <a:tc>
                  <a:txBody>
                    <a:bodyPr/>
                    <a:lstStyle/>
                    <a:p>
                      <a:r>
                        <a:rPr lang="en-US" sz="1600" b="1"/>
                        <a:t>Weeks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Project Manager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95854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5 - 7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Andrew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33376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7 - 9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Thao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81016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9 - 11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Jiaxin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504278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11 - 13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Jia Hui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62330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14 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Zhen Hui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6483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667F-F0CB-454B-A953-50FF0CCBC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8" name="Google Shape;110;p19">
            <a:extLst>
              <a:ext uri="{FF2B5EF4-FFF2-40B4-BE49-F238E27FC236}">
                <a16:creationId xmlns:a16="http://schemas.microsoft.com/office/drawing/2014/main" id="{A77FE3AD-D257-4D73-81B7-B39E2B6AE83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4;p19">
            <a:extLst>
              <a:ext uri="{FF2B5EF4-FFF2-40B4-BE49-F238E27FC236}">
                <a16:creationId xmlns:a16="http://schemas.microsoft.com/office/drawing/2014/main" id="{ADA5C3A0-A7B6-4776-B1A5-BB48D226CB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5;p19">
            <a:extLst>
              <a:ext uri="{FF2B5EF4-FFF2-40B4-BE49-F238E27FC236}">
                <a16:creationId xmlns:a16="http://schemas.microsoft.com/office/drawing/2014/main" id="{0E9564CA-DDBD-4ECA-AF06-2EC2DA4E97E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6;p19">
            <a:extLst>
              <a:ext uri="{FF2B5EF4-FFF2-40B4-BE49-F238E27FC236}">
                <a16:creationId xmlns:a16="http://schemas.microsoft.com/office/drawing/2014/main" id="{4C6775B2-7E6A-42CE-8CFC-97D19CBEECC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7;p19">
            <a:extLst>
              <a:ext uri="{FF2B5EF4-FFF2-40B4-BE49-F238E27FC236}">
                <a16:creationId xmlns:a16="http://schemas.microsoft.com/office/drawing/2014/main" id="{573ED9B5-3B05-4736-B6B4-222B0043D19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9;p19">
            <a:extLst>
              <a:ext uri="{FF2B5EF4-FFF2-40B4-BE49-F238E27FC236}">
                <a16:creationId xmlns:a16="http://schemas.microsoft.com/office/drawing/2014/main" id="{0D3AA88C-2C8D-4BB5-83B2-17C316387E0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120;p19">
            <a:extLst>
              <a:ext uri="{FF2B5EF4-FFF2-40B4-BE49-F238E27FC236}">
                <a16:creationId xmlns:a16="http://schemas.microsoft.com/office/drawing/2014/main" id="{A93D09DA-4E4E-4496-97D5-523C19339C1D}"/>
              </a:ext>
            </a:extLst>
          </p:cNvPr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Google Shape;121;p19">
            <a:extLst>
              <a:ext uri="{FF2B5EF4-FFF2-40B4-BE49-F238E27FC236}">
                <a16:creationId xmlns:a16="http://schemas.microsoft.com/office/drawing/2014/main" id="{0AE9403D-E07A-46BF-A172-21EB4535F221}"/>
              </a:ext>
            </a:extLst>
          </p:cNvPr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4" name="Google Shape;122;p19">
            <a:extLst>
              <a:ext uri="{FF2B5EF4-FFF2-40B4-BE49-F238E27FC236}">
                <a16:creationId xmlns:a16="http://schemas.microsoft.com/office/drawing/2014/main" id="{4F862829-3D02-4C09-86B0-B57E7CBB2D2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23;p19">
            <a:extLst>
              <a:ext uri="{FF2B5EF4-FFF2-40B4-BE49-F238E27FC236}">
                <a16:creationId xmlns:a16="http://schemas.microsoft.com/office/drawing/2014/main" id="{8EE914A4-4898-4F9A-9044-D707697428B1}"/>
              </a:ext>
            </a:extLst>
          </p:cNvPr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Google Shape;124;p19">
            <a:extLst>
              <a:ext uri="{FF2B5EF4-FFF2-40B4-BE49-F238E27FC236}">
                <a16:creationId xmlns:a16="http://schemas.microsoft.com/office/drawing/2014/main" id="{90040992-ED18-48C6-92BD-ADC17E14C3BF}"/>
              </a:ext>
            </a:extLst>
          </p:cNvPr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0" name="Google Shape;125;p19">
            <a:extLst>
              <a:ext uri="{FF2B5EF4-FFF2-40B4-BE49-F238E27FC236}">
                <a16:creationId xmlns:a16="http://schemas.microsoft.com/office/drawing/2014/main" id="{21C4ECFA-58EA-49CA-909F-CA6B78D241A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26;p19">
            <a:extLst>
              <a:ext uri="{FF2B5EF4-FFF2-40B4-BE49-F238E27FC236}">
                <a16:creationId xmlns:a16="http://schemas.microsoft.com/office/drawing/2014/main" id="{5B791B3C-B05C-4DE9-B2BB-A47DC107629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27;p19">
            <a:extLst>
              <a:ext uri="{FF2B5EF4-FFF2-40B4-BE49-F238E27FC236}">
                <a16:creationId xmlns:a16="http://schemas.microsoft.com/office/drawing/2014/main" id="{1D4032AC-CEA9-470C-9C6B-22D502E3ABF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28;p19">
            <a:extLst>
              <a:ext uri="{FF2B5EF4-FFF2-40B4-BE49-F238E27FC236}">
                <a16:creationId xmlns:a16="http://schemas.microsoft.com/office/drawing/2014/main" id="{FE62007C-90FE-45A5-B9BD-9B5A3B3A72EB}"/>
              </a:ext>
            </a:extLst>
          </p:cNvPr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1;p19">
            <a:extLst>
              <a:ext uri="{FF2B5EF4-FFF2-40B4-BE49-F238E27FC236}">
                <a16:creationId xmlns:a16="http://schemas.microsoft.com/office/drawing/2014/main" id="{5F5B4392-3DAE-4BDA-9B92-CDD9EF67EE39}"/>
              </a:ext>
            </a:extLst>
          </p:cNvPr>
          <p:cNvSpPr txBox="1">
            <a:spLocks/>
          </p:cNvSpPr>
          <p:nvPr/>
        </p:nvSpPr>
        <p:spPr>
          <a:xfrm>
            <a:off x="1112292" y="1996624"/>
            <a:ext cx="4290038" cy="146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/>
              <a:t>5.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27378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044FD-7DFC-4F2F-9DE1-B4830D924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7" name="Google Shape;141;p21">
            <a:extLst>
              <a:ext uri="{FF2B5EF4-FFF2-40B4-BE49-F238E27FC236}">
                <a16:creationId xmlns:a16="http://schemas.microsoft.com/office/drawing/2014/main" id="{28BE3854-FE56-4F43-A033-D93629A5E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Pair Programming 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D10CE5-6432-46EB-A74C-4882B9EA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1611"/>
              </p:ext>
            </p:extLst>
          </p:nvPr>
        </p:nvGraphicFramePr>
        <p:xfrm>
          <a:off x="1185649" y="1595082"/>
          <a:ext cx="6503137" cy="254615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568890">
                  <a:extLst>
                    <a:ext uri="{9D8B030D-6E8A-4147-A177-3AD203B41FA5}">
                      <a16:colId xmlns:a16="http://schemas.microsoft.com/office/drawing/2014/main" val="2973963229"/>
                    </a:ext>
                  </a:extLst>
                </a:gridCol>
                <a:gridCol w="2597515">
                  <a:extLst>
                    <a:ext uri="{9D8B030D-6E8A-4147-A177-3AD203B41FA5}">
                      <a16:colId xmlns:a16="http://schemas.microsoft.com/office/drawing/2014/main" val="3776778451"/>
                    </a:ext>
                  </a:extLst>
                </a:gridCol>
                <a:gridCol w="2336732">
                  <a:extLst>
                    <a:ext uri="{9D8B030D-6E8A-4147-A177-3AD203B41FA5}">
                      <a16:colId xmlns:a16="http://schemas.microsoft.com/office/drawing/2014/main" val="495437668"/>
                    </a:ext>
                  </a:extLst>
                </a:gridCol>
              </a:tblGrid>
              <a:tr h="5343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effectLst/>
                        </a:rPr>
                        <a:t>Weeks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Pair Programmer 1</a:t>
                      </a:r>
                      <a:endParaRPr lang="en-US" sz="1600" b="1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Pair Programmer 2</a:t>
                      </a:r>
                      <a:endParaRPr lang="en-US" sz="1600" b="1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37289"/>
                  </a:ext>
                </a:extLst>
              </a:tr>
              <a:tr h="4715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5-7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Zhen Hui, Jiaxin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Thao, Jia Hui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74655"/>
                  </a:ext>
                </a:extLst>
              </a:tr>
              <a:tr h="5343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7-9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Zhen Hui, Andrew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Jiaxin, Jia Hui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7360"/>
                  </a:ext>
                </a:extLst>
              </a:tr>
              <a:tr h="5343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9-11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Thao, Andrew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Zhen Hui, Jia Hui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78763"/>
                  </a:ext>
                </a:extLst>
              </a:tr>
              <a:tr h="4715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11-13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Andrew, Jiaxin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Thao, Zhen Hui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874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024116" y="2307609"/>
            <a:ext cx="3096868" cy="527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600"/>
              <a:t>THANK YOU !</a:t>
            </a:r>
            <a:endParaRPr lang="en-US" sz="36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en-SG" dirty="0"/>
              <a:t>. Functionalities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68650" cy="114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SG" b="1" dirty="0"/>
              <a:t>Do you plan to drop any functionalities?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342900" indent="-34290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1" name="Google Shape;73;p14">
            <a:extLst>
              <a:ext uri="{FF2B5EF4-FFF2-40B4-BE49-F238E27FC236}">
                <a16:creationId xmlns:a16="http://schemas.microsoft.com/office/drawing/2014/main" id="{B67AF273-4A3C-44CF-809B-15E162D6D53F}"/>
              </a:ext>
            </a:extLst>
          </p:cNvPr>
          <p:cNvSpPr txBox="1">
            <a:spLocks/>
          </p:cNvSpPr>
          <p:nvPr/>
        </p:nvSpPr>
        <p:spPr>
          <a:xfrm>
            <a:off x="580550" y="2404725"/>
            <a:ext cx="6068650" cy="114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⬡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SG" b="1" dirty="0"/>
              <a:t>Do you plan to add any functionalities?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SG" dirty="0"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48D44EDB-B65D-4DF8-97C2-34C2C5C26F0E}"/>
              </a:ext>
            </a:extLst>
          </p:cNvPr>
          <p:cNvSpPr txBox="1">
            <a:spLocks/>
          </p:cNvSpPr>
          <p:nvPr/>
        </p:nvSpPr>
        <p:spPr>
          <a:xfrm>
            <a:off x="465350" y="1760425"/>
            <a:ext cx="5856250" cy="68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⬡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buSzPts val="2400"/>
            </a:pPr>
            <a:r>
              <a:rPr lang="en-US" dirty="0"/>
              <a:t>We are not going to drop any functionalities</a:t>
            </a:r>
            <a:endParaRPr lang="en-SG" dirty="0"/>
          </a:p>
        </p:txBody>
      </p:sp>
      <p:sp>
        <p:nvSpPr>
          <p:cNvPr id="13" name="Google Shape;104;p18">
            <a:extLst>
              <a:ext uri="{FF2B5EF4-FFF2-40B4-BE49-F238E27FC236}">
                <a16:creationId xmlns:a16="http://schemas.microsoft.com/office/drawing/2014/main" id="{F24C3686-DB99-429E-80B8-080F413F962B}"/>
              </a:ext>
            </a:extLst>
          </p:cNvPr>
          <p:cNvSpPr txBox="1">
            <a:spLocks/>
          </p:cNvSpPr>
          <p:nvPr/>
        </p:nvSpPr>
        <p:spPr>
          <a:xfrm>
            <a:off x="465350" y="2975850"/>
            <a:ext cx="5856250" cy="68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⬡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buSzPts val="2400"/>
            </a:pPr>
            <a:r>
              <a:rPr lang="en-US" dirty="0"/>
              <a:t>Course Search Function</a:t>
            </a:r>
          </a:p>
          <a:p>
            <a:pPr indent="-381000">
              <a:buSzPts val="2400"/>
            </a:pPr>
            <a:r>
              <a:rPr lang="en-US" dirty="0"/>
              <a:t>Student Schedule*</a:t>
            </a:r>
          </a:p>
          <a:p>
            <a:pPr indent="-381000">
              <a:buSzPts val="2400"/>
            </a:pPr>
            <a:r>
              <a:rPr lang="en-US" dirty="0"/>
              <a:t>Exam Schedule*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385899" y="428718"/>
            <a:ext cx="6208948" cy="10171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SG" b="1" dirty="0"/>
              <a:t>Do you plan to use any PHP frameworks?</a:t>
            </a:r>
            <a:endParaRPr lang="en-SG" sz="18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75" y="47499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BBA0710A-2FE1-4CBB-8B88-8E671B186ABE}"/>
              </a:ext>
            </a:extLst>
          </p:cNvPr>
          <p:cNvSpPr txBox="1">
            <a:spLocks/>
          </p:cNvSpPr>
          <p:nvPr/>
        </p:nvSpPr>
        <p:spPr>
          <a:xfrm>
            <a:off x="3824150" y="2265225"/>
            <a:ext cx="1332447" cy="613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bg1"/>
                </a:solidFill>
                <a:latin typeface="Muli Light" panose="020B0604020202020204" charset="0"/>
              </a:rPr>
              <a:t>No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058004" y="534225"/>
            <a:ext cx="686473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G" sz="2400" dirty="0">
                <a:latin typeface="Muli Light" panose="020B0604020202020204" charset="0"/>
              </a:rPr>
              <a:t>Did you manage to finish login </a:t>
            </a:r>
            <a:br>
              <a:rPr lang="en-SG" sz="2400" dirty="0">
                <a:latin typeface="Muli Light" panose="020B0604020202020204" charset="0"/>
              </a:rPr>
            </a:br>
            <a:r>
              <a:rPr lang="en-SG" sz="2400" dirty="0">
                <a:latin typeface="Muli Light" panose="020B0604020202020204" charset="0"/>
              </a:rPr>
              <a:t>+ 1 functionality? </a:t>
            </a:r>
            <a:endParaRPr sz="2400" dirty="0">
              <a:latin typeface="Muli Light" panose="020B0604020202020204" charset="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7" name="Google Shape;133;p20">
            <a:extLst>
              <a:ext uri="{FF2B5EF4-FFF2-40B4-BE49-F238E27FC236}">
                <a16:creationId xmlns:a16="http://schemas.microsoft.com/office/drawing/2014/main" id="{A1A6987F-B8AC-4087-9A7A-E210EE62A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24150" y="2265225"/>
            <a:ext cx="1332447" cy="613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YES !</a:t>
            </a:r>
            <a:endParaRPr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55185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G" dirty="0">
                <a:latin typeface="Muli Light" panose="020B0604020202020204" charset="0"/>
              </a:rPr>
              <a:t>What functionalities </a:t>
            </a:r>
            <a:br>
              <a:rPr lang="en-SG" dirty="0">
                <a:latin typeface="Muli Light" panose="020B0604020202020204" charset="0"/>
              </a:rPr>
            </a:br>
            <a:r>
              <a:rPr lang="en-SG" dirty="0">
                <a:latin typeface="Muli Light" panose="020B0604020202020204" charset="0"/>
              </a:rPr>
              <a:t>have you finished? </a:t>
            </a:r>
            <a:endParaRPr dirty="0">
              <a:latin typeface="Muli Light" panose="020B0604020202020204" charset="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17" name="Google Shape;133;p20">
            <a:extLst>
              <a:ext uri="{FF2B5EF4-FFF2-40B4-BE49-F238E27FC236}">
                <a16:creationId xmlns:a16="http://schemas.microsoft.com/office/drawing/2014/main" id="{A1A6987F-B8AC-4087-9A7A-E210EE62A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Login</a:t>
            </a:r>
            <a:endParaRPr b="1" dirty="0"/>
          </a:p>
        </p:txBody>
      </p:sp>
      <p:sp>
        <p:nvSpPr>
          <p:cNvPr id="18" name="Google Shape;133;p20">
            <a:extLst>
              <a:ext uri="{FF2B5EF4-FFF2-40B4-BE49-F238E27FC236}">
                <a16:creationId xmlns:a16="http://schemas.microsoft.com/office/drawing/2014/main" id="{43A0B761-2EAD-4C2F-9CA6-BF143FFD93F0}"/>
              </a:ext>
            </a:extLst>
          </p:cNvPr>
          <p:cNvSpPr txBox="1">
            <a:spLocks/>
          </p:cNvSpPr>
          <p:nvPr/>
        </p:nvSpPr>
        <p:spPr>
          <a:xfrm>
            <a:off x="385170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en-SG" b="1" dirty="0"/>
              <a:t>Bootstrap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9805D-3B77-4117-97FE-AA86667E1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2" t="2211" r="-2026" b="-2211"/>
          <a:stretch/>
        </p:blipFill>
        <p:spPr>
          <a:xfrm>
            <a:off x="580550" y="2077200"/>
            <a:ext cx="2367144" cy="211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922F1F-BE97-40E0-884B-96BDFC6234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8" t="-576" r="40551" b="86941"/>
          <a:stretch/>
        </p:blipFill>
        <p:spPr>
          <a:xfrm>
            <a:off x="3873888" y="1916925"/>
            <a:ext cx="3076101" cy="596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3E54C3-C5A5-49B8-9FE8-D4BB166C0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851" y="964800"/>
            <a:ext cx="1632083" cy="40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1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495800" y="408447"/>
            <a:ext cx="6152400" cy="10171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SG" b="1" dirty="0"/>
              <a:t>What is the IP address &amp; admin password for your cloud deployment? </a:t>
            </a:r>
            <a:endParaRPr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75" y="47499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6" name="Google Shape;81;p15">
            <a:extLst>
              <a:ext uri="{FF2B5EF4-FFF2-40B4-BE49-F238E27FC236}">
                <a16:creationId xmlns:a16="http://schemas.microsoft.com/office/drawing/2014/main" id="{2B811C0C-2F1E-41F5-AFE8-8DB77E67F0A6}"/>
              </a:ext>
            </a:extLst>
          </p:cNvPr>
          <p:cNvSpPr txBox="1">
            <a:spLocks/>
          </p:cNvSpPr>
          <p:nvPr/>
        </p:nvSpPr>
        <p:spPr>
          <a:xfrm>
            <a:off x="685800" y="1684800"/>
            <a:ext cx="4847400" cy="101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SG" dirty="0"/>
              <a:t>IP: </a:t>
            </a:r>
            <a:r>
              <a:rPr lang="en-SG" dirty="0">
                <a:hlinkClick r:id="rId3"/>
              </a:rPr>
              <a:t>3.1.101.8</a:t>
            </a:r>
            <a:endParaRPr lang="en-SG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SG" dirty="0"/>
              <a:t>Admin password: Hello123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SG" sz="1800" dirty="0"/>
          </a:p>
          <a:p>
            <a:pPr marL="0" indent="0">
              <a:buFont typeface="Muli Light"/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95374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4622702" cy="18782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5400" dirty="0"/>
              <a:t>2. Schedule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1B48AC22-F5D7-4348-8351-2279D140C86B}"/>
              </a:ext>
            </a:extLst>
          </p:cNvPr>
          <p:cNvSpPr/>
          <p:nvPr/>
        </p:nvSpPr>
        <p:spPr>
          <a:xfrm>
            <a:off x="1" y="1174373"/>
            <a:ext cx="9144000" cy="3003180"/>
          </a:xfrm>
          <a:prstGeom prst="rightArrow">
            <a:avLst>
              <a:gd name="adj1" fmla="val 50000"/>
              <a:gd name="adj2" fmla="val 50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93747" y="291896"/>
            <a:ext cx="4622702" cy="18782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5400" dirty="0"/>
              <a:t>Iterations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6167DB-C4D6-429B-B2A6-2DC97A4262BB}"/>
              </a:ext>
            </a:extLst>
          </p:cNvPr>
          <p:cNvSpPr/>
          <p:nvPr/>
        </p:nvSpPr>
        <p:spPr>
          <a:xfrm>
            <a:off x="242046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Muli Light" panose="020B0604020202020204" charset="0"/>
              </a:rPr>
              <a:t>1</a:t>
            </a:r>
            <a:endParaRPr lang="en-SG" sz="3600" b="1" dirty="0">
              <a:solidFill>
                <a:schemeClr val="accent2">
                  <a:lumMod val="50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457150-6603-4710-99D6-7939A7673E80}"/>
              </a:ext>
            </a:extLst>
          </p:cNvPr>
          <p:cNvSpPr/>
          <p:nvPr/>
        </p:nvSpPr>
        <p:spPr>
          <a:xfrm>
            <a:off x="1963960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srgbClr val="3544FF">
                    <a:lumMod val="50000"/>
                  </a:srgbClr>
                </a:solidFill>
                <a:latin typeface="Muli Light" panose="020B0604020202020204" charset="0"/>
              </a:rPr>
              <a:t>2</a:t>
            </a:r>
            <a:endParaRPr lang="en-SG" sz="3600" b="1" dirty="0">
              <a:solidFill>
                <a:srgbClr val="3544FF">
                  <a:lumMod val="50000"/>
                </a:srgbClr>
              </a:solidFill>
              <a:latin typeface="Muli Light" panose="020B060402020202020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DCDD3F-6E64-4F39-BD1C-AC8EE91D9D07}"/>
              </a:ext>
            </a:extLst>
          </p:cNvPr>
          <p:cNvSpPr/>
          <p:nvPr/>
        </p:nvSpPr>
        <p:spPr>
          <a:xfrm>
            <a:off x="3685874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srgbClr val="3544FF">
                    <a:lumMod val="50000"/>
                  </a:srgbClr>
                </a:solidFill>
                <a:latin typeface="Muli Light" panose="020B0604020202020204" charset="0"/>
              </a:rPr>
              <a:t>3</a:t>
            </a:r>
            <a:endParaRPr lang="en-SG" sz="3600" b="1" dirty="0">
              <a:solidFill>
                <a:srgbClr val="3544FF">
                  <a:lumMod val="50000"/>
                </a:srgbClr>
              </a:solidFill>
              <a:latin typeface="Muli Light" panose="020B060402020202020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A25020-FE55-416F-937D-DF457E482C13}"/>
              </a:ext>
            </a:extLst>
          </p:cNvPr>
          <p:cNvSpPr/>
          <p:nvPr/>
        </p:nvSpPr>
        <p:spPr>
          <a:xfrm>
            <a:off x="5407788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544FF">
                    <a:lumMod val="50000"/>
                  </a:srgbClr>
                </a:solidFill>
                <a:latin typeface="Muli Light" panose="020B0604020202020204" charset="0"/>
              </a:rPr>
              <a:t>4</a:t>
            </a:r>
            <a:endParaRPr lang="en-SG" b="1" dirty="0">
              <a:solidFill>
                <a:schemeClr val="accent2">
                  <a:lumMod val="50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CB346E2-4723-437C-B744-055359DCFE65}"/>
              </a:ext>
            </a:extLst>
          </p:cNvPr>
          <p:cNvSpPr/>
          <p:nvPr/>
        </p:nvSpPr>
        <p:spPr>
          <a:xfrm>
            <a:off x="7129702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544FF">
                    <a:lumMod val="50000"/>
                  </a:srgbClr>
                </a:solidFill>
                <a:latin typeface="Muli Light" panose="020B0604020202020204" charset="0"/>
              </a:rPr>
              <a:t>5</a:t>
            </a:r>
            <a:endParaRPr lang="en-SG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BBCDC-3515-4D27-9857-D62AF66A810F}"/>
              </a:ext>
            </a:extLst>
          </p:cNvPr>
          <p:cNvSpPr txBox="1"/>
          <p:nvPr/>
        </p:nvSpPr>
        <p:spPr>
          <a:xfrm>
            <a:off x="276010" y="3052615"/>
            <a:ext cx="135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18/9 – 2/10</a:t>
            </a:r>
            <a:endParaRPr lang="en-SG" sz="1600" b="1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9166B3-C8D2-43F5-A64E-F2F13C4212DA}"/>
              </a:ext>
            </a:extLst>
          </p:cNvPr>
          <p:cNvSpPr txBox="1"/>
          <p:nvPr/>
        </p:nvSpPr>
        <p:spPr>
          <a:xfrm>
            <a:off x="2022230" y="3052615"/>
            <a:ext cx="1411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3/10 – 16/10</a:t>
            </a:r>
            <a:endParaRPr lang="en-SG" sz="1600" b="1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57B9F-1901-4C42-A0A7-5DB9202B2442}"/>
              </a:ext>
            </a:extLst>
          </p:cNvPr>
          <p:cNvSpPr txBox="1"/>
          <p:nvPr/>
        </p:nvSpPr>
        <p:spPr>
          <a:xfrm>
            <a:off x="5416755" y="3052615"/>
            <a:ext cx="157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31/10 – 13/11</a:t>
            </a:r>
            <a:endParaRPr lang="en-SG" sz="1600" b="1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203B4-701E-497B-BE56-09EF5E974C29}"/>
              </a:ext>
            </a:extLst>
          </p:cNvPr>
          <p:cNvSpPr txBox="1"/>
          <p:nvPr/>
        </p:nvSpPr>
        <p:spPr>
          <a:xfrm>
            <a:off x="7094877" y="3052615"/>
            <a:ext cx="153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14/11 – 20/11</a:t>
            </a:r>
            <a:endParaRPr lang="en-SG" sz="1600" b="1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18E721-1700-4EB0-85B2-E8000DA25AD8}"/>
              </a:ext>
            </a:extLst>
          </p:cNvPr>
          <p:cNvSpPr txBox="1"/>
          <p:nvPr/>
        </p:nvSpPr>
        <p:spPr>
          <a:xfrm>
            <a:off x="3685873" y="3061505"/>
            <a:ext cx="157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17/10 – 30/10</a:t>
            </a:r>
          </a:p>
        </p:txBody>
      </p:sp>
    </p:spTree>
    <p:extLst>
      <p:ext uri="{BB962C8B-B14F-4D97-AF65-F5344CB8AC3E}">
        <p14:creationId xmlns:p14="http://schemas.microsoft.com/office/powerpoint/2010/main" val="26516629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077DFD7547DE40BB19C407130BA958" ma:contentTypeVersion="5" ma:contentTypeDescription="Create a new document." ma:contentTypeScope="" ma:versionID="f6abb0783e953bef1eaeec5b9c3b675a">
  <xsd:schema xmlns:xsd="http://www.w3.org/2001/XMLSchema" xmlns:xs="http://www.w3.org/2001/XMLSchema" xmlns:p="http://schemas.microsoft.com/office/2006/metadata/properties" xmlns:ns3="146f35c0-5549-4b11-9385-b5bad1d7a6e6" xmlns:ns4="7d18e092-22ed-4b3a-8134-bef48e64f2c3" targetNamespace="http://schemas.microsoft.com/office/2006/metadata/properties" ma:root="true" ma:fieldsID="b4ff43462bb812cb3b63d9b1f0dad411" ns3:_="" ns4:_="">
    <xsd:import namespace="146f35c0-5549-4b11-9385-b5bad1d7a6e6"/>
    <xsd:import namespace="7d18e092-22ed-4b3a-8134-bef48e64f2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f35c0-5549-4b11-9385-b5bad1d7a6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8e092-22ed-4b3a-8134-bef48e64f2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6BDDB3-8B24-435E-B9EB-A50252D03B3F}">
  <ds:schemaRefs>
    <ds:schemaRef ds:uri="http://schemas.microsoft.com/office/infopath/2007/PartnerControls"/>
    <ds:schemaRef ds:uri="http://www.w3.org/XML/1998/namespace"/>
    <ds:schemaRef ds:uri="http://purl.org/dc/dcmitype/"/>
    <ds:schemaRef ds:uri="146f35c0-5549-4b11-9385-b5bad1d7a6e6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d18e092-22ed-4b3a-8134-bef48e64f2c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51E3AB-6939-49B8-805A-861A54F9A3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BB997E-E316-4EBE-B1B0-FE7F375EE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6f35c0-5549-4b11-9385-b5bad1d7a6e6"/>
    <ds:schemaRef ds:uri="7d18e092-22ed-4b3a-8134-bef48e64f2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1086</Words>
  <Application>Microsoft Office PowerPoint</Application>
  <PresentationFormat>On-screen Show (16:9)</PresentationFormat>
  <Paragraphs>515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Lexend Deca</vt:lpstr>
      <vt:lpstr>Muli Light</vt:lpstr>
      <vt:lpstr>Aliena template</vt:lpstr>
      <vt:lpstr>SPM G3T8</vt:lpstr>
      <vt:lpstr>1. Functionalities</vt:lpstr>
      <vt:lpstr>1. Functionalities</vt:lpstr>
      <vt:lpstr>PowerPoint Presentation</vt:lpstr>
      <vt:lpstr>Did you manage to finish login  + 1 functionality? </vt:lpstr>
      <vt:lpstr>What functionalities  have you finished? </vt:lpstr>
      <vt:lpstr>PowerPoint Presentation</vt:lpstr>
      <vt:lpstr>2. Schedule</vt:lpstr>
      <vt:lpstr>Iterations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Bug Metrics</vt:lpstr>
      <vt:lpstr>PowerPoint Presentation</vt:lpstr>
      <vt:lpstr>Roles &amp; Responsibilities</vt:lpstr>
      <vt:lpstr>PowerPoint Presentation</vt:lpstr>
      <vt:lpstr>Pair Programming 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G3T8</dc:title>
  <dc:creator>Andrew Woon</dc:creator>
  <cp:lastModifiedBy>BUI Phuong Thao</cp:lastModifiedBy>
  <cp:revision>55</cp:revision>
  <dcterms:modified xsi:type="dcterms:W3CDTF">2019-10-06T05:06:04Z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0x010100ED077DFD7547DE40BB19C407130BA958</vt:lpwstr>
  </property>
</Properties>
</file>