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32"/>
  </p:notesMasterIdLst>
  <p:sldIdLst>
    <p:sldId id="256" r:id="rId5"/>
    <p:sldId id="260" r:id="rId6"/>
    <p:sldId id="257" r:id="rId7"/>
    <p:sldId id="258" r:id="rId8"/>
    <p:sldId id="286" r:id="rId9"/>
    <p:sldId id="306" r:id="rId10"/>
    <p:sldId id="285" r:id="rId11"/>
    <p:sldId id="262" r:id="rId12"/>
    <p:sldId id="305" r:id="rId13"/>
    <p:sldId id="287" r:id="rId14"/>
    <p:sldId id="301" r:id="rId15"/>
    <p:sldId id="302" r:id="rId16"/>
    <p:sldId id="303" r:id="rId17"/>
    <p:sldId id="304" r:id="rId18"/>
    <p:sldId id="296" r:id="rId19"/>
    <p:sldId id="297" r:id="rId20"/>
    <p:sldId id="299" r:id="rId21"/>
    <p:sldId id="300" r:id="rId22"/>
    <p:sldId id="298" r:id="rId23"/>
    <p:sldId id="288" r:id="rId24"/>
    <p:sldId id="263" r:id="rId25"/>
    <p:sldId id="307" r:id="rId26"/>
    <p:sldId id="289" r:id="rId27"/>
    <p:sldId id="264" r:id="rId28"/>
    <p:sldId id="290" r:id="rId29"/>
    <p:sldId id="265" r:id="rId30"/>
    <p:sldId id="266" r:id="rId31"/>
  </p:sldIdLst>
  <p:sldSz cx="9144000" cy="5143500" type="screen16x9"/>
  <p:notesSz cx="6858000" cy="9144000"/>
  <p:embeddedFontLst>
    <p:embeddedFont>
      <p:font typeface="Lexend Deca" panose="020B0604020202020204" charset="0"/>
      <p:regular r:id="rId33"/>
    </p:embeddedFont>
    <p:embeddedFont>
      <p:font typeface="Muli Light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BEC8D7-7A68-4711-94A7-FACB109CC89B}">
  <a:tblStyle styleId="{E3BEC8D7-7A68-4711-94A7-FACB109CC8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259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4947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957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914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3.1.101.8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SPM G3T8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0;p13">
            <a:extLst>
              <a:ext uri="{FF2B5EF4-FFF2-40B4-BE49-F238E27FC236}">
                <a16:creationId xmlns:a16="http://schemas.microsoft.com/office/drawing/2014/main" id="{9E882B78-667B-4F30-90BB-E80D666A75D2}"/>
              </a:ext>
            </a:extLst>
          </p:cNvPr>
          <p:cNvSpPr txBox="1">
            <a:spLocks/>
          </p:cNvSpPr>
          <p:nvPr/>
        </p:nvSpPr>
        <p:spPr>
          <a:xfrm>
            <a:off x="684662" y="2570717"/>
            <a:ext cx="3882202" cy="11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1400" b="0" dirty="0"/>
              <a:t>Andrew | Thao | Jia Xin | Jia Hui | Zhen Hui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95F41-1802-4C4F-AA97-F274245C9B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4" name="Google Shape;111;p19">
            <a:extLst>
              <a:ext uri="{FF2B5EF4-FFF2-40B4-BE49-F238E27FC236}">
                <a16:creationId xmlns:a16="http://schemas.microsoft.com/office/drawing/2014/main" id="{40D586C0-982A-4D59-8FD8-37C8417F91D4}"/>
              </a:ext>
            </a:extLst>
          </p:cNvPr>
          <p:cNvSpPr txBox="1">
            <a:spLocks/>
          </p:cNvSpPr>
          <p:nvPr/>
        </p:nvSpPr>
        <p:spPr>
          <a:xfrm>
            <a:off x="643596" y="470042"/>
            <a:ext cx="7403123" cy="187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3600" dirty="0">
                <a:latin typeface="Muli Light" panose="020B0604020202020204" charset="0"/>
              </a:rPr>
              <a:t>Iteration 1 (18/9 – 2/10)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Plan Project (PM + inputs from 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Login Feature (JX – ZH)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Admin Features – bootstrap (TB-JH)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Create Test Plan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Create Test Cases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Run Test Case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Debug Sessions (pair programming teams)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Prepare for PM Review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Deploy to cloud (TB-JX)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DU (PM)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PM Review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It.1 debrief (PM)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SG" sz="2000" dirty="0">
              <a:latin typeface="Muli Light" panose="020B0604020202020204" charset="0"/>
            </a:endParaRPr>
          </a:p>
          <a:p>
            <a:endParaRPr lang="en-SG" sz="3600" dirty="0"/>
          </a:p>
        </p:txBody>
      </p:sp>
      <p:pic>
        <p:nvPicPr>
          <p:cNvPr id="5" name="Picture 4" descr="Image result for milestone icon">
            <a:extLst>
              <a:ext uri="{FF2B5EF4-FFF2-40B4-BE49-F238E27FC236}">
                <a16:creationId xmlns:a16="http://schemas.microsoft.com/office/drawing/2014/main" id="{205F811A-81A9-47B0-89B3-0CB86FF0E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88" y="3987705"/>
            <a:ext cx="413497" cy="41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049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95F41-1802-4C4F-AA97-F274245C9B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4" name="Google Shape;111;p19">
            <a:extLst>
              <a:ext uri="{FF2B5EF4-FFF2-40B4-BE49-F238E27FC236}">
                <a16:creationId xmlns:a16="http://schemas.microsoft.com/office/drawing/2014/main" id="{40D586C0-982A-4D59-8FD8-37C8417F91D4}"/>
              </a:ext>
            </a:extLst>
          </p:cNvPr>
          <p:cNvSpPr txBox="1">
            <a:spLocks/>
          </p:cNvSpPr>
          <p:nvPr/>
        </p:nvSpPr>
        <p:spPr>
          <a:xfrm>
            <a:off x="643596" y="470042"/>
            <a:ext cx="8094004" cy="187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3600" dirty="0">
                <a:latin typeface="Muli Light" panose="020B0604020202020204" charset="0"/>
              </a:rPr>
              <a:t>Iteration 2 (3/10 – 16/10)*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Plan for Iter2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Starting and clearing rounds Feature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Bid for a Section Feature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Drop Bid Feature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Integration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AWS Integration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Update Test Case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Run Test cases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Planned Debug Time (Pair Programming Teams)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DU (PM)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Prepare for Application Demo and Progress update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Application Demo and Progress update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It.2 Debrief (PM)</a:t>
            </a:r>
          </a:p>
          <a:p>
            <a:endParaRPr lang="en-SG" sz="2000" dirty="0">
              <a:latin typeface="Muli Light" panose="020B0604020202020204" charset="0"/>
            </a:endParaRPr>
          </a:p>
          <a:p>
            <a:endParaRPr lang="en-SG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05B1D-CD8B-4D92-80D0-F5DE169A3534}"/>
              </a:ext>
            </a:extLst>
          </p:cNvPr>
          <p:cNvSpPr txBox="1"/>
          <p:nvPr/>
        </p:nvSpPr>
        <p:spPr>
          <a:xfrm>
            <a:off x="6111686" y="1717274"/>
            <a:ext cx="254085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800" b="1" dirty="0">
                <a:solidFill>
                  <a:schemeClr val="bg1"/>
                </a:solidFill>
                <a:latin typeface="Muli Light" panose="020B0604020202020204" charset="0"/>
              </a:rPr>
              <a:t>(Pair Programming Teams)</a:t>
            </a:r>
          </a:p>
          <a:p>
            <a:endParaRPr lang="en-SG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F567F53-BF31-41B9-A3A2-7BFFFF1FA63B}"/>
              </a:ext>
            </a:extLst>
          </p:cNvPr>
          <p:cNvSpPr/>
          <p:nvPr/>
        </p:nvSpPr>
        <p:spPr>
          <a:xfrm>
            <a:off x="5547018" y="1379938"/>
            <a:ext cx="649729" cy="1184515"/>
          </a:xfrm>
          <a:prstGeom prst="rightBrac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689298-4852-4BB9-B1FD-9C778F6412AE}"/>
              </a:ext>
            </a:extLst>
          </p:cNvPr>
          <p:cNvCxnSpPr>
            <a:cxnSpLocks/>
          </p:cNvCxnSpPr>
          <p:nvPr/>
        </p:nvCxnSpPr>
        <p:spPr>
          <a:xfrm>
            <a:off x="1039906" y="2525154"/>
            <a:ext cx="4507112" cy="28666"/>
          </a:xfrm>
          <a:prstGeom prst="line">
            <a:avLst/>
          </a:prstGeom>
          <a:ln w="349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Image result for milestone icon">
            <a:extLst>
              <a:ext uri="{FF2B5EF4-FFF2-40B4-BE49-F238E27FC236}">
                <a16:creationId xmlns:a16="http://schemas.microsoft.com/office/drawing/2014/main" id="{7A4DFBE9-68A2-4C44-AE19-DD481BAFB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7" y="3996670"/>
            <a:ext cx="413497" cy="41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29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95F41-1802-4C4F-AA97-F274245C9B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4" name="Google Shape;111;p19">
            <a:extLst>
              <a:ext uri="{FF2B5EF4-FFF2-40B4-BE49-F238E27FC236}">
                <a16:creationId xmlns:a16="http://schemas.microsoft.com/office/drawing/2014/main" id="{40D586C0-982A-4D59-8FD8-37C8417F91D4}"/>
              </a:ext>
            </a:extLst>
          </p:cNvPr>
          <p:cNvSpPr txBox="1">
            <a:spLocks/>
          </p:cNvSpPr>
          <p:nvPr/>
        </p:nvSpPr>
        <p:spPr>
          <a:xfrm>
            <a:off x="643596" y="470042"/>
            <a:ext cx="7403123" cy="187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3600" dirty="0">
                <a:latin typeface="Muli Light" panose="020B0604020202020204" charset="0"/>
              </a:rPr>
              <a:t>Iteration 3 (17/10 – 30/10)*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Plan for Iter3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Remaining tasks in Iter2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Drop a section Feature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View Bidding 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Integration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Update Test Cases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Run Test Cases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Planned Debugging Time (Pair Programming Teams)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UI Design (Pair Programming Teams)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DU (PM)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Prepare for UAT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UAT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It.3 Debrief (PM)</a:t>
            </a:r>
          </a:p>
          <a:p>
            <a:endParaRPr lang="en-SG" sz="2000" dirty="0">
              <a:latin typeface="Muli Light" panose="020B0604020202020204" charset="0"/>
            </a:endParaRPr>
          </a:p>
          <a:p>
            <a:endParaRPr lang="en-SG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AD2FA-DDA5-4026-BEC2-459ED34C572B}"/>
              </a:ext>
            </a:extLst>
          </p:cNvPr>
          <p:cNvSpPr txBox="1"/>
          <p:nvPr/>
        </p:nvSpPr>
        <p:spPr>
          <a:xfrm>
            <a:off x="4794439" y="1763510"/>
            <a:ext cx="3239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800" b="1" dirty="0">
                <a:solidFill>
                  <a:schemeClr val="bg1"/>
                </a:solidFill>
                <a:latin typeface="Muli Light" panose="020B0604020202020204" charset="0"/>
              </a:rPr>
              <a:t>(Pair Programming Teams)</a:t>
            </a:r>
          </a:p>
          <a:p>
            <a:endParaRPr lang="en-SG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23B31B3-8BB2-4162-B697-5C92DF9832B7}"/>
              </a:ext>
            </a:extLst>
          </p:cNvPr>
          <p:cNvSpPr/>
          <p:nvPr/>
        </p:nvSpPr>
        <p:spPr>
          <a:xfrm>
            <a:off x="4178595" y="1398467"/>
            <a:ext cx="655456" cy="1159371"/>
          </a:xfrm>
          <a:prstGeom prst="rightBrac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2A023E-47E0-4A32-964D-16FB748E9562}"/>
              </a:ext>
            </a:extLst>
          </p:cNvPr>
          <p:cNvCxnSpPr>
            <a:cxnSpLocks/>
          </p:cNvCxnSpPr>
          <p:nvPr/>
        </p:nvCxnSpPr>
        <p:spPr>
          <a:xfrm>
            <a:off x="1228724" y="2557841"/>
            <a:ext cx="3081724" cy="0"/>
          </a:xfrm>
          <a:prstGeom prst="line">
            <a:avLst/>
          </a:prstGeom>
          <a:ln w="349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Image result for milestone icon">
            <a:extLst>
              <a:ext uri="{FF2B5EF4-FFF2-40B4-BE49-F238E27FC236}">
                <a16:creationId xmlns:a16="http://schemas.microsoft.com/office/drawing/2014/main" id="{83E25291-831B-44EC-87BB-43C311B5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27" y="3700834"/>
            <a:ext cx="413497" cy="41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710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95F41-1802-4C4F-AA97-F274245C9B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4" name="Google Shape;111;p19">
            <a:extLst>
              <a:ext uri="{FF2B5EF4-FFF2-40B4-BE49-F238E27FC236}">
                <a16:creationId xmlns:a16="http://schemas.microsoft.com/office/drawing/2014/main" id="{40D586C0-982A-4D59-8FD8-37C8417F91D4}"/>
              </a:ext>
            </a:extLst>
          </p:cNvPr>
          <p:cNvSpPr txBox="1">
            <a:spLocks/>
          </p:cNvSpPr>
          <p:nvPr/>
        </p:nvSpPr>
        <p:spPr>
          <a:xfrm>
            <a:off x="643596" y="470042"/>
            <a:ext cx="7403123" cy="187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3600" dirty="0">
                <a:latin typeface="Muli Light" panose="020B0604020202020204" charset="0"/>
              </a:rPr>
              <a:t>Iteration 4 (31/10 – 13/11)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Fix Problems from UAT (Pair Programming Teams)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Improve on UI Design (Pair Programming Teams)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Update Test Cases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Run Test Cases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Planned Debugging Time (Pair Programming Teams)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Prepare Final Presentation Slides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DU (PM)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SG" sz="2000" dirty="0">
              <a:latin typeface="Muli Light" panose="020B0604020202020204" charset="0"/>
            </a:endParaRPr>
          </a:p>
          <a:p>
            <a:endParaRPr lang="en-SG" sz="2000" dirty="0">
              <a:latin typeface="Muli Light" panose="020B0604020202020204" charset="0"/>
            </a:endParaRPr>
          </a:p>
          <a:p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2363091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95F41-1802-4C4F-AA97-F274245C9B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4" name="Google Shape;111;p19">
            <a:extLst>
              <a:ext uri="{FF2B5EF4-FFF2-40B4-BE49-F238E27FC236}">
                <a16:creationId xmlns:a16="http://schemas.microsoft.com/office/drawing/2014/main" id="{40D586C0-982A-4D59-8FD8-37C8417F91D4}"/>
              </a:ext>
            </a:extLst>
          </p:cNvPr>
          <p:cNvSpPr txBox="1">
            <a:spLocks/>
          </p:cNvSpPr>
          <p:nvPr/>
        </p:nvSpPr>
        <p:spPr>
          <a:xfrm>
            <a:off x="643596" y="470042"/>
            <a:ext cx="7403123" cy="187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3600" dirty="0">
                <a:latin typeface="Muli Light" panose="020B0604020202020204" charset="0"/>
              </a:rPr>
              <a:t>Iteration 5 (14/11 – 20/11)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DU (PM)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Presentation Rehearsal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Submission of Slides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2000" dirty="0">
                <a:latin typeface="Muli Light" panose="020B0604020202020204" charset="0"/>
              </a:rPr>
              <a:t>Final Presentation (Everyone)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SG" sz="2000" dirty="0">
              <a:latin typeface="Muli Light" panose="020B0604020202020204" charset="0"/>
            </a:endParaRPr>
          </a:p>
          <a:p>
            <a:endParaRPr lang="en-SG" sz="2000" dirty="0">
              <a:latin typeface="Muli Light" panose="020B0604020202020204" charset="0"/>
            </a:endParaRPr>
          </a:p>
          <a:p>
            <a:endParaRPr lang="en-SG" sz="3600" dirty="0"/>
          </a:p>
        </p:txBody>
      </p:sp>
      <p:pic>
        <p:nvPicPr>
          <p:cNvPr id="1028" name="Picture 4" descr="Image result for milestone icon">
            <a:extLst>
              <a:ext uri="{FF2B5EF4-FFF2-40B4-BE49-F238E27FC236}">
                <a16:creationId xmlns:a16="http://schemas.microsoft.com/office/drawing/2014/main" id="{5E055397-C250-48C7-B34C-293FB8149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4" y="1863069"/>
            <a:ext cx="413497" cy="41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2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95F41-1802-4C4F-AA97-F274245C9B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4" name="Google Shape;111;p19">
            <a:extLst>
              <a:ext uri="{FF2B5EF4-FFF2-40B4-BE49-F238E27FC236}">
                <a16:creationId xmlns:a16="http://schemas.microsoft.com/office/drawing/2014/main" id="{40D586C0-982A-4D59-8FD8-37C8417F91D4}"/>
              </a:ext>
            </a:extLst>
          </p:cNvPr>
          <p:cNvSpPr txBox="1">
            <a:spLocks/>
          </p:cNvSpPr>
          <p:nvPr/>
        </p:nvSpPr>
        <p:spPr>
          <a:xfrm>
            <a:off x="685801" y="215131"/>
            <a:ext cx="4730262" cy="63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3600" dirty="0"/>
              <a:t>Critical path Iter.1</a:t>
            </a:r>
          </a:p>
          <a:p>
            <a:endParaRPr lang="en-SG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F303AD-6DE0-4051-BD71-7C213FCC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14356"/>
              </p:ext>
            </p:extLst>
          </p:nvPr>
        </p:nvGraphicFramePr>
        <p:xfrm>
          <a:off x="153649" y="977310"/>
          <a:ext cx="1325997" cy="79798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339186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67837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08438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126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Plan the project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A574048-E5F3-4ABF-8D66-F2F81726F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241165"/>
              </p:ext>
            </p:extLst>
          </p:nvPr>
        </p:nvGraphicFramePr>
        <p:xfrm>
          <a:off x="153649" y="2079517"/>
          <a:ext cx="1325997" cy="79798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339186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67837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08438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126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Login Feature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D3ACBF-B30D-48C1-B03F-AD3C9D10F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99067"/>
              </p:ext>
            </p:extLst>
          </p:nvPr>
        </p:nvGraphicFramePr>
        <p:xfrm>
          <a:off x="153648" y="3182475"/>
          <a:ext cx="1325997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339186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67837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08438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126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Admin Feature</a:t>
                      </a:r>
                    </a:p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A41C422-4AE9-4D72-A851-C3D58E346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438774"/>
              </p:ext>
            </p:extLst>
          </p:nvPr>
        </p:nvGraphicFramePr>
        <p:xfrm>
          <a:off x="153647" y="4166190"/>
          <a:ext cx="1325997" cy="79798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339186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67837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08438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126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Daily DU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02CAF08-02CB-47C2-A940-70D302E68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20951"/>
              </p:ext>
            </p:extLst>
          </p:nvPr>
        </p:nvGraphicFramePr>
        <p:xfrm>
          <a:off x="1878640" y="1404030"/>
          <a:ext cx="1325997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339186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67837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08438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126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Create Test Plan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63402EA-F2E9-4495-9589-0FDF65F8A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69753"/>
              </p:ext>
            </p:extLst>
          </p:nvPr>
        </p:nvGraphicFramePr>
        <p:xfrm>
          <a:off x="1878640" y="2501581"/>
          <a:ext cx="1325997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339186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67837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08438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126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Create Test Cases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B8BD56A-9427-48AD-B8E6-1325E5B03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553365"/>
              </p:ext>
            </p:extLst>
          </p:nvPr>
        </p:nvGraphicFramePr>
        <p:xfrm>
          <a:off x="1878640" y="3599132"/>
          <a:ext cx="1325997" cy="79798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339186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67837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08438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126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Run Test Cases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70C6FCA-5FDB-4B6A-B775-C953771C7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38583"/>
              </p:ext>
            </p:extLst>
          </p:nvPr>
        </p:nvGraphicFramePr>
        <p:xfrm>
          <a:off x="3603631" y="2501581"/>
          <a:ext cx="1325997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339186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67837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08438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3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126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Planned Debugging Time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5DA3DE4-1615-4E34-8E20-7182F08A7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610602"/>
              </p:ext>
            </p:extLst>
          </p:nvPr>
        </p:nvGraphicFramePr>
        <p:xfrm>
          <a:off x="5328622" y="2498943"/>
          <a:ext cx="1325997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339186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67837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08438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2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126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Prepare for PM Review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563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11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12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15839A1-7AF4-408D-A002-E46411D75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54146"/>
              </p:ext>
            </p:extLst>
          </p:nvPr>
        </p:nvGraphicFramePr>
        <p:xfrm>
          <a:off x="7053613" y="1745652"/>
          <a:ext cx="1325997" cy="79798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339186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67837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08438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13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126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Deploy to Cloud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13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13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0EDEBB0-1DDE-478C-A0FE-0C8F95B86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43425"/>
              </p:ext>
            </p:extLst>
          </p:nvPr>
        </p:nvGraphicFramePr>
        <p:xfrm>
          <a:off x="7386363" y="537347"/>
          <a:ext cx="1325997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339186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67837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08438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13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2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126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Submission of Project slides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13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9A6C34F-EEBE-4FD8-A532-80828C243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68591"/>
              </p:ext>
            </p:extLst>
          </p:nvPr>
        </p:nvGraphicFramePr>
        <p:xfrm>
          <a:off x="7386363" y="3018414"/>
          <a:ext cx="1325997" cy="79798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339186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67837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08438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126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PM Review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547F6EF-BD59-4074-8FAE-02E1738AA19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1479646" y="1376303"/>
            <a:ext cx="398994" cy="454447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686204A-C730-457F-9287-9A327F454289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1479646" y="1376303"/>
            <a:ext cx="398994" cy="1551998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6EBDF91-5BC1-4984-9EB4-E1F57630F504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1479646" y="2478510"/>
            <a:ext cx="398994" cy="1519615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B779830-97CA-40C5-A671-86603E4511C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1479645" y="1830750"/>
            <a:ext cx="398995" cy="1778445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AC68562-4DFB-4DE7-AB4E-C4C0F8B6B8D2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3204637" y="1830750"/>
            <a:ext cx="398994" cy="1097551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A4C3ECC-1F3A-484A-906A-64CE74E44FA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3204637" y="2928301"/>
            <a:ext cx="398994" cy="1069824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5E7D7502-58F2-4A29-A704-AF7B1DD54D49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204637" y="2928301"/>
            <a:ext cx="398994" cy="12700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42BE795-EA31-48DC-BC2D-301627216C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21554" y="1034134"/>
            <a:ext cx="1534876" cy="1394743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40C7E34-33DE-4262-964E-9E1E894F12A3}"/>
              </a:ext>
            </a:extLst>
          </p:cNvPr>
          <p:cNvCxnSpPr>
            <a:cxnSpLocks/>
            <a:stCxn id="16" idx="2"/>
            <a:endCxn id="18" idx="1"/>
          </p:cNvCxnSpPr>
          <p:nvPr/>
        </p:nvCxnSpPr>
        <p:spPr>
          <a:xfrm rot="5400000">
            <a:off x="7114603" y="2815398"/>
            <a:ext cx="873769" cy="330248"/>
          </a:xfrm>
          <a:prstGeom prst="bentConnector4">
            <a:avLst>
              <a:gd name="adj1" fmla="val 27168"/>
              <a:gd name="adj2" fmla="val 169221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9DBC23D-27E9-4013-8338-A58EDDF24008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929628" y="2925663"/>
            <a:ext cx="398994" cy="263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D9444EB4-7262-4F78-8811-09377D620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69995"/>
              </p:ext>
            </p:extLst>
          </p:nvPr>
        </p:nvGraphicFramePr>
        <p:xfrm>
          <a:off x="7386363" y="3861095"/>
          <a:ext cx="1325997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339186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67837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08438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126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Iteration 1 Debrief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56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5A7F2FA-1C00-4E8C-B9DD-BD95586B92FA}"/>
              </a:ext>
            </a:extLst>
          </p:cNvPr>
          <p:cNvCxnSpPr>
            <a:cxnSpLocks/>
            <a:stCxn id="16" idx="2"/>
            <a:endCxn id="95" idx="1"/>
          </p:cNvCxnSpPr>
          <p:nvPr/>
        </p:nvCxnSpPr>
        <p:spPr>
          <a:xfrm rot="5400000">
            <a:off x="6679399" y="3250602"/>
            <a:ext cx="1744177" cy="330248"/>
          </a:xfrm>
          <a:prstGeom prst="bentConnector4">
            <a:avLst>
              <a:gd name="adj1" fmla="val 13167"/>
              <a:gd name="adj2" fmla="val 169221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C6A3416D-E488-4FAE-90FD-861E9DA3652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6654619" y="2144645"/>
            <a:ext cx="398994" cy="781018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907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95F41-1802-4C4F-AA97-F274245C9B7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28396" y="476686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lang="en" dirty="0"/>
          </a:p>
        </p:txBody>
      </p:sp>
      <p:sp>
        <p:nvSpPr>
          <p:cNvPr id="4" name="Google Shape;111;p19">
            <a:extLst>
              <a:ext uri="{FF2B5EF4-FFF2-40B4-BE49-F238E27FC236}">
                <a16:creationId xmlns:a16="http://schemas.microsoft.com/office/drawing/2014/main" id="{40D586C0-982A-4D59-8FD8-37C8417F91D4}"/>
              </a:ext>
            </a:extLst>
          </p:cNvPr>
          <p:cNvSpPr txBox="1">
            <a:spLocks/>
          </p:cNvSpPr>
          <p:nvPr/>
        </p:nvSpPr>
        <p:spPr>
          <a:xfrm>
            <a:off x="689580" y="289132"/>
            <a:ext cx="8143475" cy="45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3600" dirty="0"/>
              <a:t>Critical path Iter.2*</a:t>
            </a:r>
          </a:p>
          <a:p>
            <a:endParaRPr lang="en-SG" sz="3600" dirty="0"/>
          </a:p>
          <a:p>
            <a:endParaRPr lang="en-SG" sz="3600" dirty="0"/>
          </a:p>
          <a:p>
            <a:endParaRPr lang="en-SG" sz="36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4FC0555-1852-4B4E-B769-9BE53C1D8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4052"/>
              </p:ext>
            </p:extLst>
          </p:nvPr>
        </p:nvGraphicFramePr>
        <p:xfrm>
          <a:off x="1452755" y="1722145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2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Clearing rounds feature (round 1)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0C444BF-5750-4D05-88F9-EAC79F009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53335"/>
              </p:ext>
            </p:extLst>
          </p:nvPr>
        </p:nvGraphicFramePr>
        <p:xfrm>
          <a:off x="1433819" y="2747007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2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Bid for a section feature (round 1)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B7A6C3C-075B-4669-868D-7248DC295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20289"/>
              </p:ext>
            </p:extLst>
          </p:nvPr>
        </p:nvGraphicFramePr>
        <p:xfrm>
          <a:off x="275897" y="4079708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Daily Update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FA94908-6B92-4C31-95C1-4BCD0E6C4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846874"/>
              </p:ext>
            </p:extLst>
          </p:nvPr>
        </p:nvGraphicFramePr>
        <p:xfrm>
          <a:off x="2633581" y="1722145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Clearing rounds feature (round 2)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8B5050-7B73-4514-8B34-D17EADEEF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23568"/>
              </p:ext>
            </p:extLst>
          </p:nvPr>
        </p:nvGraphicFramePr>
        <p:xfrm>
          <a:off x="2633581" y="2747007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Bid for a section feature (round 2)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704C9AF-7FC8-484E-BB7E-143BDFAF2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705735"/>
              </p:ext>
            </p:extLst>
          </p:nvPr>
        </p:nvGraphicFramePr>
        <p:xfrm>
          <a:off x="3969761" y="2152167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Drop bid feature 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F07EF01-FBDE-4450-83D6-8A179C567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97245"/>
              </p:ext>
            </p:extLst>
          </p:nvPr>
        </p:nvGraphicFramePr>
        <p:xfrm>
          <a:off x="6541837" y="1672506"/>
          <a:ext cx="1006252" cy="79248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Prepare for Application Demo and Progress Update 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0B5E077-8D2C-4C96-9EAC-336E42266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108674"/>
              </p:ext>
            </p:extLst>
          </p:nvPr>
        </p:nvGraphicFramePr>
        <p:xfrm>
          <a:off x="6574843" y="2756350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13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Debugging time 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1D88BAC-BC3B-4C58-8139-6378A4CC0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632634"/>
              </p:ext>
            </p:extLst>
          </p:nvPr>
        </p:nvGraphicFramePr>
        <p:xfrm>
          <a:off x="5304430" y="3724548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Run test cases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3B81934-C006-4D4B-BA82-8995AF643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726402"/>
              </p:ext>
            </p:extLst>
          </p:nvPr>
        </p:nvGraphicFramePr>
        <p:xfrm>
          <a:off x="5288278" y="2758536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Update test cases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042D50F-02DE-4786-9E2A-AF4F482BE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10088"/>
              </p:ext>
            </p:extLst>
          </p:nvPr>
        </p:nvGraphicFramePr>
        <p:xfrm>
          <a:off x="5321138" y="1672506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AWS integration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49942E6-9CBD-47E8-A037-A378430BE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713557"/>
              </p:ext>
            </p:extLst>
          </p:nvPr>
        </p:nvGraphicFramePr>
        <p:xfrm>
          <a:off x="7832187" y="2468991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Iteration 2 debrief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D2E2636-9313-45DE-91D0-74FD10A21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354269"/>
              </p:ext>
            </p:extLst>
          </p:nvPr>
        </p:nvGraphicFramePr>
        <p:xfrm>
          <a:off x="7832187" y="3524760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800" b="0" i="0" u="none" strike="noStrike" noProof="0" dirty="0">
                          <a:effectLst/>
                          <a:latin typeface="Arial"/>
                        </a:rPr>
                        <a:t>Application demo and progress update</a:t>
                      </a:r>
                      <a:endParaRPr lang="en-US" dirty="0"/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CB08467-10E2-4190-B6B1-9BA05265648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639833" y="2095568"/>
            <a:ext cx="329928" cy="442564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CE7D10F-57EF-4B97-8654-6412CD8F7A8C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639833" y="2538132"/>
            <a:ext cx="329928" cy="582298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E950E5-B41F-4EB2-AFE1-0F5F9877336C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2459007" y="2095568"/>
            <a:ext cx="174574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D6CB24-1709-4897-AD66-7E2B778E1FF7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2440071" y="3120430"/>
            <a:ext cx="193510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EEF355B-38F7-4AA8-A7F7-455E16FCCA38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7581095" y="3129773"/>
            <a:ext cx="251092" cy="768410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E6E4FCA-5D3E-4E8F-9791-9188E81F1564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7548089" y="2068746"/>
            <a:ext cx="284098" cy="773668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4290518-A68B-40F1-B882-57DB1D07DADF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7581095" y="2842414"/>
            <a:ext cx="251092" cy="287359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B4F0D8-4A43-4FFB-989C-7EC2D83014E6}"/>
              </a:ext>
            </a:extLst>
          </p:cNvPr>
          <p:cNvSpPr txBox="1"/>
          <p:nvPr/>
        </p:nvSpPr>
        <p:spPr>
          <a:xfrm>
            <a:off x="6820235" y="476102"/>
            <a:ext cx="200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uli Light" panose="020B0604020202020204" charset="0"/>
              </a:rPr>
              <a:t>Buffer time: 2 days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FA509A0-A352-42A1-B802-A679FD965D15}"/>
              </a:ext>
            </a:extLst>
          </p:cNvPr>
          <p:cNvCxnSpPr>
            <a:cxnSpLocks/>
            <a:stCxn id="22" idx="0"/>
            <a:endCxn id="93" idx="1"/>
          </p:cNvCxnSpPr>
          <p:nvPr/>
        </p:nvCxnSpPr>
        <p:spPr>
          <a:xfrm rot="5400000" flipH="1" flipV="1">
            <a:off x="7304302" y="1144621"/>
            <a:ext cx="268547" cy="787224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E4BDFD64-CF60-4158-9A8F-16DD01882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831461"/>
              </p:ext>
            </p:extLst>
          </p:nvPr>
        </p:nvGraphicFramePr>
        <p:xfrm>
          <a:off x="7832187" y="1030536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Submission of Slides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202" name="Table 201">
            <a:extLst>
              <a:ext uri="{FF2B5EF4-FFF2-40B4-BE49-F238E27FC236}">
                <a16:creationId xmlns:a16="http://schemas.microsoft.com/office/drawing/2014/main" id="{ABEDDD0B-2970-4BD2-8EC6-71C99978F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646161"/>
              </p:ext>
            </p:extLst>
          </p:nvPr>
        </p:nvGraphicFramePr>
        <p:xfrm>
          <a:off x="135391" y="2324664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Plan </a:t>
                      </a:r>
                      <a:r>
                        <a:rPr lang="en-SG" sz="800" dirty="0" err="1">
                          <a:effectLst/>
                        </a:rPr>
                        <a:t>Iter</a:t>
                      </a:r>
                      <a:r>
                        <a:rPr lang="en-SG" sz="800" dirty="0">
                          <a:effectLst/>
                        </a:rPr>
                        <a:t> 2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C05AF9E8-0418-44AB-BC70-E51242F9BC95}"/>
              </a:ext>
            </a:extLst>
          </p:cNvPr>
          <p:cNvCxnSpPr>
            <a:cxnSpLocks/>
            <a:stCxn id="202" idx="3"/>
            <a:endCxn id="13" idx="1"/>
          </p:cNvCxnSpPr>
          <p:nvPr/>
        </p:nvCxnSpPr>
        <p:spPr>
          <a:xfrm flipV="1">
            <a:off x="1141643" y="2095568"/>
            <a:ext cx="311112" cy="602519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EE531EF-DDCC-483A-88C4-66271ACBF1A9}"/>
              </a:ext>
            </a:extLst>
          </p:cNvPr>
          <p:cNvCxnSpPr>
            <a:cxnSpLocks/>
          </p:cNvCxnSpPr>
          <p:nvPr/>
        </p:nvCxnSpPr>
        <p:spPr>
          <a:xfrm>
            <a:off x="1154775" y="2698087"/>
            <a:ext cx="269934" cy="462501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6CC1F9BB-303C-4F67-A176-D19DC4BA7FC4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 flipV="1">
            <a:off x="4976013" y="2045929"/>
            <a:ext cx="345125" cy="479661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BA7D5EE-4F57-43D8-9C71-578344B0DE50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4976013" y="2525590"/>
            <a:ext cx="312265" cy="606369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E14ED13-31B0-4CCA-908E-FE908BE6F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867512"/>
              </p:ext>
            </p:extLst>
          </p:nvPr>
        </p:nvGraphicFramePr>
        <p:xfrm>
          <a:off x="5314239" y="622196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Integration 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2410AA8-34F7-46EE-9C1F-9942DED8AF50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4976013" y="2525590"/>
            <a:ext cx="328417" cy="1572381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F7B869B-3DC1-4941-8FB3-3864D631E636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 flipV="1">
            <a:off x="4976013" y="995619"/>
            <a:ext cx="338226" cy="1529971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E1DB117-5589-4544-80BE-FF384D2A31E9}"/>
              </a:ext>
            </a:extLst>
          </p:cNvPr>
          <p:cNvCxnSpPr>
            <a:cxnSpLocks/>
            <a:stCxn id="39" idx="3"/>
            <a:endCxn id="22" idx="1"/>
          </p:cNvCxnSpPr>
          <p:nvPr/>
        </p:nvCxnSpPr>
        <p:spPr>
          <a:xfrm>
            <a:off x="6320491" y="995619"/>
            <a:ext cx="221346" cy="1073127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C377BAA-88EE-41B1-85D3-58C6AC2B6288}"/>
              </a:ext>
            </a:extLst>
          </p:cNvPr>
          <p:cNvCxnSpPr>
            <a:cxnSpLocks/>
          </p:cNvCxnSpPr>
          <p:nvPr/>
        </p:nvCxnSpPr>
        <p:spPr>
          <a:xfrm>
            <a:off x="6327390" y="2068746"/>
            <a:ext cx="247453" cy="1083844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07A75B0-C17C-4A73-842C-F751673F7ADD}"/>
              </a:ext>
            </a:extLst>
          </p:cNvPr>
          <p:cNvCxnSpPr>
            <a:cxnSpLocks/>
          </p:cNvCxnSpPr>
          <p:nvPr/>
        </p:nvCxnSpPr>
        <p:spPr>
          <a:xfrm flipV="1">
            <a:off x="6310682" y="3160588"/>
            <a:ext cx="264161" cy="968198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EF4A7A79-1326-499D-9DFC-D31E892261D7}"/>
              </a:ext>
            </a:extLst>
          </p:cNvPr>
          <p:cNvCxnSpPr>
            <a:cxnSpLocks/>
          </p:cNvCxnSpPr>
          <p:nvPr/>
        </p:nvCxnSpPr>
        <p:spPr>
          <a:xfrm flipV="1">
            <a:off x="6294530" y="3151497"/>
            <a:ext cx="280313" cy="2186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95F41-1802-4C4F-AA97-F274245C9B7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3" y="4749851"/>
            <a:ext cx="640977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4" name="Google Shape;111;p19">
            <a:extLst>
              <a:ext uri="{FF2B5EF4-FFF2-40B4-BE49-F238E27FC236}">
                <a16:creationId xmlns:a16="http://schemas.microsoft.com/office/drawing/2014/main" id="{40D586C0-982A-4D59-8FD8-37C8417F91D4}"/>
              </a:ext>
            </a:extLst>
          </p:cNvPr>
          <p:cNvSpPr txBox="1">
            <a:spLocks/>
          </p:cNvSpPr>
          <p:nvPr/>
        </p:nvSpPr>
        <p:spPr>
          <a:xfrm>
            <a:off x="685800" y="204497"/>
            <a:ext cx="4898023" cy="123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3600" dirty="0"/>
              <a:t>Critical path Iter.3*</a:t>
            </a:r>
          </a:p>
          <a:p>
            <a:endParaRPr lang="en-SG" sz="3600" dirty="0"/>
          </a:p>
          <a:p>
            <a:endParaRPr lang="en-SG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715576-7388-41FA-9064-67403733F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22316"/>
              </p:ext>
            </p:extLst>
          </p:nvPr>
        </p:nvGraphicFramePr>
        <p:xfrm>
          <a:off x="2991574" y="1306432"/>
          <a:ext cx="777628" cy="90678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198914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397830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180884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98021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2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445547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Drop a Section Feature</a:t>
                      </a:r>
                      <a:endParaRPr lang="en-SG" sz="105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98021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52F48F-F2F0-4582-BEAB-A1D2F9783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50597"/>
              </p:ext>
            </p:extLst>
          </p:nvPr>
        </p:nvGraphicFramePr>
        <p:xfrm>
          <a:off x="2999288" y="2780805"/>
          <a:ext cx="760479" cy="90678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194529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389056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176894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54101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46728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View Bidding Results</a:t>
                      </a:r>
                      <a:endParaRPr lang="en-SG" sz="105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54101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37839F-8EB8-4609-BDBA-4BCEA548D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131164"/>
              </p:ext>
            </p:extLst>
          </p:nvPr>
        </p:nvGraphicFramePr>
        <p:xfrm>
          <a:off x="20909" y="3840767"/>
          <a:ext cx="764172" cy="909083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195472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288478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80222">
                  <a:extLst>
                    <a:ext uri="{9D8B030D-6E8A-4147-A177-3AD203B41FA5}">
                      <a16:colId xmlns:a16="http://schemas.microsoft.com/office/drawing/2014/main" val="3824162689"/>
                    </a:ext>
                  </a:extLst>
                </a:gridCol>
              </a:tblGrid>
              <a:tr h="324441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260201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Daily DU</a:t>
                      </a:r>
                      <a:endParaRPr lang="en-SG" sz="10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324441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7A1D42B-B250-485A-96A6-73741D254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093957"/>
              </p:ext>
            </p:extLst>
          </p:nvPr>
        </p:nvGraphicFramePr>
        <p:xfrm>
          <a:off x="3994195" y="789938"/>
          <a:ext cx="791949" cy="744845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02577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405157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184215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63606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18125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Integrate</a:t>
                      </a: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63606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163D09-5CF8-4E0E-90ED-769F46597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878000"/>
              </p:ext>
            </p:extLst>
          </p:nvPr>
        </p:nvGraphicFramePr>
        <p:xfrm>
          <a:off x="3990013" y="2776520"/>
          <a:ext cx="800313" cy="844731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04717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409436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186160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214867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414997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Update Test Cases</a:t>
                      </a:r>
                      <a:endParaRPr lang="en-SG" sz="105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214867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306C5B2-43C2-4FCB-9D57-78069F634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458587"/>
              </p:ext>
            </p:extLst>
          </p:nvPr>
        </p:nvGraphicFramePr>
        <p:xfrm>
          <a:off x="4008037" y="3868160"/>
          <a:ext cx="764263" cy="819011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1954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177775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209611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92291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Run Test Cases</a:t>
                      </a:r>
                      <a:endParaRPr lang="en-SG" sz="105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209611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6B0C99B-7572-46FD-A5B0-20DAAEF19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415785"/>
              </p:ext>
            </p:extLst>
          </p:nvPr>
        </p:nvGraphicFramePr>
        <p:xfrm>
          <a:off x="4963900" y="2012317"/>
          <a:ext cx="786870" cy="1026613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01278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291186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94406">
                  <a:extLst>
                    <a:ext uri="{9D8B030D-6E8A-4147-A177-3AD203B41FA5}">
                      <a16:colId xmlns:a16="http://schemas.microsoft.com/office/drawing/2014/main" val="1836010252"/>
                    </a:ext>
                  </a:extLst>
                </a:gridCol>
              </a:tblGrid>
              <a:tr h="310333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9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3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431652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Planned Debugging Time</a:t>
                      </a:r>
                      <a:endParaRPr lang="en-SG" sz="11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312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9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E79C8BF-27AD-4F20-9E24-043B0FF81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81784"/>
              </p:ext>
            </p:extLst>
          </p:nvPr>
        </p:nvGraphicFramePr>
        <p:xfrm>
          <a:off x="5938584" y="2016251"/>
          <a:ext cx="829696" cy="92511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12233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299450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318013">
                  <a:extLst>
                    <a:ext uri="{9D8B030D-6E8A-4147-A177-3AD203B41FA5}">
                      <a16:colId xmlns:a16="http://schemas.microsoft.com/office/drawing/2014/main" val="3928782238"/>
                    </a:ext>
                  </a:extLst>
                </a:gridCol>
              </a:tblGrid>
              <a:tr h="363118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12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12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198874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UI Design</a:t>
                      </a:r>
                      <a:endParaRPr lang="en-SG" sz="105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363118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12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12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6FEA683-5BAD-45AB-94D0-7C9971FB1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76303"/>
              </p:ext>
            </p:extLst>
          </p:nvPr>
        </p:nvGraphicFramePr>
        <p:xfrm>
          <a:off x="6901440" y="2056377"/>
          <a:ext cx="933552" cy="841589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38799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477600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17153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13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41486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Prepare for UAT</a:t>
                      </a:r>
                      <a:endParaRPr lang="en-SG" sz="105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13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13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44433CC-4F6F-436F-974F-AA4C0EF81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034030"/>
              </p:ext>
            </p:extLst>
          </p:nvPr>
        </p:nvGraphicFramePr>
        <p:xfrm>
          <a:off x="8055406" y="1293172"/>
          <a:ext cx="933552" cy="878282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38799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477600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17153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451562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UAT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41F1EC2-8C89-4E41-B6D8-7B5722B63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747315"/>
              </p:ext>
            </p:extLst>
          </p:nvPr>
        </p:nvGraphicFramePr>
        <p:xfrm>
          <a:off x="8055406" y="2691852"/>
          <a:ext cx="933552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38799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477600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17153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41486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Iteration 3 Debrief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207435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962BDA-515D-4E22-8009-39E3565102BC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5750770" y="2478806"/>
            <a:ext cx="187814" cy="46817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F8143A-96E2-4045-8D0B-331CB3F26BF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768280" y="2477171"/>
            <a:ext cx="133160" cy="163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4EC6D78-F4CD-49A8-A38E-13DA5694C885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834992" y="2477171"/>
            <a:ext cx="220414" cy="641401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6F12ECD-601B-4926-A7A7-0357AEB7100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7834992" y="1732313"/>
            <a:ext cx="220414" cy="744858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6AC77EB-A8E2-4C32-BA9A-1A12AA7CE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30512"/>
              </p:ext>
            </p:extLst>
          </p:nvPr>
        </p:nvGraphicFramePr>
        <p:xfrm>
          <a:off x="3999275" y="1777736"/>
          <a:ext cx="786869" cy="74676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01278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402560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183031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212788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1926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50" dirty="0">
                          <a:effectLst/>
                        </a:rPr>
                        <a:t>AWS integration</a:t>
                      </a:r>
                      <a:endParaRPr lang="en-US" sz="105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212788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A2CB24DE-53BD-4A17-B2DE-20FE5E9814B2}"/>
              </a:ext>
            </a:extLst>
          </p:cNvPr>
          <p:cNvSpPr txBox="1"/>
          <p:nvPr/>
        </p:nvSpPr>
        <p:spPr>
          <a:xfrm>
            <a:off x="6901440" y="799750"/>
            <a:ext cx="200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uli Light" panose="020B0604020202020204" charset="0"/>
              </a:rPr>
              <a:t>Buffer time: 1 days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A3A0CF4-B81D-4179-8A97-7668336B3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043170"/>
              </p:ext>
            </p:extLst>
          </p:nvPr>
        </p:nvGraphicFramePr>
        <p:xfrm>
          <a:off x="20908" y="2253302"/>
          <a:ext cx="772863" cy="794885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1976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395393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179775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9341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68165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Plan for Iter3</a:t>
                      </a:r>
                      <a:endParaRPr lang="en-SG" sz="10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9341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0A99B37-725A-4BF1-84C1-14ECE7AEE616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3769202" y="1759822"/>
            <a:ext cx="230073" cy="391294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3F1585A-7C68-4E56-ADA6-30622E0A11E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759767" y="1162360"/>
            <a:ext cx="234428" cy="2071835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7A1EB79-F3DD-4C8A-99BC-21DD09F59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877481"/>
              </p:ext>
            </p:extLst>
          </p:nvPr>
        </p:nvGraphicFramePr>
        <p:xfrm>
          <a:off x="980504" y="2967742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Run test cases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13007BAF-2A39-4FF2-A8DE-7672F5D16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14523"/>
              </p:ext>
            </p:extLst>
          </p:nvPr>
        </p:nvGraphicFramePr>
        <p:xfrm>
          <a:off x="971069" y="2000639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AWS integration for Iter2’s function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E88721C-DC7C-4571-AA25-B8218F122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76529"/>
              </p:ext>
            </p:extLst>
          </p:nvPr>
        </p:nvGraphicFramePr>
        <p:xfrm>
          <a:off x="980504" y="1033536"/>
          <a:ext cx="1006252" cy="74684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57395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14795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34062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20126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800" dirty="0">
                          <a:effectLst/>
                        </a:rPr>
                        <a:t>Integration for Iter2 function 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48630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F0B1651-D7FD-4EC4-9D58-61A09A099BFC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793771" y="1406959"/>
            <a:ext cx="186733" cy="1243785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6CF8469-6A36-477A-8587-B39D377476EC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793771" y="2374062"/>
            <a:ext cx="177298" cy="276682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D296B5B-8ACE-4382-9EBD-AD1426E82435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>
            <a:off x="793771" y="2650744"/>
            <a:ext cx="186733" cy="690421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190B0A1-8EAC-4AB4-9BCC-FD560FE3ED51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3759767" y="2151116"/>
            <a:ext cx="239508" cy="1083079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81DC8DF4-9A8A-4CFE-8990-FEDB468E665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769202" y="1162360"/>
            <a:ext cx="224993" cy="597462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or: Elbow 407">
            <a:extLst>
              <a:ext uri="{FF2B5EF4-FFF2-40B4-BE49-F238E27FC236}">
                <a16:creationId xmlns:a16="http://schemas.microsoft.com/office/drawing/2014/main" id="{2549922C-FA95-4A40-BB05-EBB61765386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759767" y="3198885"/>
            <a:ext cx="230246" cy="35310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nector: Elbow 409">
            <a:extLst>
              <a:ext uri="{FF2B5EF4-FFF2-40B4-BE49-F238E27FC236}">
                <a16:creationId xmlns:a16="http://schemas.microsoft.com/office/drawing/2014/main" id="{B8B07A55-E6E7-441C-80BC-308BA08460A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759767" y="3234195"/>
            <a:ext cx="248270" cy="1043470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3" name="Table 452">
            <a:extLst>
              <a:ext uri="{FF2B5EF4-FFF2-40B4-BE49-F238E27FC236}">
                <a16:creationId xmlns:a16="http://schemas.microsoft.com/office/drawing/2014/main" id="{69C2576F-E680-4575-AD59-DFEBEA38C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523879"/>
              </p:ext>
            </p:extLst>
          </p:nvPr>
        </p:nvGraphicFramePr>
        <p:xfrm>
          <a:off x="2118268" y="2029673"/>
          <a:ext cx="760479" cy="746847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194527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287084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78868">
                  <a:extLst>
                    <a:ext uri="{9D8B030D-6E8A-4147-A177-3AD203B41FA5}">
                      <a16:colId xmlns:a16="http://schemas.microsoft.com/office/drawing/2014/main" val="3824162689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2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213765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Debug Time</a:t>
                      </a:r>
                      <a:endParaRPr lang="en-SG" sz="1000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0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cxnSp>
        <p:nvCxnSpPr>
          <p:cNvPr id="454" name="Connector: Elbow 453">
            <a:extLst>
              <a:ext uri="{FF2B5EF4-FFF2-40B4-BE49-F238E27FC236}">
                <a16:creationId xmlns:a16="http://schemas.microsoft.com/office/drawing/2014/main" id="{9DB3A088-A196-44DE-81DC-C4B508BE237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786144" y="1162360"/>
            <a:ext cx="177756" cy="1363263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or: Elbow 456">
            <a:extLst>
              <a:ext uri="{FF2B5EF4-FFF2-40B4-BE49-F238E27FC236}">
                <a16:creationId xmlns:a16="http://schemas.microsoft.com/office/drawing/2014/main" id="{7D456F03-F56C-4123-8DC2-553AEC8E0C27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4786144" y="2151116"/>
            <a:ext cx="177756" cy="374507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nector: Elbow 459">
            <a:extLst>
              <a:ext uri="{FF2B5EF4-FFF2-40B4-BE49-F238E27FC236}">
                <a16:creationId xmlns:a16="http://schemas.microsoft.com/office/drawing/2014/main" id="{31862705-5D13-4EAB-912A-99657E4EC60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790326" y="2525623"/>
            <a:ext cx="173574" cy="673262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Connector: Elbow 462">
            <a:extLst>
              <a:ext uri="{FF2B5EF4-FFF2-40B4-BE49-F238E27FC236}">
                <a16:creationId xmlns:a16="http://schemas.microsoft.com/office/drawing/2014/main" id="{47B060EB-1D6F-4F47-9549-94766DE666F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772300" y="2525623"/>
            <a:ext cx="191600" cy="1752042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nector: Elbow 481">
            <a:extLst>
              <a:ext uri="{FF2B5EF4-FFF2-40B4-BE49-F238E27FC236}">
                <a16:creationId xmlns:a16="http://schemas.microsoft.com/office/drawing/2014/main" id="{32C9A6A4-131C-43AF-8C9B-85A6950FF7A9}"/>
              </a:ext>
            </a:extLst>
          </p:cNvPr>
          <p:cNvCxnSpPr>
            <a:cxnSpLocks/>
            <a:stCxn id="453" idx="3"/>
            <a:endCxn id="6" idx="1"/>
          </p:cNvCxnSpPr>
          <p:nvPr/>
        </p:nvCxnSpPr>
        <p:spPr>
          <a:xfrm flipV="1">
            <a:off x="2878747" y="1759822"/>
            <a:ext cx="112827" cy="643274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Connector: Elbow 484">
            <a:extLst>
              <a:ext uri="{FF2B5EF4-FFF2-40B4-BE49-F238E27FC236}">
                <a16:creationId xmlns:a16="http://schemas.microsoft.com/office/drawing/2014/main" id="{0E8629CB-CC67-4FD2-B778-F6B8CA29A9E8}"/>
              </a:ext>
            </a:extLst>
          </p:cNvPr>
          <p:cNvCxnSpPr>
            <a:cxnSpLocks/>
            <a:stCxn id="453" idx="3"/>
            <a:endCxn id="7" idx="1"/>
          </p:cNvCxnSpPr>
          <p:nvPr/>
        </p:nvCxnSpPr>
        <p:spPr>
          <a:xfrm>
            <a:off x="2878747" y="2403096"/>
            <a:ext cx="120541" cy="831099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nector: Elbow 487">
            <a:extLst>
              <a:ext uri="{FF2B5EF4-FFF2-40B4-BE49-F238E27FC236}">
                <a16:creationId xmlns:a16="http://schemas.microsoft.com/office/drawing/2014/main" id="{6488425B-D7BB-4D42-98EA-5FF619016D79}"/>
              </a:ext>
            </a:extLst>
          </p:cNvPr>
          <p:cNvCxnSpPr>
            <a:cxnSpLocks/>
            <a:stCxn id="40" idx="3"/>
            <a:endCxn id="453" idx="1"/>
          </p:cNvCxnSpPr>
          <p:nvPr/>
        </p:nvCxnSpPr>
        <p:spPr>
          <a:xfrm>
            <a:off x="1986756" y="1406959"/>
            <a:ext cx="131512" cy="996137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Connector: Elbow 490">
            <a:extLst>
              <a:ext uri="{FF2B5EF4-FFF2-40B4-BE49-F238E27FC236}">
                <a16:creationId xmlns:a16="http://schemas.microsoft.com/office/drawing/2014/main" id="{EF80B316-4BA3-477F-AE4F-8561416EE27E}"/>
              </a:ext>
            </a:extLst>
          </p:cNvPr>
          <p:cNvCxnSpPr>
            <a:cxnSpLocks/>
            <a:stCxn id="37" idx="3"/>
            <a:endCxn id="453" idx="1"/>
          </p:cNvCxnSpPr>
          <p:nvPr/>
        </p:nvCxnSpPr>
        <p:spPr>
          <a:xfrm>
            <a:off x="1977321" y="2374062"/>
            <a:ext cx="140947" cy="29034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onnector: Elbow 493">
            <a:extLst>
              <a:ext uri="{FF2B5EF4-FFF2-40B4-BE49-F238E27FC236}">
                <a16:creationId xmlns:a16="http://schemas.microsoft.com/office/drawing/2014/main" id="{C499840B-0FB2-4696-BFA9-1EEC24041392}"/>
              </a:ext>
            </a:extLst>
          </p:cNvPr>
          <p:cNvCxnSpPr>
            <a:cxnSpLocks/>
            <a:stCxn id="32" idx="3"/>
            <a:endCxn id="453" idx="1"/>
          </p:cNvCxnSpPr>
          <p:nvPr/>
        </p:nvCxnSpPr>
        <p:spPr>
          <a:xfrm flipV="1">
            <a:off x="1986756" y="2403096"/>
            <a:ext cx="131512" cy="938069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38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95F41-1802-4C4F-AA97-F274245C9B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4" name="Google Shape;111;p19">
            <a:extLst>
              <a:ext uri="{FF2B5EF4-FFF2-40B4-BE49-F238E27FC236}">
                <a16:creationId xmlns:a16="http://schemas.microsoft.com/office/drawing/2014/main" id="{40D586C0-982A-4D59-8FD8-37C8417F91D4}"/>
              </a:ext>
            </a:extLst>
          </p:cNvPr>
          <p:cNvSpPr txBox="1">
            <a:spLocks/>
          </p:cNvSpPr>
          <p:nvPr/>
        </p:nvSpPr>
        <p:spPr>
          <a:xfrm>
            <a:off x="685800" y="215130"/>
            <a:ext cx="4898023" cy="123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3600" dirty="0"/>
              <a:t>Critical path Iter.4</a:t>
            </a:r>
          </a:p>
          <a:p>
            <a:endParaRPr lang="en-SG" sz="3600" dirty="0"/>
          </a:p>
          <a:p>
            <a:endParaRPr lang="en-SG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22FB40-A2DA-439F-8533-0BE2D5572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85226"/>
              </p:ext>
            </p:extLst>
          </p:nvPr>
        </p:nvGraphicFramePr>
        <p:xfrm>
          <a:off x="121224" y="2287210"/>
          <a:ext cx="1129151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88833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77668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62650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960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Fix problems from UAT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ABDCA3-0303-4969-80E3-9F0BED47F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56813"/>
              </p:ext>
            </p:extLst>
          </p:nvPr>
        </p:nvGraphicFramePr>
        <p:xfrm>
          <a:off x="99648" y="3545249"/>
          <a:ext cx="1129151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88833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77668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62650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960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Daily update</a:t>
                      </a:r>
                    </a:p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E12A6F-711B-45CC-A52E-E57FBC869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78165"/>
              </p:ext>
            </p:extLst>
          </p:nvPr>
        </p:nvGraphicFramePr>
        <p:xfrm>
          <a:off x="1630694" y="2274510"/>
          <a:ext cx="1129151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88833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77668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62650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960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Improve on UI design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0117697-A88A-49EE-9914-3B15E6B62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05309"/>
              </p:ext>
            </p:extLst>
          </p:nvPr>
        </p:nvGraphicFramePr>
        <p:xfrm>
          <a:off x="3234049" y="2274510"/>
          <a:ext cx="1129151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88833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77668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62650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960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Update test cases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41EBDAC-BC87-4BED-BC85-F8B021D14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189840"/>
              </p:ext>
            </p:extLst>
          </p:nvPr>
        </p:nvGraphicFramePr>
        <p:xfrm>
          <a:off x="4801249" y="2274510"/>
          <a:ext cx="1129151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88833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77668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62650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960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Run test cases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3678C39-DD35-4837-9959-AF56673E6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0293"/>
              </p:ext>
            </p:extLst>
          </p:nvPr>
        </p:nvGraphicFramePr>
        <p:xfrm>
          <a:off x="6368449" y="2274510"/>
          <a:ext cx="1129151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88833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77668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62650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960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Debugging time 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FC61DFC-FED0-41D4-9E91-56B628CAF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78962"/>
              </p:ext>
            </p:extLst>
          </p:nvPr>
        </p:nvGraphicFramePr>
        <p:xfrm>
          <a:off x="7935649" y="2167830"/>
          <a:ext cx="1129151" cy="106680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88833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77668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62650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960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Final presentation slides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322D8D-84DC-491F-A5F8-BFFE382C9D7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759845" y="2701230"/>
            <a:ext cx="474204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649DB6-091F-4473-8023-E36A7177252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363200" y="2701230"/>
            <a:ext cx="43804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2958B8-8A93-42C1-A07C-55EA4C3B8A1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930400" y="2701230"/>
            <a:ext cx="43804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4E33C7-F6B5-47F5-A8FE-AC986BE707E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497600" y="2701230"/>
            <a:ext cx="43804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6AB56F-8CAF-4365-8A30-FCEC8CBFA2EE}"/>
              </a:ext>
            </a:extLst>
          </p:cNvPr>
          <p:cNvCxnSpPr>
            <a:cxnSpLocks/>
          </p:cNvCxnSpPr>
          <p:nvPr/>
        </p:nvCxnSpPr>
        <p:spPr>
          <a:xfrm>
            <a:off x="1228799" y="2713930"/>
            <a:ext cx="401895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969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95F41-1802-4C4F-AA97-F274245C9B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4" name="Google Shape;111;p19">
            <a:extLst>
              <a:ext uri="{FF2B5EF4-FFF2-40B4-BE49-F238E27FC236}">
                <a16:creationId xmlns:a16="http://schemas.microsoft.com/office/drawing/2014/main" id="{40D586C0-982A-4D59-8FD8-37C8417F91D4}"/>
              </a:ext>
            </a:extLst>
          </p:cNvPr>
          <p:cNvSpPr txBox="1">
            <a:spLocks/>
          </p:cNvSpPr>
          <p:nvPr/>
        </p:nvSpPr>
        <p:spPr>
          <a:xfrm>
            <a:off x="685801" y="215130"/>
            <a:ext cx="4413738" cy="72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3600" dirty="0"/>
              <a:t>Critical path Iter.5</a:t>
            </a:r>
          </a:p>
          <a:p>
            <a:endParaRPr lang="en-SG" sz="3600" dirty="0"/>
          </a:p>
          <a:p>
            <a:endParaRPr lang="en-SG" sz="3600" dirty="0"/>
          </a:p>
          <a:p>
            <a:endParaRPr lang="en-SG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6D281B-94E5-485D-8088-D180F79BF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685183"/>
              </p:ext>
            </p:extLst>
          </p:nvPr>
        </p:nvGraphicFramePr>
        <p:xfrm>
          <a:off x="2261382" y="2212931"/>
          <a:ext cx="1129151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88833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77668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62650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960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Submission of Slides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4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259ECC-771B-4BF9-BF9A-4D87E4B91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98799"/>
              </p:ext>
            </p:extLst>
          </p:nvPr>
        </p:nvGraphicFramePr>
        <p:xfrm>
          <a:off x="2261382" y="1151013"/>
          <a:ext cx="1129151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88833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77668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62650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960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Presentation Rehearsal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6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E830E3-10F6-4755-97B5-D4BBF0D34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626302"/>
              </p:ext>
            </p:extLst>
          </p:nvPr>
        </p:nvGraphicFramePr>
        <p:xfrm>
          <a:off x="5188893" y="2505064"/>
          <a:ext cx="1129151" cy="85344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88833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77668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62650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960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Final Presentation 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9B120C-023D-4C6D-959E-C6A9C5EF3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413029"/>
              </p:ext>
            </p:extLst>
          </p:nvPr>
        </p:nvGraphicFramePr>
        <p:xfrm>
          <a:off x="2261382" y="3274849"/>
          <a:ext cx="1129151" cy="806329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288833">
                  <a:extLst>
                    <a:ext uri="{9D8B030D-6E8A-4147-A177-3AD203B41FA5}">
                      <a16:colId xmlns:a16="http://schemas.microsoft.com/office/drawing/2014/main" val="3558931591"/>
                    </a:ext>
                  </a:extLst>
                </a:gridCol>
                <a:gridCol w="577668">
                  <a:extLst>
                    <a:ext uri="{9D8B030D-6E8A-4147-A177-3AD203B41FA5}">
                      <a16:colId xmlns:a16="http://schemas.microsoft.com/office/drawing/2014/main" val="868379904"/>
                    </a:ext>
                  </a:extLst>
                </a:gridCol>
                <a:gridCol w="262650">
                  <a:extLst>
                    <a:ext uri="{9D8B030D-6E8A-4147-A177-3AD203B41FA5}">
                      <a16:colId xmlns:a16="http://schemas.microsoft.com/office/drawing/2014/main" val="3594464254"/>
                    </a:ext>
                  </a:extLst>
                </a:gridCol>
              </a:tblGrid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1</a:t>
                      </a: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81992"/>
                  </a:ext>
                </a:extLst>
              </a:tr>
              <a:tr h="379609">
                <a:tc gridSpan="3"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Daily DU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l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SG" dirty="0">
                        <a:effectLst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042987"/>
                  </a:ext>
                </a:extLst>
              </a:tr>
              <a:tr h="189804"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>
                          <a:effectLst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82025"/>
                  </a:ext>
                </a:extLst>
              </a:tr>
            </a:tbl>
          </a:graphicData>
        </a:graphic>
      </p:graphicFrame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412CA43-3E12-4732-9455-4FB8D90F207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390533" y="1577733"/>
            <a:ext cx="1798360" cy="1354051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2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lvl="0"/>
            <a:r>
              <a:rPr lang="en-SG" dirty="0"/>
              <a:t>Functionalities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9B47D-489C-4BFD-B9BA-FA823CEED7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pic>
        <p:nvPicPr>
          <p:cNvPr id="6" name="Google Shape;96;p1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C00B44DD-FADD-4CCC-871C-DD872CC1275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64452" y="2045304"/>
            <a:ext cx="2577593" cy="1236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7;p17">
            <a:extLst>
              <a:ext uri="{FF2B5EF4-FFF2-40B4-BE49-F238E27FC236}">
                <a16:creationId xmlns:a16="http://schemas.microsoft.com/office/drawing/2014/main" id="{89FB38EC-0E2A-462F-84A6-EFDD77FA7F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143" y="2500201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98;p17">
            <a:extLst>
              <a:ext uri="{FF2B5EF4-FFF2-40B4-BE49-F238E27FC236}">
                <a16:creationId xmlns:a16="http://schemas.microsoft.com/office/drawing/2014/main" id="{7D8E805E-56C1-4125-AB3E-6E1EC833A09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11;p19">
            <a:extLst>
              <a:ext uri="{FF2B5EF4-FFF2-40B4-BE49-F238E27FC236}">
                <a16:creationId xmlns:a16="http://schemas.microsoft.com/office/drawing/2014/main" id="{9917BD6A-6BD7-4845-BA31-307E546F64FB}"/>
              </a:ext>
            </a:extLst>
          </p:cNvPr>
          <p:cNvSpPr txBox="1">
            <a:spLocks/>
          </p:cNvSpPr>
          <p:nvPr/>
        </p:nvSpPr>
        <p:spPr>
          <a:xfrm>
            <a:off x="1112292" y="2005153"/>
            <a:ext cx="3385874" cy="564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3600"/>
              <a:t>3. Bug Metrics</a:t>
            </a:r>
          </a:p>
        </p:txBody>
      </p:sp>
    </p:spTree>
    <p:extLst>
      <p:ext uri="{BB962C8B-B14F-4D97-AF65-F5344CB8AC3E}">
        <p14:creationId xmlns:p14="http://schemas.microsoft.com/office/powerpoint/2010/main" val="1697932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580550" y="188915"/>
            <a:ext cx="6098400" cy="7635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/>
              <a:t>Bug Metrics</a:t>
            </a: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DAAA3-FCB2-4757-B003-BB03679AEAAD}"/>
              </a:ext>
            </a:extLst>
          </p:cNvPr>
          <p:cNvSpPr txBox="1"/>
          <p:nvPr/>
        </p:nvSpPr>
        <p:spPr>
          <a:xfrm>
            <a:off x="155244" y="1413396"/>
            <a:ext cx="23337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Total No. Of Bugs: </a:t>
            </a:r>
            <a:r>
              <a:rPr lang="en-US" sz="1600" b="1" u="sng" dirty="0">
                <a:solidFill>
                  <a:srgbClr val="FF0000"/>
                </a:solidFill>
              </a:rPr>
              <a:t>13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68F8EF4-58B9-4A55-91DA-2674C5F27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3411"/>
              </p:ext>
            </p:extLst>
          </p:nvPr>
        </p:nvGraphicFramePr>
        <p:xfrm>
          <a:off x="170597" y="1808328"/>
          <a:ext cx="2109430" cy="145178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1215503">
                  <a:extLst>
                    <a:ext uri="{9D8B030D-6E8A-4147-A177-3AD203B41FA5}">
                      <a16:colId xmlns:a16="http://schemas.microsoft.com/office/drawing/2014/main" val="3140327833"/>
                    </a:ext>
                  </a:extLst>
                </a:gridCol>
                <a:gridCol w="893927">
                  <a:extLst>
                    <a:ext uri="{9D8B030D-6E8A-4147-A177-3AD203B41FA5}">
                      <a16:colId xmlns:a16="http://schemas.microsoft.com/office/drawing/2014/main" val="4062698381"/>
                    </a:ext>
                  </a:extLst>
                </a:gridCol>
              </a:tblGrid>
              <a:tr h="5373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Bugs No. Range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Total Points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78546"/>
                  </a:ext>
                </a:extLst>
              </a:tr>
              <a:tr h="295203">
                <a:tc>
                  <a:txBody>
                    <a:bodyPr/>
                    <a:lstStyle/>
                    <a:p>
                      <a:r>
                        <a:rPr lang="en-US"/>
                        <a:t>1 - 2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81524"/>
                  </a:ext>
                </a:extLst>
              </a:tr>
              <a:tr h="295203">
                <a:tc>
                  <a:txBody>
                    <a:bodyPr/>
                    <a:lstStyle/>
                    <a:p>
                      <a:r>
                        <a:rPr lang="en-US"/>
                        <a:t>3 - 7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348307"/>
                  </a:ext>
                </a:extLst>
              </a:tr>
              <a:tr h="2952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8 - 12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1843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DF32196-4E92-4A85-81FA-7B5587BF971B}"/>
              </a:ext>
            </a:extLst>
          </p:cNvPr>
          <p:cNvSpPr txBox="1"/>
          <p:nvPr/>
        </p:nvSpPr>
        <p:spPr>
          <a:xfrm>
            <a:off x="1460311" y="4364726"/>
            <a:ext cx="62148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Action Taken</a:t>
            </a:r>
            <a:r>
              <a:rPr lang="en-US">
                <a:solidFill>
                  <a:schemeClr val="bg1"/>
                </a:solidFill>
              </a:rPr>
              <a:t>: Stop task, schedule for debugging session for 8 hours with the responsible pair programmer (this includes asking for help from friends)</a:t>
            </a:r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E7D8C33-DCDE-4437-8984-7C47013B1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" t="28943" r="52885" b="19602"/>
          <a:stretch/>
        </p:blipFill>
        <p:spPr>
          <a:xfrm>
            <a:off x="3021275" y="382565"/>
            <a:ext cx="6057583" cy="38400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4194D0-393D-4E85-A661-D161F5657B24}"/>
              </a:ext>
            </a:extLst>
          </p:cNvPr>
          <p:cNvSpPr txBox="1"/>
          <p:nvPr/>
        </p:nvSpPr>
        <p:spPr>
          <a:xfrm>
            <a:off x="170597" y="1074842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Iter1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580550" y="188915"/>
            <a:ext cx="6098400" cy="7635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Bug Metrics*</a:t>
            </a: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DAAA3-FCB2-4757-B003-BB03679AEAAD}"/>
              </a:ext>
            </a:extLst>
          </p:cNvPr>
          <p:cNvSpPr txBox="1"/>
          <p:nvPr/>
        </p:nvSpPr>
        <p:spPr>
          <a:xfrm>
            <a:off x="2995178" y="2644018"/>
            <a:ext cx="315364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Total No. Of Bugs: 0 as of now </a:t>
            </a:r>
            <a:endParaRPr 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194D0-393D-4E85-A661-D161F5657B24}"/>
              </a:ext>
            </a:extLst>
          </p:cNvPr>
          <p:cNvSpPr txBox="1"/>
          <p:nvPr/>
        </p:nvSpPr>
        <p:spPr>
          <a:xfrm>
            <a:off x="4176840" y="2305464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Iter2</a:t>
            </a:r>
          </a:p>
        </p:txBody>
      </p:sp>
    </p:spTree>
    <p:extLst>
      <p:ext uri="{BB962C8B-B14F-4D97-AF65-F5344CB8AC3E}">
        <p14:creationId xmlns:p14="http://schemas.microsoft.com/office/powerpoint/2010/main" val="2944494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83736-4A5A-46AF-8177-4DDEB76922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7" name="Google Shape;111;p19">
            <a:extLst>
              <a:ext uri="{FF2B5EF4-FFF2-40B4-BE49-F238E27FC236}">
                <a16:creationId xmlns:a16="http://schemas.microsoft.com/office/drawing/2014/main" id="{0B18A419-EAA4-46F0-99D3-B68BD44ECB85}"/>
              </a:ext>
            </a:extLst>
          </p:cNvPr>
          <p:cNvSpPr txBox="1">
            <a:spLocks/>
          </p:cNvSpPr>
          <p:nvPr/>
        </p:nvSpPr>
        <p:spPr>
          <a:xfrm>
            <a:off x="1112292" y="2005153"/>
            <a:ext cx="4759179" cy="125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3600"/>
              <a:t>4. Roles &amp; Responsibilities</a:t>
            </a:r>
          </a:p>
        </p:txBody>
      </p:sp>
      <p:pic>
        <p:nvPicPr>
          <p:cNvPr id="9" name="Google Shape;110;p19">
            <a:extLst>
              <a:ext uri="{FF2B5EF4-FFF2-40B4-BE49-F238E27FC236}">
                <a16:creationId xmlns:a16="http://schemas.microsoft.com/office/drawing/2014/main" id="{A35A8F06-8B37-4875-847B-4ED2923EA7B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4;p19">
            <a:extLst>
              <a:ext uri="{FF2B5EF4-FFF2-40B4-BE49-F238E27FC236}">
                <a16:creationId xmlns:a16="http://schemas.microsoft.com/office/drawing/2014/main" id="{D758861A-4F24-45E6-9B54-435C762964B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15;p19">
            <a:extLst>
              <a:ext uri="{FF2B5EF4-FFF2-40B4-BE49-F238E27FC236}">
                <a16:creationId xmlns:a16="http://schemas.microsoft.com/office/drawing/2014/main" id="{BB7C0D1E-4F16-4180-ADAD-9CFC32D5D7B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6;p19">
            <a:extLst>
              <a:ext uri="{FF2B5EF4-FFF2-40B4-BE49-F238E27FC236}">
                <a16:creationId xmlns:a16="http://schemas.microsoft.com/office/drawing/2014/main" id="{BE66F99D-4395-42F6-8065-02451879875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17;p19">
            <a:extLst>
              <a:ext uri="{FF2B5EF4-FFF2-40B4-BE49-F238E27FC236}">
                <a16:creationId xmlns:a16="http://schemas.microsoft.com/office/drawing/2014/main" id="{3A6E54ED-4C48-4AFC-B8E5-C791C172B1D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19;p19">
            <a:extLst>
              <a:ext uri="{FF2B5EF4-FFF2-40B4-BE49-F238E27FC236}">
                <a16:creationId xmlns:a16="http://schemas.microsoft.com/office/drawing/2014/main" id="{AADB1267-C0C5-4055-AEE7-239F5374D1A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120;p19">
            <a:extLst>
              <a:ext uri="{FF2B5EF4-FFF2-40B4-BE49-F238E27FC236}">
                <a16:creationId xmlns:a16="http://schemas.microsoft.com/office/drawing/2014/main" id="{CEA4500F-49E6-49FA-8E76-36C9A1388E5B}"/>
              </a:ext>
            </a:extLst>
          </p:cNvPr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" name="Google Shape;121;p19">
            <a:extLst>
              <a:ext uri="{FF2B5EF4-FFF2-40B4-BE49-F238E27FC236}">
                <a16:creationId xmlns:a16="http://schemas.microsoft.com/office/drawing/2014/main" id="{A934310E-1DB5-49C0-97E5-928F709CDD4C}"/>
              </a:ext>
            </a:extLst>
          </p:cNvPr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5" name="Google Shape;122;p19">
            <a:extLst>
              <a:ext uri="{FF2B5EF4-FFF2-40B4-BE49-F238E27FC236}">
                <a16:creationId xmlns:a16="http://schemas.microsoft.com/office/drawing/2014/main" id="{621C8CF8-3627-4931-89B4-509BF75A781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Google Shape;123;p19">
            <a:extLst>
              <a:ext uri="{FF2B5EF4-FFF2-40B4-BE49-F238E27FC236}">
                <a16:creationId xmlns:a16="http://schemas.microsoft.com/office/drawing/2014/main" id="{1ED03FB5-4D02-4E36-9B05-F628BE0C8599}"/>
              </a:ext>
            </a:extLst>
          </p:cNvPr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9" name="Google Shape;124;p19">
            <a:extLst>
              <a:ext uri="{FF2B5EF4-FFF2-40B4-BE49-F238E27FC236}">
                <a16:creationId xmlns:a16="http://schemas.microsoft.com/office/drawing/2014/main" id="{1FBC22A5-B723-4E5D-9535-3BD7BF3A00BA}"/>
              </a:ext>
            </a:extLst>
          </p:cNvPr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31" name="Google Shape;125;p19">
            <a:extLst>
              <a:ext uri="{FF2B5EF4-FFF2-40B4-BE49-F238E27FC236}">
                <a16:creationId xmlns:a16="http://schemas.microsoft.com/office/drawing/2014/main" id="{0454EE7C-847E-472E-8F98-86AA106056D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26;p19">
            <a:extLst>
              <a:ext uri="{FF2B5EF4-FFF2-40B4-BE49-F238E27FC236}">
                <a16:creationId xmlns:a16="http://schemas.microsoft.com/office/drawing/2014/main" id="{30FC58D9-AB97-4845-A5DA-D9CC1677EFD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127;p19">
            <a:extLst>
              <a:ext uri="{FF2B5EF4-FFF2-40B4-BE49-F238E27FC236}">
                <a16:creationId xmlns:a16="http://schemas.microsoft.com/office/drawing/2014/main" id="{AEE88AFE-6227-4D32-A8AA-C4CA919AD684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128;p19">
            <a:extLst>
              <a:ext uri="{FF2B5EF4-FFF2-40B4-BE49-F238E27FC236}">
                <a16:creationId xmlns:a16="http://schemas.microsoft.com/office/drawing/2014/main" id="{B8517203-FAA4-4F54-B336-65D2DDB46164}"/>
              </a:ext>
            </a:extLst>
          </p:cNvPr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886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Roles &amp; Responsibilities*</a:t>
            </a: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2"/>
          </p:nvPr>
        </p:nvSpPr>
        <p:spPr>
          <a:xfrm>
            <a:off x="2519075" y="1385777"/>
            <a:ext cx="4563943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sz="1800" b="1"/>
              <a:t>Rotation</a:t>
            </a:r>
          </a:p>
          <a:p>
            <a:pPr marL="0" indent="0">
              <a:lnSpc>
                <a:spcPct val="114999"/>
              </a:lnSpc>
              <a:buNone/>
            </a:pPr>
            <a:endParaRPr lang="en" sz="1800" b="1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0E3A231-BC77-43A6-AD7C-225F3146F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34429"/>
              </p:ext>
            </p:extLst>
          </p:nvPr>
        </p:nvGraphicFramePr>
        <p:xfrm>
          <a:off x="2541895" y="1825387"/>
          <a:ext cx="3862388" cy="2930820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1931194">
                  <a:extLst>
                    <a:ext uri="{9D8B030D-6E8A-4147-A177-3AD203B41FA5}">
                      <a16:colId xmlns:a16="http://schemas.microsoft.com/office/drawing/2014/main" val="1258858318"/>
                    </a:ext>
                  </a:extLst>
                </a:gridCol>
                <a:gridCol w="1931194">
                  <a:extLst>
                    <a:ext uri="{9D8B030D-6E8A-4147-A177-3AD203B41FA5}">
                      <a16:colId xmlns:a16="http://schemas.microsoft.com/office/drawing/2014/main" val="3712628909"/>
                    </a:ext>
                  </a:extLst>
                </a:gridCol>
              </a:tblGrid>
              <a:tr h="488470">
                <a:tc>
                  <a:txBody>
                    <a:bodyPr/>
                    <a:lstStyle/>
                    <a:p>
                      <a:r>
                        <a:rPr lang="en-US" sz="1600" b="1"/>
                        <a:t>Weeks 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Project Manager 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695854"/>
                  </a:ext>
                </a:extLst>
              </a:tr>
              <a:tr h="488470">
                <a:tc>
                  <a:txBody>
                    <a:bodyPr/>
                    <a:lstStyle/>
                    <a:p>
                      <a:r>
                        <a:rPr lang="en-US" sz="1600"/>
                        <a:t>5 - 7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Andrew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33376"/>
                  </a:ext>
                </a:extLst>
              </a:tr>
              <a:tr h="488470">
                <a:tc>
                  <a:txBody>
                    <a:bodyPr/>
                    <a:lstStyle/>
                    <a:p>
                      <a:r>
                        <a:rPr lang="en-US" sz="1600"/>
                        <a:t>7 - 9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Thao 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581016"/>
                  </a:ext>
                </a:extLst>
              </a:tr>
              <a:tr h="488470">
                <a:tc>
                  <a:txBody>
                    <a:bodyPr/>
                    <a:lstStyle/>
                    <a:p>
                      <a:r>
                        <a:rPr lang="en-US" sz="1600"/>
                        <a:t>9 - 11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Jia Hui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504278"/>
                  </a:ext>
                </a:extLst>
              </a:tr>
              <a:tr h="488470">
                <a:tc>
                  <a:txBody>
                    <a:bodyPr/>
                    <a:lstStyle/>
                    <a:p>
                      <a:r>
                        <a:rPr lang="en-US" sz="1600"/>
                        <a:t>11 - 13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Jiaxin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362330"/>
                  </a:ext>
                </a:extLst>
              </a:tr>
              <a:tr h="488470">
                <a:tc>
                  <a:txBody>
                    <a:bodyPr/>
                    <a:lstStyle/>
                    <a:p>
                      <a:r>
                        <a:rPr lang="en-US" sz="1600"/>
                        <a:t>14 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Zhen Hui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6483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9667F-F0CB-454B-A953-50FF0CCBCD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pic>
        <p:nvPicPr>
          <p:cNvPr id="8" name="Google Shape;110;p19">
            <a:extLst>
              <a:ext uri="{FF2B5EF4-FFF2-40B4-BE49-F238E27FC236}">
                <a16:creationId xmlns:a16="http://schemas.microsoft.com/office/drawing/2014/main" id="{A77FE3AD-D257-4D73-81B7-B39E2B6AE83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4;p19">
            <a:extLst>
              <a:ext uri="{FF2B5EF4-FFF2-40B4-BE49-F238E27FC236}">
                <a16:creationId xmlns:a16="http://schemas.microsoft.com/office/drawing/2014/main" id="{ADA5C3A0-A7B6-4776-B1A5-BB48D226CB0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15;p19">
            <a:extLst>
              <a:ext uri="{FF2B5EF4-FFF2-40B4-BE49-F238E27FC236}">
                <a16:creationId xmlns:a16="http://schemas.microsoft.com/office/drawing/2014/main" id="{0E9564CA-DDBD-4ECA-AF06-2EC2DA4E97E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6;p19">
            <a:extLst>
              <a:ext uri="{FF2B5EF4-FFF2-40B4-BE49-F238E27FC236}">
                <a16:creationId xmlns:a16="http://schemas.microsoft.com/office/drawing/2014/main" id="{4C6775B2-7E6A-42CE-8CFC-97D19CBEECC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7;p19">
            <a:extLst>
              <a:ext uri="{FF2B5EF4-FFF2-40B4-BE49-F238E27FC236}">
                <a16:creationId xmlns:a16="http://schemas.microsoft.com/office/drawing/2014/main" id="{573ED9B5-3B05-4736-B6B4-222B0043D19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19;p19">
            <a:extLst>
              <a:ext uri="{FF2B5EF4-FFF2-40B4-BE49-F238E27FC236}">
                <a16:creationId xmlns:a16="http://schemas.microsoft.com/office/drawing/2014/main" id="{0D3AA88C-2C8D-4BB5-83B2-17C316387E0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120;p19">
            <a:extLst>
              <a:ext uri="{FF2B5EF4-FFF2-40B4-BE49-F238E27FC236}">
                <a16:creationId xmlns:a16="http://schemas.microsoft.com/office/drawing/2014/main" id="{A93D09DA-4E4E-4496-97D5-523C19339C1D}"/>
              </a:ext>
            </a:extLst>
          </p:cNvPr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2" name="Google Shape;121;p19">
            <a:extLst>
              <a:ext uri="{FF2B5EF4-FFF2-40B4-BE49-F238E27FC236}">
                <a16:creationId xmlns:a16="http://schemas.microsoft.com/office/drawing/2014/main" id="{0AE9403D-E07A-46BF-A172-21EB4535F221}"/>
              </a:ext>
            </a:extLst>
          </p:cNvPr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4" name="Google Shape;122;p19">
            <a:extLst>
              <a:ext uri="{FF2B5EF4-FFF2-40B4-BE49-F238E27FC236}">
                <a16:creationId xmlns:a16="http://schemas.microsoft.com/office/drawing/2014/main" id="{4F862829-3D02-4C09-86B0-B57E7CBB2D2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123;p19">
            <a:extLst>
              <a:ext uri="{FF2B5EF4-FFF2-40B4-BE49-F238E27FC236}">
                <a16:creationId xmlns:a16="http://schemas.microsoft.com/office/drawing/2014/main" id="{8EE914A4-4898-4F9A-9044-D707697428B1}"/>
              </a:ext>
            </a:extLst>
          </p:cNvPr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" name="Google Shape;124;p19">
            <a:extLst>
              <a:ext uri="{FF2B5EF4-FFF2-40B4-BE49-F238E27FC236}">
                <a16:creationId xmlns:a16="http://schemas.microsoft.com/office/drawing/2014/main" id="{90040992-ED18-48C6-92BD-ADC17E14C3BF}"/>
              </a:ext>
            </a:extLst>
          </p:cNvPr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30" name="Google Shape;125;p19">
            <a:extLst>
              <a:ext uri="{FF2B5EF4-FFF2-40B4-BE49-F238E27FC236}">
                <a16:creationId xmlns:a16="http://schemas.microsoft.com/office/drawing/2014/main" id="{21C4ECFA-58EA-49CA-909F-CA6B78D241A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26;p19">
            <a:extLst>
              <a:ext uri="{FF2B5EF4-FFF2-40B4-BE49-F238E27FC236}">
                <a16:creationId xmlns:a16="http://schemas.microsoft.com/office/drawing/2014/main" id="{5B791B3C-B05C-4DE9-B2BB-A47DC107629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127;p19">
            <a:extLst>
              <a:ext uri="{FF2B5EF4-FFF2-40B4-BE49-F238E27FC236}">
                <a16:creationId xmlns:a16="http://schemas.microsoft.com/office/drawing/2014/main" id="{1D4032AC-CEA9-470C-9C6B-22D502E3ABF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128;p19">
            <a:extLst>
              <a:ext uri="{FF2B5EF4-FFF2-40B4-BE49-F238E27FC236}">
                <a16:creationId xmlns:a16="http://schemas.microsoft.com/office/drawing/2014/main" id="{FE62007C-90FE-45A5-B9BD-9B5A3B3A72EB}"/>
              </a:ext>
            </a:extLst>
          </p:cNvPr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11;p19">
            <a:extLst>
              <a:ext uri="{FF2B5EF4-FFF2-40B4-BE49-F238E27FC236}">
                <a16:creationId xmlns:a16="http://schemas.microsoft.com/office/drawing/2014/main" id="{5F5B4392-3DAE-4BDA-9B92-CDD9EF67EE39}"/>
              </a:ext>
            </a:extLst>
          </p:cNvPr>
          <p:cNvSpPr txBox="1">
            <a:spLocks/>
          </p:cNvSpPr>
          <p:nvPr/>
        </p:nvSpPr>
        <p:spPr>
          <a:xfrm>
            <a:off x="1112292" y="1996624"/>
            <a:ext cx="4290038" cy="146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SG" sz="3600"/>
              <a:t>5. Pair Programming</a:t>
            </a:r>
          </a:p>
        </p:txBody>
      </p:sp>
    </p:spTree>
    <p:extLst>
      <p:ext uri="{BB962C8B-B14F-4D97-AF65-F5344CB8AC3E}">
        <p14:creationId xmlns:p14="http://schemas.microsoft.com/office/powerpoint/2010/main" val="4027378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044FD-7DFC-4F2F-9DE1-B4830D924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</p:txBody>
      </p:sp>
      <p:sp>
        <p:nvSpPr>
          <p:cNvPr id="7" name="Google Shape;141;p21">
            <a:extLst>
              <a:ext uri="{FF2B5EF4-FFF2-40B4-BE49-F238E27FC236}">
                <a16:creationId xmlns:a16="http://schemas.microsoft.com/office/drawing/2014/main" id="{28BE3854-FE56-4F43-A033-D93629A5EF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Pair Programming* 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D10CE5-6432-46EB-A74C-4882B9EA1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85945"/>
              </p:ext>
            </p:extLst>
          </p:nvPr>
        </p:nvGraphicFramePr>
        <p:xfrm>
          <a:off x="937659" y="1734750"/>
          <a:ext cx="6919801" cy="2546156"/>
        </p:xfrm>
        <a:graphic>
          <a:graphicData uri="http://schemas.openxmlformats.org/drawingml/2006/table">
            <a:tbl>
              <a:tblPr firstRow="1" bandRow="1">
                <a:tableStyleId>{E3BEC8D7-7A68-4711-94A7-FACB109CC89B}</a:tableStyleId>
              </a:tblPr>
              <a:tblGrid>
                <a:gridCol w="1154169">
                  <a:extLst>
                    <a:ext uri="{9D8B030D-6E8A-4147-A177-3AD203B41FA5}">
                      <a16:colId xmlns:a16="http://schemas.microsoft.com/office/drawing/2014/main" val="2973963229"/>
                    </a:ext>
                  </a:extLst>
                </a:gridCol>
                <a:gridCol w="1912069">
                  <a:extLst>
                    <a:ext uri="{9D8B030D-6E8A-4147-A177-3AD203B41FA5}">
                      <a16:colId xmlns:a16="http://schemas.microsoft.com/office/drawing/2014/main" val="3776778451"/>
                    </a:ext>
                  </a:extLst>
                </a:gridCol>
                <a:gridCol w="1924493">
                  <a:extLst>
                    <a:ext uri="{9D8B030D-6E8A-4147-A177-3AD203B41FA5}">
                      <a16:colId xmlns:a16="http://schemas.microsoft.com/office/drawing/2014/main" val="495437668"/>
                    </a:ext>
                  </a:extLst>
                </a:gridCol>
                <a:gridCol w="1929070">
                  <a:extLst>
                    <a:ext uri="{9D8B030D-6E8A-4147-A177-3AD203B41FA5}">
                      <a16:colId xmlns:a16="http://schemas.microsoft.com/office/drawing/2014/main" val="4102285013"/>
                    </a:ext>
                  </a:extLst>
                </a:gridCol>
              </a:tblGrid>
              <a:tr h="5343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effectLst/>
                        </a:rPr>
                        <a:t>Weeks</a:t>
                      </a: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Pair Programmer 1</a:t>
                      </a:r>
                      <a:endParaRPr lang="en-US" sz="1600" b="1">
                        <a:effectLst/>
                        <a:latin typeface="Arial"/>
                      </a:endParaRP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Pair Programmer 2</a:t>
                      </a:r>
                      <a:endParaRPr lang="en-US" sz="1600" b="1">
                        <a:effectLst/>
                        <a:latin typeface="Arial"/>
                      </a:endParaRP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  <a:latin typeface="Arial"/>
                        </a:rPr>
                        <a:t>Pair programmer 3</a:t>
                      </a: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337289"/>
                  </a:ext>
                </a:extLst>
              </a:tr>
              <a:tr h="47151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effectLst/>
                        </a:rPr>
                        <a:t>5-7</a:t>
                      </a: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Zhen Hui, Jiaxin</a:t>
                      </a:r>
                      <a:endParaRPr lang="en-US" sz="1600">
                        <a:effectLst/>
                        <a:latin typeface="Arial"/>
                      </a:endParaRP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>
                          <a:effectLst/>
                        </a:rPr>
                        <a:t>Thao, Jia Hui</a:t>
                      </a:r>
                      <a:endParaRPr lang="en-US" sz="1600">
                        <a:effectLst/>
                        <a:latin typeface="Arial"/>
                      </a:endParaRP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>
                        <a:effectLst/>
                        <a:latin typeface="Arial"/>
                      </a:endParaRP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374655"/>
                  </a:ext>
                </a:extLst>
              </a:tr>
              <a:tr h="5343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effectLst/>
                        </a:rPr>
                        <a:t>7-9</a:t>
                      </a: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Zhen Hui, </a:t>
                      </a:r>
                      <a:r>
                        <a:rPr lang="en-US" sz="1600" dirty="0" err="1">
                          <a:effectLst/>
                        </a:rPr>
                        <a:t>Jiahui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 err="1">
                          <a:effectLst/>
                        </a:rPr>
                        <a:t>Jiaxin</a:t>
                      </a:r>
                      <a:r>
                        <a:rPr lang="en-US" sz="1600" dirty="0">
                          <a:effectLst/>
                        </a:rPr>
                        <a:t>, Andrew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  <a:latin typeface="Arial"/>
                        </a:rPr>
                        <a:t>Thao, Andrew</a:t>
                      </a: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77360"/>
                  </a:ext>
                </a:extLst>
              </a:tr>
              <a:tr h="53437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effectLst/>
                        </a:rPr>
                        <a:t>9-11</a:t>
                      </a: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Thao, </a:t>
                      </a:r>
                      <a:r>
                        <a:rPr lang="en-US" sz="1600" dirty="0" err="1">
                          <a:effectLst/>
                        </a:rPr>
                        <a:t>Jiaxin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Andrew, Zhen Hui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>
                        <a:effectLst/>
                        <a:latin typeface="Arial"/>
                      </a:endParaRP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178763"/>
                  </a:ext>
                </a:extLst>
              </a:tr>
              <a:tr h="47151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effectLst/>
                        </a:rPr>
                        <a:t>11-13</a:t>
                      </a: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Zhen Hui, Thao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Jia Hui, Andrew</a:t>
                      </a:r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dirty="0">
                        <a:effectLst/>
                        <a:latin typeface="Arial"/>
                      </a:endParaRPr>
                    </a:p>
                  </a:txBody>
                  <a:tcPr marL="28575" marR="28575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874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3024116" y="2307609"/>
            <a:ext cx="3096868" cy="5270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600"/>
              <a:t>THANK YOU !</a:t>
            </a:r>
            <a:endParaRPr lang="en-US" sz="3600"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r>
              <a:rPr lang="en-SG" dirty="0"/>
              <a:t>. Functionalities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68650" cy="11422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SG" b="1" dirty="0"/>
              <a:t>Do you plan to drop any functionalities?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342900" indent="-342900"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11" name="Google Shape;73;p14">
            <a:extLst>
              <a:ext uri="{FF2B5EF4-FFF2-40B4-BE49-F238E27FC236}">
                <a16:creationId xmlns:a16="http://schemas.microsoft.com/office/drawing/2014/main" id="{B67AF273-4A3C-44CF-809B-15E162D6D53F}"/>
              </a:ext>
            </a:extLst>
          </p:cNvPr>
          <p:cNvSpPr txBox="1">
            <a:spLocks/>
          </p:cNvSpPr>
          <p:nvPr/>
        </p:nvSpPr>
        <p:spPr>
          <a:xfrm>
            <a:off x="580550" y="2404725"/>
            <a:ext cx="6068650" cy="114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 Light"/>
              <a:buChar char="⬡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 Light"/>
              <a:buChar char="∙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 Light"/>
              <a:buChar char="∙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●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○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■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●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○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■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uli Light"/>
              <a:buNone/>
            </a:pPr>
            <a:r>
              <a:rPr lang="en-SG" b="1" dirty="0"/>
              <a:t>Do you plan to add any functionalities?</a:t>
            </a:r>
          </a:p>
          <a:p>
            <a:pPr marL="342900" indent="-342900">
              <a:buClr>
                <a:schemeClr val="dk1"/>
              </a:buClr>
              <a:buSzPts val="1100"/>
            </a:pPr>
            <a:endParaRPr lang="en-SG" dirty="0"/>
          </a:p>
        </p:txBody>
      </p:sp>
      <p:sp>
        <p:nvSpPr>
          <p:cNvPr id="12" name="Google Shape;104;p18">
            <a:extLst>
              <a:ext uri="{FF2B5EF4-FFF2-40B4-BE49-F238E27FC236}">
                <a16:creationId xmlns:a16="http://schemas.microsoft.com/office/drawing/2014/main" id="{48D44EDB-B65D-4DF8-97C2-34C2C5C26F0E}"/>
              </a:ext>
            </a:extLst>
          </p:cNvPr>
          <p:cNvSpPr txBox="1">
            <a:spLocks/>
          </p:cNvSpPr>
          <p:nvPr/>
        </p:nvSpPr>
        <p:spPr>
          <a:xfrm>
            <a:off x="465350" y="1760425"/>
            <a:ext cx="5856250" cy="68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 Light"/>
              <a:buChar char="⬡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 Light"/>
              <a:buChar char="∙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 Light"/>
              <a:buChar char="∙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●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○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■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●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○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■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-381000">
              <a:buSzPts val="2400"/>
            </a:pPr>
            <a:r>
              <a:rPr lang="en-US" dirty="0"/>
              <a:t>We are not going to drop any functionalities</a:t>
            </a:r>
            <a:endParaRPr lang="en-SG" dirty="0"/>
          </a:p>
        </p:txBody>
      </p:sp>
      <p:sp>
        <p:nvSpPr>
          <p:cNvPr id="13" name="Google Shape;104;p18">
            <a:extLst>
              <a:ext uri="{FF2B5EF4-FFF2-40B4-BE49-F238E27FC236}">
                <a16:creationId xmlns:a16="http://schemas.microsoft.com/office/drawing/2014/main" id="{F24C3686-DB99-429E-80B8-080F413F962B}"/>
              </a:ext>
            </a:extLst>
          </p:cNvPr>
          <p:cNvSpPr txBox="1">
            <a:spLocks/>
          </p:cNvSpPr>
          <p:nvPr/>
        </p:nvSpPr>
        <p:spPr>
          <a:xfrm>
            <a:off x="465350" y="2975850"/>
            <a:ext cx="5856250" cy="68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 Light"/>
              <a:buChar char="⬡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 Light"/>
              <a:buChar char="∙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 Light"/>
              <a:buChar char="∙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●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○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■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●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○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■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-381000">
              <a:buSzPts val="2400"/>
            </a:pPr>
            <a:r>
              <a:rPr lang="en-US" dirty="0"/>
              <a:t>No</a:t>
            </a:r>
            <a:endParaRPr lang="en-S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1385899" y="428718"/>
            <a:ext cx="6208948" cy="10171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SG" b="1" dirty="0"/>
              <a:t>Do you plan to use any PHP frameworks?</a:t>
            </a:r>
            <a:endParaRPr lang="en-SG" sz="18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75" y="474990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7" name="Google Shape;133;p20">
            <a:extLst>
              <a:ext uri="{FF2B5EF4-FFF2-40B4-BE49-F238E27FC236}">
                <a16:creationId xmlns:a16="http://schemas.microsoft.com/office/drawing/2014/main" id="{BBA0710A-2FE1-4CBB-8B88-8E671B186ABE}"/>
              </a:ext>
            </a:extLst>
          </p:cNvPr>
          <p:cNvSpPr txBox="1">
            <a:spLocks/>
          </p:cNvSpPr>
          <p:nvPr/>
        </p:nvSpPr>
        <p:spPr>
          <a:xfrm>
            <a:off x="3824150" y="2265225"/>
            <a:ext cx="1332447" cy="6130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600" b="1" dirty="0">
                <a:solidFill>
                  <a:schemeClr val="bg1"/>
                </a:solidFill>
                <a:latin typeface="Muli Light" panose="020B0604020202020204" charset="0"/>
              </a:rPr>
              <a:t>No 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755185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SG" dirty="0">
                <a:latin typeface="Muli Light" panose="020B0604020202020204" charset="0"/>
              </a:rPr>
              <a:t>What functionalities </a:t>
            </a:r>
            <a:br>
              <a:rPr lang="en-SG" dirty="0">
                <a:latin typeface="Muli Light" panose="020B0604020202020204" charset="0"/>
              </a:rPr>
            </a:br>
            <a:r>
              <a:rPr lang="en-SG" dirty="0">
                <a:latin typeface="Muli Light" panose="020B0604020202020204" charset="0"/>
              </a:rPr>
              <a:t>have you finished? </a:t>
            </a:r>
            <a:endParaRPr dirty="0">
              <a:latin typeface="Muli Light" panose="020B0604020202020204" charset="0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17" name="Google Shape;133;p20">
            <a:extLst>
              <a:ext uri="{FF2B5EF4-FFF2-40B4-BE49-F238E27FC236}">
                <a16:creationId xmlns:a16="http://schemas.microsoft.com/office/drawing/2014/main" id="{A1A6987F-B8AC-4087-9A7A-E210EE62A4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Login</a:t>
            </a:r>
            <a:endParaRPr b="1" dirty="0"/>
          </a:p>
        </p:txBody>
      </p:sp>
      <p:sp>
        <p:nvSpPr>
          <p:cNvPr id="18" name="Google Shape;133;p20">
            <a:extLst>
              <a:ext uri="{FF2B5EF4-FFF2-40B4-BE49-F238E27FC236}">
                <a16:creationId xmlns:a16="http://schemas.microsoft.com/office/drawing/2014/main" id="{43A0B761-2EAD-4C2F-9CA6-BF143FFD93F0}"/>
              </a:ext>
            </a:extLst>
          </p:cNvPr>
          <p:cNvSpPr txBox="1">
            <a:spLocks/>
          </p:cNvSpPr>
          <p:nvPr/>
        </p:nvSpPr>
        <p:spPr>
          <a:xfrm>
            <a:off x="3851700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⬡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Font typeface="Muli Light"/>
              <a:buNone/>
            </a:pPr>
            <a:r>
              <a:rPr lang="en-SG" b="1" dirty="0"/>
              <a:t>Bootstrap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A9805D-3B77-4117-97FE-AA86667E1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2" t="2211" r="-2026" b="-2211"/>
          <a:stretch/>
        </p:blipFill>
        <p:spPr>
          <a:xfrm>
            <a:off x="580550" y="2077200"/>
            <a:ext cx="2367144" cy="2116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922F1F-BE97-40E0-884B-96BDFC6234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08" t="-576" r="40551" b="86941"/>
          <a:stretch/>
        </p:blipFill>
        <p:spPr>
          <a:xfrm>
            <a:off x="3873888" y="1916925"/>
            <a:ext cx="3076101" cy="596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3E54C3-C5A5-49B8-9FE8-D4BB166C0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851" y="964800"/>
            <a:ext cx="1632083" cy="40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1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45C74-3218-4AA5-B5AB-1C78774E5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and clear round</a:t>
            </a:r>
          </a:p>
          <a:p>
            <a:r>
              <a:rPr lang="en-US" dirty="0"/>
              <a:t>Bid for a section</a:t>
            </a:r>
          </a:p>
          <a:p>
            <a:r>
              <a:rPr lang="en-US" dirty="0"/>
              <a:t>Drop bid for student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9AC31-815A-4DA9-84F4-7FBF1C610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Google Shape;103;p18">
            <a:extLst>
              <a:ext uri="{FF2B5EF4-FFF2-40B4-BE49-F238E27FC236}">
                <a16:creationId xmlns:a16="http://schemas.microsoft.com/office/drawing/2014/main" id="{224A4EC1-4822-4537-AEA3-9E92E15EA2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8076" y="291435"/>
            <a:ext cx="6013450" cy="8572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SG" dirty="0">
                <a:latin typeface="Muli Light" panose="020B0604020202020204" charset="0"/>
              </a:rPr>
              <a:t>What functionalities </a:t>
            </a:r>
            <a:br>
              <a:rPr lang="en-SG" dirty="0">
                <a:latin typeface="Muli Light" panose="020B0604020202020204" charset="0"/>
              </a:rPr>
            </a:br>
            <a:r>
              <a:rPr lang="en-SG" dirty="0">
                <a:latin typeface="Muli Light" panose="020B0604020202020204" charset="0"/>
              </a:rPr>
              <a:t>have you finished? *</a:t>
            </a:r>
            <a:endParaRPr dirty="0">
              <a:latin typeface="Muli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48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1495800" y="408447"/>
            <a:ext cx="6152400" cy="10171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SG" b="1" dirty="0"/>
              <a:t>What is the IP address &amp; admin password for your cloud deployment? </a:t>
            </a:r>
            <a:endParaRPr sz="1800" b="1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75" y="474990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6" name="Google Shape;81;p15">
            <a:extLst>
              <a:ext uri="{FF2B5EF4-FFF2-40B4-BE49-F238E27FC236}">
                <a16:creationId xmlns:a16="http://schemas.microsoft.com/office/drawing/2014/main" id="{2B811C0C-2F1E-41F5-AFE8-8DB77E67F0A6}"/>
              </a:ext>
            </a:extLst>
          </p:cNvPr>
          <p:cNvSpPr txBox="1">
            <a:spLocks/>
          </p:cNvSpPr>
          <p:nvPr/>
        </p:nvSpPr>
        <p:spPr>
          <a:xfrm>
            <a:off x="685800" y="1684800"/>
            <a:ext cx="4847400" cy="101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SG" dirty="0"/>
              <a:t>IP: </a:t>
            </a:r>
            <a:r>
              <a:rPr lang="en-SG" dirty="0">
                <a:hlinkClick r:id="rId3"/>
              </a:rPr>
              <a:t>3.1.101.8</a:t>
            </a:r>
            <a:endParaRPr lang="en-SG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SG" dirty="0"/>
              <a:t>Admin password: Hello123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SG" sz="1800" dirty="0"/>
          </a:p>
          <a:p>
            <a:pPr marL="0" indent="0">
              <a:buFont typeface="Muli Light"/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195374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4622702" cy="18782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5400" dirty="0"/>
              <a:t>2. Schedule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extLst>
              <a:ext uri="{FF2B5EF4-FFF2-40B4-BE49-F238E27FC236}">
                <a16:creationId xmlns:a16="http://schemas.microsoft.com/office/drawing/2014/main" id="{1B48AC22-F5D7-4348-8351-2279D140C86B}"/>
              </a:ext>
            </a:extLst>
          </p:cNvPr>
          <p:cNvSpPr/>
          <p:nvPr/>
        </p:nvSpPr>
        <p:spPr>
          <a:xfrm>
            <a:off x="1" y="1174373"/>
            <a:ext cx="9144000" cy="3003180"/>
          </a:xfrm>
          <a:prstGeom prst="rightArrow">
            <a:avLst>
              <a:gd name="adj1" fmla="val 50000"/>
              <a:gd name="adj2" fmla="val 50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493747" y="291896"/>
            <a:ext cx="4622702" cy="18782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SG" sz="5400" dirty="0"/>
              <a:t>Iterations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6167DB-C4D6-429B-B2A6-2DC97A4262BB}"/>
              </a:ext>
            </a:extLst>
          </p:cNvPr>
          <p:cNvSpPr/>
          <p:nvPr/>
        </p:nvSpPr>
        <p:spPr>
          <a:xfrm>
            <a:off x="242046" y="2123518"/>
            <a:ext cx="1470213" cy="939496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Muli Light" panose="020B0604020202020204" charset="0"/>
              </a:rPr>
              <a:t>1</a:t>
            </a:r>
            <a:endParaRPr lang="en-SG" sz="3600" b="1" dirty="0">
              <a:solidFill>
                <a:schemeClr val="accent2">
                  <a:lumMod val="50000"/>
                </a:schemeClr>
              </a:solidFill>
              <a:latin typeface="Muli Light" panose="020B060402020202020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5457150-6603-4710-99D6-7939A7673E80}"/>
              </a:ext>
            </a:extLst>
          </p:cNvPr>
          <p:cNvSpPr/>
          <p:nvPr/>
        </p:nvSpPr>
        <p:spPr>
          <a:xfrm>
            <a:off x="1963960" y="2123518"/>
            <a:ext cx="1470213" cy="939496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srgbClr val="3544FF">
                    <a:lumMod val="50000"/>
                  </a:srgbClr>
                </a:solidFill>
                <a:latin typeface="Muli Light" panose="020B0604020202020204" charset="0"/>
              </a:rPr>
              <a:t>2</a:t>
            </a:r>
            <a:endParaRPr lang="en-SG" sz="3600" b="1" dirty="0">
              <a:solidFill>
                <a:srgbClr val="3544FF">
                  <a:lumMod val="50000"/>
                </a:srgbClr>
              </a:solidFill>
              <a:latin typeface="Muli Light" panose="020B060402020202020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4DCDD3F-6E64-4F39-BD1C-AC8EE91D9D07}"/>
              </a:ext>
            </a:extLst>
          </p:cNvPr>
          <p:cNvSpPr/>
          <p:nvPr/>
        </p:nvSpPr>
        <p:spPr>
          <a:xfrm>
            <a:off x="3685874" y="2123518"/>
            <a:ext cx="1470213" cy="939496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b="1" dirty="0">
                <a:solidFill>
                  <a:srgbClr val="3544FF">
                    <a:lumMod val="50000"/>
                  </a:srgbClr>
                </a:solidFill>
                <a:latin typeface="Muli Light" panose="020B0604020202020204" charset="0"/>
              </a:rPr>
              <a:t>3</a:t>
            </a:r>
            <a:endParaRPr lang="en-SG" sz="3600" b="1" dirty="0">
              <a:solidFill>
                <a:srgbClr val="3544FF">
                  <a:lumMod val="50000"/>
                </a:srgbClr>
              </a:solidFill>
              <a:latin typeface="Muli Light" panose="020B060402020202020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A25020-FE55-416F-937D-DF457E482C13}"/>
              </a:ext>
            </a:extLst>
          </p:cNvPr>
          <p:cNvSpPr/>
          <p:nvPr/>
        </p:nvSpPr>
        <p:spPr>
          <a:xfrm>
            <a:off x="5407788" y="2123518"/>
            <a:ext cx="1470213" cy="939496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544FF">
                    <a:lumMod val="50000"/>
                  </a:srgbClr>
                </a:solidFill>
                <a:latin typeface="Muli Light" panose="020B0604020202020204" charset="0"/>
              </a:rPr>
              <a:t>4</a:t>
            </a:r>
            <a:endParaRPr lang="en-SG" b="1" dirty="0">
              <a:solidFill>
                <a:schemeClr val="accent2">
                  <a:lumMod val="50000"/>
                </a:schemeClr>
              </a:solidFill>
              <a:latin typeface="Muli Light" panose="020B060402020202020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CB346E2-4723-437C-B744-055359DCFE65}"/>
              </a:ext>
            </a:extLst>
          </p:cNvPr>
          <p:cNvSpPr/>
          <p:nvPr/>
        </p:nvSpPr>
        <p:spPr>
          <a:xfrm>
            <a:off x="7129702" y="2123518"/>
            <a:ext cx="1470213" cy="939496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544FF">
                    <a:lumMod val="50000"/>
                  </a:srgbClr>
                </a:solidFill>
                <a:latin typeface="Muli Light" panose="020B0604020202020204" charset="0"/>
              </a:rPr>
              <a:t>5</a:t>
            </a:r>
            <a:endParaRPr lang="en-SG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BBCDC-3515-4D27-9857-D62AF66A810F}"/>
              </a:ext>
            </a:extLst>
          </p:cNvPr>
          <p:cNvSpPr txBox="1"/>
          <p:nvPr/>
        </p:nvSpPr>
        <p:spPr>
          <a:xfrm>
            <a:off x="276010" y="3052615"/>
            <a:ext cx="1353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uli Light" panose="020B0604020202020204" charset="0"/>
              </a:rPr>
              <a:t>18/9 – 2/10</a:t>
            </a:r>
            <a:endParaRPr lang="en-SG" sz="1600" b="1" dirty="0">
              <a:solidFill>
                <a:schemeClr val="bg1">
                  <a:lumMod val="95000"/>
                </a:schemeClr>
              </a:solidFill>
              <a:latin typeface="Muli Light" panose="020B060402020202020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9166B3-C8D2-43F5-A64E-F2F13C4212DA}"/>
              </a:ext>
            </a:extLst>
          </p:cNvPr>
          <p:cNvSpPr txBox="1"/>
          <p:nvPr/>
        </p:nvSpPr>
        <p:spPr>
          <a:xfrm>
            <a:off x="2022230" y="3052615"/>
            <a:ext cx="1411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uli Light" panose="020B0604020202020204" charset="0"/>
              </a:rPr>
              <a:t>3/10 – 16/10</a:t>
            </a:r>
            <a:endParaRPr lang="en-SG" sz="1600" b="1" dirty="0">
              <a:solidFill>
                <a:schemeClr val="bg1">
                  <a:lumMod val="95000"/>
                </a:schemeClr>
              </a:solidFill>
              <a:latin typeface="Muli Light" panose="020B060402020202020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A57B9F-1901-4C42-A0A7-5DB9202B2442}"/>
              </a:ext>
            </a:extLst>
          </p:cNvPr>
          <p:cNvSpPr txBox="1"/>
          <p:nvPr/>
        </p:nvSpPr>
        <p:spPr>
          <a:xfrm>
            <a:off x="5416755" y="3052615"/>
            <a:ext cx="1577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uli Light" panose="020B0604020202020204" charset="0"/>
              </a:rPr>
              <a:t>31/10 – 13/11</a:t>
            </a:r>
            <a:endParaRPr lang="en-SG" sz="1600" b="1" dirty="0">
              <a:solidFill>
                <a:schemeClr val="bg1">
                  <a:lumMod val="95000"/>
                </a:schemeClr>
              </a:solidFill>
              <a:latin typeface="Muli Light" panose="020B060402020202020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203B4-701E-497B-BE56-09EF5E974C29}"/>
              </a:ext>
            </a:extLst>
          </p:cNvPr>
          <p:cNvSpPr txBox="1"/>
          <p:nvPr/>
        </p:nvSpPr>
        <p:spPr>
          <a:xfrm>
            <a:off x="7094877" y="3052615"/>
            <a:ext cx="1539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uli Light" panose="020B0604020202020204" charset="0"/>
              </a:rPr>
              <a:t>14/11 – 20/11</a:t>
            </a:r>
            <a:endParaRPr lang="en-SG" sz="1600" b="1" dirty="0">
              <a:solidFill>
                <a:schemeClr val="bg1">
                  <a:lumMod val="95000"/>
                </a:schemeClr>
              </a:solidFill>
              <a:latin typeface="Muli Light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18E721-1700-4EB0-85B2-E8000DA25AD8}"/>
              </a:ext>
            </a:extLst>
          </p:cNvPr>
          <p:cNvSpPr txBox="1"/>
          <p:nvPr/>
        </p:nvSpPr>
        <p:spPr>
          <a:xfrm>
            <a:off x="3685873" y="3061505"/>
            <a:ext cx="1577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uli Light" panose="020B0604020202020204" charset="0"/>
              </a:rPr>
              <a:t>17/10 – 30/10</a:t>
            </a:r>
          </a:p>
        </p:txBody>
      </p:sp>
    </p:spTree>
    <p:extLst>
      <p:ext uri="{BB962C8B-B14F-4D97-AF65-F5344CB8AC3E}">
        <p14:creationId xmlns:p14="http://schemas.microsoft.com/office/powerpoint/2010/main" val="265166290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077DFD7547DE40BB19C407130BA958" ma:contentTypeVersion="5" ma:contentTypeDescription="Create a new document." ma:contentTypeScope="" ma:versionID="f6abb0783e953bef1eaeec5b9c3b675a">
  <xsd:schema xmlns:xsd="http://www.w3.org/2001/XMLSchema" xmlns:xs="http://www.w3.org/2001/XMLSchema" xmlns:p="http://schemas.microsoft.com/office/2006/metadata/properties" xmlns:ns3="146f35c0-5549-4b11-9385-b5bad1d7a6e6" xmlns:ns4="7d18e092-22ed-4b3a-8134-bef48e64f2c3" targetNamespace="http://schemas.microsoft.com/office/2006/metadata/properties" ma:root="true" ma:fieldsID="b4ff43462bb812cb3b63d9b1f0dad411" ns3:_="" ns4:_="">
    <xsd:import namespace="146f35c0-5549-4b11-9385-b5bad1d7a6e6"/>
    <xsd:import namespace="7d18e092-22ed-4b3a-8134-bef48e64f2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6f35c0-5549-4b11-9385-b5bad1d7a6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8e092-22ed-4b3a-8134-bef48e64f2c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BB997E-E316-4EBE-B1B0-FE7F375EE4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6f35c0-5549-4b11-9385-b5bad1d7a6e6"/>
    <ds:schemaRef ds:uri="7d18e092-22ed-4b3a-8134-bef48e64f2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6BDDB3-8B24-435E-B9EB-A50252D03B3F}">
  <ds:schemaRefs>
    <ds:schemaRef ds:uri="http://schemas.microsoft.com/office/infopath/2007/PartnerControls"/>
    <ds:schemaRef ds:uri="http://www.w3.org/XML/1998/namespace"/>
    <ds:schemaRef ds:uri="http://purl.org/dc/dcmitype/"/>
    <ds:schemaRef ds:uri="146f35c0-5549-4b11-9385-b5bad1d7a6e6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7d18e092-22ed-4b3a-8134-bef48e64f2c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451E3AB-6939-49B8-805A-861A54F9A3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1191</Words>
  <Application>Microsoft Office PowerPoint</Application>
  <PresentationFormat>On-screen Show (16:9)</PresentationFormat>
  <Paragraphs>575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Lexend Deca</vt:lpstr>
      <vt:lpstr>Muli Light</vt:lpstr>
      <vt:lpstr>Aliena template</vt:lpstr>
      <vt:lpstr>SPM G3T8</vt:lpstr>
      <vt:lpstr>1. Functionalities</vt:lpstr>
      <vt:lpstr>1. Functionalities</vt:lpstr>
      <vt:lpstr>PowerPoint Presentation</vt:lpstr>
      <vt:lpstr>What functionalities  have you finished? </vt:lpstr>
      <vt:lpstr>What functionalities  have you finished? *</vt:lpstr>
      <vt:lpstr>PowerPoint Presentation</vt:lpstr>
      <vt:lpstr>2. Schedule</vt:lpstr>
      <vt:lpstr>Iterations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Bug Metrics</vt:lpstr>
      <vt:lpstr>Bug Metrics*</vt:lpstr>
      <vt:lpstr>PowerPoint Presentation</vt:lpstr>
      <vt:lpstr>Roles &amp; Responsibilities*</vt:lpstr>
      <vt:lpstr>PowerPoint Presentation</vt:lpstr>
      <vt:lpstr>Pair Programming* 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 G3T8</dc:title>
  <dc:creator>Andrew Woon</dc:creator>
  <cp:lastModifiedBy>BUI Phuong Thao</cp:lastModifiedBy>
  <cp:revision>90</cp:revision>
  <dcterms:modified xsi:type="dcterms:W3CDTF">2019-10-15T07:25:40Z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0x010100ED077DFD7547DE40BB19C407130BA958</vt:lpwstr>
  </property>
</Properties>
</file>