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</a:t>
            </a:r>
            <a:r>
              <a:rPr lang="en-US" baseline="0"/>
              <a:t> By Duration Quartile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'Q3 SET1'!$B$1</c:f>
              <c:strCache>
                <c:ptCount val="1"/>
                <c:pt idx="0">
                  <c:v>standard_quartile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'Q3 SET1'!$A$2:$A$25</c:f>
              <c:strCache>
                <c:ptCount val="24"/>
                <c:pt idx="0">
                  <c:v>Animation</c:v>
                </c:pt>
                <c:pt idx="1">
                  <c:v>Comedy</c:v>
                </c:pt>
                <c:pt idx="2">
                  <c:v>Family</c:v>
                </c:pt>
                <c:pt idx="3">
                  <c:v>Classics</c:v>
                </c:pt>
                <c:pt idx="4">
                  <c:v>Children</c:v>
                </c:pt>
                <c:pt idx="5">
                  <c:v>Music</c:v>
                </c:pt>
                <c:pt idx="6">
                  <c:v>Children</c:v>
                </c:pt>
                <c:pt idx="7">
                  <c:v>Family</c:v>
                </c:pt>
                <c:pt idx="8">
                  <c:v>Comedy</c:v>
                </c:pt>
                <c:pt idx="9">
                  <c:v>Classics</c:v>
                </c:pt>
                <c:pt idx="10">
                  <c:v>Music</c:v>
                </c:pt>
                <c:pt idx="11">
                  <c:v>Animation</c:v>
                </c:pt>
                <c:pt idx="12">
                  <c:v>Family</c:v>
                </c:pt>
                <c:pt idx="13">
                  <c:v>Music</c:v>
                </c:pt>
                <c:pt idx="14">
                  <c:v>Animation</c:v>
                </c:pt>
                <c:pt idx="15">
                  <c:v>Children</c:v>
                </c:pt>
                <c:pt idx="16">
                  <c:v>Comedy</c:v>
                </c:pt>
                <c:pt idx="17">
                  <c:v>Classics</c:v>
                </c:pt>
                <c:pt idx="18">
                  <c:v>Animation</c:v>
                </c:pt>
                <c:pt idx="19">
                  <c:v>Family</c:v>
                </c:pt>
                <c:pt idx="20">
                  <c:v>Classics</c:v>
                </c:pt>
                <c:pt idx="21">
                  <c:v>Children</c:v>
                </c:pt>
                <c:pt idx="22">
                  <c:v>Comedy</c:v>
                </c:pt>
                <c:pt idx="23">
                  <c:v>Music</c:v>
                </c:pt>
              </c:strCache>
            </c:strRef>
          </c:cat>
          <c:val>
            <c:numRef>
              <c:f>'Q3 SET1'!$B$2:$B$25</c:f>
              <c:numCache>
                <c:formatCode>General</c:formatCode>
                <c:ptCount val="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E6-4488-ADBF-FD4829705F8C}"/>
            </c:ext>
          </c:extLst>
        </c:ser>
        <c:ser>
          <c:idx val="1"/>
          <c:order val="1"/>
          <c:tx>
            <c:strRef>
              <c:f>'Q3 SET1'!$C$1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'Q3 SET1'!$A$2:$A$25</c:f>
              <c:strCache>
                <c:ptCount val="24"/>
                <c:pt idx="0">
                  <c:v>Animation</c:v>
                </c:pt>
                <c:pt idx="1">
                  <c:v>Comedy</c:v>
                </c:pt>
                <c:pt idx="2">
                  <c:v>Family</c:v>
                </c:pt>
                <c:pt idx="3">
                  <c:v>Classics</c:v>
                </c:pt>
                <c:pt idx="4">
                  <c:v>Children</c:v>
                </c:pt>
                <c:pt idx="5">
                  <c:v>Music</c:v>
                </c:pt>
                <c:pt idx="6">
                  <c:v>Children</c:v>
                </c:pt>
                <c:pt idx="7">
                  <c:v>Family</c:v>
                </c:pt>
                <c:pt idx="8">
                  <c:v>Comedy</c:v>
                </c:pt>
                <c:pt idx="9">
                  <c:v>Classics</c:v>
                </c:pt>
                <c:pt idx="10">
                  <c:v>Music</c:v>
                </c:pt>
                <c:pt idx="11">
                  <c:v>Animation</c:v>
                </c:pt>
                <c:pt idx="12">
                  <c:v>Family</c:v>
                </c:pt>
                <c:pt idx="13">
                  <c:v>Music</c:v>
                </c:pt>
                <c:pt idx="14">
                  <c:v>Animation</c:v>
                </c:pt>
                <c:pt idx="15">
                  <c:v>Children</c:v>
                </c:pt>
                <c:pt idx="16">
                  <c:v>Comedy</c:v>
                </c:pt>
                <c:pt idx="17">
                  <c:v>Classics</c:v>
                </c:pt>
                <c:pt idx="18">
                  <c:v>Animation</c:v>
                </c:pt>
                <c:pt idx="19">
                  <c:v>Family</c:v>
                </c:pt>
                <c:pt idx="20">
                  <c:v>Classics</c:v>
                </c:pt>
                <c:pt idx="21">
                  <c:v>Children</c:v>
                </c:pt>
                <c:pt idx="22">
                  <c:v>Comedy</c:v>
                </c:pt>
                <c:pt idx="23">
                  <c:v>Music</c:v>
                </c:pt>
              </c:strCache>
            </c:strRef>
          </c:cat>
          <c:val>
            <c:numRef>
              <c:f>'Q3 SET1'!$C$2:$C$25</c:f>
              <c:numCache>
                <c:formatCode>General</c:formatCode>
                <c:ptCount val="24"/>
                <c:pt idx="0">
                  <c:v>22</c:v>
                </c:pt>
                <c:pt idx="1">
                  <c:v>17</c:v>
                </c:pt>
                <c:pt idx="2">
                  <c:v>15</c:v>
                </c:pt>
                <c:pt idx="3">
                  <c:v>14</c:v>
                </c:pt>
                <c:pt idx="4">
                  <c:v>14</c:v>
                </c:pt>
                <c:pt idx="5">
                  <c:v>9</c:v>
                </c:pt>
                <c:pt idx="6">
                  <c:v>18</c:v>
                </c:pt>
                <c:pt idx="7">
                  <c:v>17</c:v>
                </c:pt>
                <c:pt idx="8">
                  <c:v>15</c:v>
                </c:pt>
                <c:pt idx="9">
                  <c:v>15</c:v>
                </c:pt>
                <c:pt idx="10">
                  <c:v>13</c:v>
                </c:pt>
                <c:pt idx="11">
                  <c:v>12</c:v>
                </c:pt>
                <c:pt idx="12">
                  <c:v>20</c:v>
                </c:pt>
                <c:pt idx="13">
                  <c:v>16</c:v>
                </c:pt>
                <c:pt idx="14">
                  <c:v>15</c:v>
                </c:pt>
                <c:pt idx="15">
                  <c:v>14</c:v>
                </c:pt>
                <c:pt idx="16">
                  <c:v>13</c:v>
                </c:pt>
                <c:pt idx="17">
                  <c:v>12</c:v>
                </c:pt>
                <c:pt idx="18">
                  <c:v>17</c:v>
                </c:pt>
                <c:pt idx="19">
                  <c:v>17</c:v>
                </c:pt>
                <c:pt idx="20">
                  <c:v>16</c:v>
                </c:pt>
                <c:pt idx="21">
                  <c:v>14</c:v>
                </c:pt>
                <c:pt idx="22">
                  <c:v>13</c:v>
                </c:pt>
                <c:pt idx="2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E6-4488-ADBF-FD4829705F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87846928"/>
        <c:axId val="1889665152"/>
      </c:barChart>
      <c:catAx>
        <c:axId val="188784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9665152"/>
        <c:crosses val="autoZero"/>
        <c:auto val="1"/>
        <c:lblAlgn val="ctr"/>
        <c:lblOffset val="100"/>
        <c:noMultiLvlLbl val="0"/>
      </c:catAx>
      <c:valAx>
        <c:axId val="1889665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84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[Q2 Set 2.csv]Sheet2!PivotTable64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 of pay_countpermonth by full_name and pay_mon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5.484058678711673E-2"/>
          <c:y val="0.10634252909992269"/>
          <c:w val="0.57696335925484099"/>
          <c:h val="0.641252866927198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2007-02-01T00:00:00.000Z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Sheet2!$B$5:$B$14</c:f>
              <c:numCache>
                <c:formatCode>General</c:formatCode>
                <c:ptCount val="10"/>
                <c:pt idx="0">
                  <c:v>19.96</c:v>
                </c:pt>
                <c:pt idx="1">
                  <c:v>22.94</c:v>
                </c:pt>
                <c:pt idx="2">
                  <c:v>22.94</c:v>
                </c:pt>
                <c:pt idx="3">
                  <c:v>22.95</c:v>
                </c:pt>
                <c:pt idx="4">
                  <c:v>41.91</c:v>
                </c:pt>
                <c:pt idx="5">
                  <c:v>37.92</c:v>
                </c:pt>
                <c:pt idx="6">
                  <c:v>44.92</c:v>
                </c:pt>
                <c:pt idx="7">
                  <c:v>35.94</c:v>
                </c:pt>
                <c:pt idx="8">
                  <c:v>19.96</c:v>
                </c:pt>
                <c:pt idx="9">
                  <c:v>25.93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97-4558-A7B7-B1EC75D25447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2007-03-01T00:00:00.000Z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Sheet2!$C$5:$C$14</c:f>
              <c:numCache>
                <c:formatCode>General</c:formatCode>
                <c:ptCount val="10"/>
                <c:pt idx="0">
                  <c:v>71.84</c:v>
                </c:pt>
                <c:pt idx="1">
                  <c:v>72.84</c:v>
                </c:pt>
                <c:pt idx="2">
                  <c:v>86.83</c:v>
                </c:pt>
                <c:pt idx="3">
                  <c:v>87.82</c:v>
                </c:pt>
                <c:pt idx="4">
                  <c:v>76.87</c:v>
                </c:pt>
                <c:pt idx="5">
                  <c:v>53.9</c:v>
                </c:pt>
                <c:pt idx="6">
                  <c:v>58.88</c:v>
                </c:pt>
                <c:pt idx="7">
                  <c:v>64.849999999999994</c:v>
                </c:pt>
                <c:pt idx="8">
                  <c:v>74.849999999999994</c:v>
                </c:pt>
                <c:pt idx="9">
                  <c:v>67.88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97-4558-A7B7-B1EC75D25447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2007-04-01T00:00:00.000Z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Sheet2!$D$5:$D$14</c:f>
              <c:numCache>
                <c:formatCode>General</c:formatCode>
                <c:ptCount val="10"/>
                <c:pt idx="0">
                  <c:v>72.88</c:v>
                </c:pt>
                <c:pt idx="1">
                  <c:v>93.82</c:v>
                </c:pt>
                <c:pt idx="2">
                  <c:v>54.86</c:v>
                </c:pt>
                <c:pt idx="3">
                  <c:v>100.78</c:v>
                </c:pt>
                <c:pt idx="4">
                  <c:v>89.8</c:v>
                </c:pt>
                <c:pt idx="5">
                  <c:v>73.8</c:v>
                </c:pt>
                <c:pt idx="6">
                  <c:v>85.82</c:v>
                </c:pt>
                <c:pt idx="7">
                  <c:v>61.88</c:v>
                </c:pt>
                <c:pt idx="8">
                  <c:v>96.81</c:v>
                </c:pt>
                <c:pt idx="9">
                  <c:v>89.82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97-4558-A7B7-B1EC75D25447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2007-05-01T00:00:00.000Z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Sheet2!$E$5:$E$14</c:f>
              <c:numCache>
                <c:formatCode>General</c:formatCode>
                <c:ptCount val="10"/>
                <c:pt idx="0">
                  <c:v>2.99</c:v>
                </c:pt>
                <c:pt idx="2">
                  <c:v>2.99</c:v>
                </c:pt>
                <c:pt idx="5">
                  <c:v>0.99</c:v>
                </c:pt>
                <c:pt idx="6">
                  <c:v>4.99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97-4558-A7B7-B1EC75D254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7890400"/>
        <c:axId val="1201620464"/>
      </c:barChart>
      <c:catAx>
        <c:axId val="123789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620464"/>
        <c:crosses val="autoZero"/>
        <c:auto val="1"/>
        <c:lblAlgn val="ctr"/>
        <c:lblOffset val="100"/>
        <c:noMultiLvlLbl val="0"/>
      </c:catAx>
      <c:valAx>
        <c:axId val="120162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789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91637617654721"/>
          <c:y val="0.31483316608285677"/>
          <c:w val="0.30186327082196124"/>
          <c:h val="0.214903534119974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Animation movies were rented the most while Music movies were rented the least for categories considered family movies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was the rental count by categories considered family movies?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527BAD-561B-4ABF-81F4-A1E8ADF4A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11" y="1418450"/>
            <a:ext cx="4491869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Most of family movies were in 3</a:t>
            </a:r>
            <a:r>
              <a:rPr lang="en-US" baseline="30000" dirty="0">
                <a:latin typeface="Open Sans"/>
                <a:ea typeface="Open Sans"/>
                <a:cs typeface="Open Sans"/>
                <a:sym typeface="Open Sans"/>
              </a:rPr>
              <a:t>rd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and 4</a:t>
            </a:r>
            <a:r>
              <a:rPr lang="en-US" baseline="30000" dirty="0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standard quartile which meant that family movies had long duration. Animation movies dominated the 1</a:t>
            </a:r>
            <a:r>
              <a:rPr lang="en-US" baseline="30000" dirty="0"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and 4</a:t>
            </a:r>
            <a:r>
              <a:rPr lang="en-US" baseline="30000" dirty="0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standard quartile explained animation movies had either very short or very long duration.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were the number of movies classified by duration quartile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1379F5B-CF85-4FB4-8488-1769F9EF34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646379"/>
              </p:ext>
            </p:extLst>
          </p:nvPr>
        </p:nvGraphicFramePr>
        <p:xfrm>
          <a:off x="586200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Based on the data, top 10 paying customers paid the most in April and March. While, May was the least payment month. Highest one month payment which was just over $100 made by Eleanor Hunt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was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monthly payment by top 10 paying customers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4B311D-EA38-4C8A-8FF7-8050DDDF23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079505"/>
              </p:ext>
            </p:extLst>
          </p:nvPr>
        </p:nvGraphicFramePr>
        <p:xfrm>
          <a:off x="336464" y="795600"/>
          <a:ext cx="4821736" cy="3989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Based on the graph, Marion Dean had the largest drop in payment month by month which was more than $80. While Eleanor Hunt had the highest increase in payment  month by month which was close to $65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customer had the largest month over month difference in payment?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615338-C086-4146-ADFA-8DD6C3D9B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9" y="990600"/>
            <a:ext cx="4763866" cy="3796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206</Words>
  <Application>Microsoft Office PowerPoint</Application>
  <PresentationFormat>On-screen Show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What was the rental count by categories considered family movies?</vt:lpstr>
      <vt:lpstr>What were the number of movies classified by duration quartile ?</vt:lpstr>
      <vt:lpstr>What was the monthly payment by top 10 paying customers ?</vt:lpstr>
      <vt:lpstr>  Which customer had the largest month over month difference in payment?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What is the rental count by category considered family movies?</dc:title>
  <cp:lastModifiedBy>thao nguyen</cp:lastModifiedBy>
  <cp:revision>8</cp:revision>
  <dcterms:modified xsi:type="dcterms:W3CDTF">2019-02-03T18:07:07Z</dcterms:modified>
</cp:coreProperties>
</file>