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321" r:id="rId3"/>
    <p:sldId id="322" r:id="rId4"/>
    <p:sldId id="320" r:id="rId5"/>
    <p:sldId id="268" r:id="rId6"/>
    <p:sldId id="323" r:id="rId7"/>
    <p:sldId id="317" r:id="rId8"/>
    <p:sldId id="318" r:id="rId9"/>
    <p:sldId id="325" r:id="rId10"/>
    <p:sldId id="326" r:id="rId11"/>
    <p:sldId id="313" r:id="rId12"/>
    <p:sldId id="314" r:id="rId13"/>
    <p:sldId id="311" r:id="rId14"/>
    <p:sldId id="297" r:id="rId15"/>
    <p:sldId id="312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9" r:id="rId27"/>
    <p:sldId id="308" r:id="rId28"/>
    <p:sldId id="310" r:id="rId29"/>
    <p:sldId id="289" r:id="rId30"/>
    <p:sldId id="290" r:id="rId31"/>
    <p:sldId id="291" r:id="rId32"/>
    <p:sldId id="292" r:id="rId33"/>
    <p:sldId id="293" r:id="rId34"/>
    <p:sldId id="294" r:id="rId35"/>
    <p:sldId id="277" r:id="rId36"/>
    <p:sldId id="275" r:id="rId37"/>
    <p:sldId id="319" r:id="rId38"/>
    <p:sldId id="295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658"/>
    <a:srgbClr val="0000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1D4D-FD9C-4758-AF89-1C745ED3E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2AA48-1AFF-4FA2-9656-0DE4506CD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3D3A6-AE26-497E-947E-0C73A4B14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683E-9070-49AB-94EF-FEAAF562CB6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D01A3-229A-47C9-98F1-32991123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59C0A-8F1C-4AA9-8139-FF19E7A5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B284-85AA-456D-BE90-8F86D14AF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6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BA5E-2E56-4FA9-B9AA-EA35F734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639B5-30F2-4FED-9D20-7889DA420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5F09E-DC1D-4F1F-90B9-7A6221B2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683E-9070-49AB-94EF-FEAAF562CB6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3E119-A04E-43D0-9B88-D15F9966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B253C-6C74-4228-B489-485F9A28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B284-85AA-456D-BE90-8F86D14AF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5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53DCC8-A5DC-49F2-8864-17C6DBF71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F53C6-86F4-4AEA-838A-B6139B310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D4DCD-CAE3-4CB2-8E1C-33D98055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683E-9070-49AB-94EF-FEAAF562CB6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8CC9D-363F-4C6F-9582-7749D7BA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A7319-A1C2-4118-B7BE-FADF86BF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B284-85AA-456D-BE90-8F86D14AF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6CF63-89B6-4B0F-B7F8-417AF22C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3341C-D6B3-4E9D-99D9-ACD53E463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1772B-551A-4697-856F-E9BD7418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683E-9070-49AB-94EF-FEAAF562CB6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F2BF0-B011-429E-A7D3-FB5F63BCE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2E564-BC77-4136-9B3D-CED1FDDD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B284-85AA-456D-BE90-8F86D14AF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2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77C2-99C9-4665-91BD-70E96B41F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00567-B185-4429-8EE0-B3617E80A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F7A07-FE14-4473-BE3F-E125868E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683E-9070-49AB-94EF-FEAAF562CB6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6F21A-5869-42A4-8F0B-D9D0DBA6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74413-E3D1-4A93-AF42-373F3640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B284-85AA-456D-BE90-8F86D14AF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9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4C8E-0179-4B7F-ADF4-1319DD0D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9B0CC-A50E-494E-8B5E-EFFEFF5D8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33BCA-7292-47E3-AD7C-0EF001040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55F07-7494-4A98-8851-4D1E9CBC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683E-9070-49AB-94EF-FEAAF562CB6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8B26-B913-47C7-AEB8-D292B881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7926A-8632-45CB-92C6-538130BF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B284-85AA-456D-BE90-8F86D14AF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3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B4AB1-ED57-40B1-8C95-24D540DD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33DBF-05AC-42A2-8BC8-07C81A4B2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F7550-CDBF-4B58-A842-12E851C7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96169-C419-473D-8F22-A34227E4D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0B3C8-902B-4FE1-9D7F-CF7731543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0E772-E098-4826-87E3-27501732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683E-9070-49AB-94EF-FEAAF562CB6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DD17C3-1125-4273-8B07-987C8C20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248D5D-F18E-4FC3-B8AA-28F89AC7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B284-85AA-456D-BE90-8F86D14AF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0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E9692-4FEC-4FD2-9BBA-6A18E288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42F88-68C5-4AF5-BBC4-E14A5BB7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683E-9070-49AB-94EF-FEAAF562CB6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28FE6-99FC-4A1C-A99C-6CE45C43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772A5-4579-44E4-8086-16AEDE7D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B284-85AA-456D-BE90-8F86D14AF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3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3C055-2292-4C19-B3C1-B37EB142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683E-9070-49AB-94EF-FEAAF562CB6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DC1001-485B-48DF-B33E-03F0B0EC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9FCEC-481D-49E5-B0BE-1DB16B86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B284-85AA-456D-BE90-8F86D14AF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6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6394-90A6-4677-B47B-1C3EA61D5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D9B39-E3B5-495A-87E7-F176E9547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04D60-894B-4F3E-A518-9FD1100E8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AB044-AF35-4451-9D81-C42B3AB9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683E-9070-49AB-94EF-FEAAF562CB6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91107-B1F9-4079-A3DA-7CA77F1C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B739C-092A-429E-B7F7-2231143C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B284-85AA-456D-BE90-8F86D14AF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2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50AE4-6B55-48D6-98D3-C7212F846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887A90-E324-4C05-8F7D-D74B8070D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432C3-BAAE-44DB-B15D-BB148B77B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73598-4D0D-4885-8938-48CBDD47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683E-9070-49AB-94EF-FEAAF562CB6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D4E81-787B-40D2-9286-4D6CA3E6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4A9F9-1948-47F1-A3B2-89DCF82B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B284-85AA-456D-BE90-8F86D14AF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5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FD9BC3-D0CB-421A-A7D6-9202AE29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AEF73-F651-4D08-BC72-A221E8ADC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B3AC0-F8FB-411B-8B5D-BFEDFD922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2683E-9070-49AB-94EF-FEAAF562CB6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1C686-8D3C-4B15-9E27-666115802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6893E-B735-44C0-A070-FC84AE8BA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0B284-85AA-456D-BE90-8F86D14AF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3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D38ED4-F7F3-42F7-AB05-2EBC861B1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C++ Array</a:t>
            </a:r>
          </a:p>
        </p:txBody>
      </p:sp>
    </p:spTree>
    <p:extLst>
      <p:ext uri="{BB962C8B-B14F-4D97-AF65-F5344CB8AC3E}">
        <p14:creationId xmlns:p14="http://schemas.microsoft.com/office/powerpoint/2010/main" val="3844054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5337-1A69-468A-B2CD-926A60BB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Iterate Array Examples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6460E1-BA0F-49FA-98F7-CF59906C324B}"/>
              </a:ext>
            </a:extLst>
          </p:cNvPr>
          <p:cNvSpPr/>
          <p:nvPr/>
        </p:nvSpPr>
        <p:spPr>
          <a:xfrm>
            <a:off x="5903595" y="4959991"/>
            <a:ext cx="459105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min = a[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(min &gt; 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 min = 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AAAF95-31CD-4032-BF77-EFDE903C8FDA}"/>
              </a:ext>
            </a:extLst>
          </p:cNvPr>
          <p:cNvSpPr/>
          <p:nvPr/>
        </p:nvSpPr>
        <p:spPr>
          <a:xfrm>
            <a:off x="5903595" y="1898009"/>
            <a:ext cx="39471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sum=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&lt;size;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sum+=a[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 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118B57-B053-4581-BC18-A8FC4F4C65CA}"/>
              </a:ext>
            </a:extLst>
          </p:cNvPr>
          <p:cNvSpPr/>
          <p:nvPr/>
        </p:nvSpPr>
        <p:spPr>
          <a:xfrm>
            <a:off x="5903595" y="3429000"/>
            <a:ext cx="459105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max = a[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&lt;size;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(max &lt; 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 max = 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2A7EAE-D7D5-4DD1-BB06-895ADDEC130A}"/>
              </a:ext>
            </a:extLst>
          </p:cNvPr>
          <p:cNvSpPr/>
          <p:nvPr/>
        </p:nvSpPr>
        <p:spPr>
          <a:xfrm>
            <a:off x="838200" y="1872289"/>
            <a:ext cx="459105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&lt;size;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//do something with a[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];   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A7B28E-063C-402A-A53B-F11E6E04AE0F}"/>
              </a:ext>
            </a:extLst>
          </p:cNvPr>
          <p:cNvSpPr/>
          <p:nvPr/>
        </p:nvSpPr>
        <p:spPr>
          <a:xfrm>
            <a:off x="838200" y="3212858"/>
            <a:ext cx="459105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758ABD-A614-4276-BDEE-EDF9C2C5A44F}"/>
              </a:ext>
            </a:extLst>
          </p:cNvPr>
          <p:cNvSpPr/>
          <p:nvPr/>
        </p:nvSpPr>
        <p:spPr>
          <a:xfrm>
            <a:off x="838200" y="4461094"/>
            <a:ext cx="459105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if (a[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]%2==1)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7F7FC9-EAB3-4992-A4A6-FCE2ABD95AF6}"/>
              </a:ext>
            </a:extLst>
          </p:cNvPr>
          <p:cNvSpPr/>
          <p:nvPr/>
        </p:nvSpPr>
        <p:spPr>
          <a:xfrm>
            <a:off x="838200" y="5609432"/>
            <a:ext cx="459105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]*2;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263936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D748-C297-48C4-9F55-259A2E2E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Transform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EE72-6976-4FA9-A91B-A3759165F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Manipulate the array data based on some constraints</a:t>
            </a:r>
          </a:p>
          <a:p>
            <a:r>
              <a:rPr lang="en-US" dirty="0">
                <a:latin typeface="Abadi" panose="020B0604020104020204" pitchFamily="34" charset="0"/>
              </a:rPr>
              <a:t>For example:  Make all numbers in an array even. 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If a[</a:t>
            </a:r>
            <a:r>
              <a:rPr lang="en-US" dirty="0" err="1">
                <a:latin typeface="Abadi" panose="020B0604020104020204" pitchFamily="34" charset="0"/>
              </a:rPr>
              <a:t>i</a:t>
            </a:r>
            <a:r>
              <a:rPr lang="en-US" dirty="0">
                <a:latin typeface="Abadi" panose="020B0604020104020204" pitchFamily="34" charset="0"/>
              </a:rPr>
              <a:t>] is odd, add 1 to a[</a:t>
            </a:r>
            <a:r>
              <a:rPr lang="en-US" dirty="0" err="1">
                <a:latin typeface="Abadi" panose="020B0604020104020204" pitchFamily="34" charset="0"/>
              </a:rPr>
              <a:t>i</a:t>
            </a:r>
            <a:r>
              <a:rPr lang="en-US" dirty="0">
                <a:latin typeface="Abadi" panose="020B0604020104020204" pitchFamily="34" charset="0"/>
              </a:rPr>
              <a:t>]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6BC63C-6E98-40CB-9D1D-69E9F790F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069779"/>
              </p:ext>
            </p:extLst>
          </p:nvPr>
        </p:nvGraphicFramePr>
        <p:xfrm>
          <a:off x="1843219" y="3574574"/>
          <a:ext cx="7095672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272">
                  <a:extLst>
                    <a:ext uri="{9D8B030D-6E8A-4147-A177-3AD203B41FA5}">
                      <a16:colId xmlns:a16="http://schemas.microsoft.com/office/drawing/2014/main" val="18654572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95769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1546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46581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72859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762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149757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887793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4370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90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6872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B5469B-1AA9-4965-B8DF-EC7171395F44}"/>
              </a:ext>
            </a:extLst>
          </p:cNvPr>
          <p:cNvSpPr txBox="1"/>
          <p:nvPr/>
        </p:nvSpPr>
        <p:spPr>
          <a:xfrm>
            <a:off x="335690" y="3966349"/>
            <a:ext cx="1005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before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B7FB39-BF76-4F82-B635-364D79162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971261"/>
              </p:ext>
            </p:extLst>
          </p:nvPr>
        </p:nvGraphicFramePr>
        <p:xfrm>
          <a:off x="1843219" y="4834062"/>
          <a:ext cx="7095672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272">
                  <a:extLst>
                    <a:ext uri="{9D8B030D-6E8A-4147-A177-3AD203B41FA5}">
                      <a16:colId xmlns:a16="http://schemas.microsoft.com/office/drawing/2014/main" val="18654572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95769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1546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46581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72859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762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149757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887793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4370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90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68728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B47D9BD-6FEE-4C53-A6F9-F331E278180F}"/>
              </a:ext>
            </a:extLst>
          </p:cNvPr>
          <p:cNvSpPr txBox="1"/>
          <p:nvPr/>
        </p:nvSpPr>
        <p:spPr>
          <a:xfrm>
            <a:off x="335689" y="5202747"/>
            <a:ext cx="785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7062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D748-C297-48C4-9F55-259A2E2E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Transform Array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6BC63C-6E98-40CB-9D1D-69E9F790FC0F}"/>
              </a:ext>
            </a:extLst>
          </p:cNvPr>
          <p:cNvGraphicFramePr>
            <a:graphicFrameLocks noGrp="1"/>
          </p:cNvGraphicFramePr>
          <p:nvPr/>
        </p:nvGraphicFramePr>
        <p:xfrm>
          <a:off x="1843219" y="3574574"/>
          <a:ext cx="7095672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272">
                  <a:extLst>
                    <a:ext uri="{9D8B030D-6E8A-4147-A177-3AD203B41FA5}">
                      <a16:colId xmlns:a16="http://schemas.microsoft.com/office/drawing/2014/main" val="18654572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95769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1546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46581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72859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762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149757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887793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4370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90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6872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B5469B-1AA9-4965-B8DF-EC7171395F44}"/>
              </a:ext>
            </a:extLst>
          </p:cNvPr>
          <p:cNvSpPr txBox="1"/>
          <p:nvPr/>
        </p:nvSpPr>
        <p:spPr>
          <a:xfrm>
            <a:off x="335690" y="3966349"/>
            <a:ext cx="1005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before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B7FB39-BF76-4F82-B635-364D791624D5}"/>
              </a:ext>
            </a:extLst>
          </p:cNvPr>
          <p:cNvGraphicFramePr>
            <a:graphicFrameLocks noGrp="1"/>
          </p:cNvGraphicFramePr>
          <p:nvPr/>
        </p:nvGraphicFramePr>
        <p:xfrm>
          <a:off x="1843219" y="4834062"/>
          <a:ext cx="7095672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272">
                  <a:extLst>
                    <a:ext uri="{9D8B030D-6E8A-4147-A177-3AD203B41FA5}">
                      <a16:colId xmlns:a16="http://schemas.microsoft.com/office/drawing/2014/main" val="18654572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95769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1546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46581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72859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762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149757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887793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4370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90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68728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B47D9BD-6FEE-4C53-A6F9-F331E278180F}"/>
              </a:ext>
            </a:extLst>
          </p:cNvPr>
          <p:cNvSpPr txBox="1"/>
          <p:nvPr/>
        </p:nvSpPr>
        <p:spPr>
          <a:xfrm>
            <a:off x="335689" y="5202747"/>
            <a:ext cx="785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after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E80478-F201-4B94-9CEA-8145597E4AE4}"/>
              </a:ext>
            </a:extLst>
          </p:cNvPr>
          <p:cNvSpPr/>
          <p:nvPr/>
        </p:nvSpPr>
        <p:spPr>
          <a:xfrm>
            <a:off x="838200" y="1755468"/>
            <a:ext cx="892628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make_data_even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a[],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size){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  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&lt;size;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  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is_odd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(a[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])) a[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]++;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FBEE8B-15FF-4ACD-931A-6AD67F1E7FBA}"/>
              </a:ext>
            </a:extLst>
          </p:cNvPr>
          <p:cNvSpPr/>
          <p:nvPr/>
        </p:nvSpPr>
        <p:spPr>
          <a:xfrm>
            <a:off x="5459185" y="360872"/>
            <a:ext cx="43053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is_odd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n){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n %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18D820-7185-47A9-930B-09AFC23CAB07}"/>
              </a:ext>
            </a:extLst>
          </p:cNvPr>
          <p:cNvSpPr txBox="1"/>
          <p:nvPr/>
        </p:nvSpPr>
        <p:spPr>
          <a:xfrm>
            <a:off x="992520" y="1755468"/>
            <a:ext cx="3401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E29500-F193-4200-89C7-6CA93C971362}"/>
              </a:ext>
            </a:extLst>
          </p:cNvPr>
          <p:cNvCxnSpPr/>
          <p:nvPr/>
        </p:nvCxnSpPr>
        <p:spPr>
          <a:xfrm>
            <a:off x="1340709" y="1755468"/>
            <a:ext cx="0" cy="1569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85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F22C-315C-43FF-810C-D42CA471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Search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EAB0E-445B-4BFB-84AD-F5709612C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56618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Search is a common computer science problem</a:t>
            </a:r>
          </a:p>
          <a:p>
            <a:r>
              <a:rPr lang="en-US" dirty="0">
                <a:latin typeface="Abadi" panose="020B0604020104020204" pitchFamily="34" charset="0"/>
              </a:rPr>
              <a:t>Search for a course in a course catalog</a:t>
            </a:r>
          </a:p>
          <a:p>
            <a:r>
              <a:rPr lang="en-US" dirty="0">
                <a:latin typeface="Abadi" panose="020B0604020104020204" pitchFamily="34" charset="0"/>
              </a:rPr>
              <a:t>Search for a student by last name</a:t>
            </a:r>
          </a:p>
          <a:p>
            <a:r>
              <a:rPr lang="en-US" dirty="0">
                <a:latin typeface="Abadi" panose="020B0604020104020204" pitchFamily="34" charset="0"/>
              </a:rPr>
              <a:t>Search for a substring in a string</a:t>
            </a:r>
          </a:p>
          <a:p>
            <a:r>
              <a:rPr lang="en-US" dirty="0">
                <a:latin typeface="Abadi" panose="020B0604020104020204" pitchFamily="34" charset="0"/>
              </a:rPr>
              <a:t>Usually returns an index where found.</a:t>
            </a:r>
          </a:p>
        </p:txBody>
      </p:sp>
      <p:pic>
        <p:nvPicPr>
          <p:cNvPr id="5" name="Graphic 4" descr="Magnifying glass">
            <a:extLst>
              <a:ext uri="{FF2B5EF4-FFF2-40B4-BE49-F238E27FC236}">
                <a16:creationId xmlns:a16="http://schemas.microsoft.com/office/drawing/2014/main" id="{D5EBAB9D-02C2-4F50-A06A-844F5BD9A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2168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86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FDB3-6092-472E-BCAE-AC1D9A11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Search Array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51788C-724B-4630-A3A5-00DC22570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013351"/>
              </p:ext>
            </p:extLst>
          </p:nvPr>
        </p:nvGraphicFramePr>
        <p:xfrm>
          <a:off x="939800" y="1494366"/>
          <a:ext cx="7315200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8654572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95769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1546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46581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72859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762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149757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887793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4370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90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6872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11DEE51-EF99-482E-A9DC-9072D235A542}"/>
              </a:ext>
            </a:extLst>
          </p:cNvPr>
          <p:cNvSpPr txBox="1"/>
          <p:nvPr/>
        </p:nvSpPr>
        <p:spPr>
          <a:xfrm>
            <a:off x="939800" y="3200400"/>
            <a:ext cx="34015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35D7E-06F0-4421-B859-90F3680CC8CB}"/>
              </a:ext>
            </a:extLst>
          </p:cNvPr>
          <p:cNvSpPr txBox="1"/>
          <p:nvPr/>
        </p:nvSpPr>
        <p:spPr>
          <a:xfrm>
            <a:off x="118973" y="324656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8AA784-FF56-41CE-A8C3-A6F5BE35EE7C}"/>
              </a:ext>
            </a:extLst>
          </p:cNvPr>
          <p:cNvSpPr txBox="1"/>
          <p:nvPr/>
        </p:nvSpPr>
        <p:spPr>
          <a:xfrm>
            <a:off x="1756228" y="3820886"/>
            <a:ext cx="547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Search for the number 7 in the array</a:t>
            </a:r>
          </a:p>
        </p:txBody>
      </p:sp>
    </p:spTree>
    <p:extLst>
      <p:ext uri="{BB962C8B-B14F-4D97-AF65-F5344CB8AC3E}">
        <p14:creationId xmlns:p14="http://schemas.microsoft.com/office/powerpoint/2010/main" val="819433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FDB3-6092-472E-BCAE-AC1D9A11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Search Array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51788C-724B-4630-A3A5-00DC225708F3}"/>
              </a:ext>
            </a:extLst>
          </p:cNvPr>
          <p:cNvGraphicFramePr>
            <a:graphicFrameLocks noGrp="1"/>
          </p:cNvGraphicFramePr>
          <p:nvPr/>
        </p:nvGraphicFramePr>
        <p:xfrm>
          <a:off x="939800" y="1494366"/>
          <a:ext cx="7315200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8654572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95769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1546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46581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72859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762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149757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887793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4370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90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6872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11DEE51-EF99-482E-A9DC-9072D235A542}"/>
              </a:ext>
            </a:extLst>
          </p:cNvPr>
          <p:cNvSpPr txBox="1"/>
          <p:nvPr/>
        </p:nvSpPr>
        <p:spPr>
          <a:xfrm>
            <a:off x="939800" y="3200400"/>
            <a:ext cx="34015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35D7E-06F0-4421-B859-90F3680CC8CB}"/>
              </a:ext>
            </a:extLst>
          </p:cNvPr>
          <p:cNvSpPr txBox="1"/>
          <p:nvPr/>
        </p:nvSpPr>
        <p:spPr>
          <a:xfrm>
            <a:off x="118973" y="324656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BBE187-9155-4820-B181-773544E06BD2}"/>
              </a:ext>
            </a:extLst>
          </p:cNvPr>
          <p:cNvCxnSpPr>
            <a:stCxn id="7" idx="0"/>
          </p:cNvCxnSpPr>
          <p:nvPr/>
        </p:nvCxnSpPr>
        <p:spPr>
          <a:xfrm flipV="1">
            <a:off x="1109879" y="2489200"/>
            <a:ext cx="274421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336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FDB3-6092-472E-BCAE-AC1D9A11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Search Array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51788C-724B-4630-A3A5-00DC225708F3}"/>
              </a:ext>
            </a:extLst>
          </p:cNvPr>
          <p:cNvGraphicFramePr>
            <a:graphicFrameLocks noGrp="1"/>
          </p:cNvGraphicFramePr>
          <p:nvPr/>
        </p:nvGraphicFramePr>
        <p:xfrm>
          <a:off x="939800" y="1494366"/>
          <a:ext cx="7315200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8654572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95769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1546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46581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72859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762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149757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887793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4370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90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6872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11DEE51-EF99-482E-A9DC-9072D235A542}"/>
              </a:ext>
            </a:extLst>
          </p:cNvPr>
          <p:cNvSpPr txBox="1"/>
          <p:nvPr/>
        </p:nvSpPr>
        <p:spPr>
          <a:xfrm>
            <a:off x="939800" y="3200400"/>
            <a:ext cx="34015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35D7E-06F0-4421-B859-90F3680CC8CB}"/>
              </a:ext>
            </a:extLst>
          </p:cNvPr>
          <p:cNvSpPr txBox="1"/>
          <p:nvPr/>
        </p:nvSpPr>
        <p:spPr>
          <a:xfrm>
            <a:off x="118973" y="324656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BBE187-9155-4820-B181-773544E06BD2}"/>
              </a:ext>
            </a:extLst>
          </p:cNvPr>
          <p:cNvCxnSpPr>
            <a:stCxn id="7" idx="0"/>
          </p:cNvCxnSpPr>
          <p:nvPr/>
        </p:nvCxnSpPr>
        <p:spPr>
          <a:xfrm flipV="1">
            <a:off x="1109879" y="2489200"/>
            <a:ext cx="274421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58E087D6-DDAB-46D1-B874-C6BEABAECBE8}"/>
              </a:ext>
            </a:extLst>
          </p:cNvPr>
          <p:cNvSpPr/>
          <p:nvPr/>
        </p:nvSpPr>
        <p:spPr>
          <a:xfrm>
            <a:off x="1029818" y="2589096"/>
            <a:ext cx="434542" cy="4616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44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FDB3-6092-472E-BCAE-AC1D9A11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Search Array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51788C-724B-4630-A3A5-00DC225708F3}"/>
              </a:ext>
            </a:extLst>
          </p:cNvPr>
          <p:cNvGraphicFramePr>
            <a:graphicFrameLocks noGrp="1"/>
          </p:cNvGraphicFramePr>
          <p:nvPr/>
        </p:nvGraphicFramePr>
        <p:xfrm>
          <a:off x="939800" y="1494366"/>
          <a:ext cx="7315200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8654572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95769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1546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46581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72859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762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149757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887793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4370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90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6872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11DEE51-EF99-482E-A9DC-9072D235A542}"/>
              </a:ext>
            </a:extLst>
          </p:cNvPr>
          <p:cNvSpPr txBox="1"/>
          <p:nvPr/>
        </p:nvSpPr>
        <p:spPr>
          <a:xfrm>
            <a:off x="939800" y="3200400"/>
            <a:ext cx="34015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35D7E-06F0-4421-B859-90F3680CC8CB}"/>
              </a:ext>
            </a:extLst>
          </p:cNvPr>
          <p:cNvSpPr txBox="1"/>
          <p:nvPr/>
        </p:nvSpPr>
        <p:spPr>
          <a:xfrm>
            <a:off x="118973" y="324656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BBE187-9155-4820-B181-773544E06BD2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109879" y="2463800"/>
            <a:ext cx="1074521" cy="73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295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FDB3-6092-472E-BCAE-AC1D9A11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Search Array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51788C-724B-4630-A3A5-00DC225708F3}"/>
              </a:ext>
            </a:extLst>
          </p:cNvPr>
          <p:cNvGraphicFramePr>
            <a:graphicFrameLocks noGrp="1"/>
          </p:cNvGraphicFramePr>
          <p:nvPr/>
        </p:nvGraphicFramePr>
        <p:xfrm>
          <a:off x="939800" y="1494366"/>
          <a:ext cx="7315200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8654572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95769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1546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46581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72859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762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149757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887793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4370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90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6872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11DEE51-EF99-482E-A9DC-9072D235A542}"/>
              </a:ext>
            </a:extLst>
          </p:cNvPr>
          <p:cNvSpPr txBox="1"/>
          <p:nvPr/>
        </p:nvSpPr>
        <p:spPr>
          <a:xfrm>
            <a:off x="939800" y="3200400"/>
            <a:ext cx="34015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35D7E-06F0-4421-B859-90F3680CC8CB}"/>
              </a:ext>
            </a:extLst>
          </p:cNvPr>
          <p:cNvSpPr txBox="1"/>
          <p:nvPr/>
        </p:nvSpPr>
        <p:spPr>
          <a:xfrm>
            <a:off x="118973" y="324656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BBE187-9155-4820-B181-773544E06BD2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109879" y="2463800"/>
            <a:ext cx="1074521" cy="73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23F95808-7239-4721-997D-58CE4FDD7F04}"/>
              </a:ext>
            </a:extLst>
          </p:cNvPr>
          <p:cNvSpPr/>
          <p:nvPr/>
        </p:nvSpPr>
        <p:spPr>
          <a:xfrm>
            <a:off x="1429868" y="2601267"/>
            <a:ext cx="434542" cy="4616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73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FDB3-6092-472E-BCAE-AC1D9A11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Search Array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51788C-724B-4630-A3A5-00DC225708F3}"/>
              </a:ext>
            </a:extLst>
          </p:cNvPr>
          <p:cNvGraphicFramePr>
            <a:graphicFrameLocks noGrp="1"/>
          </p:cNvGraphicFramePr>
          <p:nvPr/>
        </p:nvGraphicFramePr>
        <p:xfrm>
          <a:off x="939800" y="1494366"/>
          <a:ext cx="7315200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8654572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95769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1546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46581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72859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762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149757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887793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4370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90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6872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11DEE51-EF99-482E-A9DC-9072D235A542}"/>
              </a:ext>
            </a:extLst>
          </p:cNvPr>
          <p:cNvSpPr txBox="1"/>
          <p:nvPr/>
        </p:nvSpPr>
        <p:spPr>
          <a:xfrm>
            <a:off x="939800" y="3200400"/>
            <a:ext cx="34015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35D7E-06F0-4421-B859-90F3680CC8CB}"/>
              </a:ext>
            </a:extLst>
          </p:cNvPr>
          <p:cNvSpPr txBox="1"/>
          <p:nvPr/>
        </p:nvSpPr>
        <p:spPr>
          <a:xfrm>
            <a:off x="118973" y="324656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BBE187-9155-4820-B181-773544E06BD2}"/>
              </a:ext>
            </a:extLst>
          </p:cNvPr>
          <p:cNvCxnSpPr>
            <a:cxnSpLocks/>
          </p:cNvCxnSpPr>
          <p:nvPr/>
        </p:nvCxnSpPr>
        <p:spPr>
          <a:xfrm flipV="1">
            <a:off x="1109878" y="2347806"/>
            <a:ext cx="1950822" cy="85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46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02464" cy="4351338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Write a program to store 1000 numbers and compute the sum.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50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FDB3-6092-472E-BCAE-AC1D9A11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Search Array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51788C-724B-4630-A3A5-00DC225708F3}"/>
              </a:ext>
            </a:extLst>
          </p:cNvPr>
          <p:cNvGraphicFramePr>
            <a:graphicFrameLocks noGrp="1"/>
          </p:cNvGraphicFramePr>
          <p:nvPr/>
        </p:nvGraphicFramePr>
        <p:xfrm>
          <a:off x="939800" y="1494366"/>
          <a:ext cx="7315200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8654572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95769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1546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46581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72859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762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149757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887793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4370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90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6872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11DEE51-EF99-482E-A9DC-9072D235A542}"/>
              </a:ext>
            </a:extLst>
          </p:cNvPr>
          <p:cNvSpPr txBox="1"/>
          <p:nvPr/>
        </p:nvSpPr>
        <p:spPr>
          <a:xfrm>
            <a:off x="939800" y="3200400"/>
            <a:ext cx="34015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35D7E-06F0-4421-B859-90F3680CC8CB}"/>
              </a:ext>
            </a:extLst>
          </p:cNvPr>
          <p:cNvSpPr txBox="1"/>
          <p:nvPr/>
        </p:nvSpPr>
        <p:spPr>
          <a:xfrm>
            <a:off x="118973" y="324656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BBE187-9155-4820-B181-773544E06BD2}"/>
              </a:ext>
            </a:extLst>
          </p:cNvPr>
          <p:cNvCxnSpPr>
            <a:cxnSpLocks/>
          </p:cNvCxnSpPr>
          <p:nvPr/>
        </p:nvCxnSpPr>
        <p:spPr>
          <a:xfrm flipV="1">
            <a:off x="1109878" y="2347806"/>
            <a:ext cx="1950822" cy="85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117C7A01-E9E8-4885-BDCF-2685D0A85B13}"/>
              </a:ext>
            </a:extLst>
          </p:cNvPr>
          <p:cNvSpPr/>
          <p:nvPr/>
        </p:nvSpPr>
        <p:spPr>
          <a:xfrm>
            <a:off x="1684986" y="2574173"/>
            <a:ext cx="434542" cy="4616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40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FDB3-6092-472E-BCAE-AC1D9A11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Search Array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51788C-724B-4630-A3A5-00DC225708F3}"/>
              </a:ext>
            </a:extLst>
          </p:cNvPr>
          <p:cNvGraphicFramePr>
            <a:graphicFrameLocks noGrp="1"/>
          </p:cNvGraphicFramePr>
          <p:nvPr/>
        </p:nvGraphicFramePr>
        <p:xfrm>
          <a:off x="939800" y="1494366"/>
          <a:ext cx="7315200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8654572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95769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1546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46581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72859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762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149757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887793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4370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90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6872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11DEE51-EF99-482E-A9DC-9072D235A542}"/>
              </a:ext>
            </a:extLst>
          </p:cNvPr>
          <p:cNvSpPr txBox="1"/>
          <p:nvPr/>
        </p:nvSpPr>
        <p:spPr>
          <a:xfrm>
            <a:off x="939800" y="3200400"/>
            <a:ext cx="34015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35D7E-06F0-4421-B859-90F3680CC8CB}"/>
              </a:ext>
            </a:extLst>
          </p:cNvPr>
          <p:cNvSpPr txBox="1"/>
          <p:nvPr/>
        </p:nvSpPr>
        <p:spPr>
          <a:xfrm>
            <a:off x="118973" y="324656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BBE187-9155-4820-B181-773544E06BD2}"/>
              </a:ext>
            </a:extLst>
          </p:cNvPr>
          <p:cNvCxnSpPr>
            <a:cxnSpLocks/>
          </p:cNvCxnSpPr>
          <p:nvPr/>
        </p:nvCxnSpPr>
        <p:spPr>
          <a:xfrm flipV="1">
            <a:off x="1109878" y="2347806"/>
            <a:ext cx="2725522" cy="85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378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FDB3-6092-472E-BCAE-AC1D9A11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Search Array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51788C-724B-4630-A3A5-00DC225708F3}"/>
              </a:ext>
            </a:extLst>
          </p:cNvPr>
          <p:cNvGraphicFramePr>
            <a:graphicFrameLocks noGrp="1"/>
          </p:cNvGraphicFramePr>
          <p:nvPr/>
        </p:nvGraphicFramePr>
        <p:xfrm>
          <a:off x="939800" y="1494366"/>
          <a:ext cx="7315200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8654572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95769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1546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46581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72859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762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149757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887793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4370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90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6872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11DEE51-EF99-482E-A9DC-9072D235A542}"/>
              </a:ext>
            </a:extLst>
          </p:cNvPr>
          <p:cNvSpPr txBox="1"/>
          <p:nvPr/>
        </p:nvSpPr>
        <p:spPr>
          <a:xfrm>
            <a:off x="939800" y="3200400"/>
            <a:ext cx="34015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35D7E-06F0-4421-B859-90F3680CC8CB}"/>
              </a:ext>
            </a:extLst>
          </p:cNvPr>
          <p:cNvSpPr txBox="1"/>
          <p:nvPr/>
        </p:nvSpPr>
        <p:spPr>
          <a:xfrm>
            <a:off x="118973" y="324656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BBE187-9155-4820-B181-773544E06BD2}"/>
              </a:ext>
            </a:extLst>
          </p:cNvPr>
          <p:cNvCxnSpPr>
            <a:cxnSpLocks/>
          </p:cNvCxnSpPr>
          <p:nvPr/>
        </p:nvCxnSpPr>
        <p:spPr>
          <a:xfrm flipV="1">
            <a:off x="1109878" y="2347806"/>
            <a:ext cx="2725522" cy="85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C31AC21F-CF2B-4F34-AA54-16554A88F14B}"/>
              </a:ext>
            </a:extLst>
          </p:cNvPr>
          <p:cNvSpPr/>
          <p:nvPr/>
        </p:nvSpPr>
        <p:spPr>
          <a:xfrm>
            <a:off x="2038097" y="2589096"/>
            <a:ext cx="434542" cy="4616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29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FDB3-6092-472E-BCAE-AC1D9A11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Search Array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51788C-724B-4630-A3A5-00DC225708F3}"/>
              </a:ext>
            </a:extLst>
          </p:cNvPr>
          <p:cNvGraphicFramePr>
            <a:graphicFrameLocks noGrp="1"/>
          </p:cNvGraphicFramePr>
          <p:nvPr/>
        </p:nvGraphicFramePr>
        <p:xfrm>
          <a:off x="939800" y="1494366"/>
          <a:ext cx="7315200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8654572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95769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1546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46581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72859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762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149757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887793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4370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90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6872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11DEE51-EF99-482E-A9DC-9072D235A542}"/>
              </a:ext>
            </a:extLst>
          </p:cNvPr>
          <p:cNvSpPr txBox="1"/>
          <p:nvPr/>
        </p:nvSpPr>
        <p:spPr>
          <a:xfrm>
            <a:off x="939800" y="3200400"/>
            <a:ext cx="34015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35D7E-06F0-4421-B859-90F3680CC8CB}"/>
              </a:ext>
            </a:extLst>
          </p:cNvPr>
          <p:cNvSpPr txBox="1"/>
          <p:nvPr/>
        </p:nvSpPr>
        <p:spPr>
          <a:xfrm>
            <a:off x="118973" y="324656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BBE187-9155-4820-B181-773544E06BD2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109878" y="2347806"/>
            <a:ext cx="3487522" cy="85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880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FDB3-6092-472E-BCAE-AC1D9A11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Search Array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51788C-724B-4630-A3A5-00DC225708F3}"/>
              </a:ext>
            </a:extLst>
          </p:cNvPr>
          <p:cNvGraphicFramePr>
            <a:graphicFrameLocks noGrp="1"/>
          </p:cNvGraphicFramePr>
          <p:nvPr/>
        </p:nvGraphicFramePr>
        <p:xfrm>
          <a:off x="939800" y="1494366"/>
          <a:ext cx="7315200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8654572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95769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1546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46581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72859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762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149757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887793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4370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90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6872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11DEE51-EF99-482E-A9DC-9072D235A542}"/>
              </a:ext>
            </a:extLst>
          </p:cNvPr>
          <p:cNvSpPr txBox="1"/>
          <p:nvPr/>
        </p:nvSpPr>
        <p:spPr>
          <a:xfrm>
            <a:off x="939800" y="3200400"/>
            <a:ext cx="34015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35D7E-06F0-4421-B859-90F3680CC8CB}"/>
              </a:ext>
            </a:extLst>
          </p:cNvPr>
          <p:cNvSpPr txBox="1"/>
          <p:nvPr/>
        </p:nvSpPr>
        <p:spPr>
          <a:xfrm>
            <a:off x="118973" y="324656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BBE187-9155-4820-B181-773544E06BD2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109878" y="2347806"/>
            <a:ext cx="3487522" cy="85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8DAF42A2-674D-4466-8D40-AFC0BEDEF820}"/>
              </a:ext>
            </a:extLst>
          </p:cNvPr>
          <p:cNvSpPr/>
          <p:nvPr/>
        </p:nvSpPr>
        <p:spPr>
          <a:xfrm>
            <a:off x="2419097" y="2589096"/>
            <a:ext cx="434542" cy="4616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8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FDB3-6092-472E-BCAE-AC1D9A11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Search Array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51788C-724B-4630-A3A5-00DC225708F3}"/>
              </a:ext>
            </a:extLst>
          </p:cNvPr>
          <p:cNvGraphicFramePr>
            <a:graphicFrameLocks noGrp="1"/>
          </p:cNvGraphicFramePr>
          <p:nvPr/>
        </p:nvGraphicFramePr>
        <p:xfrm>
          <a:off x="939800" y="1494366"/>
          <a:ext cx="7315200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8654572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95769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1546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46581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72859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762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149757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887793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4370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90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6872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11DEE51-EF99-482E-A9DC-9072D235A542}"/>
              </a:ext>
            </a:extLst>
          </p:cNvPr>
          <p:cNvSpPr txBox="1"/>
          <p:nvPr/>
        </p:nvSpPr>
        <p:spPr>
          <a:xfrm>
            <a:off x="939800" y="3200400"/>
            <a:ext cx="34015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35D7E-06F0-4421-B859-90F3680CC8CB}"/>
              </a:ext>
            </a:extLst>
          </p:cNvPr>
          <p:cNvSpPr txBox="1"/>
          <p:nvPr/>
        </p:nvSpPr>
        <p:spPr>
          <a:xfrm>
            <a:off x="118973" y="324656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BBE187-9155-4820-B181-773544E06BD2}"/>
              </a:ext>
            </a:extLst>
          </p:cNvPr>
          <p:cNvCxnSpPr>
            <a:cxnSpLocks/>
          </p:cNvCxnSpPr>
          <p:nvPr/>
        </p:nvCxnSpPr>
        <p:spPr>
          <a:xfrm flipV="1">
            <a:off x="1109878" y="2347806"/>
            <a:ext cx="4376522" cy="85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578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FDB3-6092-472E-BCAE-AC1D9A11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Search Array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51788C-724B-4630-A3A5-00DC225708F3}"/>
              </a:ext>
            </a:extLst>
          </p:cNvPr>
          <p:cNvGraphicFramePr>
            <a:graphicFrameLocks noGrp="1"/>
          </p:cNvGraphicFramePr>
          <p:nvPr/>
        </p:nvGraphicFramePr>
        <p:xfrm>
          <a:off x="939800" y="1494366"/>
          <a:ext cx="7315200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8654572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95769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1546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46581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72859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762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149757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887793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4370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90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6872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11DEE51-EF99-482E-A9DC-9072D235A542}"/>
              </a:ext>
            </a:extLst>
          </p:cNvPr>
          <p:cNvSpPr txBox="1"/>
          <p:nvPr/>
        </p:nvSpPr>
        <p:spPr>
          <a:xfrm>
            <a:off x="939800" y="3200400"/>
            <a:ext cx="34015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35D7E-06F0-4421-B859-90F3680CC8CB}"/>
              </a:ext>
            </a:extLst>
          </p:cNvPr>
          <p:cNvSpPr txBox="1"/>
          <p:nvPr/>
        </p:nvSpPr>
        <p:spPr>
          <a:xfrm>
            <a:off x="118973" y="324656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BBE187-9155-4820-B181-773544E06BD2}"/>
              </a:ext>
            </a:extLst>
          </p:cNvPr>
          <p:cNvCxnSpPr>
            <a:cxnSpLocks/>
          </p:cNvCxnSpPr>
          <p:nvPr/>
        </p:nvCxnSpPr>
        <p:spPr>
          <a:xfrm flipV="1">
            <a:off x="1109878" y="2347806"/>
            <a:ext cx="4376522" cy="85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F1BD86BF-F8BF-487D-89A2-68FBAB6CAD5E}"/>
              </a:ext>
            </a:extLst>
          </p:cNvPr>
          <p:cNvGrpSpPr/>
          <p:nvPr/>
        </p:nvGrpSpPr>
        <p:grpSpPr>
          <a:xfrm rot="19317351">
            <a:off x="2440705" y="2747578"/>
            <a:ext cx="614502" cy="346442"/>
            <a:chOff x="3298139" y="3615898"/>
            <a:chExt cx="927966" cy="6621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D8A62F-1AC7-42C7-8AB2-3ED834203EDC}"/>
                </a:ext>
              </a:extLst>
            </p:cNvPr>
            <p:cNvSpPr/>
            <p:nvPr/>
          </p:nvSpPr>
          <p:spPr>
            <a:xfrm>
              <a:off x="3298139" y="3615898"/>
              <a:ext cx="179847" cy="6621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B54A48-0154-4BD0-8DC7-0B0C49D12EC6}"/>
                </a:ext>
              </a:extLst>
            </p:cNvPr>
            <p:cNvSpPr/>
            <p:nvPr/>
          </p:nvSpPr>
          <p:spPr>
            <a:xfrm rot="4407181">
              <a:off x="3691762" y="3639458"/>
              <a:ext cx="196084" cy="8726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7B850D0F-EFDE-40E8-AAC1-44A2CAE4DC89}"/>
              </a:ext>
            </a:extLst>
          </p:cNvPr>
          <p:cNvSpPr/>
          <p:nvPr/>
        </p:nvSpPr>
        <p:spPr>
          <a:xfrm>
            <a:off x="5372100" y="1338943"/>
            <a:ext cx="506186" cy="5471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6B4E8C-3C04-47AB-93BA-085A40BDBAF4}"/>
              </a:ext>
            </a:extLst>
          </p:cNvPr>
          <p:cNvSpPr txBox="1"/>
          <p:nvPr/>
        </p:nvSpPr>
        <p:spPr>
          <a:xfrm>
            <a:off x="2457291" y="3858224"/>
            <a:ext cx="3116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7 is found at index 5</a:t>
            </a:r>
          </a:p>
        </p:txBody>
      </p:sp>
    </p:spTree>
    <p:extLst>
      <p:ext uri="{BB962C8B-B14F-4D97-AF65-F5344CB8AC3E}">
        <p14:creationId xmlns:p14="http://schemas.microsoft.com/office/powerpoint/2010/main" val="4088782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FDB3-6092-472E-BCAE-AC1D9A11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Search Array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51788C-724B-4630-A3A5-00DC225708F3}"/>
              </a:ext>
            </a:extLst>
          </p:cNvPr>
          <p:cNvGraphicFramePr>
            <a:graphicFrameLocks noGrp="1"/>
          </p:cNvGraphicFramePr>
          <p:nvPr/>
        </p:nvGraphicFramePr>
        <p:xfrm>
          <a:off x="939800" y="1494366"/>
          <a:ext cx="7315200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8654572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95769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1546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46581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72859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762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149757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887793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4370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90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6872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11DEE51-EF99-482E-A9DC-9072D235A542}"/>
              </a:ext>
            </a:extLst>
          </p:cNvPr>
          <p:cNvSpPr txBox="1"/>
          <p:nvPr/>
        </p:nvSpPr>
        <p:spPr>
          <a:xfrm>
            <a:off x="939800" y="3200400"/>
            <a:ext cx="34015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35D7E-06F0-4421-B859-90F3680CC8CB}"/>
              </a:ext>
            </a:extLst>
          </p:cNvPr>
          <p:cNvSpPr txBox="1"/>
          <p:nvPr/>
        </p:nvSpPr>
        <p:spPr>
          <a:xfrm>
            <a:off x="118973" y="324656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BBE187-9155-4820-B181-773544E06BD2}"/>
              </a:ext>
            </a:extLst>
          </p:cNvPr>
          <p:cNvCxnSpPr>
            <a:cxnSpLocks/>
          </p:cNvCxnSpPr>
          <p:nvPr/>
        </p:nvCxnSpPr>
        <p:spPr>
          <a:xfrm flipV="1">
            <a:off x="1109878" y="2347806"/>
            <a:ext cx="4376522" cy="85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F1BD86BF-F8BF-487D-89A2-68FBAB6CAD5E}"/>
              </a:ext>
            </a:extLst>
          </p:cNvPr>
          <p:cNvGrpSpPr/>
          <p:nvPr/>
        </p:nvGrpSpPr>
        <p:grpSpPr>
          <a:xfrm rot="19317351">
            <a:off x="2440705" y="2747578"/>
            <a:ext cx="614502" cy="346442"/>
            <a:chOff x="3298139" y="3615898"/>
            <a:chExt cx="927966" cy="6621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D8A62F-1AC7-42C7-8AB2-3ED834203EDC}"/>
                </a:ext>
              </a:extLst>
            </p:cNvPr>
            <p:cNvSpPr/>
            <p:nvPr/>
          </p:nvSpPr>
          <p:spPr>
            <a:xfrm>
              <a:off x="3298139" y="3615898"/>
              <a:ext cx="179847" cy="6621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B54A48-0154-4BD0-8DC7-0B0C49D12EC6}"/>
                </a:ext>
              </a:extLst>
            </p:cNvPr>
            <p:cNvSpPr/>
            <p:nvPr/>
          </p:nvSpPr>
          <p:spPr>
            <a:xfrm rot="4407181">
              <a:off x="3691762" y="3639458"/>
              <a:ext cx="196084" cy="8726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F415AA0-FB83-4CB6-B851-8A337B853EEE}"/>
              </a:ext>
            </a:extLst>
          </p:cNvPr>
          <p:cNvSpPr/>
          <p:nvPr/>
        </p:nvSpPr>
        <p:spPr>
          <a:xfrm>
            <a:off x="2803909" y="4053841"/>
            <a:ext cx="609600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find(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a[],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size,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target){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&lt;size;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== target)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675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D52C-2708-42C1-B468-D4AA4ED89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Search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9F0298-B121-4DE7-8388-8DFCAD374C1F}"/>
              </a:ext>
            </a:extLst>
          </p:cNvPr>
          <p:cNvSpPr/>
          <p:nvPr/>
        </p:nvSpPr>
        <p:spPr>
          <a:xfrm>
            <a:off x="674915" y="2217576"/>
            <a:ext cx="10021078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a[] = {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target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size =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(a)/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(*a);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//size of array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index = find(a, size, target);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(index &gt;=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"Found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target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 at index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index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}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"Array does not contain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target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9FB0DA-41BB-4DAB-997D-52B176EAB527}"/>
              </a:ext>
            </a:extLst>
          </p:cNvPr>
          <p:cNvSpPr/>
          <p:nvPr/>
        </p:nvSpPr>
        <p:spPr>
          <a:xfrm>
            <a:off x="5685454" y="1085325"/>
            <a:ext cx="609600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find(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a[],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size,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target){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&lt;size;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== target)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5EAD8-45DA-4EB9-AC71-89DAEC75CAA6}"/>
              </a:ext>
            </a:extLst>
          </p:cNvPr>
          <p:cNvSpPr txBox="1"/>
          <p:nvPr/>
        </p:nvSpPr>
        <p:spPr>
          <a:xfrm>
            <a:off x="838200" y="1273920"/>
            <a:ext cx="4134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fundamental computer science problem</a:t>
            </a:r>
          </a:p>
        </p:txBody>
      </p:sp>
    </p:spTree>
    <p:extLst>
      <p:ext uri="{BB962C8B-B14F-4D97-AF65-F5344CB8AC3E}">
        <p14:creationId xmlns:p14="http://schemas.microsoft.com/office/powerpoint/2010/main" val="2743399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54A9-C794-4FFB-ACD2-04A746F6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Copy Array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0EF6BC-2A04-4294-9D09-580A5FFB8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160446"/>
              </p:ext>
            </p:extLst>
          </p:nvPr>
        </p:nvGraphicFramePr>
        <p:xfrm>
          <a:off x="2231506" y="2024763"/>
          <a:ext cx="5532584" cy="826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3146">
                  <a:extLst>
                    <a:ext uri="{9D8B030D-6E8A-4147-A177-3AD203B41FA5}">
                      <a16:colId xmlns:a16="http://schemas.microsoft.com/office/drawing/2014/main" val="863299726"/>
                    </a:ext>
                  </a:extLst>
                </a:gridCol>
                <a:gridCol w="1383146">
                  <a:extLst>
                    <a:ext uri="{9D8B030D-6E8A-4147-A177-3AD203B41FA5}">
                      <a16:colId xmlns:a16="http://schemas.microsoft.com/office/drawing/2014/main" val="1674976355"/>
                    </a:ext>
                  </a:extLst>
                </a:gridCol>
                <a:gridCol w="1383146">
                  <a:extLst>
                    <a:ext uri="{9D8B030D-6E8A-4147-A177-3AD203B41FA5}">
                      <a16:colId xmlns:a16="http://schemas.microsoft.com/office/drawing/2014/main" val="873069719"/>
                    </a:ext>
                  </a:extLst>
                </a:gridCol>
                <a:gridCol w="1383146">
                  <a:extLst>
                    <a:ext uri="{9D8B030D-6E8A-4147-A177-3AD203B41FA5}">
                      <a16:colId xmlns:a16="http://schemas.microsoft.com/office/drawing/2014/main" val="2771487238"/>
                    </a:ext>
                  </a:extLst>
                </a:gridCol>
              </a:tblGrid>
              <a:tr h="35139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272930"/>
                  </a:ext>
                </a:extLst>
              </a:tr>
              <a:tr h="4607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“apple”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“orange”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“pineapple”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“banana”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560398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53CA9A3-8F10-48BC-B9B9-5D4771A76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447590"/>
              </p:ext>
            </p:extLst>
          </p:nvPr>
        </p:nvGraphicFramePr>
        <p:xfrm>
          <a:off x="2231506" y="3349258"/>
          <a:ext cx="5532584" cy="826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3146">
                  <a:extLst>
                    <a:ext uri="{9D8B030D-6E8A-4147-A177-3AD203B41FA5}">
                      <a16:colId xmlns:a16="http://schemas.microsoft.com/office/drawing/2014/main" val="863299726"/>
                    </a:ext>
                  </a:extLst>
                </a:gridCol>
                <a:gridCol w="1383146">
                  <a:extLst>
                    <a:ext uri="{9D8B030D-6E8A-4147-A177-3AD203B41FA5}">
                      <a16:colId xmlns:a16="http://schemas.microsoft.com/office/drawing/2014/main" val="1674976355"/>
                    </a:ext>
                  </a:extLst>
                </a:gridCol>
                <a:gridCol w="1383146">
                  <a:extLst>
                    <a:ext uri="{9D8B030D-6E8A-4147-A177-3AD203B41FA5}">
                      <a16:colId xmlns:a16="http://schemas.microsoft.com/office/drawing/2014/main" val="873069719"/>
                    </a:ext>
                  </a:extLst>
                </a:gridCol>
                <a:gridCol w="1383146">
                  <a:extLst>
                    <a:ext uri="{9D8B030D-6E8A-4147-A177-3AD203B41FA5}">
                      <a16:colId xmlns:a16="http://schemas.microsoft.com/office/drawing/2014/main" val="2771487238"/>
                    </a:ext>
                  </a:extLst>
                </a:gridCol>
              </a:tblGrid>
              <a:tr h="35139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272930"/>
                  </a:ext>
                </a:extLst>
              </a:tr>
              <a:tr h="4607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560398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CF4DC7-01AA-4F14-AFFE-C055D704AC7B}"/>
              </a:ext>
            </a:extLst>
          </p:cNvPr>
          <p:cNvSpPr txBox="1"/>
          <p:nvPr/>
        </p:nvSpPr>
        <p:spPr>
          <a:xfrm>
            <a:off x="980902" y="241843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5073B-4BBA-4166-828E-EA47394D35DC}"/>
              </a:ext>
            </a:extLst>
          </p:cNvPr>
          <p:cNvSpPr txBox="1"/>
          <p:nvPr/>
        </p:nvSpPr>
        <p:spPr>
          <a:xfrm>
            <a:off x="983718" y="3762509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308545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BD1B89-98F8-400B-B15F-B1F510FD16FF}"/>
              </a:ext>
            </a:extLst>
          </p:cNvPr>
          <p:cNvSpPr/>
          <p:nvPr/>
        </p:nvSpPr>
        <p:spPr>
          <a:xfrm>
            <a:off x="838200" y="2571750"/>
            <a:ext cx="4326784" cy="3497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Write a program to store 1000 numbers and compute the sum.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d1 = 5;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d2 = 10;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d3 = 25;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….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d999 = 731;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d1000 = 523;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sum = (d1+d2+d3+ … + d1000);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3108959" y="2823209"/>
            <a:ext cx="2135347" cy="2364899"/>
          </a:xfrm>
          <a:prstGeom prst="rightBrace">
            <a:avLst>
              <a:gd name="adj1" fmla="val 8333"/>
              <a:gd name="adj2" fmla="val 504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44307" y="3786897"/>
            <a:ext cx="154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 variables</a:t>
            </a:r>
          </a:p>
        </p:txBody>
      </p:sp>
      <p:sp>
        <p:nvSpPr>
          <p:cNvPr id="6" name="Right Brace 5"/>
          <p:cNvSpPr/>
          <p:nvPr/>
        </p:nvSpPr>
        <p:spPr>
          <a:xfrm>
            <a:off x="5371412" y="5486094"/>
            <a:ext cx="304800" cy="381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82640" y="5486094"/>
            <a:ext cx="23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998 addition operators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3FF081-0BF5-4194-9BD7-3D623C386F11}"/>
              </a:ext>
            </a:extLst>
          </p:cNvPr>
          <p:cNvSpPr txBox="1"/>
          <p:nvPr/>
        </p:nvSpPr>
        <p:spPr>
          <a:xfrm>
            <a:off x="6226629" y="3060413"/>
            <a:ext cx="2491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Not practical!</a:t>
            </a:r>
          </a:p>
        </p:txBody>
      </p:sp>
    </p:spTree>
    <p:extLst>
      <p:ext uri="{BB962C8B-B14F-4D97-AF65-F5344CB8AC3E}">
        <p14:creationId xmlns:p14="http://schemas.microsoft.com/office/powerpoint/2010/main" val="29339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54A9-C794-4FFB-ACD2-04A746F6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Copy Array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0EF6BC-2A04-4294-9D09-580A5FFB8DB5}"/>
              </a:ext>
            </a:extLst>
          </p:cNvPr>
          <p:cNvGraphicFramePr>
            <a:graphicFrameLocks noGrp="1"/>
          </p:cNvGraphicFramePr>
          <p:nvPr/>
        </p:nvGraphicFramePr>
        <p:xfrm>
          <a:off x="2231506" y="2024763"/>
          <a:ext cx="5532584" cy="826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3146">
                  <a:extLst>
                    <a:ext uri="{9D8B030D-6E8A-4147-A177-3AD203B41FA5}">
                      <a16:colId xmlns:a16="http://schemas.microsoft.com/office/drawing/2014/main" val="863299726"/>
                    </a:ext>
                  </a:extLst>
                </a:gridCol>
                <a:gridCol w="1383146">
                  <a:extLst>
                    <a:ext uri="{9D8B030D-6E8A-4147-A177-3AD203B41FA5}">
                      <a16:colId xmlns:a16="http://schemas.microsoft.com/office/drawing/2014/main" val="1674976355"/>
                    </a:ext>
                  </a:extLst>
                </a:gridCol>
                <a:gridCol w="1383146">
                  <a:extLst>
                    <a:ext uri="{9D8B030D-6E8A-4147-A177-3AD203B41FA5}">
                      <a16:colId xmlns:a16="http://schemas.microsoft.com/office/drawing/2014/main" val="873069719"/>
                    </a:ext>
                  </a:extLst>
                </a:gridCol>
                <a:gridCol w="1383146">
                  <a:extLst>
                    <a:ext uri="{9D8B030D-6E8A-4147-A177-3AD203B41FA5}">
                      <a16:colId xmlns:a16="http://schemas.microsoft.com/office/drawing/2014/main" val="2771487238"/>
                    </a:ext>
                  </a:extLst>
                </a:gridCol>
              </a:tblGrid>
              <a:tr h="35139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272930"/>
                  </a:ext>
                </a:extLst>
              </a:tr>
              <a:tr h="4607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“apple”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“orange”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“pineapple”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“banana”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560398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53CA9A3-8F10-48BC-B9B9-5D4771A76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137299"/>
              </p:ext>
            </p:extLst>
          </p:nvPr>
        </p:nvGraphicFramePr>
        <p:xfrm>
          <a:off x="2231506" y="3349258"/>
          <a:ext cx="5532584" cy="826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3146">
                  <a:extLst>
                    <a:ext uri="{9D8B030D-6E8A-4147-A177-3AD203B41FA5}">
                      <a16:colId xmlns:a16="http://schemas.microsoft.com/office/drawing/2014/main" val="863299726"/>
                    </a:ext>
                  </a:extLst>
                </a:gridCol>
                <a:gridCol w="1383146">
                  <a:extLst>
                    <a:ext uri="{9D8B030D-6E8A-4147-A177-3AD203B41FA5}">
                      <a16:colId xmlns:a16="http://schemas.microsoft.com/office/drawing/2014/main" val="1674976355"/>
                    </a:ext>
                  </a:extLst>
                </a:gridCol>
                <a:gridCol w="1383146">
                  <a:extLst>
                    <a:ext uri="{9D8B030D-6E8A-4147-A177-3AD203B41FA5}">
                      <a16:colId xmlns:a16="http://schemas.microsoft.com/office/drawing/2014/main" val="873069719"/>
                    </a:ext>
                  </a:extLst>
                </a:gridCol>
                <a:gridCol w="1383146">
                  <a:extLst>
                    <a:ext uri="{9D8B030D-6E8A-4147-A177-3AD203B41FA5}">
                      <a16:colId xmlns:a16="http://schemas.microsoft.com/office/drawing/2014/main" val="2771487238"/>
                    </a:ext>
                  </a:extLst>
                </a:gridCol>
              </a:tblGrid>
              <a:tr h="35139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272930"/>
                  </a:ext>
                </a:extLst>
              </a:tr>
              <a:tr h="460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“apple”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560398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CF4DC7-01AA-4F14-AFFE-C055D704AC7B}"/>
              </a:ext>
            </a:extLst>
          </p:cNvPr>
          <p:cNvSpPr txBox="1"/>
          <p:nvPr/>
        </p:nvSpPr>
        <p:spPr>
          <a:xfrm>
            <a:off x="980902" y="241843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5073B-4BBA-4166-828E-EA47394D35DC}"/>
              </a:ext>
            </a:extLst>
          </p:cNvPr>
          <p:cNvSpPr txBox="1"/>
          <p:nvPr/>
        </p:nvSpPr>
        <p:spPr>
          <a:xfrm>
            <a:off x="983718" y="3762509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5DDCDEB-4EEB-4881-BCB6-2AA550A7CB78}"/>
              </a:ext>
            </a:extLst>
          </p:cNvPr>
          <p:cNvSpPr/>
          <p:nvPr/>
        </p:nvSpPr>
        <p:spPr>
          <a:xfrm>
            <a:off x="2809702" y="2967644"/>
            <a:ext cx="307571" cy="5237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03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54A9-C794-4FFB-ACD2-04A746F6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Copy Array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0EF6BC-2A04-4294-9D09-580A5FFB8DB5}"/>
              </a:ext>
            </a:extLst>
          </p:cNvPr>
          <p:cNvGraphicFramePr>
            <a:graphicFrameLocks noGrp="1"/>
          </p:cNvGraphicFramePr>
          <p:nvPr/>
        </p:nvGraphicFramePr>
        <p:xfrm>
          <a:off x="2231506" y="2024763"/>
          <a:ext cx="5532584" cy="826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3146">
                  <a:extLst>
                    <a:ext uri="{9D8B030D-6E8A-4147-A177-3AD203B41FA5}">
                      <a16:colId xmlns:a16="http://schemas.microsoft.com/office/drawing/2014/main" val="863299726"/>
                    </a:ext>
                  </a:extLst>
                </a:gridCol>
                <a:gridCol w="1383146">
                  <a:extLst>
                    <a:ext uri="{9D8B030D-6E8A-4147-A177-3AD203B41FA5}">
                      <a16:colId xmlns:a16="http://schemas.microsoft.com/office/drawing/2014/main" val="1674976355"/>
                    </a:ext>
                  </a:extLst>
                </a:gridCol>
                <a:gridCol w="1383146">
                  <a:extLst>
                    <a:ext uri="{9D8B030D-6E8A-4147-A177-3AD203B41FA5}">
                      <a16:colId xmlns:a16="http://schemas.microsoft.com/office/drawing/2014/main" val="873069719"/>
                    </a:ext>
                  </a:extLst>
                </a:gridCol>
                <a:gridCol w="1383146">
                  <a:extLst>
                    <a:ext uri="{9D8B030D-6E8A-4147-A177-3AD203B41FA5}">
                      <a16:colId xmlns:a16="http://schemas.microsoft.com/office/drawing/2014/main" val="2771487238"/>
                    </a:ext>
                  </a:extLst>
                </a:gridCol>
              </a:tblGrid>
              <a:tr h="35139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272930"/>
                  </a:ext>
                </a:extLst>
              </a:tr>
              <a:tr h="4607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“apple”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“orange”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“pineapple”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“banana”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560398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53CA9A3-8F10-48BC-B9B9-5D4771A76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168126"/>
              </p:ext>
            </p:extLst>
          </p:nvPr>
        </p:nvGraphicFramePr>
        <p:xfrm>
          <a:off x="2231506" y="3349258"/>
          <a:ext cx="5532584" cy="826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3146">
                  <a:extLst>
                    <a:ext uri="{9D8B030D-6E8A-4147-A177-3AD203B41FA5}">
                      <a16:colId xmlns:a16="http://schemas.microsoft.com/office/drawing/2014/main" val="863299726"/>
                    </a:ext>
                  </a:extLst>
                </a:gridCol>
                <a:gridCol w="1383146">
                  <a:extLst>
                    <a:ext uri="{9D8B030D-6E8A-4147-A177-3AD203B41FA5}">
                      <a16:colId xmlns:a16="http://schemas.microsoft.com/office/drawing/2014/main" val="1674976355"/>
                    </a:ext>
                  </a:extLst>
                </a:gridCol>
                <a:gridCol w="1383146">
                  <a:extLst>
                    <a:ext uri="{9D8B030D-6E8A-4147-A177-3AD203B41FA5}">
                      <a16:colId xmlns:a16="http://schemas.microsoft.com/office/drawing/2014/main" val="873069719"/>
                    </a:ext>
                  </a:extLst>
                </a:gridCol>
                <a:gridCol w="1383146">
                  <a:extLst>
                    <a:ext uri="{9D8B030D-6E8A-4147-A177-3AD203B41FA5}">
                      <a16:colId xmlns:a16="http://schemas.microsoft.com/office/drawing/2014/main" val="2771487238"/>
                    </a:ext>
                  </a:extLst>
                </a:gridCol>
              </a:tblGrid>
              <a:tr h="35139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272930"/>
                  </a:ext>
                </a:extLst>
              </a:tr>
              <a:tr h="460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“apple”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“orange”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560398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CF4DC7-01AA-4F14-AFFE-C055D704AC7B}"/>
              </a:ext>
            </a:extLst>
          </p:cNvPr>
          <p:cNvSpPr txBox="1"/>
          <p:nvPr/>
        </p:nvSpPr>
        <p:spPr>
          <a:xfrm>
            <a:off x="980902" y="241843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5073B-4BBA-4166-828E-EA47394D35DC}"/>
              </a:ext>
            </a:extLst>
          </p:cNvPr>
          <p:cNvSpPr txBox="1"/>
          <p:nvPr/>
        </p:nvSpPr>
        <p:spPr>
          <a:xfrm>
            <a:off x="983718" y="3762509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5DDCDEB-4EEB-4881-BCB6-2AA550A7CB78}"/>
              </a:ext>
            </a:extLst>
          </p:cNvPr>
          <p:cNvSpPr/>
          <p:nvPr/>
        </p:nvSpPr>
        <p:spPr>
          <a:xfrm>
            <a:off x="4073237" y="2967644"/>
            <a:ext cx="307571" cy="5237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42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54A9-C794-4FFB-ACD2-04A746F6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Copy Array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0EF6BC-2A04-4294-9D09-580A5FFB8DB5}"/>
              </a:ext>
            </a:extLst>
          </p:cNvPr>
          <p:cNvGraphicFramePr>
            <a:graphicFrameLocks noGrp="1"/>
          </p:cNvGraphicFramePr>
          <p:nvPr/>
        </p:nvGraphicFramePr>
        <p:xfrm>
          <a:off x="2231506" y="2024763"/>
          <a:ext cx="5532584" cy="826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3146">
                  <a:extLst>
                    <a:ext uri="{9D8B030D-6E8A-4147-A177-3AD203B41FA5}">
                      <a16:colId xmlns:a16="http://schemas.microsoft.com/office/drawing/2014/main" val="863299726"/>
                    </a:ext>
                  </a:extLst>
                </a:gridCol>
                <a:gridCol w="1383146">
                  <a:extLst>
                    <a:ext uri="{9D8B030D-6E8A-4147-A177-3AD203B41FA5}">
                      <a16:colId xmlns:a16="http://schemas.microsoft.com/office/drawing/2014/main" val="1674976355"/>
                    </a:ext>
                  </a:extLst>
                </a:gridCol>
                <a:gridCol w="1383146">
                  <a:extLst>
                    <a:ext uri="{9D8B030D-6E8A-4147-A177-3AD203B41FA5}">
                      <a16:colId xmlns:a16="http://schemas.microsoft.com/office/drawing/2014/main" val="873069719"/>
                    </a:ext>
                  </a:extLst>
                </a:gridCol>
                <a:gridCol w="1383146">
                  <a:extLst>
                    <a:ext uri="{9D8B030D-6E8A-4147-A177-3AD203B41FA5}">
                      <a16:colId xmlns:a16="http://schemas.microsoft.com/office/drawing/2014/main" val="2771487238"/>
                    </a:ext>
                  </a:extLst>
                </a:gridCol>
              </a:tblGrid>
              <a:tr h="35139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272930"/>
                  </a:ext>
                </a:extLst>
              </a:tr>
              <a:tr h="4607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“apple”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“orange”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“pineapple”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“banana”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560398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53CA9A3-8F10-48BC-B9B9-5D4771A76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003277"/>
              </p:ext>
            </p:extLst>
          </p:nvPr>
        </p:nvGraphicFramePr>
        <p:xfrm>
          <a:off x="2231506" y="3349258"/>
          <a:ext cx="5532584" cy="826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3146">
                  <a:extLst>
                    <a:ext uri="{9D8B030D-6E8A-4147-A177-3AD203B41FA5}">
                      <a16:colId xmlns:a16="http://schemas.microsoft.com/office/drawing/2014/main" val="863299726"/>
                    </a:ext>
                  </a:extLst>
                </a:gridCol>
                <a:gridCol w="1383146">
                  <a:extLst>
                    <a:ext uri="{9D8B030D-6E8A-4147-A177-3AD203B41FA5}">
                      <a16:colId xmlns:a16="http://schemas.microsoft.com/office/drawing/2014/main" val="1674976355"/>
                    </a:ext>
                  </a:extLst>
                </a:gridCol>
                <a:gridCol w="1383146">
                  <a:extLst>
                    <a:ext uri="{9D8B030D-6E8A-4147-A177-3AD203B41FA5}">
                      <a16:colId xmlns:a16="http://schemas.microsoft.com/office/drawing/2014/main" val="873069719"/>
                    </a:ext>
                  </a:extLst>
                </a:gridCol>
                <a:gridCol w="1383146">
                  <a:extLst>
                    <a:ext uri="{9D8B030D-6E8A-4147-A177-3AD203B41FA5}">
                      <a16:colId xmlns:a16="http://schemas.microsoft.com/office/drawing/2014/main" val="2771487238"/>
                    </a:ext>
                  </a:extLst>
                </a:gridCol>
              </a:tblGrid>
              <a:tr h="35139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272930"/>
                  </a:ext>
                </a:extLst>
              </a:tr>
              <a:tr h="460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“apple”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“orange”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“pineapple”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560398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CF4DC7-01AA-4F14-AFFE-C055D704AC7B}"/>
              </a:ext>
            </a:extLst>
          </p:cNvPr>
          <p:cNvSpPr txBox="1"/>
          <p:nvPr/>
        </p:nvSpPr>
        <p:spPr>
          <a:xfrm>
            <a:off x="980902" y="241843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5073B-4BBA-4166-828E-EA47394D35DC}"/>
              </a:ext>
            </a:extLst>
          </p:cNvPr>
          <p:cNvSpPr txBox="1"/>
          <p:nvPr/>
        </p:nvSpPr>
        <p:spPr>
          <a:xfrm>
            <a:off x="983718" y="3762509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5DDCDEB-4EEB-4881-BCB6-2AA550A7CB78}"/>
              </a:ext>
            </a:extLst>
          </p:cNvPr>
          <p:cNvSpPr/>
          <p:nvPr/>
        </p:nvSpPr>
        <p:spPr>
          <a:xfrm>
            <a:off x="5428212" y="2967644"/>
            <a:ext cx="307571" cy="5237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60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54A9-C794-4FFB-ACD2-04A746F6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Copy Array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0EF6BC-2A04-4294-9D09-580A5FFB8DB5}"/>
              </a:ext>
            </a:extLst>
          </p:cNvPr>
          <p:cNvGraphicFramePr>
            <a:graphicFrameLocks noGrp="1"/>
          </p:cNvGraphicFramePr>
          <p:nvPr/>
        </p:nvGraphicFramePr>
        <p:xfrm>
          <a:off x="2231506" y="2024763"/>
          <a:ext cx="5532584" cy="826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3146">
                  <a:extLst>
                    <a:ext uri="{9D8B030D-6E8A-4147-A177-3AD203B41FA5}">
                      <a16:colId xmlns:a16="http://schemas.microsoft.com/office/drawing/2014/main" val="863299726"/>
                    </a:ext>
                  </a:extLst>
                </a:gridCol>
                <a:gridCol w="1383146">
                  <a:extLst>
                    <a:ext uri="{9D8B030D-6E8A-4147-A177-3AD203B41FA5}">
                      <a16:colId xmlns:a16="http://schemas.microsoft.com/office/drawing/2014/main" val="1674976355"/>
                    </a:ext>
                  </a:extLst>
                </a:gridCol>
                <a:gridCol w="1383146">
                  <a:extLst>
                    <a:ext uri="{9D8B030D-6E8A-4147-A177-3AD203B41FA5}">
                      <a16:colId xmlns:a16="http://schemas.microsoft.com/office/drawing/2014/main" val="873069719"/>
                    </a:ext>
                  </a:extLst>
                </a:gridCol>
                <a:gridCol w="1383146">
                  <a:extLst>
                    <a:ext uri="{9D8B030D-6E8A-4147-A177-3AD203B41FA5}">
                      <a16:colId xmlns:a16="http://schemas.microsoft.com/office/drawing/2014/main" val="2771487238"/>
                    </a:ext>
                  </a:extLst>
                </a:gridCol>
              </a:tblGrid>
              <a:tr h="35139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272930"/>
                  </a:ext>
                </a:extLst>
              </a:tr>
              <a:tr h="4607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“apple”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“orange”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“pineapple”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“banana”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560398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53CA9A3-8F10-48BC-B9B9-5D4771A76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858355"/>
              </p:ext>
            </p:extLst>
          </p:nvPr>
        </p:nvGraphicFramePr>
        <p:xfrm>
          <a:off x="2231506" y="3349258"/>
          <a:ext cx="5532584" cy="826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3146">
                  <a:extLst>
                    <a:ext uri="{9D8B030D-6E8A-4147-A177-3AD203B41FA5}">
                      <a16:colId xmlns:a16="http://schemas.microsoft.com/office/drawing/2014/main" val="863299726"/>
                    </a:ext>
                  </a:extLst>
                </a:gridCol>
                <a:gridCol w="1383146">
                  <a:extLst>
                    <a:ext uri="{9D8B030D-6E8A-4147-A177-3AD203B41FA5}">
                      <a16:colId xmlns:a16="http://schemas.microsoft.com/office/drawing/2014/main" val="1674976355"/>
                    </a:ext>
                  </a:extLst>
                </a:gridCol>
                <a:gridCol w="1383146">
                  <a:extLst>
                    <a:ext uri="{9D8B030D-6E8A-4147-A177-3AD203B41FA5}">
                      <a16:colId xmlns:a16="http://schemas.microsoft.com/office/drawing/2014/main" val="873069719"/>
                    </a:ext>
                  </a:extLst>
                </a:gridCol>
                <a:gridCol w="1383146">
                  <a:extLst>
                    <a:ext uri="{9D8B030D-6E8A-4147-A177-3AD203B41FA5}">
                      <a16:colId xmlns:a16="http://schemas.microsoft.com/office/drawing/2014/main" val="2771487238"/>
                    </a:ext>
                  </a:extLst>
                </a:gridCol>
              </a:tblGrid>
              <a:tr h="35139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272930"/>
                  </a:ext>
                </a:extLst>
              </a:tr>
              <a:tr h="460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“apple”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“orange”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“pineapple”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“banana”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560398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CF4DC7-01AA-4F14-AFFE-C055D704AC7B}"/>
              </a:ext>
            </a:extLst>
          </p:cNvPr>
          <p:cNvSpPr txBox="1"/>
          <p:nvPr/>
        </p:nvSpPr>
        <p:spPr>
          <a:xfrm>
            <a:off x="980902" y="241843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5073B-4BBA-4166-828E-EA47394D35DC}"/>
              </a:ext>
            </a:extLst>
          </p:cNvPr>
          <p:cNvSpPr txBox="1"/>
          <p:nvPr/>
        </p:nvSpPr>
        <p:spPr>
          <a:xfrm>
            <a:off x="983718" y="3762509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BFD85D7-CB02-4485-B9C0-6ED427568494}"/>
              </a:ext>
            </a:extLst>
          </p:cNvPr>
          <p:cNvSpPr/>
          <p:nvPr/>
        </p:nvSpPr>
        <p:spPr>
          <a:xfrm>
            <a:off x="6844147" y="2967644"/>
            <a:ext cx="307571" cy="5237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72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54A9-C794-4FFB-ACD2-04A746F6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Copy Array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0EF6BC-2A04-4294-9D09-580A5FFB8DB5}"/>
              </a:ext>
            </a:extLst>
          </p:cNvPr>
          <p:cNvGraphicFramePr>
            <a:graphicFrameLocks noGrp="1"/>
          </p:cNvGraphicFramePr>
          <p:nvPr/>
        </p:nvGraphicFramePr>
        <p:xfrm>
          <a:off x="2231506" y="2024763"/>
          <a:ext cx="5532584" cy="826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3146">
                  <a:extLst>
                    <a:ext uri="{9D8B030D-6E8A-4147-A177-3AD203B41FA5}">
                      <a16:colId xmlns:a16="http://schemas.microsoft.com/office/drawing/2014/main" val="863299726"/>
                    </a:ext>
                  </a:extLst>
                </a:gridCol>
                <a:gridCol w="1383146">
                  <a:extLst>
                    <a:ext uri="{9D8B030D-6E8A-4147-A177-3AD203B41FA5}">
                      <a16:colId xmlns:a16="http://schemas.microsoft.com/office/drawing/2014/main" val="1674976355"/>
                    </a:ext>
                  </a:extLst>
                </a:gridCol>
                <a:gridCol w="1383146">
                  <a:extLst>
                    <a:ext uri="{9D8B030D-6E8A-4147-A177-3AD203B41FA5}">
                      <a16:colId xmlns:a16="http://schemas.microsoft.com/office/drawing/2014/main" val="873069719"/>
                    </a:ext>
                  </a:extLst>
                </a:gridCol>
                <a:gridCol w="1383146">
                  <a:extLst>
                    <a:ext uri="{9D8B030D-6E8A-4147-A177-3AD203B41FA5}">
                      <a16:colId xmlns:a16="http://schemas.microsoft.com/office/drawing/2014/main" val="2771487238"/>
                    </a:ext>
                  </a:extLst>
                </a:gridCol>
              </a:tblGrid>
              <a:tr h="35139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272930"/>
                  </a:ext>
                </a:extLst>
              </a:tr>
              <a:tr h="4607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“apple”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“orange”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“pineapple”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“banana”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560398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53CA9A3-8F10-48BC-B9B9-5D4771A76021}"/>
              </a:ext>
            </a:extLst>
          </p:cNvPr>
          <p:cNvGraphicFramePr>
            <a:graphicFrameLocks noGrp="1"/>
          </p:cNvGraphicFramePr>
          <p:nvPr/>
        </p:nvGraphicFramePr>
        <p:xfrm>
          <a:off x="2231506" y="3349258"/>
          <a:ext cx="5532584" cy="826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3146">
                  <a:extLst>
                    <a:ext uri="{9D8B030D-6E8A-4147-A177-3AD203B41FA5}">
                      <a16:colId xmlns:a16="http://schemas.microsoft.com/office/drawing/2014/main" val="863299726"/>
                    </a:ext>
                  </a:extLst>
                </a:gridCol>
                <a:gridCol w="1383146">
                  <a:extLst>
                    <a:ext uri="{9D8B030D-6E8A-4147-A177-3AD203B41FA5}">
                      <a16:colId xmlns:a16="http://schemas.microsoft.com/office/drawing/2014/main" val="1674976355"/>
                    </a:ext>
                  </a:extLst>
                </a:gridCol>
                <a:gridCol w="1383146">
                  <a:extLst>
                    <a:ext uri="{9D8B030D-6E8A-4147-A177-3AD203B41FA5}">
                      <a16:colId xmlns:a16="http://schemas.microsoft.com/office/drawing/2014/main" val="873069719"/>
                    </a:ext>
                  </a:extLst>
                </a:gridCol>
                <a:gridCol w="1383146">
                  <a:extLst>
                    <a:ext uri="{9D8B030D-6E8A-4147-A177-3AD203B41FA5}">
                      <a16:colId xmlns:a16="http://schemas.microsoft.com/office/drawing/2014/main" val="2771487238"/>
                    </a:ext>
                  </a:extLst>
                </a:gridCol>
              </a:tblGrid>
              <a:tr h="35139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272930"/>
                  </a:ext>
                </a:extLst>
              </a:tr>
              <a:tr h="460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“apple”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“orange”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“pineapple”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“banana”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560398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CF4DC7-01AA-4F14-AFFE-C055D704AC7B}"/>
              </a:ext>
            </a:extLst>
          </p:cNvPr>
          <p:cNvSpPr txBox="1"/>
          <p:nvPr/>
        </p:nvSpPr>
        <p:spPr>
          <a:xfrm>
            <a:off x="980902" y="241843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5073B-4BBA-4166-828E-EA47394D35DC}"/>
              </a:ext>
            </a:extLst>
          </p:cNvPr>
          <p:cNvSpPr txBox="1"/>
          <p:nvPr/>
        </p:nvSpPr>
        <p:spPr>
          <a:xfrm>
            <a:off x="983718" y="3762509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5A5448-2AF1-479B-9B62-1A964885AFC9}"/>
              </a:ext>
            </a:extLst>
          </p:cNvPr>
          <p:cNvSpPr/>
          <p:nvPr/>
        </p:nvSpPr>
        <p:spPr>
          <a:xfrm>
            <a:off x="2231506" y="4738549"/>
            <a:ext cx="7864994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copy_array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 original[], string copy[],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size){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&lt;size;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copy[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= original[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181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CD79-647A-4088-998F-BFDB74CD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Topics not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AF313-F2C7-4CCD-A5C3-DB28021BA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Dynamic arrays</a:t>
            </a:r>
          </a:p>
          <a:p>
            <a:r>
              <a:rPr lang="en-US" dirty="0">
                <a:latin typeface="Abadi" panose="020B0604020104020204" pitchFamily="34" charset="0"/>
              </a:rPr>
              <a:t>Returning dynamic array from functions (bad practice)</a:t>
            </a:r>
          </a:p>
          <a:p>
            <a:r>
              <a:rPr lang="en-US" dirty="0">
                <a:latin typeface="Abadi" panose="020B0604020104020204" pitchFamily="34" charset="0"/>
              </a:rPr>
              <a:t>Common algorithms such as sort and binary search</a:t>
            </a:r>
          </a:p>
          <a:p>
            <a:r>
              <a:rPr lang="en-US" dirty="0">
                <a:latin typeface="Abadi" panose="020B0604020104020204" pitchFamily="34" charset="0"/>
              </a:rPr>
              <a:t>Multi-dimensional array</a:t>
            </a:r>
          </a:p>
          <a:p>
            <a:r>
              <a:rPr lang="en-US" dirty="0">
                <a:latin typeface="Abadi" panose="020B0604020104020204" pitchFamily="34" charset="0"/>
              </a:rPr>
              <a:t>Container 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std::array </a:t>
            </a:r>
            <a:r>
              <a:rPr lang="en-US" dirty="0">
                <a:latin typeface="Abadi" panose="020B0604020104020204" pitchFamily="34" charset="0"/>
              </a:rPr>
              <a:t>and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std::vector</a:t>
            </a:r>
          </a:p>
          <a:p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250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E010-6F6E-4A41-BB0F-7FC9464E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Technical Interview Question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FAA8B-DAEA-4A25-BB82-6CD536059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An array contains pairs of numbers except for one number that doesn’t have a matching number.  The numbers in the array range from 1 to 1000. </a:t>
            </a:r>
          </a:p>
          <a:p>
            <a:endParaRPr lang="en-US" sz="2400" dirty="0">
              <a:latin typeface="Abadi" panose="020B0604020104020204" pitchFamily="34" charset="0"/>
            </a:endParaRPr>
          </a:p>
          <a:p>
            <a:r>
              <a:rPr lang="en-US" sz="2400" dirty="0">
                <a:latin typeface="Abadi" panose="020B0604020104020204" pitchFamily="34" charset="0"/>
              </a:rPr>
              <a:t>Example:  array [1, 2, 1, 2, 4, 5, 5], </a:t>
            </a:r>
            <a:br>
              <a:rPr lang="en-US" sz="2400" dirty="0">
                <a:latin typeface="Abadi" panose="020B0604020104020204" pitchFamily="34" charset="0"/>
              </a:rPr>
            </a:br>
            <a:r>
              <a:rPr lang="en-US" sz="2400" dirty="0">
                <a:latin typeface="Abadi" panose="020B0604020104020204" pitchFamily="34" charset="0"/>
              </a:rPr>
              <a:t>	       [</a:t>
            </a:r>
            <a:r>
              <a:rPr lang="en-US" sz="2400" dirty="0">
                <a:solidFill>
                  <a:srgbClr val="FF0000"/>
                </a:solidFill>
                <a:latin typeface="Abadi" panose="020B0604020104020204" pitchFamily="34" charset="0"/>
              </a:rPr>
              <a:t>1</a:t>
            </a:r>
            <a:r>
              <a:rPr lang="en-US" sz="2400" dirty="0">
                <a:latin typeface="Abadi" panose="020B0604020104020204" pitchFamily="34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Abadi" panose="020B0604020104020204" pitchFamily="34" charset="0"/>
              </a:rPr>
              <a:t>2</a:t>
            </a:r>
            <a:r>
              <a:rPr lang="en-US" sz="2400" dirty="0">
                <a:latin typeface="Abadi" panose="020B0604020104020204" pitchFamily="34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Abadi" panose="020B0604020104020204" pitchFamily="34" charset="0"/>
              </a:rPr>
              <a:t>1</a:t>
            </a:r>
            <a:r>
              <a:rPr lang="en-US" sz="2400" dirty="0">
                <a:latin typeface="Abadi" panose="020B0604020104020204" pitchFamily="34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Abadi" panose="020B0604020104020204" pitchFamily="34" charset="0"/>
              </a:rPr>
              <a:t>2</a:t>
            </a:r>
            <a:r>
              <a:rPr lang="en-US" sz="2400" dirty="0">
                <a:latin typeface="Abadi" panose="020B0604020104020204" pitchFamily="34" charset="0"/>
              </a:rPr>
              <a:t>, </a:t>
            </a:r>
            <a:r>
              <a:rPr lang="en-US" sz="2400" b="1" dirty="0">
                <a:latin typeface="Abadi" panose="020B0604020104020204" pitchFamily="34" charset="0"/>
              </a:rPr>
              <a:t>4</a:t>
            </a:r>
            <a:r>
              <a:rPr lang="en-US" sz="2400" dirty="0">
                <a:latin typeface="Abadi" panose="020B0604020104020204" pitchFamily="34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Abadi" panose="020B0604020104020204" pitchFamily="34" charset="0"/>
              </a:rPr>
              <a:t>5</a:t>
            </a:r>
            <a:r>
              <a:rPr lang="en-US" sz="2400" dirty="0">
                <a:latin typeface="Abadi" panose="020B0604020104020204" pitchFamily="34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Abadi" panose="020B0604020104020204" pitchFamily="34" charset="0"/>
              </a:rPr>
              <a:t>5</a:t>
            </a:r>
            <a:r>
              <a:rPr lang="en-US" sz="2400" dirty="0">
                <a:latin typeface="Abadi" panose="020B0604020104020204" pitchFamily="34" charset="0"/>
              </a:rPr>
              <a:t>], </a:t>
            </a:r>
          </a:p>
          <a:p>
            <a:pPr marL="0" indent="0">
              <a:buNone/>
            </a:pPr>
            <a:r>
              <a:rPr lang="en-US" sz="2400" dirty="0">
                <a:latin typeface="Abadi" panose="020B0604020104020204" pitchFamily="34" charset="0"/>
              </a:rPr>
              <a:t>	       The number 4 is not paired.</a:t>
            </a:r>
          </a:p>
          <a:p>
            <a:endParaRPr lang="en-US" sz="2400" dirty="0">
              <a:latin typeface="Abadi" panose="020B0604020104020204" pitchFamily="34" charset="0"/>
            </a:endParaRPr>
          </a:p>
          <a:p>
            <a:r>
              <a:rPr lang="en-US" sz="2400" dirty="0">
                <a:latin typeface="Abadi" panose="020B0604020104020204" pitchFamily="34" charset="0"/>
              </a:rPr>
              <a:t>Use only primitive array in this program, write a function that returns the unpaired number or -1 if no such number.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 </a:t>
            </a:r>
            <a:r>
              <a:rPr lang="en-US" sz="20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find_unpaired</a:t>
            </a:r>
            <a:r>
              <a:rPr lang="en-US" sz="20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(int[] a, int size);</a:t>
            </a:r>
          </a:p>
          <a:p>
            <a:pPr marL="0" indent="0">
              <a:buNone/>
            </a:pPr>
            <a:endParaRPr lang="en-US" sz="2400" dirty="0">
              <a:latin typeface="Abadi" panose="020B0604020104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14087F7-BC27-4BD7-ABFF-5F767F75ABE2}"/>
              </a:ext>
            </a:extLst>
          </p:cNvPr>
          <p:cNvSpPr/>
          <p:nvPr/>
        </p:nvSpPr>
        <p:spPr>
          <a:xfrm>
            <a:off x="3900193" y="3429000"/>
            <a:ext cx="323462" cy="3421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03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0B4B2-7212-436D-887D-E47A2F861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598545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6AC6-53BD-498D-8FE6-87EE6E54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Dynamic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8E0A-F1D8-496B-A0AC-67759DCE4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What we have seen are static arrays.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Size is known at compile time.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Memory is automatically freed when function returns</a:t>
            </a:r>
          </a:p>
          <a:p>
            <a:pPr lvl="1"/>
            <a:endParaRPr lang="en-US" dirty="0">
              <a:latin typeface="Abadi" panose="020B0604020104020204" pitchFamily="34" charset="0"/>
            </a:endParaRPr>
          </a:p>
          <a:p>
            <a:pPr lvl="1"/>
            <a:endParaRPr lang="en-US" dirty="0">
              <a:latin typeface="Abadi" panose="020B0604020104020204" pitchFamily="34" charset="0"/>
            </a:endParaRPr>
          </a:p>
          <a:p>
            <a:pPr lvl="1"/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Dynamic array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Size known at run time (e.g. size depends on user input)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Programmer must free memory if array is no longer needed.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FEB4B1-26B5-4D4F-BE8E-59BC0AD59BD3}"/>
              </a:ext>
            </a:extLst>
          </p:cNvPr>
          <p:cNvSpPr/>
          <p:nvPr/>
        </p:nvSpPr>
        <p:spPr>
          <a:xfrm>
            <a:off x="1637587" y="3429000"/>
            <a:ext cx="4725113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 fruits[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B64911-DB29-4EE3-B374-A0A775AF7F10}"/>
              </a:ext>
            </a:extLst>
          </p:cNvPr>
          <p:cNvSpPr/>
          <p:nvPr/>
        </p:nvSpPr>
        <p:spPr>
          <a:xfrm>
            <a:off x="1624173" y="5807631"/>
            <a:ext cx="623671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 numbers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[size];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8008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2943-FD1A-4BC8-8DC6-D2AA9DC3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Dynamic Array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AC509B-C4C0-4106-9964-5CE168D55C4F}"/>
              </a:ext>
            </a:extLst>
          </p:cNvPr>
          <p:cNvSpPr/>
          <p:nvPr/>
        </p:nvSpPr>
        <p:spPr>
          <a:xfrm>
            <a:off x="266700" y="1530339"/>
            <a:ext cx="807720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"How many numbers do you want to add?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size;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&gt;&gt; size;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 numbers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[size];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&lt;size;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"number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(i+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&gt;&gt; numbers[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"Sum is: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sum(numbers, size)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delete numbers;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EC76CE-4376-4B65-9693-6A3D5C80A8AF}"/>
              </a:ext>
            </a:extLst>
          </p:cNvPr>
          <p:cNvSpPr/>
          <p:nvPr/>
        </p:nvSpPr>
        <p:spPr>
          <a:xfrm>
            <a:off x="6883400" y="1899671"/>
            <a:ext cx="4470400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sum(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numbers,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size){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sum=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&lt;size;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sum+=numbers[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sum;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88C7C6-AF37-4089-93DA-40DCEC6DB2AC}"/>
              </a:ext>
            </a:extLst>
          </p:cNvPr>
          <p:cNvSpPr/>
          <p:nvPr/>
        </p:nvSpPr>
        <p:spPr>
          <a:xfrm>
            <a:off x="6032500" y="4699338"/>
            <a:ext cx="5321300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How many numbers do you want to add? 5</a:t>
            </a:r>
          </a:p>
          <a:p>
            <a:r>
              <a:rPr lang="en-US" dirty="0">
                <a:latin typeface="Consolas" panose="020B0609020204030204" pitchFamily="49" charset="0"/>
              </a:rPr>
              <a:t>number 1:9</a:t>
            </a:r>
          </a:p>
          <a:p>
            <a:r>
              <a:rPr lang="en-US" dirty="0">
                <a:latin typeface="Consolas" panose="020B0609020204030204" pitchFamily="49" charset="0"/>
              </a:rPr>
              <a:t>number 2:2</a:t>
            </a:r>
          </a:p>
          <a:p>
            <a:r>
              <a:rPr lang="en-US" dirty="0">
                <a:latin typeface="Consolas" panose="020B0609020204030204" pitchFamily="49" charset="0"/>
              </a:rPr>
              <a:t>number 3:5</a:t>
            </a:r>
          </a:p>
          <a:p>
            <a:r>
              <a:rPr lang="en-US" dirty="0">
                <a:latin typeface="Consolas" panose="020B0609020204030204" pitchFamily="49" charset="0"/>
              </a:rPr>
              <a:t>number 4:4</a:t>
            </a:r>
          </a:p>
          <a:p>
            <a:r>
              <a:rPr lang="en-US" dirty="0">
                <a:latin typeface="Consolas" panose="020B0609020204030204" pitchFamily="49" charset="0"/>
              </a:rPr>
              <a:t>number 5:1</a:t>
            </a:r>
          </a:p>
          <a:p>
            <a:r>
              <a:rPr lang="en-US" dirty="0">
                <a:latin typeface="Consolas" panose="020B0609020204030204" pitchFamily="49" charset="0"/>
              </a:rPr>
              <a:t>Sum is: 21</a:t>
            </a:r>
          </a:p>
        </p:txBody>
      </p:sp>
    </p:spTree>
    <p:extLst>
      <p:ext uri="{BB962C8B-B14F-4D97-AF65-F5344CB8AC3E}">
        <p14:creationId xmlns:p14="http://schemas.microsoft.com/office/powerpoint/2010/main" val="96351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10993" cy="4351338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Collection of variables of the same type</a:t>
            </a:r>
          </a:p>
          <a:p>
            <a:r>
              <a:rPr lang="en-US" dirty="0">
                <a:latin typeface="Abadi" panose="020B0604020104020204" pitchFamily="34" charset="0"/>
              </a:rPr>
              <a:t>Convenient mean of grouping related data (one variable name)</a:t>
            </a:r>
          </a:p>
          <a:p>
            <a:r>
              <a:rPr lang="en-US" dirty="0">
                <a:latin typeface="Abadi" panose="020B0604020104020204" pitchFamily="34" charset="0"/>
              </a:rPr>
              <a:t>Data can be easily manipulated as a group</a:t>
            </a:r>
          </a:p>
          <a:p>
            <a:r>
              <a:rPr lang="en-US" dirty="0">
                <a:latin typeface="Abadi" panose="020B0604020104020204" pitchFamily="34" charset="0"/>
              </a:rPr>
              <a:t>Each slot on the array is associated a location or index which starts at 0.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91410D-B2F1-4247-9695-67826FD08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977979"/>
              </p:ext>
            </p:extLst>
          </p:nvPr>
        </p:nvGraphicFramePr>
        <p:xfrm>
          <a:off x="2551948" y="4697330"/>
          <a:ext cx="8128000" cy="94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5318108"/>
                    </a:ext>
                  </a:extLst>
                </a:gridCol>
                <a:gridCol w="852922">
                  <a:extLst>
                    <a:ext uri="{9D8B030D-6E8A-4147-A177-3AD203B41FA5}">
                      <a16:colId xmlns:a16="http://schemas.microsoft.com/office/drawing/2014/main" val="1551378563"/>
                    </a:ext>
                  </a:extLst>
                </a:gridCol>
                <a:gridCol w="772678">
                  <a:extLst>
                    <a:ext uri="{9D8B030D-6E8A-4147-A177-3AD203B41FA5}">
                      <a16:colId xmlns:a16="http://schemas.microsoft.com/office/drawing/2014/main" val="36689495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743370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623493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369252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81014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34438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00537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22207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929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21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82655671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6B26B8-9309-47BF-87B2-9AF6EE1F572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217534" y="4551255"/>
            <a:ext cx="827900" cy="3141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2E6113-4CF1-4A40-B67A-FD3347472724}"/>
              </a:ext>
            </a:extLst>
          </p:cNvPr>
          <p:cNvSpPr txBox="1"/>
          <p:nvPr/>
        </p:nvSpPr>
        <p:spPr>
          <a:xfrm>
            <a:off x="1524972" y="4366589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BBE18-3C4D-4DE8-895C-8BEF8C9FCD72}"/>
              </a:ext>
            </a:extLst>
          </p:cNvPr>
          <p:cNvSpPr txBox="1"/>
          <p:nvPr/>
        </p:nvSpPr>
        <p:spPr>
          <a:xfrm>
            <a:off x="1309061" y="5524714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F958FC-CD7C-49CA-B381-ED6DF17DB8A7}"/>
              </a:ext>
            </a:extLst>
          </p:cNvPr>
          <p:cNvCxnSpPr>
            <a:cxnSpLocks/>
          </p:cNvCxnSpPr>
          <p:nvPr/>
        </p:nvCxnSpPr>
        <p:spPr>
          <a:xfrm flipV="1">
            <a:off x="2062609" y="5402138"/>
            <a:ext cx="684245" cy="2451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>
            <a:extLst>
              <a:ext uri="{FF2B5EF4-FFF2-40B4-BE49-F238E27FC236}">
                <a16:creationId xmlns:a16="http://schemas.microsoft.com/office/drawing/2014/main" id="{DB679031-D690-4B2B-8B6B-5E608E4907B5}"/>
              </a:ext>
            </a:extLst>
          </p:cNvPr>
          <p:cNvSpPr/>
          <p:nvPr/>
        </p:nvSpPr>
        <p:spPr>
          <a:xfrm rot="5400000">
            <a:off x="6425292" y="2019383"/>
            <a:ext cx="381310" cy="81280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6E895-617C-4E8B-8CD4-2113C3526304}"/>
              </a:ext>
            </a:extLst>
          </p:cNvPr>
          <p:cNvSpPr txBox="1"/>
          <p:nvPr/>
        </p:nvSpPr>
        <p:spPr>
          <a:xfrm>
            <a:off x="6306395" y="6334811"/>
            <a:ext cx="779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116167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4E8B-CBC8-4BA3-AC17-50CC739E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Basic Array Operations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E79422-218D-4267-991D-8E87765E539F}"/>
              </a:ext>
            </a:extLst>
          </p:cNvPr>
          <p:cNvSpPr txBox="1"/>
          <p:nvPr/>
        </p:nvSpPr>
        <p:spPr>
          <a:xfrm>
            <a:off x="791547" y="5523686"/>
            <a:ext cx="5698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What is the output of this program?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6227FE-9393-4FCB-89DB-0594A682F3EB}"/>
              </a:ext>
            </a:extLst>
          </p:cNvPr>
          <p:cNvSpPr/>
          <p:nvPr/>
        </p:nvSpPr>
        <p:spPr>
          <a:xfrm>
            <a:off x="838200" y="1768952"/>
            <a:ext cx="9752045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a[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  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//declaring int array of size 10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a[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   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//write 5 to a at position 0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a[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   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//write 4 to a at position 9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x = a[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  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//read value from a at position 0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size =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(a)/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(*a);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  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//compute size of a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a[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 &lt;&lt;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x &lt;&lt;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size &lt;&lt;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a[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 &lt;&lt;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//is this legal?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3DD7F6-AD4E-42F7-BB3E-D11EA83F01B7}"/>
              </a:ext>
            </a:extLst>
          </p:cNvPr>
          <p:cNvSpPr txBox="1"/>
          <p:nvPr/>
        </p:nvSpPr>
        <p:spPr>
          <a:xfrm>
            <a:off x="934734" y="1768952"/>
            <a:ext cx="466794" cy="31700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000" dirty="0"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000" dirty="0"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000" dirty="0"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000" dirty="0"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000" dirty="0"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000" dirty="0"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000" dirty="0"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000" dirty="0"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000" dirty="0">
                <a:latin typeface="Consolas" panose="020B0609020204030204" pitchFamily="49" charset="0"/>
              </a:rPr>
              <a:t>10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49AC6A-496F-4B78-BBB3-0C3CC43B7C44}"/>
              </a:ext>
            </a:extLst>
          </p:cNvPr>
          <p:cNvCxnSpPr>
            <a:cxnSpLocks/>
          </p:cNvCxnSpPr>
          <p:nvPr/>
        </p:nvCxnSpPr>
        <p:spPr>
          <a:xfrm>
            <a:off x="1397244" y="1768952"/>
            <a:ext cx="0" cy="31700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76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B165-EBA8-4C92-AADE-36BD0E75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Using For Loops with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7A9826-A877-4ED2-B4EF-49A67BDF8403}"/>
              </a:ext>
            </a:extLst>
          </p:cNvPr>
          <p:cNvSpPr/>
          <p:nvPr/>
        </p:nvSpPr>
        <p:spPr>
          <a:xfrm>
            <a:off x="1139190" y="1690688"/>
            <a:ext cx="6392986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n[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"Enter 10 numbers: 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&gt;&gt; n[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969561-6430-45C1-80EA-6381C0E1AB44}"/>
              </a:ext>
            </a:extLst>
          </p:cNvPr>
          <p:cNvSpPr txBox="1"/>
          <p:nvPr/>
        </p:nvSpPr>
        <p:spPr>
          <a:xfrm>
            <a:off x="1111880" y="1690688"/>
            <a:ext cx="52450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latin typeface="Consolas" panose="020B0609020204030204" pitchFamily="49" charset="0"/>
              </a:rPr>
              <a:t>12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84607D-81D5-4560-AE1C-0501B48711D4}"/>
              </a:ext>
            </a:extLst>
          </p:cNvPr>
          <p:cNvCxnSpPr>
            <a:cxnSpLocks/>
          </p:cNvCxnSpPr>
          <p:nvPr/>
        </p:nvCxnSpPr>
        <p:spPr>
          <a:xfrm>
            <a:off x="1617147" y="1690688"/>
            <a:ext cx="28394" cy="489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4B17BF48-66C7-4032-AA44-DFA40FB9E7B3}"/>
              </a:ext>
            </a:extLst>
          </p:cNvPr>
          <p:cNvSpPr/>
          <p:nvPr/>
        </p:nvSpPr>
        <p:spPr>
          <a:xfrm>
            <a:off x="6096000" y="4355024"/>
            <a:ext cx="1885738" cy="14906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817BC6-A382-4034-9DF7-897DDC6B282D}"/>
              </a:ext>
            </a:extLst>
          </p:cNvPr>
          <p:cNvSpPr txBox="1"/>
          <p:nvPr/>
        </p:nvSpPr>
        <p:spPr>
          <a:xfrm>
            <a:off x="8208771" y="4915682"/>
            <a:ext cx="321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does this loop do?</a:t>
            </a:r>
          </a:p>
        </p:txBody>
      </p:sp>
    </p:spTree>
    <p:extLst>
      <p:ext uri="{BB962C8B-B14F-4D97-AF65-F5344CB8AC3E}">
        <p14:creationId xmlns:p14="http://schemas.microsoft.com/office/powerpoint/2010/main" val="315223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714C-0C25-4DDE-87D7-C329A939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Array Function Parameters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952E5-A57B-4959-9108-4183059EC873}"/>
              </a:ext>
            </a:extLst>
          </p:cNvPr>
          <p:cNvSpPr/>
          <p:nvPr/>
        </p:nvSpPr>
        <p:spPr>
          <a:xfrm>
            <a:off x="857943" y="3470524"/>
            <a:ext cx="5238057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a[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a[],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size);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a,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size);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723C9-98B6-49EB-BCE4-F78897786EE8}"/>
              </a:ext>
            </a:extLst>
          </p:cNvPr>
          <p:cNvSpPr txBox="1"/>
          <p:nvPr/>
        </p:nvSpPr>
        <p:spPr>
          <a:xfrm>
            <a:off x="838200" y="1771650"/>
            <a:ext cx="6160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Arrays are passed as pointers</a:t>
            </a:r>
          </a:p>
          <a:p>
            <a:r>
              <a:rPr lang="en-US" sz="2400" dirty="0">
                <a:latin typeface="Abadi" panose="020B0604020104020204" pitchFamily="34" charset="0"/>
              </a:rPr>
              <a:t>Function can change the content of the array</a:t>
            </a:r>
            <a:r>
              <a:rPr lang="en-US" sz="2400" dirty="0"/>
              <a:t>.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7BCEFB1-6E44-4C5B-8884-4B96A030F5A4}"/>
              </a:ext>
            </a:extLst>
          </p:cNvPr>
          <p:cNvSpPr/>
          <p:nvPr/>
        </p:nvSpPr>
        <p:spPr>
          <a:xfrm>
            <a:off x="5749292" y="4440020"/>
            <a:ext cx="931214" cy="8309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E95CE-38ED-48FB-AC11-51E1654E1005}"/>
              </a:ext>
            </a:extLst>
          </p:cNvPr>
          <p:cNvSpPr txBox="1"/>
          <p:nvPr/>
        </p:nvSpPr>
        <p:spPr>
          <a:xfrm>
            <a:off x="6789420" y="4675674"/>
            <a:ext cx="1828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Really the same</a:t>
            </a:r>
          </a:p>
        </p:txBody>
      </p:sp>
    </p:spTree>
    <p:extLst>
      <p:ext uri="{BB962C8B-B14F-4D97-AF65-F5344CB8AC3E}">
        <p14:creationId xmlns:p14="http://schemas.microsoft.com/office/powerpoint/2010/main" val="398285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455633-5CBC-4D53-838C-6DDEA7CB7A1A}"/>
              </a:ext>
            </a:extLst>
          </p:cNvPr>
          <p:cNvSpPr/>
          <p:nvPr/>
        </p:nvSpPr>
        <p:spPr>
          <a:xfrm>
            <a:off x="6000749" y="3056096"/>
            <a:ext cx="432054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max(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size);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sum(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a[],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size);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7EAD6F-DA3E-4707-A92E-D2D5D02636D6}"/>
              </a:ext>
            </a:extLst>
          </p:cNvPr>
          <p:cNvSpPr/>
          <p:nvPr/>
        </p:nvSpPr>
        <p:spPr>
          <a:xfrm>
            <a:off x="293370" y="2779098"/>
            <a:ext cx="539877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= {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min = min(a);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max = max(a,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sum = sum(a,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DDC9397-2D84-49AF-95EF-D6C4BC7F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Function Parameters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514A05-9E54-4BE1-B618-4C21E7269E25}"/>
              </a:ext>
            </a:extLst>
          </p:cNvPr>
          <p:cNvSpPr txBox="1"/>
          <p:nvPr/>
        </p:nvSpPr>
        <p:spPr>
          <a:xfrm>
            <a:off x="293370" y="2091690"/>
            <a:ext cx="4586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Different ways of writing array parameters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6EBE78-B313-4346-B356-99144ABF7072}"/>
              </a:ext>
            </a:extLst>
          </p:cNvPr>
          <p:cNvSpPr txBox="1"/>
          <p:nvPr/>
        </p:nvSpPr>
        <p:spPr>
          <a:xfrm>
            <a:off x="388620" y="2779098"/>
            <a:ext cx="3113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  <a:p>
            <a:r>
              <a:rPr lang="en-US" dirty="0">
                <a:latin typeface="Consolas" panose="020B0609020204030204" pitchFamily="49" charset="0"/>
              </a:rPr>
              <a:t>4</a:t>
            </a:r>
          </a:p>
          <a:p>
            <a:r>
              <a:rPr lang="en-US" dirty="0">
                <a:latin typeface="Consolas" panose="020B0609020204030204" pitchFamily="49" charset="0"/>
              </a:rPr>
              <a:t>5</a:t>
            </a:r>
          </a:p>
          <a:p>
            <a:r>
              <a:rPr lang="en-US" dirty="0">
                <a:latin typeface="Consolas" panose="020B0609020204030204" pitchFamily="49" charset="0"/>
              </a:rPr>
              <a:t>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D0C41E-D9FC-4A45-95A2-C7B5E969C95B}"/>
              </a:ext>
            </a:extLst>
          </p:cNvPr>
          <p:cNvCxnSpPr/>
          <p:nvPr/>
        </p:nvCxnSpPr>
        <p:spPr>
          <a:xfrm>
            <a:off x="754380" y="2779098"/>
            <a:ext cx="0" cy="1754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A96277-E158-424D-AAAD-DC41E1A8ECDB}"/>
              </a:ext>
            </a:extLst>
          </p:cNvPr>
          <p:cNvCxnSpPr/>
          <p:nvPr/>
        </p:nvCxnSpPr>
        <p:spPr>
          <a:xfrm flipV="1">
            <a:off x="3543300" y="3257550"/>
            <a:ext cx="2366010" cy="3086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11B815-9E7D-443E-88F8-72826FAB4CDF}"/>
              </a:ext>
            </a:extLst>
          </p:cNvPr>
          <p:cNvCxnSpPr>
            <a:cxnSpLocks/>
          </p:cNvCxnSpPr>
          <p:nvPr/>
        </p:nvCxnSpPr>
        <p:spPr>
          <a:xfrm>
            <a:off x="3703320" y="3794760"/>
            <a:ext cx="22002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9F20AA4-EC34-46DA-9EA4-6FB3C54ACC9F}"/>
              </a:ext>
            </a:extLst>
          </p:cNvPr>
          <p:cNvCxnSpPr>
            <a:cxnSpLocks/>
          </p:cNvCxnSpPr>
          <p:nvPr/>
        </p:nvCxnSpPr>
        <p:spPr>
          <a:xfrm>
            <a:off x="3703320" y="4044612"/>
            <a:ext cx="2200274" cy="2602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14C5606-A947-444B-A728-77AE67D8F134}"/>
              </a:ext>
            </a:extLst>
          </p:cNvPr>
          <p:cNvSpPr txBox="1"/>
          <p:nvPr/>
        </p:nvSpPr>
        <p:spPr>
          <a:xfrm>
            <a:off x="1111062" y="4763690"/>
            <a:ext cx="448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 code: array-function-parameter.cpp</a:t>
            </a:r>
          </a:p>
        </p:txBody>
      </p:sp>
    </p:spTree>
    <p:extLst>
      <p:ext uri="{BB962C8B-B14F-4D97-AF65-F5344CB8AC3E}">
        <p14:creationId xmlns:p14="http://schemas.microsoft.com/office/powerpoint/2010/main" val="56874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5337-1A69-468A-B2CD-926A60BB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Iterate an Array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D0CC9F-49D7-4947-83E1-17FA22154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badi" panose="020B0604020104020204" pitchFamily="34" charset="0"/>
              </a:rPr>
              <a:t>Loop through an array</a:t>
            </a:r>
          </a:p>
          <a:p>
            <a:r>
              <a:rPr lang="en-US" sz="3200" dirty="0">
                <a:latin typeface="Abadi" panose="020B0604020104020204" pitchFamily="34" charset="0"/>
              </a:rPr>
              <a:t>Perform a task such as </a:t>
            </a:r>
          </a:p>
          <a:p>
            <a:pPr lvl="1"/>
            <a:r>
              <a:rPr lang="en-US" sz="2800" dirty="0">
                <a:latin typeface="Abadi" panose="020B0604020104020204" pitchFamily="34" charset="0"/>
              </a:rPr>
              <a:t>Aggregating data</a:t>
            </a:r>
          </a:p>
          <a:p>
            <a:pPr lvl="1"/>
            <a:r>
              <a:rPr lang="en-US" sz="2800" dirty="0">
                <a:latin typeface="Abadi" panose="020B0604020104020204" pitchFamily="34" charset="0"/>
              </a:rPr>
              <a:t>Transforming data</a:t>
            </a:r>
          </a:p>
          <a:p>
            <a:pPr lvl="1"/>
            <a:r>
              <a:rPr lang="en-US" sz="2800" dirty="0">
                <a:latin typeface="Abadi" panose="020B0604020104020204" pitchFamily="34" charset="0"/>
              </a:rPr>
              <a:t>Printing data</a:t>
            </a:r>
          </a:p>
          <a:p>
            <a:pPr lvl="1"/>
            <a:r>
              <a:rPr lang="en-US" sz="2800" dirty="0">
                <a:latin typeface="Abadi" panose="020B0604020104020204" pitchFamily="34" charset="0"/>
              </a:rPr>
              <a:t>Copying array</a:t>
            </a:r>
          </a:p>
          <a:p>
            <a:pPr lvl="1"/>
            <a:r>
              <a:rPr lang="en-US" sz="2800" dirty="0">
                <a:latin typeface="Abadi" panose="020B0604020104020204" pitchFamily="34" charset="0"/>
              </a:rPr>
              <a:t>Sorting</a:t>
            </a:r>
          </a:p>
          <a:p>
            <a:pPr lvl="1"/>
            <a:r>
              <a:rPr lang="en-US" sz="2800" dirty="0">
                <a:latin typeface="Abadi" panose="020B0604020104020204" pitchFamily="34" charset="0"/>
              </a:rPr>
              <a:t>Searching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7EFD3B-2F90-495A-8688-50DAF549B58E}"/>
              </a:ext>
            </a:extLst>
          </p:cNvPr>
          <p:cNvSpPr/>
          <p:nvPr/>
        </p:nvSpPr>
        <p:spPr>
          <a:xfrm>
            <a:off x="5220929" y="3072467"/>
            <a:ext cx="6445046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&lt;size; 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//do something with a[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];   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2428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6667</TotalTime>
  <Words>2317</Words>
  <Application>Microsoft Office PowerPoint</Application>
  <PresentationFormat>Widescreen</PresentationFormat>
  <Paragraphs>729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Abadi</vt:lpstr>
      <vt:lpstr>Arial</vt:lpstr>
      <vt:lpstr>Calibri</vt:lpstr>
      <vt:lpstr>Calibri Light</vt:lpstr>
      <vt:lpstr>Cascadia Code</vt:lpstr>
      <vt:lpstr>Consolas</vt:lpstr>
      <vt:lpstr>Office Theme</vt:lpstr>
      <vt:lpstr>C++ Array</vt:lpstr>
      <vt:lpstr>Problem</vt:lpstr>
      <vt:lpstr>Problem</vt:lpstr>
      <vt:lpstr>Array</vt:lpstr>
      <vt:lpstr>Basic Array Operations</vt:lpstr>
      <vt:lpstr>Using For Loops with Array</vt:lpstr>
      <vt:lpstr>Array Function Parameters</vt:lpstr>
      <vt:lpstr>Function Parameters</vt:lpstr>
      <vt:lpstr>Iterate an Array</vt:lpstr>
      <vt:lpstr>Iterate Array Examples</vt:lpstr>
      <vt:lpstr>Transform Array</vt:lpstr>
      <vt:lpstr>Transform Array</vt:lpstr>
      <vt:lpstr>Search Array</vt:lpstr>
      <vt:lpstr>Search Array</vt:lpstr>
      <vt:lpstr>Search Array</vt:lpstr>
      <vt:lpstr>Search Array</vt:lpstr>
      <vt:lpstr>Search Array</vt:lpstr>
      <vt:lpstr>Search Array</vt:lpstr>
      <vt:lpstr>Search Array</vt:lpstr>
      <vt:lpstr>Search Array</vt:lpstr>
      <vt:lpstr>Search Array</vt:lpstr>
      <vt:lpstr>Search Array</vt:lpstr>
      <vt:lpstr>Search Array</vt:lpstr>
      <vt:lpstr>Search Array</vt:lpstr>
      <vt:lpstr>Search Array</vt:lpstr>
      <vt:lpstr>Search Array</vt:lpstr>
      <vt:lpstr>Search Array</vt:lpstr>
      <vt:lpstr>Search Array</vt:lpstr>
      <vt:lpstr>Copy Array</vt:lpstr>
      <vt:lpstr>Copy Array</vt:lpstr>
      <vt:lpstr>Copy Array</vt:lpstr>
      <vt:lpstr>Copy Array</vt:lpstr>
      <vt:lpstr>Copy Array</vt:lpstr>
      <vt:lpstr>Copy Array</vt:lpstr>
      <vt:lpstr>Topics not covered</vt:lpstr>
      <vt:lpstr>Technical Interview Question 1:</vt:lpstr>
      <vt:lpstr>Questions?</vt:lpstr>
      <vt:lpstr>Dynamic Array</vt:lpstr>
      <vt:lpstr>Dynamic Array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Cheng Thao</dc:creator>
  <cp:lastModifiedBy>Cheng Thao</cp:lastModifiedBy>
  <cp:revision>89</cp:revision>
  <dcterms:created xsi:type="dcterms:W3CDTF">2020-03-23T22:29:41Z</dcterms:created>
  <dcterms:modified xsi:type="dcterms:W3CDTF">2020-03-31T06:47:19Z</dcterms:modified>
</cp:coreProperties>
</file>