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7"/>
  </p:notesMasterIdLst>
  <p:sldIdLst>
    <p:sldId id="256" r:id="rId2"/>
    <p:sldId id="257" r:id="rId3"/>
    <p:sldId id="259" r:id="rId4"/>
    <p:sldId id="258" r:id="rId5"/>
    <p:sldId id="260" r:id="rId6"/>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96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a:extLst>
            <a:ext uri="{FF2B5EF4-FFF2-40B4-BE49-F238E27FC236}">
              <a16:creationId xmlns:a16="http://schemas.microsoft.com/office/drawing/2014/main" id="{227DB65A-6796-99F5-8869-4E16FD484EB8}"/>
            </a:ext>
          </a:extLst>
        </p:cNvPr>
        <p:cNvGrpSpPr/>
        <p:nvPr/>
      </p:nvGrpSpPr>
      <p:grpSpPr>
        <a:xfrm>
          <a:off x="0" y="0"/>
          <a:ext cx="0" cy="0"/>
          <a:chOff x="0" y="0"/>
          <a:chExt cx="0" cy="0"/>
        </a:xfrm>
      </p:grpSpPr>
      <p:sp>
        <p:nvSpPr>
          <p:cNvPr id="507" name="Google Shape;507;p1:notes">
            <a:extLst>
              <a:ext uri="{FF2B5EF4-FFF2-40B4-BE49-F238E27FC236}">
                <a16:creationId xmlns:a16="http://schemas.microsoft.com/office/drawing/2014/main" id="{E92EED49-F0F5-D85F-6EE4-80A856E5153E}"/>
              </a:ext>
            </a:extLst>
          </p:cNvPr>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a:extLst>
              <a:ext uri="{FF2B5EF4-FFF2-40B4-BE49-F238E27FC236}">
                <a16:creationId xmlns:a16="http://schemas.microsoft.com/office/drawing/2014/main" id="{C018B70F-2B2A-B814-5E05-DC14C5DBA89E}"/>
              </a:ext>
            </a:extLst>
          </p:cNvPr>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a:extLst>
              <a:ext uri="{FF2B5EF4-FFF2-40B4-BE49-F238E27FC236}">
                <a16:creationId xmlns:a16="http://schemas.microsoft.com/office/drawing/2014/main" id="{792FA984-6829-798B-99AB-6E899B73D307}"/>
              </a:ext>
            </a:extLst>
          </p:cNvPr>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1</a:t>
            </a:fld>
            <a:endParaRPr/>
          </a:p>
        </p:txBody>
      </p:sp>
    </p:spTree>
    <p:extLst>
      <p:ext uri="{BB962C8B-B14F-4D97-AF65-F5344CB8AC3E}">
        <p14:creationId xmlns:p14="http://schemas.microsoft.com/office/powerpoint/2010/main" val="272516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a:extLst>
            <a:ext uri="{FF2B5EF4-FFF2-40B4-BE49-F238E27FC236}">
              <a16:creationId xmlns:a16="http://schemas.microsoft.com/office/drawing/2014/main" id="{62835764-F18B-0775-0B97-0D15FEEAFD9C}"/>
            </a:ext>
          </a:extLst>
        </p:cNvPr>
        <p:cNvGrpSpPr/>
        <p:nvPr/>
      </p:nvGrpSpPr>
      <p:grpSpPr>
        <a:xfrm>
          <a:off x="0" y="0"/>
          <a:ext cx="0" cy="0"/>
          <a:chOff x="0" y="0"/>
          <a:chExt cx="0" cy="0"/>
        </a:xfrm>
      </p:grpSpPr>
      <p:sp>
        <p:nvSpPr>
          <p:cNvPr id="507" name="Google Shape;507;p1:notes">
            <a:extLst>
              <a:ext uri="{FF2B5EF4-FFF2-40B4-BE49-F238E27FC236}">
                <a16:creationId xmlns:a16="http://schemas.microsoft.com/office/drawing/2014/main" id="{07872E40-23BE-19EB-E7D5-AB014374C25F}"/>
              </a:ext>
            </a:extLst>
          </p:cNvPr>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a:extLst>
              <a:ext uri="{FF2B5EF4-FFF2-40B4-BE49-F238E27FC236}">
                <a16:creationId xmlns:a16="http://schemas.microsoft.com/office/drawing/2014/main" id="{72925D07-D0CD-4E98-F372-4F405B264423}"/>
              </a:ext>
            </a:extLst>
          </p:cNvPr>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a:extLst>
              <a:ext uri="{FF2B5EF4-FFF2-40B4-BE49-F238E27FC236}">
                <a16:creationId xmlns:a16="http://schemas.microsoft.com/office/drawing/2014/main" id="{F7078760-EE19-D459-6840-5A445407A03D}"/>
              </a:ext>
            </a:extLst>
          </p:cNvPr>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2</a:t>
            </a:fld>
            <a:endParaRPr/>
          </a:p>
        </p:txBody>
      </p:sp>
    </p:spTree>
    <p:extLst>
      <p:ext uri="{BB962C8B-B14F-4D97-AF65-F5344CB8AC3E}">
        <p14:creationId xmlns:p14="http://schemas.microsoft.com/office/powerpoint/2010/main" val="713193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a:extLst>
            <a:ext uri="{FF2B5EF4-FFF2-40B4-BE49-F238E27FC236}">
              <a16:creationId xmlns:a16="http://schemas.microsoft.com/office/drawing/2014/main" id="{5D68F132-A66E-9AB7-F1D2-D47928DBEDCF}"/>
            </a:ext>
          </a:extLst>
        </p:cNvPr>
        <p:cNvGrpSpPr/>
        <p:nvPr/>
      </p:nvGrpSpPr>
      <p:grpSpPr>
        <a:xfrm>
          <a:off x="0" y="0"/>
          <a:ext cx="0" cy="0"/>
          <a:chOff x="0" y="0"/>
          <a:chExt cx="0" cy="0"/>
        </a:xfrm>
      </p:grpSpPr>
      <p:sp>
        <p:nvSpPr>
          <p:cNvPr id="507" name="Google Shape;507;p1:notes">
            <a:extLst>
              <a:ext uri="{FF2B5EF4-FFF2-40B4-BE49-F238E27FC236}">
                <a16:creationId xmlns:a16="http://schemas.microsoft.com/office/drawing/2014/main" id="{1C0F3E05-CCAE-37A0-96C3-EE327494B2E7}"/>
              </a:ext>
            </a:extLst>
          </p:cNvPr>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a:extLst>
              <a:ext uri="{FF2B5EF4-FFF2-40B4-BE49-F238E27FC236}">
                <a16:creationId xmlns:a16="http://schemas.microsoft.com/office/drawing/2014/main" id="{B144652C-4A16-801A-2D08-93B7A7F4E92C}"/>
              </a:ext>
            </a:extLst>
          </p:cNvPr>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a:extLst>
              <a:ext uri="{FF2B5EF4-FFF2-40B4-BE49-F238E27FC236}">
                <a16:creationId xmlns:a16="http://schemas.microsoft.com/office/drawing/2014/main" id="{E6D1250E-9F7C-C515-888D-2AFB750D958F}"/>
              </a:ext>
            </a:extLst>
          </p:cNvPr>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3</a:t>
            </a:fld>
            <a:endParaRPr/>
          </a:p>
        </p:txBody>
      </p:sp>
    </p:spTree>
    <p:extLst>
      <p:ext uri="{BB962C8B-B14F-4D97-AF65-F5344CB8AC3E}">
        <p14:creationId xmlns:p14="http://schemas.microsoft.com/office/powerpoint/2010/main" val="48505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a:extLst>
            <a:ext uri="{FF2B5EF4-FFF2-40B4-BE49-F238E27FC236}">
              <a16:creationId xmlns:a16="http://schemas.microsoft.com/office/drawing/2014/main" id="{02E222F8-589C-4155-4978-C4A918B1B00B}"/>
            </a:ext>
          </a:extLst>
        </p:cNvPr>
        <p:cNvGrpSpPr/>
        <p:nvPr/>
      </p:nvGrpSpPr>
      <p:grpSpPr>
        <a:xfrm>
          <a:off x="0" y="0"/>
          <a:ext cx="0" cy="0"/>
          <a:chOff x="0" y="0"/>
          <a:chExt cx="0" cy="0"/>
        </a:xfrm>
      </p:grpSpPr>
      <p:sp>
        <p:nvSpPr>
          <p:cNvPr id="507" name="Google Shape;507;p1:notes">
            <a:extLst>
              <a:ext uri="{FF2B5EF4-FFF2-40B4-BE49-F238E27FC236}">
                <a16:creationId xmlns:a16="http://schemas.microsoft.com/office/drawing/2014/main" id="{997B598C-BF6B-557D-6D05-FA6D3EC3FF49}"/>
              </a:ext>
            </a:extLst>
          </p:cNvPr>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a:extLst>
              <a:ext uri="{FF2B5EF4-FFF2-40B4-BE49-F238E27FC236}">
                <a16:creationId xmlns:a16="http://schemas.microsoft.com/office/drawing/2014/main" id="{A82EF2E4-84EF-AE57-7D42-EFA0001C7FF0}"/>
              </a:ext>
            </a:extLst>
          </p:cNvPr>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a:extLst>
              <a:ext uri="{FF2B5EF4-FFF2-40B4-BE49-F238E27FC236}">
                <a16:creationId xmlns:a16="http://schemas.microsoft.com/office/drawing/2014/main" id="{2E02C435-30EB-F6B8-7A62-C32E1591F4FF}"/>
              </a:ext>
            </a:extLst>
          </p:cNvPr>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4</a:t>
            </a:fld>
            <a:endParaRPr/>
          </a:p>
        </p:txBody>
      </p:sp>
    </p:spTree>
    <p:extLst>
      <p:ext uri="{BB962C8B-B14F-4D97-AF65-F5344CB8AC3E}">
        <p14:creationId xmlns:p14="http://schemas.microsoft.com/office/powerpoint/2010/main" val="1454021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 id="2147483708" r:id="rId59"/>
    <p:sldLayoutId id="2147483709" r:id="rId60"/>
    <p:sldLayoutId id="2147483710" r:id="rId61"/>
    <p:sldLayoutId id="2147483711" r:id="rId62"/>
    <p:sldLayoutId id="2147483712" r:id="rId63"/>
    <p:sldLayoutId id="2147483713" r:id="rId64"/>
    <p:sldLayoutId id="2147483714" r:id="rId65"/>
    <p:sldLayoutId id="2147483715" r:id="rId66"/>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a:solidFill>
                  <a:srgbClr val="D4DF33"/>
                </a:solidFill>
              </a:rPr>
              <a:t>Executive summary best practice</a:t>
            </a:r>
            <a:endParaRPr/>
          </a:p>
        </p:txBody>
      </p:sp>
      <p:sp>
        <p:nvSpPr>
          <p:cNvPr id="512" name="Google Shape;512;p1"/>
          <p:cNvSpPr txBox="1"/>
          <p:nvPr/>
        </p:nvSpPr>
        <p:spPr>
          <a:xfrm>
            <a:off x="4910575" y="838199"/>
            <a:ext cx="6352500" cy="51816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2800" b="1" dirty="0">
                <a:solidFill>
                  <a:schemeClr val="dk1"/>
                </a:solidFill>
                <a:latin typeface="Trebuchet MS"/>
                <a:ea typeface="Trebuchet MS"/>
                <a:cs typeface="Trebuchet MS"/>
                <a:sym typeface="Trebuchet MS"/>
              </a:rPr>
              <a:t>Situation</a:t>
            </a:r>
            <a:endParaRPr lang="en-US" sz="2400" b="1" dirty="0">
              <a:ea typeface="Trebuchet MS"/>
            </a:endParaRPr>
          </a:p>
          <a:p>
            <a:pPr marL="108000" marR="0" lvl="1" indent="0" algn="l" rtl="0">
              <a:lnSpc>
                <a:spcPct val="90000"/>
              </a:lnSpc>
              <a:spcBef>
                <a:spcPts val="0"/>
              </a:spcBef>
              <a:spcAft>
                <a:spcPts val="0"/>
              </a:spcAft>
              <a:buClr>
                <a:srgbClr val="28BA73"/>
              </a:buClr>
              <a:buSzPts val="1600"/>
              <a:buFont typeface="Arial"/>
              <a:buNone/>
            </a:pPr>
            <a:endParaRPr lang="en-US" sz="2400" b="1" dirty="0">
              <a:solidFill>
                <a:schemeClr val="dk1"/>
              </a:solidFill>
              <a:latin typeface="Trebuchet MS"/>
              <a:ea typeface="Trebuchet MS"/>
              <a:cs typeface="Trebuchet MS"/>
              <a:sym typeface="Trebuchet MS"/>
            </a:endParaRPr>
          </a:p>
          <a:p>
            <a:pPr marL="108000" marR="0" lvl="1" indent="0" algn="l" rtl="0">
              <a:lnSpc>
                <a:spcPct val="90000"/>
              </a:lnSpc>
              <a:spcBef>
                <a:spcPts val="0"/>
              </a:spcBef>
              <a:spcAft>
                <a:spcPts val="0"/>
              </a:spcAft>
              <a:buClr>
                <a:srgbClr val="28BA73"/>
              </a:buClr>
              <a:buSzPts val="1600"/>
              <a:buFont typeface="Arial"/>
              <a:buNone/>
            </a:pPr>
            <a:r>
              <a:rPr lang="en-US" sz="2800" dirty="0">
                <a:solidFill>
                  <a:schemeClr val="dk1"/>
                </a:solidFill>
                <a:latin typeface="Trebuchet MS"/>
                <a:ea typeface="Trebuchet MS"/>
                <a:cs typeface="Trebuchet MS"/>
                <a:sym typeface="Trebuchet MS"/>
              </a:rPr>
              <a:t>Identify the reasons for the churn in Power Co. </a:t>
            </a:r>
          </a:p>
          <a:p>
            <a:pPr marL="108000" marR="0" lvl="1" indent="0" algn="l" rtl="0">
              <a:lnSpc>
                <a:spcPct val="90000"/>
              </a:lnSpc>
              <a:spcBef>
                <a:spcPts val="0"/>
              </a:spcBef>
              <a:spcAft>
                <a:spcPts val="0"/>
              </a:spcAft>
              <a:buClr>
                <a:srgbClr val="28BA73"/>
              </a:buClr>
              <a:buSzPts val="1600"/>
              <a:buFont typeface="Arial"/>
              <a:buNone/>
            </a:pPr>
            <a:endParaRPr lang="en-US" sz="2800" dirty="0">
              <a:solidFill>
                <a:schemeClr val="dk1"/>
              </a:solidFill>
              <a:latin typeface="Trebuchet MS"/>
              <a:ea typeface="Trebuchet MS"/>
              <a:cs typeface="Trebuchet MS"/>
              <a:sym typeface="Trebuchet MS"/>
            </a:endParaRPr>
          </a:p>
          <a:p>
            <a:pPr marL="722151" marR="0" lvl="2" indent="-285750" algn="l" rtl="0">
              <a:lnSpc>
                <a:spcPct val="90000"/>
              </a:lnSpc>
              <a:spcBef>
                <a:spcPts val="0"/>
              </a:spcBef>
              <a:spcAft>
                <a:spcPts val="0"/>
              </a:spcAft>
              <a:buClr>
                <a:srgbClr val="28BA73"/>
              </a:buClr>
              <a:buSzPts val="1600"/>
              <a:buFont typeface="Wingdings" panose="05000000000000000000" pitchFamily="2" charset="2"/>
              <a:buChar char="è"/>
            </a:pPr>
            <a:r>
              <a:rPr lang="en-US" sz="2800" dirty="0">
                <a:solidFill>
                  <a:schemeClr val="dk1"/>
                </a:solidFill>
                <a:latin typeface="Trebuchet MS"/>
                <a:ea typeface="Trebuchet MS"/>
                <a:cs typeface="Trebuchet MS"/>
                <a:sym typeface="Trebuchet MS"/>
              </a:rPr>
              <a:t>Hypothesis: Is churn driven by the customers’ price sensitivity?</a:t>
            </a:r>
          </a:p>
          <a:p>
            <a:pPr marL="436401" marR="0" lvl="2" algn="l" rtl="0">
              <a:lnSpc>
                <a:spcPct val="90000"/>
              </a:lnSpc>
              <a:spcBef>
                <a:spcPts val="0"/>
              </a:spcBef>
              <a:spcAft>
                <a:spcPts val="0"/>
              </a:spcAft>
              <a:buClr>
                <a:srgbClr val="28BA73"/>
              </a:buClr>
              <a:buSzPts val="1600"/>
            </a:pPr>
            <a:endParaRPr lang="en-US" sz="2800" dirty="0">
              <a:solidFill>
                <a:schemeClr val="dk1"/>
              </a:solidFill>
              <a:latin typeface="Trebuchet MS"/>
              <a:ea typeface="Trebuchet MS"/>
              <a:cs typeface="Trebuchet MS"/>
              <a:sym typeface="Trebuchet MS"/>
            </a:endParaRPr>
          </a:p>
          <a:p>
            <a:pPr marL="722151" marR="0" lvl="2" indent="-285750" algn="l" rtl="0">
              <a:lnSpc>
                <a:spcPct val="90000"/>
              </a:lnSpc>
              <a:spcBef>
                <a:spcPts val="0"/>
              </a:spcBef>
              <a:spcAft>
                <a:spcPts val="0"/>
              </a:spcAft>
              <a:buClr>
                <a:srgbClr val="28BA73"/>
              </a:buClr>
              <a:buSzPts val="1600"/>
              <a:buFont typeface="Wingdings" panose="05000000000000000000" pitchFamily="2" charset="2"/>
              <a:buChar char="è"/>
            </a:pPr>
            <a:r>
              <a:rPr lang="en-US" sz="2800" dirty="0">
                <a:solidFill>
                  <a:schemeClr val="dk1"/>
                </a:solidFill>
                <a:latin typeface="Trebuchet MS"/>
                <a:ea typeface="Trebuchet MS"/>
                <a:cs typeface="Trebuchet MS"/>
                <a:sym typeface="Trebuchet MS"/>
              </a:rPr>
              <a:t>With given data about customers’ consumption, net margin, price, contract timeline, channel sales. </a:t>
            </a:r>
            <a:endParaRPr sz="28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28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A good executive summary provides all the key information in one slide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Consultants typically communicate in a “top down” or pyramid fashion, starting with the conclusion and then providing the supporting information</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The goal is to communicate as much information in as few words as possible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a:extLst>
            <a:ext uri="{FF2B5EF4-FFF2-40B4-BE49-F238E27FC236}">
              <a16:creationId xmlns:a16="http://schemas.microsoft.com/office/drawing/2014/main" id="{27700B68-A2C4-1FF2-B09B-F564626FBCED}"/>
            </a:ext>
          </a:extLst>
        </p:cNvPr>
        <p:cNvGrpSpPr/>
        <p:nvPr/>
      </p:nvGrpSpPr>
      <p:grpSpPr>
        <a:xfrm>
          <a:off x="0" y="0"/>
          <a:ext cx="0" cy="0"/>
          <a:chOff x="0" y="0"/>
          <a:chExt cx="0" cy="0"/>
        </a:xfrm>
      </p:grpSpPr>
      <p:sp>
        <p:nvSpPr>
          <p:cNvPr id="511" name="Google Shape;511;p1">
            <a:extLst>
              <a:ext uri="{FF2B5EF4-FFF2-40B4-BE49-F238E27FC236}">
                <a16:creationId xmlns:a16="http://schemas.microsoft.com/office/drawing/2014/main" id="{68C5312D-47CB-8662-C44A-ADCF7F230144}"/>
              </a:ext>
            </a:extLst>
          </p:cNvPr>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a:solidFill>
                  <a:srgbClr val="D4DF33"/>
                </a:solidFill>
              </a:rPr>
              <a:t>Executive summary best practice</a:t>
            </a:r>
            <a:endParaRPr/>
          </a:p>
        </p:txBody>
      </p:sp>
      <p:sp>
        <p:nvSpPr>
          <p:cNvPr id="512" name="Google Shape;512;p1">
            <a:extLst>
              <a:ext uri="{FF2B5EF4-FFF2-40B4-BE49-F238E27FC236}">
                <a16:creationId xmlns:a16="http://schemas.microsoft.com/office/drawing/2014/main" id="{DC6922E4-C0DE-84C5-BB1F-E2997B052344}"/>
              </a:ext>
            </a:extLst>
          </p:cNvPr>
          <p:cNvSpPr txBox="1"/>
          <p:nvPr/>
        </p:nvSpPr>
        <p:spPr>
          <a:xfrm>
            <a:off x="4910575" y="838199"/>
            <a:ext cx="6352500" cy="5181600"/>
          </a:xfrm>
          <a:prstGeom prst="rect">
            <a:avLst/>
          </a:prstGeom>
          <a:noFill/>
          <a:ln>
            <a:noFill/>
          </a:ln>
        </p:spPr>
        <p:txBody>
          <a:bodyPr spcFirstLastPara="1" wrap="square" lIns="91425" tIns="45700" rIns="91425" bIns="45700" anchor="t" anchorCtr="0">
            <a:noAutofit/>
          </a:bodyPr>
          <a:lstStyle/>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2800" b="1" dirty="0">
                <a:solidFill>
                  <a:schemeClr val="dk1"/>
                </a:solidFill>
                <a:latin typeface="Trebuchet MS"/>
                <a:ea typeface="Trebuchet MS"/>
                <a:cs typeface="Trebuchet MS"/>
                <a:sym typeface="Trebuchet MS"/>
              </a:rPr>
              <a:t>Complication</a:t>
            </a:r>
            <a:endParaRPr sz="2800" b="1" dirty="0"/>
          </a:p>
          <a:p>
            <a:pPr marL="108000" marR="0" lvl="1" algn="l" rtl="0">
              <a:lnSpc>
                <a:spcPct val="100000"/>
              </a:lnSpc>
              <a:spcBef>
                <a:spcPts val="300"/>
              </a:spcBef>
              <a:spcAft>
                <a:spcPts val="0"/>
              </a:spcAft>
              <a:buClr>
                <a:srgbClr val="28BA73"/>
              </a:buClr>
              <a:buSzPts val="1600"/>
            </a:pPr>
            <a:r>
              <a:rPr lang="en-US" sz="2000" dirty="0">
                <a:solidFill>
                  <a:schemeClr val="dk1"/>
                </a:solidFill>
                <a:latin typeface="Trebuchet MS"/>
                <a:ea typeface="Trebuchet MS"/>
                <a:cs typeface="Trebuchet MS"/>
                <a:sym typeface="Trebuchet MS"/>
              </a:rPr>
              <a:t>Problems: </a:t>
            </a:r>
          </a:p>
          <a:p>
            <a:pPr marL="565200" marR="0" lvl="1" indent="-457200" algn="l" rtl="0">
              <a:lnSpc>
                <a:spcPct val="100000"/>
              </a:lnSpc>
              <a:spcBef>
                <a:spcPts val="300"/>
              </a:spcBef>
              <a:spcAft>
                <a:spcPts val="0"/>
              </a:spcAft>
              <a:buClr>
                <a:srgbClr val="28BA73"/>
              </a:buClr>
              <a:buSzPts val="1600"/>
              <a:buFont typeface="Arial" panose="020B0604020202020204" pitchFamily="34" charset="0"/>
              <a:buChar char="•"/>
            </a:pPr>
            <a:r>
              <a:rPr lang="en-US" sz="2000" dirty="0">
                <a:solidFill>
                  <a:schemeClr val="dk1"/>
                </a:solidFill>
                <a:latin typeface="Trebuchet MS"/>
                <a:ea typeface="Trebuchet MS"/>
                <a:cs typeface="Trebuchet MS"/>
                <a:sym typeface="Trebuchet MS"/>
              </a:rPr>
              <a:t>About 10% of total customers have churned</a:t>
            </a:r>
          </a:p>
          <a:p>
            <a:pPr marL="565200" marR="0" lvl="1" indent="-457200" algn="l" rtl="0">
              <a:lnSpc>
                <a:spcPct val="100000"/>
              </a:lnSpc>
              <a:spcBef>
                <a:spcPts val="300"/>
              </a:spcBef>
              <a:spcAft>
                <a:spcPts val="0"/>
              </a:spcAft>
              <a:buClr>
                <a:srgbClr val="28BA73"/>
              </a:buClr>
              <a:buSzPts val="1600"/>
              <a:buFont typeface="Arial" panose="020B0604020202020204" pitchFamily="34" charset="0"/>
              <a:buChar char="•"/>
            </a:pPr>
            <a:r>
              <a:rPr lang="en-US" sz="2000" dirty="0">
                <a:solidFill>
                  <a:schemeClr val="dk1"/>
                </a:solidFill>
                <a:latin typeface="Trebuchet MS"/>
                <a:ea typeface="Trebuchet MS"/>
                <a:cs typeface="Trebuchet MS"/>
                <a:sym typeface="Trebuchet MS"/>
              </a:rPr>
              <a:t>The second year customers are most likely to churn </a:t>
            </a:r>
          </a:p>
          <a:p>
            <a:pPr marL="565200" marR="0" lvl="1" indent="-457200" algn="l" rtl="0">
              <a:lnSpc>
                <a:spcPct val="100000"/>
              </a:lnSpc>
              <a:spcBef>
                <a:spcPts val="300"/>
              </a:spcBef>
              <a:spcAft>
                <a:spcPts val="0"/>
              </a:spcAft>
              <a:buClr>
                <a:srgbClr val="28BA73"/>
              </a:buClr>
              <a:buSzPts val="1600"/>
              <a:buFont typeface="Arial" panose="020B0604020202020204" pitchFamily="34" charset="0"/>
              <a:buChar char="•"/>
            </a:pPr>
            <a:r>
              <a:rPr lang="en-US" sz="2000" dirty="0">
                <a:solidFill>
                  <a:schemeClr val="dk1"/>
                </a:solidFill>
                <a:latin typeface="Trebuchet MS"/>
                <a:ea typeface="Trebuchet MS"/>
                <a:cs typeface="Trebuchet MS"/>
                <a:sym typeface="Trebuchet MS"/>
              </a:rPr>
              <a:t>Gas contract doesn’t have much impact on the churn reason</a:t>
            </a:r>
          </a:p>
          <a:p>
            <a:pPr marL="108000" marR="0" lvl="1" algn="l" rtl="0">
              <a:lnSpc>
                <a:spcPct val="100000"/>
              </a:lnSpc>
              <a:spcBef>
                <a:spcPts val="300"/>
              </a:spcBef>
              <a:spcAft>
                <a:spcPts val="0"/>
              </a:spcAft>
              <a:buClr>
                <a:srgbClr val="28BA73"/>
              </a:buClr>
              <a:buSzPts val="1600"/>
            </a:pPr>
            <a:r>
              <a:rPr lang="en-US" sz="2000" dirty="0" err="1">
                <a:solidFill>
                  <a:schemeClr val="dk1"/>
                </a:solidFill>
                <a:latin typeface="Trebuchet MS"/>
                <a:ea typeface="Trebuchet MS"/>
                <a:cs typeface="Trebuchet MS"/>
                <a:sym typeface="Trebuchet MS"/>
              </a:rPr>
              <a:t>Oppoturnity</a:t>
            </a:r>
            <a:r>
              <a:rPr lang="en-US" sz="2000" dirty="0">
                <a:solidFill>
                  <a:schemeClr val="dk1"/>
                </a:solidFill>
                <a:latin typeface="Trebuchet MS"/>
                <a:ea typeface="Trebuchet MS"/>
                <a:cs typeface="Trebuchet MS"/>
                <a:sym typeface="Trebuchet MS"/>
              </a:rPr>
              <a:t>:</a:t>
            </a:r>
          </a:p>
          <a:p>
            <a:pPr marL="450900" marR="0" lvl="1" indent="-342900" algn="l" rtl="0">
              <a:lnSpc>
                <a:spcPct val="100000"/>
              </a:lnSpc>
              <a:spcBef>
                <a:spcPts val="300"/>
              </a:spcBef>
              <a:spcAft>
                <a:spcPts val="0"/>
              </a:spcAft>
              <a:buClr>
                <a:srgbClr val="28BA73"/>
              </a:buClr>
              <a:buSzPts val="1600"/>
              <a:buFont typeface="Arial" panose="020B0604020202020204" pitchFamily="34" charset="0"/>
              <a:buChar char="•"/>
            </a:pPr>
            <a:r>
              <a:rPr lang="en-US" sz="2000" dirty="0">
                <a:solidFill>
                  <a:schemeClr val="dk1"/>
                </a:solidFill>
                <a:latin typeface="Trebuchet MS"/>
                <a:ea typeface="Trebuchet MS"/>
                <a:cs typeface="Trebuchet MS"/>
                <a:sym typeface="Trebuchet MS"/>
              </a:rPr>
              <a:t>Multiple products may keep the customer longer</a:t>
            </a:r>
          </a:p>
          <a:p>
            <a:pPr marL="108000" marR="0" lvl="1" algn="l" rtl="0">
              <a:lnSpc>
                <a:spcPct val="100000"/>
              </a:lnSpc>
              <a:spcBef>
                <a:spcPts val="300"/>
              </a:spcBef>
              <a:spcAft>
                <a:spcPts val="0"/>
              </a:spcAft>
              <a:buClr>
                <a:srgbClr val="28BA73"/>
              </a:buClr>
              <a:buSzPts val="1600"/>
            </a:pPr>
            <a:endParaRPr lang="en-US" sz="2800" dirty="0">
              <a:solidFill>
                <a:schemeClr val="dk1"/>
              </a:solidFill>
              <a:latin typeface="Trebuchet MS"/>
              <a:ea typeface="Trebuchet MS"/>
              <a:cs typeface="Trebuchet MS"/>
              <a:sym typeface="Trebuchet MS"/>
            </a:endParaRPr>
          </a:p>
          <a:p>
            <a:pPr marL="565200" marR="0" lvl="1" indent="-457200" algn="l" rtl="0">
              <a:lnSpc>
                <a:spcPct val="100000"/>
              </a:lnSpc>
              <a:spcBef>
                <a:spcPts val="300"/>
              </a:spcBef>
              <a:spcAft>
                <a:spcPts val="0"/>
              </a:spcAft>
              <a:buClr>
                <a:srgbClr val="28BA73"/>
              </a:buClr>
              <a:buSzPts val="1600"/>
              <a:buFont typeface="Arial" panose="020B0604020202020204" pitchFamily="34" charset="0"/>
              <a:buChar char="•"/>
            </a:pPr>
            <a:endParaRPr lang="en-US" sz="2800" dirty="0">
              <a:solidFill>
                <a:schemeClr val="dk1"/>
              </a:solidFill>
              <a:latin typeface="Trebuchet MS"/>
              <a:ea typeface="Trebuchet MS"/>
              <a:cs typeface="Trebuchet MS"/>
              <a:sym typeface="Trebuchet MS"/>
            </a:endParaRPr>
          </a:p>
          <a:p>
            <a:pPr marL="565200" marR="0" lvl="1" indent="-457200" algn="l" rtl="0">
              <a:lnSpc>
                <a:spcPct val="100000"/>
              </a:lnSpc>
              <a:spcBef>
                <a:spcPts val="300"/>
              </a:spcBef>
              <a:spcAft>
                <a:spcPts val="0"/>
              </a:spcAft>
              <a:buClr>
                <a:srgbClr val="28BA73"/>
              </a:buClr>
              <a:buSzPts val="1600"/>
              <a:buFont typeface="Arial" panose="020B0604020202020204" pitchFamily="34" charset="0"/>
              <a:buChar char="•"/>
            </a:pPr>
            <a:endParaRPr lang="en-US" sz="2800" dirty="0">
              <a:solidFill>
                <a:schemeClr val="dk1"/>
              </a:solidFill>
              <a:latin typeface="Trebuchet MS"/>
              <a:ea typeface="Trebuchet MS"/>
              <a:cs typeface="Trebuchet MS"/>
              <a:sym typeface="Trebuchet MS"/>
            </a:endParaRPr>
          </a:p>
          <a:p>
            <a:pPr marL="324000" marR="0" lvl="1" indent="-216000" algn="l" rtl="0">
              <a:lnSpc>
                <a:spcPct val="100000"/>
              </a:lnSpc>
              <a:spcBef>
                <a:spcPts val="300"/>
              </a:spcBef>
              <a:spcAft>
                <a:spcPts val="0"/>
              </a:spcAft>
              <a:buClr>
                <a:srgbClr val="28BA73"/>
              </a:buClr>
              <a:buSzPts val="1600"/>
              <a:buFont typeface="Trebuchet MS"/>
              <a:buChar char="•"/>
            </a:pPr>
            <a:endParaRPr sz="2800" dirty="0"/>
          </a:p>
          <a:p>
            <a:pPr marL="550800" marR="0" lvl="2" indent="-114399" algn="l" rtl="0">
              <a:lnSpc>
                <a:spcPct val="90000"/>
              </a:lnSpc>
              <a:spcBef>
                <a:spcPts val="0"/>
              </a:spcBef>
              <a:spcAft>
                <a:spcPts val="0"/>
              </a:spcAft>
              <a:buClr>
                <a:srgbClr val="28BA73"/>
              </a:buClr>
              <a:buSzPts val="1600"/>
              <a:buFont typeface="Trebuchet MS"/>
              <a:buNone/>
            </a:pPr>
            <a:endParaRPr sz="28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28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28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p:txBody>
      </p:sp>
      <p:sp>
        <p:nvSpPr>
          <p:cNvPr id="513" name="Google Shape;513;p1">
            <a:extLst>
              <a:ext uri="{FF2B5EF4-FFF2-40B4-BE49-F238E27FC236}">
                <a16:creationId xmlns:a16="http://schemas.microsoft.com/office/drawing/2014/main" id="{E4D56138-FAE5-AFC4-D2D5-B4AA41DC0007}"/>
              </a:ext>
            </a:extLst>
          </p:cNvPr>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A good executive summary provides all the key information in one slide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Consultants typically communicate in a “top down” or pyramid fashion, starting with the conclusion and then providing the supporting information</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The goal is to communicate as much information in as few words as possible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p:txBody>
      </p:sp>
    </p:spTree>
    <p:extLst>
      <p:ext uri="{BB962C8B-B14F-4D97-AF65-F5344CB8AC3E}">
        <p14:creationId xmlns:p14="http://schemas.microsoft.com/office/powerpoint/2010/main" val="153161302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0">
          <a:extLst>
            <a:ext uri="{FF2B5EF4-FFF2-40B4-BE49-F238E27FC236}">
              <a16:creationId xmlns:a16="http://schemas.microsoft.com/office/drawing/2014/main" id="{C0C247FA-F621-DF1B-98DA-6135968EE4BF}"/>
            </a:ext>
          </a:extLst>
        </p:cNvPr>
        <p:cNvGrpSpPr/>
        <p:nvPr/>
      </p:nvGrpSpPr>
      <p:grpSpPr>
        <a:xfrm>
          <a:off x="0" y="0"/>
          <a:ext cx="0" cy="0"/>
          <a:chOff x="0" y="0"/>
          <a:chExt cx="0" cy="0"/>
        </a:xfrm>
      </p:grpSpPr>
      <p:sp>
        <p:nvSpPr>
          <p:cNvPr id="511" name="Google Shape;511;p1">
            <a:extLst>
              <a:ext uri="{FF2B5EF4-FFF2-40B4-BE49-F238E27FC236}">
                <a16:creationId xmlns:a16="http://schemas.microsoft.com/office/drawing/2014/main" id="{6D594D73-AC62-43DC-F9A6-8C421813E758}"/>
              </a:ext>
            </a:extLst>
          </p:cNvPr>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a:solidFill>
                  <a:srgbClr val="D4DF33"/>
                </a:solidFill>
              </a:rPr>
              <a:t>Executive summary best practice</a:t>
            </a:r>
            <a:endParaRPr/>
          </a:p>
        </p:txBody>
      </p:sp>
      <p:sp>
        <p:nvSpPr>
          <p:cNvPr id="512" name="Google Shape;512;p1">
            <a:extLst>
              <a:ext uri="{FF2B5EF4-FFF2-40B4-BE49-F238E27FC236}">
                <a16:creationId xmlns:a16="http://schemas.microsoft.com/office/drawing/2014/main" id="{00886B62-C494-CC4F-B5A0-9443203122CE}"/>
              </a:ext>
            </a:extLst>
          </p:cNvPr>
          <p:cNvSpPr txBox="1"/>
          <p:nvPr/>
        </p:nvSpPr>
        <p:spPr>
          <a:xfrm>
            <a:off x="4910575" y="838199"/>
            <a:ext cx="6352500" cy="5181600"/>
          </a:xfrm>
          <a:prstGeom prst="rect">
            <a:avLst/>
          </a:prstGeom>
          <a:noFill/>
          <a:ln>
            <a:noFill/>
          </a:ln>
        </p:spPr>
        <p:txBody>
          <a:bodyPr spcFirstLastPara="1" wrap="square" lIns="91425" tIns="45700" rIns="91425" bIns="45700" anchor="t" anchorCtr="0">
            <a:noAutofit/>
          </a:bodyPr>
          <a:lstStyle/>
          <a:p>
            <a:pPr marL="550800" marR="0" lvl="2" indent="-114399" algn="l" rtl="0">
              <a:lnSpc>
                <a:spcPct val="90000"/>
              </a:lnSpc>
              <a:spcBef>
                <a:spcPts val="300"/>
              </a:spcBef>
              <a:spcAft>
                <a:spcPts val="0"/>
              </a:spcAft>
              <a:buClr>
                <a:srgbClr val="28BA73"/>
              </a:buClr>
              <a:buSzPts val="1600"/>
              <a:buFont typeface="Trebuchet MS"/>
              <a:buNone/>
            </a:pPr>
            <a:endParaRPr sz="28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2800" dirty="0">
                <a:solidFill>
                  <a:schemeClr val="dk1"/>
                </a:solidFill>
                <a:latin typeface="Trebuchet MS"/>
                <a:ea typeface="Trebuchet MS"/>
                <a:cs typeface="Trebuchet MS"/>
                <a:sym typeface="Trebuchet MS"/>
              </a:rPr>
              <a:t>Question</a:t>
            </a:r>
            <a:endParaRPr sz="2800" dirty="0"/>
          </a:p>
          <a:p>
            <a:pPr marL="323999" marR="0" lvl="1" indent="-216000" algn="l" rtl="0">
              <a:lnSpc>
                <a:spcPct val="100000"/>
              </a:lnSpc>
              <a:spcBef>
                <a:spcPts val="300"/>
              </a:spcBef>
              <a:spcAft>
                <a:spcPts val="0"/>
              </a:spcAft>
              <a:buClr>
                <a:srgbClr val="28BA73"/>
              </a:buClr>
              <a:buSzPts val="1600"/>
              <a:buFont typeface="Trebuchet MS"/>
              <a:buChar char="•"/>
            </a:pPr>
            <a:r>
              <a:rPr lang="en-US" sz="2800" dirty="0">
                <a:solidFill>
                  <a:schemeClr val="dk1"/>
                </a:solidFill>
                <a:latin typeface="Trebuchet MS"/>
                <a:ea typeface="Trebuchet MS"/>
                <a:cs typeface="Trebuchet MS"/>
                <a:sym typeface="Trebuchet MS"/>
              </a:rPr>
              <a:t>Is churn driven by the customers’ price sensitivity</a:t>
            </a:r>
            <a:endParaRPr sz="28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28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28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2800" dirty="0">
              <a:solidFill>
                <a:schemeClr val="dk1"/>
              </a:solidFill>
              <a:latin typeface="Trebuchet MS"/>
              <a:ea typeface="Trebuchet MS"/>
              <a:cs typeface="Trebuchet MS"/>
              <a:sym typeface="Trebuchet MS"/>
            </a:endParaRPr>
          </a:p>
        </p:txBody>
      </p:sp>
      <p:sp>
        <p:nvSpPr>
          <p:cNvPr id="513" name="Google Shape;513;p1">
            <a:extLst>
              <a:ext uri="{FF2B5EF4-FFF2-40B4-BE49-F238E27FC236}">
                <a16:creationId xmlns:a16="http://schemas.microsoft.com/office/drawing/2014/main" id="{F0F5702E-6010-C7A1-FFB6-D4314969DA77}"/>
              </a:ext>
            </a:extLst>
          </p:cNvPr>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A good executive summary provides all the key information in one slide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Consultants typically communicate in a “top down” or pyramid fashion, starting with the conclusion and then providing the supporting information</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The goal is to communicate as much information in as few words as possible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p:txBody>
      </p:sp>
    </p:spTree>
    <p:extLst>
      <p:ext uri="{BB962C8B-B14F-4D97-AF65-F5344CB8AC3E}">
        <p14:creationId xmlns:p14="http://schemas.microsoft.com/office/powerpoint/2010/main" val="288674612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0">
          <a:extLst>
            <a:ext uri="{FF2B5EF4-FFF2-40B4-BE49-F238E27FC236}">
              <a16:creationId xmlns:a16="http://schemas.microsoft.com/office/drawing/2014/main" id="{8DD6F205-54D9-EF56-265F-936DE1570870}"/>
            </a:ext>
          </a:extLst>
        </p:cNvPr>
        <p:cNvGrpSpPr/>
        <p:nvPr/>
      </p:nvGrpSpPr>
      <p:grpSpPr>
        <a:xfrm>
          <a:off x="0" y="0"/>
          <a:ext cx="0" cy="0"/>
          <a:chOff x="0" y="0"/>
          <a:chExt cx="0" cy="0"/>
        </a:xfrm>
      </p:grpSpPr>
      <p:sp>
        <p:nvSpPr>
          <p:cNvPr id="511" name="Google Shape;511;p1">
            <a:extLst>
              <a:ext uri="{FF2B5EF4-FFF2-40B4-BE49-F238E27FC236}">
                <a16:creationId xmlns:a16="http://schemas.microsoft.com/office/drawing/2014/main" id="{D76F2094-4DDF-A3CB-DD83-8C505C8609F3}"/>
              </a:ext>
            </a:extLst>
          </p:cNvPr>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a:solidFill>
                  <a:srgbClr val="D4DF33"/>
                </a:solidFill>
              </a:rPr>
              <a:t>Executive summary best practice</a:t>
            </a:r>
            <a:endParaRPr/>
          </a:p>
        </p:txBody>
      </p:sp>
      <p:sp>
        <p:nvSpPr>
          <p:cNvPr id="512" name="Google Shape;512;p1">
            <a:extLst>
              <a:ext uri="{FF2B5EF4-FFF2-40B4-BE49-F238E27FC236}">
                <a16:creationId xmlns:a16="http://schemas.microsoft.com/office/drawing/2014/main" id="{F3AEE2ED-B3EE-BD00-8D80-34A6496ABF58}"/>
              </a:ext>
            </a:extLst>
          </p:cNvPr>
          <p:cNvSpPr txBox="1"/>
          <p:nvPr/>
        </p:nvSpPr>
        <p:spPr>
          <a:xfrm>
            <a:off x="4888541" y="529727"/>
            <a:ext cx="6352500" cy="5181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00"/>
              </a:spcBef>
              <a:spcAft>
                <a:spcPts val="0"/>
              </a:spcAft>
              <a:buNone/>
            </a:pPr>
            <a:endParaRPr sz="28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2800" dirty="0">
                <a:solidFill>
                  <a:schemeClr val="dk1"/>
                </a:solidFill>
                <a:latin typeface="Trebuchet MS"/>
                <a:ea typeface="Trebuchet MS"/>
                <a:cs typeface="Trebuchet MS"/>
                <a:sym typeface="Trebuchet MS"/>
              </a:rPr>
              <a:t>Answer</a:t>
            </a:r>
            <a:endParaRPr sz="28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2800" dirty="0">
                <a:solidFill>
                  <a:schemeClr val="dk1"/>
                </a:solidFill>
                <a:latin typeface="Trebuchet MS"/>
                <a:ea typeface="Trebuchet MS"/>
                <a:cs typeface="Trebuchet MS"/>
                <a:sym typeface="Trebuchet MS"/>
              </a:rPr>
              <a:t>Based on the model, we can see that price is not the main factor to the churn</a:t>
            </a:r>
          </a:p>
          <a:p>
            <a:pPr marL="323999" lvl="1" indent="-216000" algn="l" rtl="0">
              <a:spcBef>
                <a:spcPts val="300"/>
              </a:spcBef>
              <a:spcAft>
                <a:spcPts val="0"/>
              </a:spcAft>
              <a:buClr>
                <a:srgbClr val="28BA73"/>
              </a:buClr>
              <a:buSzPts val="1600"/>
              <a:buFont typeface="Trebuchet MS"/>
              <a:buChar char="•"/>
            </a:pPr>
            <a:r>
              <a:rPr lang="en-US" sz="2800" dirty="0">
                <a:solidFill>
                  <a:schemeClr val="dk1"/>
                </a:solidFill>
                <a:latin typeface="Trebuchet MS"/>
                <a:ea typeface="Trebuchet MS"/>
                <a:cs typeface="Trebuchet MS"/>
                <a:sym typeface="Trebuchet MS"/>
              </a:rPr>
              <a:t>Consumption and Margin are the biggest impact to the churn </a:t>
            </a:r>
          </a:p>
          <a:p>
            <a:pPr marL="323999" lvl="1" indent="-216000" algn="l" rtl="0">
              <a:spcBef>
                <a:spcPts val="300"/>
              </a:spcBef>
              <a:spcAft>
                <a:spcPts val="0"/>
              </a:spcAft>
              <a:buClr>
                <a:srgbClr val="28BA73"/>
              </a:buClr>
              <a:buSzPts val="1600"/>
              <a:buFont typeface="Trebuchet MS"/>
              <a:buChar char="•"/>
            </a:pPr>
            <a:r>
              <a:rPr lang="en-US" sz="2800" dirty="0">
                <a:solidFill>
                  <a:schemeClr val="dk1"/>
                </a:solidFill>
                <a:latin typeface="Trebuchet MS"/>
                <a:ea typeface="Trebuchet MS"/>
                <a:cs typeface="Trebuchet MS"/>
                <a:sym typeface="Trebuchet MS"/>
              </a:rPr>
              <a:t>The current model are able to predict the staying customers, yet the collected metrics are not discriminate enough to predict the churners</a:t>
            </a:r>
            <a:endParaRPr sz="2800" dirty="0">
              <a:solidFill>
                <a:schemeClr val="dk1"/>
              </a:solidFill>
              <a:latin typeface="Trebuchet MS"/>
              <a:ea typeface="Trebuchet MS"/>
              <a:cs typeface="Trebuchet MS"/>
              <a:sym typeface="Trebuchet MS"/>
            </a:endParaRPr>
          </a:p>
        </p:txBody>
      </p:sp>
      <p:sp>
        <p:nvSpPr>
          <p:cNvPr id="513" name="Google Shape;513;p1">
            <a:extLst>
              <a:ext uri="{FF2B5EF4-FFF2-40B4-BE49-F238E27FC236}">
                <a16:creationId xmlns:a16="http://schemas.microsoft.com/office/drawing/2014/main" id="{510692ED-4767-FAFA-1BBE-96269ECB2E3E}"/>
              </a:ext>
            </a:extLst>
          </p:cNvPr>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A good executive summary provides all the key information in one slide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Consultants typically communicate in a “top down” or pyramid fashion, starting with the conclusion and then providing the supporting information</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The goal is to communicate as much information in as few words as possible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p:txBody>
      </p:sp>
    </p:spTree>
    <p:extLst>
      <p:ext uri="{BB962C8B-B14F-4D97-AF65-F5344CB8AC3E}">
        <p14:creationId xmlns:p14="http://schemas.microsoft.com/office/powerpoint/2010/main" val="77681171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0">
          <a:extLst>
            <a:ext uri="{FF2B5EF4-FFF2-40B4-BE49-F238E27FC236}">
              <a16:creationId xmlns:a16="http://schemas.microsoft.com/office/drawing/2014/main" id="{6280843E-7545-E4EF-7FCF-8127778FCD4E}"/>
            </a:ext>
          </a:extLst>
        </p:cNvPr>
        <p:cNvGrpSpPr/>
        <p:nvPr/>
      </p:nvGrpSpPr>
      <p:grpSpPr>
        <a:xfrm>
          <a:off x="0" y="0"/>
          <a:ext cx="0" cy="0"/>
          <a:chOff x="0" y="0"/>
          <a:chExt cx="0" cy="0"/>
        </a:xfrm>
      </p:grpSpPr>
      <p:sp>
        <p:nvSpPr>
          <p:cNvPr id="511" name="Google Shape;511;p1">
            <a:extLst>
              <a:ext uri="{FF2B5EF4-FFF2-40B4-BE49-F238E27FC236}">
                <a16:creationId xmlns:a16="http://schemas.microsoft.com/office/drawing/2014/main" id="{B40F3377-6CD3-9800-8AC2-D7FDB7710497}"/>
              </a:ext>
            </a:extLst>
          </p:cNvPr>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a:solidFill>
                  <a:srgbClr val="D4DF33"/>
                </a:solidFill>
              </a:rPr>
              <a:t>Executive summary best practice</a:t>
            </a:r>
            <a:endParaRPr/>
          </a:p>
        </p:txBody>
      </p:sp>
      <p:sp>
        <p:nvSpPr>
          <p:cNvPr id="512" name="Google Shape;512;p1">
            <a:extLst>
              <a:ext uri="{FF2B5EF4-FFF2-40B4-BE49-F238E27FC236}">
                <a16:creationId xmlns:a16="http://schemas.microsoft.com/office/drawing/2014/main" id="{021A3564-8AD3-4AA2-140A-2D698C2275AD}"/>
              </a:ext>
            </a:extLst>
          </p:cNvPr>
          <p:cNvSpPr txBox="1"/>
          <p:nvPr/>
        </p:nvSpPr>
        <p:spPr>
          <a:xfrm>
            <a:off x="4888541" y="529727"/>
            <a:ext cx="6352500" cy="5181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00"/>
              </a:spcBef>
              <a:spcAft>
                <a:spcPts val="0"/>
              </a:spcAft>
              <a:buNone/>
            </a:pPr>
            <a:endParaRPr sz="28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2800" dirty="0">
                <a:solidFill>
                  <a:schemeClr val="dk1"/>
                </a:solidFill>
                <a:latin typeface="Trebuchet MS"/>
                <a:ea typeface="Trebuchet MS"/>
                <a:cs typeface="Trebuchet MS"/>
                <a:sym typeface="Trebuchet MS"/>
              </a:rPr>
              <a:t>Answer</a:t>
            </a:r>
            <a:endParaRPr sz="28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2800" dirty="0">
                <a:solidFill>
                  <a:schemeClr val="dk1"/>
                </a:solidFill>
                <a:latin typeface="Trebuchet MS"/>
                <a:ea typeface="Trebuchet MS"/>
                <a:cs typeface="Trebuchet MS"/>
                <a:sym typeface="Trebuchet MS"/>
              </a:rPr>
              <a:t>I suggest we should dig more into the consumption and net margin </a:t>
            </a:r>
          </a:p>
          <a:p>
            <a:pPr marL="323999" lvl="1" indent="-216000" algn="l" rtl="0">
              <a:spcBef>
                <a:spcPts val="300"/>
              </a:spcBef>
              <a:spcAft>
                <a:spcPts val="0"/>
              </a:spcAft>
              <a:buClr>
                <a:srgbClr val="28BA73"/>
              </a:buClr>
              <a:buSzPts val="1600"/>
              <a:buFont typeface="Trebuchet MS"/>
              <a:buChar char="•"/>
            </a:pPr>
            <a:r>
              <a:rPr lang="en-US" sz="2800" dirty="0">
                <a:solidFill>
                  <a:schemeClr val="dk1"/>
                </a:solidFill>
                <a:latin typeface="Trebuchet MS"/>
                <a:ea typeface="Trebuchet MS"/>
                <a:cs typeface="Trebuchet MS"/>
                <a:sym typeface="Trebuchet MS"/>
              </a:rPr>
              <a:t>Time, especially the active contract months length may have </a:t>
            </a:r>
            <a:r>
              <a:rPr lang="en-US" sz="2800">
                <a:solidFill>
                  <a:schemeClr val="dk1"/>
                </a:solidFill>
                <a:latin typeface="Trebuchet MS"/>
                <a:ea typeface="Trebuchet MS"/>
                <a:cs typeface="Trebuchet MS"/>
                <a:sym typeface="Trebuchet MS"/>
              </a:rPr>
              <a:t>some impact</a:t>
            </a:r>
          </a:p>
          <a:p>
            <a:pPr marL="323999" lvl="1" indent="-216000" algn="l" rtl="0">
              <a:spcBef>
                <a:spcPts val="300"/>
              </a:spcBef>
              <a:spcAft>
                <a:spcPts val="0"/>
              </a:spcAft>
              <a:buClr>
                <a:srgbClr val="28BA73"/>
              </a:buClr>
              <a:buSzPts val="1600"/>
              <a:buFont typeface="Trebuchet MS"/>
              <a:buChar char="•"/>
            </a:pPr>
            <a:r>
              <a:rPr lang="en-US" sz="2800" dirty="0">
                <a:solidFill>
                  <a:schemeClr val="dk1"/>
                </a:solidFill>
                <a:latin typeface="Trebuchet MS"/>
                <a:ea typeface="Trebuchet MS"/>
                <a:cs typeface="Trebuchet MS"/>
                <a:sym typeface="Trebuchet MS"/>
              </a:rPr>
              <a:t>Off-peak and peak price difference may be influential</a:t>
            </a:r>
          </a:p>
          <a:p>
            <a:pPr marL="323999" lvl="1" indent="-216000" algn="l" rtl="0">
              <a:spcBef>
                <a:spcPts val="300"/>
              </a:spcBef>
              <a:spcAft>
                <a:spcPts val="0"/>
              </a:spcAft>
              <a:buClr>
                <a:srgbClr val="28BA73"/>
              </a:buClr>
              <a:buSzPts val="1600"/>
              <a:buFont typeface="Trebuchet MS"/>
              <a:buChar char="•"/>
            </a:pPr>
            <a:endParaRPr lang="en-US" sz="2800" dirty="0">
              <a:solidFill>
                <a:schemeClr val="dk1"/>
              </a:solidFill>
              <a:latin typeface="Trebuchet MS"/>
              <a:ea typeface="Trebuchet MS"/>
              <a:cs typeface="Trebuchet MS"/>
              <a:sym typeface="Trebuchet MS"/>
            </a:endParaRPr>
          </a:p>
        </p:txBody>
      </p:sp>
      <p:sp>
        <p:nvSpPr>
          <p:cNvPr id="513" name="Google Shape;513;p1">
            <a:extLst>
              <a:ext uri="{FF2B5EF4-FFF2-40B4-BE49-F238E27FC236}">
                <a16:creationId xmlns:a16="http://schemas.microsoft.com/office/drawing/2014/main" id="{E1C3DD41-DCE1-A0E5-0D35-BE1978E88532}"/>
              </a:ext>
            </a:extLst>
          </p:cNvPr>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A good executive summary provides all the key information in one slide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Consultants typically communicate in a “top down” or pyramid fashion, starting with the conclusion and then providing the supporting information</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The goal is to communicate as much information in as few words as possible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p:txBody>
      </p:sp>
    </p:spTree>
    <p:extLst>
      <p:ext uri="{BB962C8B-B14F-4D97-AF65-F5344CB8AC3E}">
        <p14:creationId xmlns:p14="http://schemas.microsoft.com/office/powerpoint/2010/main" val="354934772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461</Words>
  <Application>Microsoft Office PowerPoint</Application>
  <PresentationFormat>Widescreen</PresentationFormat>
  <Paragraphs>71</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vt:lpstr>
      <vt:lpstr>BCG Grid 16:9</vt:lpstr>
      <vt:lpstr>Executive summary best practice</vt:lpstr>
      <vt:lpstr>Executive summary best practice</vt:lpstr>
      <vt:lpstr>Executive summary best practice</vt:lpstr>
      <vt:lpstr>Executive summary best practice</vt:lpstr>
      <vt:lpstr>Executive summary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Thanh Thảo Chu</cp:lastModifiedBy>
  <cp:revision>1</cp:revision>
  <dcterms:created xsi:type="dcterms:W3CDTF">2016-11-04T11:46:04Z</dcterms:created>
  <dcterms:modified xsi:type="dcterms:W3CDTF">2025-03-05T05:14:37Z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