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Muli Bold" charset="1" panose="00000800000000000000"/>
      <p:regular r:id="rId33"/>
    </p:embeddedFont>
    <p:embeddedFont>
      <p:font typeface="Cabin Bold" charset="1" panose="00000800000000000000"/>
      <p:regular r:id="rId34"/>
    </p:embeddedFont>
    <p:embeddedFont>
      <p:font typeface="Cabin" charset="1" panose="00000500000000000000"/>
      <p:regular r:id="rId35"/>
    </p:embeddedFont>
    <p:embeddedFont>
      <p:font typeface="Muli Bold Italics" charset="1" panose="00000800000000000000"/>
      <p:regular r:id="rId36"/>
    </p:embeddedFont>
    <p:embeddedFont>
      <p:font typeface="Muli Ultra-Bold" charset="1" panose="00000900000000000000"/>
      <p:regular r:id="rId37"/>
    </p:embeddedFont>
    <p:embeddedFont>
      <p:font typeface="Muli" charset="1" panose="00000500000000000000"/>
      <p:regular r:id="rId38"/>
    </p:embeddedFont>
    <p:embeddedFont>
      <p:font typeface="Noto Sans Bold" charset="1" panose="020B0802040504020204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jpe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156129" y="8872350"/>
            <a:ext cx="6662470" cy="1611106"/>
          </a:xfrm>
          <a:custGeom>
            <a:avLst/>
            <a:gdLst/>
            <a:ahLst/>
            <a:cxnLst/>
            <a:rect r="r" b="b" t="t" l="l"/>
            <a:pathLst>
              <a:path h="1611106" w="6662470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791434" y="-196457"/>
            <a:ext cx="5652695" cy="1366924"/>
          </a:xfrm>
          <a:custGeom>
            <a:avLst/>
            <a:gdLst/>
            <a:ahLst/>
            <a:cxnLst/>
            <a:rect r="r" b="b" t="t" l="l"/>
            <a:pathLst>
              <a:path h="1366924" w="5652695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61150" y="1315441"/>
            <a:ext cx="7087021" cy="7701883"/>
            <a:chOff x="0" y="0"/>
            <a:chExt cx="2585364" cy="28096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85364" cy="2809668"/>
            </a:xfrm>
            <a:custGeom>
              <a:avLst/>
              <a:gdLst/>
              <a:ahLst/>
              <a:cxnLst/>
              <a:rect r="r" b="b" t="t" l="l"/>
              <a:pathLst>
                <a:path h="2809668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692016" y="4401714"/>
            <a:ext cx="6225288" cy="3893634"/>
          </a:xfrm>
          <a:custGeom>
            <a:avLst/>
            <a:gdLst/>
            <a:ahLst/>
            <a:cxnLst/>
            <a:rect r="r" b="b" t="t" l="l"/>
            <a:pathLst>
              <a:path h="3893634" w="6225288">
                <a:moveTo>
                  <a:pt x="0" y="0"/>
                </a:moveTo>
                <a:lnTo>
                  <a:pt x="6225288" y="0"/>
                </a:lnTo>
                <a:lnTo>
                  <a:pt x="6225288" y="3893634"/>
                </a:lnTo>
                <a:lnTo>
                  <a:pt x="0" y="38936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00246" y="3001723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03414">
            <a:off x="11173930" y="3499519"/>
            <a:ext cx="321948" cy="461574"/>
          </a:xfrm>
          <a:custGeom>
            <a:avLst/>
            <a:gdLst/>
            <a:ahLst/>
            <a:cxnLst/>
            <a:rect r="r" b="b" t="t" l="l"/>
            <a:pathLst>
              <a:path h="461574" w="321948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04703" y="8306686"/>
            <a:ext cx="730942" cy="494383"/>
          </a:xfrm>
          <a:custGeom>
            <a:avLst/>
            <a:gdLst/>
            <a:ahLst/>
            <a:cxnLst/>
            <a:rect r="r" b="b" t="t" l="l"/>
            <a:pathLst>
              <a:path h="494383" w="730942">
                <a:moveTo>
                  <a:pt x="0" y="0"/>
                </a:moveTo>
                <a:lnTo>
                  <a:pt x="730942" y="0"/>
                </a:lnTo>
                <a:lnTo>
                  <a:pt x="730942" y="494383"/>
                </a:lnTo>
                <a:lnTo>
                  <a:pt x="0" y="4943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690344" y="1991652"/>
            <a:ext cx="2228632" cy="1815322"/>
          </a:xfrm>
          <a:custGeom>
            <a:avLst/>
            <a:gdLst/>
            <a:ahLst/>
            <a:cxnLst/>
            <a:rect r="r" b="b" t="t" l="l"/>
            <a:pathLst>
              <a:path h="1815322" w="2228632">
                <a:moveTo>
                  <a:pt x="0" y="0"/>
                </a:moveTo>
                <a:lnTo>
                  <a:pt x="2228632" y="0"/>
                </a:lnTo>
                <a:lnTo>
                  <a:pt x="2228632" y="1815322"/>
                </a:lnTo>
                <a:lnTo>
                  <a:pt x="0" y="18153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05495" y="689394"/>
            <a:ext cx="7946241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89"/>
              </a:lnSpc>
            </a:pPr>
            <a:r>
              <a:rPr lang="en-US" sz="11324" spc="-169" b="true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Nhóm 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5495" y="3146844"/>
            <a:ext cx="9009410" cy="482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Chủ đề: Xây dựng hệ thống gợi ý sản phẩm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6595" y="1199686"/>
            <a:ext cx="8903089" cy="1907038"/>
            <a:chOff x="0" y="0"/>
            <a:chExt cx="3247871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47871" cy="695693"/>
            </a:xfrm>
            <a:custGeom>
              <a:avLst/>
              <a:gdLst/>
              <a:ahLst/>
              <a:cxnLst/>
              <a:rect r="r" b="b" t="t" l="l"/>
              <a:pathLst>
                <a:path h="695693" w="3247871">
                  <a:moveTo>
                    <a:pt x="0" y="0"/>
                  </a:moveTo>
                  <a:lnTo>
                    <a:pt x="3247871" y="0"/>
                  </a:lnTo>
                  <a:lnTo>
                    <a:pt x="3247871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6595" y="2915205"/>
            <a:ext cx="9398310" cy="5787794"/>
            <a:chOff x="0" y="0"/>
            <a:chExt cx="3428529" cy="21114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28529" cy="2111403"/>
            </a:xfrm>
            <a:custGeom>
              <a:avLst/>
              <a:gdLst/>
              <a:ahLst/>
              <a:cxnLst/>
              <a:rect r="r" b="b" t="t" l="l"/>
              <a:pathLst>
                <a:path h="2111403" w="3428529">
                  <a:moveTo>
                    <a:pt x="0" y="0"/>
                  </a:moveTo>
                  <a:lnTo>
                    <a:pt x="3428529" y="0"/>
                  </a:lnTo>
                  <a:lnTo>
                    <a:pt x="3428529" y="2111403"/>
                  </a:lnTo>
                  <a:lnTo>
                    <a:pt x="0" y="21114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301511" y="-207276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-314883" y="8702999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5787" y="29178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419684" y="2481101"/>
            <a:ext cx="9144000" cy="6221898"/>
          </a:xfrm>
          <a:custGeom>
            <a:avLst/>
            <a:gdLst/>
            <a:ahLst/>
            <a:cxnLst/>
            <a:rect r="r" b="b" t="t" l="l"/>
            <a:pathLst>
              <a:path h="6221898" w="9144000">
                <a:moveTo>
                  <a:pt x="0" y="0"/>
                </a:moveTo>
                <a:lnTo>
                  <a:pt x="9144000" y="0"/>
                </a:lnTo>
                <a:lnTo>
                  <a:pt x="9144000" y="6221898"/>
                </a:lnTo>
                <a:lnTo>
                  <a:pt x="0" y="6221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826" t="0" r="-12765" b="-217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68984" y="1391205"/>
            <a:ext cx="9398310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Top 10 sản phẩm bán chạy nhất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6595" y="3712450"/>
            <a:ext cx="9398310" cy="369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3EA8"/>
                </a:solidFill>
                <a:latin typeface="Muli"/>
                <a:ea typeface="Muli"/>
                <a:cs typeface="Muli"/>
                <a:sym typeface="Muli"/>
              </a:rPr>
              <a:t>top_products</a:t>
            </a:r>
            <a:r>
              <a:rPr lang="en-US" sz="35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= filtered_df.groupby('</a:t>
            </a:r>
            <a:r>
              <a:rPr lang="en-US" sz="3500">
                <a:solidFill>
                  <a:srgbClr val="FF3131"/>
                </a:solidFill>
                <a:latin typeface="Muli"/>
                <a:ea typeface="Muli"/>
                <a:cs typeface="Muli"/>
                <a:sym typeface="Muli"/>
              </a:rPr>
              <a:t>Description</a:t>
            </a:r>
            <a:r>
              <a:rPr lang="en-US" sz="35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')['</a:t>
            </a:r>
            <a:r>
              <a:rPr lang="en-US" sz="3500">
                <a:solidFill>
                  <a:srgbClr val="FF3131"/>
                </a:solidFill>
                <a:latin typeface="Muli"/>
                <a:ea typeface="Muli"/>
                <a:cs typeface="Muli"/>
                <a:sym typeface="Muli"/>
              </a:rPr>
              <a:t>Quantity</a:t>
            </a:r>
            <a:r>
              <a:rPr lang="en-US" sz="35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'].sum().sort_values(ascending =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False).head(10)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print(</a:t>
            </a:r>
            <a:r>
              <a:rPr lang="en-US" sz="3500">
                <a:solidFill>
                  <a:srgbClr val="003EA8"/>
                </a:solidFill>
                <a:latin typeface="Muli"/>
                <a:ea typeface="Muli"/>
                <a:cs typeface="Muli"/>
                <a:sym typeface="Muli"/>
              </a:rPr>
              <a:t>top_products</a:t>
            </a:r>
            <a:r>
              <a:rPr lang="en-US" sz="35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)</a:t>
            </a:r>
          </a:p>
          <a:p>
            <a:pPr algn="ctr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294" y="4536975"/>
            <a:ext cx="15795020" cy="3535020"/>
            <a:chOff x="0" y="0"/>
            <a:chExt cx="5762066" cy="1289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2066" cy="1289585"/>
            </a:xfrm>
            <a:custGeom>
              <a:avLst/>
              <a:gdLst/>
              <a:ahLst/>
              <a:cxnLst/>
              <a:rect r="r" b="b" t="t" l="l"/>
              <a:pathLst>
                <a:path h="1289585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19294" y="657204"/>
            <a:ext cx="15795020" cy="3535020"/>
            <a:chOff x="0" y="0"/>
            <a:chExt cx="5762066" cy="12895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62066" cy="1289585"/>
            </a:xfrm>
            <a:custGeom>
              <a:avLst/>
              <a:gdLst/>
              <a:ahLst/>
              <a:cxnLst/>
              <a:rect r="r" b="b" t="t" l="l"/>
              <a:pathLst>
                <a:path h="1289585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15040025" y="8071995"/>
            <a:ext cx="5533751" cy="1961966"/>
          </a:xfrm>
          <a:custGeom>
            <a:avLst/>
            <a:gdLst/>
            <a:ahLst/>
            <a:cxnLst/>
            <a:rect r="r" b="b" t="t" l="l"/>
            <a:pathLst>
              <a:path h="1961966" w="5533751">
                <a:moveTo>
                  <a:pt x="5533751" y="0"/>
                </a:moveTo>
                <a:lnTo>
                  <a:pt x="0" y="0"/>
                </a:lnTo>
                <a:lnTo>
                  <a:pt x="0" y="1961966"/>
                </a:lnTo>
                <a:lnTo>
                  <a:pt x="5533751" y="1961966"/>
                </a:lnTo>
                <a:lnTo>
                  <a:pt x="553375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285776" y="8051065"/>
            <a:ext cx="5533751" cy="1961966"/>
          </a:xfrm>
          <a:custGeom>
            <a:avLst/>
            <a:gdLst/>
            <a:ahLst/>
            <a:cxnLst/>
            <a:rect r="r" b="b" t="t" l="l"/>
            <a:pathLst>
              <a:path h="1961966" w="5533751">
                <a:moveTo>
                  <a:pt x="0" y="0"/>
                </a:moveTo>
                <a:lnTo>
                  <a:pt x="5533751" y="0"/>
                </a:lnTo>
                <a:lnTo>
                  <a:pt x="5533751" y="1961966"/>
                </a:lnTo>
                <a:lnTo>
                  <a:pt x="0" y="19619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70659" y="1457927"/>
            <a:ext cx="13892290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sz="5499" b="true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Xây dựng biểu đồ về top 10 sản phẩm bán chạy nhất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793505" y="3742304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9650" y="1281714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46490" y="4605360"/>
            <a:ext cx="15795020" cy="369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3EA8"/>
                </a:solidFill>
                <a:latin typeface="Muli"/>
                <a:ea typeface="Muli"/>
                <a:cs typeface="Muli"/>
                <a:sym typeface="Muli"/>
              </a:rPr>
              <a:t>top_products</a:t>
            </a:r>
            <a:r>
              <a:rPr lang="en-US" sz="35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.head(10).</a:t>
            </a:r>
            <a:r>
              <a:rPr lang="en-US" sz="3500">
                <a:solidFill>
                  <a:srgbClr val="003EA8"/>
                </a:solidFill>
                <a:latin typeface="Muli"/>
                <a:ea typeface="Muli"/>
                <a:cs typeface="Muli"/>
                <a:sym typeface="Muli"/>
              </a:rPr>
              <a:t>plot(kind</a:t>
            </a:r>
            <a:r>
              <a:rPr lang="en-US" sz="35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='</a:t>
            </a:r>
            <a:r>
              <a:rPr lang="en-US" sz="3500">
                <a:solidFill>
                  <a:srgbClr val="FF3131"/>
                </a:solidFill>
                <a:latin typeface="Muli"/>
                <a:ea typeface="Muli"/>
                <a:cs typeface="Muli"/>
                <a:sym typeface="Muli"/>
              </a:rPr>
              <a:t>barh</a:t>
            </a:r>
            <a:r>
              <a:rPr lang="en-US" sz="35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', </a:t>
            </a:r>
            <a:r>
              <a:rPr lang="en-US" sz="3500">
                <a:solidFill>
                  <a:srgbClr val="003EA8"/>
                </a:solidFill>
                <a:latin typeface="Muli"/>
                <a:ea typeface="Muli"/>
                <a:cs typeface="Muli"/>
                <a:sym typeface="Muli"/>
              </a:rPr>
              <a:t>figsize</a:t>
            </a:r>
            <a:r>
              <a:rPr lang="en-US" sz="35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=(10,6), </a:t>
            </a:r>
            <a:r>
              <a:rPr lang="en-US" sz="3500">
                <a:solidFill>
                  <a:srgbClr val="003EA8"/>
                </a:solidFill>
                <a:latin typeface="Muli"/>
                <a:ea typeface="Muli"/>
                <a:cs typeface="Muli"/>
                <a:sym typeface="Muli"/>
              </a:rPr>
              <a:t>title</a:t>
            </a:r>
            <a:r>
              <a:rPr lang="en-US" sz="35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='</a:t>
            </a:r>
            <a:r>
              <a:rPr lang="en-US" sz="3500">
                <a:solidFill>
                  <a:srgbClr val="FF3131"/>
                </a:solidFill>
                <a:latin typeface="Muli"/>
                <a:ea typeface="Muli"/>
                <a:cs typeface="Muli"/>
                <a:sym typeface="Muli"/>
              </a:rPr>
              <a:t>Top 10 Sản phẩm bán chạy</a:t>
            </a:r>
            <a:r>
              <a:rPr lang="en-US" sz="35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')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plt.xlabel('</a:t>
            </a:r>
            <a:r>
              <a:rPr lang="en-US" sz="3500">
                <a:solidFill>
                  <a:srgbClr val="FF3131"/>
                </a:solidFill>
                <a:latin typeface="Muli"/>
                <a:ea typeface="Muli"/>
                <a:cs typeface="Muli"/>
                <a:sym typeface="Muli"/>
              </a:rPr>
              <a:t>Tổng số lượng bán ra</a:t>
            </a:r>
            <a:r>
              <a:rPr lang="en-US" sz="35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')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plt.gca().invert_yaxis() 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plt.show()</a:t>
            </a:r>
          </a:p>
          <a:p>
            <a:pPr algn="l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8675894"/>
            <a:ext cx="6662470" cy="1611106"/>
          </a:xfrm>
          <a:custGeom>
            <a:avLst/>
            <a:gdLst/>
            <a:ahLst/>
            <a:cxnLst/>
            <a:rect r="r" b="b" t="t" l="l"/>
            <a:pathLst>
              <a:path h="1611106" w="6662470">
                <a:moveTo>
                  <a:pt x="6662470" y="0"/>
                </a:moveTo>
                <a:lnTo>
                  <a:pt x="0" y="0"/>
                </a:lnTo>
                <a:lnTo>
                  <a:pt x="0" y="1611106"/>
                </a:lnTo>
                <a:lnTo>
                  <a:pt x="6662470" y="1611106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2635305" y="0"/>
            <a:ext cx="5652695" cy="1366924"/>
          </a:xfrm>
          <a:custGeom>
            <a:avLst/>
            <a:gdLst/>
            <a:ahLst/>
            <a:cxnLst/>
            <a:rect r="r" b="b" t="t" l="l"/>
            <a:pathLst>
              <a:path h="1366924" w="5652695">
                <a:moveTo>
                  <a:pt x="5652695" y="0"/>
                </a:moveTo>
                <a:lnTo>
                  <a:pt x="0" y="0"/>
                </a:lnTo>
                <a:lnTo>
                  <a:pt x="0" y="1366924"/>
                </a:lnTo>
                <a:lnTo>
                  <a:pt x="5652695" y="1366924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482693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03414">
            <a:off x="11173930" y="3499519"/>
            <a:ext cx="321948" cy="461574"/>
          </a:xfrm>
          <a:custGeom>
            <a:avLst/>
            <a:gdLst/>
            <a:ahLst/>
            <a:cxnLst/>
            <a:rect r="r" b="b" t="t" l="l"/>
            <a:pathLst>
              <a:path h="461574" w="321948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93371" y="2176920"/>
            <a:ext cx="11301259" cy="5933161"/>
          </a:xfrm>
          <a:custGeom>
            <a:avLst/>
            <a:gdLst/>
            <a:ahLst/>
            <a:cxnLst/>
            <a:rect r="r" b="b" t="t" l="l"/>
            <a:pathLst>
              <a:path h="5933161" w="11301259">
                <a:moveTo>
                  <a:pt x="0" y="0"/>
                </a:moveTo>
                <a:lnTo>
                  <a:pt x="11301258" y="0"/>
                </a:lnTo>
                <a:lnTo>
                  <a:pt x="11301258" y="5933160"/>
                </a:lnTo>
                <a:lnTo>
                  <a:pt x="0" y="59331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7892" y="482693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294" y="657204"/>
            <a:ext cx="15795020" cy="1130759"/>
            <a:chOff x="0" y="0"/>
            <a:chExt cx="5762066" cy="4125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2066" cy="412504"/>
            </a:xfrm>
            <a:custGeom>
              <a:avLst/>
              <a:gdLst/>
              <a:ahLst/>
              <a:cxnLst/>
              <a:rect r="r" b="b" t="t" l="l"/>
              <a:pathLst>
                <a:path h="412504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412504"/>
                  </a:lnTo>
                  <a:lnTo>
                    <a:pt x="0" y="41250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278358">
            <a:off x="-1432939" y="-269558"/>
            <a:ext cx="5304464" cy="1668495"/>
          </a:xfrm>
          <a:custGeom>
            <a:avLst/>
            <a:gdLst/>
            <a:ahLst/>
            <a:cxnLst/>
            <a:rect r="r" b="b" t="t" l="l"/>
            <a:pathLst>
              <a:path h="1668495" w="5304464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9240160" y="2872882"/>
            <a:ext cx="0" cy="6745738"/>
          </a:xfrm>
          <a:prstGeom prst="line">
            <a:avLst/>
          </a:prstGeom>
          <a:ln cap="flat" w="19050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236421" y="-115048"/>
            <a:ext cx="2295293" cy="2287495"/>
            <a:chOff x="0" y="0"/>
            <a:chExt cx="3060390" cy="30499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62098"/>
              <a:ext cx="3060390" cy="2887895"/>
            </a:xfrm>
            <a:custGeom>
              <a:avLst/>
              <a:gdLst/>
              <a:ahLst/>
              <a:cxnLst/>
              <a:rect r="r" b="b" t="t" l="l"/>
              <a:pathLst>
                <a:path h="2887895" w="3060390">
                  <a:moveTo>
                    <a:pt x="0" y="0"/>
                  </a:moveTo>
                  <a:lnTo>
                    <a:pt x="3060390" y="0"/>
                  </a:lnTo>
                  <a:lnTo>
                    <a:pt x="3060390" y="2887896"/>
                  </a:lnTo>
                  <a:lnTo>
                    <a:pt x="0" y="2887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203414">
              <a:off x="588618" y="11777"/>
              <a:ext cx="415951" cy="596345"/>
            </a:xfrm>
            <a:custGeom>
              <a:avLst/>
              <a:gdLst/>
              <a:ahLst/>
              <a:cxnLst/>
              <a:rect r="r" b="b" t="t" l="l"/>
              <a:pathLst>
                <a:path h="596345" w="415951">
                  <a:moveTo>
                    <a:pt x="0" y="0"/>
                  </a:moveTo>
                  <a:lnTo>
                    <a:pt x="415951" y="0"/>
                  </a:lnTo>
                  <a:lnTo>
                    <a:pt x="415951" y="596345"/>
                  </a:lnTo>
                  <a:lnTo>
                    <a:pt x="0" y="5963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891100" y="4512663"/>
            <a:ext cx="11301259" cy="3045038"/>
          </a:xfrm>
          <a:custGeom>
            <a:avLst/>
            <a:gdLst/>
            <a:ahLst/>
            <a:cxnLst/>
            <a:rect r="r" b="b" t="t" l="l"/>
            <a:pathLst>
              <a:path h="3045038" w="11301259">
                <a:moveTo>
                  <a:pt x="0" y="0"/>
                </a:moveTo>
                <a:lnTo>
                  <a:pt x="11301259" y="0"/>
                </a:lnTo>
                <a:lnTo>
                  <a:pt x="11301259" y="3045038"/>
                </a:lnTo>
                <a:lnTo>
                  <a:pt x="0" y="304503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67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422638" y="776673"/>
            <a:ext cx="1161599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Tần suất và giá trị mua trung bình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5997" y="2806207"/>
            <a:ext cx="9771298" cy="639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customer_stats</a:t>
            </a: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US" sz="3000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filtered_df</a:t>
            </a: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.groupby('</a:t>
            </a:r>
            <a:r>
              <a:rPr lang="en-US" sz="3000">
                <a:solidFill>
                  <a:srgbClr val="FF3131"/>
                </a:solidFill>
                <a:latin typeface="Cabin"/>
                <a:ea typeface="Cabin"/>
                <a:cs typeface="Cabin"/>
                <a:sym typeface="Cabin"/>
              </a:rPr>
              <a:t>CustomerID</a:t>
            </a: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').</a:t>
            </a:r>
            <a:r>
              <a:rPr lang="en-US" sz="3000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agg</a:t>
            </a: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({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 '</a:t>
            </a:r>
            <a:r>
              <a:rPr lang="en-US" sz="3000">
                <a:solidFill>
                  <a:srgbClr val="FF3131"/>
                </a:solidFill>
                <a:latin typeface="Cabin"/>
                <a:ea typeface="Cabin"/>
                <a:cs typeface="Cabin"/>
                <a:sym typeface="Cabin"/>
              </a:rPr>
              <a:t>InvoiceNo</a:t>
            </a: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': '</a:t>
            </a:r>
            <a:r>
              <a:rPr lang="en-US" sz="3000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count</a:t>
            </a: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',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 '</a:t>
            </a:r>
            <a:r>
              <a:rPr lang="en-US" sz="3000">
                <a:solidFill>
                  <a:srgbClr val="FF3131"/>
                </a:solidFill>
                <a:latin typeface="Cabin"/>
                <a:ea typeface="Cabin"/>
                <a:cs typeface="Cabin"/>
                <a:sym typeface="Cabin"/>
              </a:rPr>
              <a:t>Quantity</a:t>
            </a: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': '</a:t>
            </a:r>
            <a:r>
              <a:rPr lang="en-US" sz="3000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sum</a:t>
            </a: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',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 '</a:t>
            </a:r>
            <a:r>
              <a:rPr lang="en-US" sz="3000">
                <a:solidFill>
                  <a:srgbClr val="FF3131"/>
                </a:solidFill>
                <a:latin typeface="Cabin"/>
                <a:ea typeface="Cabin"/>
                <a:cs typeface="Cabin"/>
                <a:sym typeface="Cabin"/>
              </a:rPr>
              <a:t>UnitPrice</a:t>
            </a: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': '</a:t>
            </a:r>
            <a:r>
              <a:rPr lang="en-US" sz="3000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mean</a:t>
            </a: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'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}).rename(columns={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 '</a:t>
            </a:r>
            <a:r>
              <a:rPr lang="en-US" sz="3000">
                <a:solidFill>
                  <a:srgbClr val="FF3131"/>
                </a:solidFill>
                <a:latin typeface="Cabin"/>
                <a:ea typeface="Cabin"/>
                <a:cs typeface="Cabin"/>
                <a:sym typeface="Cabin"/>
              </a:rPr>
              <a:t>InvoiceNo</a:t>
            </a: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': '</a:t>
            </a:r>
            <a:r>
              <a:rPr lang="en-US" sz="3000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Frequency</a:t>
            </a: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',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 '</a:t>
            </a:r>
            <a:r>
              <a:rPr lang="en-US" sz="3000">
                <a:solidFill>
                  <a:srgbClr val="FF3131"/>
                </a:solidFill>
                <a:latin typeface="Cabin"/>
                <a:ea typeface="Cabin"/>
                <a:cs typeface="Cabin"/>
                <a:sym typeface="Cabin"/>
              </a:rPr>
              <a:t>Quantity</a:t>
            </a: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': '</a:t>
            </a:r>
            <a:r>
              <a:rPr lang="en-US" sz="3000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TotalQuantity</a:t>
            </a: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',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 '</a:t>
            </a:r>
            <a:r>
              <a:rPr lang="en-US" sz="3000">
                <a:solidFill>
                  <a:srgbClr val="FF3131"/>
                </a:solidFill>
                <a:latin typeface="Cabin"/>
                <a:ea typeface="Cabin"/>
                <a:cs typeface="Cabin"/>
                <a:sym typeface="Cabin"/>
              </a:rPr>
              <a:t>UnitPrice</a:t>
            </a: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': '</a:t>
            </a:r>
            <a:r>
              <a:rPr lang="en-US" sz="3000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AveragePrice</a:t>
            </a: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'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})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# Hiển thị kết quả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print(customer_stats.head())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19082" y="2400300"/>
            <a:ext cx="13265837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b="true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Hệ thống gợi ý </a:t>
            </a:r>
          </a:p>
          <a:p>
            <a:pPr algn="ctr">
              <a:lnSpc>
                <a:spcPts val="10800"/>
              </a:lnSpc>
            </a:pPr>
            <a:r>
              <a:rPr lang="en-US" b="true" sz="900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khách hàng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5484919" y="8123782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782425" y="8123782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23192" y="-166829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5616" y="3654834"/>
            <a:ext cx="16093684" cy="2977332"/>
          </a:xfrm>
          <a:custGeom>
            <a:avLst/>
            <a:gdLst/>
            <a:ahLst/>
            <a:cxnLst/>
            <a:rect r="r" b="b" t="t" l="l"/>
            <a:pathLst>
              <a:path h="2977332" w="16093684">
                <a:moveTo>
                  <a:pt x="0" y="0"/>
                </a:moveTo>
                <a:lnTo>
                  <a:pt x="16093684" y="0"/>
                </a:lnTo>
                <a:lnTo>
                  <a:pt x="16093684" y="2977332"/>
                </a:lnTo>
                <a:lnTo>
                  <a:pt x="0" y="29773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52968" y="702129"/>
            <a:ext cx="13918980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true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Tạo ma trận tương quan giữa người dùng và sản phẩm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484919" y="8123782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82425" y="8123782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23192" y="-166829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1367" y="2923447"/>
            <a:ext cx="15225265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b="true" sz="900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Cách 1: Hệ thống gợi ý dựa trên khách hàng tương tự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8720" y="1938763"/>
            <a:ext cx="16220580" cy="7319537"/>
          </a:xfrm>
          <a:custGeom>
            <a:avLst/>
            <a:gdLst/>
            <a:ahLst/>
            <a:cxnLst/>
            <a:rect r="r" b="b" t="t" l="l"/>
            <a:pathLst>
              <a:path h="7319537" w="16220580">
                <a:moveTo>
                  <a:pt x="0" y="0"/>
                </a:moveTo>
                <a:lnTo>
                  <a:pt x="16220580" y="0"/>
                </a:lnTo>
                <a:lnTo>
                  <a:pt x="16220580" y="7319537"/>
                </a:lnTo>
                <a:lnTo>
                  <a:pt x="0" y="73195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90596" y="542925"/>
            <a:ext cx="1450680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Tạo hệ thống gợi ý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08973" y="2872773"/>
            <a:ext cx="12994798" cy="5401844"/>
          </a:xfrm>
          <a:custGeom>
            <a:avLst/>
            <a:gdLst/>
            <a:ahLst/>
            <a:cxnLst/>
            <a:rect r="r" b="b" t="t" l="l"/>
            <a:pathLst>
              <a:path h="5401844" w="12994798">
                <a:moveTo>
                  <a:pt x="0" y="0"/>
                </a:moveTo>
                <a:lnTo>
                  <a:pt x="12994798" y="0"/>
                </a:lnTo>
                <a:lnTo>
                  <a:pt x="12994798" y="5401844"/>
                </a:lnTo>
                <a:lnTo>
                  <a:pt x="0" y="5401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52968" y="1028700"/>
            <a:ext cx="1450680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true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Kết quả gợi ý cho khách hàng cụ thể: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65470" y="2585322"/>
            <a:ext cx="11557059" cy="6934236"/>
          </a:xfrm>
          <a:custGeom>
            <a:avLst/>
            <a:gdLst/>
            <a:ahLst/>
            <a:cxnLst/>
            <a:rect r="r" b="b" t="t" l="l"/>
            <a:pathLst>
              <a:path h="6934236" w="11557059">
                <a:moveTo>
                  <a:pt x="0" y="0"/>
                </a:moveTo>
                <a:lnTo>
                  <a:pt x="11557060" y="0"/>
                </a:lnTo>
                <a:lnTo>
                  <a:pt x="11557060" y="6934235"/>
                </a:lnTo>
                <a:lnTo>
                  <a:pt x="0" y="69342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21324" y="380964"/>
            <a:ext cx="12645351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Trực quan hóa gợi ý 5 sản phẩm cho khách hàng cụ thể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294" y="657204"/>
            <a:ext cx="15795020" cy="1907038"/>
            <a:chOff x="0" y="0"/>
            <a:chExt cx="5762066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2066" cy="695693"/>
            </a:xfrm>
            <a:custGeom>
              <a:avLst/>
              <a:gdLst/>
              <a:ahLst/>
              <a:cxnLst/>
              <a:rect r="r" b="b" t="t" l="l"/>
              <a:pathLst>
                <a:path h="695693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278358">
            <a:off x="-1432939" y="-269558"/>
            <a:ext cx="5304464" cy="1668495"/>
          </a:xfrm>
          <a:custGeom>
            <a:avLst/>
            <a:gdLst/>
            <a:ahLst/>
            <a:cxnLst/>
            <a:rect r="r" b="b" t="t" l="l"/>
            <a:pathLst>
              <a:path h="1668495" w="5304464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-5400000">
            <a:off x="-541453" y="6273617"/>
            <a:ext cx="6745738" cy="0"/>
          </a:xfrm>
          <a:prstGeom prst="line">
            <a:avLst/>
          </a:prstGeom>
          <a:ln cap="flat" w="19050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3235827" y="5472088"/>
            <a:ext cx="5377600" cy="5359332"/>
            <a:chOff x="0" y="0"/>
            <a:chExt cx="7170134" cy="71457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379777"/>
              <a:ext cx="7170134" cy="6765999"/>
            </a:xfrm>
            <a:custGeom>
              <a:avLst/>
              <a:gdLst/>
              <a:ahLst/>
              <a:cxnLst/>
              <a:rect r="r" b="b" t="t" l="l"/>
              <a:pathLst>
                <a:path h="6765999" w="7170134">
                  <a:moveTo>
                    <a:pt x="0" y="0"/>
                  </a:moveTo>
                  <a:lnTo>
                    <a:pt x="7170134" y="0"/>
                  </a:lnTo>
                  <a:lnTo>
                    <a:pt x="7170134" y="6765999"/>
                  </a:lnTo>
                  <a:lnTo>
                    <a:pt x="0" y="6765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203414">
              <a:off x="1379063" y="27592"/>
              <a:ext cx="974524" cy="1397167"/>
            </a:xfrm>
            <a:custGeom>
              <a:avLst/>
              <a:gdLst/>
              <a:ahLst/>
              <a:cxnLst/>
              <a:rect r="r" b="b" t="t" l="l"/>
              <a:pathLst>
                <a:path h="1397167" w="974524">
                  <a:moveTo>
                    <a:pt x="0" y="0"/>
                  </a:moveTo>
                  <a:lnTo>
                    <a:pt x="974524" y="0"/>
                  </a:lnTo>
                  <a:lnTo>
                    <a:pt x="974524" y="1397167"/>
                  </a:lnTo>
                  <a:lnTo>
                    <a:pt x="0" y="13971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217045" y="924923"/>
            <a:ext cx="10839717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Thành viên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0988" y="2975146"/>
            <a:ext cx="766091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1.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50988" y="4318171"/>
            <a:ext cx="766091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50988" y="5661196"/>
            <a:ext cx="766091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3.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50988" y="7080421"/>
            <a:ext cx="766091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4.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50988" y="8448921"/>
            <a:ext cx="766091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5.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26919" y="3063381"/>
            <a:ext cx="983416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3EA8"/>
                </a:solidFill>
                <a:latin typeface="Cabin Bold"/>
                <a:ea typeface="Cabin Bold"/>
                <a:cs typeface="Cabin Bold"/>
                <a:sym typeface="Cabin Bold"/>
              </a:rPr>
              <a:t>Nguyễn Bình 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13079" y="4354683"/>
            <a:ext cx="1066184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3EA8"/>
                </a:solidFill>
                <a:latin typeface="Cabin Bold"/>
                <a:ea typeface="Cabin Bold"/>
                <a:cs typeface="Cabin Bold"/>
                <a:sym typeface="Cabin Bold"/>
              </a:rPr>
              <a:t>Đinh Ngọc Thảo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83768" y="5697708"/>
            <a:ext cx="912046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3EA8"/>
                </a:solidFill>
                <a:latin typeface="Cabin Bold"/>
                <a:ea typeface="Cabin Bold"/>
                <a:cs typeface="Cabin Bold"/>
                <a:sym typeface="Cabin Bold"/>
              </a:rPr>
              <a:t>Đỗ Quang Phước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333975" y="7004221"/>
            <a:ext cx="956565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3EA8"/>
                </a:solidFill>
                <a:latin typeface="Cabin Bold"/>
                <a:ea typeface="Cabin Bold"/>
                <a:cs typeface="Cabin Bold"/>
                <a:sym typeface="Cabin Bold"/>
              </a:rPr>
              <a:t>Vũ Phạm Thành Phương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844405" y="8407332"/>
            <a:ext cx="859919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3EA8"/>
                </a:solidFill>
                <a:latin typeface="Cabin Bold"/>
                <a:ea typeface="Cabin Bold"/>
                <a:cs typeface="Cabin Bold"/>
                <a:sym typeface="Cabin Bold"/>
              </a:rPr>
              <a:t>Nguyễn Mạnh Cường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484919" y="8123782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82425" y="8123782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23192" y="-166829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1367" y="2923447"/>
            <a:ext cx="15225265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b="true" sz="900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Cách 2: Hệ thống gợi ý dựa trên sản phẩm tương tự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0910" y="2790605"/>
            <a:ext cx="15303381" cy="4705790"/>
          </a:xfrm>
          <a:custGeom>
            <a:avLst/>
            <a:gdLst/>
            <a:ahLst/>
            <a:cxnLst/>
            <a:rect r="r" b="b" t="t" l="l"/>
            <a:pathLst>
              <a:path h="4705790" w="15303381">
                <a:moveTo>
                  <a:pt x="0" y="0"/>
                </a:moveTo>
                <a:lnTo>
                  <a:pt x="15303380" y="0"/>
                </a:lnTo>
                <a:lnTo>
                  <a:pt x="15303380" y="4705790"/>
                </a:lnTo>
                <a:lnTo>
                  <a:pt x="0" y="4705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53443" y="1028700"/>
            <a:ext cx="11730951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Tạo hệ thống gợi ý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9150" y="3224115"/>
            <a:ext cx="14549701" cy="4437659"/>
          </a:xfrm>
          <a:custGeom>
            <a:avLst/>
            <a:gdLst/>
            <a:ahLst/>
            <a:cxnLst/>
            <a:rect r="r" b="b" t="t" l="l"/>
            <a:pathLst>
              <a:path h="4437659" w="14549701">
                <a:moveTo>
                  <a:pt x="0" y="0"/>
                </a:moveTo>
                <a:lnTo>
                  <a:pt x="14549700" y="0"/>
                </a:lnTo>
                <a:lnTo>
                  <a:pt x="14549700" y="4437659"/>
                </a:lnTo>
                <a:lnTo>
                  <a:pt x="0" y="4437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52968" y="1028700"/>
            <a:ext cx="1450680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true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Kết quả gợi ý cho sản phẩm cụ thể: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13373" y="2654154"/>
            <a:ext cx="11478268" cy="6843917"/>
          </a:xfrm>
          <a:custGeom>
            <a:avLst/>
            <a:gdLst/>
            <a:ahLst/>
            <a:cxnLst/>
            <a:rect r="r" b="b" t="t" l="l"/>
            <a:pathLst>
              <a:path h="6843917" w="11478268">
                <a:moveTo>
                  <a:pt x="0" y="0"/>
                </a:moveTo>
                <a:lnTo>
                  <a:pt x="11478268" y="0"/>
                </a:lnTo>
                <a:lnTo>
                  <a:pt x="11478268" y="6843917"/>
                </a:lnTo>
                <a:lnTo>
                  <a:pt x="0" y="68439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21324" y="380964"/>
            <a:ext cx="12645351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Trực quan hóa gợi ý 5 sản phẩm cho sản phẩm cụ thể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15339" y="2520007"/>
            <a:ext cx="11244257" cy="6999550"/>
          </a:xfrm>
          <a:custGeom>
            <a:avLst/>
            <a:gdLst/>
            <a:ahLst/>
            <a:cxnLst/>
            <a:rect r="r" b="b" t="t" l="l"/>
            <a:pathLst>
              <a:path h="6999550" w="11244257">
                <a:moveTo>
                  <a:pt x="0" y="0"/>
                </a:moveTo>
                <a:lnTo>
                  <a:pt x="11244257" y="0"/>
                </a:lnTo>
                <a:lnTo>
                  <a:pt x="11244257" y="6999550"/>
                </a:lnTo>
                <a:lnTo>
                  <a:pt x="0" y="6999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15339" y="315650"/>
            <a:ext cx="10457323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b="true" sz="63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Độ tương đồng giữa 10 sản phẩm bán chạy nhất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19082" y="2400300"/>
            <a:ext cx="13265837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b="true" sz="900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Biểu đồ mạng các sản phẩm thường đi kèm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5484919" y="8123782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782425" y="8123782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23192" y="-166829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07380" y="473830"/>
            <a:ext cx="12473241" cy="9339339"/>
          </a:xfrm>
          <a:custGeom>
            <a:avLst/>
            <a:gdLst/>
            <a:ahLst/>
            <a:cxnLst/>
            <a:rect r="r" b="b" t="t" l="l"/>
            <a:pathLst>
              <a:path h="9339339" w="12473241">
                <a:moveTo>
                  <a:pt x="0" y="0"/>
                </a:moveTo>
                <a:lnTo>
                  <a:pt x="12473240" y="0"/>
                </a:lnTo>
                <a:lnTo>
                  <a:pt x="12473240" y="9339340"/>
                </a:lnTo>
                <a:lnTo>
                  <a:pt x="0" y="9339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58414" y="9374552"/>
            <a:ext cx="3539104" cy="617207"/>
            <a:chOff x="0" y="0"/>
            <a:chExt cx="1291075" cy="2251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1075" cy="225159"/>
            </a:xfrm>
            <a:custGeom>
              <a:avLst/>
              <a:gdLst/>
              <a:ahLst/>
              <a:cxnLst/>
              <a:rect r="r" b="b" t="t" l="l"/>
              <a:pathLst>
                <a:path h="225159" w="1291075">
                  <a:moveTo>
                    <a:pt x="0" y="0"/>
                  </a:moveTo>
                  <a:lnTo>
                    <a:pt x="1291075" y="0"/>
                  </a:lnTo>
                  <a:lnTo>
                    <a:pt x="1291075" y="225159"/>
                  </a:lnTo>
                  <a:lnTo>
                    <a:pt x="0" y="2251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278358">
            <a:off x="13186236" y="8760183"/>
            <a:ext cx="5868613" cy="1845945"/>
          </a:xfrm>
          <a:custGeom>
            <a:avLst/>
            <a:gdLst/>
            <a:ahLst/>
            <a:cxnLst/>
            <a:rect r="r" b="b" t="t" l="l"/>
            <a:pathLst>
              <a:path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09762" y="773540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3671" y="950893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19625" y="3241675"/>
            <a:ext cx="14848751" cy="36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003EA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Cảm ơn thầy và các bạn đã lắng nghe phần trình bày của nhóm chúng em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1266069"/>
            <a:ext cx="16439375" cy="1477918"/>
            <a:chOff x="0" y="0"/>
            <a:chExt cx="5997128" cy="5391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7129" cy="539148"/>
            </a:xfrm>
            <a:custGeom>
              <a:avLst/>
              <a:gdLst/>
              <a:ahLst/>
              <a:cxnLst/>
              <a:rect r="r" b="b" t="t" l="l"/>
              <a:pathLst>
                <a:path h="539148" w="5997129">
                  <a:moveTo>
                    <a:pt x="0" y="0"/>
                  </a:moveTo>
                  <a:lnTo>
                    <a:pt x="5997129" y="0"/>
                  </a:lnTo>
                  <a:lnTo>
                    <a:pt x="5997129" y="539148"/>
                  </a:lnTo>
                  <a:lnTo>
                    <a:pt x="0" y="53914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924313" y="3505054"/>
          <a:ext cx="16439375" cy="5539891"/>
        </p:xfrm>
        <a:graphic>
          <a:graphicData uri="http://schemas.openxmlformats.org/drawingml/2006/table">
            <a:tbl>
              <a:tblPr/>
              <a:tblGrid>
                <a:gridCol w="8219687"/>
                <a:gridCol w="8219687"/>
              </a:tblGrid>
              <a:tr h="18821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Cá nhân hóa trải nghiệm người dùng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Tăng doanh thu và giá trị đơn hàng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26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Tiết kiệm thời gian tìm kiếm sản phẩm của khách hàng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Khám phá các sản phẩm mới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350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Phân tích hành vi và phân khúc khách hàng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Tự động hóa và tối ưu hóa việc bán hàng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895970" y="9044945"/>
            <a:ext cx="3539104" cy="617207"/>
            <a:chOff x="0" y="0"/>
            <a:chExt cx="1291075" cy="2251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1075" cy="225159"/>
            </a:xfrm>
            <a:custGeom>
              <a:avLst/>
              <a:gdLst/>
              <a:ahLst/>
              <a:cxnLst/>
              <a:rect r="r" b="b" t="t" l="l"/>
              <a:pathLst>
                <a:path h="225159" w="1291075">
                  <a:moveTo>
                    <a:pt x="0" y="0"/>
                  </a:moveTo>
                  <a:lnTo>
                    <a:pt x="1291075" y="0"/>
                  </a:lnTo>
                  <a:lnTo>
                    <a:pt x="1291075" y="225159"/>
                  </a:lnTo>
                  <a:lnTo>
                    <a:pt x="0" y="2251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989663" y="8797919"/>
            <a:ext cx="7147788" cy="1728465"/>
          </a:xfrm>
          <a:custGeom>
            <a:avLst/>
            <a:gdLst/>
            <a:ahLst/>
            <a:cxnLst/>
            <a:rect r="r" b="b" t="t" l="l"/>
            <a:pathLst>
              <a:path h="1728465" w="7147788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02764" y="8942224"/>
            <a:ext cx="573798" cy="822649"/>
          </a:xfrm>
          <a:custGeom>
            <a:avLst/>
            <a:gdLst/>
            <a:ahLst/>
            <a:cxnLst/>
            <a:rect r="r" b="b" t="t" l="l"/>
            <a:pathLst>
              <a:path h="822649" w="573798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18882" y="-411324"/>
            <a:ext cx="573798" cy="822649"/>
          </a:xfrm>
          <a:custGeom>
            <a:avLst/>
            <a:gdLst/>
            <a:ahLst/>
            <a:cxnLst/>
            <a:rect r="r" b="b" t="t" l="l"/>
            <a:pathLst>
              <a:path h="822649" w="573798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08297" y="158885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46217" y="1266069"/>
            <a:ext cx="1339556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 b="true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Mục tiêu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1714500"/>
            <a:ext cx="9009410" cy="8572500"/>
            <a:chOff x="0" y="0"/>
            <a:chExt cx="3286657" cy="31272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3127271"/>
            </a:xfrm>
            <a:custGeom>
              <a:avLst/>
              <a:gdLst/>
              <a:ahLst/>
              <a:cxnLst/>
              <a:rect r="r" b="b" t="t" l="l"/>
              <a:pathLst>
                <a:path h="3127271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3127271"/>
                  </a:lnTo>
                  <a:lnTo>
                    <a:pt x="0" y="312727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61150" y="657204"/>
            <a:ext cx="7087021" cy="8045795"/>
            <a:chOff x="0" y="0"/>
            <a:chExt cx="2585364" cy="29351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85364" cy="2935128"/>
            </a:xfrm>
            <a:custGeom>
              <a:avLst/>
              <a:gdLst/>
              <a:ahLst/>
              <a:cxnLst/>
              <a:rect r="r" b="b" t="t" l="l"/>
              <a:pathLst>
                <a:path h="2935128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935128"/>
                  </a:lnTo>
                  <a:lnTo>
                    <a:pt x="0" y="29351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626673" y="1011978"/>
            <a:ext cx="6355975" cy="7351955"/>
            <a:chOff x="0" y="0"/>
            <a:chExt cx="8474633" cy="9802607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/>
            <a:srcRect l="0" t="11443" r="0" b="11443"/>
            <a:stretch>
              <a:fillRect/>
            </a:stretch>
          </p:blipFill>
          <p:spPr>
            <a:xfrm flipH="false" flipV="false">
              <a:off x="0" y="0"/>
              <a:ext cx="8474633" cy="9802607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1885659" y="342900"/>
            <a:ext cx="7049083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Nội dung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1827206"/>
            <a:ext cx="10108387" cy="6875793"/>
            <a:chOff x="0" y="0"/>
            <a:chExt cx="13477850" cy="916772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4318" y="7818798"/>
              <a:ext cx="13473531" cy="1314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57690" indent="-328845" lvl="1">
                <a:lnSpc>
                  <a:spcPts val="3960"/>
                </a:lnSpc>
                <a:buFont typeface="Arial"/>
                <a:buChar char="•"/>
              </a:pPr>
              <a:r>
                <a:rPr lang="en-US" sz="3046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Gợi ý top 5 sản phẩm cho khách hàng</a:t>
              </a:r>
            </a:p>
            <a:p>
              <a:pPr algn="l" marL="657690" indent="-328845" lvl="1">
                <a:lnSpc>
                  <a:spcPts val="3960"/>
                </a:lnSpc>
                <a:buFont typeface="Arial"/>
                <a:buChar char="•"/>
              </a:pPr>
              <a:r>
                <a:rPr lang="en-US" sz="3046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Vẽ biểu đồ mạng các sản phẩm đi kèm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13473531" cy="1055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22"/>
                </a:lnSpc>
              </a:pPr>
              <a:r>
                <a:rPr lang="en-US" sz="5017" b="true">
                  <a:solidFill>
                    <a:srgbClr val="003EA8"/>
                  </a:solidFill>
                  <a:latin typeface="Muli Bold"/>
                  <a:ea typeface="Muli Bold"/>
                  <a:cs typeface="Muli Bold"/>
                  <a:sym typeface="Muli Bold"/>
                </a:rPr>
                <a:t>Khám phá dữ liệu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370587"/>
              <a:ext cx="13473531" cy="12878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57690" indent="-328845" lvl="1">
                <a:lnSpc>
                  <a:spcPts val="3960"/>
                </a:lnSpc>
                <a:buFont typeface="Arial"/>
                <a:buChar char="•"/>
              </a:pPr>
              <a:r>
                <a:rPr lang="en-US" sz="3046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User-Based Filtering : Dựa trên khách hàng</a:t>
              </a:r>
            </a:p>
            <a:p>
              <a:pPr algn="l" marL="657690" indent="-328845" lvl="1">
                <a:lnSpc>
                  <a:spcPts val="3960"/>
                </a:lnSpc>
                <a:buFont typeface="Arial"/>
                <a:buChar char="•"/>
              </a:pPr>
              <a:r>
                <a:rPr lang="en-US" sz="3046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Item-Based Filtering : Dựa trên sản phẩm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770854"/>
              <a:ext cx="13473531" cy="1055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22"/>
                </a:lnSpc>
              </a:pPr>
              <a:r>
                <a:rPr lang="en-US" sz="5017" b="true">
                  <a:solidFill>
                    <a:srgbClr val="003EA8"/>
                  </a:solidFill>
                  <a:latin typeface="Muli Bold"/>
                  <a:ea typeface="Muli Bold"/>
                  <a:cs typeface="Muli Bold"/>
                  <a:sym typeface="Muli Bold"/>
                </a:rPr>
                <a:t>Xây dựng hệ thống gợi ý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318" y="6227966"/>
              <a:ext cx="13473531" cy="1055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22"/>
                </a:lnSpc>
              </a:pPr>
              <a:r>
                <a:rPr lang="en-US" sz="5017" b="true">
                  <a:solidFill>
                    <a:srgbClr val="003EA8"/>
                  </a:solidFill>
                  <a:latin typeface="Muli Bold"/>
                  <a:ea typeface="Muli Bold"/>
                  <a:cs typeface="Muli Bold"/>
                  <a:sym typeface="Muli Bold"/>
                </a:rPr>
                <a:t>Trực quan hóa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5301511" y="-207276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8469322" y="9150674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895970" y="9044945"/>
            <a:ext cx="3539104" cy="617207"/>
            <a:chOff x="0" y="0"/>
            <a:chExt cx="1291075" cy="2251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91075" cy="225159"/>
            </a:xfrm>
            <a:custGeom>
              <a:avLst/>
              <a:gdLst/>
              <a:ahLst/>
              <a:cxnLst/>
              <a:rect r="r" b="b" t="t" l="l"/>
              <a:pathLst>
                <a:path h="225159" w="1291075">
                  <a:moveTo>
                    <a:pt x="0" y="0"/>
                  </a:moveTo>
                  <a:lnTo>
                    <a:pt x="1291075" y="0"/>
                  </a:lnTo>
                  <a:lnTo>
                    <a:pt x="1291075" y="225159"/>
                  </a:lnTo>
                  <a:lnTo>
                    <a:pt x="0" y="2251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95787" y="29178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2727189"/>
            <a:ext cx="7051342" cy="916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3157" indent="-306578" lvl="1">
              <a:lnSpc>
                <a:spcPts val="3692"/>
              </a:lnSpc>
              <a:buFont typeface="Arial"/>
              <a:buChar char="•"/>
            </a:pPr>
            <a:r>
              <a:rPr lang="en-US" sz="284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Top sản phẩm bán chạy</a:t>
            </a:r>
          </a:p>
          <a:p>
            <a:pPr algn="l" marL="613157" indent="-306578" lvl="1">
              <a:lnSpc>
                <a:spcPts val="3692"/>
              </a:lnSpc>
              <a:buFont typeface="Arial"/>
              <a:buChar char="•"/>
            </a:pPr>
            <a:r>
              <a:rPr lang="en-US" sz="284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Tần suất và giá trị mua hàng trung bình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16445245" cy="1906519"/>
            <a:chOff x="0" y="0"/>
            <a:chExt cx="5999270" cy="6955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9270" cy="695503"/>
            </a:xfrm>
            <a:custGeom>
              <a:avLst/>
              <a:gdLst/>
              <a:ahLst/>
              <a:cxnLst/>
              <a:rect r="r" b="b" t="t" l="l"/>
              <a:pathLst>
                <a:path h="695503" w="5999270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625957" y="2915205"/>
            <a:ext cx="7724783" cy="5768744"/>
            <a:chOff x="0" y="0"/>
            <a:chExt cx="2818022" cy="21044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18022" cy="2104453"/>
            </a:xfrm>
            <a:custGeom>
              <a:avLst/>
              <a:gdLst/>
              <a:ahLst/>
              <a:cxnLst/>
              <a:rect r="r" b="b" t="t" l="l"/>
              <a:pathLst>
                <a:path h="2104453" w="2818022">
                  <a:moveTo>
                    <a:pt x="0" y="0"/>
                  </a:moveTo>
                  <a:lnTo>
                    <a:pt x="2818022" y="0"/>
                  </a:lnTo>
                  <a:lnTo>
                    <a:pt x="2818022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26069" y="2915205"/>
            <a:ext cx="8358265" cy="5768744"/>
            <a:chOff x="0" y="0"/>
            <a:chExt cx="3049118" cy="21044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49118" cy="2104453"/>
            </a:xfrm>
            <a:custGeom>
              <a:avLst/>
              <a:gdLst/>
              <a:ahLst/>
              <a:cxnLst/>
              <a:rect r="r" b="b" t="t" l="l"/>
              <a:pathLst>
                <a:path h="2104453" w="3049118">
                  <a:moveTo>
                    <a:pt x="0" y="0"/>
                  </a:moveTo>
                  <a:lnTo>
                    <a:pt x="3049118" y="0"/>
                  </a:lnTo>
                  <a:lnTo>
                    <a:pt x="3049118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908900" y="3235000"/>
            <a:ext cx="121908" cy="121908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055579" y="7995212"/>
            <a:ext cx="121908" cy="121908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343782" y="924697"/>
            <a:ext cx="11600436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b="true" sz="900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Khám phá dữ liệu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926069" y="2915205"/>
            <a:ext cx="8358265" cy="3908190"/>
            <a:chOff x="0" y="0"/>
            <a:chExt cx="11144354" cy="521092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286620"/>
              <a:ext cx="11144354" cy="3924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971550" indent="-485775" lvl="1">
                <a:lnSpc>
                  <a:spcPts val="5850"/>
                </a:lnSpc>
                <a:buFont typeface="Arial"/>
                <a:buChar char="•"/>
              </a:pPr>
              <a:r>
                <a:rPr lang="en-US" sz="4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Imp</a:t>
              </a:r>
              <a:r>
                <a:rPr lang="en-US" sz="4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ort </a:t>
              </a:r>
              <a:r>
                <a:rPr lang="en-US" sz="4500">
                  <a:solidFill>
                    <a:srgbClr val="FF3131"/>
                  </a:solidFill>
                  <a:latin typeface="Cabin"/>
                  <a:ea typeface="Cabin"/>
                  <a:cs typeface="Cabin"/>
                  <a:sym typeface="Cabin"/>
                </a:rPr>
                <a:t>pandas</a:t>
              </a:r>
              <a:r>
                <a:rPr lang="en-US" sz="4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as </a:t>
              </a:r>
              <a:r>
                <a:rPr lang="en-US" sz="4500">
                  <a:solidFill>
                    <a:srgbClr val="FF3131"/>
                  </a:solidFill>
                  <a:latin typeface="Cabin"/>
                  <a:ea typeface="Cabin"/>
                  <a:cs typeface="Cabin"/>
                  <a:sym typeface="Cabin"/>
                </a:rPr>
                <a:t>pd</a:t>
              </a:r>
            </a:p>
            <a:p>
              <a:pPr algn="l" marL="971550" indent="-485775" lvl="1">
                <a:lnSpc>
                  <a:spcPts val="5850"/>
                </a:lnSpc>
                <a:buFont typeface="Arial"/>
                <a:buChar char="•"/>
              </a:pPr>
              <a:r>
                <a:rPr lang="en-US" sz="4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Import </a:t>
              </a:r>
              <a:r>
                <a:rPr lang="en-US" sz="4500">
                  <a:solidFill>
                    <a:srgbClr val="FF3131"/>
                  </a:solidFill>
                  <a:latin typeface="Cabin"/>
                  <a:ea typeface="Cabin"/>
                  <a:cs typeface="Cabin"/>
                  <a:sym typeface="Cabin"/>
                </a:rPr>
                <a:t>numpy</a:t>
              </a:r>
              <a:r>
                <a:rPr lang="en-US" sz="4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as </a:t>
              </a:r>
              <a:r>
                <a:rPr lang="en-US" sz="4500">
                  <a:solidFill>
                    <a:srgbClr val="FF3131"/>
                  </a:solidFill>
                  <a:latin typeface="Cabin"/>
                  <a:ea typeface="Cabin"/>
                  <a:cs typeface="Cabin"/>
                  <a:sym typeface="Cabin"/>
                </a:rPr>
                <a:t>np</a:t>
              </a:r>
            </a:p>
            <a:p>
              <a:pPr algn="l" marL="971550" indent="-485775" lvl="1">
                <a:lnSpc>
                  <a:spcPts val="5850"/>
                </a:lnSpc>
                <a:buFont typeface="Arial"/>
                <a:buChar char="•"/>
              </a:pPr>
              <a:r>
                <a:rPr lang="en-US" sz="4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Import </a:t>
              </a:r>
              <a:r>
                <a:rPr lang="en-US" sz="4500">
                  <a:solidFill>
                    <a:srgbClr val="FF3131"/>
                  </a:solidFill>
                  <a:latin typeface="Cabin"/>
                  <a:ea typeface="Cabin"/>
                  <a:cs typeface="Cabin"/>
                  <a:sym typeface="Cabin"/>
                </a:rPr>
                <a:t>matplotlib.pylot</a:t>
              </a:r>
              <a:r>
                <a:rPr lang="en-US" sz="4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as </a:t>
              </a:r>
              <a:r>
                <a:rPr lang="en-US" sz="4500">
                  <a:solidFill>
                    <a:srgbClr val="FF3131"/>
                  </a:solidFill>
                  <a:latin typeface="Cabin"/>
                  <a:ea typeface="Cabin"/>
                  <a:cs typeface="Cabin"/>
                  <a:sym typeface="Cabin"/>
                </a:rPr>
                <a:t>plt</a:t>
              </a:r>
            </a:p>
            <a:p>
              <a:pPr algn="l" marL="971550" indent="-485775" lvl="1">
                <a:lnSpc>
                  <a:spcPts val="5850"/>
                </a:lnSpc>
                <a:buFont typeface="Arial"/>
                <a:buChar char="•"/>
              </a:pPr>
              <a:r>
                <a:rPr lang="en-US" sz="4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Import </a:t>
              </a:r>
              <a:r>
                <a:rPr lang="en-US" sz="4500">
                  <a:solidFill>
                    <a:srgbClr val="FF3131"/>
                  </a:solidFill>
                  <a:latin typeface="Cabin"/>
                  <a:ea typeface="Cabin"/>
                  <a:cs typeface="Cabin"/>
                  <a:sym typeface="Cabin"/>
                </a:rPr>
                <a:t>seaborn</a:t>
              </a:r>
              <a:r>
                <a:rPr lang="en-US" sz="4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as </a:t>
              </a:r>
              <a:r>
                <a:rPr lang="en-US" sz="4500">
                  <a:solidFill>
                    <a:srgbClr val="FF3131"/>
                  </a:solidFill>
                  <a:latin typeface="Cabin"/>
                  <a:ea typeface="Cabin"/>
                  <a:cs typeface="Cabin"/>
                  <a:sym typeface="Cabin"/>
                </a:rPr>
                <a:t>sns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47625"/>
              <a:ext cx="11144354" cy="1055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</a:pPr>
              <a:r>
                <a:rPr lang="en-US" b="true" sz="5000">
                  <a:solidFill>
                    <a:srgbClr val="003EA8"/>
                  </a:solidFill>
                  <a:latin typeface="Muli Bold"/>
                  <a:ea typeface="Muli Bold"/>
                  <a:cs typeface="Muli Bold"/>
                  <a:sym typeface="Muli Bold"/>
                </a:rPr>
                <a:t>Khai báo thư viện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278358">
            <a:off x="15234276" y="8984755"/>
            <a:ext cx="3843021" cy="1208805"/>
          </a:xfrm>
          <a:custGeom>
            <a:avLst/>
            <a:gdLst/>
            <a:ahLst/>
            <a:cxnLst/>
            <a:rect r="r" b="b" t="t" l="l"/>
            <a:pathLst>
              <a:path h="1208805" w="3843021">
                <a:moveTo>
                  <a:pt x="0" y="0"/>
                </a:moveTo>
                <a:lnTo>
                  <a:pt x="3843021" y="0"/>
                </a:lnTo>
                <a:lnTo>
                  <a:pt x="3843021" y="1208805"/>
                </a:lnTo>
                <a:lnTo>
                  <a:pt x="0" y="12088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9625957" y="2915205"/>
            <a:ext cx="7724783" cy="5355043"/>
            <a:chOff x="0" y="0"/>
            <a:chExt cx="10299711" cy="7140057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1234557"/>
              <a:ext cx="10299711" cy="5905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971550" indent="-485775" lvl="1">
                <a:lnSpc>
                  <a:spcPts val="5850"/>
                </a:lnSpc>
                <a:buFont typeface="Arial"/>
                <a:buChar char="•"/>
              </a:pPr>
              <a:r>
                <a:rPr lang="en-US" sz="4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df=pd.read_csv(“</a:t>
              </a:r>
              <a:r>
                <a:rPr lang="en-US" sz="4500">
                  <a:solidFill>
                    <a:srgbClr val="FF3131"/>
                  </a:solidFill>
                  <a:latin typeface="Cabin"/>
                  <a:ea typeface="Cabin"/>
                  <a:cs typeface="Cabin"/>
                  <a:sym typeface="Cabin"/>
                </a:rPr>
                <a:t>Online Retail.csv</a:t>
              </a:r>
              <a:r>
                <a:rPr lang="en-US" sz="4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”)</a:t>
              </a:r>
            </a:p>
            <a:p>
              <a:pPr algn="l" marL="971550" indent="-485775" lvl="1">
                <a:lnSpc>
                  <a:spcPts val="5850"/>
                </a:lnSpc>
                <a:buFont typeface="Arial"/>
                <a:buChar char="•"/>
              </a:pPr>
              <a:r>
                <a:rPr lang="en-US" sz="4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df.head(10)</a:t>
              </a:r>
            </a:p>
            <a:p>
              <a:pPr algn="l" marL="971550" indent="-485775" lvl="1">
                <a:lnSpc>
                  <a:spcPts val="5850"/>
                </a:lnSpc>
                <a:buFont typeface="Arial"/>
                <a:buChar char="•"/>
              </a:pPr>
              <a:r>
                <a:rPr lang="en-US" sz="4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df.info()</a:t>
              </a:r>
            </a:p>
            <a:p>
              <a:pPr algn="l" marL="971550" indent="-485775" lvl="1">
                <a:lnSpc>
                  <a:spcPts val="5850"/>
                </a:lnSpc>
                <a:buFont typeface="Arial"/>
                <a:buChar char="•"/>
              </a:pPr>
              <a:r>
                <a:rPr lang="en-US" sz="4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df.describe()</a:t>
              </a:r>
            </a:p>
            <a:p>
              <a:pPr algn="l">
                <a:lnSpc>
                  <a:spcPts val="5850"/>
                </a:lnSpc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10299711" cy="1055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</a:pPr>
              <a:r>
                <a:rPr lang="en-US" b="true" sz="5000">
                  <a:solidFill>
                    <a:srgbClr val="003EA8"/>
                  </a:solidFill>
                  <a:latin typeface="Muli Bold"/>
                  <a:ea typeface="Muli Bold"/>
                  <a:cs typeface="Muli Bold"/>
                  <a:sym typeface="Muli Bold"/>
                </a:rPr>
                <a:t>Đọc dữ liệu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133173" y="4162517"/>
            <a:ext cx="5533751" cy="1961966"/>
          </a:xfrm>
          <a:custGeom>
            <a:avLst/>
            <a:gdLst/>
            <a:ahLst/>
            <a:cxnLst/>
            <a:rect r="r" b="b" t="t" l="l"/>
            <a:pathLst>
              <a:path h="1961966" w="5533751">
                <a:moveTo>
                  <a:pt x="5533752" y="0"/>
                </a:moveTo>
                <a:lnTo>
                  <a:pt x="0" y="0"/>
                </a:lnTo>
                <a:lnTo>
                  <a:pt x="0" y="1961966"/>
                </a:lnTo>
                <a:lnTo>
                  <a:pt x="5533752" y="1961966"/>
                </a:lnTo>
                <a:lnTo>
                  <a:pt x="55337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20837" y="4162517"/>
            <a:ext cx="5533751" cy="1961966"/>
          </a:xfrm>
          <a:custGeom>
            <a:avLst/>
            <a:gdLst/>
            <a:ahLst/>
            <a:cxnLst/>
            <a:rect r="r" b="b" t="t" l="l"/>
            <a:pathLst>
              <a:path h="1961966" w="5533751">
                <a:moveTo>
                  <a:pt x="0" y="0"/>
                </a:moveTo>
                <a:lnTo>
                  <a:pt x="5533752" y="0"/>
                </a:lnTo>
                <a:lnTo>
                  <a:pt x="5533752" y="1961966"/>
                </a:lnTo>
                <a:lnTo>
                  <a:pt x="0" y="19619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17684" y="1281714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9650" y="1281714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368898" y="1523352"/>
            <a:ext cx="9506976" cy="5704186"/>
          </a:xfrm>
          <a:custGeom>
            <a:avLst/>
            <a:gdLst/>
            <a:ahLst/>
            <a:cxnLst/>
            <a:rect r="r" b="b" t="t" l="l"/>
            <a:pathLst>
              <a:path h="5704186" w="9506976">
                <a:moveTo>
                  <a:pt x="0" y="0"/>
                </a:moveTo>
                <a:lnTo>
                  <a:pt x="9506975" y="0"/>
                </a:lnTo>
                <a:lnTo>
                  <a:pt x="9506975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76241" y="367314"/>
            <a:ext cx="1389229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sz="5499" b="true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Bảng thống kê mô tả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7963309"/>
            <a:ext cx="18288000" cy="117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 i="true">
                <a:solidFill>
                  <a:srgbClr val="003EA8"/>
                </a:solidFill>
                <a:latin typeface="Muli Bold Italics"/>
                <a:ea typeface="Muli Bold Italics"/>
                <a:cs typeface="Muli Bold Italics"/>
                <a:sym typeface="Muli Bold Italics"/>
              </a:rPr>
              <a:t>Thống kê mô tả cho ba cột dữ liệu: "Quantity" (Số lượng), "UnitPrice" (Đơn giá), và "CustomerID" (Mã khách hàng).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895350" y="667144"/>
          <a:ext cx="16452850" cy="8290376"/>
        </p:xfrm>
        <a:graphic>
          <a:graphicData uri="http://schemas.openxmlformats.org/drawingml/2006/table">
            <a:tbl>
              <a:tblPr/>
              <a:tblGrid>
                <a:gridCol w="16452850"/>
              </a:tblGrid>
              <a:tr h="20935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400"/>
                        </a:lnSpc>
                        <a:defRPr/>
                      </a:pPr>
                      <a:r>
                        <a:rPr lang="en-US" sz="6000" b="true">
                          <a:solidFill>
                            <a:srgbClr val="003EA8"/>
                          </a:solidFill>
                          <a:latin typeface="Muli Ultra-Bold"/>
                          <a:ea typeface="Muli Ultra-Bold"/>
                          <a:cs typeface="Muli Ultra-Bold"/>
                          <a:sym typeface="Muli Ultra-Bold"/>
                        </a:rPr>
                        <a:t>Xử lí dữ liệu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6781">
                <a:tc>
                  <a:txBody>
                    <a:bodyPr anchor="t" rtlCol="false"/>
                    <a:lstStyle/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7374448" y="9044945"/>
            <a:ext cx="3539104" cy="617207"/>
            <a:chOff x="0" y="0"/>
            <a:chExt cx="1291075" cy="225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91075" cy="225159"/>
            </a:xfrm>
            <a:custGeom>
              <a:avLst/>
              <a:gdLst/>
              <a:ahLst/>
              <a:cxnLst/>
              <a:rect r="r" b="b" t="t" l="l"/>
              <a:pathLst>
                <a:path h="225159" w="1291075">
                  <a:moveTo>
                    <a:pt x="0" y="0"/>
                  </a:moveTo>
                  <a:lnTo>
                    <a:pt x="1291075" y="0"/>
                  </a:lnTo>
                  <a:lnTo>
                    <a:pt x="1291075" y="225159"/>
                  </a:lnTo>
                  <a:lnTo>
                    <a:pt x="0" y="2251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278358">
            <a:off x="-187185" y="433311"/>
            <a:ext cx="2756025" cy="866895"/>
          </a:xfrm>
          <a:custGeom>
            <a:avLst/>
            <a:gdLst/>
            <a:ahLst/>
            <a:cxnLst/>
            <a:rect r="r" b="b" t="t" l="l"/>
            <a:pathLst>
              <a:path h="866895" w="2756025">
                <a:moveTo>
                  <a:pt x="0" y="0"/>
                </a:moveTo>
                <a:lnTo>
                  <a:pt x="2756025" y="0"/>
                </a:lnTo>
                <a:lnTo>
                  <a:pt x="2756025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78358">
            <a:off x="15635548" y="8838411"/>
            <a:ext cx="2756025" cy="866895"/>
          </a:xfrm>
          <a:custGeom>
            <a:avLst/>
            <a:gdLst/>
            <a:ahLst/>
            <a:cxnLst/>
            <a:rect r="r" b="b" t="t" l="l"/>
            <a:pathLst>
              <a:path h="866895" w="2756025">
                <a:moveTo>
                  <a:pt x="0" y="0"/>
                </a:moveTo>
                <a:lnTo>
                  <a:pt x="2756025" y="0"/>
                </a:lnTo>
                <a:lnTo>
                  <a:pt x="2756025" y="866896"/>
                </a:lnTo>
                <a:lnTo>
                  <a:pt x="0" y="866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62188" y="8728374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84196" y="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7575" y="3304966"/>
            <a:ext cx="16452850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3EA8"/>
                </a:solidFill>
                <a:latin typeface="Cabin Bold"/>
                <a:ea typeface="Cabin Bold"/>
                <a:cs typeface="Cabin Bold"/>
                <a:sym typeface="Cabin Bold"/>
              </a:rPr>
              <a:t>Nhận thấy có những đơn hàng mà số sản phẩm là âm (đây là những đơn hàng đã bị cancel, InvoiceNo có chữ "c")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df[df['Quantity']&lt;0].head()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Loại bỏ những đơn hàng đã bị hủy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df = df[df['</a:t>
            </a:r>
            <a:r>
              <a:rPr lang="en-US" sz="3399">
                <a:solidFill>
                  <a:srgbClr val="FF3131"/>
                </a:solidFill>
                <a:latin typeface="Muli"/>
                <a:ea typeface="Muli"/>
                <a:cs typeface="Muli"/>
                <a:sym typeface="Muli"/>
              </a:rPr>
              <a:t>Quantity</a:t>
            </a: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']&gt;0]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print(df[df['</a:t>
            </a:r>
            <a:r>
              <a:rPr lang="en-US" sz="3399">
                <a:solidFill>
                  <a:srgbClr val="FF3131"/>
                </a:solidFill>
                <a:latin typeface="Muli"/>
                <a:ea typeface="Muli"/>
                <a:cs typeface="Muli"/>
                <a:sym typeface="Muli"/>
              </a:rPr>
              <a:t>UnitPrice</a:t>
            </a: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']&lt;=0].head())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df = df[df['</a:t>
            </a:r>
            <a:r>
              <a:rPr lang="en-US" sz="3399">
                <a:solidFill>
                  <a:srgbClr val="FF3131"/>
                </a:solidFill>
                <a:latin typeface="Muli"/>
                <a:ea typeface="Muli"/>
                <a:cs typeface="Muli"/>
                <a:sym typeface="Muli"/>
              </a:rPr>
              <a:t>UnitPrice</a:t>
            </a: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']&gt;0]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0" y="1326069"/>
          <a:ext cx="18288000" cy="7718876"/>
        </p:xfrm>
        <a:graphic>
          <a:graphicData uri="http://schemas.openxmlformats.org/drawingml/2006/table">
            <a:tbl>
              <a:tblPr/>
              <a:tblGrid>
                <a:gridCol w="9318289"/>
                <a:gridCol w="8969711"/>
              </a:tblGrid>
              <a:tr h="22849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3905">
                <a:tc>
                  <a:txBody>
                    <a:bodyPr anchor="t" rtlCol="false"/>
                    <a:lstStyle/>
                    <a:p>
                      <a:pPr algn="l" marL="474979" indent="-237490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81" indent="-237491" lvl="1">
                        <a:lnSpc>
                          <a:spcPts val="3080"/>
                        </a:lnSpc>
                        <a:buFont typeface="Arial"/>
                        <a:buChar char="•"/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7374448" y="9044945"/>
            <a:ext cx="3539104" cy="617207"/>
            <a:chOff x="0" y="0"/>
            <a:chExt cx="1291075" cy="225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91075" cy="225159"/>
            </a:xfrm>
            <a:custGeom>
              <a:avLst/>
              <a:gdLst/>
              <a:ahLst/>
              <a:cxnLst/>
              <a:rect r="r" b="b" t="t" l="l"/>
              <a:pathLst>
                <a:path h="225159" w="1291075">
                  <a:moveTo>
                    <a:pt x="0" y="0"/>
                  </a:moveTo>
                  <a:lnTo>
                    <a:pt x="1291075" y="0"/>
                  </a:lnTo>
                  <a:lnTo>
                    <a:pt x="1291075" y="225159"/>
                  </a:lnTo>
                  <a:lnTo>
                    <a:pt x="0" y="2251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278358">
            <a:off x="-718323" y="595252"/>
            <a:ext cx="2756025" cy="866895"/>
          </a:xfrm>
          <a:custGeom>
            <a:avLst/>
            <a:gdLst/>
            <a:ahLst/>
            <a:cxnLst/>
            <a:rect r="r" b="b" t="t" l="l"/>
            <a:pathLst>
              <a:path h="866895" w="2756025">
                <a:moveTo>
                  <a:pt x="0" y="0"/>
                </a:moveTo>
                <a:lnTo>
                  <a:pt x="2756025" y="0"/>
                </a:lnTo>
                <a:lnTo>
                  <a:pt x="2756025" y="866896"/>
                </a:lnTo>
                <a:lnTo>
                  <a:pt x="0" y="866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78358">
            <a:off x="15970187" y="8384583"/>
            <a:ext cx="2756025" cy="866895"/>
          </a:xfrm>
          <a:custGeom>
            <a:avLst/>
            <a:gdLst/>
            <a:ahLst/>
            <a:cxnLst/>
            <a:rect r="r" b="b" t="t" l="l"/>
            <a:pathLst>
              <a:path h="866895" w="2756025">
                <a:moveTo>
                  <a:pt x="0" y="0"/>
                </a:moveTo>
                <a:lnTo>
                  <a:pt x="2756026" y="0"/>
                </a:lnTo>
                <a:lnTo>
                  <a:pt x="2756026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62188" y="8728374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84196" y="-309867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95350" y="8347920"/>
            <a:ext cx="1645285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90828" y="1350386"/>
            <a:ext cx="709435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3EA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Chuyển cột “InvoiceDate” sang dạng date-time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0165" y="1350386"/>
            <a:ext cx="792439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3EA8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Tạo cột tháng - Lọc data từ tháng 3 đến tháng 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5350" y="3579236"/>
            <a:ext cx="8439554" cy="357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df["</a:t>
            </a:r>
            <a:r>
              <a:rPr lang="en-US" sz="3399">
                <a:solidFill>
                  <a:srgbClr val="FF3131"/>
                </a:solidFill>
                <a:latin typeface="Muli"/>
                <a:ea typeface="Muli"/>
                <a:cs typeface="Muli"/>
                <a:sym typeface="Muli"/>
              </a:rPr>
              <a:t>InvoiceDate</a:t>
            </a: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"] = pd.to_datetime(df["</a:t>
            </a:r>
            <a:r>
              <a:rPr lang="en-US" sz="3399">
                <a:solidFill>
                  <a:srgbClr val="FF3131"/>
                </a:solidFill>
                <a:latin typeface="Muli"/>
                <a:ea typeface="Muli"/>
                <a:cs typeface="Muli"/>
                <a:sym typeface="Muli"/>
              </a:rPr>
              <a:t>InvoiceDate</a:t>
            </a: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"],dayfirst=</a:t>
            </a:r>
            <a:r>
              <a:rPr lang="en-US" sz="3399">
                <a:solidFill>
                  <a:srgbClr val="003EA8"/>
                </a:solidFill>
                <a:latin typeface="Muli"/>
                <a:ea typeface="Muli"/>
                <a:cs typeface="Muli"/>
                <a:sym typeface="Muli"/>
              </a:rPr>
              <a:t>True)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print(df["</a:t>
            </a:r>
            <a:r>
              <a:rPr lang="en-US" sz="3399">
                <a:solidFill>
                  <a:srgbClr val="FF3131"/>
                </a:solidFill>
                <a:latin typeface="Muli"/>
                <a:ea typeface="Muli"/>
                <a:cs typeface="Muli"/>
                <a:sym typeface="Muli"/>
              </a:rPr>
              <a:t>InvoiceDate</a:t>
            </a: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"].min(), df["</a:t>
            </a:r>
            <a:r>
              <a:rPr lang="en-US" sz="3399">
                <a:solidFill>
                  <a:srgbClr val="FF3131"/>
                </a:solidFill>
                <a:latin typeface="Muli"/>
                <a:ea typeface="Muli"/>
                <a:cs typeface="Muli"/>
                <a:sym typeface="Muli"/>
              </a:rPr>
              <a:t>InvoiceDate</a:t>
            </a: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"].max())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920165" y="3579236"/>
            <a:ext cx="8013296" cy="177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df["</a:t>
            </a:r>
            <a:r>
              <a:rPr lang="en-US" sz="3399">
                <a:solidFill>
                  <a:srgbClr val="FF3131"/>
                </a:solidFill>
                <a:latin typeface="Muli"/>
                <a:ea typeface="Muli"/>
                <a:cs typeface="Muli"/>
                <a:sym typeface="Muli"/>
              </a:rPr>
              <a:t>Month</a:t>
            </a: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"] =  df["</a:t>
            </a:r>
            <a:r>
              <a:rPr lang="en-US" sz="3399">
                <a:solidFill>
                  <a:srgbClr val="FF3131"/>
                </a:solidFill>
                <a:latin typeface="Muli"/>
                <a:ea typeface="Muli"/>
                <a:cs typeface="Muli"/>
                <a:sym typeface="Muli"/>
              </a:rPr>
              <a:t>InvoiceDate</a:t>
            </a: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"].dt.month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920165" y="5293102"/>
            <a:ext cx="7339135" cy="237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3EA8"/>
                </a:solidFill>
                <a:latin typeface="Muli"/>
                <a:ea typeface="Muli"/>
                <a:cs typeface="Muli"/>
                <a:sym typeface="Muli"/>
              </a:rPr>
              <a:t>filtered_df </a:t>
            </a: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= df[(df["</a:t>
            </a:r>
            <a:r>
              <a:rPr lang="en-US" sz="3399">
                <a:solidFill>
                  <a:srgbClr val="FF3131"/>
                </a:solidFill>
                <a:latin typeface="Muli"/>
                <a:ea typeface="Muli"/>
                <a:cs typeface="Muli"/>
                <a:sym typeface="Muli"/>
              </a:rPr>
              <a:t>Month</a:t>
            </a: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"] &gt;= 3) &amp; (df["</a:t>
            </a:r>
            <a:r>
              <a:rPr lang="en-US" sz="3399">
                <a:solidFill>
                  <a:srgbClr val="FF3131"/>
                </a:solidFill>
                <a:latin typeface="Muli"/>
                <a:ea typeface="Muli"/>
                <a:cs typeface="Muli"/>
                <a:sym typeface="Muli"/>
              </a:rPr>
              <a:t>Month</a:t>
            </a: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"] &lt;= 7)]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print(</a:t>
            </a:r>
            <a:r>
              <a:rPr lang="en-US" sz="3399">
                <a:solidFill>
                  <a:srgbClr val="003EA8"/>
                </a:solidFill>
                <a:latin typeface="Muli"/>
                <a:ea typeface="Muli"/>
                <a:cs typeface="Muli"/>
                <a:sym typeface="Muli"/>
              </a:rPr>
              <a:t>filtered_df</a:t>
            </a: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)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16445245" cy="1906519"/>
            <a:chOff x="0" y="0"/>
            <a:chExt cx="5999270" cy="6955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9270" cy="695503"/>
            </a:xfrm>
            <a:custGeom>
              <a:avLst/>
              <a:gdLst/>
              <a:ahLst/>
              <a:cxnLst/>
              <a:rect r="r" b="b" t="t" l="l"/>
              <a:pathLst>
                <a:path h="695503" w="5999270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5912377" y="6578201"/>
            <a:ext cx="2725670" cy="4655647"/>
          </a:xfrm>
          <a:custGeom>
            <a:avLst/>
            <a:gdLst/>
            <a:ahLst/>
            <a:cxnLst/>
            <a:rect r="r" b="b" t="t" l="l"/>
            <a:pathLst>
              <a:path h="4655647" w="2725670">
                <a:moveTo>
                  <a:pt x="2725670" y="0"/>
                </a:moveTo>
                <a:lnTo>
                  <a:pt x="0" y="0"/>
                </a:lnTo>
                <a:lnTo>
                  <a:pt x="0" y="4655648"/>
                </a:lnTo>
                <a:lnTo>
                  <a:pt x="2725670" y="4655648"/>
                </a:lnTo>
                <a:lnTo>
                  <a:pt x="27256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61525" y="1004459"/>
            <a:ext cx="10364949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Kết quả dữ liệu sau khi xử lí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3879" y="-156776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227068" y="9653859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93371" y="3148879"/>
            <a:ext cx="11301259" cy="5384865"/>
          </a:xfrm>
          <a:custGeom>
            <a:avLst/>
            <a:gdLst/>
            <a:ahLst/>
            <a:cxnLst/>
            <a:rect r="r" b="b" t="t" l="l"/>
            <a:pathLst>
              <a:path h="5384865" w="11301259">
                <a:moveTo>
                  <a:pt x="0" y="0"/>
                </a:moveTo>
                <a:lnTo>
                  <a:pt x="11301258" y="0"/>
                </a:lnTo>
                <a:lnTo>
                  <a:pt x="11301258" y="5384865"/>
                </a:lnTo>
                <a:lnTo>
                  <a:pt x="0" y="53848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21" t="0" r="-421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DAGldOzL_UA</dc:identifier>
  <dcterms:modified xsi:type="dcterms:W3CDTF">2011-08-01T06:04:30Z</dcterms:modified>
  <cp:revision>1</cp:revision>
  <dc:title>Nhóm 3</dc:title>
</cp:coreProperties>
</file>