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  <p:sldMasterId id="2147484777" r:id="rId8"/>
  </p:sldMasterIdLst>
  <p:notesMasterIdLst>
    <p:notesMasterId r:id="rId23"/>
  </p:notesMasterIdLst>
  <p:handoutMasterIdLst>
    <p:handoutMasterId r:id="rId24"/>
  </p:handoutMasterIdLst>
  <p:sldIdLst>
    <p:sldId id="256" r:id="rId9"/>
    <p:sldId id="458" r:id="rId10"/>
    <p:sldId id="510" r:id="rId11"/>
    <p:sldId id="519" r:id="rId12"/>
    <p:sldId id="515" r:id="rId13"/>
    <p:sldId id="518" r:id="rId14"/>
    <p:sldId id="513" r:id="rId15"/>
    <p:sldId id="512" r:id="rId16"/>
    <p:sldId id="517" r:id="rId17"/>
    <p:sldId id="520" r:id="rId18"/>
    <p:sldId id="454" r:id="rId19"/>
    <p:sldId id="479" r:id="rId20"/>
    <p:sldId id="511" r:id="rId21"/>
    <p:sldId id="509" r:id="rId2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FFCDB8"/>
    <a:srgbClr val="EF3340"/>
    <a:srgbClr val="FFCD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49FB6-E9D7-41DB-B9A8-15DE0AFBAFF3}" v="3" dt="2021-10-04T10:32:29.797"/>
    <p1510:client id="{7500C73F-DC51-4682-9FFD-00C6469FB717}" v="4" dt="2021-10-05T10:23:44.569"/>
    <p1510:client id="{A136BC73-5082-466E-BCFD-89C4994FA093}" v="7" dt="2021-10-05T14:57:30.150"/>
    <p1510:client id="{D60C40D5-C590-42EB-B3F1-1AA4BB33B575}" v="11" dt="2021-10-05T15:04:58.611"/>
    <p1510:client id="{E8627867-4891-4016-B7B5-6B1DEBBE2AE6}" v="9" dt="2021-10-05T11:06:49.344"/>
    <p1510:client id="{EAF22794-585B-4D4A-A522-C92B2E41628C}" v="1" dt="2021-10-05T12:48:24.026"/>
    <p1510:client id="{F4C38A1D-8FB1-4815-9EFF-0FAA2D060D62}" v="151" dt="2021-10-05T10:32:28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9" autoAdjust="0"/>
    <p:restoredTop sz="81786" autoAdjust="0"/>
  </p:normalViewPr>
  <p:slideViewPr>
    <p:cSldViewPr snapToObjects="1">
      <p:cViewPr varScale="1">
        <p:scale>
          <a:sx n="69" d="100"/>
          <a:sy n="69" d="100"/>
        </p:scale>
        <p:origin x="84" y="204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fi-FI"/>
              <a:t>21.09.2021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fi-FI"/>
              <a:t>My-Linh Nguyen, Thao Phung, Duong-Hai Ly, Hong-Linh Truong - RE4ES’21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fi-FI"/>
              <a:t>21.09.2021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fi-FI"/>
              <a:t>My-Linh Nguyen, Thao Phung, Duong-Hai Ly, Hong-Linh Truong - RE4ES’21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B2E6F-0C39-8142-9EFC-9FAE6C023D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21.09.2021</a:t>
            </a:r>
          </a:p>
        </p:txBody>
      </p:sp>
    </p:spTree>
    <p:extLst>
      <p:ext uri="{BB962C8B-B14F-4D97-AF65-F5344CB8AC3E}">
        <p14:creationId xmlns:p14="http://schemas.microsoft.com/office/powerpoint/2010/main" val="377532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91B7-14D0-6A41-9590-EA6E0728E1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21.09.2021</a:t>
            </a:r>
          </a:p>
        </p:txBody>
      </p:sp>
    </p:spTree>
    <p:extLst>
      <p:ext uri="{BB962C8B-B14F-4D97-AF65-F5344CB8AC3E}">
        <p14:creationId xmlns:p14="http://schemas.microsoft.com/office/powerpoint/2010/main" val="399643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21.09.2021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408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Arial"/>
                <a:ea typeface="ＭＳ Ｐゴシック"/>
                <a:cs typeface="Arial"/>
              </a:rPr>
              <a:t>+ Prediction monitoring: Prometheus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21.09.2021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01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Hong-Linh Truong, My-Linh Nguyen, Thao Phung, Internal discussion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Hong-Linh Truong, My-Linh Nguyen, Thao Phung, Internal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D9EF4-383B-4D5B-98DE-66DB5D986C9A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01B1-13B1-47D6-8161-4CF5D16EB4F5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D1E1E-BB99-404B-A2F6-B623562A135A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0AB2F-41D9-408E-B358-00DBD057A7E4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0F50-77F3-4FF6-9972-D02C5BF83B14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887F-9E34-4DE4-8C33-8AB5C5A93EEE}" type="datetime1">
              <a:rPr lang="en-US" smtClean="0"/>
              <a:t>12/8/2021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Hong-Linh Truong, My-Linh Nguyen, Thao Phung, Internal discussion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Hong-Linh Truong, My-Linh Nguyen, Thao Phung, Internal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66593-C150-4174-B114-49D5DF17DC01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0802-2BA6-425B-93DC-30F28F0682D2}" type="datetime1">
              <a:rPr lang="en-US" smtClean="0"/>
              <a:t>12/8/2021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820B-09F7-4D2C-A061-CBEBD08A8F4B}" type="datetime1">
              <a:rPr lang="en-US" smtClean="0"/>
              <a:t>12/8/2021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3C4F98-3490-402C-B0C0-818948447189}" type="datetime1">
              <a:rPr lang="en-US" smtClean="0"/>
              <a:t>12/8/2021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46156-6EBD-45AC-A401-BC8A39F77C32}" type="datetime1">
              <a:rPr lang="en-US" smtClean="0"/>
              <a:t>12/8/2021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DAE089-E89B-4609-A923-EBF5DBE9D1A2}" type="datetime1">
              <a:rPr lang="en-US" smtClean="0"/>
              <a:t>12/8/2021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2F6247-2BBC-436F-AF77-C62F672669CD}" type="datetime1">
              <a:rPr lang="en-US" smtClean="0"/>
              <a:t>12/8/2021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Hong-Linh Truong, My-Linh Nguyen, Thao Phung, Internal discussion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473948-FD1F-4E1E-A447-3BB594740AA7}" type="datetime1">
              <a:rPr lang="en-US" smtClean="0"/>
              <a:t>12/8/2021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623" y="2425452"/>
            <a:ext cx="8165139" cy="1311178"/>
          </a:xfrm>
        </p:spPr>
        <p:txBody>
          <a:bodyPr/>
          <a:lstStyle/>
          <a:p>
            <a:pPr algn="ctr"/>
            <a:r>
              <a:rPr lang="en-US" sz="4000" dirty="0">
                <a:ea typeface="ＭＳ Ｐゴシック"/>
                <a:cs typeface="Arial"/>
              </a:rPr>
              <a:t>Advanced Topics in Software Systems </a:t>
            </a:r>
            <a:br>
              <a:rPr lang="en-US" sz="4000" dirty="0">
                <a:ea typeface="ＭＳ Ｐゴシック"/>
                <a:cs typeface="Arial"/>
              </a:rPr>
            </a:br>
            <a:br>
              <a:rPr lang="en-US" sz="4000" dirty="0">
                <a:ea typeface="ＭＳ Ｐゴシック"/>
                <a:cs typeface="Arial"/>
              </a:rPr>
            </a:br>
            <a:r>
              <a:rPr lang="en-US" sz="2800" dirty="0">
                <a:ea typeface="ＭＳ Ｐゴシック"/>
                <a:cs typeface="Arial"/>
              </a:rPr>
              <a:t>Project work</a:t>
            </a:r>
            <a:br>
              <a:rPr lang="en-US" sz="4000" dirty="0">
                <a:ea typeface="ＭＳ Ｐゴシック"/>
                <a:cs typeface="Arial"/>
              </a:rPr>
            </a:br>
            <a:r>
              <a:rPr lang="en-US" sz="1800" dirty="0">
                <a:ea typeface="ＭＳ Ｐゴシック"/>
                <a:cs typeface="Arial"/>
              </a:rPr>
              <a:t>03.11.2021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58" y="4007587"/>
            <a:ext cx="6662826" cy="107688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/>
                <a:ea typeface="ＭＳ Ｐゴシック"/>
                <a:cs typeface="arial"/>
              </a:rPr>
              <a:t>Name: Thao Phung</a:t>
            </a:r>
          </a:p>
          <a:p>
            <a:r>
              <a:rPr lang="fi-FI" sz="1800" i="0" dirty="0">
                <a:ea typeface="ＭＳ Ｐゴシック"/>
              </a:rPr>
              <a:t>Email: thao.phungduc@aalto.fi </a:t>
            </a:r>
          </a:p>
          <a:p>
            <a:r>
              <a:rPr lang="fi-FI" sz="1800" dirty="0">
                <a:ea typeface="ＭＳ Ｐゴシック"/>
              </a:rPr>
              <a:t>University: Aalto University</a:t>
            </a:r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BA88-966F-4C72-BC8E-1B3385F3E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&amp; 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B790-360B-4963-B8C3-28A4E323B3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7997124" cy="3336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/>
                <a:ea typeface="ＭＳ Ｐゴシック"/>
                <a:cs typeface="Arial"/>
              </a:rPr>
              <a:t>Problems in extracting LSTM explanation using SHAP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/>
                <a:ea typeface="ＭＳ Ｐゴシック"/>
                <a:cs typeface="Arial"/>
              </a:rPr>
              <a:t>Need implement KS test on training datasets and stored in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/>
                <a:ea typeface="ＭＳ Ｐゴシック"/>
                <a:cs typeface="Arial"/>
              </a:rPr>
              <a:t>Keep tracking performance of serving models and display into monitoring dashboard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B690-991F-4837-BCAA-B4C3A93A10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D427820B-09F7-4D2C-A061-CBEBD08A8F4B}" type="datetime1">
              <a:rPr lang="en-US" smtClean="0"/>
              <a:t>12/8/2021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C67-8ED4-443E-9F25-B6C8C91DC5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7D79A8AE-7274-0C4A-AB42-92022833E6E2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755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FCA-5934-49AD-99B9-D7AA95D6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4" y="656530"/>
            <a:ext cx="8207375" cy="2344986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13567-115A-4465-8A7B-8124D715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4" y="3145532"/>
            <a:ext cx="8207374" cy="948032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9401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1DC8-30C0-7844-BA01-C56916B5D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12" y="54366"/>
            <a:ext cx="4205961" cy="996498"/>
          </a:xfrm>
        </p:spPr>
        <p:txBody>
          <a:bodyPr/>
          <a:lstStyle/>
          <a:p>
            <a:r>
              <a:rPr lang="en-FI" dirty="0">
                <a:ea typeface="ＭＳ Ｐゴシック"/>
              </a:rPr>
              <a:t>Methodolog</a:t>
            </a:r>
            <a:r>
              <a:rPr lang="en-US" dirty="0">
                <a:ea typeface="ＭＳ Ｐゴシック"/>
              </a:rPr>
              <a:t>y</a:t>
            </a:r>
            <a:b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73D7-A169-844D-910E-013F957E20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7479" y="552615"/>
            <a:ext cx="7922341" cy="3336083"/>
          </a:xfrm>
        </p:spPr>
        <p:txBody>
          <a:bodyPr vert="horz" lIns="0" tIns="0" rIns="0" bIns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Arial"/>
                <a:ea typeface="ＭＳ Ｐゴシック"/>
                <a:cs typeface="Arial"/>
              </a:rPr>
              <a:t>The prototype may </a:t>
            </a:r>
            <a:r>
              <a:rPr lang="en-US" altLang="ja-JP" sz="1800" b="0" dirty="0">
                <a:latin typeface="Arial"/>
                <a:ea typeface="ＭＳ Ｐゴシック"/>
                <a:cs typeface="Arial"/>
              </a:rPr>
              <a:t>include drift detection in these phases</a:t>
            </a:r>
            <a:r>
              <a:rPr lang="en-GB" sz="1800" b="0" dirty="0">
                <a:latin typeface="Arial"/>
                <a:ea typeface="ＭＳ Ｐゴシック"/>
                <a:cs typeface="Arial"/>
              </a:rPr>
              <a:t>:</a:t>
            </a: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1" dirty="0">
                <a:latin typeface="Arial"/>
                <a:ea typeface="ＭＳ Ｐゴシック"/>
                <a:cs typeface="Arial"/>
              </a:rPr>
              <a:t>Collectin</a:t>
            </a:r>
            <a:r>
              <a:rPr lang="en-US" sz="1800" i="1" dirty="0">
                <a:latin typeface="Arial"/>
                <a:ea typeface="ＭＳ Ｐゴシック"/>
                <a:cs typeface="Arial"/>
              </a:rPr>
              <a:t>g statistics when f</a:t>
            </a:r>
            <a:r>
              <a:rPr lang="en-US" sz="1800" b="0" i="1" dirty="0">
                <a:latin typeface="Arial"/>
                <a:ea typeface="ＭＳ Ｐゴシック"/>
                <a:cs typeface="Arial"/>
              </a:rPr>
              <a:t>etching from data stream</a:t>
            </a: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1" dirty="0">
                <a:latin typeface="Arial"/>
                <a:ea typeface="ＭＳ Ｐゴシック"/>
                <a:cs typeface="Arial"/>
              </a:rPr>
              <a:t>Pre-processing &amp; apply feature engineering to data</a:t>
            </a: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Arial"/>
                <a:ea typeface="ＭＳ Ｐゴシック"/>
                <a:cs typeface="Arial"/>
              </a:rPr>
              <a:t>Applying statistical testing to datasets used for training</a:t>
            </a:r>
            <a:endParaRPr lang="en-US" sz="1800" b="0" i="1" dirty="0">
              <a:latin typeface="Arial"/>
              <a:ea typeface="ＭＳ Ｐゴシック"/>
              <a:cs typeface="Arial"/>
            </a:endParaRP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Arial"/>
                <a:ea typeface="ＭＳ Ｐゴシック"/>
                <a:cs typeface="Arial"/>
              </a:rPr>
              <a:t>Computing difference of feature attributions for model prediction</a:t>
            </a:r>
            <a:endParaRPr lang="en-US" sz="1800" i="1" dirty="0">
              <a:latin typeface="Arial"/>
              <a:ea typeface="ＭＳ Ｐゴシック"/>
              <a:cs typeface="Arial"/>
            </a:endParaRP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1" dirty="0">
                <a:latin typeface="Arial"/>
                <a:ea typeface="ＭＳ Ｐゴシック"/>
                <a:cs typeface="Arial"/>
              </a:rPr>
              <a:t>Deploying &amp; logging drifts </a:t>
            </a:r>
            <a:r>
              <a:rPr lang="en-US" sz="1800" i="1" dirty="0">
                <a:latin typeface="Arial"/>
                <a:ea typeface="ＭＳ Ｐゴシック"/>
                <a:cs typeface="Arial"/>
              </a:rPr>
              <a:t>throughout </a:t>
            </a:r>
            <a:r>
              <a:rPr lang="en-US" sz="1800" b="0" i="1" dirty="0">
                <a:latin typeface="Arial"/>
                <a:ea typeface="ＭＳ Ｐゴシック"/>
                <a:cs typeface="Arial"/>
              </a:rPr>
              <a:t>end-to-end pipelines</a:t>
            </a:r>
          </a:p>
          <a:p>
            <a:pPr marL="523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Arial"/>
                <a:ea typeface="ＭＳ Ｐゴシック"/>
                <a:cs typeface="Arial"/>
              </a:rPr>
              <a:t>Analyze dependence between drifts and model performance</a:t>
            </a:r>
            <a:endParaRPr lang="en-FI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9E76-9BEC-974F-8DF3-87AF082F66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6529-0CC2-4FD1-A11D-A3F1F620A5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D41EDA8E-BC29-457B-A2E4-32F172B92989}" type="datetime1">
              <a:rPr lang="en-US" smtClean="0"/>
              <a:t>12/8/2021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491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569-56E3-4EC3-9667-18025A93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BE80-12FC-42E4-96D9-443ABA53E4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920" y="1057300"/>
            <a:ext cx="8285156" cy="3336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b="0" dirty="0">
                <a:latin typeface="Arial"/>
                <a:ea typeface="ＭＳ Ｐゴシック"/>
                <a:cs typeface="Arial"/>
              </a:rPr>
              <a:t>+</a:t>
            </a:r>
            <a:r>
              <a:rPr lang="en-US" dirty="0"/>
              <a:t> </a:t>
            </a:r>
            <a:r>
              <a:rPr lang="en-GB" sz="2400" b="0" dirty="0">
                <a:latin typeface="Arial"/>
                <a:ea typeface="ＭＳ Ｐゴシック"/>
                <a:cs typeface="Arial"/>
              </a:rPr>
              <a:t> How to maintain data drift in one system?</a:t>
            </a:r>
          </a:p>
          <a:p>
            <a:pPr>
              <a:lnSpc>
                <a:spcPct val="150000"/>
              </a:lnSpc>
            </a:pPr>
            <a:r>
              <a:rPr lang="en-GB" sz="2400" b="0" dirty="0">
                <a:latin typeface="Arial"/>
                <a:ea typeface="ＭＳ Ｐゴシック"/>
                <a:cs typeface="Arial"/>
              </a:rPr>
              <a:t>+ Where to store all these data and how to extract them into representation?</a:t>
            </a:r>
          </a:p>
          <a:p>
            <a:pPr>
              <a:lnSpc>
                <a:spcPct val="150000"/>
              </a:lnSpc>
            </a:pPr>
            <a:r>
              <a:rPr lang="en-GB" sz="2400" b="0" dirty="0">
                <a:latin typeface="Arial"/>
                <a:ea typeface="ＭＳ Ｐゴシック"/>
                <a:cs typeface="Arial"/>
              </a:rPr>
              <a:t>+ Is it possible to make useful link between them?</a:t>
            </a:r>
          </a:p>
          <a:p>
            <a:pPr>
              <a:lnSpc>
                <a:spcPct val="150000"/>
              </a:lnSpc>
            </a:pPr>
            <a:r>
              <a:rPr lang="en-GB" sz="2400" b="0" dirty="0">
                <a:latin typeface="Arial"/>
                <a:ea typeface="ＭＳ Ｐゴシック"/>
                <a:cs typeface="Arial"/>
              </a:rPr>
              <a:t>+ Can perform drift detection with large scale of data?</a:t>
            </a:r>
          </a:p>
          <a:p>
            <a:pPr>
              <a:lnSpc>
                <a:spcPct val="150000"/>
              </a:lnSpc>
            </a:pPr>
            <a:r>
              <a:rPr lang="en-GB" sz="2400" b="0" dirty="0">
                <a:latin typeface="Arial"/>
                <a:ea typeface="ＭＳ Ｐゴシック"/>
                <a:cs typeface="Arial"/>
              </a:rPr>
              <a:t>+ Which relevant information should be captured from drifts?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5F9A-BA5E-41BB-BBC6-01080B8F31D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7D79A8AE-7274-0C4A-AB42-92022833E6E2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A07F-8BD9-4A86-9BFF-D7D573FB7D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547DC1D1-EBFD-4DE4-AAB1-4C416E63257E}" type="datetime1">
              <a:rPr lang="en-US" smtClean="0"/>
              <a:t>12/8/2021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49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E70-5B04-4A95-80ED-6D661C85C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F7C6-A9CD-43C7-8602-5F9CD370A2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+ Orchestration tool for workflows: Apache Airflow</a:t>
            </a:r>
          </a:p>
          <a:p>
            <a:pPr>
              <a:lnSpc>
                <a:spcPct val="200000"/>
              </a:lnSpc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+ Drift detection for stream data collection: </a:t>
            </a:r>
            <a:r>
              <a:rPr lang="en-GB" sz="2000" b="0" dirty="0" err="1">
                <a:latin typeface="Arial"/>
                <a:ea typeface="ＭＳ Ｐゴシック"/>
                <a:cs typeface="Arial"/>
              </a:rPr>
              <a:t>skmultiflow</a:t>
            </a:r>
            <a:endParaRPr lang="en-GB" sz="2000" b="0" dirty="0">
              <a:latin typeface="Arial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+ Model training: alibi-detect (KS test), Evidently </a:t>
            </a:r>
          </a:p>
          <a:p>
            <a:pPr>
              <a:lnSpc>
                <a:spcPct val="200000"/>
              </a:lnSpc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+ Model prediction: Feature Importance, SHAP, Lime, </a:t>
            </a:r>
            <a:r>
              <a:rPr lang="en-GB" sz="2000" b="0" dirty="0" err="1">
                <a:latin typeface="Arial"/>
                <a:ea typeface="ＭＳ Ｐゴシック"/>
                <a:cs typeface="Arial"/>
              </a:rPr>
              <a:t>DeepSHAP</a:t>
            </a:r>
            <a:endParaRPr lang="en-GB" sz="2000" b="0" dirty="0">
              <a:latin typeface="Arial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+ Tracking ML experiments: </a:t>
            </a:r>
            <a:r>
              <a:rPr lang="en-GB" sz="2000" b="0" dirty="0" err="1">
                <a:latin typeface="Arial"/>
                <a:ea typeface="ＭＳ Ｐゴシック"/>
                <a:cs typeface="Arial"/>
              </a:rPr>
              <a:t>MLFlow</a:t>
            </a:r>
            <a:endParaRPr lang="en-GB" sz="2000" b="0" dirty="0">
              <a:latin typeface="Arial"/>
              <a:ea typeface="ＭＳ Ｐゴシック"/>
              <a:cs typeface="Arial"/>
            </a:endParaRPr>
          </a:p>
          <a:p>
            <a:endParaRPr lang="en-GB" sz="2000" b="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9DB4-1E23-4314-AED0-CF0CE8AA757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EF60-9F0A-4A1B-888E-25B0561B18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605755BB-8032-45F6-AE39-57458F5A9103}" type="datetime1">
              <a:rPr lang="en-US" smtClean="0"/>
              <a:t>12/8/2021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8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5D1D-F4A5-4F08-9DB7-4A5E0B21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ＭＳ Ｐゴシック"/>
              </a:rPr>
              <a:t>Scenario / Case Study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D5B299-424C-44DF-ABC1-A5BD2F8250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4626" y="1143709"/>
            <a:ext cx="7339702" cy="3336083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Monitoring data drift for end-to-end ML models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Why?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ea typeface="ＭＳ Ｐゴシック"/>
                <a:cs typeface="Arial"/>
              </a:rPr>
              <a:t>Data drift logging to extract useful interpretation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ea typeface="ＭＳ Ｐゴシック"/>
                <a:cs typeface="Arial"/>
              </a:rPr>
              <a:t>Find connection between drifts and model performance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ea typeface="ＭＳ Ｐゴシック"/>
                <a:cs typeface="Arial"/>
              </a:rPr>
              <a:t>Various challenges in complexity of ML models, processes, monitoring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ea typeface="ＭＳ Ｐゴシック"/>
                <a:cs typeface="Arial"/>
              </a:rPr>
              <a:t>Goal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ea typeface="ＭＳ Ｐゴシック"/>
                <a:cs typeface="Arial"/>
              </a:rPr>
              <a:t>Monitor real-time performance and affect of drifts on ML accuracy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7F4D-C2DE-4298-BDC4-0717979A44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056956" y="5304814"/>
            <a:ext cx="3619500" cy="13493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9EFD4B7-1CC6-864B-A72A-C978B70BBA9B}" type="slidenum">
              <a:rPr lang="fi-FI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B366F-787B-4AFC-8CCC-CCBEBFD3102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A3EF68DB-42AF-4BBC-AC7C-93C8A8BE2C05}" type="datetime1">
              <a:rPr lang="en-US" smtClean="0"/>
              <a:t>12/8/2021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73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FB43-1AC8-4F9E-8379-2A08CA516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C93-B457-4B53-AAED-3319DBCE83F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8F79-0E46-48F2-B645-15538E798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65BC2-221A-44AF-8D9A-5EB66F43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857086"/>
            <a:ext cx="8861429" cy="22245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C43A-E5C8-4811-9EB1-4D7A243D44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7125D452-57C9-48E3-9390-63ADE538E9A0}" type="datetime1">
              <a:rPr lang="en-US" smtClean="0"/>
              <a:t>12/8/2021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B38E0-1788-4654-89F9-ADA2578E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9209"/>
            <a:ext cx="9144000" cy="23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BA5-2D0E-41A4-A6F8-D25DAAA54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CDC0-7775-43CF-B805-7FC809F43D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82" y="1057300"/>
            <a:ext cx="8207374" cy="3336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Data Drift Detection (Data Collection)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ea typeface="ＭＳ Ｐゴシック"/>
                <a:cs typeface="Arial"/>
              </a:rPr>
              <a:t>skmultiflow</a:t>
            </a:r>
            <a:r>
              <a:rPr lang="en-US" dirty="0">
                <a:latin typeface="Arial"/>
                <a:ea typeface="ＭＳ Ｐゴシック"/>
                <a:cs typeface="Arial"/>
              </a:rPr>
              <a:t>: ADWIN, KSWIN, HDDM_A</a:t>
            </a:r>
            <a:endParaRPr lang="en-US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Data Storage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ea typeface="ＭＳ Ｐゴシック"/>
                <a:cs typeface="Arial"/>
              </a:rPr>
              <a:t>InfluxDB</a:t>
            </a:r>
            <a:endParaRPr lang="en-US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Experiment Management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ea typeface="ＭＳ Ｐゴシック"/>
                <a:cs typeface="Arial"/>
              </a:rPr>
              <a:t>MLFlow</a:t>
            </a:r>
            <a:endParaRPr lang="en-US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Model Explanation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SHAP, LIME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/>
                <a:ea typeface="ＭＳ Ｐゴシック"/>
                <a:cs typeface="Arial"/>
              </a:rPr>
              <a:t>Monitoring Platform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Arial"/>
                <a:ea typeface="ＭＳ Ｐゴシック"/>
                <a:cs typeface="Arial"/>
              </a:rPr>
              <a:t>Chronograf</a:t>
            </a:r>
            <a:endParaRPr lang="en-US" b="0" dirty="0">
              <a:latin typeface="Arial"/>
              <a:ea typeface="ＭＳ Ｐゴシック"/>
              <a:cs typeface="Arial"/>
            </a:endParaRPr>
          </a:p>
          <a:p>
            <a:pPr lvl="1" indent="0">
              <a:buNone/>
            </a:pPr>
            <a:endParaRPr lang="en-US" b="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0425-E187-4696-815B-47ECA711394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9E66593-C150-4174-B114-49D5DF17DC01}" type="datetime1">
              <a:rPr lang="en-US" smtClean="0"/>
              <a:t>12/8/2021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CDEC4-F907-43A5-AA1A-5E7088081E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922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554A-0966-4953-92CA-4DDA86E0F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Time-series Database - </a:t>
            </a:r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7AE0-ADE7-44A3-A05E-7F49979392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494EEB-68C7-4029-BA94-3D9EB6F605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DCD2D0-E1EA-46EC-A913-8630DAD0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1" y="1183329"/>
            <a:ext cx="7887801" cy="34009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6D29BF-B56A-4EEE-B1FD-97DA444B79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6883762A-4515-4C28-B5F8-26032EA1766A}" type="datetime1">
              <a:rPr lang="en-US" smtClean="0"/>
              <a:t>12/8/2021</a:t>
            </a:fld>
            <a:endParaRPr lang="fi-FI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0B09D-2269-4547-8E0C-7380A615037B}"/>
              </a:ext>
            </a:extLst>
          </p:cNvPr>
          <p:cNvSpPr txBox="1"/>
          <p:nvPr/>
        </p:nvSpPr>
        <p:spPr>
          <a:xfrm>
            <a:off x="699329" y="4640968"/>
            <a:ext cx="8388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/>
              <a:t>Source: </a:t>
            </a:r>
            <a:r>
              <a:rPr lang="en-US" sz="1100" b="1" dirty="0">
                <a:hlinkClick r:id="rId3"/>
              </a:rPr>
              <a:t>https://db-engines.com/en/ranking/time+series+dbms</a:t>
            </a:r>
            <a:r>
              <a:rPr lang="en-US" sz="1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2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20B-4DD8-4C31-8F28-E0241B259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values in chosen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11DA-8321-4D75-98B5-7DEBA449B0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b="0" dirty="0">
                <a:latin typeface="Arial"/>
                <a:ea typeface="ＭＳ Ｐゴシック"/>
                <a:cs typeface="Arial"/>
              </a:rPr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/>
                <a:ea typeface="ＭＳ Ｐゴシック"/>
                <a:cs typeface="Arial"/>
              </a:rPr>
              <a:t>Use custom data model, NoSQL,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Simplicity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Compatible with different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Fast insert &amp; query operations</a:t>
            </a:r>
          </a:p>
          <a:p>
            <a:r>
              <a:rPr lang="en-GB" sz="2400" b="0" dirty="0">
                <a:latin typeface="Arial"/>
                <a:ea typeface="ＭＳ Ｐゴシック"/>
                <a:cs typeface="Arial"/>
              </a:rPr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The data model is rigid and limited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Cannot change without rewriting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/>
                <a:ea typeface="ＭＳ Ｐゴシック"/>
                <a:cs typeface="Arial"/>
              </a:rPr>
              <a:t>Cannot create additional indexes, update metadata, and enforce data validation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A468-97C1-44B9-89D2-86DD0F7C16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9E66593-C150-4174-B114-49D5DF17DC01}" type="datetime1">
              <a:rPr lang="en-US" smtClean="0"/>
              <a:t>12/8/2021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D20DF-BF15-4BC8-866A-E7FCC7639B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86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8FB1-B801-4C0D-BF10-B02355B46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Interconnection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C61EE9C3-A413-47CA-9C06-BE3CAC80967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779912" y="905752"/>
            <a:ext cx="5112568" cy="369383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CFE2-4891-469A-B51C-8003B32091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0CB94CA-2B97-45F6-B9A8-18A38DA8D7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8780D45-9D73-4F46-9971-CF8ABE7B2252}" type="datetime1">
              <a:rPr lang="en-US" smtClean="0"/>
              <a:t>12/8/2021</a:t>
            </a:fld>
            <a:endParaRPr lang="fi-FI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781BB1-CF07-4FB0-9C3E-B71C6C2ED0E0}"/>
              </a:ext>
            </a:extLst>
          </p:cNvPr>
          <p:cNvSpPr txBox="1">
            <a:spLocks/>
          </p:cNvSpPr>
          <p:nvPr/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Arial"/>
                <a:ea typeface="ＭＳ Ｐゴシック"/>
                <a:cs typeface="Arial"/>
              </a:rPr>
              <a:t>Chronograf</a:t>
            </a:r>
            <a:endParaRPr lang="en-US" sz="2000" b="0" dirty="0">
              <a:latin typeface="Arial"/>
              <a:ea typeface="ＭＳ Ｐゴシック"/>
              <a:cs typeface="Arial"/>
            </a:endParaRPr>
          </a:p>
          <a:p>
            <a:pPr lvl="1" indent="0">
              <a:spcAft>
                <a:spcPts val="600"/>
              </a:spcAft>
              <a:buNone/>
            </a:pPr>
            <a:r>
              <a:rPr lang="en-US" sz="1900" dirty="0">
                <a:latin typeface="Arial"/>
                <a:ea typeface="ＭＳ Ｐゴシック"/>
                <a:cs typeface="Arial"/>
              </a:rPr>
              <a:t>+ Monitoring events</a:t>
            </a:r>
            <a:endParaRPr lang="en-US" sz="1900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Arial"/>
                <a:ea typeface="ＭＳ Ｐゴシック"/>
                <a:cs typeface="Arial"/>
              </a:rPr>
              <a:t>InfluxDB</a:t>
            </a:r>
            <a:endParaRPr lang="en-US" sz="2000" b="0" dirty="0">
              <a:latin typeface="Arial"/>
              <a:ea typeface="ＭＳ Ｐゴシック"/>
              <a:cs typeface="Arial"/>
            </a:endParaRPr>
          </a:p>
          <a:p>
            <a:pPr lvl="1" indent="0">
              <a:spcAft>
                <a:spcPts val="600"/>
              </a:spcAft>
              <a:buNone/>
            </a:pPr>
            <a:r>
              <a:rPr lang="en-US" sz="1900" dirty="0">
                <a:latin typeface="Arial"/>
                <a:ea typeface="ＭＳ Ｐゴシック"/>
                <a:cs typeface="Arial"/>
              </a:rPr>
              <a:t>+ Storing events</a:t>
            </a:r>
            <a:endParaRPr lang="en-US" sz="1900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Arial"/>
                <a:ea typeface="ＭＳ Ｐゴシック"/>
                <a:cs typeface="Arial"/>
              </a:rPr>
              <a:t>Telegraf</a:t>
            </a:r>
            <a:endParaRPr lang="en-US" sz="2000" b="0" dirty="0">
              <a:latin typeface="Arial"/>
              <a:ea typeface="ＭＳ Ｐゴシック"/>
              <a:cs typeface="Arial"/>
            </a:endParaRPr>
          </a:p>
          <a:p>
            <a:pPr lvl="1" indent="0">
              <a:spcAft>
                <a:spcPts val="600"/>
              </a:spcAft>
              <a:buNone/>
            </a:pPr>
            <a:r>
              <a:rPr lang="en-US" sz="1900" dirty="0">
                <a:latin typeface="Arial"/>
                <a:ea typeface="ＭＳ Ｐゴシック"/>
                <a:cs typeface="Arial"/>
              </a:rPr>
              <a:t>+ Collecting events</a:t>
            </a:r>
            <a:endParaRPr lang="en-US" sz="1900" b="0" dirty="0">
              <a:latin typeface="Arial"/>
              <a:ea typeface="ＭＳ Ｐゴシック"/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Arial"/>
                <a:ea typeface="ＭＳ Ｐゴシック"/>
                <a:cs typeface="Arial"/>
              </a:rPr>
              <a:t>Kapacitor</a:t>
            </a:r>
            <a:endParaRPr lang="en-US" sz="2000" b="0" dirty="0">
              <a:latin typeface="Arial"/>
              <a:ea typeface="ＭＳ Ｐゴシック"/>
              <a:cs typeface="Arial"/>
            </a:endParaRPr>
          </a:p>
          <a:p>
            <a:pPr lvl="1" indent="0">
              <a:spcAft>
                <a:spcPts val="600"/>
              </a:spcAft>
              <a:buNone/>
            </a:pPr>
            <a:r>
              <a:rPr lang="en-US" sz="1900" dirty="0">
                <a:latin typeface="Arial"/>
                <a:ea typeface="ＭＳ Ｐゴシック"/>
                <a:cs typeface="Arial"/>
              </a:rPr>
              <a:t>+ Processing stream/batch events</a:t>
            </a:r>
            <a:endParaRPr lang="en-US" sz="1900" b="0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74EE-20EF-4C5F-9F2C-B730D98F7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Drift Monitoring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8AF36BBA-F86C-4DFD-8F43-362D40B2B52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0" y="1724313"/>
            <a:ext cx="4549892" cy="258582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E229-5183-443C-8FB8-500E60B278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7D79A8AE-7274-0C4A-AB42-92022833E6E2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0F1C1-A249-4D9D-8D2D-78511FEB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04" y="1724313"/>
            <a:ext cx="4572000" cy="2585827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4C178DF-B353-441D-A4A9-34A06940A6F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8D6E3E8F-D1D7-44A9-A7DE-A695AD606EDB}" type="datetime1">
              <a:rPr lang="en-US" smtClean="0"/>
              <a:t>12/8/2021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17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7FC4-F9F5-40EA-8418-9BB5F4E6B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Drift Monitoring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E692A81-E511-4661-AEB3-1987DAF6015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87624" y="979317"/>
            <a:ext cx="6850354" cy="38976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D223-432C-4586-AC02-DFBB238D6D8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FC925-B024-477B-97C1-708EA70807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D427820B-09F7-4D2C-A061-CBEBD08A8F4B}" type="datetime1">
              <a:rPr lang="en-US" smtClean="0"/>
              <a:t>12/8/2021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EEF4-4F09-4C22-A865-C9B009DF088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7D79A8AE-7274-0C4A-AB42-92022833E6E2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4310331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3EA1AF0E15C4DB68A1D82EBFA9549" ma:contentTypeVersion="8" ma:contentTypeDescription="Create a new document." ma:contentTypeScope="" ma:versionID="eb29bb4546c4f0e981407b3e4893b4a5">
  <xsd:schema xmlns:xsd="http://www.w3.org/2001/XMLSchema" xmlns:xs="http://www.w3.org/2001/XMLSchema" xmlns:p="http://schemas.microsoft.com/office/2006/metadata/properties" xmlns:ns2="ad7b8670-7f87-4618-b40f-04c61d7a76f8" targetNamespace="http://schemas.microsoft.com/office/2006/metadata/properties" ma:root="true" ma:fieldsID="415f92a245931451fc12886c331fbc7c" ns2:_="">
    <xsd:import namespace="ad7b8670-7f87-4618-b40f-04c61d7a76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b8670-7f87-4618-b40f-04c61d7a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8BF4E-C35F-433F-8F93-F61C77CFB14D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ad7b8670-7f87-4618-b40f-04c61d7a76f8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4A0C4-79BF-4E5E-AABB-47F2B78BC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b8670-7f87-4618-b40f-04c61d7a76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(16:10)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Lucida Grande</vt:lpstr>
      <vt:lpstr>Arial</vt:lpstr>
      <vt:lpstr>Arial</vt:lpstr>
      <vt:lpstr>Calibri</vt:lpstr>
      <vt:lpstr>Courier New</vt:lpstr>
      <vt:lpstr>Georgia</vt:lpstr>
      <vt:lpstr>Wingdings</vt:lpstr>
      <vt:lpstr>Aalto University</vt:lpstr>
      <vt:lpstr>Aalto University</vt:lpstr>
      <vt:lpstr>Aalto University</vt:lpstr>
      <vt:lpstr>Aalto University</vt:lpstr>
      <vt:lpstr>Aalto University</vt:lpstr>
      <vt:lpstr>Advanced Topics in Software Systems   Project work 03.11.2021</vt:lpstr>
      <vt:lpstr>Scenario / Case Study</vt:lpstr>
      <vt:lpstr>System Diagram</vt:lpstr>
      <vt:lpstr>Key Components</vt:lpstr>
      <vt:lpstr>Time-series Database - InfluxDB</vt:lpstr>
      <vt:lpstr>Key values in chosen DB </vt:lpstr>
      <vt:lpstr>Component Interconnection</vt:lpstr>
      <vt:lpstr>Drift Monitoring</vt:lpstr>
      <vt:lpstr>Drift Monitoring</vt:lpstr>
      <vt:lpstr>Problems &amp; Future Improvement</vt:lpstr>
      <vt:lpstr>Thank You!</vt:lpstr>
      <vt:lpstr>Methodology </vt:lpstr>
      <vt:lpstr>Challenges</vt:lpstr>
      <vt:lpstr>Possible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Analysis of Security and Elasticity Dependency in IIoT Platform Services</dc:title>
  <dc:creator/>
  <cp:lastModifiedBy/>
  <cp:revision>1596</cp:revision>
  <dcterms:created xsi:type="dcterms:W3CDTF">2021-02-14T11:52:33Z</dcterms:created>
  <dcterms:modified xsi:type="dcterms:W3CDTF">2021-12-08T20:34:46Z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