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0" r:id="rId4"/>
    <p:sldId id="258" r:id="rId5"/>
    <p:sldId id="272" r:id="rId6"/>
    <p:sldId id="28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BE4"/>
    <a:srgbClr val="8092F0"/>
    <a:srgbClr val="738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45"/>
  </p:normalViewPr>
  <p:slideViewPr>
    <p:cSldViewPr>
      <p:cViewPr varScale="1">
        <p:scale>
          <a:sx n="88" d="100"/>
          <a:sy n="88" d="100"/>
        </p:scale>
        <p:origin x="176" y="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772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772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772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7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29571" y="2898818"/>
            <a:ext cx="5732843" cy="1060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1701" y="594894"/>
            <a:ext cx="386859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772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819275"/>
            <a:ext cx="10534650" cy="3553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1A49-40E8-7A4D-800A-F7D8E75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14" y="5017293"/>
            <a:ext cx="5500300" cy="2462213"/>
          </a:xfrm>
        </p:spPr>
        <p:txBody>
          <a:bodyPr/>
          <a:lstStyle/>
          <a:p>
            <a:r>
              <a:rPr lang="en-US" sz="2000" dirty="0"/>
              <a:t>Churn: recency &gt; 30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No apparent relationship between churn </a:t>
            </a:r>
            <a:br>
              <a:rPr lang="en-US" sz="2000" dirty="0"/>
            </a:br>
            <a:r>
              <a:rPr lang="en-US" sz="2000" dirty="0"/>
              <a:t>and any features other than recency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2A1C8A1-5C03-BB4E-BD3D-86F95AD2D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77" y="228600"/>
            <a:ext cx="6578694" cy="298055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57630D4-1A3D-AB41-837F-946B68522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28600"/>
            <a:ext cx="5080000" cy="45085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2E21129-CCC8-894E-A5A0-4B2C68520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47" y="3648850"/>
            <a:ext cx="6650383" cy="25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2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C88F-BE78-2648-BFCB-2FCE77F6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540" y="565547"/>
            <a:ext cx="3868597" cy="553998"/>
          </a:xfrm>
        </p:spPr>
        <p:txBody>
          <a:bodyPr/>
          <a:lstStyle/>
          <a:p>
            <a:r>
              <a:rPr lang="en-US" sz="3600" dirty="0"/>
              <a:t>Resampling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0B4F0F5-7361-604F-9561-AFD022F59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5651500" cy="36322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5A5C682-471C-6040-8FFC-C949AE98A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39" y="1981200"/>
            <a:ext cx="5410200" cy="3695700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F8576DC5-3CA2-814D-A1F3-E6CC49030F80}"/>
              </a:ext>
            </a:extLst>
          </p:cNvPr>
          <p:cNvSpPr/>
          <p:nvPr/>
        </p:nvSpPr>
        <p:spPr>
          <a:xfrm>
            <a:off x="5841229" y="3521273"/>
            <a:ext cx="670244" cy="615553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38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95C08E99-1C47-9E43-AEA1-E3FDA4A763DD}"/>
              </a:ext>
            </a:extLst>
          </p:cNvPr>
          <p:cNvSpPr/>
          <p:nvPr/>
        </p:nvSpPr>
        <p:spPr>
          <a:xfrm>
            <a:off x="4090331" y="3281580"/>
            <a:ext cx="3627432" cy="2619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238FAF3-457C-F942-9252-02D0CAD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163" y="4349098"/>
            <a:ext cx="3868597" cy="1292662"/>
          </a:xfrm>
        </p:spPr>
        <p:txBody>
          <a:bodyPr/>
          <a:lstStyle/>
          <a:p>
            <a:r>
              <a:rPr lang="en-US" sz="2800" dirty="0"/>
              <a:t>Accuracy: 0.9754</a:t>
            </a:r>
            <a:br>
              <a:rPr lang="en-US" sz="2800" dirty="0"/>
            </a:br>
            <a:r>
              <a:rPr lang="en-US" sz="2800" dirty="0"/>
              <a:t>Precision: 0.9967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E872294-2BAF-6743-83A6-A60CD9F4D222}"/>
              </a:ext>
            </a:extLst>
          </p:cNvPr>
          <p:cNvSpPr txBox="1">
            <a:spLocks/>
          </p:cNvSpPr>
          <p:nvPr/>
        </p:nvSpPr>
        <p:spPr>
          <a:xfrm>
            <a:off x="1179647" y="3678996"/>
            <a:ext cx="3868597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772E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kern="0" dirty="0"/>
              <a:t>Accuracy: 0.5159</a:t>
            </a:r>
            <a:br>
              <a:rPr lang="en-US" sz="2800" kern="0" dirty="0"/>
            </a:br>
            <a:r>
              <a:rPr lang="en-US" sz="2800" kern="0" dirty="0"/>
              <a:t>Precision: 0.4916</a:t>
            </a:r>
            <a:br>
              <a:rPr lang="en-US" sz="2800" kern="0" dirty="0"/>
            </a:br>
            <a:endParaRPr lang="en-US" sz="2800" kern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37C8FC1-1D90-7449-956D-FEAC7444CF67}"/>
              </a:ext>
            </a:extLst>
          </p:cNvPr>
          <p:cNvSpPr txBox="1">
            <a:spLocks/>
          </p:cNvSpPr>
          <p:nvPr/>
        </p:nvSpPr>
        <p:spPr>
          <a:xfrm>
            <a:off x="3200400" y="1939771"/>
            <a:ext cx="539906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772E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200" kern="0" dirty="0"/>
              <a:t>Hyperparameter </a:t>
            </a:r>
          </a:p>
          <a:p>
            <a:pPr algn="ctr"/>
            <a:r>
              <a:rPr lang="en-US" sz="3200" kern="0" dirty="0"/>
              <a:t>Tuning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76B49D9-2A32-B241-BDEF-0574BD9849C2}"/>
              </a:ext>
            </a:extLst>
          </p:cNvPr>
          <p:cNvSpPr txBox="1">
            <a:spLocks/>
          </p:cNvSpPr>
          <p:nvPr/>
        </p:nvSpPr>
        <p:spPr>
          <a:xfrm>
            <a:off x="4278401" y="488886"/>
            <a:ext cx="539906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772E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kern="0" dirty="0"/>
              <a:t>Logistic Regression</a:t>
            </a: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FDE3D5DB-603A-0144-8C9C-AA80CB126D04}"/>
              </a:ext>
            </a:extLst>
          </p:cNvPr>
          <p:cNvSpPr/>
          <p:nvPr/>
        </p:nvSpPr>
        <p:spPr>
          <a:xfrm rot="18751929">
            <a:off x="2761839" y="2487329"/>
            <a:ext cx="777039" cy="698513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rgbClr val="7A8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587780DF-252A-AA40-A7B4-9E5A699C76ED}"/>
              </a:ext>
            </a:extLst>
          </p:cNvPr>
          <p:cNvSpPr/>
          <p:nvPr/>
        </p:nvSpPr>
        <p:spPr>
          <a:xfrm rot="3156240">
            <a:off x="8094773" y="2798746"/>
            <a:ext cx="818368" cy="698513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rgbClr val="7A8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C553-2B81-654C-8F26-09FC7B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699866"/>
            <a:ext cx="8382000" cy="861774"/>
          </a:xfrm>
        </p:spPr>
        <p:txBody>
          <a:bodyPr/>
          <a:lstStyle/>
          <a:p>
            <a:r>
              <a:rPr lang="en-US" sz="2800" dirty="0"/>
              <a:t>List of predicted churns from active user data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4DC45F1-4339-C947-9DF3-A3BEDC0C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719"/>
            <a:ext cx="12192000" cy="42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8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8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72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0610DE-E51B-5F4E-9AB6-CD2C7B560B16}"/>
              </a:ext>
            </a:extLst>
          </p:cNvPr>
          <p:cNvSpPr txBox="1">
            <a:spLocks/>
          </p:cNvSpPr>
          <p:nvPr/>
        </p:nvSpPr>
        <p:spPr>
          <a:xfrm>
            <a:off x="888342" y="1952117"/>
            <a:ext cx="1041531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772E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5400" kern="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0F81C7F-056E-EF45-96A2-30C90EE4C28D}"/>
              </a:ext>
            </a:extLst>
          </p:cNvPr>
          <p:cNvSpPr/>
          <p:nvPr/>
        </p:nvSpPr>
        <p:spPr>
          <a:xfrm>
            <a:off x="0" y="4074886"/>
            <a:ext cx="12192000" cy="279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7175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P</a:t>
            </a:r>
            <a:r>
              <a:rPr spc="-220" dirty="0"/>
              <a:t>r</a:t>
            </a:r>
            <a:r>
              <a:rPr spc="160" dirty="0"/>
              <a:t>o</a:t>
            </a:r>
            <a:r>
              <a:rPr spc="150" dirty="0"/>
              <a:t>bl</a:t>
            </a:r>
            <a:r>
              <a:rPr spc="-5" dirty="0"/>
              <a:t>e</a:t>
            </a:r>
            <a:r>
              <a:rPr spc="-130" dirty="0"/>
              <a:t>ms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1368161"/>
            <a:ext cx="5449328" cy="548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38800" y="1981200"/>
            <a:ext cx="5233670" cy="262405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297815" algn="l"/>
                <a:tab pos="298450" algn="l"/>
              </a:tabLst>
            </a:pPr>
            <a:r>
              <a:rPr lang="en-US" sz="2400" spc="5" dirty="0">
                <a:solidFill>
                  <a:srgbClr val="6772E6"/>
                </a:solidFill>
                <a:latin typeface="Arial"/>
                <a:cs typeface="Arial"/>
              </a:rPr>
              <a:t>1. Categorize merchants with limited data that only contains merchant id, time and transaction amount</a:t>
            </a:r>
          </a:p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297815" algn="l"/>
                <a:tab pos="298450" algn="l"/>
              </a:tabLst>
            </a:pPr>
            <a:endParaRPr lang="en-US" sz="2400" spc="5" dirty="0">
              <a:solidFill>
                <a:srgbClr val="6772E6"/>
              </a:solidFill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297815" algn="l"/>
                <a:tab pos="298450" algn="l"/>
              </a:tabLst>
            </a:pPr>
            <a:r>
              <a:rPr lang="en-US" sz="2400" spc="5" dirty="0">
                <a:solidFill>
                  <a:srgbClr val="6772E6"/>
                </a:solidFill>
                <a:latin typeface="Arial"/>
                <a:cs typeface="Arial"/>
              </a:rPr>
              <a:t>2. Define churn, identify already churn, predict churn in active user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>
            <a:extLst>
              <a:ext uri="{FF2B5EF4-FFF2-40B4-BE49-F238E27FC236}">
                <a16:creationId xmlns:a16="http://schemas.microsoft.com/office/drawing/2014/main" id="{2E148C86-BB46-C248-9519-8F964442577B}"/>
              </a:ext>
            </a:extLst>
          </p:cNvPr>
          <p:cNvGrpSpPr/>
          <p:nvPr/>
        </p:nvGrpSpPr>
        <p:grpSpPr>
          <a:xfrm>
            <a:off x="1151091" y="3895749"/>
            <a:ext cx="2494417" cy="2361768"/>
            <a:chOff x="558800" y="3801538"/>
            <a:chExt cx="3115945" cy="268414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BD53A13-A628-914A-8CEE-F873093019B3}"/>
                </a:ext>
              </a:extLst>
            </p:cNvPr>
            <p:cNvSpPr/>
            <p:nvPr/>
          </p:nvSpPr>
          <p:spPr>
            <a:xfrm>
              <a:off x="558800" y="3801538"/>
              <a:ext cx="3115729" cy="2683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95CAF9B-BE93-2741-8658-71A9FE38620C}"/>
                </a:ext>
              </a:extLst>
            </p:cNvPr>
            <p:cNvSpPr/>
            <p:nvPr/>
          </p:nvSpPr>
          <p:spPr>
            <a:xfrm>
              <a:off x="657237" y="3895534"/>
              <a:ext cx="2919095" cy="2497455"/>
            </a:xfrm>
            <a:custGeom>
              <a:avLst/>
              <a:gdLst/>
              <a:ahLst/>
              <a:cxnLst/>
              <a:rect l="l" t="t" r="r" b="b"/>
              <a:pathLst>
                <a:path w="2919095" h="2497454">
                  <a:moveTo>
                    <a:pt x="2780944" y="0"/>
                  </a:moveTo>
                  <a:lnTo>
                    <a:pt x="137924" y="0"/>
                  </a:lnTo>
                  <a:lnTo>
                    <a:pt x="94329" y="7031"/>
                  </a:lnTo>
                  <a:lnTo>
                    <a:pt x="56468" y="26610"/>
                  </a:lnTo>
                  <a:lnTo>
                    <a:pt x="26611" y="56466"/>
                  </a:lnTo>
                  <a:lnTo>
                    <a:pt x="7031" y="94327"/>
                  </a:lnTo>
                  <a:lnTo>
                    <a:pt x="0" y="137921"/>
                  </a:lnTo>
                  <a:lnTo>
                    <a:pt x="0" y="2359337"/>
                  </a:lnTo>
                  <a:lnTo>
                    <a:pt x="7031" y="2402932"/>
                  </a:lnTo>
                  <a:lnTo>
                    <a:pt x="26611" y="2440793"/>
                  </a:lnTo>
                  <a:lnTo>
                    <a:pt x="56468" y="2470650"/>
                  </a:lnTo>
                  <a:lnTo>
                    <a:pt x="94329" y="2490230"/>
                  </a:lnTo>
                  <a:lnTo>
                    <a:pt x="137924" y="2497261"/>
                  </a:lnTo>
                  <a:lnTo>
                    <a:pt x="2780944" y="2497261"/>
                  </a:lnTo>
                  <a:lnTo>
                    <a:pt x="2824539" y="2490230"/>
                  </a:lnTo>
                  <a:lnTo>
                    <a:pt x="2862400" y="2470650"/>
                  </a:lnTo>
                  <a:lnTo>
                    <a:pt x="2892256" y="2440793"/>
                  </a:lnTo>
                  <a:lnTo>
                    <a:pt x="2911835" y="2402932"/>
                  </a:lnTo>
                  <a:lnTo>
                    <a:pt x="2918866" y="2359337"/>
                  </a:lnTo>
                  <a:lnTo>
                    <a:pt x="2918866" y="137921"/>
                  </a:lnTo>
                  <a:lnTo>
                    <a:pt x="2911835" y="94327"/>
                  </a:lnTo>
                  <a:lnTo>
                    <a:pt x="2892256" y="56466"/>
                  </a:lnTo>
                  <a:lnTo>
                    <a:pt x="2862400" y="26610"/>
                  </a:lnTo>
                  <a:lnTo>
                    <a:pt x="2824539" y="7031"/>
                  </a:lnTo>
                  <a:lnTo>
                    <a:pt x="2780944" y="0"/>
                  </a:lnTo>
                  <a:close/>
                </a:path>
              </a:pathLst>
            </a:custGeom>
            <a:solidFill>
              <a:srgbClr val="677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B5FEE18-7C42-2D4E-B127-9FBFCED00A06}"/>
                </a:ext>
              </a:extLst>
            </p:cNvPr>
            <p:cNvSpPr/>
            <p:nvPr/>
          </p:nvSpPr>
          <p:spPr>
            <a:xfrm>
              <a:off x="657237" y="4131881"/>
              <a:ext cx="868680" cy="868680"/>
            </a:xfrm>
            <a:custGeom>
              <a:avLst/>
              <a:gdLst/>
              <a:ahLst/>
              <a:cxnLst/>
              <a:rect l="l" t="t" r="r" b="b"/>
              <a:pathLst>
                <a:path w="868680" h="868679">
                  <a:moveTo>
                    <a:pt x="434075" y="0"/>
                  </a:moveTo>
                  <a:lnTo>
                    <a:pt x="0" y="0"/>
                  </a:lnTo>
                  <a:lnTo>
                    <a:pt x="0" y="868146"/>
                  </a:lnTo>
                  <a:lnTo>
                    <a:pt x="434075" y="868146"/>
                  </a:lnTo>
                  <a:lnTo>
                    <a:pt x="481373" y="865599"/>
                  </a:lnTo>
                  <a:lnTo>
                    <a:pt x="527195" y="858135"/>
                  </a:lnTo>
                  <a:lnTo>
                    <a:pt x="571277" y="846017"/>
                  </a:lnTo>
                  <a:lnTo>
                    <a:pt x="613354" y="829512"/>
                  </a:lnTo>
                  <a:lnTo>
                    <a:pt x="653161" y="808884"/>
                  </a:lnTo>
                  <a:lnTo>
                    <a:pt x="690434" y="784397"/>
                  </a:lnTo>
                  <a:lnTo>
                    <a:pt x="724907" y="756316"/>
                  </a:lnTo>
                  <a:lnTo>
                    <a:pt x="756317" y="724907"/>
                  </a:lnTo>
                  <a:lnTo>
                    <a:pt x="784397" y="690433"/>
                  </a:lnTo>
                  <a:lnTo>
                    <a:pt x="808884" y="653160"/>
                  </a:lnTo>
                  <a:lnTo>
                    <a:pt x="829512" y="613353"/>
                  </a:lnTo>
                  <a:lnTo>
                    <a:pt x="846017" y="571276"/>
                  </a:lnTo>
                  <a:lnTo>
                    <a:pt x="858135" y="527193"/>
                  </a:lnTo>
                  <a:lnTo>
                    <a:pt x="865599" y="481371"/>
                  </a:lnTo>
                  <a:lnTo>
                    <a:pt x="868146" y="434073"/>
                  </a:lnTo>
                  <a:lnTo>
                    <a:pt x="865599" y="386775"/>
                  </a:lnTo>
                  <a:lnTo>
                    <a:pt x="858135" y="340952"/>
                  </a:lnTo>
                  <a:lnTo>
                    <a:pt x="846017" y="296870"/>
                  </a:lnTo>
                  <a:lnTo>
                    <a:pt x="829512" y="254793"/>
                  </a:lnTo>
                  <a:lnTo>
                    <a:pt x="808884" y="214985"/>
                  </a:lnTo>
                  <a:lnTo>
                    <a:pt x="784397" y="177712"/>
                  </a:lnTo>
                  <a:lnTo>
                    <a:pt x="756317" y="143239"/>
                  </a:lnTo>
                  <a:lnTo>
                    <a:pt x="724907" y="111829"/>
                  </a:lnTo>
                  <a:lnTo>
                    <a:pt x="690434" y="83749"/>
                  </a:lnTo>
                  <a:lnTo>
                    <a:pt x="653161" y="59262"/>
                  </a:lnTo>
                  <a:lnTo>
                    <a:pt x="613354" y="38634"/>
                  </a:lnTo>
                  <a:lnTo>
                    <a:pt x="571277" y="22128"/>
                  </a:lnTo>
                  <a:lnTo>
                    <a:pt x="527195" y="10011"/>
                  </a:lnTo>
                  <a:lnTo>
                    <a:pt x="481373" y="2547"/>
                  </a:lnTo>
                  <a:lnTo>
                    <a:pt x="434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9BD1B4B9-35CA-CE45-A454-2DDFBDE374C0}"/>
              </a:ext>
            </a:extLst>
          </p:cNvPr>
          <p:cNvSpPr txBox="1"/>
          <p:nvPr/>
        </p:nvSpPr>
        <p:spPr>
          <a:xfrm>
            <a:off x="1552201" y="4375302"/>
            <a:ext cx="2000897" cy="141525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080" algn="ctr">
              <a:lnSpc>
                <a:spcPts val="5275"/>
              </a:lnSpc>
              <a:spcBef>
                <a:spcPts val="955"/>
              </a:spcBef>
            </a:pPr>
            <a:r>
              <a:rPr lang="en-US" sz="2000" spc="-65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</a:p>
          <a:p>
            <a:pPr marR="5080" algn="ctr">
              <a:lnSpc>
                <a:spcPts val="5275"/>
              </a:lnSpc>
              <a:spcBef>
                <a:spcPts val="955"/>
              </a:spcBef>
            </a:pPr>
            <a:r>
              <a:rPr lang="en-US" sz="2000" spc="-65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2A005215-BE1E-004D-9450-0405331B8F5C}"/>
              </a:ext>
            </a:extLst>
          </p:cNvPr>
          <p:cNvGrpSpPr/>
          <p:nvPr/>
        </p:nvGrpSpPr>
        <p:grpSpPr>
          <a:xfrm>
            <a:off x="4725047" y="3920330"/>
            <a:ext cx="2638384" cy="2336997"/>
            <a:chOff x="4555070" y="3801538"/>
            <a:chExt cx="3115945" cy="268414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787EB6D-AE02-D345-BD61-F8D939686872}"/>
                </a:ext>
              </a:extLst>
            </p:cNvPr>
            <p:cNvSpPr/>
            <p:nvPr/>
          </p:nvSpPr>
          <p:spPr>
            <a:xfrm>
              <a:off x="4555070" y="3801538"/>
              <a:ext cx="3115729" cy="2683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D38EBDA6-B2B9-CC47-985C-1A77D5596215}"/>
                </a:ext>
              </a:extLst>
            </p:cNvPr>
            <p:cNvSpPr/>
            <p:nvPr/>
          </p:nvSpPr>
          <p:spPr>
            <a:xfrm>
              <a:off x="4653508" y="3895534"/>
              <a:ext cx="2919095" cy="2497455"/>
            </a:xfrm>
            <a:custGeom>
              <a:avLst/>
              <a:gdLst/>
              <a:ahLst/>
              <a:cxnLst/>
              <a:rect l="l" t="t" r="r" b="b"/>
              <a:pathLst>
                <a:path w="2919095" h="2497454">
                  <a:moveTo>
                    <a:pt x="2780931" y="0"/>
                  </a:moveTo>
                  <a:lnTo>
                    <a:pt x="137922" y="0"/>
                  </a:lnTo>
                  <a:lnTo>
                    <a:pt x="94327" y="7031"/>
                  </a:lnTo>
                  <a:lnTo>
                    <a:pt x="56466" y="26610"/>
                  </a:lnTo>
                  <a:lnTo>
                    <a:pt x="26610" y="56466"/>
                  </a:lnTo>
                  <a:lnTo>
                    <a:pt x="7031" y="94327"/>
                  </a:lnTo>
                  <a:lnTo>
                    <a:pt x="0" y="137921"/>
                  </a:lnTo>
                  <a:lnTo>
                    <a:pt x="0" y="2359337"/>
                  </a:lnTo>
                  <a:lnTo>
                    <a:pt x="7031" y="2402932"/>
                  </a:lnTo>
                  <a:lnTo>
                    <a:pt x="26610" y="2440793"/>
                  </a:lnTo>
                  <a:lnTo>
                    <a:pt x="56466" y="2470650"/>
                  </a:lnTo>
                  <a:lnTo>
                    <a:pt x="94327" y="2490230"/>
                  </a:lnTo>
                  <a:lnTo>
                    <a:pt x="137922" y="2497261"/>
                  </a:lnTo>
                  <a:lnTo>
                    <a:pt x="2780931" y="2497261"/>
                  </a:lnTo>
                  <a:lnTo>
                    <a:pt x="2824527" y="2490230"/>
                  </a:lnTo>
                  <a:lnTo>
                    <a:pt x="2862392" y="2470650"/>
                  </a:lnTo>
                  <a:lnTo>
                    <a:pt x="2892251" y="2440793"/>
                  </a:lnTo>
                  <a:lnTo>
                    <a:pt x="2911833" y="2402932"/>
                  </a:lnTo>
                  <a:lnTo>
                    <a:pt x="2918866" y="2359337"/>
                  </a:lnTo>
                  <a:lnTo>
                    <a:pt x="2918866" y="137921"/>
                  </a:lnTo>
                  <a:lnTo>
                    <a:pt x="2911833" y="94327"/>
                  </a:lnTo>
                  <a:lnTo>
                    <a:pt x="2892251" y="56466"/>
                  </a:lnTo>
                  <a:lnTo>
                    <a:pt x="2862392" y="26610"/>
                  </a:lnTo>
                  <a:lnTo>
                    <a:pt x="2824527" y="7031"/>
                  </a:lnTo>
                  <a:lnTo>
                    <a:pt x="2780931" y="0"/>
                  </a:lnTo>
                  <a:close/>
                </a:path>
              </a:pathLst>
            </a:custGeom>
            <a:solidFill>
              <a:srgbClr val="677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79B669F2-7D27-C64D-8FBC-E989568845BE}"/>
              </a:ext>
            </a:extLst>
          </p:cNvPr>
          <p:cNvSpPr txBox="1"/>
          <p:nvPr/>
        </p:nvSpPr>
        <p:spPr>
          <a:xfrm>
            <a:off x="4277375" y="4813992"/>
            <a:ext cx="3800399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20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Arial"/>
                <a:cs typeface="Arial"/>
              </a:rPr>
              <a:t>HDBSACNCAN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9D10CB0-AF72-F243-97C2-32D46FCD60E9}"/>
              </a:ext>
            </a:extLst>
          </p:cNvPr>
          <p:cNvSpPr/>
          <p:nvPr/>
        </p:nvSpPr>
        <p:spPr>
          <a:xfrm>
            <a:off x="4783355" y="4168496"/>
            <a:ext cx="868680" cy="840523"/>
          </a:xfrm>
          <a:custGeom>
            <a:avLst/>
            <a:gdLst/>
            <a:ahLst/>
            <a:cxnLst/>
            <a:rect l="l" t="t" r="r" b="b"/>
            <a:pathLst>
              <a:path w="868679" h="868679">
                <a:moveTo>
                  <a:pt x="434073" y="0"/>
                </a:moveTo>
                <a:lnTo>
                  <a:pt x="0" y="0"/>
                </a:lnTo>
                <a:lnTo>
                  <a:pt x="0" y="868159"/>
                </a:lnTo>
                <a:lnTo>
                  <a:pt x="434073" y="868159"/>
                </a:lnTo>
                <a:lnTo>
                  <a:pt x="481371" y="865612"/>
                </a:lnTo>
                <a:lnTo>
                  <a:pt x="527194" y="858147"/>
                </a:lnTo>
                <a:lnTo>
                  <a:pt x="571277" y="846029"/>
                </a:lnTo>
                <a:lnTo>
                  <a:pt x="613355" y="829523"/>
                </a:lnTo>
                <a:lnTo>
                  <a:pt x="653164" y="808893"/>
                </a:lnTo>
                <a:lnTo>
                  <a:pt x="690438" y="784405"/>
                </a:lnTo>
                <a:lnTo>
                  <a:pt x="724913" y="756323"/>
                </a:lnTo>
                <a:lnTo>
                  <a:pt x="756323" y="724913"/>
                </a:lnTo>
                <a:lnTo>
                  <a:pt x="784405" y="690438"/>
                </a:lnTo>
                <a:lnTo>
                  <a:pt x="808893" y="653164"/>
                </a:lnTo>
                <a:lnTo>
                  <a:pt x="829523" y="613355"/>
                </a:lnTo>
                <a:lnTo>
                  <a:pt x="846029" y="571277"/>
                </a:lnTo>
                <a:lnTo>
                  <a:pt x="858147" y="527194"/>
                </a:lnTo>
                <a:lnTo>
                  <a:pt x="865612" y="481371"/>
                </a:lnTo>
                <a:lnTo>
                  <a:pt x="868159" y="434073"/>
                </a:lnTo>
                <a:lnTo>
                  <a:pt x="865612" y="386777"/>
                </a:lnTo>
                <a:lnTo>
                  <a:pt x="858147" y="340956"/>
                </a:lnTo>
                <a:lnTo>
                  <a:pt x="846029" y="296875"/>
                </a:lnTo>
                <a:lnTo>
                  <a:pt x="829523" y="254798"/>
                </a:lnTo>
                <a:lnTo>
                  <a:pt x="808893" y="214991"/>
                </a:lnTo>
                <a:lnTo>
                  <a:pt x="784405" y="177718"/>
                </a:lnTo>
                <a:lnTo>
                  <a:pt x="756323" y="143244"/>
                </a:lnTo>
                <a:lnTo>
                  <a:pt x="724913" y="111834"/>
                </a:lnTo>
                <a:lnTo>
                  <a:pt x="690438" y="83752"/>
                </a:lnTo>
                <a:lnTo>
                  <a:pt x="653164" y="59265"/>
                </a:lnTo>
                <a:lnTo>
                  <a:pt x="613355" y="38635"/>
                </a:lnTo>
                <a:lnTo>
                  <a:pt x="571277" y="22130"/>
                </a:lnTo>
                <a:lnTo>
                  <a:pt x="527194" y="10012"/>
                </a:lnTo>
                <a:lnTo>
                  <a:pt x="481371" y="2547"/>
                </a:lnTo>
                <a:lnTo>
                  <a:pt x="434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E4CFEC39-290B-1948-9E80-F9CED5783A03}"/>
              </a:ext>
            </a:extLst>
          </p:cNvPr>
          <p:cNvGrpSpPr/>
          <p:nvPr/>
        </p:nvGrpSpPr>
        <p:grpSpPr>
          <a:xfrm>
            <a:off x="8379602" y="3893996"/>
            <a:ext cx="2806674" cy="2361579"/>
            <a:chOff x="8551329" y="3801538"/>
            <a:chExt cx="3115945" cy="2684145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E40302DC-A2FD-5046-921F-FF769C409FF1}"/>
                </a:ext>
              </a:extLst>
            </p:cNvPr>
            <p:cNvSpPr/>
            <p:nvPr/>
          </p:nvSpPr>
          <p:spPr>
            <a:xfrm>
              <a:off x="8551329" y="3801538"/>
              <a:ext cx="3115729" cy="26839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11F23715-E969-4040-9330-2843C1FB84E4}"/>
                </a:ext>
              </a:extLst>
            </p:cNvPr>
            <p:cNvSpPr/>
            <p:nvPr/>
          </p:nvSpPr>
          <p:spPr>
            <a:xfrm>
              <a:off x="8649766" y="3895534"/>
              <a:ext cx="2919095" cy="2497455"/>
            </a:xfrm>
            <a:custGeom>
              <a:avLst/>
              <a:gdLst/>
              <a:ahLst/>
              <a:cxnLst/>
              <a:rect l="l" t="t" r="r" b="b"/>
              <a:pathLst>
                <a:path w="2919095" h="2497454">
                  <a:moveTo>
                    <a:pt x="2780944" y="0"/>
                  </a:moveTo>
                  <a:lnTo>
                    <a:pt x="137922" y="0"/>
                  </a:lnTo>
                  <a:lnTo>
                    <a:pt x="94331" y="7031"/>
                  </a:lnTo>
                  <a:lnTo>
                    <a:pt x="56471" y="26610"/>
                  </a:lnTo>
                  <a:lnTo>
                    <a:pt x="26613" y="56466"/>
                  </a:lnTo>
                  <a:lnTo>
                    <a:pt x="7032" y="94327"/>
                  </a:lnTo>
                  <a:lnTo>
                    <a:pt x="0" y="137921"/>
                  </a:lnTo>
                  <a:lnTo>
                    <a:pt x="0" y="2359337"/>
                  </a:lnTo>
                  <a:lnTo>
                    <a:pt x="7032" y="2402932"/>
                  </a:lnTo>
                  <a:lnTo>
                    <a:pt x="26613" y="2440793"/>
                  </a:lnTo>
                  <a:lnTo>
                    <a:pt x="56471" y="2470650"/>
                  </a:lnTo>
                  <a:lnTo>
                    <a:pt x="94331" y="2490230"/>
                  </a:lnTo>
                  <a:lnTo>
                    <a:pt x="137922" y="2497261"/>
                  </a:lnTo>
                  <a:lnTo>
                    <a:pt x="2780944" y="2497261"/>
                  </a:lnTo>
                  <a:lnTo>
                    <a:pt x="2824539" y="2490230"/>
                  </a:lnTo>
                  <a:lnTo>
                    <a:pt x="2862400" y="2470650"/>
                  </a:lnTo>
                  <a:lnTo>
                    <a:pt x="2892256" y="2440793"/>
                  </a:lnTo>
                  <a:lnTo>
                    <a:pt x="2911835" y="2402932"/>
                  </a:lnTo>
                  <a:lnTo>
                    <a:pt x="2918866" y="2359337"/>
                  </a:lnTo>
                  <a:lnTo>
                    <a:pt x="2918866" y="137921"/>
                  </a:lnTo>
                  <a:lnTo>
                    <a:pt x="2911835" y="94327"/>
                  </a:lnTo>
                  <a:lnTo>
                    <a:pt x="2892256" y="56466"/>
                  </a:lnTo>
                  <a:lnTo>
                    <a:pt x="2862400" y="26610"/>
                  </a:lnTo>
                  <a:lnTo>
                    <a:pt x="2824539" y="7031"/>
                  </a:lnTo>
                  <a:lnTo>
                    <a:pt x="2780944" y="0"/>
                  </a:lnTo>
                  <a:close/>
                </a:path>
              </a:pathLst>
            </a:custGeom>
            <a:solidFill>
              <a:srgbClr val="677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95E6BDC5-6849-354C-8AA1-F65CCEDC04C2}"/>
                </a:ext>
              </a:extLst>
            </p:cNvPr>
            <p:cNvSpPr/>
            <p:nvPr/>
          </p:nvSpPr>
          <p:spPr>
            <a:xfrm>
              <a:off x="8650109" y="4131881"/>
              <a:ext cx="868680" cy="868680"/>
            </a:xfrm>
            <a:custGeom>
              <a:avLst/>
              <a:gdLst/>
              <a:ahLst/>
              <a:cxnLst/>
              <a:rect l="l" t="t" r="r" b="b"/>
              <a:pathLst>
                <a:path w="868679" h="868679">
                  <a:moveTo>
                    <a:pt x="434086" y="0"/>
                  </a:moveTo>
                  <a:lnTo>
                    <a:pt x="0" y="0"/>
                  </a:lnTo>
                  <a:lnTo>
                    <a:pt x="0" y="868146"/>
                  </a:lnTo>
                  <a:lnTo>
                    <a:pt x="434086" y="868146"/>
                  </a:lnTo>
                  <a:lnTo>
                    <a:pt x="481381" y="865599"/>
                  </a:lnTo>
                  <a:lnTo>
                    <a:pt x="527202" y="858135"/>
                  </a:lnTo>
                  <a:lnTo>
                    <a:pt x="571284" y="846017"/>
                  </a:lnTo>
                  <a:lnTo>
                    <a:pt x="613360" y="829512"/>
                  </a:lnTo>
                  <a:lnTo>
                    <a:pt x="653168" y="808884"/>
                  </a:lnTo>
                  <a:lnTo>
                    <a:pt x="690441" y="784397"/>
                  </a:lnTo>
                  <a:lnTo>
                    <a:pt x="724915" y="756316"/>
                  </a:lnTo>
                  <a:lnTo>
                    <a:pt x="756325" y="724907"/>
                  </a:lnTo>
                  <a:lnTo>
                    <a:pt x="784406" y="690433"/>
                  </a:lnTo>
                  <a:lnTo>
                    <a:pt x="808894" y="653160"/>
                  </a:lnTo>
                  <a:lnTo>
                    <a:pt x="829523" y="613353"/>
                  </a:lnTo>
                  <a:lnTo>
                    <a:pt x="846029" y="571276"/>
                  </a:lnTo>
                  <a:lnTo>
                    <a:pt x="858147" y="527193"/>
                  </a:lnTo>
                  <a:lnTo>
                    <a:pt x="865612" y="481371"/>
                  </a:lnTo>
                  <a:lnTo>
                    <a:pt x="868159" y="434073"/>
                  </a:lnTo>
                  <a:lnTo>
                    <a:pt x="865612" y="386775"/>
                  </a:lnTo>
                  <a:lnTo>
                    <a:pt x="858147" y="340952"/>
                  </a:lnTo>
                  <a:lnTo>
                    <a:pt x="846029" y="296870"/>
                  </a:lnTo>
                  <a:lnTo>
                    <a:pt x="829523" y="254793"/>
                  </a:lnTo>
                  <a:lnTo>
                    <a:pt x="808894" y="214985"/>
                  </a:lnTo>
                  <a:lnTo>
                    <a:pt x="784406" y="177712"/>
                  </a:lnTo>
                  <a:lnTo>
                    <a:pt x="756325" y="143239"/>
                  </a:lnTo>
                  <a:lnTo>
                    <a:pt x="724915" y="111829"/>
                  </a:lnTo>
                  <a:lnTo>
                    <a:pt x="690441" y="83749"/>
                  </a:lnTo>
                  <a:lnTo>
                    <a:pt x="653168" y="59262"/>
                  </a:lnTo>
                  <a:lnTo>
                    <a:pt x="613360" y="38634"/>
                  </a:lnTo>
                  <a:lnTo>
                    <a:pt x="571284" y="22128"/>
                  </a:lnTo>
                  <a:lnTo>
                    <a:pt x="527202" y="10011"/>
                  </a:lnTo>
                  <a:lnTo>
                    <a:pt x="481381" y="2547"/>
                  </a:lnTo>
                  <a:lnTo>
                    <a:pt x="4340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AFB8EDD5-695E-8649-914D-AB7A68598CFA}"/>
              </a:ext>
            </a:extLst>
          </p:cNvPr>
          <p:cNvSpPr txBox="1"/>
          <p:nvPr/>
        </p:nvSpPr>
        <p:spPr>
          <a:xfrm>
            <a:off x="8568324" y="4104074"/>
            <a:ext cx="2919095" cy="1686487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Arial"/>
              <a:cs typeface="Arial"/>
            </a:endParaRPr>
          </a:p>
          <a:p>
            <a:pPr marR="5080" algn="ctr">
              <a:lnSpc>
                <a:spcPts val="5275"/>
              </a:lnSpc>
            </a:pPr>
            <a:r>
              <a:rPr lang="en-US" sz="2000" spc="-65" dirty="0">
                <a:solidFill>
                  <a:srgbClr val="FFFFFF"/>
                </a:solidFill>
                <a:latin typeface="Arial"/>
                <a:cs typeface="Arial"/>
              </a:rPr>
              <a:t>Categorize </a:t>
            </a:r>
          </a:p>
          <a:p>
            <a:pPr marR="5080" algn="ctr">
              <a:lnSpc>
                <a:spcPts val="5275"/>
              </a:lnSpc>
            </a:pPr>
            <a:r>
              <a:rPr lang="en-US" sz="2000" spc="-65" dirty="0">
                <a:solidFill>
                  <a:srgbClr val="FFFFFF"/>
                </a:solidFill>
                <a:latin typeface="Arial"/>
                <a:cs typeface="Arial"/>
              </a:rPr>
              <a:t>merchants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1" name="object 4">
            <a:extLst>
              <a:ext uri="{FF2B5EF4-FFF2-40B4-BE49-F238E27FC236}">
                <a16:creationId xmlns:a16="http://schemas.microsoft.com/office/drawing/2014/main" id="{BF4A6EFC-95BD-9A4B-A36B-8763C0388C09}"/>
              </a:ext>
            </a:extLst>
          </p:cNvPr>
          <p:cNvGrpSpPr/>
          <p:nvPr/>
        </p:nvGrpSpPr>
        <p:grpSpPr>
          <a:xfrm>
            <a:off x="1190103" y="1379241"/>
            <a:ext cx="2479562" cy="2049759"/>
            <a:chOff x="558800" y="3801538"/>
            <a:chExt cx="3115945" cy="2684145"/>
          </a:xfrm>
        </p:grpSpPr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450C8257-68A0-C945-A2B7-AE3EE3FF5278}"/>
                </a:ext>
              </a:extLst>
            </p:cNvPr>
            <p:cNvSpPr/>
            <p:nvPr/>
          </p:nvSpPr>
          <p:spPr>
            <a:xfrm>
              <a:off x="558800" y="3801538"/>
              <a:ext cx="3115729" cy="2683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A5B84D4C-E801-934D-8E7A-73F7E6A8DEB5}"/>
                </a:ext>
              </a:extLst>
            </p:cNvPr>
            <p:cNvSpPr/>
            <p:nvPr/>
          </p:nvSpPr>
          <p:spPr>
            <a:xfrm>
              <a:off x="657237" y="3895534"/>
              <a:ext cx="2919095" cy="2497455"/>
            </a:xfrm>
            <a:custGeom>
              <a:avLst/>
              <a:gdLst/>
              <a:ahLst/>
              <a:cxnLst/>
              <a:rect l="l" t="t" r="r" b="b"/>
              <a:pathLst>
                <a:path w="2919095" h="2497454">
                  <a:moveTo>
                    <a:pt x="2780944" y="0"/>
                  </a:moveTo>
                  <a:lnTo>
                    <a:pt x="137924" y="0"/>
                  </a:lnTo>
                  <a:lnTo>
                    <a:pt x="94329" y="7031"/>
                  </a:lnTo>
                  <a:lnTo>
                    <a:pt x="56468" y="26610"/>
                  </a:lnTo>
                  <a:lnTo>
                    <a:pt x="26611" y="56466"/>
                  </a:lnTo>
                  <a:lnTo>
                    <a:pt x="7031" y="94327"/>
                  </a:lnTo>
                  <a:lnTo>
                    <a:pt x="0" y="137921"/>
                  </a:lnTo>
                  <a:lnTo>
                    <a:pt x="0" y="2359337"/>
                  </a:lnTo>
                  <a:lnTo>
                    <a:pt x="7031" y="2402932"/>
                  </a:lnTo>
                  <a:lnTo>
                    <a:pt x="26611" y="2440793"/>
                  </a:lnTo>
                  <a:lnTo>
                    <a:pt x="56468" y="2470650"/>
                  </a:lnTo>
                  <a:lnTo>
                    <a:pt x="94329" y="2490230"/>
                  </a:lnTo>
                  <a:lnTo>
                    <a:pt x="137924" y="2497261"/>
                  </a:lnTo>
                  <a:lnTo>
                    <a:pt x="2780944" y="2497261"/>
                  </a:lnTo>
                  <a:lnTo>
                    <a:pt x="2824539" y="2490230"/>
                  </a:lnTo>
                  <a:lnTo>
                    <a:pt x="2862400" y="2470650"/>
                  </a:lnTo>
                  <a:lnTo>
                    <a:pt x="2892256" y="2440793"/>
                  </a:lnTo>
                  <a:lnTo>
                    <a:pt x="2911835" y="2402932"/>
                  </a:lnTo>
                  <a:lnTo>
                    <a:pt x="2918866" y="2359337"/>
                  </a:lnTo>
                  <a:lnTo>
                    <a:pt x="2918866" y="137921"/>
                  </a:lnTo>
                  <a:lnTo>
                    <a:pt x="2911835" y="94327"/>
                  </a:lnTo>
                  <a:lnTo>
                    <a:pt x="2892256" y="56466"/>
                  </a:lnTo>
                  <a:lnTo>
                    <a:pt x="2862400" y="26610"/>
                  </a:lnTo>
                  <a:lnTo>
                    <a:pt x="2824539" y="7031"/>
                  </a:lnTo>
                  <a:lnTo>
                    <a:pt x="2780944" y="0"/>
                  </a:lnTo>
                  <a:close/>
                </a:path>
              </a:pathLst>
            </a:custGeom>
            <a:solidFill>
              <a:srgbClr val="6772E6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4" name="object 7">
              <a:extLst>
                <a:ext uri="{FF2B5EF4-FFF2-40B4-BE49-F238E27FC236}">
                  <a16:creationId xmlns:a16="http://schemas.microsoft.com/office/drawing/2014/main" id="{AD601CEC-96EC-034A-8C3A-47E4904ADFAF}"/>
                </a:ext>
              </a:extLst>
            </p:cNvPr>
            <p:cNvSpPr/>
            <p:nvPr/>
          </p:nvSpPr>
          <p:spPr>
            <a:xfrm>
              <a:off x="657237" y="4131881"/>
              <a:ext cx="868680" cy="868680"/>
            </a:xfrm>
            <a:custGeom>
              <a:avLst/>
              <a:gdLst/>
              <a:ahLst/>
              <a:cxnLst/>
              <a:rect l="l" t="t" r="r" b="b"/>
              <a:pathLst>
                <a:path w="868680" h="868679">
                  <a:moveTo>
                    <a:pt x="434075" y="0"/>
                  </a:moveTo>
                  <a:lnTo>
                    <a:pt x="0" y="0"/>
                  </a:lnTo>
                  <a:lnTo>
                    <a:pt x="0" y="868146"/>
                  </a:lnTo>
                  <a:lnTo>
                    <a:pt x="434075" y="868146"/>
                  </a:lnTo>
                  <a:lnTo>
                    <a:pt x="481373" y="865599"/>
                  </a:lnTo>
                  <a:lnTo>
                    <a:pt x="527195" y="858135"/>
                  </a:lnTo>
                  <a:lnTo>
                    <a:pt x="571277" y="846017"/>
                  </a:lnTo>
                  <a:lnTo>
                    <a:pt x="613354" y="829512"/>
                  </a:lnTo>
                  <a:lnTo>
                    <a:pt x="653161" y="808884"/>
                  </a:lnTo>
                  <a:lnTo>
                    <a:pt x="690434" y="784397"/>
                  </a:lnTo>
                  <a:lnTo>
                    <a:pt x="724907" y="756316"/>
                  </a:lnTo>
                  <a:lnTo>
                    <a:pt x="756317" y="724907"/>
                  </a:lnTo>
                  <a:lnTo>
                    <a:pt x="784397" y="690433"/>
                  </a:lnTo>
                  <a:lnTo>
                    <a:pt x="808884" y="653160"/>
                  </a:lnTo>
                  <a:lnTo>
                    <a:pt x="829512" y="613353"/>
                  </a:lnTo>
                  <a:lnTo>
                    <a:pt x="846017" y="571276"/>
                  </a:lnTo>
                  <a:lnTo>
                    <a:pt x="858135" y="527193"/>
                  </a:lnTo>
                  <a:lnTo>
                    <a:pt x="865599" y="481371"/>
                  </a:lnTo>
                  <a:lnTo>
                    <a:pt x="868146" y="434073"/>
                  </a:lnTo>
                  <a:lnTo>
                    <a:pt x="865599" y="386775"/>
                  </a:lnTo>
                  <a:lnTo>
                    <a:pt x="858135" y="340952"/>
                  </a:lnTo>
                  <a:lnTo>
                    <a:pt x="846017" y="296870"/>
                  </a:lnTo>
                  <a:lnTo>
                    <a:pt x="829512" y="254793"/>
                  </a:lnTo>
                  <a:lnTo>
                    <a:pt x="808884" y="214985"/>
                  </a:lnTo>
                  <a:lnTo>
                    <a:pt x="784397" y="177712"/>
                  </a:lnTo>
                  <a:lnTo>
                    <a:pt x="756317" y="143239"/>
                  </a:lnTo>
                  <a:lnTo>
                    <a:pt x="724907" y="111829"/>
                  </a:lnTo>
                  <a:lnTo>
                    <a:pt x="690434" y="83749"/>
                  </a:lnTo>
                  <a:lnTo>
                    <a:pt x="653161" y="59262"/>
                  </a:lnTo>
                  <a:lnTo>
                    <a:pt x="613354" y="38634"/>
                  </a:lnTo>
                  <a:lnTo>
                    <a:pt x="571277" y="22128"/>
                  </a:lnTo>
                  <a:lnTo>
                    <a:pt x="527195" y="10011"/>
                  </a:lnTo>
                  <a:lnTo>
                    <a:pt x="481373" y="2547"/>
                  </a:lnTo>
                  <a:lnTo>
                    <a:pt x="434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25" name="object 8">
            <a:extLst>
              <a:ext uri="{FF2B5EF4-FFF2-40B4-BE49-F238E27FC236}">
                <a16:creationId xmlns:a16="http://schemas.microsoft.com/office/drawing/2014/main" id="{A10DE435-7AD7-6045-86A8-9F4E62B97BEF}"/>
              </a:ext>
            </a:extLst>
          </p:cNvPr>
          <p:cNvSpPr txBox="1"/>
          <p:nvPr/>
        </p:nvSpPr>
        <p:spPr>
          <a:xfrm>
            <a:off x="1151091" y="1684941"/>
            <a:ext cx="2683910" cy="98937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8844" marR="127635" indent="-906780">
              <a:lnSpc>
                <a:spcPts val="2730"/>
              </a:lnSpc>
              <a:spcBef>
                <a:spcPts val="215"/>
              </a:spcBef>
            </a:pPr>
            <a:endParaRPr sz="1100" dirty="0">
              <a:latin typeface="Arial"/>
              <a:cs typeface="Arial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Preparation</a:t>
            </a:r>
          </a:p>
        </p:txBody>
      </p:sp>
      <p:grpSp>
        <p:nvGrpSpPr>
          <p:cNvPr id="26" name="object 9">
            <a:extLst>
              <a:ext uri="{FF2B5EF4-FFF2-40B4-BE49-F238E27FC236}">
                <a16:creationId xmlns:a16="http://schemas.microsoft.com/office/drawing/2014/main" id="{AF1D78DC-9724-FC4C-8B90-C214C9C29306}"/>
              </a:ext>
            </a:extLst>
          </p:cNvPr>
          <p:cNvGrpSpPr/>
          <p:nvPr/>
        </p:nvGrpSpPr>
        <p:grpSpPr>
          <a:xfrm>
            <a:off x="4785611" y="1339257"/>
            <a:ext cx="2558325" cy="2089577"/>
            <a:chOff x="4555070" y="3801538"/>
            <a:chExt cx="3115945" cy="2684145"/>
          </a:xfrm>
        </p:grpSpPr>
        <p:sp>
          <p:nvSpPr>
            <p:cNvPr id="27" name="object 10">
              <a:extLst>
                <a:ext uri="{FF2B5EF4-FFF2-40B4-BE49-F238E27FC236}">
                  <a16:creationId xmlns:a16="http://schemas.microsoft.com/office/drawing/2014/main" id="{99569900-85F0-E749-B17F-89A44EB4BA66}"/>
                </a:ext>
              </a:extLst>
            </p:cNvPr>
            <p:cNvSpPr/>
            <p:nvPr/>
          </p:nvSpPr>
          <p:spPr>
            <a:xfrm>
              <a:off x="4555070" y="3801538"/>
              <a:ext cx="3115729" cy="2683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1">
              <a:extLst>
                <a:ext uri="{FF2B5EF4-FFF2-40B4-BE49-F238E27FC236}">
                  <a16:creationId xmlns:a16="http://schemas.microsoft.com/office/drawing/2014/main" id="{2B84F4BA-0A1A-8748-B4F4-D0EA27EE9CAB}"/>
                </a:ext>
              </a:extLst>
            </p:cNvPr>
            <p:cNvSpPr/>
            <p:nvPr/>
          </p:nvSpPr>
          <p:spPr>
            <a:xfrm>
              <a:off x="4653508" y="3895534"/>
              <a:ext cx="2919095" cy="2497455"/>
            </a:xfrm>
            <a:custGeom>
              <a:avLst/>
              <a:gdLst/>
              <a:ahLst/>
              <a:cxnLst/>
              <a:rect l="l" t="t" r="r" b="b"/>
              <a:pathLst>
                <a:path w="2919095" h="2497454">
                  <a:moveTo>
                    <a:pt x="2780931" y="0"/>
                  </a:moveTo>
                  <a:lnTo>
                    <a:pt x="137922" y="0"/>
                  </a:lnTo>
                  <a:lnTo>
                    <a:pt x="94327" y="7031"/>
                  </a:lnTo>
                  <a:lnTo>
                    <a:pt x="56466" y="26610"/>
                  </a:lnTo>
                  <a:lnTo>
                    <a:pt x="26610" y="56466"/>
                  </a:lnTo>
                  <a:lnTo>
                    <a:pt x="7031" y="94327"/>
                  </a:lnTo>
                  <a:lnTo>
                    <a:pt x="0" y="137921"/>
                  </a:lnTo>
                  <a:lnTo>
                    <a:pt x="0" y="2359337"/>
                  </a:lnTo>
                  <a:lnTo>
                    <a:pt x="7031" y="2402932"/>
                  </a:lnTo>
                  <a:lnTo>
                    <a:pt x="26610" y="2440793"/>
                  </a:lnTo>
                  <a:lnTo>
                    <a:pt x="56466" y="2470650"/>
                  </a:lnTo>
                  <a:lnTo>
                    <a:pt x="94327" y="2490230"/>
                  </a:lnTo>
                  <a:lnTo>
                    <a:pt x="137922" y="2497261"/>
                  </a:lnTo>
                  <a:lnTo>
                    <a:pt x="2780931" y="2497261"/>
                  </a:lnTo>
                  <a:lnTo>
                    <a:pt x="2824527" y="2490230"/>
                  </a:lnTo>
                  <a:lnTo>
                    <a:pt x="2862392" y="2470650"/>
                  </a:lnTo>
                  <a:lnTo>
                    <a:pt x="2892251" y="2440793"/>
                  </a:lnTo>
                  <a:lnTo>
                    <a:pt x="2911833" y="2402932"/>
                  </a:lnTo>
                  <a:lnTo>
                    <a:pt x="2918866" y="2359337"/>
                  </a:lnTo>
                  <a:lnTo>
                    <a:pt x="2918866" y="137921"/>
                  </a:lnTo>
                  <a:lnTo>
                    <a:pt x="2911833" y="94327"/>
                  </a:lnTo>
                  <a:lnTo>
                    <a:pt x="2892251" y="56466"/>
                  </a:lnTo>
                  <a:lnTo>
                    <a:pt x="2862392" y="26610"/>
                  </a:lnTo>
                  <a:lnTo>
                    <a:pt x="2824527" y="7031"/>
                  </a:lnTo>
                  <a:lnTo>
                    <a:pt x="2780931" y="0"/>
                  </a:lnTo>
                  <a:close/>
                </a:path>
              </a:pathLst>
            </a:custGeom>
            <a:solidFill>
              <a:srgbClr val="677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13">
            <a:extLst>
              <a:ext uri="{FF2B5EF4-FFF2-40B4-BE49-F238E27FC236}">
                <a16:creationId xmlns:a16="http://schemas.microsoft.com/office/drawing/2014/main" id="{86002578-1A5A-104D-B276-A5AC06BC820D}"/>
              </a:ext>
            </a:extLst>
          </p:cNvPr>
          <p:cNvSpPr txBox="1"/>
          <p:nvPr/>
        </p:nvSpPr>
        <p:spPr>
          <a:xfrm>
            <a:off x="5151028" y="2089849"/>
            <a:ext cx="200431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Wrangling</a:t>
            </a: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A7FE6F92-5BC9-0D4A-AEDB-9B5E3579434C}"/>
              </a:ext>
            </a:extLst>
          </p:cNvPr>
          <p:cNvSpPr/>
          <p:nvPr/>
        </p:nvSpPr>
        <p:spPr>
          <a:xfrm>
            <a:off x="4857891" y="1598458"/>
            <a:ext cx="777771" cy="751489"/>
          </a:xfrm>
          <a:custGeom>
            <a:avLst/>
            <a:gdLst/>
            <a:ahLst/>
            <a:cxnLst/>
            <a:rect l="l" t="t" r="r" b="b"/>
            <a:pathLst>
              <a:path w="868679" h="868679">
                <a:moveTo>
                  <a:pt x="434073" y="0"/>
                </a:moveTo>
                <a:lnTo>
                  <a:pt x="0" y="0"/>
                </a:lnTo>
                <a:lnTo>
                  <a:pt x="0" y="868159"/>
                </a:lnTo>
                <a:lnTo>
                  <a:pt x="434073" y="868159"/>
                </a:lnTo>
                <a:lnTo>
                  <a:pt x="481371" y="865612"/>
                </a:lnTo>
                <a:lnTo>
                  <a:pt x="527194" y="858147"/>
                </a:lnTo>
                <a:lnTo>
                  <a:pt x="571277" y="846029"/>
                </a:lnTo>
                <a:lnTo>
                  <a:pt x="613355" y="829523"/>
                </a:lnTo>
                <a:lnTo>
                  <a:pt x="653164" y="808893"/>
                </a:lnTo>
                <a:lnTo>
                  <a:pt x="690438" y="784405"/>
                </a:lnTo>
                <a:lnTo>
                  <a:pt x="724913" y="756323"/>
                </a:lnTo>
                <a:lnTo>
                  <a:pt x="756323" y="724913"/>
                </a:lnTo>
                <a:lnTo>
                  <a:pt x="784405" y="690438"/>
                </a:lnTo>
                <a:lnTo>
                  <a:pt x="808893" y="653164"/>
                </a:lnTo>
                <a:lnTo>
                  <a:pt x="829523" y="613355"/>
                </a:lnTo>
                <a:lnTo>
                  <a:pt x="846029" y="571277"/>
                </a:lnTo>
                <a:lnTo>
                  <a:pt x="858147" y="527194"/>
                </a:lnTo>
                <a:lnTo>
                  <a:pt x="865612" y="481371"/>
                </a:lnTo>
                <a:lnTo>
                  <a:pt x="868159" y="434073"/>
                </a:lnTo>
                <a:lnTo>
                  <a:pt x="865612" y="386777"/>
                </a:lnTo>
                <a:lnTo>
                  <a:pt x="858147" y="340956"/>
                </a:lnTo>
                <a:lnTo>
                  <a:pt x="846029" y="296875"/>
                </a:lnTo>
                <a:lnTo>
                  <a:pt x="829523" y="254798"/>
                </a:lnTo>
                <a:lnTo>
                  <a:pt x="808893" y="214991"/>
                </a:lnTo>
                <a:lnTo>
                  <a:pt x="784405" y="177718"/>
                </a:lnTo>
                <a:lnTo>
                  <a:pt x="756323" y="143244"/>
                </a:lnTo>
                <a:lnTo>
                  <a:pt x="724913" y="111834"/>
                </a:lnTo>
                <a:lnTo>
                  <a:pt x="690438" y="83752"/>
                </a:lnTo>
                <a:lnTo>
                  <a:pt x="653164" y="59265"/>
                </a:lnTo>
                <a:lnTo>
                  <a:pt x="613355" y="38635"/>
                </a:lnTo>
                <a:lnTo>
                  <a:pt x="571277" y="22130"/>
                </a:lnTo>
                <a:lnTo>
                  <a:pt x="527194" y="10012"/>
                </a:lnTo>
                <a:lnTo>
                  <a:pt x="481371" y="2547"/>
                </a:lnTo>
                <a:lnTo>
                  <a:pt x="434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16">
            <a:extLst>
              <a:ext uri="{FF2B5EF4-FFF2-40B4-BE49-F238E27FC236}">
                <a16:creationId xmlns:a16="http://schemas.microsoft.com/office/drawing/2014/main" id="{5B5B65AA-09BA-DF4D-BED2-0EC062FB46FB}"/>
              </a:ext>
            </a:extLst>
          </p:cNvPr>
          <p:cNvGrpSpPr/>
          <p:nvPr/>
        </p:nvGrpSpPr>
        <p:grpSpPr>
          <a:xfrm>
            <a:off x="8379602" y="1304849"/>
            <a:ext cx="2652300" cy="2124322"/>
            <a:chOff x="8551329" y="3801538"/>
            <a:chExt cx="3115945" cy="2684145"/>
          </a:xfrm>
        </p:grpSpPr>
        <p:sp>
          <p:nvSpPr>
            <p:cNvPr id="34" name="object 17">
              <a:extLst>
                <a:ext uri="{FF2B5EF4-FFF2-40B4-BE49-F238E27FC236}">
                  <a16:creationId xmlns:a16="http://schemas.microsoft.com/office/drawing/2014/main" id="{DE6C2924-2C79-EA4E-B985-D4D4F6680AAE}"/>
                </a:ext>
              </a:extLst>
            </p:cNvPr>
            <p:cNvSpPr/>
            <p:nvPr/>
          </p:nvSpPr>
          <p:spPr>
            <a:xfrm>
              <a:off x="8551329" y="3801538"/>
              <a:ext cx="3115729" cy="26839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8">
              <a:extLst>
                <a:ext uri="{FF2B5EF4-FFF2-40B4-BE49-F238E27FC236}">
                  <a16:creationId xmlns:a16="http://schemas.microsoft.com/office/drawing/2014/main" id="{FA399BA3-E57C-3F48-B110-F3BFF1D01EFA}"/>
                </a:ext>
              </a:extLst>
            </p:cNvPr>
            <p:cNvSpPr/>
            <p:nvPr/>
          </p:nvSpPr>
          <p:spPr>
            <a:xfrm>
              <a:off x="8649766" y="3895534"/>
              <a:ext cx="2919095" cy="2497455"/>
            </a:xfrm>
            <a:custGeom>
              <a:avLst/>
              <a:gdLst/>
              <a:ahLst/>
              <a:cxnLst/>
              <a:rect l="l" t="t" r="r" b="b"/>
              <a:pathLst>
                <a:path w="2919095" h="2497454">
                  <a:moveTo>
                    <a:pt x="2780944" y="0"/>
                  </a:moveTo>
                  <a:lnTo>
                    <a:pt x="137922" y="0"/>
                  </a:lnTo>
                  <a:lnTo>
                    <a:pt x="94331" y="7031"/>
                  </a:lnTo>
                  <a:lnTo>
                    <a:pt x="56471" y="26610"/>
                  </a:lnTo>
                  <a:lnTo>
                    <a:pt x="26613" y="56466"/>
                  </a:lnTo>
                  <a:lnTo>
                    <a:pt x="7032" y="94327"/>
                  </a:lnTo>
                  <a:lnTo>
                    <a:pt x="0" y="137921"/>
                  </a:lnTo>
                  <a:lnTo>
                    <a:pt x="0" y="2359337"/>
                  </a:lnTo>
                  <a:lnTo>
                    <a:pt x="7032" y="2402932"/>
                  </a:lnTo>
                  <a:lnTo>
                    <a:pt x="26613" y="2440793"/>
                  </a:lnTo>
                  <a:lnTo>
                    <a:pt x="56471" y="2470650"/>
                  </a:lnTo>
                  <a:lnTo>
                    <a:pt x="94331" y="2490230"/>
                  </a:lnTo>
                  <a:lnTo>
                    <a:pt x="137922" y="2497261"/>
                  </a:lnTo>
                  <a:lnTo>
                    <a:pt x="2780944" y="2497261"/>
                  </a:lnTo>
                  <a:lnTo>
                    <a:pt x="2824539" y="2490230"/>
                  </a:lnTo>
                  <a:lnTo>
                    <a:pt x="2862400" y="2470650"/>
                  </a:lnTo>
                  <a:lnTo>
                    <a:pt x="2892256" y="2440793"/>
                  </a:lnTo>
                  <a:lnTo>
                    <a:pt x="2911835" y="2402932"/>
                  </a:lnTo>
                  <a:lnTo>
                    <a:pt x="2918866" y="2359337"/>
                  </a:lnTo>
                  <a:lnTo>
                    <a:pt x="2918866" y="137921"/>
                  </a:lnTo>
                  <a:lnTo>
                    <a:pt x="2911835" y="94327"/>
                  </a:lnTo>
                  <a:lnTo>
                    <a:pt x="2892256" y="56466"/>
                  </a:lnTo>
                  <a:lnTo>
                    <a:pt x="2862400" y="26610"/>
                  </a:lnTo>
                  <a:lnTo>
                    <a:pt x="2824539" y="7031"/>
                  </a:lnTo>
                  <a:lnTo>
                    <a:pt x="2780944" y="0"/>
                  </a:lnTo>
                  <a:close/>
                </a:path>
              </a:pathLst>
            </a:custGeom>
            <a:solidFill>
              <a:srgbClr val="677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9">
              <a:extLst>
                <a:ext uri="{FF2B5EF4-FFF2-40B4-BE49-F238E27FC236}">
                  <a16:creationId xmlns:a16="http://schemas.microsoft.com/office/drawing/2014/main" id="{62522212-B042-2345-BDFB-D321D67A9985}"/>
                </a:ext>
              </a:extLst>
            </p:cNvPr>
            <p:cNvSpPr/>
            <p:nvPr/>
          </p:nvSpPr>
          <p:spPr>
            <a:xfrm>
              <a:off x="8650109" y="4131881"/>
              <a:ext cx="868680" cy="868680"/>
            </a:xfrm>
            <a:custGeom>
              <a:avLst/>
              <a:gdLst/>
              <a:ahLst/>
              <a:cxnLst/>
              <a:rect l="l" t="t" r="r" b="b"/>
              <a:pathLst>
                <a:path w="868679" h="868679">
                  <a:moveTo>
                    <a:pt x="434086" y="0"/>
                  </a:moveTo>
                  <a:lnTo>
                    <a:pt x="0" y="0"/>
                  </a:lnTo>
                  <a:lnTo>
                    <a:pt x="0" y="868146"/>
                  </a:lnTo>
                  <a:lnTo>
                    <a:pt x="434086" y="868146"/>
                  </a:lnTo>
                  <a:lnTo>
                    <a:pt x="481381" y="865599"/>
                  </a:lnTo>
                  <a:lnTo>
                    <a:pt x="527202" y="858135"/>
                  </a:lnTo>
                  <a:lnTo>
                    <a:pt x="571284" y="846017"/>
                  </a:lnTo>
                  <a:lnTo>
                    <a:pt x="613360" y="829512"/>
                  </a:lnTo>
                  <a:lnTo>
                    <a:pt x="653168" y="808884"/>
                  </a:lnTo>
                  <a:lnTo>
                    <a:pt x="690441" y="784397"/>
                  </a:lnTo>
                  <a:lnTo>
                    <a:pt x="724915" y="756316"/>
                  </a:lnTo>
                  <a:lnTo>
                    <a:pt x="756325" y="724907"/>
                  </a:lnTo>
                  <a:lnTo>
                    <a:pt x="784406" y="690433"/>
                  </a:lnTo>
                  <a:lnTo>
                    <a:pt x="808894" y="653160"/>
                  </a:lnTo>
                  <a:lnTo>
                    <a:pt x="829523" y="613353"/>
                  </a:lnTo>
                  <a:lnTo>
                    <a:pt x="846029" y="571276"/>
                  </a:lnTo>
                  <a:lnTo>
                    <a:pt x="858147" y="527193"/>
                  </a:lnTo>
                  <a:lnTo>
                    <a:pt x="865612" y="481371"/>
                  </a:lnTo>
                  <a:lnTo>
                    <a:pt x="868159" y="434073"/>
                  </a:lnTo>
                  <a:lnTo>
                    <a:pt x="865612" y="386775"/>
                  </a:lnTo>
                  <a:lnTo>
                    <a:pt x="858147" y="340952"/>
                  </a:lnTo>
                  <a:lnTo>
                    <a:pt x="846029" y="296870"/>
                  </a:lnTo>
                  <a:lnTo>
                    <a:pt x="829523" y="254793"/>
                  </a:lnTo>
                  <a:lnTo>
                    <a:pt x="808894" y="214985"/>
                  </a:lnTo>
                  <a:lnTo>
                    <a:pt x="784406" y="177712"/>
                  </a:lnTo>
                  <a:lnTo>
                    <a:pt x="756325" y="143239"/>
                  </a:lnTo>
                  <a:lnTo>
                    <a:pt x="724915" y="111829"/>
                  </a:lnTo>
                  <a:lnTo>
                    <a:pt x="690441" y="83749"/>
                  </a:lnTo>
                  <a:lnTo>
                    <a:pt x="653168" y="59262"/>
                  </a:lnTo>
                  <a:lnTo>
                    <a:pt x="613360" y="38634"/>
                  </a:lnTo>
                  <a:lnTo>
                    <a:pt x="571284" y="22128"/>
                  </a:lnTo>
                  <a:lnTo>
                    <a:pt x="527202" y="10011"/>
                  </a:lnTo>
                  <a:lnTo>
                    <a:pt x="481381" y="2547"/>
                  </a:lnTo>
                  <a:lnTo>
                    <a:pt x="4340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20">
            <a:extLst>
              <a:ext uri="{FF2B5EF4-FFF2-40B4-BE49-F238E27FC236}">
                <a16:creationId xmlns:a16="http://schemas.microsoft.com/office/drawing/2014/main" id="{91AF09C9-FB4B-264E-8973-FED9A6482EC2}"/>
              </a:ext>
            </a:extLst>
          </p:cNvPr>
          <p:cNvSpPr txBox="1"/>
          <p:nvPr/>
        </p:nvSpPr>
        <p:spPr>
          <a:xfrm>
            <a:off x="8585923" y="1499579"/>
            <a:ext cx="2575297" cy="1104148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650"/>
              </a:spcBef>
            </a:pPr>
            <a:endParaRPr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RFM 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Segmentation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B2A072FF-62FD-FB4E-9C98-C86E41CF1688}"/>
              </a:ext>
            </a:extLst>
          </p:cNvPr>
          <p:cNvSpPr/>
          <p:nvPr/>
        </p:nvSpPr>
        <p:spPr>
          <a:xfrm>
            <a:off x="3776160" y="1963395"/>
            <a:ext cx="777039" cy="698513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rgbClr val="7A8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D5F373F7-5FD2-E041-AE67-1C08321884EF}"/>
              </a:ext>
            </a:extLst>
          </p:cNvPr>
          <p:cNvSpPr/>
          <p:nvPr/>
        </p:nvSpPr>
        <p:spPr>
          <a:xfrm>
            <a:off x="7513205" y="1963395"/>
            <a:ext cx="781164" cy="607675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rgbClr val="7A8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287E8C34-9922-C24A-BC4A-000561EDA65D}"/>
              </a:ext>
            </a:extLst>
          </p:cNvPr>
          <p:cNvSpPr/>
          <p:nvPr/>
        </p:nvSpPr>
        <p:spPr>
          <a:xfrm rot="5400000">
            <a:off x="9515509" y="3370027"/>
            <a:ext cx="534664" cy="651942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rgbClr val="7A8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723BF353-EB5A-2D4B-B356-D0916B638FFF}"/>
              </a:ext>
            </a:extLst>
          </p:cNvPr>
          <p:cNvSpPr/>
          <p:nvPr/>
        </p:nvSpPr>
        <p:spPr>
          <a:xfrm rot="10800000">
            <a:off x="7413021" y="4721325"/>
            <a:ext cx="781953" cy="607675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rgbClr val="7A8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A4989EFD-BEC5-A04B-AB24-6C4F93EE7278}"/>
              </a:ext>
            </a:extLst>
          </p:cNvPr>
          <p:cNvSpPr/>
          <p:nvPr/>
        </p:nvSpPr>
        <p:spPr>
          <a:xfrm rot="10800000">
            <a:off x="3704487" y="4783052"/>
            <a:ext cx="777040" cy="698513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rgbClr val="7A8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026A43D-8179-194F-ACD4-BB19E84A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27" y="386271"/>
            <a:ext cx="10415314" cy="369332"/>
          </a:xfrm>
        </p:spPr>
        <p:txBody>
          <a:bodyPr/>
          <a:lstStyle/>
          <a:p>
            <a:pPr algn="ctr"/>
            <a:r>
              <a:rPr lang="en-US" sz="2400" dirty="0"/>
              <a:t>High Level Flow of Project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AD4479F8-237C-FC4F-B992-D1E76452138A}"/>
              </a:ext>
            </a:extLst>
          </p:cNvPr>
          <p:cNvSpPr txBox="1">
            <a:spLocks/>
          </p:cNvSpPr>
          <p:nvPr/>
        </p:nvSpPr>
        <p:spPr>
          <a:xfrm>
            <a:off x="-3135212" y="66030"/>
            <a:ext cx="1041531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772E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 dirty="0"/>
              <a:t>Problem 1</a:t>
            </a:r>
          </a:p>
        </p:txBody>
      </p:sp>
    </p:spTree>
    <p:extLst>
      <p:ext uri="{BB962C8B-B14F-4D97-AF65-F5344CB8AC3E}">
        <p14:creationId xmlns:p14="http://schemas.microsoft.com/office/powerpoint/2010/main" val="16574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1555" y="96724"/>
            <a:ext cx="20916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Carlito"/>
                <a:cs typeface="Carlito"/>
              </a:rPr>
              <a:t>S</a:t>
            </a:r>
            <a:r>
              <a:rPr sz="3600" spc="-25" dirty="0">
                <a:latin typeface="Carlito"/>
                <a:cs typeface="Carlito"/>
              </a:rPr>
              <a:t>o</a:t>
            </a:r>
            <a:r>
              <a:rPr sz="3600" spc="-40" dirty="0">
                <a:latin typeface="Carlito"/>
                <a:cs typeface="Carlito"/>
              </a:rPr>
              <a:t>l</a:t>
            </a:r>
            <a:r>
              <a:rPr sz="3600" spc="-30" dirty="0">
                <a:latin typeface="Carlito"/>
                <a:cs typeface="Carlito"/>
              </a:rPr>
              <a:t>ut</a:t>
            </a:r>
            <a:r>
              <a:rPr sz="3600" spc="-40" dirty="0">
                <a:latin typeface="Carlito"/>
                <a:cs typeface="Carlito"/>
              </a:rPr>
              <a:t>i</a:t>
            </a:r>
            <a:r>
              <a:rPr sz="3600" spc="-25" dirty="0">
                <a:latin typeface="Carlito"/>
                <a:cs typeface="Carlito"/>
              </a:rPr>
              <a:t>o</a:t>
            </a:r>
            <a:r>
              <a:rPr sz="3600" spc="-30" dirty="0">
                <a:latin typeface="Carlito"/>
                <a:cs typeface="Carlito"/>
              </a:rPr>
              <a:t>n</a:t>
            </a:r>
            <a:endParaRPr sz="3600" spc="-20" dirty="0">
              <a:latin typeface="Carlito"/>
              <a:cs typeface="Carlito"/>
            </a:endParaRPr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890A003-1B5B-D64C-BA68-903420BB5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9906000" cy="56428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8813877-66D7-9A4C-BB5C-37BEC52B6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08948"/>
            <a:ext cx="11506200" cy="6047828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F1F70878-766D-0840-A893-6982F6B3E8E0}"/>
              </a:ext>
            </a:extLst>
          </p:cNvPr>
          <p:cNvSpPr txBox="1">
            <a:spLocks/>
          </p:cNvSpPr>
          <p:nvPr/>
        </p:nvSpPr>
        <p:spPr>
          <a:xfrm>
            <a:off x="1524000" y="201224"/>
            <a:ext cx="9982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rgbClr val="6772E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-35" dirty="0">
                <a:latin typeface="Carlito"/>
                <a:cs typeface="Carlito"/>
              </a:rPr>
              <a:t>Using quartile method to assign categories for merchant</a:t>
            </a:r>
            <a:endParaRPr lang="en-US" sz="2400" kern="0" spc="-2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1302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0C587AA-2526-B54B-9E61-9E9FE215D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99066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FAB48-1DA3-2945-985E-FACBFF33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657" y="457200"/>
            <a:ext cx="4584200" cy="430887"/>
          </a:xfrm>
        </p:spPr>
        <p:txBody>
          <a:bodyPr/>
          <a:lstStyle/>
          <a:p>
            <a:pPr algn="l"/>
            <a:r>
              <a:rPr lang="en-US" sz="2800" b="1" dirty="0"/>
              <a:t>K-Means Clustering</a:t>
            </a: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067CF9-B4F0-A24B-A2D9-B41AFF4B281C}"/>
              </a:ext>
            </a:extLst>
          </p:cNvPr>
          <p:cNvSpPr txBox="1">
            <a:spLocks/>
          </p:cNvSpPr>
          <p:nvPr/>
        </p:nvSpPr>
        <p:spPr>
          <a:xfrm>
            <a:off x="7235371" y="1582340"/>
            <a:ext cx="458420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772E6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kern="0" dirty="0"/>
              <a:t>Requires feature standardization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kern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kern="0" dirty="0"/>
              <a:t>Segment the merchants based on recency and monetary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kern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kern="0" dirty="0"/>
              <a:t>Does not capture many of the high monetary merchants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kern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kern="0" dirty="0"/>
              <a:t>Contains noise</a:t>
            </a:r>
          </a:p>
        </p:txBody>
      </p:sp>
    </p:spTree>
    <p:extLst>
      <p:ext uri="{BB962C8B-B14F-4D97-AF65-F5344CB8AC3E}">
        <p14:creationId xmlns:p14="http://schemas.microsoft.com/office/powerpoint/2010/main" val="389362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5A1BCA4-E665-E747-BE0B-88C17E432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20" y="32657"/>
            <a:ext cx="698288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281A548-4BC2-8B44-900D-136EE101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20" y="1219200"/>
            <a:ext cx="4584200" cy="430887"/>
          </a:xfrm>
        </p:spPr>
        <p:txBody>
          <a:bodyPr/>
          <a:lstStyle/>
          <a:p>
            <a:pPr algn="l"/>
            <a:r>
              <a:rPr lang="en-US" sz="2800" b="1" dirty="0"/>
              <a:t>HDBSCAN Clustering</a:t>
            </a:r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FDB9A8-FD8D-BB49-85DB-EEC61D21FDEC}"/>
              </a:ext>
            </a:extLst>
          </p:cNvPr>
          <p:cNvSpPr txBox="1">
            <a:spLocks/>
          </p:cNvSpPr>
          <p:nvPr/>
        </p:nvSpPr>
        <p:spPr>
          <a:xfrm>
            <a:off x="304800" y="2191702"/>
            <a:ext cx="4724400" cy="3447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772E6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kern="0" dirty="0"/>
              <a:t>Fit the data better than </a:t>
            </a:r>
          </a:p>
          <a:p>
            <a:pPr algn="l"/>
            <a:r>
              <a:rPr lang="en-US" sz="2800" kern="0" dirty="0"/>
              <a:t>    K-Means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kern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kern="0" dirty="0"/>
              <a:t>Segment the merchants based on monetary and frequency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kern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kern="0" dirty="0"/>
              <a:t>Automatically remove noise</a:t>
            </a:r>
          </a:p>
        </p:txBody>
      </p:sp>
    </p:spTree>
    <p:extLst>
      <p:ext uri="{BB962C8B-B14F-4D97-AF65-F5344CB8AC3E}">
        <p14:creationId xmlns:p14="http://schemas.microsoft.com/office/powerpoint/2010/main" val="99482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BB72B1A-6E28-D346-BB03-59645AF7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2192000" cy="5063613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F1786D71-9DBC-2143-9F92-02F8EE02F14C}"/>
              </a:ext>
            </a:extLst>
          </p:cNvPr>
          <p:cNvSpPr txBox="1">
            <a:spLocks/>
          </p:cNvSpPr>
          <p:nvPr/>
        </p:nvSpPr>
        <p:spPr>
          <a:xfrm>
            <a:off x="1219200" y="307909"/>
            <a:ext cx="9982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rgbClr val="6772E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400" kern="0" spc="-35" dirty="0">
                <a:latin typeface="Carlito"/>
                <a:cs typeface="Carlito"/>
              </a:rPr>
              <a:t>Match HDBSCAN clusters with RFM segments</a:t>
            </a:r>
            <a:endParaRPr lang="en-US" sz="2400" kern="0" spc="-2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3641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4ED8-58AC-2249-9466-BF086668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28600"/>
            <a:ext cx="2667000" cy="492443"/>
          </a:xfrm>
        </p:spPr>
        <p:txBody>
          <a:bodyPr/>
          <a:lstStyle/>
          <a:p>
            <a:r>
              <a:rPr lang="en-US" sz="3200" dirty="0"/>
              <a:t>Problem 2 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267CE0C-AEB0-844B-9143-7698E18E733E}"/>
              </a:ext>
            </a:extLst>
          </p:cNvPr>
          <p:cNvSpPr txBox="1"/>
          <p:nvPr/>
        </p:nvSpPr>
        <p:spPr>
          <a:xfrm>
            <a:off x="1552201" y="4375302"/>
            <a:ext cx="2000897" cy="141525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080" algn="ctr">
              <a:lnSpc>
                <a:spcPts val="5275"/>
              </a:lnSpc>
              <a:spcBef>
                <a:spcPts val="955"/>
              </a:spcBef>
            </a:pPr>
            <a:r>
              <a:rPr lang="en-US" sz="2000" spc="-65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</a:p>
          <a:p>
            <a:pPr marR="5080" algn="ctr">
              <a:lnSpc>
                <a:spcPts val="5275"/>
              </a:lnSpc>
              <a:spcBef>
                <a:spcPts val="955"/>
              </a:spcBef>
            </a:pPr>
            <a:r>
              <a:rPr lang="en-US" sz="2000" spc="-65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10942CE7-8C4A-D743-9CD3-B4C0DEC7935F}"/>
              </a:ext>
            </a:extLst>
          </p:cNvPr>
          <p:cNvGrpSpPr/>
          <p:nvPr/>
        </p:nvGrpSpPr>
        <p:grpSpPr>
          <a:xfrm>
            <a:off x="4725047" y="3920330"/>
            <a:ext cx="2638384" cy="2336997"/>
            <a:chOff x="4555070" y="3801538"/>
            <a:chExt cx="3115945" cy="268414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8B86998-00BA-B849-B5EA-4C2A5B175D02}"/>
                </a:ext>
              </a:extLst>
            </p:cNvPr>
            <p:cNvSpPr/>
            <p:nvPr/>
          </p:nvSpPr>
          <p:spPr>
            <a:xfrm>
              <a:off x="4555070" y="3801538"/>
              <a:ext cx="3115729" cy="2683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78819DB-E169-E44D-8351-7EDACD5C7121}"/>
                </a:ext>
              </a:extLst>
            </p:cNvPr>
            <p:cNvSpPr/>
            <p:nvPr/>
          </p:nvSpPr>
          <p:spPr>
            <a:xfrm>
              <a:off x="4653508" y="3895534"/>
              <a:ext cx="2919095" cy="2497455"/>
            </a:xfrm>
            <a:custGeom>
              <a:avLst/>
              <a:gdLst/>
              <a:ahLst/>
              <a:cxnLst/>
              <a:rect l="l" t="t" r="r" b="b"/>
              <a:pathLst>
                <a:path w="2919095" h="2497454">
                  <a:moveTo>
                    <a:pt x="2780931" y="0"/>
                  </a:moveTo>
                  <a:lnTo>
                    <a:pt x="137922" y="0"/>
                  </a:lnTo>
                  <a:lnTo>
                    <a:pt x="94327" y="7031"/>
                  </a:lnTo>
                  <a:lnTo>
                    <a:pt x="56466" y="26610"/>
                  </a:lnTo>
                  <a:lnTo>
                    <a:pt x="26610" y="56466"/>
                  </a:lnTo>
                  <a:lnTo>
                    <a:pt x="7031" y="94327"/>
                  </a:lnTo>
                  <a:lnTo>
                    <a:pt x="0" y="137921"/>
                  </a:lnTo>
                  <a:lnTo>
                    <a:pt x="0" y="2359337"/>
                  </a:lnTo>
                  <a:lnTo>
                    <a:pt x="7031" y="2402932"/>
                  </a:lnTo>
                  <a:lnTo>
                    <a:pt x="26610" y="2440793"/>
                  </a:lnTo>
                  <a:lnTo>
                    <a:pt x="56466" y="2470650"/>
                  </a:lnTo>
                  <a:lnTo>
                    <a:pt x="94327" y="2490230"/>
                  </a:lnTo>
                  <a:lnTo>
                    <a:pt x="137922" y="2497261"/>
                  </a:lnTo>
                  <a:lnTo>
                    <a:pt x="2780931" y="2497261"/>
                  </a:lnTo>
                  <a:lnTo>
                    <a:pt x="2824527" y="2490230"/>
                  </a:lnTo>
                  <a:lnTo>
                    <a:pt x="2862392" y="2470650"/>
                  </a:lnTo>
                  <a:lnTo>
                    <a:pt x="2892251" y="2440793"/>
                  </a:lnTo>
                  <a:lnTo>
                    <a:pt x="2911833" y="2402932"/>
                  </a:lnTo>
                  <a:lnTo>
                    <a:pt x="2918866" y="2359337"/>
                  </a:lnTo>
                  <a:lnTo>
                    <a:pt x="2918866" y="137921"/>
                  </a:lnTo>
                  <a:lnTo>
                    <a:pt x="2911833" y="94327"/>
                  </a:lnTo>
                  <a:lnTo>
                    <a:pt x="2892251" y="56466"/>
                  </a:lnTo>
                  <a:lnTo>
                    <a:pt x="2862392" y="26610"/>
                  </a:lnTo>
                  <a:lnTo>
                    <a:pt x="2824527" y="7031"/>
                  </a:lnTo>
                  <a:lnTo>
                    <a:pt x="2780931" y="0"/>
                  </a:lnTo>
                  <a:close/>
                </a:path>
              </a:pathLst>
            </a:custGeom>
            <a:solidFill>
              <a:srgbClr val="677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3">
            <a:extLst>
              <a:ext uri="{FF2B5EF4-FFF2-40B4-BE49-F238E27FC236}">
                <a16:creationId xmlns:a16="http://schemas.microsoft.com/office/drawing/2014/main" id="{82EC6688-C931-204B-8748-79C8097588BA}"/>
              </a:ext>
            </a:extLst>
          </p:cNvPr>
          <p:cNvSpPr txBox="1"/>
          <p:nvPr/>
        </p:nvSpPr>
        <p:spPr>
          <a:xfrm>
            <a:off x="4394575" y="4784137"/>
            <a:ext cx="3800399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Arial"/>
                <a:cs typeface="Arial"/>
              </a:rPr>
              <a:t>Predict churn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Arial"/>
                <a:cs typeface="Arial"/>
              </a:rPr>
              <a:t>on active user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06D8184E-0B16-8846-99D7-483C04B5F1D1}"/>
              </a:ext>
            </a:extLst>
          </p:cNvPr>
          <p:cNvSpPr/>
          <p:nvPr/>
        </p:nvSpPr>
        <p:spPr>
          <a:xfrm>
            <a:off x="4783355" y="4168496"/>
            <a:ext cx="868680" cy="840523"/>
          </a:xfrm>
          <a:custGeom>
            <a:avLst/>
            <a:gdLst/>
            <a:ahLst/>
            <a:cxnLst/>
            <a:rect l="l" t="t" r="r" b="b"/>
            <a:pathLst>
              <a:path w="868679" h="868679">
                <a:moveTo>
                  <a:pt x="434073" y="0"/>
                </a:moveTo>
                <a:lnTo>
                  <a:pt x="0" y="0"/>
                </a:lnTo>
                <a:lnTo>
                  <a:pt x="0" y="868159"/>
                </a:lnTo>
                <a:lnTo>
                  <a:pt x="434073" y="868159"/>
                </a:lnTo>
                <a:lnTo>
                  <a:pt x="481371" y="865612"/>
                </a:lnTo>
                <a:lnTo>
                  <a:pt x="527194" y="858147"/>
                </a:lnTo>
                <a:lnTo>
                  <a:pt x="571277" y="846029"/>
                </a:lnTo>
                <a:lnTo>
                  <a:pt x="613355" y="829523"/>
                </a:lnTo>
                <a:lnTo>
                  <a:pt x="653164" y="808893"/>
                </a:lnTo>
                <a:lnTo>
                  <a:pt x="690438" y="784405"/>
                </a:lnTo>
                <a:lnTo>
                  <a:pt x="724913" y="756323"/>
                </a:lnTo>
                <a:lnTo>
                  <a:pt x="756323" y="724913"/>
                </a:lnTo>
                <a:lnTo>
                  <a:pt x="784405" y="690438"/>
                </a:lnTo>
                <a:lnTo>
                  <a:pt x="808893" y="653164"/>
                </a:lnTo>
                <a:lnTo>
                  <a:pt x="829523" y="613355"/>
                </a:lnTo>
                <a:lnTo>
                  <a:pt x="846029" y="571277"/>
                </a:lnTo>
                <a:lnTo>
                  <a:pt x="858147" y="527194"/>
                </a:lnTo>
                <a:lnTo>
                  <a:pt x="865612" y="481371"/>
                </a:lnTo>
                <a:lnTo>
                  <a:pt x="868159" y="434073"/>
                </a:lnTo>
                <a:lnTo>
                  <a:pt x="865612" y="386777"/>
                </a:lnTo>
                <a:lnTo>
                  <a:pt x="858147" y="340956"/>
                </a:lnTo>
                <a:lnTo>
                  <a:pt x="846029" y="296875"/>
                </a:lnTo>
                <a:lnTo>
                  <a:pt x="829523" y="254798"/>
                </a:lnTo>
                <a:lnTo>
                  <a:pt x="808893" y="214991"/>
                </a:lnTo>
                <a:lnTo>
                  <a:pt x="784405" y="177718"/>
                </a:lnTo>
                <a:lnTo>
                  <a:pt x="756323" y="143244"/>
                </a:lnTo>
                <a:lnTo>
                  <a:pt x="724913" y="111834"/>
                </a:lnTo>
                <a:lnTo>
                  <a:pt x="690438" y="83752"/>
                </a:lnTo>
                <a:lnTo>
                  <a:pt x="653164" y="59265"/>
                </a:lnTo>
                <a:lnTo>
                  <a:pt x="613355" y="38635"/>
                </a:lnTo>
                <a:lnTo>
                  <a:pt x="571277" y="22130"/>
                </a:lnTo>
                <a:lnTo>
                  <a:pt x="527194" y="10012"/>
                </a:lnTo>
                <a:lnTo>
                  <a:pt x="481371" y="2547"/>
                </a:lnTo>
                <a:lnTo>
                  <a:pt x="434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6">
            <a:extLst>
              <a:ext uri="{FF2B5EF4-FFF2-40B4-BE49-F238E27FC236}">
                <a16:creationId xmlns:a16="http://schemas.microsoft.com/office/drawing/2014/main" id="{519AC15E-F493-384D-90A9-A8B872A446DC}"/>
              </a:ext>
            </a:extLst>
          </p:cNvPr>
          <p:cNvGrpSpPr/>
          <p:nvPr/>
        </p:nvGrpSpPr>
        <p:grpSpPr>
          <a:xfrm>
            <a:off x="8379601" y="3893996"/>
            <a:ext cx="2763827" cy="2361389"/>
            <a:chOff x="8551329" y="3801538"/>
            <a:chExt cx="3115729" cy="2683929"/>
          </a:xfrm>
        </p:grpSpPr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1E1CD518-AAE1-C64E-AC6D-04D64D94E694}"/>
                </a:ext>
              </a:extLst>
            </p:cNvPr>
            <p:cNvSpPr/>
            <p:nvPr/>
          </p:nvSpPr>
          <p:spPr>
            <a:xfrm>
              <a:off x="8551329" y="3801538"/>
              <a:ext cx="3115729" cy="26839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7AD25095-D823-3748-81F9-7CA29CCA4F2C}"/>
                </a:ext>
              </a:extLst>
            </p:cNvPr>
            <p:cNvSpPr/>
            <p:nvPr/>
          </p:nvSpPr>
          <p:spPr>
            <a:xfrm>
              <a:off x="8649766" y="3924485"/>
              <a:ext cx="2919095" cy="2468502"/>
            </a:xfrm>
            <a:custGeom>
              <a:avLst/>
              <a:gdLst/>
              <a:ahLst/>
              <a:cxnLst/>
              <a:rect l="l" t="t" r="r" b="b"/>
              <a:pathLst>
                <a:path w="2919095" h="2497454">
                  <a:moveTo>
                    <a:pt x="2780944" y="0"/>
                  </a:moveTo>
                  <a:lnTo>
                    <a:pt x="137922" y="0"/>
                  </a:lnTo>
                  <a:lnTo>
                    <a:pt x="94331" y="7031"/>
                  </a:lnTo>
                  <a:lnTo>
                    <a:pt x="56471" y="26610"/>
                  </a:lnTo>
                  <a:lnTo>
                    <a:pt x="26613" y="56466"/>
                  </a:lnTo>
                  <a:lnTo>
                    <a:pt x="7032" y="94327"/>
                  </a:lnTo>
                  <a:lnTo>
                    <a:pt x="0" y="137921"/>
                  </a:lnTo>
                  <a:lnTo>
                    <a:pt x="0" y="2359337"/>
                  </a:lnTo>
                  <a:lnTo>
                    <a:pt x="7032" y="2402932"/>
                  </a:lnTo>
                  <a:lnTo>
                    <a:pt x="26613" y="2440793"/>
                  </a:lnTo>
                  <a:lnTo>
                    <a:pt x="56471" y="2470650"/>
                  </a:lnTo>
                  <a:lnTo>
                    <a:pt x="94331" y="2490230"/>
                  </a:lnTo>
                  <a:lnTo>
                    <a:pt x="137922" y="2497261"/>
                  </a:lnTo>
                  <a:lnTo>
                    <a:pt x="2780944" y="2497261"/>
                  </a:lnTo>
                  <a:lnTo>
                    <a:pt x="2824539" y="2490230"/>
                  </a:lnTo>
                  <a:lnTo>
                    <a:pt x="2862400" y="2470650"/>
                  </a:lnTo>
                  <a:lnTo>
                    <a:pt x="2892256" y="2440793"/>
                  </a:lnTo>
                  <a:lnTo>
                    <a:pt x="2911835" y="2402932"/>
                  </a:lnTo>
                  <a:lnTo>
                    <a:pt x="2918866" y="2359337"/>
                  </a:lnTo>
                  <a:lnTo>
                    <a:pt x="2918866" y="137921"/>
                  </a:lnTo>
                  <a:lnTo>
                    <a:pt x="2911835" y="94327"/>
                  </a:lnTo>
                  <a:lnTo>
                    <a:pt x="2892256" y="56466"/>
                  </a:lnTo>
                  <a:lnTo>
                    <a:pt x="2862400" y="26610"/>
                  </a:lnTo>
                  <a:lnTo>
                    <a:pt x="2824539" y="7031"/>
                  </a:lnTo>
                  <a:lnTo>
                    <a:pt x="2780944" y="0"/>
                  </a:lnTo>
                  <a:close/>
                </a:path>
              </a:pathLst>
            </a:custGeom>
            <a:solidFill>
              <a:srgbClr val="677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3855DEA4-06BF-AB4A-8F74-EA4999E8C803}"/>
                </a:ext>
              </a:extLst>
            </p:cNvPr>
            <p:cNvSpPr/>
            <p:nvPr/>
          </p:nvSpPr>
          <p:spPr>
            <a:xfrm>
              <a:off x="8650109" y="4131881"/>
              <a:ext cx="868680" cy="868680"/>
            </a:xfrm>
            <a:custGeom>
              <a:avLst/>
              <a:gdLst/>
              <a:ahLst/>
              <a:cxnLst/>
              <a:rect l="l" t="t" r="r" b="b"/>
              <a:pathLst>
                <a:path w="868679" h="868679">
                  <a:moveTo>
                    <a:pt x="434086" y="0"/>
                  </a:moveTo>
                  <a:lnTo>
                    <a:pt x="0" y="0"/>
                  </a:lnTo>
                  <a:lnTo>
                    <a:pt x="0" y="868146"/>
                  </a:lnTo>
                  <a:lnTo>
                    <a:pt x="434086" y="868146"/>
                  </a:lnTo>
                  <a:lnTo>
                    <a:pt x="481381" y="865599"/>
                  </a:lnTo>
                  <a:lnTo>
                    <a:pt x="527202" y="858135"/>
                  </a:lnTo>
                  <a:lnTo>
                    <a:pt x="571284" y="846017"/>
                  </a:lnTo>
                  <a:lnTo>
                    <a:pt x="613360" y="829512"/>
                  </a:lnTo>
                  <a:lnTo>
                    <a:pt x="653168" y="808884"/>
                  </a:lnTo>
                  <a:lnTo>
                    <a:pt x="690441" y="784397"/>
                  </a:lnTo>
                  <a:lnTo>
                    <a:pt x="724915" y="756316"/>
                  </a:lnTo>
                  <a:lnTo>
                    <a:pt x="756325" y="724907"/>
                  </a:lnTo>
                  <a:lnTo>
                    <a:pt x="784406" y="690433"/>
                  </a:lnTo>
                  <a:lnTo>
                    <a:pt x="808894" y="653160"/>
                  </a:lnTo>
                  <a:lnTo>
                    <a:pt x="829523" y="613353"/>
                  </a:lnTo>
                  <a:lnTo>
                    <a:pt x="846029" y="571276"/>
                  </a:lnTo>
                  <a:lnTo>
                    <a:pt x="858147" y="527193"/>
                  </a:lnTo>
                  <a:lnTo>
                    <a:pt x="865612" y="481371"/>
                  </a:lnTo>
                  <a:lnTo>
                    <a:pt x="868159" y="434073"/>
                  </a:lnTo>
                  <a:lnTo>
                    <a:pt x="865612" y="386775"/>
                  </a:lnTo>
                  <a:lnTo>
                    <a:pt x="858147" y="340952"/>
                  </a:lnTo>
                  <a:lnTo>
                    <a:pt x="846029" y="296870"/>
                  </a:lnTo>
                  <a:lnTo>
                    <a:pt x="829523" y="254793"/>
                  </a:lnTo>
                  <a:lnTo>
                    <a:pt x="808894" y="214985"/>
                  </a:lnTo>
                  <a:lnTo>
                    <a:pt x="784406" y="177712"/>
                  </a:lnTo>
                  <a:lnTo>
                    <a:pt x="756325" y="143239"/>
                  </a:lnTo>
                  <a:lnTo>
                    <a:pt x="724915" y="111829"/>
                  </a:lnTo>
                  <a:lnTo>
                    <a:pt x="690441" y="83749"/>
                  </a:lnTo>
                  <a:lnTo>
                    <a:pt x="653168" y="59262"/>
                  </a:lnTo>
                  <a:lnTo>
                    <a:pt x="613360" y="38634"/>
                  </a:lnTo>
                  <a:lnTo>
                    <a:pt x="571284" y="22128"/>
                  </a:lnTo>
                  <a:lnTo>
                    <a:pt x="527202" y="10011"/>
                  </a:lnTo>
                  <a:lnTo>
                    <a:pt x="481381" y="2547"/>
                  </a:lnTo>
                  <a:lnTo>
                    <a:pt x="4340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0">
            <a:extLst>
              <a:ext uri="{FF2B5EF4-FFF2-40B4-BE49-F238E27FC236}">
                <a16:creationId xmlns:a16="http://schemas.microsoft.com/office/drawing/2014/main" id="{61290BAD-DAB3-7049-8F82-FEDD61A8EDFE}"/>
              </a:ext>
            </a:extLst>
          </p:cNvPr>
          <p:cNvSpPr txBox="1"/>
          <p:nvPr/>
        </p:nvSpPr>
        <p:spPr>
          <a:xfrm>
            <a:off x="8568324" y="4104074"/>
            <a:ext cx="2919095" cy="164404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Arial"/>
              <a:cs typeface="Arial"/>
            </a:endParaRPr>
          </a:p>
          <a:p>
            <a:pPr marR="5080" algn="ctr">
              <a:lnSpc>
                <a:spcPts val="5275"/>
              </a:lnSpc>
            </a:pPr>
            <a:r>
              <a:rPr lang="en-US" sz="2000" spc="-65" dirty="0">
                <a:solidFill>
                  <a:srgbClr val="FFFFFF"/>
                </a:solidFill>
                <a:latin typeface="Arial"/>
                <a:cs typeface="Arial"/>
              </a:rPr>
              <a:t>Improve </a:t>
            </a:r>
          </a:p>
          <a:p>
            <a:pPr marR="5080" algn="ctr">
              <a:lnSpc>
                <a:spcPts val="5275"/>
              </a:lnSpc>
            </a:pPr>
            <a:r>
              <a:rPr lang="en-US" sz="2000" spc="-65" dirty="0">
                <a:solidFill>
                  <a:srgbClr val="FFFFFF"/>
                </a:solidFill>
                <a:latin typeface="Arial"/>
                <a:cs typeface="Arial"/>
              </a:rPr>
              <a:t>the model</a:t>
            </a:r>
          </a:p>
        </p:txBody>
      </p:sp>
      <p:grpSp>
        <p:nvGrpSpPr>
          <p:cNvPr id="19" name="object 4">
            <a:extLst>
              <a:ext uri="{FF2B5EF4-FFF2-40B4-BE49-F238E27FC236}">
                <a16:creationId xmlns:a16="http://schemas.microsoft.com/office/drawing/2014/main" id="{A0EAE8EA-37E4-1146-A759-632468F0AE2D}"/>
              </a:ext>
            </a:extLst>
          </p:cNvPr>
          <p:cNvGrpSpPr/>
          <p:nvPr/>
        </p:nvGrpSpPr>
        <p:grpSpPr>
          <a:xfrm>
            <a:off x="1190103" y="1379241"/>
            <a:ext cx="2479562" cy="2049759"/>
            <a:chOff x="558800" y="3801538"/>
            <a:chExt cx="3115945" cy="2684145"/>
          </a:xfrm>
        </p:grpSpPr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70995044-46E0-5B43-A47B-D0EF5973E0B8}"/>
                </a:ext>
              </a:extLst>
            </p:cNvPr>
            <p:cNvSpPr/>
            <p:nvPr/>
          </p:nvSpPr>
          <p:spPr>
            <a:xfrm>
              <a:off x="558800" y="3801538"/>
              <a:ext cx="3115729" cy="2683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5816846-7E0C-CA46-9B88-73CE67E18487}"/>
                </a:ext>
              </a:extLst>
            </p:cNvPr>
            <p:cNvSpPr/>
            <p:nvPr/>
          </p:nvSpPr>
          <p:spPr>
            <a:xfrm>
              <a:off x="657237" y="3895534"/>
              <a:ext cx="2919095" cy="2497455"/>
            </a:xfrm>
            <a:custGeom>
              <a:avLst/>
              <a:gdLst/>
              <a:ahLst/>
              <a:cxnLst/>
              <a:rect l="l" t="t" r="r" b="b"/>
              <a:pathLst>
                <a:path w="2919095" h="2497454">
                  <a:moveTo>
                    <a:pt x="2780944" y="0"/>
                  </a:moveTo>
                  <a:lnTo>
                    <a:pt x="137924" y="0"/>
                  </a:lnTo>
                  <a:lnTo>
                    <a:pt x="94329" y="7031"/>
                  </a:lnTo>
                  <a:lnTo>
                    <a:pt x="56468" y="26610"/>
                  </a:lnTo>
                  <a:lnTo>
                    <a:pt x="26611" y="56466"/>
                  </a:lnTo>
                  <a:lnTo>
                    <a:pt x="7031" y="94327"/>
                  </a:lnTo>
                  <a:lnTo>
                    <a:pt x="0" y="137921"/>
                  </a:lnTo>
                  <a:lnTo>
                    <a:pt x="0" y="2359337"/>
                  </a:lnTo>
                  <a:lnTo>
                    <a:pt x="7031" y="2402932"/>
                  </a:lnTo>
                  <a:lnTo>
                    <a:pt x="26611" y="2440793"/>
                  </a:lnTo>
                  <a:lnTo>
                    <a:pt x="56468" y="2470650"/>
                  </a:lnTo>
                  <a:lnTo>
                    <a:pt x="94329" y="2490230"/>
                  </a:lnTo>
                  <a:lnTo>
                    <a:pt x="137924" y="2497261"/>
                  </a:lnTo>
                  <a:lnTo>
                    <a:pt x="2780944" y="2497261"/>
                  </a:lnTo>
                  <a:lnTo>
                    <a:pt x="2824539" y="2490230"/>
                  </a:lnTo>
                  <a:lnTo>
                    <a:pt x="2862400" y="2470650"/>
                  </a:lnTo>
                  <a:lnTo>
                    <a:pt x="2892256" y="2440793"/>
                  </a:lnTo>
                  <a:lnTo>
                    <a:pt x="2911835" y="2402932"/>
                  </a:lnTo>
                  <a:lnTo>
                    <a:pt x="2918866" y="2359337"/>
                  </a:lnTo>
                  <a:lnTo>
                    <a:pt x="2918866" y="137921"/>
                  </a:lnTo>
                  <a:lnTo>
                    <a:pt x="2911835" y="94327"/>
                  </a:lnTo>
                  <a:lnTo>
                    <a:pt x="2892256" y="56466"/>
                  </a:lnTo>
                  <a:lnTo>
                    <a:pt x="2862400" y="26610"/>
                  </a:lnTo>
                  <a:lnTo>
                    <a:pt x="2824539" y="7031"/>
                  </a:lnTo>
                  <a:lnTo>
                    <a:pt x="2780944" y="0"/>
                  </a:lnTo>
                  <a:close/>
                </a:path>
              </a:pathLst>
            </a:custGeom>
            <a:solidFill>
              <a:srgbClr val="6772E6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D7A326BA-C70C-7748-B031-97A56E065E4D}"/>
                </a:ext>
              </a:extLst>
            </p:cNvPr>
            <p:cNvSpPr/>
            <p:nvPr/>
          </p:nvSpPr>
          <p:spPr>
            <a:xfrm>
              <a:off x="657237" y="4131881"/>
              <a:ext cx="868680" cy="868680"/>
            </a:xfrm>
            <a:custGeom>
              <a:avLst/>
              <a:gdLst/>
              <a:ahLst/>
              <a:cxnLst/>
              <a:rect l="l" t="t" r="r" b="b"/>
              <a:pathLst>
                <a:path w="868680" h="868679">
                  <a:moveTo>
                    <a:pt x="434075" y="0"/>
                  </a:moveTo>
                  <a:lnTo>
                    <a:pt x="0" y="0"/>
                  </a:lnTo>
                  <a:lnTo>
                    <a:pt x="0" y="868146"/>
                  </a:lnTo>
                  <a:lnTo>
                    <a:pt x="434075" y="868146"/>
                  </a:lnTo>
                  <a:lnTo>
                    <a:pt x="481373" y="865599"/>
                  </a:lnTo>
                  <a:lnTo>
                    <a:pt x="527195" y="858135"/>
                  </a:lnTo>
                  <a:lnTo>
                    <a:pt x="571277" y="846017"/>
                  </a:lnTo>
                  <a:lnTo>
                    <a:pt x="613354" y="829512"/>
                  </a:lnTo>
                  <a:lnTo>
                    <a:pt x="653161" y="808884"/>
                  </a:lnTo>
                  <a:lnTo>
                    <a:pt x="690434" y="784397"/>
                  </a:lnTo>
                  <a:lnTo>
                    <a:pt x="724907" y="756316"/>
                  </a:lnTo>
                  <a:lnTo>
                    <a:pt x="756317" y="724907"/>
                  </a:lnTo>
                  <a:lnTo>
                    <a:pt x="784397" y="690433"/>
                  </a:lnTo>
                  <a:lnTo>
                    <a:pt x="808884" y="653160"/>
                  </a:lnTo>
                  <a:lnTo>
                    <a:pt x="829512" y="613353"/>
                  </a:lnTo>
                  <a:lnTo>
                    <a:pt x="846017" y="571276"/>
                  </a:lnTo>
                  <a:lnTo>
                    <a:pt x="858135" y="527193"/>
                  </a:lnTo>
                  <a:lnTo>
                    <a:pt x="865599" y="481371"/>
                  </a:lnTo>
                  <a:lnTo>
                    <a:pt x="868146" y="434073"/>
                  </a:lnTo>
                  <a:lnTo>
                    <a:pt x="865599" y="386775"/>
                  </a:lnTo>
                  <a:lnTo>
                    <a:pt x="858135" y="340952"/>
                  </a:lnTo>
                  <a:lnTo>
                    <a:pt x="846017" y="296870"/>
                  </a:lnTo>
                  <a:lnTo>
                    <a:pt x="829512" y="254793"/>
                  </a:lnTo>
                  <a:lnTo>
                    <a:pt x="808884" y="214985"/>
                  </a:lnTo>
                  <a:lnTo>
                    <a:pt x="784397" y="177712"/>
                  </a:lnTo>
                  <a:lnTo>
                    <a:pt x="756317" y="143239"/>
                  </a:lnTo>
                  <a:lnTo>
                    <a:pt x="724907" y="111829"/>
                  </a:lnTo>
                  <a:lnTo>
                    <a:pt x="690434" y="83749"/>
                  </a:lnTo>
                  <a:lnTo>
                    <a:pt x="653161" y="59262"/>
                  </a:lnTo>
                  <a:lnTo>
                    <a:pt x="613354" y="38634"/>
                  </a:lnTo>
                  <a:lnTo>
                    <a:pt x="571277" y="22128"/>
                  </a:lnTo>
                  <a:lnTo>
                    <a:pt x="527195" y="10011"/>
                  </a:lnTo>
                  <a:lnTo>
                    <a:pt x="481373" y="2547"/>
                  </a:lnTo>
                  <a:lnTo>
                    <a:pt x="434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23" name="object 8">
            <a:extLst>
              <a:ext uri="{FF2B5EF4-FFF2-40B4-BE49-F238E27FC236}">
                <a16:creationId xmlns:a16="http://schemas.microsoft.com/office/drawing/2014/main" id="{36DBB4D8-5D26-9941-B4C7-02260C649F9B}"/>
              </a:ext>
            </a:extLst>
          </p:cNvPr>
          <p:cNvSpPr txBox="1"/>
          <p:nvPr/>
        </p:nvSpPr>
        <p:spPr>
          <a:xfrm>
            <a:off x="1151091" y="1684941"/>
            <a:ext cx="2683910" cy="98937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8844" marR="127635" indent="-906780">
              <a:lnSpc>
                <a:spcPts val="2730"/>
              </a:lnSpc>
              <a:spcBef>
                <a:spcPts val="215"/>
              </a:spcBef>
            </a:pPr>
            <a:endParaRPr sz="1100" dirty="0">
              <a:latin typeface="Arial"/>
              <a:cs typeface="Arial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Identify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Churn</a:t>
            </a:r>
          </a:p>
        </p:txBody>
      </p:sp>
      <p:grpSp>
        <p:nvGrpSpPr>
          <p:cNvPr id="24" name="object 9">
            <a:extLst>
              <a:ext uri="{FF2B5EF4-FFF2-40B4-BE49-F238E27FC236}">
                <a16:creationId xmlns:a16="http://schemas.microsoft.com/office/drawing/2014/main" id="{B9E00181-9FE1-9345-BF54-DA06EE7112FF}"/>
              </a:ext>
            </a:extLst>
          </p:cNvPr>
          <p:cNvGrpSpPr/>
          <p:nvPr/>
        </p:nvGrpSpPr>
        <p:grpSpPr>
          <a:xfrm>
            <a:off x="4785611" y="1339257"/>
            <a:ext cx="2558325" cy="2089577"/>
            <a:chOff x="4555070" y="3801538"/>
            <a:chExt cx="3115945" cy="2684145"/>
          </a:xfrm>
        </p:grpSpPr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1B8F8372-074A-D642-91D6-66F31FFCAAD3}"/>
                </a:ext>
              </a:extLst>
            </p:cNvPr>
            <p:cNvSpPr/>
            <p:nvPr/>
          </p:nvSpPr>
          <p:spPr>
            <a:xfrm>
              <a:off x="4555070" y="3801538"/>
              <a:ext cx="3115729" cy="2683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1">
              <a:extLst>
                <a:ext uri="{FF2B5EF4-FFF2-40B4-BE49-F238E27FC236}">
                  <a16:creationId xmlns:a16="http://schemas.microsoft.com/office/drawing/2014/main" id="{1EA15641-9915-AD42-8FE6-989649C7F0C3}"/>
                </a:ext>
              </a:extLst>
            </p:cNvPr>
            <p:cNvSpPr/>
            <p:nvPr/>
          </p:nvSpPr>
          <p:spPr>
            <a:xfrm>
              <a:off x="4653508" y="3895534"/>
              <a:ext cx="2919095" cy="2497455"/>
            </a:xfrm>
            <a:custGeom>
              <a:avLst/>
              <a:gdLst/>
              <a:ahLst/>
              <a:cxnLst/>
              <a:rect l="l" t="t" r="r" b="b"/>
              <a:pathLst>
                <a:path w="2919095" h="2497454">
                  <a:moveTo>
                    <a:pt x="2780931" y="0"/>
                  </a:moveTo>
                  <a:lnTo>
                    <a:pt x="137922" y="0"/>
                  </a:lnTo>
                  <a:lnTo>
                    <a:pt x="94327" y="7031"/>
                  </a:lnTo>
                  <a:lnTo>
                    <a:pt x="56466" y="26610"/>
                  </a:lnTo>
                  <a:lnTo>
                    <a:pt x="26610" y="56466"/>
                  </a:lnTo>
                  <a:lnTo>
                    <a:pt x="7031" y="94327"/>
                  </a:lnTo>
                  <a:lnTo>
                    <a:pt x="0" y="137921"/>
                  </a:lnTo>
                  <a:lnTo>
                    <a:pt x="0" y="2359337"/>
                  </a:lnTo>
                  <a:lnTo>
                    <a:pt x="7031" y="2402932"/>
                  </a:lnTo>
                  <a:lnTo>
                    <a:pt x="26610" y="2440793"/>
                  </a:lnTo>
                  <a:lnTo>
                    <a:pt x="56466" y="2470650"/>
                  </a:lnTo>
                  <a:lnTo>
                    <a:pt x="94327" y="2490230"/>
                  </a:lnTo>
                  <a:lnTo>
                    <a:pt x="137922" y="2497261"/>
                  </a:lnTo>
                  <a:lnTo>
                    <a:pt x="2780931" y="2497261"/>
                  </a:lnTo>
                  <a:lnTo>
                    <a:pt x="2824527" y="2490230"/>
                  </a:lnTo>
                  <a:lnTo>
                    <a:pt x="2862392" y="2470650"/>
                  </a:lnTo>
                  <a:lnTo>
                    <a:pt x="2892251" y="2440793"/>
                  </a:lnTo>
                  <a:lnTo>
                    <a:pt x="2911833" y="2402932"/>
                  </a:lnTo>
                  <a:lnTo>
                    <a:pt x="2918866" y="2359337"/>
                  </a:lnTo>
                  <a:lnTo>
                    <a:pt x="2918866" y="137921"/>
                  </a:lnTo>
                  <a:lnTo>
                    <a:pt x="2911833" y="94327"/>
                  </a:lnTo>
                  <a:lnTo>
                    <a:pt x="2892251" y="56466"/>
                  </a:lnTo>
                  <a:lnTo>
                    <a:pt x="2862392" y="26610"/>
                  </a:lnTo>
                  <a:lnTo>
                    <a:pt x="2824527" y="7031"/>
                  </a:lnTo>
                  <a:lnTo>
                    <a:pt x="2780931" y="0"/>
                  </a:lnTo>
                  <a:close/>
                </a:path>
              </a:pathLst>
            </a:custGeom>
            <a:solidFill>
              <a:srgbClr val="677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13">
            <a:extLst>
              <a:ext uri="{FF2B5EF4-FFF2-40B4-BE49-F238E27FC236}">
                <a16:creationId xmlns:a16="http://schemas.microsoft.com/office/drawing/2014/main" id="{0E90690B-E319-DC4A-BD0C-11A5045AC5A6}"/>
              </a:ext>
            </a:extLst>
          </p:cNvPr>
          <p:cNvSpPr txBox="1"/>
          <p:nvPr/>
        </p:nvSpPr>
        <p:spPr>
          <a:xfrm>
            <a:off x="5151028" y="2089849"/>
            <a:ext cx="200431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Resampling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F104E20A-E18C-9D4D-985A-F2ACA6C14D36}"/>
              </a:ext>
            </a:extLst>
          </p:cNvPr>
          <p:cNvSpPr/>
          <p:nvPr/>
        </p:nvSpPr>
        <p:spPr>
          <a:xfrm>
            <a:off x="4857891" y="1598458"/>
            <a:ext cx="777771" cy="751489"/>
          </a:xfrm>
          <a:custGeom>
            <a:avLst/>
            <a:gdLst/>
            <a:ahLst/>
            <a:cxnLst/>
            <a:rect l="l" t="t" r="r" b="b"/>
            <a:pathLst>
              <a:path w="868679" h="868679">
                <a:moveTo>
                  <a:pt x="434073" y="0"/>
                </a:moveTo>
                <a:lnTo>
                  <a:pt x="0" y="0"/>
                </a:lnTo>
                <a:lnTo>
                  <a:pt x="0" y="868159"/>
                </a:lnTo>
                <a:lnTo>
                  <a:pt x="434073" y="868159"/>
                </a:lnTo>
                <a:lnTo>
                  <a:pt x="481371" y="865612"/>
                </a:lnTo>
                <a:lnTo>
                  <a:pt x="527194" y="858147"/>
                </a:lnTo>
                <a:lnTo>
                  <a:pt x="571277" y="846029"/>
                </a:lnTo>
                <a:lnTo>
                  <a:pt x="613355" y="829523"/>
                </a:lnTo>
                <a:lnTo>
                  <a:pt x="653164" y="808893"/>
                </a:lnTo>
                <a:lnTo>
                  <a:pt x="690438" y="784405"/>
                </a:lnTo>
                <a:lnTo>
                  <a:pt x="724913" y="756323"/>
                </a:lnTo>
                <a:lnTo>
                  <a:pt x="756323" y="724913"/>
                </a:lnTo>
                <a:lnTo>
                  <a:pt x="784405" y="690438"/>
                </a:lnTo>
                <a:lnTo>
                  <a:pt x="808893" y="653164"/>
                </a:lnTo>
                <a:lnTo>
                  <a:pt x="829523" y="613355"/>
                </a:lnTo>
                <a:lnTo>
                  <a:pt x="846029" y="571277"/>
                </a:lnTo>
                <a:lnTo>
                  <a:pt x="858147" y="527194"/>
                </a:lnTo>
                <a:lnTo>
                  <a:pt x="865612" y="481371"/>
                </a:lnTo>
                <a:lnTo>
                  <a:pt x="868159" y="434073"/>
                </a:lnTo>
                <a:lnTo>
                  <a:pt x="865612" y="386777"/>
                </a:lnTo>
                <a:lnTo>
                  <a:pt x="858147" y="340956"/>
                </a:lnTo>
                <a:lnTo>
                  <a:pt x="846029" y="296875"/>
                </a:lnTo>
                <a:lnTo>
                  <a:pt x="829523" y="254798"/>
                </a:lnTo>
                <a:lnTo>
                  <a:pt x="808893" y="214991"/>
                </a:lnTo>
                <a:lnTo>
                  <a:pt x="784405" y="177718"/>
                </a:lnTo>
                <a:lnTo>
                  <a:pt x="756323" y="143244"/>
                </a:lnTo>
                <a:lnTo>
                  <a:pt x="724913" y="111834"/>
                </a:lnTo>
                <a:lnTo>
                  <a:pt x="690438" y="83752"/>
                </a:lnTo>
                <a:lnTo>
                  <a:pt x="653164" y="59265"/>
                </a:lnTo>
                <a:lnTo>
                  <a:pt x="613355" y="38635"/>
                </a:lnTo>
                <a:lnTo>
                  <a:pt x="571277" y="22130"/>
                </a:lnTo>
                <a:lnTo>
                  <a:pt x="527194" y="10012"/>
                </a:lnTo>
                <a:lnTo>
                  <a:pt x="481371" y="2547"/>
                </a:lnTo>
                <a:lnTo>
                  <a:pt x="434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16">
            <a:extLst>
              <a:ext uri="{FF2B5EF4-FFF2-40B4-BE49-F238E27FC236}">
                <a16:creationId xmlns:a16="http://schemas.microsoft.com/office/drawing/2014/main" id="{F0A0F908-107E-034A-BDDD-BA19D5513AC2}"/>
              </a:ext>
            </a:extLst>
          </p:cNvPr>
          <p:cNvGrpSpPr/>
          <p:nvPr/>
        </p:nvGrpSpPr>
        <p:grpSpPr>
          <a:xfrm>
            <a:off x="8379602" y="1304849"/>
            <a:ext cx="2652300" cy="2124322"/>
            <a:chOff x="8551329" y="3801538"/>
            <a:chExt cx="3115945" cy="2684145"/>
          </a:xfrm>
        </p:grpSpPr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FB7C6E65-5D3F-FB45-AD9E-C27DA26E0E56}"/>
                </a:ext>
              </a:extLst>
            </p:cNvPr>
            <p:cNvSpPr/>
            <p:nvPr/>
          </p:nvSpPr>
          <p:spPr>
            <a:xfrm>
              <a:off x="8551329" y="3801538"/>
              <a:ext cx="3115729" cy="26839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F9D1E15C-BCD7-414E-81F8-D6E27448F14F}"/>
                </a:ext>
              </a:extLst>
            </p:cNvPr>
            <p:cNvSpPr/>
            <p:nvPr/>
          </p:nvSpPr>
          <p:spPr>
            <a:xfrm>
              <a:off x="8649766" y="3895534"/>
              <a:ext cx="2919095" cy="2497455"/>
            </a:xfrm>
            <a:custGeom>
              <a:avLst/>
              <a:gdLst/>
              <a:ahLst/>
              <a:cxnLst/>
              <a:rect l="l" t="t" r="r" b="b"/>
              <a:pathLst>
                <a:path w="2919095" h="2497454">
                  <a:moveTo>
                    <a:pt x="2780944" y="0"/>
                  </a:moveTo>
                  <a:lnTo>
                    <a:pt x="137922" y="0"/>
                  </a:lnTo>
                  <a:lnTo>
                    <a:pt x="94331" y="7031"/>
                  </a:lnTo>
                  <a:lnTo>
                    <a:pt x="56471" y="26610"/>
                  </a:lnTo>
                  <a:lnTo>
                    <a:pt x="26613" y="56466"/>
                  </a:lnTo>
                  <a:lnTo>
                    <a:pt x="7032" y="94327"/>
                  </a:lnTo>
                  <a:lnTo>
                    <a:pt x="0" y="137921"/>
                  </a:lnTo>
                  <a:lnTo>
                    <a:pt x="0" y="2359337"/>
                  </a:lnTo>
                  <a:lnTo>
                    <a:pt x="7032" y="2402932"/>
                  </a:lnTo>
                  <a:lnTo>
                    <a:pt x="26613" y="2440793"/>
                  </a:lnTo>
                  <a:lnTo>
                    <a:pt x="56471" y="2470650"/>
                  </a:lnTo>
                  <a:lnTo>
                    <a:pt x="94331" y="2490230"/>
                  </a:lnTo>
                  <a:lnTo>
                    <a:pt x="137922" y="2497261"/>
                  </a:lnTo>
                  <a:lnTo>
                    <a:pt x="2780944" y="2497261"/>
                  </a:lnTo>
                  <a:lnTo>
                    <a:pt x="2824539" y="2490230"/>
                  </a:lnTo>
                  <a:lnTo>
                    <a:pt x="2862400" y="2470650"/>
                  </a:lnTo>
                  <a:lnTo>
                    <a:pt x="2892256" y="2440793"/>
                  </a:lnTo>
                  <a:lnTo>
                    <a:pt x="2911835" y="2402932"/>
                  </a:lnTo>
                  <a:lnTo>
                    <a:pt x="2918866" y="2359337"/>
                  </a:lnTo>
                  <a:lnTo>
                    <a:pt x="2918866" y="137921"/>
                  </a:lnTo>
                  <a:lnTo>
                    <a:pt x="2911835" y="94327"/>
                  </a:lnTo>
                  <a:lnTo>
                    <a:pt x="2892256" y="56466"/>
                  </a:lnTo>
                  <a:lnTo>
                    <a:pt x="2862400" y="26610"/>
                  </a:lnTo>
                  <a:lnTo>
                    <a:pt x="2824539" y="7031"/>
                  </a:lnTo>
                  <a:lnTo>
                    <a:pt x="2780944" y="0"/>
                  </a:lnTo>
                  <a:close/>
                </a:path>
              </a:pathLst>
            </a:custGeom>
            <a:solidFill>
              <a:srgbClr val="677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FC1106E0-EC2E-8E45-ADCE-898557A053A4}"/>
                </a:ext>
              </a:extLst>
            </p:cNvPr>
            <p:cNvSpPr/>
            <p:nvPr/>
          </p:nvSpPr>
          <p:spPr>
            <a:xfrm>
              <a:off x="8650109" y="4131881"/>
              <a:ext cx="868680" cy="868680"/>
            </a:xfrm>
            <a:custGeom>
              <a:avLst/>
              <a:gdLst/>
              <a:ahLst/>
              <a:cxnLst/>
              <a:rect l="l" t="t" r="r" b="b"/>
              <a:pathLst>
                <a:path w="868679" h="868679">
                  <a:moveTo>
                    <a:pt x="434086" y="0"/>
                  </a:moveTo>
                  <a:lnTo>
                    <a:pt x="0" y="0"/>
                  </a:lnTo>
                  <a:lnTo>
                    <a:pt x="0" y="868146"/>
                  </a:lnTo>
                  <a:lnTo>
                    <a:pt x="434086" y="868146"/>
                  </a:lnTo>
                  <a:lnTo>
                    <a:pt x="481381" y="865599"/>
                  </a:lnTo>
                  <a:lnTo>
                    <a:pt x="527202" y="858135"/>
                  </a:lnTo>
                  <a:lnTo>
                    <a:pt x="571284" y="846017"/>
                  </a:lnTo>
                  <a:lnTo>
                    <a:pt x="613360" y="829512"/>
                  </a:lnTo>
                  <a:lnTo>
                    <a:pt x="653168" y="808884"/>
                  </a:lnTo>
                  <a:lnTo>
                    <a:pt x="690441" y="784397"/>
                  </a:lnTo>
                  <a:lnTo>
                    <a:pt x="724915" y="756316"/>
                  </a:lnTo>
                  <a:lnTo>
                    <a:pt x="756325" y="724907"/>
                  </a:lnTo>
                  <a:lnTo>
                    <a:pt x="784406" y="690433"/>
                  </a:lnTo>
                  <a:lnTo>
                    <a:pt x="808894" y="653160"/>
                  </a:lnTo>
                  <a:lnTo>
                    <a:pt x="829523" y="613353"/>
                  </a:lnTo>
                  <a:lnTo>
                    <a:pt x="846029" y="571276"/>
                  </a:lnTo>
                  <a:lnTo>
                    <a:pt x="858147" y="527193"/>
                  </a:lnTo>
                  <a:lnTo>
                    <a:pt x="865612" y="481371"/>
                  </a:lnTo>
                  <a:lnTo>
                    <a:pt x="868159" y="434073"/>
                  </a:lnTo>
                  <a:lnTo>
                    <a:pt x="865612" y="386775"/>
                  </a:lnTo>
                  <a:lnTo>
                    <a:pt x="858147" y="340952"/>
                  </a:lnTo>
                  <a:lnTo>
                    <a:pt x="846029" y="296870"/>
                  </a:lnTo>
                  <a:lnTo>
                    <a:pt x="829523" y="254793"/>
                  </a:lnTo>
                  <a:lnTo>
                    <a:pt x="808894" y="214985"/>
                  </a:lnTo>
                  <a:lnTo>
                    <a:pt x="784406" y="177712"/>
                  </a:lnTo>
                  <a:lnTo>
                    <a:pt x="756325" y="143239"/>
                  </a:lnTo>
                  <a:lnTo>
                    <a:pt x="724915" y="111829"/>
                  </a:lnTo>
                  <a:lnTo>
                    <a:pt x="690441" y="83749"/>
                  </a:lnTo>
                  <a:lnTo>
                    <a:pt x="653168" y="59262"/>
                  </a:lnTo>
                  <a:lnTo>
                    <a:pt x="613360" y="38634"/>
                  </a:lnTo>
                  <a:lnTo>
                    <a:pt x="571284" y="22128"/>
                  </a:lnTo>
                  <a:lnTo>
                    <a:pt x="527202" y="10011"/>
                  </a:lnTo>
                  <a:lnTo>
                    <a:pt x="481381" y="2547"/>
                  </a:lnTo>
                  <a:lnTo>
                    <a:pt x="4340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0">
            <a:extLst>
              <a:ext uri="{FF2B5EF4-FFF2-40B4-BE49-F238E27FC236}">
                <a16:creationId xmlns:a16="http://schemas.microsoft.com/office/drawing/2014/main" id="{8661491D-A8A5-D645-8209-C77D1BFB5C7F}"/>
              </a:ext>
            </a:extLst>
          </p:cNvPr>
          <p:cNvSpPr txBox="1"/>
          <p:nvPr/>
        </p:nvSpPr>
        <p:spPr>
          <a:xfrm>
            <a:off x="8568324" y="1684941"/>
            <a:ext cx="2575297" cy="1104148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650"/>
              </a:spcBef>
            </a:pPr>
            <a:endParaRPr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Logistic 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Regression Model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FC247A63-64A8-6842-9BC2-6BA7AD825F24}"/>
              </a:ext>
            </a:extLst>
          </p:cNvPr>
          <p:cNvSpPr/>
          <p:nvPr/>
        </p:nvSpPr>
        <p:spPr>
          <a:xfrm>
            <a:off x="3776160" y="1963395"/>
            <a:ext cx="777039" cy="698513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rgbClr val="7A8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28A6ED49-7DDD-0F4C-A8C8-F4F7E0E53C45}"/>
              </a:ext>
            </a:extLst>
          </p:cNvPr>
          <p:cNvSpPr/>
          <p:nvPr/>
        </p:nvSpPr>
        <p:spPr>
          <a:xfrm>
            <a:off x="7513205" y="1963395"/>
            <a:ext cx="781164" cy="607675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rgbClr val="7A8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320CB653-8079-9B43-81C9-5433A8A106A1}"/>
              </a:ext>
            </a:extLst>
          </p:cNvPr>
          <p:cNvSpPr/>
          <p:nvPr/>
        </p:nvSpPr>
        <p:spPr>
          <a:xfrm rot="5400000">
            <a:off x="9515509" y="3370027"/>
            <a:ext cx="534664" cy="651942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rgbClr val="7A8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3237BE73-C3EC-1848-9CCF-DC4DD19A6C0B}"/>
              </a:ext>
            </a:extLst>
          </p:cNvPr>
          <p:cNvSpPr/>
          <p:nvPr/>
        </p:nvSpPr>
        <p:spPr>
          <a:xfrm rot="10800000">
            <a:off x="7413021" y="4721325"/>
            <a:ext cx="781953" cy="607675"/>
          </a:xfrm>
          <a:custGeom>
            <a:avLst/>
            <a:gdLst/>
            <a:ahLst/>
            <a:cxnLst/>
            <a:rect l="l" t="t" r="r" b="b"/>
            <a:pathLst>
              <a:path w="285114" h="372110">
                <a:moveTo>
                  <a:pt x="144106" y="0"/>
                </a:moveTo>
                <a:lnTo>
                  <a:pt x="143624" y="74421"/>
                </a:lnTo>
                <a:lnTo>
                  <a:pt x="1447" y="73494"/>
                </a:lnTo>
                <a:lnTo>
                  <a:pt x="0" y="296748"/>
                </a:lnTo>
                <a:lnTo>
                  <a:pt x="142189" y="297662"/>
                </a:lnTo>
                <a:lnTo>
                  <a:pt x="141706" y="372071"/>
                </a:lnTo>
                <a:lnTo>
                  <a:pt x="285076" y="186956"/>
                </a:lnTo>
                <a:lnTo>
                  <a:pt x="144106" y="0"/>
                </a:lnTo>
                <a:close/>
              </a:path>
            </a:pathLst>
          </a:custGeom>
          <a:solidFill>
            <a:srgbClr val="7A8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D4EEE898-E657-6043-9FD8-1D0ECF1F41BE}"/>
              </a:ext>
            </a:extLst>
          </p:cNvPr>
          <p:cNvSpPr txBox="1">
            <a:spLocks/>
          </p:cNvSpPr>
          <p:nvPr/>
        </p:nvSpPr>
        <p:spPr>
          <a:xfrm>
            <a:off x="1072105" y="560180"/>
            <a:ext cx="1041531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772E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kern="0"/>
              <a:t>High Level Flow of Project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79469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</TotalTime>
  <Words>191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Carlito</vt:lpstr>
      <vt:lpstr>Office Theme</vt:lpstr>
      <vt:lpstr>PowerPoint Presentation</vt:lpstr>
      <vt:lpstr>Problems</vt:lpstr>
      <vt:lpstr>High Level Flow of Project</vt:lpstr>
      <vt:lpstr>Solution</vt:lpstr>
      <vt:lpstr>PowerPoint Presentation</vt:lpstr>
      <vt:lpstr>K-Means Clustering</vt:lpstr>
      <vt:lpstr>HDBSCAN Clustering</vt:lpstr>
      <vt:lpstr>PowerPoint Presentation</vt:lpstr>
      <vt:lpstr>Problem 2 </vt:lpstr>
      <vt:lpstr>Churn: recency &gt; 30  No apparent relationship between churn  and any features other than recency    </vt:lpstr>
      <vt:lpstr>Resampling</vt:lpstr>
      <vt:lpstr>Accuracy: 0.9754 Precision: 0.9967 </vt:lpstr>
      <vt:lpstr>List of predicted churns from active user data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Thao Duyen Tran</cp:lastModifiedBy>
  <cp:revision>1</cp:revision>
  <dcterms:created xsi:type="dcterms:W3CDTF">2022-03-14T10:32:11Z</dcterms:created>
  <dcterms:modified xsi:type="dcterms:W3CDTF">2022-03-16T14:10:29Z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2022-03-14T00:00:00Z</vt:filetime>
  </property>
</Properties>
</file>