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7" r:id="rId2"/>
    <p:sldId id="259" r:id="rId3"/>
    <p:sldId id="258" r:id="rId4"/>
    <p:sldId id="264" r:id="rId5"/>
    <p:sldId id="265" r:id="rId6"/>
    <p:sldId id="285" r:id="rId7"/>
    <p:sldId id="282" r:id="rId8"/>
    <p:sldId id="284" r:id="rId9"/>
    <p:sldId id="260" r:id="rId10"/>
    <p:sldId id="286" r:id="rId11"/>
    <p:sldId id="283" r:id="rId12"/>
    <p:sldId id="288" r:id="rId13"/>
    <p:sldId id="289" r:id="rId14"/>
    <p:sldId id="261" r:id="rId15"/>
    <p:sldId id="291" r:id="rId16"/>
    <p:sldId id="290" r:id="rId17"/>
    <p:sldId id="271" r:id="rId18"/>
    <p:sldId id="293" r:id="rId19"/>
    <p:sldId id="292" r:id="rId20"/>
    <p:sldId id="306" r:id="rId21"/>
    <p:sldId id="294" r:id="rId22"/>
    <p:sldId id="295" r:id="rId23"/>
    <p:sldId id="296" r:id="rId24"/>
    <p:sldId id="308" r:id="rId25"/>
    <p:sldId id="297" r:id="rId26"/>
    <p:sldId id="298" r:id="rId27"/>
    <p:sldId id="305" r:id="rId28"/>
    <p:sldId id="262" r:id="rId29"/>
    <p:sldId id="303" r:id="rId30"/>
    <p:sldId id="307" r:id="rId31"/>
    <p:sldId id="300" r:id="rId32"/>
    <p:sldId id="301" r:id="rId33"/>
    <p:sldId id="302" r:id="rId34"/>
    <p:sldId id="263" r:id="rId35"/>
    <p:sldId id="299" r:id="rId36"/>
    <p:sldId id="30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70F"/>
    <a:srgbClr val="F46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608" autoAdjust="0"/>
  </p:normalViewPr>
  <p:slideViewPr>
    <p:cSldViewPr snapToGrid="0">
      <p:cViewPr varScale="1">
        <p:scale>
          <a:sx n="58" d="100"/>
          <a:sy n="58" d="100"/>
        </p:scale>
        <p:origin x="1362" y="78"/>
      </p:cViewPr>
      <p:guideLst/>
    </p:cSldViewPr>
  </p:slideViewPr>
  <p:outlineViewPr>
    <p:cViewPr>
      <p:scale>
        <a:sx n="33" d="100"/>
        <a:sy n="33" d="100"/>
      </p:scale>
      <p:origin x="0" y="-161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EF-4A17-A449-3A73ABDFDA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EF-4A17-A449-3A73ABDFDA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EF-4A17-A449-3A73ABDFDA69}"/>
              </c:ext>
            </c:extLst>
          </c:dPt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Not_Identified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83.65</c:v>
                </c:pt>
                <c:pt idx="1">
                  <c:v>15.67</c:v>
                </c:pt>
                <c:pt idx="2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D2-45A4-AA07-98029560A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6659-F06F-4AB9-99FF-FD3E5C96C9F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BC740-C7E7-4B19-A189-A6474072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49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mplate.net/business/plan-templates/compensation-pla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analyze the wage levels and trends of various organizations to set up a fair and competitive </a:t>
            </a:r>
            <a:r>
              <a:rPr lang="en-US" b="0" i="0" u="none" strike="noStrike" dirty="0">
                <a:solidFill>
                  <a:srgbClr val="0022CC"/>
                </a:solidFill>
                <a:effectLst/>
                <a:latin typeface="arial" panose="020B0604020202020204" pitchFamily="34" charset="0"/>
                <a:hlinkClick r:id="rId3"/>
              </a:rPr>
              <a:t>compensation strategy</a:t>
            </a:r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 for your own.</a:t>
            </a:r>
            <a:endParaRPr lang="en-US" sz="1200" b="1" dirty="0">
              <a:solidFill>
                <a:srgbClr val="082A75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BC740-C7E7-4B19-A189-A6474072E0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7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BC740-C7E7-4B19-A189-A6474072E0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95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BC740-C7E7-4B19-A189-A6474072E0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BC740-C7E7-4B19-A189-A6474072E0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07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BC740-C7E7-4B19-A189-A6474072E0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3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4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7584434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7633104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7688877" y="66918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7685887" y="666190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4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4405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89087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132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9325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42537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Three columns of text 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4000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6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6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3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3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2341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24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87372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36093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Three columns of text 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919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5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6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246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0633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6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54330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3" name="Google Shape;1243;p25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4" name="Google Shape;1244;p25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5" name="Google Shape;1245;p25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6" name="Google Shape;1246;p25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7" name="Google Shape;1247;p25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7" name="Google Shape;128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0080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1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6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4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4" y="269833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1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4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16133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1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8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0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4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1" y="4467734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4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8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4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7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6" y="2352910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6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3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07891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5628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798874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14048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99062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3028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6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126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44861" y="451100"/>
            <a:ext cx="73024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5493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4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8213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7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7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7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7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7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8937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799502" y="797889"/>
            <a:ext cx="8604973" cy="4841515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733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122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4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1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4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8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2" y="764946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6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7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0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1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0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3807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4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1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4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9733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48792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7" r:id="rId15"/>
    <p:sldLayoutId id="2147483678" r:id="rId16"/>
    <p:sldLayoutId id="2147483679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404280" y="1279625"/>
            <a:ext cx="7124720" cy="557824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rgbClr val="CCEC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617853" y="1598212"/>
            <a:ext cx="4352400" cy="238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6667" dirty="0"/>
              <a:t>IT Salary Survey</a:t>
            </a:r>
            <a:endParaRPr sz="6667" dirty="0"/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7527880" y="5538853"/>
            <a:ext cx="4536654" cy="6863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Presented by </a:t>
            </a:r>
          </a:p>
          <a:p>
            <a:r>
              <a:rPr lang="en-US" sz="2800" dirty="0"/>
              <a:t>Ha Phuong Thao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062B-A19D-4745-956C-733967A9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849" y="418447"/>
            <a:ext cx="8363779" cy="7636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Yearly </a:t>
            </a:r>
            <a:r>
              <a:rPr lang="en-US" b="1" dirty="0" err="1">
                <a:solidFill>
                  <a:schemeClr val="accent1"/>
                </a:solidFill>
              </a:rPr>
              <a:t>brutto</a:t>
            </a:r>
            <a:r>
              <a:rPr lang="en-US" b="1" dirty="0">
                <a:solidFill>
                  <a:schemeClr val="accent1"/>
                </a:solidFill>
              </a:rPr>
              <a:t> salary (without bonus and stocks) in EUR 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3E0C4-4D5B-494E-BD7C-ACF428125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2" y="1782141"/>
            <a:ext cx="5081158" cy="3467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5FCD45-F74E-4491-8987-F3E038D7F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2141"/>
            <a:ext cx="4903317" cy="3467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1F2B0E-D976-4714-B12D-A83FAAFDFF87}"/>
              </a:ext>
            </a:extLst>
          </p:cNvPr>
          <p:cNvSpPr txBox="1"/>
          <p:nvPr/>
        </p:nvSpPr>
        <p:spPr>
          <a:xfrm>
            <a:off x="3439886" y="16219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605B3-8715-460D-B53C-8D3A47D8B2E4}"/>
              </a:ext>
            </a:extLst>
          </p:cNvPr>
          <p:cNvSpPr txBox="1"/>
          <p:nvPr/>
        </p:nvSpPr>
        <p:spPr>
          <a:xfrm>
            <a:off x="8294914" y="162974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66D99-461F-4EFF-B62B-AEE7736E1290}"/>
              </a:ext>
            </a:extLst>
          </p:cNvPr>
          <p:cNvSpPr txBox="1"/>
          <p:nvPr/>
        </p:nvSpPr>
        <p:spPr>
          <a:xfrm>
            <a:off x="4544186" y="5665459"/>
            <a:ext cx="40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Removing outliers using IQR quantile</a:t>
            </a:r>
          </a:p>
        </p:txBody>
      </p:sp>
    </p:spTree>
    <p:extLst>
      <p:ext uri="{BB962C8B-B14F-4D97-AF65-F5344CB8AC3E}">
        <p14:creationId xmlns:p14="http://schemas.microsoft.com/office/powerpoint/2010/main" val="274548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AD5319-2F58-4B02-A98C-51314D34B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0524" y="1389939"/>
            <a:ext cx="667457" cy="512000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B1E978E-39F3-4B64-954E-1EAE4675591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55710" y="1049279"/>
            <a:ext cx="2453634" cy="627350"/>
          </a:xfrm>
        </p:spPr>
        <p:txBody>
          <a:bodyPr/>
          <a:lstStyle/>
          <a:p>
            <a:pPr algn="ctr"/>
            <a:r>
              <a:rPr lang="en-US" sz="1800" dirty="0"/>
              <a:t>Replace null values with mode value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CBDF608-8561-4596-BD16-CA7BA0130E7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394938" y="2277663"/>
            <a:ext cx="1135542" cy="512000"/>
          </a:xfrm>
        </p:spPr>
        <p:txBody>
          <a:bodyPr/>
          <a:lstStyle/>
          <a:p>
            <a:r>
              <a:rPr lang="en-US" dirty="0"/>
              <a:t>Gender	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14DE389-ADB3-4C2D-A119-B7005CE33AE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92259" y="1934759"/>
            <a:ext cx="2240801" cy="1189291"/>
          </a:xfrm>
        </p:spPr>
        <p:txBody>
          <a:bodyPr/>
          <a:lstStyle/>
          <a:p>
            <a:pPr algn="ctr"/>
            <a:r>
              <a:rPr lang="en-US" sz="1800" dirty="0"/>
              <a:t>Replace null values with “</a:t>
            </a:r>
            <a:r>
              <a:rPr lang="en-US" sz="1800" dirty="0" err="1"/>
              <a:t>Not_specified</a:t>
            </a:r>
            <a:r>
              <a:rPr lang="en-US" sz="1800" dirty="0"/>
              <a:t>”</a:t>
            </a:r>
          </a:p>
        </p:txBody>
      </p:sp>
      <p:sp>
        <p:nvSpPr>
          <p:cNvPr id="15" name="Subtitle 6">
            <a:extLst>
              <a:ext uri="{FF2B5EF4-FFF2-40B4-BE49-F238E27FC236}">
                <a16:creationId xmlns:a16="http://schemas.microsoft.com/office/drawing/2014/main" id="{A8C6C54B-AC9B-4BC1-878C-8781964D9903}"/>
              </a:ext>
            </a:extLst>
          </p:cNvPr>
          <p:cNvSpPr txBox="1">
            <a:spLocks/>
          </p:cNvSpPr>
          <p:nvPr/>
        </p:nvSpPr>
        <p:spPr>
          <a:xfrm>
            <a:off x="1954268" y="3165387"/>
            <a:ext cx="2044677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n-US" kern="0" dirty="0"/>
              <a:t>Main language at work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38C6B99-2712-4DF5-B89D-643CF469A36E}"/>
              </a:ext>
            </a:extLst>
          </p:cNvPr>
          <p:cNvSpPr txBox="1">
            <a:spLocks/>
          </p:cNvSpPr>
          <p:nvPr/>
        </p:nvSpPr>
        <p:spPr>
          <a:xfrm>
            <a:off x="326571" y="228900"/>
            <a:ext cx="4212772" cy="6127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200" b="1" kern="0" dirty="0">
              <a:solidFill>
                <a:schemeClr val="accent1"/>
              </a:solidFill>
            </a:endParaRPr>
          </a:p>
        </p:txBody>
      </p:sp>
      <p:sp>
        <p:nvSpPr>
          <p:cNvPr id="17" name="Subtitle 7">
            <a:extLst>
              <a:ext uri="{FF2B5EF4-FFF2-40B4-BE49-F238E27FC236}">
                <a16:creationId xmlns:a16="http://schemas.microsoft.com/office/drawing/2014/main" id="{29453741-A637-44FC-8DE9-8FEB1AD99105}"/>
              </a:ext>
            </a:extLst>
          </p:cNvPr>
          <p:cNvSpPr txBox="1">
            <a:spLocks/>
          </p:cNvSpPr>
          <p:nvPr/>
        </p:nvSpPr>
        <p:spPr>
          <a:xfrm>
            <a:off x="404622" y="3178020"/>
            <a:ext cx="1692936" cy="5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sz="1800" dirty="0"/>
              <a:t>Replace null values with mode value</a:t>
            </a:r>
            <a:endParaRPr lang="en-US" sz="1800" kern="0" dirty="0"/>
          </a:p>
        </p:txBody>
      </p:sp>
      <p:pic>
        <p:nvPicPr>
          <p:cNvPr id="11" name="Graphic 10" descr="Man">
            <a:extLst>
              <a:ext uri="{FF2B5EF4-FFF2-40B4-BE49-F238E27FC236}">
                <a16:creationId xmlns:a16="http://schemas.microsoft.com/office/drawing/2014/main" id="{D51D5EB0-604E-4EC8-B96D-145DD54ED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6567" y="2046814"/>
            <a:ext cx="2674149" cy="2824295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9D9F2BAE-844E-4EDE-AFE1-6DD6CE3952C1}"/>
              </a:ext>
            </a:extLst>
          </p:cNvPr>
          <p:cNvSpPr txBox="1">
            <a:spLocks/>
          </p:cNvSpPr>
          <p:nvPr/>
        </p:nvSpPr>
        <p:spPr>
          <a:xfrm>
            <a:off x="7508355" y="1645939"/>
            <a:ext cx="1225868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kern="0" dirty="0"/>
              <a:t>Position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0F6B954D-D9D7-4779-96B7-D86B38E0383E}"/>
              </a:ext>
            </a:extLst>
          </p:cNvPr>
          <p:cNvSpPr txBox="1">
            <a:spLocks/>
          </p:cNvSpPr>
          <p:nvPr/>
        </p:nvSpPr>
        <p:spPr>
          <a:xfrm>
            <a:off x="6920716" y="2646237"/>
            <a:ext cx="242943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n-US" kern="0" dirty="0"/>
              <a:t>Total years of experience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CBD6E6B-C041-43D7-BC6D-05300B44C526}"/>
              </a:ext>
            </a:extLst>
          </p:cNvPr>
          <p:cNvSpPr txBox="1">
            <a:spLocks/>
          </p:cNvSpPr>
          <p:nvPr/>
        </p:nvSpPr>
        <p:spPr>
          <a:xfrm>
            <a:off x="7117594" y="3475951"/>
            <a:ext cx="2232552" cy="125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n-US" kern="0" dirty="0"/>
              <a:t>Years of experience in Germany</a:t>
            </a:r>
          </a:p>
        </p:txBody>
      </p:sp>
      <p:sp>
        <p:nvSpPr>
          <p:cNvPr id="22" name="Subtitle 5">
            <a:extLst>
              <a:ext uri="{FF2B5EF4-FFF2-40B4-BE49-F238E27FC236}">
                <a16:creationId xmlns:a16="http://schemas.microsoft.com/office/drawing/2014/main" id="{FA2829C2-09CD-40D6-B8B8-34FD0EB6A1BD}"/>
              </a:ext>
            </a:extLst>
          </p:cNvPr>
          <p:cNvSpPr txBox="1">
            <a:spLocks/>
          </p:cNvSpPr>
          <p:nvPr/>
        </p:nvSpPr>
        <p:spPr>
          <a:xfrm>
            <a:off x="8520658" y="1295843"/>
            <a:ext cx="2657177" cy="10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800" kern="0" dirty="0"/>
              <a:t>Replace null values with “</a:t>
            </a:r>
            <a:r>
              <a:rPr lang="en-US" sz="1800" kern="0" dirty="0" err="1"/>
              <a:t>Not_specified</a:t>
            </a:r>
            <a:r>
              <a:rPr lang="en-US" sz="1800" kern="0" dirty="0"/>
              <a:t>”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800" kern="0" dirty="0"/>
              <a:t>Replace </a:t>
            </a:r>
            <a:r>
              <a:rPr lang="en-US" sz="1800" kern="0" dirty="0" err="1"/>
              <a:t>somewords</a:t>
            </a:r>
            <a:endParaRPr lang="en-US" sz="1800" kern="0" dirty="0"/>
          </a:p>
        </p:txBody>
      </p:sp>
      <p:sp>
        <p:nvSpPr>
          <p:cNvPr id="25" name="Subtitle 9">
            <a:extLst>
              <a:ext uri="{FF2B5EF4-FFF2-40B4-BE49-F238E27FC236}">
                <a16:creationId xmlns:a16="http://schemas.microsoft.com/office/drawing/2014/main" id="{C739F90E-5C31-4357-AE6C-6A8E7A57B6D9}"/>
              </a:ext>
            </a:extLst>
          </p:cNvPr>
          <p:cNvSpPr txBox="1">
            <a:spLocks/>
          </p:cNvSpPr>
          <p:nvPr/>
        </p:nvSpPr>
        <p:spPr>
          <a:xfrm>
            <a:off x="9012106" y="2903617"/>
            <a:ext cx="3012189" cy="174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/>
              <a:t>Replace null values with mode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/>
              <a:t>Replace some string to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0" dirty="0"/>
              <a:t>Change type of column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385C89FE-7B89-4594-BEA1-24C99B162A55}"/>
              </a:ext>
            </a:extLst>
          </p:cNvPr>
          <p:cNvSpPr txBox="1">
            <a:spLocks/>
          </p:cNvSpPr>
          <p:nvPr/>
        </p:nvSpPr>
        <p:spPr>
          <a:xfrm>
            <a:off x="7552848" y="5078823"/>
            <a:ext cx="1947524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n-US" kern="0" dirty="0"/>
              <a:t>Seniority level</a:t>
            </a:r>
          </a:p>
        </p:txBody>
      </p:sp>
      <p:sp>
        <p:nvSpPr>
          <p:cNvPr id="28" name="Subtitle 9">
            <a:extLst>
              <a:ext uri="{FF2B5EF4-FFF2-40B4-BE49-F238E27FC236}">
                <a16:creationId xmlns:a16="http://schemas.microsoft.com/office/drawing/2014/main" id="{AA1B9CE8-886C-4368-8DC0-A435E4D6A0C6}"/>
              </a:ext>
            </a:extLst>
          </p:cNvPr>
          <p:cNvSpPr txBox="1">
            <a:spLocks/>
          </p:cNvSpPr>
          <p:nvPr/>
        </p:nvSpPr>
        <p:spPr>
          <a:xfrm>
            <a:off x="8443560" y="5881973"/>
            <a:ext cx="1948269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kern="0" dirty="0"/>
              <a:t>Replace null values with mode value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1BF0DD06-F4FC-4379-A4DC-AE09BDAFC209}"/>
              </a:ext>
            </a:extLst>
          </p:cNvPr>
          <p:cNvSpPr txBox="1">
            <a:spLocks/>
          </p:cNvSpPr>
          <p:nvPr/>
        </p:nvSpPr>
        <p:spPr>
          <a:xfrm>
            <a:off x="1531552" y="4433843"/>
            <a:ext cx="3092524" cy="89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n-US" kern="0" dirty="0"/>
              <a:t>Your main technology programming</a:t>
            </a:r>
          </a:p>
        </p:txBody>
      </p:sp>
      <p:sp>
        <p:nvSpPr>
          <p:cNvPr id="32" name="Subtitle 5">
            <a:extLst>
              <a:ext uri="{FF2B5EF4-FFF2-40B4-BE49-F238E27FC236}">
                <a16:creationId xmlns:a16="http://schemas.microsoft.com/office/drawing/2014/main" id="{CB6D682A-965C-42DC-BDE5-EBB788FAAC25}"/>
              </a:ext>
            </a:extLst>
          </p:cNvPr>
          <p:cNvSpPr txBox="1">
            <a:spLocks/>
          </p:cNvSpPr>
          <p:nvPr/>
        </p:nvSpPr>
        <p:spPr>
          <a:xfrm>
            <a:off x="134446" y="5365225"/>
            <a:ext cx="3092524" cy="52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kern="0" dirty="0"/>
              <a:t>Replace null values with “</a:t>
            </a:r>
            <a:r>
              <a:rPr lang="en-US" sz="1800" kern="0" dirty="0" err="1"/>
              <a:t>Not_specified</a:t>
            </a:r>
            <a:r>
              <a:rPr lang="en-US" sz="1800" kern="0" dirty="0"/>
              <a:t>”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kern="0" dirty="0"/>
              <a:t>Replace </a:t>
            </a:r>
            <a:r>
              <a:rPr lang="en-US" sz="1800" kern="0" dirty="0" err="1"/>
              <a:t>somewords</a:t>
            </a:r>
            <a:endParaRPr lang="en-US" sz="1800" kern="0" dirty="0"/>
          </a:p>
          <a:p>
            <a:pPr algn="ctr"/>
            <a:endParaRPr lang="en-US" sz="1800" kern="0" dirty="0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5E95F62F-5893-43EF-89D2-EBDBD418E889}"/>
              </a:ext>
            </a:extLst>
          </p:cNvPr>
          <p:cNvSpPr txBox="1">
            <a:spLocks/>
          </p:cNvSpPr>
          <p:nvPr/>
        </p:nvSpPr>
        <p:spPr>
          <a:xfrm>
            <a:off x="3077814" y="5522062"/>
            <a:ext cx="4209605" cy="89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n-US" kern="0" dirty="0"/>
              <a:t>Other technologies/programming languages you use often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BAD0AB-7466-41AE-9CBC-9576A4546C5C}"/>
              </a:ext>
            </a:extLst>
          </p:cNvPr>
          <p:cNvSpPr txBox="1"/>
          <p:nvPr/>
        </p:nvSpPr>
        <p:spPr>
          <a:xfrm>
            <a:off x="3293952" y="482203"/>
            <a:ext cx="4579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BACKGROUND INFORMATION</a:t>
            </a:r>
          </a:p>
        </p:txBody>
      </p:sp>
    </p:spTree>
    <p:extLst>
      <p:ext uri="{BB962C8B-B14F-4D97-AF65-F5344CB8AC3E}">
        <p14:creationId xmlns:p14="http://schemas.microsoft.com/office/powerpoint/2010/main" val="2772038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38C6B99-2712-4DF5-B89D-643CF469A36E}"/>
              </a:ext>
            </a:extLst>
          </p:cNvPr>
          <p:cNvSpPr txBox="1">
            <a:spLocks/>
          </p:cNvSpPr>
          <p:nvPr/>
        </p:nvSpPr>
        <p:spPr>
          <a:xfrm>
            <a:off x="326571" y="228900"/>
            <a:ext cx="4212772" cy="6127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200" b="1" kern="0" dirty="0">
              <a:solidFill>
                <a:schemeClr val="accent1"/>
              </a:solidFill>
            </a:endParaRPr>
          </a:p>
        </p:txBody>
      </p:sp>
      <p:sp>
        <p:nvSpPr>
          <p:cNvPr id="17" name="Subtitle 7">
            <a:extLst>
              <a:ext uri="{FF2B5EF4-FFF2-40B4-BE49-F238E27FC236}">
                <a16:creationId xmlns:a16="http://schemas.microsoft.com/office/drawing/2014/main" id="{29453741-A637-44FC-8DE9-8FEB1AD99105}"/>
              </a:ext>
            </a:extLst>
          </p:cNvPr>
          <p:cNvSpPr txBox="1">
            <a:spLocks/>
          </p:cNvSpPr>
          <p:nvPr/>
        </p:nvSpPr>
        <p:spPr>
          <a:xfrm>
            <a:off x="172203" y="4013743"/>
            <a:ext cx="1878681" cy="5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ctr"/>
            <a:r>
              <a:rPr lang="en-US" sz="1800" dirty="0"/>
              <a:t>Replace null values with mode value</a:t>
            </a:r>
            <a:endParaRPr lang="en-US" sz="1800" kern="0" dirty="0"/>
          </a:p>
        </p:txBody>
      </p:sp>
      <p:sp>
        <p:nvSpPr>
          <p:cNvPr id="28" name="Subtitle 9">
            <a:extLst>
              <a:ext uri="{FF2B5EF4-FFF2-40B4-BE49-F238E27FC236}">
                <a16:creationId xmlns:a16="http://schemas.microsoft.com/office/drawing/2014/main" id="{AA1B9CE8-886C-4368-8DC0-A435E4D6A0C6}"/>
              </a:ext>
            </a:extLst>
          </p:cNvPr>
          <p:cNvSpPr txBox="1">
            <a:spLocks/>
          </p:cNvSpPr>
          <p:nvPr/>
        </p:nvSpPr>
        <p:spPr>
          <a:xfrm>
            <a:off x="9649184" y="4013743"/>
            <a:ext cx="1948269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kern="0" dirty="0"/>
              <a:t>Replace null values with mode value</a:t>
            </a:r>
          </a:p>
        </p:txBody>
      </p:sp>
      <p:pic>
        <p:nvPicPr>
          <p:cNvPr id="12" name="Graphic 11" descr="Building">
            <a:extLst>
              <a:ext uri="{FF2B5EF4-FFF2-40B4-BE49-F238E27FC236}">
                <a16:creationId xmlns:a16="http://schemas.microsoft.com/office/drawing/2014/main" id="{5C1EEDB5-4AEF-4A19-B8B3-BBA600CAB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5806" y="930651"/>
            <a:ext cx="4644232" cy="4644232"/>
          </a:xfrm>
          <a:prstGeom prst="rect">
            <a:avLst/>
          </a:prstGeom>
        </p:spPr>
      </p:pic>
      <p:sp>
        <p:nvSpPr>
          <p:cNvPr id="14" name="Subtitle 13">
            <a:extLst>
              <a:ext uri="{FF2B5EF4-FFF2-40B4-BE49-F238E27FC236}">
                <a16:creationId xmlns:a16="http://schemas.microsoft.com/office/drawing/2014/main" id="{382F8ABA-E36C-402A-BDE2-50372B5533B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205398" y="1689191"/>
            <a:ext cx="2012669" cy="512000"/>
          </a:xfrm>
        </p:spPr>
        <p:txBody>
          <a:bodyPr/>
          <a:lstStyle/>
          <a:p>
            <a:r>
              <a:rPr lang="en-US" dirty="0"/>
              <a:t>Company Type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B7E44740-38C4-44FA-8578-FD5209834C3E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2035928" y="4144810"/>
            <a:ext cx="1948269" cy="512000"/>
          </a:xfrm>
        </p:spPr>
        <p:txBody>
          <a:bodyPr/>
          <a:lstStyle/>
          <a:p>
            <a:r>
              <a:rPr lang="en-US" dirty="0"/>
              <a:t>Company size</a:t>
            </a:r>
          </a:p>
        </p:txBody>
      </p:sp>
      <p:sp>
        <p:nvSpPr>
          <p:cNvPr id="33" name="Subtitle 8">
            <a:extLst>
              <a:ext uri="{FF2B5EF4-FFF2-40B4-BE49-F238E27FC236}">
                <a16:creationId xmlns:a16="http://schemas.microsoft.com/office/drawing/2014/main" id="{2A2B3372-87F3-4A11-A4A1-B77BDB471A97}"/>
              </a:ext>
            </a:extLst>
          </p:cNvPr>
          <p:cNvSpPr txBox="1">
            <a:spLocks/>
          </p:cNvSpPr>
          <p:nvPr/>
        </p:nvSpPr>
        <p:spPr>
          <a:xfrm>
            <a:off x="7648717" y="1849489"/>
            <a:ext cx="1724745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n-US" kern="0" dirty="0"/>
              <a:t>Employment status</a:t>
            </a:r>
          </a:p>
          <a:p>
            <a:endParaRPr lang="en-US" kern="0" dirty="0"/>
          </a:p>
        </p:txBody>
      </p:sp>
      <p:sp>
        <p:nvSpPr>
          <p:cNvPr id="36" name="Subtitle 9">
            <a:extLst>
              <a:ext uri="{FF2B5EF4-FFF2-40B4-BE49-F238E27FC236}">
                <a16:creationId xmlns:a16="http://schemas.microsoft.com/office/drawing/2014/main" id="{A9076A5A-1CD4-4778-915E-35BE41FDA81B}"/>
              </a:ext>
            </a:extLst>
          </p:cNvPr>
          <p:cNvSpPr txBox="1">
            <a:spLocks/>
          </p:cNvSpPr>
          <p:nvPr/>
        </p:nvSpPr>
        <p:spPr>
          <a:xfrm>
            <a:off x="9538060" y="1849489"/>
            <a:ext cx="1948269" cy="917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kern="0" dirty="0"/>
              <a:t>Replace null values with mode value</a:t>
            </a:r>
          </a:p>
        </p:txBody>
      </p:sp>
      <p:sp>
        <p:nvSpPr>
          <p:cNvPr id="37" name="Subtitle 6">
            <a:extLst>
              <a:ext uri="{FF2B5EF4-FFF2-40B4-BE49-F238E27FC236}">
                <a16:creationId xmlns:a16="http://schemas.microsoft.com/office/drawing/2014/main" id="{B6FA6FEC-7259-4963-B096-3E4EEFE94039}"/>
              </a:ext>
            </a:extLst>
          </p:cNvPr>
          <p:cNvSpPr txBox="1">
            <a:spLocks/>
          </p:cNvSpPr>
          <p:nvPr/>
        </p:nvSpPr>
        <p:spPr>
          <a:xfrm>
            <a:off x="5467739" y="5804508"/>
            <a:ext cx="667456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kern="0" dirty="0"/>
              <a:t>City</a:t>
            </a:r>
          </a:p>
        </p:txBody>
      </p:sp>
      <p:sp>
        <p:nvSpPr>
          <p:cNvPr id="38" name="Subtitle 7">
            <a:extLst>
              <a:ext uri="{FF2B5EF4-FFF2-40B4-BE49-F238E27FC236}">
                <a16:creationId xmlns:a16="http://schemas.microsoft.com/office/drawing/2014/main" id="{06CC273A-A2D9-4AED-98D1-FDFFAADC972E}"/>
              </a:ext>
            </a:extLst>
          </p:cNvPr>
          <p:cNvSpPr txBox="1">
            <a:spLocks/>
          </p:cNvSpPr>
          <p:nvPr/>
        </p:nvSpPr>
        <p:spPr>
          <a:xfrm>
            <a:off x="5256086" y="6263759"/>
            <a:ext cx="1679827" cy="5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 sz="1800" kern="0" dirty="0"/>
              <a:t>No null value</a:t>
            </a:r>
          </a:p>
        </p:txBody>
      </p:sp>
      <p:sp>
        <p:nvSpPr>
          <p:cNvPr id="43" name="Subtitle 3">
            <a:extLst>
              <a:ext uri="{FF2B5EF4-FFF2-40B4-BE49-F238E27FC236}">
                <a16:creationId xmlns:a16="http://schemas.microsoft.com/office/drawing/2014/main" id="{FB34FF19-5A7B-44C4-A034-E06529298413}"/>
              </a:ext>
            </a:extLst>
          </p:cNvPr>
          <p:cNvSpPr txBox="1">
            <a:spLocks/>
          </p:cNvSpPr>
          <p:nvPr/>
        </p:nvSpPr>
        <p:spPr>
          <a:xfrm>
            <a:off x="-167778" y="1478139"/>
            <a:ext cx="2453634" cy="62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kern="0" dirty="0"/>
              <a:t>Replace null values with mode value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kern="0" dirty="0"/>
              <a:t>Group data</a:t>
            </a:r>
          </a:p>
        </p:txBody>
      </p:sp>
      <p:sp>
        <p:nvSpPr>
          <p:cNvPr id="48" name="Subtitle 8">
            <a:extLst>
              <a:ext uri="{FF2B5EF4-FFF2-40B4-BE49-F238E27FC236}">
                <a16:creationId xmlns:a16="http://schemas.microsoft.com/office/drawing/2014/main" id="{50473A16-0167-403D-A3C0-D966CA05CDF6}"/>
              </a:ext>
            </a:extLst>
          </p:cNvPr>
          <p:cNvSpPr txBox="1">
            <a:spLocks/>
          </p:cNvSpPr>
          <p:nvPr/>
        </p:nvSpPr>
        <p:spPr>
          <a:xfrm>
            <a:off x="7841235" y="3931509"/>
            <a:ext cx="1724745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n-US" kern="0" dirty="0"/>
              <a:t>Contract Duration</a:t>
            </a:r>
          </a:p>
          <a:p>
            <a:endParaRPr lang="en-US" kern="0" dirty="0"/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12A300BF-5D1B-4E12-92CB-D890F2893F19}"/>
              </a:ext>
            </a:extLst>
          </p:cNvPr>
          <p:cNvSpPr txBox="1">
            <a:spLocks/>
          </p:cNvSpPr>
          <p:nvPr/>
        </p:nvSpPr>
        <p:spPr>
          <a:xfrm>
            <a:off x="5142881" y="290940"/>
            <a:ext cx="1317171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kern="0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10688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56A0-738D-4E74-88CC-1F5B9171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806" y="2401442"/>
            <a:ext cx="3793454" cy="156265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Effected by COVID-19 Pandemic?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F2592-7D3D-4141-AF3C-E1DA3C3AD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3" y="410779"/>
            <a:ext cx="7021286" cy="512000"/>
          </a:xfrm>
        </p:spPr>
        <p:txBody>
          <a:bodyPr/>
          <a:lstStyle/>
          <a:p>
            <a:r>
              <a:rPr lang="en-US" dirty="0"/>
              <a:t>'Have you lost your job due to the coronavirus outbreak?'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5A0167A-5863-4094-8C4B-0CB7D587BEF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Change other answers in one group “Others”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Replace missing values with “Others”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66B1BB-4FDF-4A67-998F-243BA08E7F2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74913" y="2839360"/>
            <a:ext cx="7021286" cy="512000"/>
          </a:xfrm>
        </p:spPr>
        <p:txBody>
          <a:bodyPr/>
          <a:lstStyle/>
          <a:p>
            <a:r>
              <a:rPr lang="en-US" dirty="0"/>
              <a:t>'Have you been forced to have a shorter working week (</a:t>
            </a:r>
            <a:r>
              <a:rPr lang="en-US" dirty="0" err="1"/>
              <a:t>Kurzarbeit</a:t>
            </a:r>
            <a:r>
              <a:rPr lang="en-US" dirty="0"/>
              <a:t>)? If yes, how many hours per week'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DCCD85C-F6E4-409E-BCE8-9F86904FE01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442156" y="3722868"/>
            <a:ext cx="3383441" cy="512000"/>
          </a:xfrm>
        </p:spPr>
        <p:txBody>
          <a:bodyPr/>
          <a:lstStyle/>
          <a:p>
            <a:pPr algn="ctr"/>
            <a:r>
              <a:rPr lang="en-US" sz="2400" dirty="0"/>
              <a:t>Do not replace null values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442FCF4-AD40-41D2-ABA0-E5C3D9861AEF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13233" y="4638643"/>
            <a:ext cx="7184573" cy="512000"/>
          </a:xfrm>
        </p:spPr>
        <p:txBody>
          <a:bodyPr/>
          <a:lstStyle/>
          <a:p>
            <a:r>
              <a:rPr lang="en-US" dirty="0"/>
              <a:t> 'Have you received additional monetary support from your employer due to Work From Home? If yes, how much in 2020 in EUR'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1F253F9-1ABF-4DB2-B43C-8643B67A8180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2442156" y="5679221"/>
            <a:ext cx="3486800" cy="768000"/>
          </a:xfrm>
        </p:spPr>
        <p:txBody>
          <a:bodyPr/>
          <a:lstStyle/>
          <a:p>
            <a:r>
              <a:rPr lang="en-US" sz="2400" dirty="0"/>
              <a:t>Do not change null values</a:t>
            </a:r>
          </a:p>
        </p:txBody>
      </p:sp>
    </p:spTree>
    <p:extLst>
      <p:ext uri="{BB962C8B-B14F-4D97-AF65-F5344CB8AC3E}">
        <p14:creationId xmlns:p14="http://schemas.microsoft.com/office/powerpoint/2010/main" val="350745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177A-2F23-491B-BAC2-8F00D6F6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512" y="2212800"/>
            <a:ext cx="4420097" cy="1426400"/>
          </a:xfrm>
        </p:spPr>
        <p:txBody>
          <a:bodyPr/>
          <a:lstStyle/>
          <a:p>
            <a:r>
              <a:rPr lang="en-US" sz="8000" b="1" dirty="0"/>
              <a:t>EDA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C9FE87-81FF-47AC-9DD5-554E0D10BF0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735583" y="1221412"/>
            <a:ext cx="2133600" cy="14264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9600"/>
              <a:buFont typeface="Fjalla One"/>
              <a:buNone/>
              <a:tabLst/>
              <a:defRPr/>
            </a:pPr>
            <a:r>
              <a:rPr kumimoji="0" lang="en" sz="9600" b="1" i="0" u="none" strike="noStrike" kern="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Fjalla One"/>
                <a:sym typeface="Fjalla One"/>
              </a:rPr>
              <a:t>03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16CF68-5F4E-4D4C-B318-C7B54ECD2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09" y="3716188"/>
            <a:ext cx="4267200" cy="914400"/>
          </a:xfrm>
        </p:spPr>
        <p:txBody>
          <a:bodyPr/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Analysis features in dataset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/>
              <a:t>Hypothesis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0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CAB6-0AC5-4EE5-9071-02368ACFB014}"/>
              </a:ext>
            </a:extLst>
          </p:cNvPr>
          <p:cNvSpPr txBox="1">
            <a:spLocks/>
          </p:cNvSpPr>
          <p:nvPr/>
        </p:nvSpPr>
        <p:spPr>
          <a:xfrm>
            <a:off x="5261586" y="472875"/>
            <a:ext cx="1150100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kern="0" dirty="0">
                <a:solidFill>
                  <a:srgbClr val="00B050"/>
                </a:solidFill>
              </a:rPr>
              <a:t>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A6558-5786-4F4E-9FDF-D8CCB55DEB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42" y="1297780"/>
            <a:ext cx="6387578" cy="42624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8B9FED-8451-4BD7-A03C-9EFDA7AA89B6}"/>
              </a:ext>
            </a:extLst>
          </p:cNvPr>
          <p:cNvSpPr txBox="1"/>
          <p:nvPr/>
        </p:nvSpPr>
        <p:spPr>
          <a:xfrm>
            <a:off x="1443480" y="1009111"/>
            <a:ext cx="31417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Almost respondents are from </a:t>
            </a:r>
            <a:r>
              <a:rPr lang="en-US" sz="2400" dirty="0">
                <a:solidFill>
                  <a:schemeClr val="accent1"/>
                </a:solidFill>
              </a:rPr>
              <a:t>45 German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cities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EF5BE-713B-433B-93BE-576377094059}"/>
              </a:ext>
            </a:extLst>
          </p:cNvPr>
          <p:cNvSpPr/>
          <p:nvPr/>
        </p:nvSpPr>
        <p:spPr>
          <a:xfrm>
            <a:off x="1582880" y="4712726"/>
            <a:ext cx="2638663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accent5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1253</a:t>
            </a:r>
          </a:p>
          <a:p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respondents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9D67E-4741-421A-AF19-5253F550179F}"/>
              </a:ext>
            </a:extLst>
          </p:cNvPr>
          <p:cNvSpPr txBox="1"/>
          <p:nvPr/>
        </p:nvSpPr>
        <p:spPr>
          <a:xfrm>
            <a:off x="1250617" y="1809080"/>
            <a:ext cx="3527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Berlin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Munich</a:t>
            </a:r>
          </a:p>
          <a:p>
            <a:pPr algn="ctr"/>
            <a:r>
              <a:rPr lang="en-US" sz="2400" b="1" dirty="0">
                <a:solidFill>
                  <a:srgbClr val="F5670F"/>
                </a:solidFill>
              </a:rPr>
              <a:t>Frankfurt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D7765F-37E5-447C-B42B-3E594287200E}"/>
              </a:ext>
            </a:extLst>
          </p:cNvPr>
          <p:cNvCxnSpPr/>
          <p:nvPr/>
        </p:nvCxnSpPr>
        <p:spPr>
          <a:xfrm>
            <a:off x="1443480" y="1809080"/>
            <a:ext cx="3259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9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E5F5-562E-4776-AAA9-3C1171AE6CC9}"/>
              </a:ext>
            </a:extLst>
          </p:cNvPr>
          <p:cNvSpPr txBox="1">
            <a:spLocks/>
          </p:cNvSpPr>
          <p:nvPr/>
        </p:nvSpPr>
        <p:spPr>
          <a:xfrm>
            <a:off x="8474453" y="186250"/>
            <a:ext cx="1291614" cy="763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kern="0" dirty="0">
                <a:solidFill>
                  <a:srgbClr val="00B050"/>
                </a:solidFill>
              </a:rPr>
              <a:t>Age</a:t>
            </a:r>
          </a:p>
          <a:p>
            <a:endParaRPr lang="en-US" sz="4400" kern="0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CFFE6D-6CDB-4F92-9E69-AB45422D6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42695"/>
              </p:ext>
            </p:extLst>
          </p:nvPr>
        </p:nvGraphicFramePr>
        <p:xfrm>
          <a:off x="2308406" y="4304905"/>
          <a:ext cx="2524852" cy="20038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2426">
                  <a:extLst>
                    <a:ext uri="{9D8B030D-6E8A-4147-A177-3AD203B41FA5}">
                      <a16:colId xmlns:a16="http://schemas.microsoft.com/office/drawing/2014/main" val="4184166603"/>
                    </a:ext>
                  </a:extLst>
                </a:gridCol>
                <a:gridCol w="1262426">
                  <a:extLst>
                    <a:ext uri="{9D8B030D-6E8A-4147-A177-3AD203B41FA5}">
                      <a16:colId xmlns:a16="http://schemas.microsoft.com/office/drawing/2014/main" val="36680777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Group</a:t>
                      </a:r>
                      <a:endParaRPr lang="en-US" sz="1400">
                        <a:solidFill>
                          <a:srgbClr val="082A7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Median Salary</a:t>
                      </a:r>
                      <a:endParaRPr lang="en-US" sz="1400">
                        <a:solidFill>
                          <a:srgbClr val="082A7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51697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  to 30</a:t>
                      </a:r>
                      <a:endParaRPr lang="en-US" sz="1400">
                        <a:solidFill>
                          <a:srgbClr val="082A7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62500</a:t>
                      </a:r>
                      <a:endParaRPr lang="en-US" sz="1400">
                        <a:solidFill>
                          <a:srgbClr val="082A7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99022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From 30 to 40</a:t>
                      </a:r>
                      <a:endParaRPr lang="en-US" sz="1400">
                        <a:solidFill>
                          <a:srgbClr val="082A7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70000</a:t>
                      </a:r>
                      <a:endParaRPr lang="en-US" sz="1400" dirty="0">
                        <a:solidFill>
                          <a:srgbClr val="082A7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37274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From 40 to 45</a:t>
                      </a:r>
                      <a:endParaRPr lang="en-US" sz="1400" dirty="0">
                        <a:solidFill>
                          <a:srgbClr val="082A7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75000</a:t>
                      </a:r>
                      <a:endParaRPr lang="en-US" sz="1400" dirty="0">
                        <a:solidFill>
                          <a:srgbClr val="082A7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5776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More than 50</a:t>
                      </a:r>
                      <a:endParaRPr lang="en-US" sz="1400">
                        <a:solidFill>
                          <a:srgbClr val="082A7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70000</a:t>
                      </a:r>
                      <a:endParaRPr lang="en-US" sz="1400" dirty="0">
                        <a:solidFill>
                          <a:srgbClr val="082A7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77734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23E190D-029D-42B0-8D5A-B85A840C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67" y="667864"/>
            <a:ext cx="5311050" cy="288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63C065-B44C-42BF-872E-4CF9E1DFC242}"/>
              </a:ext>
            </a:extLst>
          </p:cNvPr>
          <p:cNvSpPr txBox="1"/>
          <p:nvPr/>
        </p:nvSpPr>
        <p:spPr>
          <a:xfrm>
            <a:off x="7119106" y="1219494"/>
            <a:ext cx="27106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59% </a:t>
            </a:r>
            <a:r>
              <a:rPr lang="en-US" sz="2000" dirty="0"/>
              <a:t>are between </a:t>
            </a:r>
            <a:r>
              <a:rPr lang="en-US" sz="2000" b="1" dirty="0">
                <a:solidFill>
                  <a:srgbClr val="FF0000"/>
                </a:solidFill>
              </a:rPr>
              <a:t>28-35</a:t>
            </a:r>
            <a:r>
              <a:rPr lang="en-US" sz="2000" dirty="0"/>
              <a:t> years of 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E168DD-37D9-4B62-8166-56DD4526C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3752826"/>
            <a:ext cx="4909457" cy="291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5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3644-F622-4335-B394-6B196B33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B050"/>
                </a:solidFill>
              </a:rPr>
              <a:t>Gender</a:t>
            </a:r>
          </a:p>
        </p:txBody>
      </p:sp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A474D398-C695-4E80-8BF0-7BE0380A82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145334"/>
              </p:ext>
            </p:extLst>
          </p:nvPr>
        </p:nvGraphicFramePr>
        <p:xfrm>
          <a:off x="3606800" y="1502230"/>
          <a:ext cx="4829629" cy="3631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7" name="Title 1">
            <a:extLst>
              <a:ext uri="{FF2B5EF4-FFF2-40B4-BE49-F238E27FC236}">
                <a16:creationId xmlns:a16="http://schemas.microsoft.com/office/drawing/2014/main" id="{BD4D91DD-71DB-4479-9612-3E1CF499DDFE}"/>
              </a:ext>
            </a:extLst>
          </p:cNvPr>
          <p:cNvSpPr txBox="1">
            <a:spLocks/>
          </p:cNvSpPr>
          <p:nvPr/>
        </p:nvSpPr>
        <p:spPr>
          <a:xfrm>
            <a:off x="7438173" y="2822956"/>
            <a:ext cx="2456701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400" kern="0" dirty="0">
                <a:solidFill>
                  <a:srgbClr val="00B050"/>
                </a:solidFill>
              </a:rPr>
              <a:t>Male</a:t>
            </a:r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2C5E5BC0-BB7B-493D-B4C0-2472AF9DFD40}"/>
              </a:ext>
            </a:extLst>
          </p:cNvPr>
          <p:cNvSpPr txBox="1">
            <a:spLocks/>
          </p:cNvSpPr>
          <p:nvPr/>
        </p:nvSpPr>
        <p:spPr>
          <a:xfrm>
            <a:off x="2431300" y="1221094"/>
            <a:ext cx="21140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400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Female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AB0BDF-A79A-4140-9192-4ADAB0C374CA}"/>
              </a:ext>
            </a:extLst>
          </p:cNvPr>
          <p:cNvSpPr/>
          <p:nvPr/>
        </p:nvSpPr>
        <p:spPr>
          <a:xfrm>
            <a:off x="7442393" y="3471218"/>
            <a:ext cx="26477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83.65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B9A8AF8-8E32-4AD1-B2A5-145FD7148746}"/>
              </a:ext>
            </a:extLst>
          </p:cNvPr>
          <p:cNvSpPr/>
          <p:nvPr/>
        </p:nvSpPr>
        <p:spPr>
          <a:xfrm>
            <a:off x="2357312" y="1965251"/>
            <a:ext cx="211402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15.67%</a:t>
            </a:r>
          </a:p>
        </p:txBody>
      </p:sp>
      <p:pic>
        <p:nvPicPr>
          <p:cNvPr id="4" name="Graphic 3" descr="Man">
            <a:extLst>
              <a:ext uri="{FF2B5EF4-FFF2-40B4-BE49-F238E27FC236}">
                <a16:creationId xmlns:a16="http://schemas.microsoft.com/office/drawing/2014/main" id="{F4B73085-0192-435D-9176-ADF2DE494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7090" y="3822417"/>
            <a:ext cx="1538156" cy="1538156"/>
          </a:xfrm>
          <a:prstGeom prst="rect">
            <a:avLst/>
          </a:prstGeom>
        </p:spPr>
      </p:pic>
      <p:pic>
        <p:nvPicPr>
          <p:cNvPr id="6" name="Graphic 5" descr="Woman">
            <a:extLst>
              <a:ext uri="{FF2B5EF4-FFF2-40B4-BE49-F238E27FC236}">
                <a16:creationId xmlns:a16="http://schemas.microsoft.com/office/drawing/2014/main" id="{8E70CC96-68DF-41C2-9A92-5060F9B52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7596" y="1096895"/>
            <a:ext cx="1447213" cy="1447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6B3BD3-177F-4D14-85E8-3F9D85EDB452}"/>
              </a:ext>
            </a:extLst>
          </p:cNvPr>
          <p:cNvSpPr/>
          <p:nvPr/>
        </p:nvSpPr>
        <p:spPr>
          <a:xfrm>
            <a:off x="2642695" y="2346103"/>
            <a:ext cx="14680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B00143-58A3-46CF-A177-A523F17FD732}"/>
              </a:ext>
            </a:extLst>
          </p:cNvPr>
          <p:cNvSpPr/>
          <p:nvPr/>
        </p:nvSpPr>
        <p:spPr>
          <a:xfrm>
            <a:off x="7932514" y="4112119"/>
            <a:ext cx="14680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D020DD-F630-4AD8-837C-315833C7A7B4}"/>
              </a:ext>
            </a:extLst>
          </p:cNvPr>
          <p:cNvSpPr txBox="1"/>
          <p:nvPr/>
        </p:nvSpPr>
        <p:spPr>
          <a:xfrm>
            <a:off x="1590936" y="4093886"/>
            <a:ext cx="224774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Percentage of pay gap in this survey is </a:t>
            </a:r>
            <a:r>
              <a:rPr lang="en-US" sz="3600" dirty="0">
                <a:solidFill>
                  <a:srgbClr val="FF0000"/>
                </a:solidFill>
              </a:rPr>
              <a:t>16.7%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F32F7-60FD-47BC-9A1C-D811B9640492}"/>
              </a:ext>
            </a:extLst>
          </p:cNvPr>
          <p:cNvSpPr txBox="1"/>
          <p:nvPr/>
        </p:nvSpPr>
        <p:spPr>
          <a:xfrm>
            <a:off x="1621565" y="5497335"/>
            <a:ext cx="23970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gender pay gap is around </a:t>
            </a:r>
            <a:r>
              <a:rPr lang="en-US" sz="2800" dirty="0">
                <a:solidFill>
                  <a:srgbClr val="FF0000"/>
                </a:solidFill>
              </a:rPr>
              <a:t>16%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9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0790-78DA-43BE-8418-4CB93F3F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286" y="2721430"/>
            <a:ext cx="2365999" cy="598714"/>
          </a:xfrm>
        </p:spPr>
        <p:txBody>
          <a:bodyPr/>
          <a:lstStyle/>
          <a:p>
            <a:r>
              <a:rPr lang="en-US" sz="2000" dirty="0"/>
              <a:t>Company 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9699B-A057-453D-9754-450C7B62F3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58" y="170933"/>
            <a:ext cx="3291285" cy="31492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B4EE81-24F6-440A-82D0-53C6FACA50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15" y="279789"/>
            <a:ext cx="3291285" cy="3040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51275-229B-4DFA-A18A-AA9F0A669D8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91" y="3320144"/>
            <a:ext cx="5170851" cy="34866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504860-251D-4476-9624-F2C51E90D34C}"/>
              </a:ext>
            </a:extLst>
          </p:cNvPr>
          <p:cNvSpPr txBox="1">
            <a:spLocks/>
          </p:cNvSpPr>
          <p:nvPr/>
        </p:nvSpPr>
        <p:spPr>
          <a:xfrm>
            <a:off x="8504544" y="2601688"/>
            <a:ext cx="2365999" cy="598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2000" kern="0" dirty="0"/>
              <a:t>Company Type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950B56-7186-4160-8E2A-D2E8ECE4DA03}"/>
              </a:ext>
            </a:extLst>
          </p:cNvPr>
          <p:cNvSpPr txBox="1">
            <a:spLocks/>
          </p:cNvSpPr>
          <p:nvPr/>
        </p:nvSpPr>
        <p:spPr>
          <a:xfrm>
            <a:off x="1364015" y="4936670"/>
            <a:ext cx="3559628" cy="83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3200" kern="0" dirty="0">
                <a:solidFill>
                  <a:srgbClr val="FF0000"/>
                </a:solidFill>
              </a:rPr>
              <a:t>81% </a:t>
            </a:r>
            <a:r>
              <a:rPr lang="en-US" sz="2400" kern="0" dirty="0"/>
              <a:t>choose </a:t>
            </a:r>
            <a:r>
              <a:rPr lang="en-US" kern="0" dirty="0">
                <a:solidFill>
                  <a:srgbClr val="FF0000"/>
                </a:solidFill>
              </a:rPr>
              <a:t>ENGLISH</a:t>
            </a:r>
            <a:r>
              <a:rPr lang="en-US" sz="2400" kern="0" dirty="0"/>
              <a:t> as main language at work and only 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</a:rPr>
              <a:t>15% </a:t>
            </a:r>
            <a:r>
              <a:rPr lang="en-US" sz="2400" kern="0" dirty="0">
                <a:solidFill>
                  <a:schemeClr val="tx1"/>
                </a:solidFill>
              </a:rPr>
              <a:t>for</a:t>
            </a:r>
            <a:r>
              <a:rPr lang="en-US" sz="2400" kern="0" dirty="0">
                <a:solidFill>
                  <a:schemeClr val="accent1">
                    <a:lumMod val="75000"/>
                  </a:schemeClr>
                </a:solidFill>
              </a:rPr>
              <a:t> German</a:t>
            </a:r>
            <a:r>
              <a:rPr lang="en-US" sz="240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160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BA103FA-FE10-44A3-97EE-E0A577D6D267}"/>
              </a:ext>
            </a:extLst>
          </p:cNvPr>
          <p:cNvGrpSpPr/>
          <p:nvPr/>
        </p:nvGrpSpPr>
        <p:grpSpPr>
          <a:xfrm>
            <a:off x="1278738" y="229758"/>
            <a:ext cx="3989947" cy="1459586"/>
            <a:chOff x="1790366" y="261331"/>
            <a:chExt cx="3299141" cy="253319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5652EC2-1E63-4F66-9009-ED15B725D05D}"/>
                </a:ext>
              </a:extLst>
            </p:cNvPr>
            <p:cNvGrpSpPr/>
            <p:nvPr/>
          </p:nvGrpSpPr>
          <p:grpSpPr>
            <a:xfrm>
              <a:off x="1818367" y="711286"/>
              <a:ext cx="3005886" cy="2083242"/>
              <a:chOff x="1818367" y="711286"/>
              <a:chExt cx="3005886" cy="208324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83DD3B-ED1F-4486-B215-C2421C9BB3CA}"/>
                  </a:ext>
                </a:extLst>
              </p:cNvPr>
              <p:cNvSpPr txBox="1"/>
              <p:nvPr/>
            </p:nvSpPr>
            <p:spPr>
              <a:xfrm>
                <a:off x="1818367" y="725231"/>
                <a:ext cx="1516944" cy="1655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81% </a:t>
                </a:r>
              </a:p>
              <a:p>
                <a:pPr algn="ctr"/>
                <a:r>
                  <a:rPr lang="en-US" sz="1400" dirty="0"/>
                  <a:t>Have over </a:t>
                </a:r>
                <a:r>
                  <a:rPr lang="en-US" sz="1400" dirty="0">
                    <a:solidFill>
                      <a:srgbClr val="00B0F0"/>
                    </a:solidFill>
                  </a:rPr>
                  <a:t>5 years </a:t>
                </a:r>
                <a:r>
                  <a:rPr lang="en-US" sz="1400" dirty="0"/>
                  <a:t>of experience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8C112-9E25-4370-980B-C73A966697BC}"/>
                  </a:ext>
                </a:extLst>
              </p:cNvPr>
              <p:cNvSpPr txBox="1"/>
              <p:nvPr/>
            </p:nvSpPr>
            <p:spPr>
              <a:xfrm>
                <a:off x="3307310" y="711286"/>
                <a:ext cx="1516943" cy="2083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29% </a:t>
                </a:r>
              </a:p>
              <a:p>
                <a:pPr algn="ctr"/>
                <a:r>
                  <a:rPr lang="en-US" sz="1200" dirty="0"/>
                  <a:t>Have over </a:t>
                </a:r>
                <a:r>
                  <a:rPr lang="en-US" sz="1200" dirty="0">
                    <a:solidFill>
                      <a:srgbClr val="00B0F0"/>
                    </a:solidFill>
                  </a:rPr>
                  <a:t>5 years </a:t>
                </a:r>
                <a:r>
                  <a:rPr lang="en-US" sz="1200" dirty="0"/>
                  <a:t>of experience working </a:t>
                </a:r>
                <a:r>
                  <a:rPr lang="en-US" dirty="0">
                    <a:solidFill>
                      <a:schemeClr val="accent5">
                        <a:lumMod val="75000"/>
                        <a:lumOff val="25000"/>
                      </a:schemeClr>
                    </a:solidFill>
                  </a:rPr>
                  <a:t>in Germany</a:t>
                </a:r>
                <a:endParaRPr lang="en-US" sz="1200" dirty="0">
                  <a:solidFill>
                    <a:schemeClr val="accent5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B3E013-B5CA-4C7B-9DB0-15300F6F4768}"/>
                </a:ext>
              </a:extLst>
            </p:cNvPr>
            <p:cNvSpPr txBox="1"/>
            <p:nvPr/>
          </p:nvSpPr>
          <p:spPr>
            <a:xfrm>
              <a:off x="1790366" y="261331"/>
              <a:ext cx="3299141" cy="299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AVERAGE YEARS’ EXPERIENCE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EA90C9A-89A2-4C0F-8D17-F56B97745B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81" y="3367407"/>
            <a:ext cx="5783287" cy="294887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BA917D6-663B-46FA-9D92-5BF2FA73E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10524"/>
              </p:ext>
            </p:extLst>
          </p:nvPr>
        </p:nvGraphicFramePr>
        <p:xfrm>
          <a:off x="7192654" y="3589984"/>
          <a:ext cx="3703946" cy="2503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390">
                  <a:extLst>
                    <a:ext uri="{9D8B030D-6E8A-4147-A177-3AD203B41FA5}">
                      <a16:colId xmlns:a16="http://schemas.microsoft.com/office/drawing/2014/main" val="2507678021"/>
                    </a:ext>
                  </a:extLst>
                </a:gridCol>
                <a:gridCol w="1354151">
                  <a:extLst>
                    <a:ext uri="{9D8B030D-6E8A-4147-A177-3AD203B41FA5}">
                      <a16:colId xmlns:a16="http://schemas.microsoft.com/office/drawing/2014/main" val="60410820"/>
                    </a:ext>
                  </a:extLst>
                </a:gridCol>
                <a:gridCol w="1340405">
                  <a:extLst>
                    <a:ext uri="{9D8B030D-6E8A-4147-A177-3AD203B41FA5}">
                      <a16:colId xmlns:a16="http://schemas.microsoft.com/office/drawing/2014/main" val="2781367728"/>
                    </a:ext>
                  </a:extLst>
                </a:gridCol>
              </a:tblGrid>
              <a:tr h="10627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Seniority level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effectLst/>
                        </a:rPr>
                        <a:t>Median Salary w/o bonuses and stocks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Median Salary w/  bonuses and stocks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6314757"/>
                  </a:ext>
                </a:extLst>
              </a:tr>
              <a:tr h="360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Junior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50000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52750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8445065"/>
                  </a:ext>
                </a:extLst>
              </a:tr>
              <a:tr h="360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Middle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60000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effectLst/>
                        </a:rPr>
                        <a:t>63000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7884486"/>
                  </a:ext>
                </a:extLst>
              </a:tr>
              <a:tr h="360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Senior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72000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75000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326142"/>
                  </a:ext>
                </a:extLst>
              </a:tr>
              <a:tr h="3602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Lead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83500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effectLst/>
                        </a:rPr>
                        <a:t>90000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3982877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5C6AC788-1439-440E-8B22-7E8C26886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13" y="229758"/>
            <a:ext cx="5783287" cy="29488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932443-B958-4E96-AF4D-CEED45B2B4A9}"/>
              </a:ext>
            </a:extLst>
          </p:cNvPr>
          <p:cNvSpPr txBox="1"/>
          <p:nvPr/>
        </p:nvSpPr>
        <p:spPr>
          <a:xfrm>
            <a:off x="1224310" y="1888157"/>
            <a:ext cx="37780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Among respondents there is</a:t>
            </a:r>
          </a:p>
          <a:p>
            <a:r>
              <a:rPr lang="en-US" sz="16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45% Senior</a:t>
            </a:r>
            <a:r>
              <a:rPr lang="en-US" sz="1600" dirty="0"/>
              <a:t>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27% Middle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12% Lead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5670F"/>
                </a:solidFill>
              </a:rPr>
              <a:t>6% Junior</a:t>
            </a:r>
            <a:r>
              <a:rPr lang="en-US" sz="1600" dirty="0"/>
              <a:t>, and 10% other seniority levels.</a:t>
            </a:r>
          </a:p>
        </p:txBody>
      </p:sp>
    </p:spTree>
    <p:extLst>
      <p:ext uri="{BB962C8B-B14F-4D97-AF65-F5344CB8AC3E}">
        <p14:creationId xmlns:p14="http://schemas.microsoft.com/office/powerpoint/2010/main" val="60429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380562" y="1432543"/>
            <a:ext cx="7582140" cy="4778028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9401B64-2A6D-489E-B582-C21CE92156F8}"/>
              </a:ext>
            </a:extLst>
          </p:cNvPr>
          <p:cNvGrpSpPr/>
          <p:nvPr/>
        </p:nvGrpSpPr>
        <p:grpSpPr>
          <a:xfrm>
            <a:off x="1050861" y="218530"/>
            <a:ext cx="846800" cy="979520"/>
            <a:chOff x="975529" y="473408"/>
            <a:chExt cx="846800" cy="97952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975529" y="473408"/>
              <a:ext cx="846800" cy="8468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1282238" y="1416928"/>
              <a:ext cx="233351" cy="36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DAEFFE-9BE9-46E0-A25A-B1F9E262FC93}"/>
              </a:ext>
            </a:extLst>
          </p:cNvPr>
          <p:cNvGrpSpPr/>
          <p:nvPr/>
        </p:nvGrpSpPr>
        <p:grpSpPr>
          <a:xfrm>
            <a:off x="1063082" y="1332409"/>
            <a:ext cx="846800" cy="977988"/>
            <a:chOff x="949799" y="1884417"/>
            <a:chExt cx="846800" cy="977988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949799" y="1884417"/>
              <a:ext cx="846800" cy="8468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1256508" y="2826405"/>
              <a:ext cx="233351" cy="36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286C06-2331-4EB6-81D0-4C4746AD6433}"/>
              </a:ext>
            </a:extLst>
          </p:cNvPr>
          <p:cNvGrpSpPr/>
          <p:nvPr/>
        </p:nvGrpSpPr>
        <p:grpSpPr>
          <a:xfrm>
            <a:off x="1063082" y="2503586"/>
            <a:ext cx="846800" cy="979978"/>
            <a:chOff x="1001871" y="3458905"/>
            <a:chExt cx="846800" cy="979978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1001871" y="3458905"/>
              <a:ext cx="846800" cy="8468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1308580" y="4402883"/>
              <a:ext cx="233351" cy="36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1068845" y="3772984"/>
            <a:ext cx="846800" cy="979605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7811440" y="208103"/>
            <a:ext cx="3985106" cy="113933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rgbClr val="00B050"/>
                </a:solidFill>
                <a:latin typeface="Constantia" panose="02030602050306030303" pitchFamily="18" charset="0"/>
              </a:rPr>
              <a:t>Table of Contents</a:t>
            </a:r>
            <a:endParaRPr b="1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2052090" y="391070"/>
            <a:ext cx="3486800" cy="5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2080918" y="1432543"/>
            <a:ext cx="3486800" cy="5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Data Cleaning</a:t>
            </a: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2131495" y="2625619"/>
            <a:ext cx="3486800" cy="5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/>
              <a:t>EDA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2084935" y="3864471"/>
            <a:ext cx="3486800" cy="5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/>
              <a:t>Model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1198968" y="1481343"/>
            <a:ext cx="6096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1194409" y="2735748"/>
            <a:ext cx="6096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1184986" y="3980002"/>
            <a:ext cx="609600" cy="46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/>
              <a:t>4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418484-5F32-4CBC-AE7A-6BDC7D5582BE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1162169" y="407543"/>
            <a:ext cx="609600" cy="4632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grpSp>
        <p:nvGrpSpPr>
          <p:cNvPr id="263" name="Google Shape;2130;p37">
            <a:extLst>
              <a:ext uri="{FF2B5EF4-FFF2-40B4-BE49-F238E27FC236}">
                <a16:creationId xmlns:a16="http://schemas.microsoft.com/office/drawing/2014/main" id="{29F8C575-8F31-46A2-8744-218B3A0758F2}"/>
              </a:ext>
            </a:extLst>
          </p:cNvPr>
          <p:cNvGrpSpPr/>
          <p:nvPr/>
        </p:nvGrpSpPr>
        <p:grpSpPr>
          <a:xfrm>
            <a:off x="1066031" y="5044086"/>
            <a:ext cx="846800" cy="979605"/>
            <a:chOff x="731647" y="3806675"/>
            <a:chExt cx="635100" cy="734704"/>
          </a:xfrm>
        </p:grpSpPr>
        <p:grpSp>
          <p:nvGrpSpPr>
            <p:cNvPr id="264" name="Google Shape;2131;p37">
              <a:extLst>
                <a:ext uri="{FF2B5EF4-FFF2-40B4-BE49-F238E27FC236}">
                  <a16:creationId xmlns:a16="http://schemas.microsoft.com/office/drawing/2014/main" id="{2B519047-DA5A-4580-8D8F-5AA2BB88EA8F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69" name="Google Shape;2132;p37">
                <a:extLst>
                  <a:ext uri="{FF2B5EF4-FFF2-40B4-BE49-F238E27FC236}">
                    <a16:creationId xmlns:a16="http://schemas.microsoft.com/office/drawing/2014/main" id="{95D86494-6133-4D45-8937-CD51EB2B042D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" name="Google Shape;2133;p37">
                <a:extLst>
                  <a:ext uri="{FF2B5EF4-FFF2-40B4-BE49-F238E27FC236}">
                    <a16:creationId xmlns:a16="http://schemas.microsoft.com/office/drawing/2014/main" id="{B43E8EF1-D089-4ECA-8C9C-7B8D57BF4E60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65" name="Google Shape;2134;p37">
              <a:extLst>
                <a:ext uri="{FF2B5EF4-FFF2-40B4-BE49-F238E27FC236}">
                  <a16:creationId xmlns:a16="http://schemas.microsoft.com/office/drawing/2014/main" id="{B047FC7F-1FA1-4F31-8FAA-7C8EFDDCBDC0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6" name="Google Shape;2135;p37">
                <a:extLst>
                  <a:ext uri="{FF2B5EF4-FFF2-40B4-BE49-F238E27FC236}">
                    <a16:creationId xmlns:a16="http://schemas.microsoft.com/office/drawing/2014/main" id="{CF2404C5-4056-460E-95D3-62449EFFEF20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67" name="Google Shape;2136;p37">
                <a:extLst>
                  <a:ext uri="{FF2B5EF4-FFF2-40B4-BE49-F238E27FC236}">
                    <a16:creationId xmlns:a16="http://schemas.microsoft.com/office/drawing/2014/main" id="{EC58D87D-0814-4633-A8C0-751AEB008F33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  <p:sp>
            <p:nvSpPr>
              <p:cNvPr id="268" name="Google Shape;2137;p37">
                <a:extLst>
                  <a:ext uri="{FF2B5EF4-FFF2-40B4-BE49-F238E27FC236}">
                    <a16:creationId xmlns:a16="http://schemas.microsoft.com/office/drawing/2014/main" id="{F80659BA-8324-4A90-97E9-A7E936A7D4C6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79" name="Google Shape;2150;p37">
            <a:extLst>
              <a:ext uri="{FF2B5EF4-FFF2-40B4-BE49-F238E27FC236}">
                <a16:creationId xmlns:a16="http://schemas.microsoft.com/office/drawing/2014/main" id="{164A2926-EBCA-4F28-A6FC-E92B7249BEE2}"/>
              </a:ext>
            </a:extLst>
          </p:cNvPr>
          <p:cNvSpPr txBox="1">
            <a:spLocks/>
          </p:cNvSpPr>
          <p:nvPr/>
        </p:nvSpPr>
        <p:spPr>
          <a:xfrm>
            <a:off x="1223411" y="5198883"/>
            <a:ext cx="6096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7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7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7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7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7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7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7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7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667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kern="0" dirty="0"/>
              <a:t>5</a:t>
            </a:r>
          </a:p>
        </p:txBody>
      </p:sp>
      <p:sp>
        <p:nvSpPr>
          <p:cNvPr id="280" name="Google Shape;2145;p37">
            <a:extLst>
              <a:ext uri="{FF2B5EF4-FFF2-40B4-BE49-F238E27FC236}">
                <a16:creationId xmlns:a16="http://schemas.microsoft.com/office/drawing/2014/main" id="{A945E090-2036-44F6-8071-43051663B03A}"/>
              </a:ext>
            </a:extLst>
          </p:cNvPr>
          <p:cNvSpPr txBox="1">
            <a:spLocks/>
          </p:cNvSpPr>
          <p:nvPr/>
        </p:nvSpPr>
        <p:spPr>
          <a:xfrm>
            <a:off x="2028216" y="5120407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kern="0" dirty="0"/>
              <a:t>Conclusions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AB90E8-24AE-4649-920D-BB804EA3C4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7" y="1313089"/>
            <a:ext cx="5937250" cy="4819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A5140C-B64E-4F35-BD62-BBB86BF253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1650547"/>
            <a:ext cx="5143500" cy="2400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CAB8D7-D0B9-4422-8CDC-7F2A4D92554B}"/>
              </a:ext>
            </a:extLst>
          </p:cNvPr>
          <p:cNvSpPr txBox="1"/>
          <p:nvPr/>
        </p:nvSpPr>
        <p:spPr>
          <a:xfrm>
            <a:off x="1502228" y="62320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Full-time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E3CBB-1C9E-46B5-952D-2E740D98AC87}"/>
              </a:ext>
            </a:extLst>
          </p:cNvPr>
          <p:cNvSpPr txBox="1"/>
          <p:nvPr/>
        </p:nvSpPr>
        <p:spPr>
          <a:xfrm>
            <a:off x="7075714" y="1097314"/>
            <a:ext cx="133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Freelancer</a:t>
            </a:r>
          </a:p>
        </p:txBody>
      </p:sp>
    </p:spTree>
    <p:extLst>
      <p:ext uri="{BB962C8B-B14F-4D97-AF65-F5344CB8AC3E}">
        <p14:creationId xmlns:p14="http://schemas.microsoft.com/office/powerpoint/2010/main" val="4107017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BA900C-253D-4DD0-B037-408F06D66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47" y="1778811"/>
            <a:ext cx="7152026" cy="390353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2A60EFA-5060-4BF4-AF4D-90A2D6F7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785" y="505533"/>
            <a:ext cx="4306958" cy="763600"/>
          </a:xfrm>
        </p:spPr>
        <p:txBody>
          <a:bodyPr/>
          <a:lstStyle/>
          <a:p>
            <a:r>
              <a:rPr lang="en-US" sz="4400" dirty="0">
                <a:solidFill>
                  <a:srgbClr val="00B050"/>
                </a:solidFill>
              </a:rPr>
              <a:t>Contract Duration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6B101-9954-4814-A151-C70CCD72C7F4}"/>
              </a:ext>
            </a:extLst>
          </p:cNvPr>
          <p:cNvSpPr txBox="1"/>
          <p:nvPr/>
        </p:nvSpPr>
        <p:spPr>
          <a:xfrm>
            <a:off x="8893628" y="2460172"/>
            <a:ext cx="28738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Around </a:t>
            </a:r>
            <a:r>
              <a:rPr lang="en-US" sz="3200" dirty="0">
                <a:solidFill>
                  <a:srgbClr val="0070C0"/>
                </a:solidFill>
              </a:rPr>
              <a:t>96% </a:t>
            </a:r>
            <a:r>
              <a:rPr lang="en-US" dirty="0">
                <a:solidFill>
                  <a:srgbClr val="0070C0"/>
                </a:solidFill>
              </a:rPr>
              <a:t>Unlimited Contract </a:t>
            </a:r>
            <a:r>
              <a:rPr lang="en-US" dirty="0"/>
              <a:t>respondents</a:t>
            </a:r>
          </a:p>
          <a:p>
            <a:r>
              <a:rPr lang="en-US" dirty="0"/>
              <a:t>have median salary </a:t>
            </a:r>
            <a:r>
              <a:rPr lang="en-US" sz="2800" dirty="0">
                <a:solidFill>
                  <a:srgbClr val="0070C0"/>
                </a:solidFill>
              </a:rPr>
              <a:t>70k</a:t>
            </a:r>
            <a:r>
              <a:rPr lang="en-US" dirty="0"/>
              <a:t>, while median salary for </a:t>
            </a:r>
            <a:r>
              <a:rPr lang="en-US" sz="1400" dirty="0">
                <a:solidFill>
                  <a:srgbClr val="F5670F"/>
                </a:solidFill>
              </a:rPr>
              <a:t>4% </a:t>
            </a:r>
            <a:r>
              <a:rPr lang="en-US" dirty="0">
                <a:solidFill>
                  <a:srgbClr val="F5670F"/>
                </a:solidFill>
              </a:rPr>
              <a:t>Temporary contract </a:t>
            </a:r>
            <a:r>
              <a:rPr lang="en-US" dirty="0"/>
              <a:t>respondents is </a:t>
            </a:r>
            <a:r>
              <a:rPr lang="en-US" dirty="0">
                <a:solidFill>
                  <a:srgbClr val="F5670F"/>
                </a:solidFill>
              </a:rPr>
              <a:t>57k</a:t>
            </a:r>
          </a:p>
        </p:txBody>
      </p:sp>
    </p:spTree>
    <p:extLst>
      <p:ext uri="{BB962C8B-B14F-4D97-AF65-F5344CB8AC3E}">
        <p14:creationId xmlns:p14="http://schemas.microsoft.com/office/powerpoint/2010/main" val="153209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382E-CB28-4D11-AD7B-6CFE386A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57" y="180053"/>
            <a:ext cx="10262000" cy="763600"/>
          </a:xfrm>
        </p:spPr>
        <p:txBody>
          <a:bodyPr/>
          <a:lstStyle/>
          <a:p>
            <a:r>
              <a:rPr lang="en-US" sz="4000" b="1" dirty="0">
                <a:solidFill>
                  <a:srgbClr val="00B050"/>
                </a:solidFill>
              </a:rPr>
              <a:t>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5AC2F-E9AC-4A48-B8F9-454876FCC0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828"/>
            <a:ext cx="5791804" cy="4476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A005DC-BFD3-4537-9920-47BAE4CC79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804" y="2106825"/>
            <a:ext cx="6063343" cy="47511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FCAC24-1F58-4C45-A4E0-2DAE99D1BF23}"/>
              </a:ext>
            </a:extLst>
          </p:cNvPr>
          <p:cNvSpPr/>
          <p:nvPr/>
        </p:nvSpPr>
        <p:spPr>
          <a:xfrm>
            <a:off x="2010925" y="2133600"/>
            <a:ext cx="355873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</a:p>
          <a:p>
            <a:pPr algn="ctr"/>
            <a:r>
              <a:rPr lang="en-US" sz="3200" dirty="0">
                <a:ln w="0"/>
                <a:solidFill>
                  <a:srgbClr val="F5670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  <a:p>
            <a:pPr algn="ctr"/>
            <a:r>
              <a:rPr lang="en-US" sz="32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86FEF0-B554-40DB-AC01-884C50C81ACA}"/>
              </a:ext>
            </a:extLst>
          </p:cNvPr>
          <p:cNvSpPr/>
          <p:nvPr/>
        </p:nvSpPr>
        <p:spPr>
          <a:xfrm>
            <a:off x="9065739" y="2731255"/>
            <a:ext cx="270554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</a:p>
          <a:p>
            <a:pPr algn="ctr"/>
            <a:r>
              <a:rPr lang="en-US" sz="3200" dirty="0">
                <a:ln w="0"/>
                <a:solidFill>
                  <a:srgbClr val="F5670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</a:p>
          <a:p>
            <a:pPr algn="ctr"/>
            <a:r>
              <a:rPr lang="en-US" sz="32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25935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382E-CB28-4D11-AD7B-6CFE386A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57" y="180053"/>
            <a:ext cx="10262000" cy="763600"/>
          </a:xfrm>
        </p:spPr>
        <p:txBody>
          <a:bodyPr/>
          <a:lstStyle/>
          <a:p>
            <a:r>
              <a:rPr lang="en-US" sz="4000" b="1" dirty="0">
                <a:solidFill>
                  <a:srgbClr val="00B050"/>
                </a:solidFill>
              </a:rPr>
              <a:t>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17B8A-B5EE-4B1A-B8B4-49252ECB1D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" y="1734410"/>
            <a:ext cx="5270591" cy="4263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53095-137C-45A9-B39E-A3B7F6638AC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5" y="1734410"/>
            <a:ext cx="5442857" cy="4263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8BFCED-B43C-4F18-91F5-3F1FD89901E0}"/>
              </a:ext>
            </a:extLst>
          </p:cNvPr>
          <p:cNvSpPr txBox="1"/>
          <p:nvPr/>
        </p:nvSpPr>
        <p:spPr>
          <a:xfrm>
            <a:off x="2824843" y="2216221"/>
            <a:ext cx="23458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  <a:p>
            <a:pPr algn="ctr"/>
            <a:r>
              <a:rPr lang="en-US" dirty="0">
                <a:ln w="0"/>
                <a:solidFill>
                  <a:srgbClr val="F5670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C++</a:t>
            </a:r>
            <a:endParaRPr lang="en-US" sz="1800" dirty="0">
              <a:ln w="0"/>
              <a:solidFill>
                <a:srgbClr val="F5670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en-US" sz="18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481DCC-0E4F-41E7-90FF-F4C9CFB1AAB3}"/>
              </a:ext>
            </a:extLst>
          </p:cNvPr>
          <p:cNvSpPr txBox="1"/>
          <p:nvPr/>
        </p:nvSpPr>
        <p:spPr>
          <a:xfrm>
            <a:off x="8194221" y="2216221"/>
            <a:ext cx="23458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</a:p>
          <a:p>
            <a:pPr algn="ctr"/>
            <a:r>
              <a:rPr lang="en-US" sz="1800" dirty="0">
                <a:ln w="0"/>
                <a:solidFill>
                  <a:srgbClr val="F5670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</a:t>
            </a:r>
            <a:r>
              <a:rPr lang="en-US" dirty="0">
                <a:ln w="0"/>
                <a:solidFill>
                  <a:srgbClr val="F5670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en-US" sz="1800" dirty="0">
              <a:ln w="0"/>
              <a:solidFill>
                <a:srgbClr val="F5670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8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52881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AEF1-8ADE-4CFA-A54B-98CAD9D7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286" y="430424"/>
            <a:ext cx="10262000" cy="763600"/>
          </a:xfrm>
        </p:spPr>
        <p:txBody>
          <a:bodyPr/>
          <a:lstStyle/>
          <a:p>
            <a:r>
              <a:rPr lang="en-US" dirty="0"/>
              <a:t>Salary vs Main Programming Language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6BC2A-52EB-4D31-ABA9-F0C7936DD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1" y="1152752"/>
            <a:ext cx="10657115" cy="527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02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D237-3358-4B7A-8802-A757217F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860" y="546429"/>
            <a:ext cx="5240279" cy="1567540"/>
          </a:xfrm>
        </p:spPr>
        <p:txBody>
          <a:bodyPr/>
          <a:lstStyle/>
          <a:p>
            <a:r>
              <a:rPr lang="en-US" sz="4000" dirty="0">
                <a:solidFill>
                  <a:srgbClr val="00B050"/>
                </a:solidFill>
              </a:rPr>
              <a:t>Salary without bonuses and stocks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49322-2E0E-4517-9527-64708F2C9D7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7" t="914" r="548" b="-780"/>
          <a:stretch/>
        </p:blipFill>
        <p:spPr>
          <a:xfrm>
            <a:off x="2242457" y="2412133"/>
            <a:ext cx="7990114" cy="2702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C887B3-0B21-403E-896D-19AFF94D34F2}"/>
              </a:ext>
            </a:extLst>
          </p:cNvPr>
          <p:cNvSpPr txBox="1"/>
          <p:nvPr/>
        </p:nvSpPr>
        <p:spPr>
          <a:xfrm>
            <a:off x="1077686" y="286294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E9C5EA-3A23-4295-BF3D-A115DEA8F3B9}"/>
              </a:ext>
            </a:extLst>
          </p:cNvPr>
          <p:cNvSpPr txBox="1"/>
          <p:nvPr/>
        </p:nvSpPr>
        <p:spPr>
          <a:xfrm>
            <a:off x="1077685" y="412568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4E79E-ECF8-421E-9D16-E121439589A5}"/>
              </a:ext>
            </a:extLst>
          </p:cNvPr>
          <p:cNvSpPr txBox="1"/>
          <p:nvPr/>
        </p:nvSpPr>
        <p:spPr>
          <a:xfrm>
            <a:off x="1948542" y="5600864"/>
            <a:ext cx="8098972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Median annual salary has increased by 5k since last year and amounted to 70k.</a:t>
            </a:r>
          </a:p>
        </p:txBody>
      </p:sp>
    </p:spTree>
    <p:extLst>
      <p:ext uri="{BB962C8B-B14F-4D97-AF65-F5344CB8AC3E}">
        <p14:creationId xmlns:p14="http://schemas.microsoft.com/office/powerpoint/2010/main" val="1360455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D237-3358-4B7A-8802-A757217F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891" y="486540"/>
            <a:ext cx="5240279" cy="1567540"/>
          </a:xfrm>
        </p:spPr>
        <p:txBody>
          <a:bodyPr/>
          <a:lstStyle/>
          <a:p>
            <a:r>
              <a:rPr lang="en-US" sz="4000" dirty="0">
                <a:solidFill>
                  <a:srgbClr val="00B050"/>
                </a:solidFill>
              </a:rPr>
              <a:t>Salary with bonuses and stocks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52245-E761-4954-A44A-34088D7A1D7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5" t="1147" r="350"/>
          <a:stretch/>
        </p:blipFill>
        <p:spPr>
          <a:xfrm>
            <a:off x="2231573" y="2054080"/>
            <a:ext cx="7990114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63004-5463-42F0-A841-428301BAF21A}"/>
              </a:ext>
            </a:extLst>
          </p:cNvPr>
          <p:cNvSpPr txBox="1"/>
          <p:nvPr/>
        </p:nvSpPr>
        <p:spPr>
          <a:xfrm>
            <a:off x="1175658" y="27323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DDCCD-A661-47CF-B1D3-8B2A4E148F84}"/>
              </a:ext>
            </a:extLst>
          </p:cNvPr>
          <p:cNvSpPr txBox="1"/>
          <p:nvPr/>
        </p:nvSpPr>
        <p:spPr>
          <a:xfrm>
            <a:off x="1197900" y="436517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4B360-06D7-405C-9C7F-FE6E85776900}"/>
              </a:ext>
            </a:extLst>
          </p:cNvPr>
          <p:cNvSpPr txBox="1"/>
          <p:nvPr/>
        </p:nvSpPr>
        <p:spPr>
          <a:xfrm>
            <a:off x="2422073" y="5740647"/>
            <a:ext cx="7609114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Median in annual salary with bonuses and stocks is the same about 75k in 2019 and 2020.</a:t>
            </a:r>
          </a:p>
        </p:txBody>
      </p:sp>
    </p:spTree>
    <p:extLst>
      <p:ext uri="{BB962C8B-B14F-4D97-AF65-F5344CB8AC3E}">
        <p14:creationId xmlns:p14="http://schemas.microsoft.com/office/powerpoint/2010/main" val="1782924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3100-CE22-4733-9C01-6E9E2FA7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00" y="430424"/>
            <a:ext cx="10262000" cy="7636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Effected by Covid-19 Pandemic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15029-6C50-4FFF-8954-F433AF9E0F1F}"/>
              </a:ext>
            </a:extLst>
          </p:cNvPr>
          <p:cNvSpPr txBox="1"/>
          <p:nvPr/>
        </p:nvSpPr>
        <p:spPr>
          <a:xfrm>
            <a:off x="1518556" y="1276679"/>
            <a:ext cx="8659587" cy="5150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1800" b="1" dirty="0">
                <a:solidFill>
                  <a:srgbClr val="012639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Losing a job due to COVID-19?</a:t>
            </a:r>
            <a:endParaRPr lang="en-US" dirty="0">
              <a:solidFill>
                <a:srgbClr val="082A75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“I</a:t>
            </a:r>
            <a:r>
              <a:rPr lang="en-US" b="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n April 2020, the unemployment rate in Germany rose to 5.8%.” </a:t>
            </a:r>
          </a:p>
          <a:p>
            <a:pPr algn="just">
              <a:lnSpc>
                <a:spcPct val="115000"/>
              </a:lnSpc>
            </a:pPr>
            <a:endParaRPr lang="en-US" dirty="0">
              <a:solidFill>
                <a:srgbClr val="082A75"/>
              </a:solidFill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 our analysis, </a:t>
            </a:r>
            <a:r>
              <a:rPr lang="en-US" sz="2400" b="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4.4%</a:t>
            </a:r>
            <a:r>
              <a:rPr lang="en-US" b="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respondents lost their job due to covid-19. Specifically, around </a:t>
            </a:r>
            <a:r>
              <a:rPr lang="en-US" sz="2400" b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6.6% </a:t>
            </a:r>
            <a:r>
              <a:rPr lang="en-US" b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female</a:t>
            </a:r>
            <a:r>
              <a:rPr lang="en-US" b="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lost IT jobs and </a:t>
            </a:r>
            <a:r>
              <a:rPr lang="en-US" sz="2400" b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4% </a:t>
            </a:r>
            <a:r>
              <a:rPr lang="en-US" b="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for </a:t>
            </a:r>
            <a:r>
              <a:rPr lang="en-US" b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male</a:t>
            </a:r>
            <a:r>
              <a:rPr lang="en-US" b="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rgbClr val="082A75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en-US" sz="1800" b="1" dirty="0">
              <a:solidFill>
                <a:srgbClr val="082A75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12639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Having shorter working week?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 accordance with survey, around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30% of respondents </a:t>
            </a:r>
            <a:r>
              <a:rPr lang="en-US" sz="180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have to reduced hours working week during the pandemic at the request of the employer. For half of them, this meant 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0 working hours </a:t>
            </a:r>
            <a:r>
              <a:rPr lang="en-US" sz="180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per week. Another half had from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8 to 30 working hours </a:t>
            </a:r>
            <a:r>
              <a:rPr lang="en-US" sz="180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per week.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</a:p>
          <a:p>
            <a:pPr marL="0" marR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12639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Monetary Support from Employer during COVID-19?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21% of respondents </a:t>
            </a:r>
            <a:r>
              <a:rPr lang="en-US" sz="180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have received Corona-related financial support from their employers. A large percentage of them receive 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500 euros </a:t>
            </a:r>
            <a:r>
              <a:rPr lang="en-US" sz="180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support. Some cases are from </a:t>
            </a:r>
            <a:r>
              <a:rPr lang="en-US" sz="1800" dirty="0">
                <a:solidFill>
                  <a:schemeClr val="accent3">
                    <a:lumMod val="25000"/>
                  </a:schemeClr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2000 – 5000 euros</a:t>
            </a:r>
            <a:r>
              <a:rPr lang="en-US" sz="180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 The maximum support recorded in the survey ran up to </a:t>
            </a:r>
            <a:r>
              <a:rPr lang="en-US" sz="18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10 000 euros</a:t>
            </a:r>
            <a:r>
              <a:rPr lang="en-US" sz="1800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5701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177A-2F23-491B-BAC2-8F00D6F6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007" y="2236616"/>
            <a:ext cx="4887985" cy="1451967"/>
          </a:xfrm>
        </p:spPr>
        <p:txBody>
          <a:bodyPr/>
          <a:lstStyle/>
          <a:p>
            <a:r>
              <a:rPr lang="en-US" sz="5400" b="1" dirty="0"/>
              <a:t>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C9FE87-81FF-47AC-9DD5-554E0D10BF0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844640" y="1380803"/>
            <a:ext cx="2133600" cy="14264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9600"/>
              <a:buFont typeface="Fjalla One"/>
              <a:buNone/>
              <a:tabLst/>
              <a:defRPr/>
            </a:pPr>
            <a:r>
              <a:rPr kumimoji="0" lang="en" sz="9600" b="1" i="0" u="none" strike="noStrike" kern="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Fjalla One"/>
                <a:sym typeface="Fjalla One"/>
              </a:rPr>
              <a:t>04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16CF68-5F4E-4D4C-B318-C7B54ECD2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3429000"/>
            <a:ext cx="4267200" cy="914400"/>
          </a:xfrm>
        </p:spPr>
        <p:txBody>
          <a:bodyPr/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Supervised Learning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/>
              <a:t>Features selection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/>
              <a:t>Linear Regression model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/>
              <a:t>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19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5C96-C20B-453A-8E5F-53E6702E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rgbClr val="00B050"/>
                </a:solidFill>
              </a:rPr>
              <a:t>Supervised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D3745-0667-4E29-869D-1C7F8B4BB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74" y="1545771"/>
            <a:ext cx="5692379" cy="3766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570ED3-C9BE-4755-9A4D-C4B92C5D2F18}"/>
              </a:ext>
            </a:extLst>
          </p:cNvPr>
          <p:cNvSpPr txBox="1"/>
          <p:nvPr/>
        </p:nvSpPr>
        <p:spPr>
          <a:xfrm>
            <a:off x="7870372" y="2967334"/>
            <a:ext cx="2656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: Salary </a:t>
            </a:r>
          </a:p>
          <a:p>
            <a:r>
              <a:rPr lang="en-US" dirty="0"/>
              <a:t>Features: Other chosen factors in dataset</a:t>
            </a:r>
          </a:p>
        </p:txBody>
      </p:sp>
    </p:spTree>
    <p:extLst>
      <p:ext uri="{BB962C8B-B14F-4D97-AF65-F5344CB8AC3E}">
        <p14:creationId xmlns:p14="http://schemas.microsoft.com/office/powerpoint/2010/main" val="345910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177A-2F23-491B-BAC2-8F00D6F6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007" y="2236616"/>
            <a:ext cx="4887985" cy="1451967"/>
          </a:xfrm>
        </p:spPr>
        <p:txBody>
          <a:bodyPr/>
          <a:lstStyle/>
          <a:p>
            <a:r>
              <a:rPr lang="en-US" sz="5400" b="1" dirty="0"/>
              <a:t>Introduction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C9FE87-81FF-47AC-9DD5-554E0D10BF0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844640" y="1380803"/>
            <a:ext cx="2133600" cy="14264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9600"/>
              <a:buFont typeface="Fjalla One"/>
              <a:buNone/>
              <a:tabLst/>
              <a:defRPr/>
            </a:pPr>
            <a:r>
              <a:rPr kumimoji="0" lang="en" sz="9600" b="1" i="0" u="none" strike="noStrike" kern="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Fjalla One"/>
                <a:sym typeface="Fjalla One"/>
              </a:rPr>
              <a:t>01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16CF68-5F4E-4D4C-B318-C7B54ECD2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7188" y="3629996"/>
            <a:ext cx="4267200" cy="914400"/>
          </a:xfrm>
        </p:spPr>
        <p:txBody>
          <a:bodyPr/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Dataset overview</a:t>
            </a:r>
          </a:p>
          <a:p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76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F3D5-1992-4214-9554-3B677E51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C0CB0-C771-42A2-8E84-A5C545D9C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13" y="2308601"/>
            <a:ext cx="9028113" cy="186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40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7C7E-5547-4E1F-8100-8C9F83A8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Features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E175F5-BF67-4244-A1FC-5BD619CD1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616" y="1214704"/>
            <a:ext cx="6523613" cy="491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7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F8DC-42C2-4DA9-9D5B-622B0282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400" y="712362"/>
            <a:ext cx="7329200" cy="7636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Linear Regression model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CD992-1A94-49DB-8662-3810254D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32" y="2316661"/>
            <a:ext cx="9000495" cy="20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83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F8DC-42C2-4DA9-9D5B-622B0282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Result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126DC-BC05-470B-B70F-6F892358F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83" y="1108474"/>
            <a:ext cx="7191878" cy="2875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67D8A9-9F9F-46C5-970D-0E8FDFCB6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79" y="3211490"/>
            <a:ext cx="4939463" cy="31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47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177A-2F23-491B-BAC2-8F00D6F6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007" y="2598831"/>
            <a:ext cx="4887985" cy="1451967"/>
          </a:xfrm>
        </p:spPr>
        <p:txBody>
          <a:bodyPr/>
          <a:lstStyle/>
          <a:p>
            <a:r>
              <a:rPr lang="en-US" sz="5400" b="1" dirty="0"/>
              <a:t>Conclusions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C9FE87-81FF-47AC-9DD5-554E0D10BF0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899069" y="1707375"/>
            <a:ext cx="2133600" cy="14264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9600"/>
              <a:buFont typeface="Fjalla One"/>
              <a:buNone/>
              <a:tabLst/>
              <a:defRPr/>
            </a:pPr>
            <a:r>
              <a:rPr kumimoji="0" lang="en" sz="9600" b="1" i="0" u="none" strike="noStrike" kern="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Fjalla One"/>
                <a:sym typeface="Fjalla One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151794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4B9E-3257-4413-91BD-A1C99995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72" y="371820"/>
            <a:ext cx="3732929" cy="811120"/>
          </a:xfr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EDB4A-517E-424D-8C4E-FD52ABB8D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6086" y="735129"/>
            <a:ext cx="4723529" cy="585424"/>
          </a:xfrm>
        </p:spPr>
        <p:txBody>
          <a:bodyPr/>
          <a:lstStyle/>
          <a:p>
            <a:r>
              <a:rPr lang="en-US" dirty="0"/>
              <a:t>Determine range of salary based on many factors of employees and companies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E71BC-1F1B-4CAC-AD36-7615A8769D4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890397" y="2004660"/>
            <a:ext cx="1425158" cy="756000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335CBD-E3CF-4BBB-A574-CD48680D85A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782431" y="2127068"/>
            <a:ext cx="5307415" cy="756000"/>
          </a:xfrm>
        </p:spPr>
        <p:txBody>
          <a:bodyPr/>
          <a:lstStyle/>
          <a:p>
            <a:r>
              <a:rPr lang="en-US" dirty="0"/>
              <a:t>Main programming language and supplementary technology we need to know for each type of position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EA7F13-374D-4701-86CE-AE7DCC3343F8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516086" y="3683010"/>
            <a:ext cx="2120584" cy="756000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0407A1D-7BA3-443D-8DBE-435BD85585C8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748348" y="3893676"/>
            <a:ext cx="4809309" cy="651802"/>
          </a:xfrm>
        </p:spPr>
        <p:txBody>
          <a:bodyPr/>
          <a:lstStyle/>
          <a:p>
            <a:r>
              <a:rPr lang="en-US" dirty="0"/>
              <a:t>IT industry is not effected by Covid-19 Pandemic so much like other industries.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58DF42BE-5B6B-4277-BC40-B57EA8159866}"/>
              </a:ext>
            </a:extLst>
          </p:cNvPr>
          <p:cNvSpPr txBox="1">
            <a:spLocks/>
          </p:cNvSpPr>
          <p:nvPr/>
        </p:nvSpPr>
        <p:spPr>
          <a:xfrm>
            <a:off x="4748348" y="5178086"/>
            <a:ext cx="1406938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48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48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48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48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48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48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48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48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Fjalla One"/>
              <a:buNone/>
              <a:defRPr sz="4800" b="0" i="0" u="none" strike="noStrike" cap="non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kern="0" dirty="0"/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6323D-B588-4736-900F-9C9ABE18C3A0}"/>
              </a:ext>
            </a:extLst>
          </p:cNvPr>
          <p:cNvSpPr txBox="1"/>
          <p:nvPr/>
        </p:nvSpPr>
        <p:spPr>
          <a:xfrm>
            <a:off x="5782490" y="5323929"/>
            <a:ext cx="3665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Improve linear regression model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972769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6F00-9560-49A8-9970-61952709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733" y="1891437"/>
            <a:ext cx="5206000" cy="2536000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373540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72D9-AF8A-4AD5-9DA0-F8476C76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501" y="343917"/>
            <a:ext cx="3956762" cy="1170576"/>
          </a:xfrm>
        </p:spPr>
        <p:txBody>
          <a:bodyPr/>
          <a:lstStyle/>
          <a:p>
            <a:r>
              <a:rPr lang="en-US" sz="6000" b="1" dirty="0">
                <a:solidFill>
                  <a:srgbClr val="00B050"/>
                </a:solidFill>
              </a:rPr>
              <a:t>GOAL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6A0072B-8896-46F9-912F-9499219F9EF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926555" y="1966548"/>
            <a:ext cx="3284245" cy="1284914"/>
          </a:xfrm>
        </p:spPr>
        <p:txBody>
          <a:bodyPr/>
          <a:lstStyle/>
          <a:p>
            <a:r>
              <a:rPr lang="en-US" sz="1800" b="1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Determine features having effect on compensation paid to employees in IT industry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8E0F11E-7F51-4731-B4EA-6184F576DB6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199658" y="1804274"/>
            <a:ext cx="2596800" cy="1012000"/>
          </a:xfrm>
        </p:spPr>
        <p:txBody>
          <a:bodyPr/>
          <a:lstStyle/>
          <a:p>
            <a:r>
              <a:rPr lang="en-US" sz="1800" b="1" dirty="0">
                <a:solidFill>
                  <a:srgbClr val="082A75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Determine</a:t>
            </a:r>
            <a:r>
              <a:rPr lang="en-US" sz="1800" b="1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which </a:t>
            </a:r>
            <a:r>
              <a:rPr lang="en-US" sz="1800" b="1" dirty="0">
                <a:solidFill>
                  <a:srgbClr val="082A75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skillset needed </a:t>
            </a:r>
            <a:r>
              <a:rPr lang="en-US" sz="1800" b="1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for IT specialists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387760B-0466-4385-8FFA-7792FEE04615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3277000" y="4034982"/>
            <a:ext cx="2593600" cy="1012000"/>
          </a:xfrm>
        </p:spPr>
        <p:txBody>
          <a:bodyPr/>
          <a:lstStyle/>
          <a:p>
            <a:r>
              <a:rPr lang="en-US" sz="1800" b="1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Help employees determine their pay range for themselves when dealing with company recruiters </a:t>
            </a:r>
            <a:endParaRPr lang="en-US" sz="180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24FCA6E-B576-406B-8F32-2FD85BBCBB9A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7630644" y="4259390"/>
            <a:ext cx="2658000" cy="1012000"/>
          </a:xfrm>
        </p:spPr>
        <p:txBody>
          <a:bodyPr/>
          <a:lstStyle/>
          <a:p>
            <a:r>
              <a:rPr lang="en-US" sz="1800" b="1" dirty="0">
                <a:solidFill>
                  <a:srgbClr val="082A75"/>
                </a:solidFill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Effected by Covid-19 Pandemic?</a:t>
            </a:r>
            <a:endParaRPr lang="en-US" dirty="0"/>
          </a:p>
        </p:txBody>
      </p:sp>
      <p:sp>
        <p:nvSpPr>
          <p:cNvPr id="11" name="Google Shape;2233;p41">
            <a:extLst>
              <a:ext uri="{FF2B5EF4-FFF2-40B4-BE49-F238E27FC236}">
                <a16:creationId xmlns:a16="http://schemas.microsoft.com/office/drawing/2014/main" id="{BE49628F-9059-4AE1-B415-C814A0E424FE}"/>
              </a:ext>
            </a:extLst>
          </p:cNvPr>
          <p:cNvSpPr txBox="1"/>
          <p:nvPr/>
        </p:nvSpPr>
        <p:spPr>
          <a:xfrm>
            <a:off x="946137" y="1133917"/>
            <a:ext cx="15728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7200" b="1" kern="0" dirty="0">
                <a:solidFill>
                  <a:srgbClr val="3DBC58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9600" b="1" kern="0" dirty="0">
              <a:solidFill>
                <a:srgbClr val="3DBC58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2" name="Google Shape;2236;p41">
            <a:extLst>
              <a:ext uri="{FF2B5EF4-FFF2-40B4-BE49-F238E27FC236}">
                <a16:creationId xmlns:a16="http://schemas.microsoft.com/office/drawing/2014/main" id="{B9597DF4-3E91-4478-9F56-BA4602056C93}"/>
              </a:ext>
            </a:extLst>
          </p:cNvPr>
          <p:cNvSpPr txBox="1"/>
          <p:nvPr/>
        </p:nvSpPr>
        <p:spPr>
          <a:xfrm>
            <a:off x="5637878" y="1395381"/>
            <a:ext cx="15728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7200" b="1" kern="0" dirty="0">
                <a:solidFill>
                  <a:srgbClr val="3DBC58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b="1" kern="0" dirty="0">
              <a:solidFill>
                <a:srgbClr val="3DBC58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3" name="Google Shape;2234;p41">
            <a:extLst>
              <a:ext uri="{FF2B5EF4-FFF2-40B4-BE49-F238E27FC236}">
                <a16:creationId xmlns:a16="http://schemas.microsoft.com/office/drawing/2014/main" id="{6E605F65-DD8F-4771-BB2B-547ABED82BEF}"/>
              </a:ext>
            </a:extLst>
          </p:cNvPr>
          <p:cNvSpPr txBox="1"/>
          <p:nvPr/>
        </p:nvSpPr>
        <p:spPr>
          <a:xfrm>
            <a:off x="2021879" y="3511733"/>
            <a:ext cx="1572800" cy="1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7200" b="1" kern="0" dirty="0">
                <a:solidFill>
                  <a:srgbClr val="3DBC58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b="1" kern="0" dirty="0">
              <a:solidFill>
                <a:srgbClr val="3DBC58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4" name="Google Shape;2235;p41">
            <a:extLst>
              <a:ext uri="{FF2B5EF4-FFF2-40B4-BE49-F238E27FC236}">
                <a16:creationId xmlns:a16="http://schemas.microsoft.com/office/drawing/2014/main" id="{BB8C8D30-87FB-4ACA-AC13-996E3EA1D4AF}"/>
              </a:ext>
            </a:extLst>
          </p:cNvPr>
          <p:cNvSpPr txBox="1"/>
          <p:nvPr/>
        </p:nvSpPr>
        <p:spPr>
          <a:xfrm>
            <a:off x="6339321" y="3668743"/>
            <a:ext cx="1572800" cy="1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7200" b="1" kern="0" dirty="0">
                <a:solidFill>
                  <a:srgbClr val="3DBC58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 b="1" kern="0" dirty="0">
              <a:solidFill>
                <a:srgbClr val="3DBC58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257949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AE06-0E82-4983-92F9-C91CBDD4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B050"/>
                </a:solidFill>
              </a:rPr>
              <a:t>Dataset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EDEC924-E034-49CE-BC22-D86D7188F91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62699" y="2354932"/>
            <a:ext cx="3167043" cy="794400"/>
          </a:xfrm>
        </p:spPr>
        <p:txBody>
          <a:bodyPr/>
          <a:lstStyle/>
          <a:p>
            <a:r>
              <a:rPr lang="en-US" dirty="0"/>
              <a:t>Dataset was published on Kaggle as comma separated values (CSV) files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D048A0-B801-4C16-ADD4-4BF6BBA7588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797500" y="2662081"/>
            <a:ext cx="2596800" cy="628623"/>
          </a:xfrm>
        </p:spPr>
        <p:txBody>
          <a:bodyPr/>
          <a:lstStyle/>
          <a:p>
            <a:r>
              <a:rPr lang="en-US" sz="3200" dirty="0"/>
              <a:t>Survey in 2020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73E65B5-7E31-43AD-8DD2-C5BC9E76188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05296" y="3290704"/>
            <a:ext cx="3275443" cy="1012000"/>
          </a:xfrm>
        </p:spPr>
        <p:txBody>
          <a:bodyPr/>
          <a:lstStyle/>
          <a:p>
            <a:r>
              <a:rPr lang="en-US" sz="2000" dirty="0"/>
              <a:t>1253 respondents volunteered to participate in the survey in 2020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53B7B49-B63B-4F91-A704-90AB2D0CCCD1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8978702" y="3933002"/>
            <a:ext cx="2593600" cy="500000"/>
          </a:xfrm>
        </p:spPr>
        <p:txBody>
          <a:bodyPr/>
          <a:lstStyle/>
          <a:p>
            <a:r>
              <a:rPr lang="en-US" sz="3200" dirty="0"/>
              <a:t>23 columns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66124FE-BEBC-443E-8D43-BD18EEC52414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1017220" y="1773140"/>
            <a:ext cx="2658000" cy="500000"/>
          </a:xfrm>
        </p:spPr>
        <p:txBody>
          <a:bodyPr/>
          <a:lstStyle/>
          <a:p>
            <a:r>
              <a:rPr lang="en-US" sz="3200" dirty="0"/>
              <a:t>Data source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53ACB942-C3A4-4312-A0F0-57A4769D839B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8771100" y="4624402"/>
            <a:ext cx="2658000" cy="101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Technologies at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Salary in 2020 with and without bonuses and stocks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Graphic 15" descr="Europe">
            <a:extLst>
              <a:ext uri="{FF2B5EF4-FFF2-40B4-BE49-F238E27FC236}">
                <a16:creationId xmlns:a16="http://schemas.microsoft.com/office/drawing/2014/main" id="{808C424E-5208-40B8-BBCE-C2A8096DE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9236" y="3785860"/>
            <a:ext cx="3015343" cy="3015343"/>
          </a:xfrm>
          <a:prstGeom prst="rect">
            <a:avLst/>
          </a:prstGeom>
        </p:spPr>
      </p:pic>
      <p:sp>
        <p:nvSpPr>
          <p:cNvPr id="18" name="Subtitle 4">
            <a:extLst>
              <a:ext uri="{FF2B5EF4-FFF2-40B4-BE49-F238E27FC236}">
                <a16:creationId xmlns:a16="http://schemas.microsoft.com/office/drawing/2014/main" id="{3FBCC1CD-5CDE-4637-AE40-83FE0B0C4B10}"/>
              </a:ext>
            </a:extLst>
          </p:cNvPr>
          <p:cNvSpPr txBox="1">
            <a:spLocks/>
          </p:cNvSpPr>
          <p:nvPr/>
        </p:nvSpPr>
        <p:spPr>
          <a:xfrm>
            <a:off x="4093805" y="4327433"/>
            <a:ext cx="2596800" cy="62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3200" kern="0" dirty="0"/>
              <a:t>Europe</a:t>
            </a:r>
          </a:p>
        </p:txBody>
      </p:sp>
    </p:spTree>
    <p:extLst>
      <p:ext uri="{BB962C8B-B14F-4D97-AF65-F5344CB8AC3E}">
        <p14:creationId xmlns:p14="http://schemas.microsoft.com/office/powerpoint/2010/main" val="416021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8B1B-47E0-44E5-86CF-9CFF7021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00" y="333288"/>
            <a:ext cx="10262000" cy="7636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BDFB2-1B93-4162-BDBE-55977060A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73" y="1096888"/>
            <a:ext cx="11196054" cy="46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1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78191C4-DD01-4F2C-B1E6-6402A2510A84}"/>
              </a:ext>
            </a:extLst>
          </p:cNvPr>
          <p:cNvGrpSpPr/>
          <p:nvPr/>
        </p:nvGrpSpPr>
        <p:grpSpPr>
          <a:xfrm>
            <a:off x="6030879" y="174779"/>
            <a:ext cx="5945613" cy="6508441"/>
            <a:chOff x="5990620" y="385659"/>
            <a:chExt cx="5911158" cy="65084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FA07F97-D8E4-4D44-8EAD-CF2DC56743CC}"/>
                </a:ext>
              </a:extLst>
            </p:cNvPr>
            <p:cNvGrpSpPr/>
            <p:nvPr/>
          </p:nvGrpSpPr>
          <p:grpSpPr>
            <a:xfrm>
              <a:off x="5990620" y="385659"/>
              <a:ext cx="5911158" cy="6508441"/>
              <a:chOff x="6032530" y="373823"/>
              <a:chExt cx="4946119" cy="6394867"/>
            </a:xfrm>
          </p:grpSpPr>
          <p:sp>
            <p:nvSpPr>
              <p:cNvPr id="3499" name="Google Shape;3499;p61"/>
              <p:cNvSpPr/>
              <p:nvPr/>
            </p:nvSpPr>
            <p:spPr>
              <a:xfrm>
                <a:off x="6032530" y="373823"/>
                <a:ext cx="4946119" cy="639486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500" name="Google Shape;3500;p61"/>
              <p:cNvSpPr/>
              <p:nvPr/>
            </p:nvSpPr>
            <p:spPr>
              <a:xfrm>
                <a:off x="6131157" y="537383"/>
                <a:ext cx="4718876" cy="6124158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81778DAD-DB9D-42C8-A8D1-3A9074C509DC}"/>
                  </a:ext>
                </a:extLst>
              </p:cNvPr>
              <p:cNvSpPr/>
              <p:nvPr/>
            </p:nvSpPr>
            <p:spPr>
              <a:xfrm>
                <a:off x="6409682" y="1717634"/>
                <a:ext cx="1967123" cy="55342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Total years of experience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2449587-FFF1-499A-9923-4D55ECC2DEFE}"/>
                  </a:ext>
                </a:extLst>
              </p:cNvPr>
              <p:cNvSpPr/>
              <p:nvPr/>
            </p:nvSpPr>
            <p:spPr>
              <a:xfrm>
                <a:off x="8520409" y="1158384"/>
                <a:ext cx="2161507" cy="71804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Years of experience in Germany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8CBC4C4-BDD6-41D8-92AD-DD8795104FD4}"/>
                  </a:ext>
                </a:extLst>
              </p:cNvPr>
              <p:cNvSpPr/>
              <p:nvPr/>
            </p:nvSpPr>
            <p:spPr>
              <a:xfrm>
                <a:off x="6374177" y="5274301"/>
                <a:ext cx="2023534" cy="867647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Annual </a:t>
                </a:r>
                <a:r>
                  <a:rPr lang="en-US" dirty="0" err="1">
                    <a:solidFill>
                      <a:sysClr val="windowText" lastClr="000000"/>
                    </a:solidFill>
                  </a:rPr>
                  <a:t>brutto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 salary (without bonus and stocks) one year ago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BEF0E4C-F9E8-49CA-A948-C1235DAED269}"/>
                  </a:ext>
                </a:extLst>
              </p:cNvPr>
              <p:cNvSpPr/>
              <p:nvPr/>
            </p:nvSpPr>
            <p:spPr>
              <a:xfrm>
                <a:off x="6400430" y="4345414"/>
                <a:ext cx="2002509" cy="84641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Annual </a:t>
                </a:r>
                <a:r>
                  <a:rPr lang="en-US" dirty="0" err="1">
                    <a:solidFill>
                      <a:sysClr val="windowText" lastClr="000000"/>
                    </a:solidFill>
                  </a:rPr>
                  <a:t>bonus+stocks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 one year ago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2D382A7A-FC9C-41BE-808A-F50C63C1F515}"/>
                  </a:ext>
                </a:extLst>
              </p:cNvPr>
              <p:cNvSpPr/>
              <p:nvPr/>
            </p:nvSpPr>
            <p:spPr>
              <a:xfrm>
                <a:off x="6382463" y="3571257"/>
                <a:ext cx="1994342" cy="68869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Yearly bonus + stocks in EUR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5586B9C-EB68-4BB7-8F4C-00644EFF487D}"/>
                  </a:ext>
                </a:extLst>
              </p:cNvPr>
              <p:cNvSpPr/>
              <p:nvPr/>
            </p:nvSpPr>
            <p:spPr>
              <a:xfrm>
                <a:off x="6400431" y="2361282"/>
                <a:ext cx="1976376" cy="1135341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Yearly </a:t>
                </a:r>
                <a:r>
                  <a:rPr lang="en-US" dirty="0" err="1">
                    <a:solidFill>
                      <a:sysClr val="windowText" lastClr="000000"/>
                    </a:solidFill>
                  </a:rPr>
                  <a:t>brutto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 salary (without bonus and stocks) in EUR 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777BAA3-88D0-4EC9-A70F-8762E21A091C}"/>
                  </a:ext>
                </a:extLst>
              </p:cNvPr>
              <p:cNvSpPr/>
              <p:nvPr/>
            </p:nvSpPr>
            <p:spPr>
              <a:xfrm>
                <a:off x="7990438" y="631992"/>
                <a:ext cx="2325810" cy="40062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Number of vacation days</a:t>
                </a:r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B328403-40BE-4F84-90AE-4CA4269C3C63}"/>
                </a:ext>
              </a:extLst>
            </p:cNvPr>
            <p:cNvSpPr/>
            <p:nvPr/>
          </p:nvSpPr>
          <p:spPr>
            <a:xfrm>
              <a:off x="8934287" y="2025533"/>
              <a:ext cx="2645348" cy="190282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Have you been forced to have a shorter working week (</a:t>
              </a:r>
              <a:r>
                <a:rPr lang="en-US" dirty="0" err="1">
                  <a:solidFill>
                    <a:sysClr val="windowText" lastClr="000000"/>
                  </a:solidFill>
                </a:rPr>
                <a:t>Kurzarbeit</a:t>
              </a:r>
              <a:r>
                <a:rPr lang="en-US" dirty="0">
                  <a:solidFill>
                    <a:sysClr val="windowText" lastClr="000000"/>
                  </a:solidFill>
                </a:rPr>
                <a:t>)? If yes, how many hours per week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620061E-17B9-4E8A-926D-FEB441007262}"/>
                </a:ext>
              </a:extLst>
            </p:cNvPr>
            <p:cNvSpPr/>
            <p:nvPr/>
          </p:nvSpPr>
          <p:spPr>
            <a:xfrm>
              <a:off x="8915208" y="4038943"/>
              <a:ext cx="2664427" cy="21909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Have you received additional monetary support from your employer due to Work From Home? If yes, how much in 2020 in EUR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064508-CFF8-4D87-80E1-44CE81DCC62C}"/>
              </a:ext>
            </a:extLst>
          </p:cNvPr>
          <p:cNvGrpSpPr/>
          <p:nvPr/>
        </p:nvGrpSpPr>
        <p:grpSpPr>
          <a:xfrm>
            <a:off x="240065" y="961755"/>
            <a:ext cx="8665327" cy="5612413"/>
            <a:chOff x="336885" y="982069"/>
            <a:chExt cx="8665327" cy="5612413"/>
          </a:xfrm>
        </p:grpSpPr>
        <p:sp>
          <p:nvSpPr>
            <p:cNvPr id="3501" name="Google Shape;3501;p61"/>
            <p:cNvSpPr/>
            <p:nvPr/>
          </p:nvSpPr>
          <p:spPr>
            <a:xfrm>
              <a:off x="336885" y="982069"/>
              <a:ext cx="5582103" cy="561241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02" name="Google Shape;3502;p61"/>
            <p:cNvSpPr/>
            <p:nvPr/>
          </p:nvSpPr>
          <p:spPr>
            <a:xfrm>
              <a:off x="500549" y="1132160"/>
              <a:ext cx="5228700" cy="531223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en-US" sz="24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8A9148C-0D65-4016-B438-5C7600287D99}"/>
                </a:ext>
              </a:extLst>
            </p:cNvPr>
            <p:cNvSpPr/>
            <p:nvPr/>
          </p:nvSpPr>
          <p:spPr>
            <a:xfrm>
              <a:off x="1314742" y="1358985"/>
              <a:ext cx="1234482" cy="4508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Gender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B0E5743-D388-4B67-B023-C06108E1019C}"/>
                </a:ext>
              </a:extLst>
            </p:cNvPr>
            <p:cNvSpPr/>
            <p:nvPr/>
          </p:nvSpPr>
          <p:spPr>
            <a:xfrm>
              <a:off x="3734851" y="4384557"/>
              <a:ext cx="1904088" cy="87475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Employment status 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85FE4D4-332D-4B1C-A595-D7315A252D2D}"/>
                </a:ext>
              </a:extLst>
            </p:cNvPr>
            <p:cNvSpPr/>
            <p:nvPr/>
          </p:nvSpPr>
          <p:spPr>
            <a:xfrm>
              <a:off x="749041" y="1918826"/>
              <a:ext cx="1330007" cy="64066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Position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DAFD94-6595-4C2F-9BF2-A51BE33B5AF6}"/>
                </a:ext>
              </a:extLst>
            </p:cNvPr>
            <p:cNvSpPr/>
            <p:nvPr/>
          </p:nvSpPr>
          <p:spPr>
            <a:xfrm>
              <a:off x="614057" y="3327487"/>
              <a:ext cx="2996030" cy="64066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Your main technology programming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C454219-D550-4B3D-BCF8-5C051017480E}"/>
                </a:ext>
              </a:extLst>
            </p:cNvPr>
            <p:cNvSpPr/>
            <p:nvPr/>
          </p:nvSpPr>
          <p:spPr>
            <a:xfrm>
              <a:off x="705047" y="2705103"/>
              <a:ext cx="1895389" cy="49597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Seniority level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19894EA-7A9D-4CE2-B1A4-6526D2F322E3}"/>
                </a:ext>
              </a:extLst>
            </p:cNvPr>
            <p:cNvSpPr/>
            <p:nvPr/>
          </p:nvSpPr>
          <p:spPr>
            <a:xfrm>
              <a:off x="2742595" y="1384102"/>
              <a:ext cx="674373" cy="450865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City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EB99657-787C-4F19-AFC8-5BCB4B90606E}"/>
                </a:ext>
              </a:extLst>
            </p:cNvPr>
            <p:cNvSpPr/>
            <p:nvPr/>
          </p:nvSpPr>
          <p:spPr>
            <a:xfrm>
              <a:off x="3820673" y="5376206"/>
              <a:ext cx="1818266" cy="77466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Contract duration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942B20D-32F0-4D1C-9277-86345E8ACD78}"/>
                </a:ext>
              </a:extLst>
            </p:cNvPr>
            <p:cNvSpPr/>
            <p:nvPr/>
          </p:nvSpPr>
          <p:spPr>
            <a:xfrm>
              <a:off x="636564" y="4082947"/>
              <a:ext cx="3007097" cy="94842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Other technologies/programming languages you use often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D14A9D9-2AC1-4F4C-B3D9-48B5AD6BEBE2}"/>
                </a:ext>
              </a:extLst>
            </p:cNvPr>
            <p:cNvSpPr/>
            <p:nvPr/>
          </p:nvSpPr>
          <p:spPr>
            <a:xfrm>
              <a:off x="2742595" y="2704458"/>
              <a:ext cx="2939230" cy="4981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Main language at work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9035778-57DB-44DF-88F3-184E886C825B}"/>
                </a:ext>
              </a:extLst>
            </p:cNvPr>
            <p:cNvSpPr/>
            <p:nvPr/>
          </p:nvSpPr>
          <p:spPr>
            <a:xfrm>
              <a:off x="3734851" y="3358921"/>
              <a:ext cx="1904088" cy="40145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Company size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7A45091-E31D-47B3-99B6-E490BB04EA13}"/>
                </a:ext>
              </a:extLst>
            </p:cNvPr>
            <p:cNvSpPr/>
            <p:nvPr/>
          </p:nvSpPr>
          <p:spPr>
            <a:xfrm>
              <a:off x="3746994" y="3874889"/>
              <a:ext cx="1895389" cy="401459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Company type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8970253-AA68-4502-AF50-A56E78D8AF72}"/>
                </a:ext>
              </a:extLst>
            </p:cNvPr>
            <p:cNvSpPr/>
            <p:nvPr/>
          </p:nvSpPr>
          <p:spPr>
            <a:xfrm>
              <a:off x="644300" y="5149216"/>
              <a:ext cx="3053951" cy="100165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Have you lost your job due to the coronavirus outbreak? 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D7F3533-234A-4B18-81AC-1B9FE93119A1}"/>
                </a:ext>
              </a:extLst>
            </p:cNvPr>
            <p:cNvSpPr/>
            <p:nvPr/>
          </p:nvSpPr>
          <p:spPr>
            <a:xfrm>
              <a:off x="2315803" y="1927433"/>
              <a:ext cx="1473390" cy="64066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Timestamp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2FF8E61-BE0A-4ED0-A17D-AAA506C993D0}"/>
                </a:ext>
              </a:extLst>
            </p:cNvPr>
            <p:cNvSpPr/>
            <p:nvPr/>
          </p:nvSpPr>
          <p:spPr>
            <a:xfrm>
              <a:off x="8176753" y="998980"/>
              <a:ext cx="825459" cy="4144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Age</a:t>
              </a:r>
            </a:p>
          </p:txBody>
        </p:sp>
      </p:grpSp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28972" y="70874"/>
            <a:ext cx="3898233" cy="93988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600" b="1" dirty="0">
                <a:solidFill>
                  <a:schemeClr val="accent1"/>
                </a:solidFill>
              </a:rPr>
              <a:t>Features</a:t>
            </a:r>
            <a:endParaRPr sz="3600" b="1" dirty="0">
              <a:solidFill>
                <a:schemeClr val="accent1"/>
              </a:solidFill>
            </a:endParaRPr>
          </a:p>
          <a:p>
            <a:endParaRPr dirty="0"/>
          </a:p>
        </p:txBody>
      </p:sp>
      <p:sp>
        <p:nvSpPr>
          <p:cNvPr id="3506" name="Google Shape;3506;p61"/>
          <p:cNvSpPr txBox="1">
            <a:spLocks noGrp="1"/>
          </p:cNvSpPr>
          <p:nvPr>
            <p:ph type="subTitle" idx="4"/>
          </p:nvPr>
        </p:nvSpPr>
        <p:spPr>
          <a:xfrm>
            <a:off x="3362159" y="2044442"/>
            <a:ext cx="2779600" cy="41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Categorical</a:t>
            </a:r>
            <a:endParaRPr sz="2400" dirty="0"/>
          </a:p>
        </p:txBody>
      </p:sp>
      <p:sp>
        <p:nvSpPr>
          <p:cNvPr id="3507" name="Google Shape;3507;p61"/>
          <p:cNvSpPr txBox="1">
            <a:spLocks noGrp="1"/>
          </p:cNvSpPr>
          <p:nvPr>
            <p:ph type="title" idx="5"/>
          </p:nvPr>
        </p:nvSpPr>
        <p:spPr>
          <a:xfrm>
            <a:off x="4138247" y="1279525"/>
            <a:ext cx="1576362" cy="9180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800" dirty="0"/>
              <a:t>01</a:t>
            </a:r>
            <a:endParaRPr sz="4800" dirty="0"/>
          </a:p>
        </p:txBody>
      </p:sp>
      <p:sp>
        <p:nvSpPr>
          <p:cNvPr id="3505" name="Google Shape;3505;p61"/>
          <p:cNvSpPr txBox="1">
            <a:spLocks noGrp="1"/>
          </p:cNvSpPr>
          <p:nvPr>
            <p:ph type="subTitle" idx="3"/>
          </p:nvPr>
        </p:nvSpPr>
        <p:spPr>
          <a:xfrm>
            <a:off x="5965958" y="937098"/>
            <a:ext cx="2779600" cy="37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Numerical</a:t>
            </a:r>
            <a:endParaRPr sz="2400" dirty="0"/>
          </a:p>
        </p:txBody>
      </p:sp>
      <p:sp>
        <p:nvSpPr>
          <p:cNvPr id="3508" name="Google Shape;3508;p61"/>
          <p:cNvSpPr txBox="1">
            <a:spLocks noGrp="1"/>
          </p:cNvSpPr>
          <p:nvPr>
            <p:ph type="title" idx="6"/>
          </p:nvPr>
        </p:nvSpPr>
        <p:spPr>
          <a:xfrm>
            <a:off x="6909575" y="448783"/>
            <a:ext cx="9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9950E8B-CEF0-4699-A707-1541457AE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30" y="1774371"/>
            <a:ext cx="8580981" cy="1654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C0978B-FF4E-4CB2-9D4B-91E6DE476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788" y="214585"/>
            <a:ext cx="8580982" cy="16546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131F15-4335-4AF9-85D0-E4F9E324C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07" y="3429000"/>
            <a:ext cx="8503263" cy="13418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80D1E0-92BD-420C-919F-227C61674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07" y="4988786"/>
            <a:ext cx="8503263" cy="153564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507A2ACE-87D8-4625-913A-9A170C66F52E}"/>
              </a:ext>
            </a:extLst>
          </p:cNvPr>
          <p:cNvSpPr txBox="1">
            <a:spLocks/>
          </p:cNvSpPr>
          <p:nvPr/>
        </p:nvSpPr>
        <p:spPr>
          <a:xfrm>
            <a:off x="5979420" y="214585"/>
            <a:ext cx="2315494" cy="61273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kern="0" dirty="0">
                <a:solidFill>
                  <a:schemeClr val="accent1"/>
                </a:solidFill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81437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177A-2F23-491B-BAC2-8F00D6F6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007" y="2703016"/>
            <a:ext cx="4887985" cy="1451967"/>
          </a:xfrm>
        </p:spPr>
        <p:txBody>
          <a:bodyPr/>
          <a:lstStyle/>
          <a:p>
            <a:r>
              <a:rPr lang="en-US" sz="5400" b="1" dirty="0"/>
              <a:t>Data Cleaning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C9FE87-81FF-47AC-9DD5-554E0D10BF0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819473" y="1716363"/>
            <a:ext cx="2133600" cy="14264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9600"/>
              <a:buFont typeface="Fjalla One"/>
              <a:buNone/>
              <a:tabLst/>
              <a:defRPr/>
            </a:pPr>
            <a:r>
              <a:rPr kumimoji="0" lang="en" sz="9600" b="1" i="0" u="none" strike="noStrike" kern="0" cap="none" spc="0" normalizeH="0" baseline="0" noProof="0" dirty="0">
                <a:ln>
                  <a:noFill/>
                </a:ln>
                <a:solidFill>
                  <a:srgbClr val="494949"/>
                </a:solidFill>
                <a:effectLst/>
                <a:uLnTx/>
                <a:uFillTx/>
                <a:latin typeface="Fjalla One"/>
                <a:sym typeface="Fjalla One"/>
              </a:rPr>
              <a:t>02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AD0B0805-74AF-4B81-88D3-2E200EE47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09" y="3716188"/>
            <a:ext cx="4267200" cy="914400"/>
          </a:xfrm>
        </p:spPr>
        <p:txBody>
          <a:bodyPr/>
          <a:lstStyle/>
          <a:p>
            <a:pPr>
              <a:buClr>
                <a:schemeClr val="dk1"/>
              </a:buClr>
              <a:buSzPts val="1100"/>
            </a:pPr>
            <a:r>
              <a:rPr lang="en-US" dirty="0"/>
              <a:t>Remove outliers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/>
              <a:t>Replace null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2156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1070</Words>
  <Application>Microsoft Office PowerPoint</Application>
  <PresentationFormat>Widescreen</PresentationFormat>
  <Paragraphs>243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</vt:lpstr>
      <vt:lpstr>Barlow Semi Condensed</vt:lpstr>
      <vt:lpstr>Barlow Semi Condensed Medium</vt:lpstr>
      <vt:lpstr>Calibri</vt:lpstr>
      <vt:lpstr>Constantia</vt:lpstr>
      <vt:lpstr>Fjalla One</vt:lpstr>
      <vt:lpstr>Roboto Condensed Light</vt:lpstr>
      <vt:lpstr>Technology Consulting by Slidesgo</vt:lpstr>
      <vt:lpstr>IT Salary Survey</vt:lpstr>
      <vt:lpstr>Table of Contents</vt:lpstr>
      <vt:lpstr>Introduction</vt:lpstr>
      <vt:lpstr>GOAL</vt:lpstr>
      <vt:lpstr>Dataset overview</vt:lpstr>
      <vt:lpstr>Data information</vt:lpstr>
      <vt:lpstr>Features </vt:lpstr>
      <vt:lpstr>PowerPoint Presentation</vt:lpstr>
      <vt:lpstr>Data Cleaning</vt:lpstr>
      <vt:lpstr>Yearly brutto salary (without bonus and stocks) in EUR  </vt:lpstr>
      <vt:lpstr>PowerPoint Presentation</vt:lpstr>
      <vt:lpstr>PowerPoint Presentation</vt:lpstr>
      <vt:lpstr>Effected by COVID-19 Pandemic?</vt:lpstr>
      <vt:lpstr>EDA</vt:lpstr>
      <vt:lpstr>PowerPoint Presentation</vt:lpstr>
      <vt:lpstr>PowerPoint Presentation</vt:lpstr>
      <vt:lpstr>Gender</vt:lpstr>
      <vt:lpstr>Company Size</vt:lpstr>
      <vt:lpstr>PowerPoint Presentation</vt:lpstr>
      <vt:lpstr>PowerPoint Presentation</vt:lpstr>
      <vt:lpstr>Contract Duration</vt:lpstr>
      <vt:lpstr>TECHNOLOGY</vt:lpstr>
      <vt:lpstr>TECHNOLOGY</vt:lpstr>
      <vt:lpstr>Salary vs Main Programming Language</vt:lpstr>
      <vt:lpstr>Salary without bonuses and stocks</vt:lpstr>
      <vt:lpstr>Salary with bonuses and stocks</vt:lpstr>
      <vt:lpstr>Effected by Covid-19 Pandemic </vt:lpstr>
      <vt:lpstr>Model</vt:lpstr>
      <vt:lpstr>Supervised Learning</vt:lpstr>
      <vt:lpstr>Selected Features</vt:lpstr>
      <vt:lpstr>Features Selection</vt:lpstr>
      <vt:lpstr>Linear Regression model </vt:lpstr>
      <vt:lpstr>Result </vt:lpstr>
      <vt:lpstr>Conclusions</vt:lpstr>
      <vt:lpstr>01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Salary Survey</dc:title>
  <dc:creator>ha thao</dc:creator>
  <cp:lastModifiedBy>ha thao</cp:lastModifiedBy>
  <cp:revision>9</cp:revision>
  <dcterms:created xsi:type="dcterms:W3CDTF">2022-02-26T12:31:51Z</dcterms:created>
  <dcterms:modified xsi:type="dcterms:W3CDTF">2022-02-27T09:34:23Z</dcterms:modified>
</cp:coreProperties>
</file>