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1"/>
  </p:notesMasterIdLst>
  <p:sldIdLst>
    <p:sldId id="256" r:id="rId2"/>
    <p:sldId id="259" r:id="rId3"/>
    <p:sldId id="261" r:id="rId4"/>
    <p:sldId id="257" r:id="rId5"/>
    <p:sldId id="262" r:id="rId6"/>
    <p:sldId id="268" r:id="rId7"/>
    <p:sldId id="263" r:id="rId8"/>
    <p:sldId id="265" r:id="rId9"/>
    <p:sldId id="266" r:id="rId10"/>
    <p:sldId id="267" r:id="rId11"/>
    <p:sldId id="264" r:id="rId12"/>
    <p:sldId id="258" r:id="rId13"/>
    <p:sldId id="269" r:id="rId14"/>
    <p:sldId id="271" r:id="rId15"/>
    <p:sldId id="272" r:id="rId16"/>
    <p:sldId id="273" r:id="rId17"/>
    <p:sldId id="274" r:id="rId18"/>
    <p:sldId id="27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ò Văn Kiên" initials="LVK" lastIdx="1" clrIdx="0">
    <p:extLst>
      <p:ext uri="{19B8F6BF-5375-455C-9EA6-DF929625EA0E}">
        <p15:presenceInfo xmlns:p15="http://schemas.microsoft.com/office/powerpoint/2012/main" userId="S-1-5-21-982111736-496572185-1971197690-1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84" d="100"/>
          <a:sy n="84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B0C94-0509-4FB7-8ABE-E78509E4B77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AECD5-8335-4937-AC00-0774527D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Beans </a:t>
            </a:r>
            <a:r>
              <a:rPr lang="en-US" sz="2800" dirty="0" smtClean="0">
                <a:solidFill>
                  <a:schemeClr val="tx1"/>
                </a:solidFill>
              </a:rPr>
              <a:t>Life Cycle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-method: </a:t>
            </a:r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-method=“”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destroy-method</a:t>
            </a:r>
            <a:r>
              <a:rPr lang="en-US" sz="2800" dirty="0" smtClean="0">
                <a:solidFill>
                  <a:schemeClr val="tx1"/>
                </a:solidFill>
              </a:rPr>
              <a:t>: destroy-method=“”</a:t>
            </a:r>
            <a:endParaRPr lang="en-US" sz="28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AbstractApplicationContext</a:t>
            </a:r>
            <a:r>
              <a:rPr lang="en-US" sz="2400" dirty="0">
                <a:solidFill>
                  <a:schemeClr val="tx1"/>
                </a:solidFill>
              </a:rPr>
              <a:t> context -&gt; context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dirty="0" err="1">
                <a:solidFill>
                  <a:schemeClr val="tx1"/>
                </a:solidFill>
              </a:rPr>
              <a:t>registerShutdownHook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/>
              <a:t>I</a:t>
            </a:r>
            <a:r>
              <a:rPr lang="en-US" dirty="0" smtClean="0"/>
              <a:t>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33266"/>
            <a:ext cx="9872871" cy="4896134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DI: 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DI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Spring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XML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Constructor-based: &lt;constructor-</a:t>
            </a:r>
            <a:r>
              <a:rPr lang="en-US" sz="2400" dirty="0" err="1" smtClean="0">
                <a:solidFill>
                  <a:schemeClr val="tx1"/>
                </a:solidFill>
              </a:rPr>
              <a:t>arg</a:t>
            </a:r>
            <a:r>
              <a:rPr lang="en-US" sz="2400" dirty="0" smtClean="0">
                <a:solidFill>
                  <a:schemeClr val="tx1"/>
                </a:solidFill>
              </a:rPr>
              <a:t> name=“…” </a:t>
            </a:r>
            <a:r>
              <a:rPr lang="en-US" sz="2400" dirty="0" err="1" smtClean="0">
                <a:solidFill>
                  <a:schemeClr val="tx1"/>
                </a:solidFill>
              </a:rPr>
              <a:t>value|ref</a:t>
            </a:r>
            <a:r>
              <a:rPr lang="en-US" sz="2400" dirty="0" smtClean="0">
                <a:solidFill>
                  <a:schemeClr val="tx1"/>
                </a:solidFill>
              </a:rPr>
              <a:t>=“…” /&gt;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Setter-based: &lt;property name=“…” </a:t>
            </a:r>
            <a:r>
              <a:rPr lang="en-US" sz="2400" dirty="0" err="1" smtClean="0">
                <a:solidFill>
                  <a:schemeClr val="tx1"/>
                </a:solidFill>
              </a:rPr>
              <a:t>value|ref</a:t>
            </a:r>
            <a:r>
              <a:rPr lang="en-US" sz="2400" dirty="0" smtClean="0">
                <a:solidFill>
                  <a:schemeClr val="tx1"/>
                </a:solidFill>
              </a:rPr>
              <a:t>=“…” /&gt;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Annotation</a:t>
            </a:r>
          </a:p>
          <a:p>
            <a:pPr lvl="1"/>
            <a:r>
              <a:rPr lang="en-US" sz="2100" dirty="0" err="1">
                <a:solidFill>
                  <a:schemeClr val="tx1"/>
                </a:solidFill>
              </a:rPr>
              <a:t>thêm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cấu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hình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trong</a:t>
            </a:r>
            <a:r>
              <a:rPr lang="en-US" sz="2100" dirty="0">
                <a:solidFill>
                  <a:schemeClr val="tx1"/>
                </a:solidFill>
              </a:rPr>
              <a:t> xml configure: &lt;</a:t>
            </a:r>
            <a:r>
              <a:rPr lang="en-US" sz="2100" dirty="0" err="1">
                <a:solidFill>
                  <a:schemeClr val="tx1"/>
                </a:solidFill>
              </a:rPr>
              <a:t>context:annotation-config</a:t>
            </a:r>
            <a:r>
              <a:rPr lang="en-US" sz="2100" dirty="0">
                <a:solidFill>
                  <a:schemeClr val="tx1"/>
                </a:solidFill>
              </a:rPr>
              <a:t>/&gt;, </a:t>
            </a:r>
            <a:r>
              <a:rPr lang="en-US" sz="2100" dirty="0" err="1">
                <a:solidFill>
                  <a:schemeClr val="tx1"/>
                </a:solidFill>
              </a:rPr>
              <a:t>trong</a:t>
            </a:r>
            <a:r>
              <a:rPr lang="en-US" sz="2100" dirty="0">
                <a:solidFill>
                  <a:schemeClr val="tx1"/>
                </a:solidFill>
              </a:rPr>
              <a:t> &lt;beans …&gt;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@Required: </a:t>
            </a:r>
            <a:r>
              <a:rPr lang="en-US" sz="2100" dirty="0" err="1">
                <a:solidFill>
                  <a:schemeClr val="tx1"/>
                </a:solidFill>
              </a:rPr>
              <a:t>thực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hiện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trên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các</a:t>
            </a:r>
            <a:r>
              <a:rPr lang="en-US" sz="2100" dirty="0">
                <a:solidFill>
                  <a:schemeClr val="tx1"/>
                </a:solidFill>
              </a:rPr>
              <a:t> property setter method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@</a:t>
            </a:r>
            <a:r>
              <a:rPr lang="en-US" sz="2100" dirty="0" err="1">
                <a:solidFill>
                  <a:schemeClr val="tx1"/>
                </a:solidFill>
              </a:rPr>
              <a:t>Autowired</a:t>
            </a:r>
            <a:r>
              <a:rPr lang="en-US" sz="2100" dirty="0">
                <a:solidFill>
                  <a:schemeClr val="tx1"/>
                </a:solidFill>
              </a:rPr>
              <a:t>: </a:t>
            </a:r>
            <a:r>
              <a:rPr lang="en-US" sz="2100" dirty="0" err="1">
                <a:solidFill>
                  <a:schemeClr val="tx1"/>
                </a:solidFill>
              </a:rPr>
              <a:t>trên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contructor</a:t>
            </a:r>
            <a:r>
              <a:rPr lang="en-US" sz="2100" dirty="0">
                <a:solidFill>
                  <a:schemeClr val="tx1"/>
                </a:solidFill>
              </a:rPr>
              <a:t>, properties, property setter method, non-setter method</a:t>
            </a:r>
          </a:p>
          <a:p>
            <a:pPr lvl="2"/>
            <a:r>
              <a:rPr lang="en-US" sz="2100" dirty="0">
                <a:solidFill>
                  <a:schemeClr val="tx1"/>
                </a:solidFill>
              </a:rPr>
              <a:t>@</a:t>
            </a:r>
            <a:r>
              <a:rPr lang="en-US" sz="2100" dirty="0" err="1">
                <a:solidFill>
                  <a:schemeClr val="tx1"/>
                </a:solidFill>
              </a:rPr>
              <a:t>Autowired</a:t>
            </a:r>
            <a:r>
              <a:rPr lang="en-US" sz="2100" dirty="0">
                <a:solidFill>
                  <a:schemeClr val="tx1"/>
                </a:solidFill>
              </a:rPr>
              <a:t>(required=false): </a:t>
            </a:r>
            <a:r>
              <a:rPr lang="en-US" sz="2100" dirty="0" err="1" smtClean="0">
                <a:solidFill>
                  <a:schemeClr val="tx1"/>
                </a:solidFill>
              </a:rPr>
              <a:t>bỏ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yêu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cầu</a:t>
            </a:r>
            <a:r>
              <a:rPr lang="en-US" sz="2100" dirty="0">
                <a:solidFill>
                  <a:schemeClr val="tx1"/>
                </a:solidFill>
              </a:rPr>
              <a:t> required </a:t>
            </a:r>
            <a:r>
              <a:rPr lang="en-US" sz="2100" dirty="0" err="1">
                <a:solidFill>
                  <a:schemeClr val="tx1"/>
                </a:solidFill>
              </a:rPr>
              <a:t>mặc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định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sz="2100" dirty="0" err="1" smtClean="0">
                <a:solidFill>
                  <a:schemeClr val="tx1"/>
                </a:solidFill>
              </a:rPr>
              <a:t>Cố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gắng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thực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hiện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autowiring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theo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byType</a:t>
            </a:r>
            <a:endParaRPr lang="en-US" sz="2100" dirty="0">
              <a:solidFill>
                <a:schemeClr val="tx1"/>
              </a:solidFill>
            </a:endParaRP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@Qualifier: </a:t>
            </a:r>
            <a:r>
              <a:rPr lang="en-US" sz="2100" dirty="0" err="1">
                <a:solidFill>
                  <a:schemeClr val="tx1"/>
                </a:solidFill>
              </a:rPr>
              <a:t>hỗ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trợ</a:t>
            </a:r>
            <a:r>
              <a:rPr lang="en-US" sz="2100" dirty="0">
                <a:solidFill>
                  <a:schemeClr val="tx1"/>
                </a:solidFill>
              </a:rPr>
              <a:t> @</a:t>
            </a:r>
            <a:r>
              <a:rPr lang="en-US" sz="2100" dirty="0" err="1">
                <a:solidFill>
                  <a:schemeClr val="tx1"/>
                </a:solidFill>
              </a:rPr>
              <a:t>Autowired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khi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có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nhiều</a:t>
            </a:r>
            <a:r>
              <a:rPr lang="en-US" sz="2100" dirty="0">
                <a:solidFill>
                  <a:schemeClr val="tx1"/>
                </a:solidFill>
              </a:rPr>
              <a:t> bean </a:t>
            </a:r>
            <a:r>
              <a:rPr lang="en-US" sz="2100" dirty="0" err="1">
                <a:solidFill>
                  <a:schemeClr val="tx1"/>
                </a:solidFill>
              </a:rPr>
              <a:t>cùng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kiểu</a:t>
            </a:r>
            <a:r>
              <a:rPr lang="en-US" sz="2100" dirty="0">
                <a:solidFill>
                  <a:schemeClr val="tx1"/>
                </a:solidFill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</a:rPr>
              <a:t>để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xác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định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rõ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sẽ</a:t>
            </a:r>
            <a:r>
              <a:rPr lang="en-US" sz="2100" dirty="0" smtClean="0">
                <a:solidFill>
                  <a:schemeClr val="tx1"/>
                </a:solidFill>
              </a:rPr>
              <a:t> wire </a:t>
            </a:r>
            <a:r>
              <a:rPr lang="en-US" sz="2100" dirty="0" err="1" smtClean="0">
                <a:solidFill>
                  <a:schemeClr val="tx1"/>
                </a:solidFill>
              </a:rPr>
              <a:t>với</a:t>
            </a:r>
            <a:r>
              <a:rPr lang="en-US" sz="2100" dirty="0" smtClean="0">
                <a:solidFill>
                  <a:schemeClr val="tx1"/>
                </a:solidFill>
              </a:rPr>
              <a:t> bean </a:t>
            </a:r>
            <a:r>
              <a:rPr lang="en-US" sz="2100" dirty="0" err="1" smtClean="0">
                <a:solidFill>
                  <a:schemeClr val="tx1"/>
                </a:solidFill>
              </a:rPr>
              <a:t>nào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bằng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định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danh</a:t>
            </a:r>
            <a:r>
              <a:rPr lang="en-US" sz="2100" dirty="0" smtClean="0">
                <a:solidFill>
                  <a:schemeClr val="tx1"/>
                </a:solidFill>
              </a:rPr>
              <a:t> name</a:t>
            </a:r>
          </a:p>
          <a:p>
            <a:pPr lvl="1"/>
            <a:r>
              <a:rPr lang="en-US" sz="2100" dirty="0" smtClean="0">
                <a:solidFill>
                  <a:schemeClr val="tx1"/>
                </a:solidFill>
              </a:rPr>
              <a:t>@Primary: </a:t>
            </a:r>
            <a:r>
              <a:rPr lang="en-US" sz="2100" dirty="0" err="1" smtClean="0">
                <a:solidFill>
                  <a:schemeClr val="tx1"/>
                </a:solidFill>
              </a:rPr>
              <a:t>hỗ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trợ</a:t>
            </a:r>
            <a:r>
              <a:rPr lang="en-US" sz="2100" dirty="0" smtClean="0">
                <a:solidFill>
                  <a:schemeClr val="tx1"/>
                </a:solidFill>
              </a:rPr>
              <a:t> @</a:t>
            </a:r>
            <a:r>
              <a:rPr lang="en-US" sz="2100" dirty="0" err="1" smtClean="0">
                <a:solidFill>
                  <a:schemeClr val="tx1"/>
                </a:solidFill>
              </a:rPr>
              <a:t>Autowired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khi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có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nhiều</a:t>
            </a:r>
            <a:r>
              <a:rPr lang="en-US" sz="2100" dirty="0" smtClean="0">
                <a:solidFill>
                  <a:schemeClr val="tx1"/>
                </a:solidFill>
              </a:rPr>
              <a:t> bean </a:t>
            </a:r>
            <a:r>
              <a:rPr lang="en-US" sz="2100" dirty="0" err="1" smtClean="0">
                <a:solidFill>
                  <a:schemeClr val="tx1"/>
                </a:solidFill>
              </a:rPr>
              <a:t>cùng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kiểu</a:t>
            </a:r>
            <a:r>
              <a:rPr lang="en-US" sz="2100" dirty="0" smtClean="0">
                <a:solidFill>
                  <a:schemeClr val="tx1"/>
                </a:solidFill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</a:rPr>
              <a:t>sẽ</a:t>
            </a:r>
            <a:r>
              <a:rPr lang="en-US" sz="2100" dirty="0" smtClean="0">
                <a:solidFill>
                  <a:schemeClr val="tx1"/>
                </a:solidFill>
              </a:rPr>
              <a:t> wire bean </a:t>
            </a:r>
            <a:r>
              <a:rPr lang="en-US" sz="2100" dirty="0" err="1" smtClean="0">
                <a:solidFill>
                  <a:schemeClr val="tx1"/>
                </a:solidFill>
              </a:rPr>
              <a:t>có</a:t>
            </a:r>
            <a:r>
              <a:rPr lang="en-US" sz="2100" dirty="0" smtClean="0">
                <a:solidFill>
                  <a:schemeClr val="tx1"/>
                </a:solidFill>
              </a:rPr>
              <a:t> @Primary</a:t>
            </a:r>
          </a:p>
          <a:p>
            <a:pPr lvl="1"/>
            <a:r>
              <a:rPr lang="en-US" sz="2100" dirty="0" smtClean="0">
                <a:solidFill>
                  <a:schemeClr val="tx1"/>
                </a:solidFill>
              </a:rPr>
              <a:t>@Resource(name=“</a:t>
            </a:r>
            <a:r>
              <a:rPr lang="en-US" sz="2100" dirty="0" err="1" smtClean="0">
                <a:solidFill>
                  <a:schemeClr val="tx1"/>
                </a:solidFill>
              </a:rPr>
              <a:t>beanName</a:t>
            </a:r>
            <a:r>
              <a:rPr lang="en-US" sz="2100" dirty="0" smtClean="0">
                <a:solidFill>
                  <a:schemeClr val="tx1"/>
                </a:solidFill>
              </a:rPr>
              <a:t>”): </a:t>
            </a:r>
            <a:r>
              <a:rPr lang="en-US" sz="2100" dirty="0" err="1" smtClean="0">
                <a:solidFill>
                  <a:schemeClr val="tx1"/>
                </a:solidFill>
              </a:rPr>
              <a:t>trên</a:t>
            </a:r>
            <a:r>
              <a:rPr lang="en-US" sz="2100" dirty="0" smtClean="0">
                <a:solidFill>
                  <a:schemeClr val="tx1"/>
                </a:solidFill>
              </a:rPr>
              <a:t> field name </a:t>
            </a:r>
            <a:r>
              <a:rPr lang="en-US" sz="2100" dirty="0" err="1" smtClean="0">
                <a:solidFill>
                  <a:schemeClr val="tx1"/>
                </a:solidFill>
              </a:rPr>
              <a:t>và</a:t>
            </a:r>
            <a:r>
              <a:rPr lang="en-US" sz="2100" dirty="0" smtClean="0">
                <a:solidFill>
                  <a:schemeClr val="tx1"/>
                </a:solidFill>
              </a:rPr>
              <a:t> setter method, inject </a:t>
            </a:r>
            <a:r>
              <a:rPr lang="en-US" sz="2100" dirty="0" err="1" smtClean="0">
                <a:solidFill>
                  <a:schemeClr val="tx1"/>
                </a:solidFill>
              </a:rPr>
              <a:t>theo</a:t>
            </a:r>
            <a:r>
              <a:rPr lang="en-US" sz="2100" dirty="0" smtClean="0">
                <a:solidFill>
                  <a:schemeClr val="tx1"/>
                </a:solidFill>
              </a:rPr>
              <a:t> bean name</a:t>
            </a:r>
          </a:p>
          <a:p>
            <a:pPr lvl="2"/>
            <a:r>
              <a:rPr lang="en-US" sz="2100" dirty="0" err="1" smtClean="0">
                <a:solidFill>
                  <a:schemeClr val="tx1"/>
                </a:solidFill>
              </a:rPr>
              <a:t>Nếu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ko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chỉ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rõ</a:t>
            </a:r>
            <a:r>
              <a:rPr lang="en-US" sz="2100" dirty="0" smtClean="0">
                <a:solidFill>
                  <a:schemeClr val="tx1"/>
                </a:solidFill>
              </a:rPr>
              <a:t> name @Resource: </a:t>
            </a:r>
            <a:r>
              <a:rPr lang="en-US" sz="2100" dirty="0" err="1" smtClean="0">
                <a:solidFill>
                  <a:schemeClr val="tx1"/>
                </a:solidFill>
              </a:rPr>
              <a:t>lấy</a:t>
            </a:r>
            <a:r>
              <a:rPr lang="en-US" sz="2100" dirty="0" smtClean="0">
                <a:solidFill>
                  <a:schemeClr val="tx1"/>
                </a:solidFill>
              </a:rPr>
              <a:t> name default,</a:t>
            </a:r>
          </a:p>
          <a:p>
            <a:pPr lvl="3"/>
            <a:r>
              <a:rPr lang="en-US" sz="1900" dirty="0" err="1" smtClean="0">
                <a:solidFill>
                  <a:schemeClr val="tx1"/>
                </a:solidFill>
              </a:rPr>
              <a:t>Với</a:t>
            </a:r>
            <a:r>
              <a:rPr lang="en-US" sz="1900" dirty="0" smtClean="0">
                <a:solidFill>
                  <a:schemeClr val="tx1"/>
                </a:solidFill>
              </a:rPr>
              <a:t> field: </a:t>
            </a:r>
            <a:r>
              <a:rPr lang="en-US" sz="1900" dirty="0" err="1" smtClean="0">
                <a:solidFill>
                  <a:schemeClr val="tx1"/>
                </a:solidFill>
              </a:rPr>
              <a:t>lấy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</a:rPr>
              <a:t>tên</a:t>
            </a:r>
            <a:r>
              <a:rPr lang="en-US" sz="1900" dirty="0" smtClean="0">
                <a:solidFill>
                  <a:schemeClr val="tx1"/>
                </a:solidFill>
              </a:rPr>
              <a:t> field</a:t>
            </a:r>
          </a:p>
          <a:p>
            <a:pPr lvl="3"/>
            <a:r>
              <a:rPr lang="en-US" sz="1900" dirty="0" err="1" smtClean="0">
                <a:solidFill>
                  <a:schemeClr val="tx1"/>
                </a:solidFill>
              </a:rPr>
              <a:t>Với</a:t>
            </a:r>
            <a:r>
              <a:rPr lang="en-US" sz="1900" dirty="0" smtClean="0">
                <a:solidFill>
                  <a:schemeClr val="tx1"/>
                </a:solidFill>
              </a:rPr>
              <a:t> setter method: </a:t>
            </a:r>
            <a:r>
              <a:rPr lang="en-US" sz="1900" dirty="0" err="1" smtClean="0">
                <a:solidFill>
                  <a:schemeClr val="tx1"/>
                </a:solidFill>
              </a:rPr>
              <a:t>lấy</a:t>
            </a:r>
            <a:r>
              <a:rPr lang="en-US" sz="1900" dirty="0" smtClean="0">
                <a:solidFill>
                  <a:schemeClr val="tx1"/>
                </a:solidFill>
              </a:rPr>
              <a:t> bean property name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@</a:t>
            </a:r>
            <a:r>
              <a:rPr lang="vi-VN" dirty="0" smtClean="0">
                <a:solidFill>
                  <a:schemeClr val="tx1"/>
                </a:solidFill>
              </a:rPr>
              <a:t>PostConstruct, @PreDestroy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sz="2300" dirty="0">
                <a:solidFill>
                  <a:schemeClr val="tx1"/>
                </a:solidFill>
              </a:rPr>
              <a:t>@Resource</a:t>
            </a:r>
            <a:r>
              <a:rPr lang="vi-VN" dirty="0" smtClean="0">
                <a:solidFill>
                  <a:schemeClr val="tx1"/>
                </a:solidFill>
              </a:rPr>
              <a:t>( như by-Name autowiring)</a:t>
            </a:r>
            <a:endParaRPr lang="en-US" dirty="0">
              <a:solidFill>
                <a:schemeClr val="tx1"/>
              </a:solidFill>
            </a:endParaRPr>
          </a:p>
          <a:p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DispatcherSerlet</a:t>
            </a:r>
            <a:endParaRPr lang="en-US" dirty="0" smtClean="0"/>
          </a:p>
          <a:p>
            <a:r>
              <a:rPr lang="en-US" dirty="0" smtClean="0"/>
              <a:t>Handler Mapping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View Resolver</a:t>
            </a:r>
          </a:p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1026" name="Picture 2" descr="Spring DispatcherServle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38" y="2500092"/>
            <a:ext cx="5277587" cy="31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DispatcherServlet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HandlerMapping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8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@Controller</a:t>
            </a:r>
          </a:p>
          <a:p>
            <a:r>
              <a:rPr lang="en-US" dirty="0" smtClean="0"/>
              <a:t>@Configuration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ResponseBody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</a:t>
            </a:r>
          </a:p>
          <a:p>
            <a:r>
              <a:rPr lang="en-US" sz="3600" dirty="0" smtClean="0"/>
              <a:t>Spring Core</a:t>
            </a:r>
          </a:p>
          <a:p>
            <a:r>
              <a:rPr lang="en-US" sz="3600" dirty="0" smtClean="0"/>
              <a:t>Spring MVC</a:t>
            </a:r>
          </a:p>
          <a:p>
            <a:r>
              <a:rPr lang="en-US" sz="3600" dirty="0" smtClean="0"/>
              <a:t>Spring Boot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36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Spring Framework</a:t>
            </a:r>
            <a:endParaRPr lang="en-US" dirty="0"/>
          </a:p>
        </p:txBody>
      </p:sp>
      <p:pic>
        <p:nvPicPr>
          <p:cNvPr id="1026" name="Picture 2" descr="spring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784" y="1612597"/>
            <a:ext cx="5031916" cy="43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627" y="2130135"/>
            <a:ext cx="6746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accent2"/>
                </a:solidFill>
              </a:rPr>
              <a:t>Core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Core module</a:t>
            </a:r>
            <a:r>
              <a:rPr lang="en-US" sz="2400" smtClean="0">
                <a:solidFill>
                  <a:schemeClr val="accent2"/>
                </a:solidFill>
              </a:rPr>
              <a:t>: Inversion of Controll (IoC) </a:t>
            </a:r>
            <a:r>
              <a:rPr lang="en-US" sz="2400" dirty="0" smtClean="0">
                <a:solidFill>
                  <a:schemeClr val="accent2"/>
                </a:solidFill>
              </a:rPr>
              <a:t>&amp; </a:t>
            </a:r>
            <a:r>
              <a:rPr lang="en-US" sz="2400" smtClean="0">
                <a:solidFill>
                  <a:schemeClr val="accent2"/>
                </a:solidFill>
              </a:rPr>
              <a:t>Dependency Injection (DI)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Beans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BeanFactory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Context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ApplicationContext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</a:rPr>
              <a:t>SpEL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7797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err="1" smtClean="0"/>
              <a:t>IoC</a:t>
            </a:r>
            <a:r>
              <a:rPr lang="en-US" sz="3600" dirty="0" smtClean="0"/>
              <a:t> </a:t>
            </a:r>
            <a:r>
              <a:rPr lang="en-US" sz="3600" dirty="0"/>
              <a:t>Container</a:t>
            </a:r>
          </a:p>
          <a:p>
            <a:pPr lvl="1"/>
            <a:r>
              <a:rPr lang="en-US" sz="3600" dirty="0" smtClean="0"/>
              <a:t>Beans</a:t>
            </a:r>
          </a:p>
          <a:p>
            <a:pPr lvl="1"/>
            <a:r>
              <a:rPr lang="en-US" sz="36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853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Core -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smtClean="0"/>
              <a:t>Container</a:t>
            </a:r>
            <a:endParaRPr lang="en-US" dirty="0"/>
          </a:p>
        </p:txBody>
      </p:sp>
      <p:pic>
        <p:nvPicPr>
          <p:cNvPr id="4" name="Content Placeholder 3" descr="container magic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727" r="7430" b="327"/>
          <a:stretch/>
        </p:blipFill>
        <p:spPr bwMode="auto">
          <a:xfrm>
            <a:off x="6390185" y="1337480"/>
            <a:ext cx="5456072" cy="41057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5126" y="1672006"/>
            <a:ext cx="68908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 POJOs</a:t>
            </a:r>
            <a:r>
              <a:rPr lang="en-US" sz="2400"/>
              <a:t>: </a:t>
            </a:r>
            <a:r>
              <a:rPr lang="en-US" sz="2400" smtClean="0"/>
              <a:t>(Plain </a:t>
            </a:r>
            <a:r>
              <a:rPr lang="en-US" sz="2400" dirty="0"/>
              <a:t>O</a:t>
            </a:r>
            <a:r>
              <a:rPr lang="en-US" sz="2400" smtClean="0"/>
              <a:t>ld </a:t>
            </a:r>
            <a:r>
              <a:rPr lang="en-US" sz="2400"/>
              <a:t>Java </a:t>
            </a:r>
            <a:r>
              <a:rPr lang="en-US" sz="2400" smtClean="0"/>
              <a:t>Objects)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Java </a:t>
            </a:r>
            <a:r>
              <a:rPr lang="en-US" sz="2400" err="1" smtClean="0"/>
              <a:t>thuần</a:t>
            </a:r>
            <a:r>
              <a:rPr lang="en-US" sz="2400" smtClean="0"/>
              <a:t> túy: chỉ gồm các thuộc tính và method, ko extends, implements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Configuration </a:t>
            </a:r>
            <a:r>
              <a:rPr lang="en-US" sz="2400" dirty="0" smtClean="0"/>
              <a:t>Metadata: XML, Annotations, </a:t>
            </a:r>
            <a:r>
              <a:rPr lang="en-US" sz="2400" smtClean="0"/>
              <a:t>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IoC: xử lý mà nhờ đó các Objects xác định chúng sẽ làm việc với những objects nào hay các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 Container: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BeanFactory: cung cấp cấu hình, chức năng cơ bản để quản lý bất kỳ kiểu đối tượng nào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ApplicationContext: BeanFactory </a:t>
            </a:r>
            <a:r>
              <a:rPr lang="en-US" sz="2400" smtClean="0"/>
              <a:t>+ enterprise-specific functionality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126" y="1672005"/>
            <a:ext cx="118768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BeanFactory</a:t>
            </a:r>
            <a:r>
              <a:rPr lang="en-US" sz="2400" dirty="0" smtClean="0"/>
              <a:t> </a:t>
            </a:r>
            <a:r>
              <a:rPr lang="en-US" sz="2400" dirty="0" err="1"/>
              <a:t>ctx</a:t>
            </a:r>
            <a:r>
              <a:rPr lang="en-US" sz="2400" dirty="0"/>
              <a:t> = </a:t>
            </a:r>
            <a:r>
              <a:rPr lang="en-US" sz="2400" dirty="0" smtClean="0"/>
              <a:t>new </a:t>
            </a:r>
            <a:r>
              <a:rPr lang="en-US" sz="2400" dirty="0" err="1"/>
              <a:t>XmlBeanFactory</a:t>
            </a:r>
            <a:r>
              <a:rPr lang="en-US" sz="2400" dirty="0"/>
              <a:t> (new </a:t>
            </a:r>
            <a:r>
              <a:rPr lang="en-US" sz="2400" dirty="0" err="1"/>
              <a:t>ClassPathResource</a:t>
            </a:r>
            <a:r>
              <a:rPr lang="en-US" sz="2400" dirty="0" smtClean="0"/>
              <a:t>(“beans.xml</a:t>
            </a:r>
            <a:r>
              <a:rPr lang="en-US" sz="2400" dirty="0"/>
              <a:t>"));</a:t>
            </a:r>
            <a:endParaRPr lang="fr-F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ApplicationContext</a:t>
            </a:r>
            <a:r>
              <a:rPr lang="fr-FR" sz="2400" dirty="0" smtClean="0"/>
              <a:t> </a:t>
            </a:r>
            <a:r>
              <a:rPr lang="fr-FR" sz="2400" dirty="0" err="1"/>
              <a:t>ctx</a:t>
            </a:r>
            <a:r>
              <a:rPr lang="fr-FR" sz="2400" dirty="0"/>
              <a:t> = new </a:t>
            </a:r>
            <a:r>
              <a:rPr lang="fr-FR" sz="2400" dirty="0" err="1"/>
              <a:t>ClassPathXmlApplicationContext</a:t>
            </a:r>
            <a:r>
              <a:rPr lang="fr-FR" sz="2400" dirty="0"/>
              <a:t>("beans.xml</a:t>
            </a:r>
            <a:r>
              <a:rPr lang="fr-FR" sz="2400" dirty="0" smtClean="0"/>
              <a:t>");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AbstractApplicationContext</a:t>
            </a:r>
            <a:r>
              <a:rPr lang="en-US" sz="2400" dirty="0"/>
              <a:t> </a:t>
            </a:r>
            <a:r>
              <a:rPr lang="en-US" sz="2400" dirty="0" err="1"/>
              <a:t>ctx</a:t>
            </a:r>
            <a:r>
              <a:rPr lang="en-US" sz="2400" dirty="0"/>
              <a:t> = </a:t>
            </a:r>
            <a:r>
              <a:rPr lang="en-US" sz="2400" dirty="0" smtClean="0"/>
              <a:t>new </a:t>
            </a:r>
            <a:r>
              <a:rPr lang="en-US" sz="2400" dirty="0" err="1" smtClean="0"/>
              <a:t>ClassPathXmlApplicationContext</a:t>
            </a:r>
            <a:r>
              <a:rPr lang="en-US" sz="2400" dirty="0"/>
              <a:t>("beans.xml</a:t>
            </a:r>
            <a:r>
              <a:rPr lang="en-US" sz="2400" dirty="0" smtClean="0"/>
              <a:t>");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ctx.registerShutdownHook</a:t>
            </a:r>
            <a:r>
              <a:rPr lang="en-US" sz="2400" dirty="0" smtClean="0"/>
              <a:t>(); (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destroy method)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ApplicationContext</a:t>
            </a:r>
            <a:r>
              <a:rPr lang="en-US" sz="2400" dirty="0"/>
              <a:t> </a:t>
            </a:r>
            <a:r>
              <a:rPr lang="en-US" sz="2400" dirty="0" err="1"/>
              <a:t>ctx</a:t>
            </a:r>
            <a:r>
              <a:rPr lang="en-US" sz="2400" dirty="0"/>
              <a:t> = new </a:t>
            </a:r>
            <a:r>
              <a:rPr lang="en-US" sz="2400" dirty="0" err="1"/>
              <a:t>AnnotationConfigApplicationContext</a:t>
            </a:r>
            <a:r>
              <a:rPr lang="en-US" sz="2400" dirty="0"/>
              <a:t>(</a:t>
            </a:r>
            <a:r>
              <a:rPr lang="en-US" sz="2400" dirty="0" err="1"/>
              <a:t>HelloWorldConfig.class</a:t>
            </a:r>
            <a:r>
              <a:rPr lang="en-US" sz="2400" dirty="0"/>
              <a:t>);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Core-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28" y="1596788"/>
            <a:ext cx="9872871" cy="449921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Bean: </a:t>
            </a:r>
          </a:p>
          <a:p>
            <a:pPr marL="4572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Bean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Spring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Bean Definition: xml, annotation &amp; java code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Bean Scope: singleton, prototype, request, session, application, </a:t>
            </a:r>
            <a:r>
              <a:rPr lang="en-US" sz="2800" dirty="0" err="1" smtClean="0">
                <a:solidFill>
                  <a:schemeClr val="tx1"/>
                </a:solidFill>
              </a:rPr>
              <a:t>websocket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Bean Life Cycle: 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destroy-method:</a:t>
            </a:r>
          </a:p>
        </p:txBody>
      </p:sp>
    </p:spTree>
    <p:extLst>
      <p:ext uri="{BB962C8B-B14F-4D97-AF65-F5344CB8AC3E}">
        <p14:creationId xmlns:p14="http://schemas.microsoft.com/office/powerpoint/2010/main" val="21118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– Bean </a:t>
            </a:r>
            <a:r>
              <a:rPr lang="en-US" dirty="0" err="1" smtClean="0"/>
              <a:t>Difinition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XML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&lt;bean&gt;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class,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-method, destroy-method, </a:t>
            </a:r>
            <a:r>
              <a:rPr lang="en-US" dirty="0" smtClean="0">
                <a:solidFill>
                  <a:schemeClr val="tx1"/>
                </a:solidFill>
              </a:rPr>
              <a:t>scope, factory-method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Autowire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No, </a:t>
            </a:r>
            <a:r>
              <a:rPr lang="en-US" dirty="0" err="1">
                <a:solidFill>
                  <a:schemeClr val="tx1"/>
                </a:solidFill>
              </a:rPr>
              <a:t>byType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byName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contructor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autodetect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&lt;property&gt;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&lt;constructor-</a:t>
            </a:r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Annotation </a:t>
            </a:r>
            <a:r>
              <a:rPr lang="en-US" sz="2000" dirty="0">
                <a:solidFill>
                  <a:schemeClr val="tx1"/>
                </a:solidFill>
              </a:rPr>
              <a:t>Base </a:t>
            </a:r>
            <a:r>
              <a:rPr lang="en-US" sz="2000" dirty="0" smtClean="0">
                <a:solidFill>
                  <a:schemeClr val="tx1"/>
                </a:solidFill>
              </a:rPr>
              <a:t>Configure: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@Component: </a:t>
            </a:r>
            <a:r>
              <a:rPr lang="en-US" sz="1800" dirty="0" err="1" smtClean="0">
                <a:solidFill>
                  <a:schemeClr val="tx1"/>
                </a:solidFill>
              </a:rPr>
              <a:t>chung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@Repository, @Service, @Controller: </a:t>
            </a:r>
            <a:r>
              <a:rPr lang="en-US" sz="1800" dirty="0" err="1" smtClean="0">
                <a:solidFill>
                  <a:schemeClr val="tx1"/>
                </a:solidFill>
              </a:rPr>
              <a:t>rõ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ràng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cụ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thể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hơn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</a:t>
            </a:r>
            <a:r>
              <a:rPr lang="en-US" sz="1800" dirty="0" err="1" smtClean="0">
                <a:solidFill>
                  <a:schemeClr val="tx1"/>
                </a:solidFill>
              </a:rPr>
              <a:t>RestController</a:t>
            </a:r>
            <a:r>
              <a:rPr lang="en-US" sz="1800" dirty="0" smtClean="0">
                <a:solidFill>
                  <a:schemeClr val="tx1"/>
                </a:solidFill>
              </a:rPr>
              <a:t>: @</a:t>
            </a:r>
            <a:r>
              <a:rPr lang="en-US" sz="1800" dirty="0" err="1" smtClean="0">
                <a:solidFill>
                  <a:schemeClr val="tx1"/>
                </a:solidFill>
              </a:rPr>
              <a:t>ResponseBody</a:t>
            </a:r>
            <a:r>
              <a:rPr lang="en-US" sz="1800" dirty="0" smtClean="0">
                <a:solidFill>
                  <a:schemeClr val="tx1"/>
                </a:solidFill>
              </a:rPr>
              <a:t> + @Controller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Java </a:t>
            </a:r>
            <a:r>
              <a:rPr lang="en-US" sz="2000" dirty="0">
                <a:solidFill>
                  <a:schemeClr val="tx1"/>
                </a:solidFill>
              </a:rPr>
              <a:t>Base </a:t>
            </a:r>
            <a:r>
              <a:rPr lang="en-US" sz="2000" dirty="0" smtClean="0">
                <a:solidFill>
                  <a:schemeClr val="tx1"/>
                </a:solidFill>
              </a:rPr>
              <a:t>Configure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@Configuration: class </a:t>
            </a:r>
            <a:r>
              <a:rPr lang="en-US" sz="1800" dirty="0" err="1" smtClean="0">
                <a:solidFill>
                  <a:schemeClr val="tx1"/>
                </a:solidFill>
              </a:rPr>
              <a:t>mà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cung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cấp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các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định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nghĩa</a:t>
            </a:r>
            <a:r>
              <a:rPr lang="en-US" sz="1800" dirty="0" smtClean="0">
                <a:solidFill>
                  <a:schemeClr val="tx1"/>
                </a:solidFill>
              </a:rPr>
              <a:t> bean </a:t>
            </a:r>
            <a:r>
              <a:rPr lang="en-US" sz="1800" dirty="0" err="1" smtClean="0">
                <a:solidFill>
                  <a:schemeClr val="tx1"/>
                </a:solidFill>
              </a:rPr>
              <a:t>cho</a:t>
            </a:r>
            <a:r>
              <a:rPr lang="en-US" sz="1800" dirty="0" smtClean="0">
                <a:solidFill>
                  <a:schemeClr val="tx1"/>
                </a:solidFill>
              </a:rPr>
              <a:t> container </a:t>
            </a:r>
            <a:r>
              <a:rPr lang="en-US" sz="1800" dirty="0" err="1" smtClean="0">
                <a:solidFill>
                  <a:schemeClr val="tx1"/>
                </a:solidFill>
              </a:rPr>
              <a:t>IoC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@</a:t>
            </a:r>
            <a:r>
              <a:rPr lang="en-US" sz="1800" dirty="0" err="1">
                <a:solidFill>
                  <a:schemeClr val="tx1"/>
                </a:solidFill>
              </a:rPr>
              <a:t>ComponentScan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basePackages</a:t>
            </a:r>
            <a:r>
              <a:rPr lang="en-US" sz="1800" dirty="0">
                <a:solidFill>
                  <a:schemeClr val="tx1"/>
                </a:solidFill>
              </a:rPr>
              <a:t> = "</a:t>
            </a:r>
            <a:r>
              <a:rPr lang="en-US" sz="1800" dirty="0" err="1">
                <a:solidFill>
                  <a:schemeClr val="tx1"/>
                </a:solidFill>
              </a:rPr>
              <a:t>org.example</a:t>
            </a:r>
            <a:r>
              <a:rPr lang="en-US" sz="1800" dirty="0" smtClean="0">
                <a:solidFill>
                  <a:schemeClr val="tx1"/>
                </a:solidFill>
              </a:rPr>
              <a:t>")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 &lt;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context:component-scan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base-package="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org.example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"/&gt; </a:t>
            </a:r>
            <a:r>
              <a:rPr lang="en-US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sz="1800" smtClean="0">
                <a:solidFill>
                  <a:schemeClr val="tx1"/>
                </a:solidFill>
                <a:sym typeface="Wingdings" panose="05000000000000000000" pitchFamily="2" charset="2"/>
              </a:rPr>
              <a:t> xml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@Bean: </a:t>
            </a:r>
            <a:r>
              <a:rPr lang="en-US" sz="1800" dirty="0" err="1" smtClean="0">
                <a:solidFill>
                  <a:schemeClr val="tx1"/>
                </a:solidFill>
              </a:rPr>
              <a:t>phương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thức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mà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trả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về</a:t>
            </a:r>
            <a:r>
              <a:rPr lang="en-US" sz="1800" dirty="0" smtClean="0">
                <a:solidFill>
                  <a:schemeClr val="tx1"/>
                </a:solidFill>
              </a:rPr>
              <a:t> 1 object </a:t>
            </a:r>
            <a:r>
              <a:rPr lang="en-US" sz="1800" dirty="0" err="1" smtClean="0">
                <a:solidFill>
                  <a:schemeClr val="tx1"/>
                </a:solidFill>
              </a:rPr>
              <a:t>và</a:t>
            </a:r>
            <a:r>
              <a:rPr lang="en-US" sz="1800" dirty="0" smtClean="0">
                <a:solidFill>
                  <a:schemeClr val="tx1"/>
                </a:solidFill>
              </a:rPr>
              <a:t> object </a:t>
            </a:r>
            <a:r>
              <a:rPr lang="en-US" sz="1800" dirty="0" err="1" smtClean="0">
                <a:solidFill>
                  <a:schemeClr val="tx1"/>
                </a:solidFill>
              </a:rPr>
              <a:t>đó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được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đăng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ký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như</a:t>
            </a:r>
            <a:r>
              <a:rPr lang="en-US" sz="1800" dirty="0" smtClean="0">
                <a:solidFill>
                  <a:schemeClr val="tx1"/>
                </a:solidFill>
              </a:rPr>
              <a:t> 1 bean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Beans </a:t>
            </a:r>
            <a:r>
              <a:rPr lang="en-US" sz="2800" dirty="0" smtClean="0">
                <a:solidFill>
                  <a:schemeClr val="tx1"/>
                </a:solidFill>
              </a:rPr>
              <a:t>Scope: scope=“…”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Singleton: </a:t>
            </a:r>
            <a:r>
              <a:rPr lang="en-US" sz="2000" dirty="0" err="1" smtClean="0">
                <a:solidFill>
                  <a:schemeClr val="tx1"/>
                </a:solidFill>
              </a:rPr>
              <a:t>chỉ</a:t>
            </a:r>
            <a:r>
              <a:rPr lang="en-US" sz="2000" dirty="0" smtClean="0">
                <a:solidFill>
                  <a:schemeClr val="tx1"/>
                </a:solidFill>
              </a:rPr>
              <a:t> 1 instance </a:t>
            </a:r>
            <a:r>
              <a:rPr lang="en-US" sz="2000" dirty="0" err="1" smtClean="0">
                <a:solidFill>
                  <a:schemeClr val="tx1"/>
                </a:solidFill>
              </a:rPr>
              <a:t>cho</a:t>
            </a:r>
            <a:r>
              <a:rPr lang="en-US" sz="2000" dirty="0" smtClean="0">
                <a:solidFill>
                  <a:schemeClr val="tx1"/>
                </a:solidFill>
              </a:rPr>
              <a:t> 1 bean </a:t>
            </a:r>
            <a:r>
              <a:rPr lang="en-US" sz="2000" u="sng" dirty="0" err="1" smtClean="0">
                <a:solidFill>
                  <a:schemeClr val="tx1"/>
                </a:solidFill>
              </a:rPr>
              <a:t>trên</a:t>
            </a:r>
            <a:r>
              <a:rPr lang="en-US" sz="2000" u="sng" dirty="0" smtClean="0">
                <a:solidFill>
                  <a:schemeClr val="tx1"/>
                </a:solidFill>
              </a:rPr>
              <a:t> 1 </a:t>
            </a:r>
            <a:r>
              <a:rPr lang="en-US" sz="2000" u="sng" dirty="0" err="1" smtClean="0">
                <a:solidFill>
                  <a:schemeClr val="tx1"/>
                </a:solidFill>
              </a:rPr>
              <a:t>IoC</a:t>
            </a:r>
            <a:r>
              <a:rPr lang="en-US" sz="2000" u="sng" dirty="0" smtClean="0">
                <a:solidFill>
                  <a:schemeClr val="tx1"/>
                </a:solidFill>
              </a:rPr>
              <a:t> container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Prototype: </a:t>
            </a:r>
            <a:r>
              <a:rPr lang="en-US" sz="2000" dirty="0" err="1" smtClean="0">
                <a:solidFill>
                  <a:schemeClr val="tx1"/>
                </a:solidFill>
              </a:rPr>
              <a:t>số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lượng</a:t>
            </a:r>
            <a:r>
              <a:rPr lang="en-US" sz="2000" dirty="0" smtClean="0">
                <a:solidFill>
                  <a:schemeClr val="tx1"/>
                </a:solidFill>
              </a:rPr>
              <a:t> instance </a:t>
            </a:r>
            <a:r>
              <a:rPr lang="en-US" sz="2000" dirty="0" err="1" smtClean="0">
                <a:solidFill>
                  <a:schemeClr val="tx1"/>
                </a:solidFill>
              </a:rPr>
              <a:t>tùy</a:t>
            </a:r>
            <a:r>
              <a:rPr lang="en-US" sz="2000" dirty="0" smtClean="0">
                <a:solidFill>
                  <a:schemeClr val="tx1"/>
                </a:solidFill>
              </a:rPr>
              <a:t> ý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724</TotalTime>
  <Words>619</Words>
  <Application>Microsoft Office PowerPoint</Application>
  <PresentationFormat>Widescreen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Verdana</vt:lpstr>
      <vt:lpstr>Wingdings</vt:lpstr>
      <vt:lpstr>Basis</vt:lpstr>
      <vt:lpstr>Spring</vt:lpstr>
      <vt:lpstr>Mục lục</vt:lpstr>
      <vt:lpstr>Architecture Spring Framework</vt:lpstr>
      <vt:lpstr>Spring Core</vt:lpstr>
      <vt:lpstr>Spring Core - IoC Container</vt:lpstr>
      <vt:lpstr>IoC Container</vt:lpstr>
      <vt:lpstr>Spring Core- Beans</vt:lpstr>
      <vt:lpstr>Beans – Bean Difinition </vt:lpstr>
      <vt:lpstr>Beans</vt:lpstr>
      <vt:lpstr>Beans</vt:lpstr>
      <vt:lpstr>Dependency Injection</vt:lpstr>
      <vt:lpstr>Spring MVC</vt:lpstr>
      <vt:lpstr>Spring MVC – Mô hình</vt:lpstr>
      <vt:lpstr>Spring MVC – DispatcherServlet</vt:lpstr>
      <vt:lpstr>Spring MVC – HandlerMapping</vt:lpstr>
      <vt:lpstr>Spring MVC – Controller</vt:lpstr>
      <vt:lpstr>Spring MVC – ViewResolver</vt:lpstr>
      <vt:lpstr>Spring MVC – View</vt:lpstr>
      <vt:lpstr>Spring Boot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Lò Văn Kiên</dc:creator>
  <cp:lastModifiedBy>Lò Văn Kiên</cp:lastModifiedBy>
  <cp:revision>98</cp:revision>
  <dcterms:created xsi:type="dcterms:W3CDTF">2018-04-10T09:20:55Z</dcterms:created>
  <dcterms:modified xsi:type="dcterms:W3CDTF">2018-04-11T12:04:32Z</dcterms:modified>
</cp:coreProperties>
</file>