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2"/>
  </p:notesMasterIdLst>
  <p:sldIdLst>
    <p:sldId id="256" r:id="rId2"/>
    <p:sldId id="259" r:id="rId3"/>
    <p:sldId id="261" r:id="rId4"/>
    <p:sldId id="257" r:id="rId5"/>
    <p:sldId id="262" r:id="rId6"/>
    <p:sldId id="268" r:id="rId7"/>
    <p:sldId id="263" r:id="rId8"/>
    <p:sldId id="265" r:id="rId9"/>
    <p:sldId id="266" r:id="rId10"/>
    <p:sldId id="267" r:id="rId11"/>
    <p:sldId id="264" r:id="rId12"/>
    <p:sldId id="258" r:id="rId13"/>
    <p:sldId id="269" r:id="rId14"/>
    <p:sldId id="277" r:id="rId15"/>
    <p:sldId id="271" r:id="rId16"/>
    <p:sldId id="272" r:id="rId17"/>
    <p:sldId id="273" r:id="rId18"/>
    <p:sldId id="274" r:id="rId19"/>
    <p:sldId id="275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ò Văn Kiên" initials="L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958" autoAdjust="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B0C94-0509-4FB7-8ABE-E78509E4B77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AECD5-8335-4937-AC00-0774527D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SpEL: Spring Expression Language: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 cấp hỗ trợ việc setting/getting giá trị, các method cải tiến cho phép truy cập collections, index, các toán tử logic...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vi-V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cấu hình Spring linh hoạt hơn, có dùng trong xml, annotation configuration: </a:t>
            </a:r>
          </a:p>
          <a:p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&lt;property</a:t>
            </a:r>
            <a:r>
              <a:rPr lang="vi-VN" smtClean="0"/>
              <a:t> 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vi-VN" smtClean="0"/>
              <a:t>=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"randomNumber"</a:t>
            </a:r>
            <a:r>
              <a:rPr lang="vi-VN" smtClean="0"/>
              <a:t> 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vi-VN" smtClean="0"/>
              <a:t>=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"#{ T(java.lang.Math).random() * 100.0 }"/&gt;</a:t>
            </a:r>
          </a:p>
          <a:p>
            <a:r>
              <a:rPr lang="vi-V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@Value("#{ systemProperties['user.region'] }")</a:t>
            </a:r>
            <a:endParaRPr lang="en-US" smtClean="0"/>
          </a:p>
          <a:p>
            <a:r>
              <a:rPr lang="en-US" smtClean="0"/>
              <a:t>IoC: Inversion of</a:t>
            </a:r>
            <a:r>
              <a:rPr lang="en-US" baseline="0" smtClean="0"/>
              <a:t> Controll (</a:t>
            </a:r>
            <a:r>
              <a:rPr lang="en-US" smtClean="0"/>
              <a:t>nguyên</a:t>
            </a:r>
            <a:r>
              <a:rPr lang="en-US" baseline="0" smtClean="0"/>
              <a:t> lý) – DI: 1 design pattern thực hiện theo nguyên lý IoC</a:t>
            </a:r>
          </a:p>
          <a:p>
            <a:pPr marL="228600" indent="-228600">
              <a:buAutoNum type="arabicPeriod"/>
            </a:pPr>
            <a:r>
              <a:rPr lang="vi-VN" smtClean="0"/>
              <a:t>Các module cấp cao không nên phụ thuộc vào các module cấp thấp. Cả 2 nên phụ thuộc vào abstraction. </a:t>
            </a:r>
          </a:p>
          <a:p>
            <a:pPr marL="228600" indent="-228600">
              <a:buAutoNum type="arabicPeriod"/>
            </a:pPr>
            <a:r>
              <a:rPr lang="vi-VN" smtClean="0"/>
              <a:t>Interface (abstraction) không nên phụ thuộc vào chi tiết, mà ngược lại. (Các class giao tiếp với nhau thông qua interface, không phải thông qua implementation.)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IoC container:</a:t>
            </a:r>
            <a:r>
              <a:rPr lang="en-US" baseline="0" smtClean="0"/>
              <a:t> khởi tạo, quản lý, inject các bean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-&gt; Beans </a:t>
            </a:r>
            <a:r>
              <a:rPr lang="en-US" smtClean="0"/>
              <a:t>-&gt; Bean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Beans </a:t>
            </a:r>
            <a:r>
              <a:rPr lang="en-US" sz="2800" dirty="0" smtClean="0">
                <a:solidFill>
                  <a:schemeClr val="tx1"/>
                </a:solidFill>
              </a:rPr>
              <a:t>Life Cycle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-method: </a:t>
            </a:r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-method=“”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destroy-method</a:t>
            </a:r>
            <a:r>
              <a:rPr lang="en-US" sz="2800" dirty="0" smtClean="0">
                <a:solidFill>
                  <a:schemeClr val="tx1"/>
                </a:solidFill>
              </a:rPr>
              <a:t>: destroy-method=“”</a:t>
            </a:r>
            <a:endParaRPr lang="en-US" sz="28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AbstractApplicationContext</a:t>
            </a:r>
            <a:r>
              <a:rPr lang="en-US" sz="2400" dirty="0">
                <a:solidFill>
                  <a:schemeClr val="tx1"/>
                </a:solidFill>
              </a:rPr>
              <a:t> context -&gt; context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err="1">
                <a:solidFill>
                  <a:schemeClr val="tx1"/>
                </a:solidFill>
              </a:rPr>
              <a:t>registerShutdownHook</a:t>
            </a:r>
            <a:r>
              <a:rPr lang="en-US" sz="240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vi-VN">
                <a:solidFill>
                  <a:schemeClr val="tx1"/>
                </a:solidFill>
              </a:rPr>
              <a:t>@PostConstruct, @PreDestroy</a:t>
            </a:r>
            <a:endParaRPr lang="en-US" sz="30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</a:t>
            </a:r>
            <a:r>
              <a:rPr lang="en-US" smtClean="0"/>
              <a:t>-&gt; Dependency </a:t>
            </a:r>
            <a:r>
              <a:rPr lang="en-US" dirty="0"/>
              <a:t>I</a:t>
            </a:r>
            <a:r>
              <a:rPr lang="en-US" dirty="0" smtClean="0"/>
              <a:t>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33266"/>
            <a:ext cx="9872871" cy="489613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DI </a:t>
            </a:r>
            <a:r>
              <a:rPr lang="en-US" sz="1800" dirty="0" err="1" smtClean="0">
                <a:solidFill>
                  <a:schemeClr val="tx1"/>
                </a:solidFill>
              </a:rPr>
              <a:t>trong</a:t>
            </a:r>
            <a:r>
              <a:rPr lang="en-US" sz="1800" dirty="0" smtClean="0">
                <a:solidFill>
                  <a:schemeClr val="tx1"/>
                </a:solidFill>
              </a:rPr>
              <a:t> Spring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XML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Constructor-based: &lt;constructor-</a:t>
            </a:r>
            <a:r>
              <a:rPr lang="en-US" sz="1800" dirty="0" err="1" smtClean="0">
                <a:solidFill>
                  <a:schemeClr val="tx1"/>
                </a:solidFill>
              </a:rPr>
              <a:t>arg</a:t>
            </a:r>
            <a:r>
              <a:rPr lang="en-US" sz="1800" dirty="0" smtClean="0">
                <a:solidFill>
                  <a:schemeClr val="tx1"/>
                </a:solidFill>
              </a:rPr>
              <a:t> name=“…” </a:t>
            </a:r>
            <a:r>
              <a:rPr lang="en-US" sz="1800" dirty="0" err="1" smtClean="0">
                <a:solidFill>
                  <a:schemeClr val="tx1"/>
                </a:solidFill>
              </a:rPr>
              <a:t>value|ref</a:t>
            </a:r>
            <a:r>
              <a:rPr lang="en-US" sz="1800" dirty="0" smtClean="0">
                <a:solidFill>
                  <a:schemeClr val="tx1"/>
                </a:solidFill>
              </a:rPr>
              <a:t>=“…” /&gt;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Setter-based: &lt;property name=“…” </a:t>
            </a:r>
            <a:r>
              <a:rPr lang="en-US" sz="1800" dirty="0" err="1" smtClean="0">
                <a:solidFill>
                  <a:schemeClr val="tx1"/>
                </a:solidFill>
              </a:rPr>
              <a:t>value|ref</a:t>
            </a:r>
            <a:r>
              <a:rPr lang="en-US" sz="1800" dirty="0" smtClean="0">
                <a:solidFill>
                  <a:schemeClr val="tx1"/>
                </a:solidFill>
              </a:rPr>
              <a:t>=“…” /&gt;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Annotation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thêm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cấu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xml configure: &lt;</a:t>
            </a:r>
            <a:r>
              <a:rPr lang="en-US" sz="1600" dirty="0" err="1">
                <a:solidFill>
                  <a:schemeClr val="tx1"/>
                </a:solidFill>
              </a:rPr>
              <a:t>context:annotation-config</a:t>
            </a:r>
            <a:r>
              <a:rPr lang="en-US" sz="1600" dirty="0">
                <a:solidFill>
                  <a:schemeClr val="tx1"/>
                </a:solidFill>
              </a:rPr>
              <a:t>/&gt;,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&lt;beans …&gt;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@Required: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property setter method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trên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contructor</a:t>
            </a:r>
            <a:r>
              <a:rPr lang="en-US" sz="1600" dirty="0">
                <a:solidFill>
                  <a:schemeClr val="tx1"/>
                </a:solidFill>
              </a:rPr>
              <a:t>, properties, property setter method, non-setter method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(required=false): </a:t>
            </a:r>
            <a:r>
              <a:rPr lang="en-US" sz="1600" dirty="0" err="1" smtClean="0">
                <a:solidFill>
                  <a:schemeClr val="tx1"/>
                </a:solidFill>
              </a:rPr>
              <a:t>bỏ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yêu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cầu</a:t>
            </a:r>
            <a:r>
              <a:rPr lang="en-US" sz="1600" dirty="0">
                <a:solidFill>
                  <a:schemeClr val="tx1"/>
                </a:solidFill>
              </a:rPr>
              <a:t> required </a:t>
            </a:r>
            <a:r>
              <a:rPr lang="en-US" sz="1600" dirty="0" err="1">
                <a:solidFill>
                  <a:schemeClr val="tx1"/>
                </a:solidFill>
              </a:rPr>
              <a:t>mặc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định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</a:rPr>
              <a:t>Cố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gắng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autowiring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theo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byType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@Qualifier: </a:t>
            </a:r>
            <a:r>
              <a:rPr lang="en-US" sz="1600" dirty="0" err="1">
                <a:solidFill>
                  <a:schemeClr val="tx1"/>
                </a:solidFill>
              </a:rPr>
              <a:t>hỗ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trợ</a:t>
            </a:r>
            <a:r>
              <a:rPr lang="en-US" sz="1600" dirty="0">
                <a:solidFill>
                  <a:schemeClr val="tx1"/>
                </a:solidFill>
              </a:rPr>
              <a:t> 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nhiều</a:t>
            </a:r>
            <a:r>
              <a:rPr lang="en-US" sz="1600" dirty="0">
                <a:solidFill>
                  <a:schemeClr val="tx1"/>
                </a:solidFill>
              </a:rPr>
              <a:t> bean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kiểu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để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xác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định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rõ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sẽ</a:t>
            </a:r>
            <a:r>
              <a:rPr lang="en-US" sz="1600" dirty="0" smtClean="0">
                <a:solidFill>
                  <a:schemeClr val="tx1"/>
                </a:solidFill>
              </a:rPr>
              <a:t> wire </a:t>
            </a:r>
            <a:r>
              <a:rPr lang="en-US" sz="1600" dirty="0" err="1" smtClean="0">
                <a:solidFill>
                  <a:schemeClr val="tx1"/>
                </a:solidFill>
              </a:rPr>
              <a:t>với</a:t>
            </a:r>
            <a:r>
              <a:rPr lang="en-US" sz="1600" dirty="0" smtClean="0">
                <a:solidFill>
                  <a:schemeClr val="tx1"/>
                </a:solidFill>
              </a:rPr>
              <a:t> bean </a:t>
            </a:r>
            <a:r>
              <a:rPr lang="en-US" sz="1600" dirty="0" err="1" smtClean="0">
                <a:solidFill>
                  <a:schemeClr val="tx1"/>
                </a:solidFill>
              </a:rPr>
              <a:t>nào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bằng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định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name (</a:t>
            </a:r>
            <a:r>
              <a:rPr lang="en-US" sz="1600" b="1" dirty="0" err="1" smtClean="0">
                <a:solidFill>
                  <a:schemeClr val="tx1"/>
                </a:solidFill>
              </a:rPr>
              <a:t>hạn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chế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dùng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nếu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ko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bắt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buộc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@Primary: </a:t>
            </a:r>
            <a:r>
              <a:rPr lang="en-US" sz="1600" dirty="0" err="1" smtClean="0">
                <a:solidFill>
                  <a:schemeClr val="tx1"/>
                </a:solidFill>
              </a:rPr>
              <a:t>hỗ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trợ</a:t>
            </a:r>
            <a:r>
              <a:rPr lang="en-US" sz="1600" dirty="0" smtClean="0">
                <a:solidFill>
                  <a:schemeClr val="tx1"/>
                </a:solidFill>
              </a:rPr>
              <a:t> @</a:t>
            </a:r>
            <a:r>
              <a:rPr lang="en-US" sz="1600" dirty="0" err="1" smtClean="0">
                <a:solidFill>
                  <a:schemeClr val="tx1"/>
                </a:solidFill>
              </a:rPr>
              <a:t>Autowired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khi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có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nhiều</a:t>
            </a:r>
            <a:r>
              <a:rPr lang="en-US" sz="1600" dirty="0" smtClean="0">
                <a:solidFill>
                  <a:schemeClr val="tx1"/>
                </a:solidFill>
              </a:rPr>
              <a:t> bean </a:t>
            </a:r>
            <a:r>
              <a:rPr lang="en-US" sz="1600" dirty="0" err="1" smtClean="0">
                <a:solidFill>
                  <a:schemeClr val="tx1"/>
                </a:solidFill>
              </a:rPr>
              <a:t>cùng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kiểu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sẽ</a:t>
            </a:r>
            <a:r>
              <a:rPr lang="en-US" sz="1600" dirty="0" smtClean="0">
                <a:solidFill>
                  <a:schemeClr val="tx1"/>
                </a:solidFill>
              </a:rPr>
              <a:t> wire bean </a:t>
            </a:r>
            <a:r>
              <a:rPr lang="en-US" sz="1600" dirty="0" err="1" smtClean="0">
                <a:solidFill>
                  <a:schemeClr val="tx1"/>
                </a:solidFill>
              </a:rPr>
              <a:t>có</a:t>
            </a:r>
            <a:r>
              <a:rPr lang="en-US" sz="1600" dirty="0" smtClean="0">
                <a:solidFill>
                  <a:schemeClr val="tx1"/>
                </a:solidFill>
              </a:rPr>
              <a:t> @Primary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@Resource(name=“</a:t>
            </a:r>
            <a:r>
              <a:rPr lang="en-US" sz="1600" dirty="0" err="1" smtClean="0">
                <a:solidFill>
                  <a:schemeClr val="tx1"/>
                </a:solidFill>
              </a:rPr>
              <a:t>beanName</a:t>
            </a:r>
            <a:r>
              <a:rPr lang="en-US" sz="1600" dirty="0" smtClean="0">
                <a:solidFill>
                  <a:schemeClr val="tx1"/>
                </a:solidFill>
              </a:rPr>
              <a:t>”): </a:t>
            </a:r>
            <a:r>
              <a:rPr lang="en-US" sz="1600" dirty="0" err="1" smtClean="0">
                <a:solidFill>
                  <a:schemeClr val="tx1"/>
                </a:solidFill>
              </a:rPr>
              <a:t>trên</a:t>
            </a:r>
            <a:r>
              <a:rPr lang="en-US" sz="1600" dirty="0" smtClean="0">
                <a:solidFill>
                  <a:schemeClr val="tx1"/>
                </a:solidFill>
              </a:rPr>
              <a:t> field name </a:t>
            </a:r>
            <a:r>
              <a:rPr lang="en-US" sz="1600" dirty="0" err="1" smtClean="0">
                <a:solidFill>
                  <a:schemeClr val="tx1"/>
                </a:solidFill>
              </a:rPr>
              <a:t>và</a:t>
            </a:r>
            <a:r>
              <a:rPr lang="en-US" sz="1600" dirty="0" smtClean="0">
                <a:solidFill>
                  <a:schemeClr val="tx1"/>
                </a:solidFill>
              </a:rPr>
              <a:t> setter method, inject </a:t>
            </a:r>
            <a:r>
              <a:rPr lang="en-US" sz="1600" dirty="0" err="1" smtClean="0">
                <a:solidFill>
                  <a:schemeClr val="tx1"/>
                </a:solidFill>
              </a:rPr>
              <a:t>theo</a:t>
            </a:r>
            <a:r>
              <a:rPr lang="en-US" sz="1600" dirty="0" smtClean="0">
                <a:solidFill>
                  <a:schemeClr val="tx1"/>
                </a:solidFill>
              </a:rPr>
              <a:t> bean name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</a:rPr>
              <a:t>Nếu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chỉ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rõ</a:t>
            </a:r>
            <a:r>
              <a:rPr lang="en-US" sz="1600" dirty="0" smtClean="0">
                <a:solidFill>
                  <a:schemeClr val="tx1"/>
                </a:solidFill>
              </a:rPr>
              <a:t> name @Resource: </a:t>
            </a:r>
            <a:r>
              <a:rPr lang="en-US" sz="1600" dirty="0" err="1" smtClean="0">
                <a:solidFill>
                  <a:schemeClr val="tx1"/>
                </a:solidFill>
              </a:rPr>
              <a:t>lấy</a:t>
            </a:r>
            <a:r>
              <a:rPr lang="en-US" sz="1600" dirty="0" smtClean="0">
                <a:solidFill>
                  <a:schemeClr val="tx1"/>
                </a:solidFill>
              </a:rPr>
              <a:t> name default,</a:t>
            </a:r>
          </a:p>
          <a:p>
            <a:pPr lvl="3"/>
            <a:r>
              <a:rPr lang="en-US" sz="1400" dirty="0" err="1" smtClean="0">
                <a:solidFill>
                  <a:schemeClr val="tx1"/>
                </a:solidFill>
              </a:rPr>
              <a:t>Với</a:t>
            </a:r>
            <a:r>
              <a:rPr lang="en-US" sz="1400" dirty="0" smtClean="0">
                <a:solidFill>
                  <a:schemeClr val="tx1"/>
                </a:solidFill>
              </a:rPr>
              <a:t> field: </a:t>
            </a:r>
            <a:r>
              <a:rPr lang="en-US" sz="1400" dirty="0" err="1" smtClean="0">
                <a:solidFill>
                  <a:schemeClr val="tx1"/>
                </a:solidFill>
              </a:rPr>
              <a:t>lấy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tên</a:t>
            </a:r>
            <a:r>
              <a:rPr lang="en-US" sz="1400" dirty="0" smtClean="0">
                <a:solidFill>
                  <a:schemeClr val="tx1"/>
                </a:solidFill>
              </a:rPr>
              <a:t> field - </a:t>
            </a:r>
            <a:r>
              <a:rPr lang="en-US" sz="1400" dirty="0" err="1" smtClean="0">
                <a:solidFill>
                  <a:schemeClr val="tx1"/>
                </a:solidFill>
              </a:rPr>
              <a:t>Với</a:t>
            </a:r>
            <a:r>
              <a:rPr lang="en-US" sz="1400" dirty="0" smtClean="0">
                <a:solidFill>
                  <a:schemeClr val="tx1"/>
                </a:solidFill>
              </a:rPr>
              <a:t> setter method: </a:t>
            </a:r>
            <a:r>
              <a:rPr lang="en-US" sz="1400" dirty="0" err="1" smtClean="0">
                <a:solidFill>
                  <a:schemeClr val="tx1"/>
                </a:solidFill>
              </a:rPr>
              <a:t>lấy</a:t>
            </a:r>
            <a:r>
              <a:rPr lang="en-US" sz="1400" dirty="0" smtClean="0">
                <a:solidFill>
                  <a:schemeClr val="tx1"/>
                </a:solidFill>
              </a:rPr>
              <a:t> bean property name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DispatcherSerlet</a:t>
            </a:r>
            <a:endParaRPr lang="en-US" dirty="0" smtClean="0"/>
          </a:p>
          <a:p>
            <a:r>
              <a:rPr lang="en-US" dirty="0" smtClean="0"/>
              <a:t>Handler Mapping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View Resolver</a:t>
            </a:r>
          </a:p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1026" name="Picture 2" descr="Spring DispatcherServle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264" y="2008772"/>
            <a:ext cx="5277587" cy="31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pring MVC - Phần 1: Kiến trúc của Spring MVC, Flow trong Spring MV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80" y="1691973"/>
            <a:ext cx="7392259" cy="45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56096"/>
            <a:ext cx="9872871" cy="4239904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vi-VN" dirty="0" smtClean="0">
                <a:solidFill>
                  <a:schemeClr val="tx1"/>
                </a:solidFill>
              </a:rPr>
              <a:t>Request tới Dispatcher Servlet</a:t>
            </a:r>
            <a:endParaRPr lang="vi-VN" dirty="0">
              <a:solidFill>
                <a:schemeClr val="tx1"/>
              </a:solidFill>
            </a:endParaRP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Dispatcher Servlet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sẽ sử dụng Handler Mapping để biết được controller nào sẽ xử lý request đó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Controller nhận request, gọi tới các class service thích hợp để xử lý yêu cầu.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Sau khi xử lý xong, Controller sẽ nhận được model từ tầng Service hoặc tầng DAO.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Controller gửi model </a:t>
            </a:r>
            <a:r>
              <a:rPr lang="vi-VN" dirty="0" smtClean="0">
                <a:solidFill>
                  <a:schemeClr val="tx1"/>
                </a:solidFill>
              </a:rPr>
              <a:t>và tên view tới </a:t>
            </a:r>
            <a:r>
              <a:rPr lang="vi-VN" dirty="0">
                <a:solidFill>
                  <a:schemeClr val="tx1"/>
                </a:solidFill>
              </a:rPr>
              <a:t>Dispatcher </a:t>
            </a:r>
            <a:r>
              <a:rPr lang="vi-VN" dirty="0" smtClean="0">
                <a:solidFill>
                  <a:schemeClr val="tx1"/>
                </a:solidFill>
              </a:rPr>
              <a:t>Servlet</a:t>
            </a:r>
            <a:endParaRPr lang="vi-VN" dirty="0">
              <a:solidFill>
                <a:schemeClr val="tx1"/>
              </a:solidFill>
            </a:endParaRP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Dispatcher Servlet sẽ tìm các mẫu view, sử dụng view resolver và truyền model vào nó.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View template, model, view page được build và gửi trả lại Dispatcher Servlet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Dispatcher Servlet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gửi một page view tới trình duyệt để hiển thị </a:t>
            </a:r>
            <a:r>
              <a:rPr lang="vi-VN" dirty="0" smtClean="0">
                <a:solidFill>
                  <a:schemeClr val="tx1"/>
                </a:solidFill>
              </a:rPr>
              <a:t>cho </a:t>
            </a:r>
            <a:r>
              <a:rPr lang="vi-VN" dirty="0">
                <a:solidFill>
                  <a:schemeClr val="tx1"/>
                </a:solidFill>
              </a:rPr>
              <a:t>người dùng.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141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DispatcherServlet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equest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gửi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DispactherServlet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HandlerMapping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RequestMapping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GetMapping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PostMapping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PutMapping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DeleteMapping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@Controller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RestController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ResponseBody</a:t>
            </a:r>
            <a:r>
              <a:rPr lang="en-US" dirty="0" smtClean="0">
                <a:solidFill>
                  <a:schemeClr val="tx1"/>
                </a:solidFill>
              </a:rPr>
              <a:t> + Controller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ResponseBody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text, </a:t>
            </a:r>
            <a:r>
              <a:rPr lang="en-US" smtClean="0">
                <a:solidFill>
                  <a:schemeClr val="tx1"/>
                </a:solidFill>
              </a:rPr>
              <a:t>json, </a:t>
            </a:r>
            <a:r>
              <a:rPr lang="en-US" dirty="0" err="1">
                <a:solidFill>
                  <a:schemeClr val="tx1"/>
                </a:solidFill>
              </a:rPr>
              <a:t>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3543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Jsp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thymeleaf</a:t>
            </a:r>
            <a:r>
              <a:rPr lang="en-US" dirty="0" smtClean="0">
                <a:solidFill>
                  <a:schemeClr val="tx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3493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</a:t>
            </a:r>
          </a:p>
          <a:p>
            <a:r>
              <a:rPr lang="en-US" sz="3600" dirty="0" smtClean="0"/>
              <a:t>Spring Core</a:t>
            </a:r>
          </a:p>
          <a:p>
            <a:r>
              <a:rPr lang="en-US" sz="3600" dirty="0" smtClean="0"/>
              <a:t>Spring MVC</a:t>
            </a:r>
          </a:p>
          <a:p>
            <a:r>
              <a:rPr lang="en-US" sz="3600" dirty="0" smtClean="0"/>
              <a:t>Spring Boot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3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module </a:t>
            </a:r>
            <a:r>
              <a:rPr lang="en-US" dirty="0" err="1" smtClean="0">
                <a:solidFill>
                  <a:schemeClr val="tx1"/>
                </a:solidFill>
              </a:rPr>
              <a:t>trong</a:t>
            </a:r>
            <a:r>
              <a:rPr lang="en-US" dirty="0" smtClean="0">
                <a:solidFill>
                  <a:schemeClr val="tx1"/>
                </a:solidFill>
              </a:rPr>
              <a:t> spring framework </a:t>
            </a:r>
            <a:r>
              <a:rPr lang="en-US" dirty="0" err="1" smtClean="0">
                <a:solidFill>
                  <a:schemeClr val="tx1"/>
                </a:solidFill>
              </a:rPr>
              <a:t>giúp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nhanh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cấu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hơn</a:t>
            </a:r>
            <a:r>
              <a:rPr lang="en-US" dirty="0" smtClean="0">
                <a:solidFill>
                  <a:schemeClr val="tx1"/>
                </a:solidFill>
              </a:rPr>
              <a:t>.. 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SpringBootApplication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tương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gồm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nhiều</a:t>
            </a:r>
            <a:r>
              <a:rPr lang="en-US" dirty="0" smtClean="0">
                <a:solidFill>
                  <a:schemeClr val="tx1"/>
                </a:solidFill>
              </a:rPr>
              <a:t> annotation </a:t>
            </a:r>
            <a:r>
              <a:rPr lang="en-US" dirty="0" err="1" smtClean="0">
                <a:solidFill>
                  <a:schemeClr val="tx1"/>
                </a:solidFill>
              </a:rPr>
              <a:t>như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@ Configuration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EnableAutoConfiguration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ComponentScan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 err="1">
                <a:solidFill>
                  <a:schemeClr val="tx1"/>
                </a:solidFill>
              </a:rPr>
              <a:t>EnableWebMvc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 err="1" smtClean="0">
                <a:solidFill>
                  <a:schemeClr val="tx1"/>
                </a:solidFill>
              </a:rPr>
              <a:t>SpringApplication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khởi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chạy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hàm</a:t>
            </a:r>
            <a:r>
              <a:rPr lang="en-US" dirty="0" smtClean="0">
                <a:solidFill>
                  <a:schemeClr val="tx1"/>
                </a:solidFill>
              </a:rPr>
              <a:t> run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Spring Framework</a:t>
            </a:r>
            <a:endParaRPr lang="en-US" dirty="0"/>
          </a:p>
        </p:txBody>
      </p:sp>
      <p:pic>
        <p:nvPicPr>
          <p:cNvPr id="1026" name="Picture 2" descr="spring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784" y="1612597"/>
            <a:ext cx="5031916" cy="43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627" y="2130135"/>
            <a:ext cx="6746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accent2"/>
                </a:solidFill>
              </a:rPr>
              <a:t>Core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Core module</a:t>
            </a:r>
            <a:r>
              <a:rPr lang="en-US" sz="2400" smtClean="0">
                <a:solidFill>
                  <a:schemeClr val="accent2"/>
                </a:solidFill>
              </a:rPr>
              <a:t>: Inversion of Controll (IoC) </a:t>
            </a:r>
            <a:r>
              <a:rPr lang="en-US" sz="2400" dirty="0" smtClean="0">
                <a:solidFill>
                  <a:schemeClr val="accent2"/>
                </a:solidFill>
              </a:rPr>
              <a:t>&amp; </a:t>
            </a:r>
            <a:r>
              <a:rPr lang="en-US" sz="2400" smtClean="0">
                <a:solidFill>
                  <a:schemeClr val="accent2"/>
                </a:solidFill>
              </a:rPr>
              <a:t>Dependency Injection (DI)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Beans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BeanFactory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Context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ApplicationContext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</a:rPr>
              <a:t>SpEL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7797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err="1" smtClean="0"/>
              <a:t>IoC</a:t>
            </a:r>
            <a:r>
              <a:rPr lang="en-US" sz="3600" smtClean="0"/>
              <a:t> </a:t>
            </a:r>
          </a:p>
          <a:p>
            <a:pPr lvl="1"/>
            <a:r>
              <a:rPr lang="en-US" sz="3600" smtClean="0"/>
              <a:t>Beans</a:t>
            </a:r>
            <a:endParaRPr lang="en-US" sz="3600" dirty="0" smtClean="0"/>
          </a:p>
          <a:p>
            <a:pPr lvl="1"/>
            <a:r>
              <a:rPr lang="en-US" sz="36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853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smtClean="0"/>
              <a:t>Core -&gt; IoC</a:t>
            </a:r>
            <a:endParaRPr lang="en-US" dirty="0"/>
          </a:p>
        </p:txBody>
      </p:sp>
      <p:pic>
        <p:nvPicPr>
          <p:cNvPr id="4" name="Content Placeholder 3" descr="container magic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727" r="7430" b="327"/>
          <a:stretch/>
        </p:blipFill>
        <p:spPr bwMode="auto">
          <a:xfrm>
            <a:off x="6390185" y="1337480"/>
            <a:ext cx="5456072" cy="41057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5126" y="1672006"/>
            <a:ext cx="68908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 POJOs</a:t>
            </a:r>
            <a:r>
              <a:rPr lang="en-US" sz="2400"/>
              <a:t>: </a:t>
            </a:r>
            <a:r>
              <a:rPr lang="en-US" sz="2400" smtClean="0"/>
              <a:t>(Plain </a:t>
            </a:r>
            <a:r>
              <a:rPr lang="en-US" sz="2400" dirty="0"/>
              <a:t>O</a:t>
            </a:r>
            <a:r>
              <a:rPr lang="en-US" sz="2400" smtClean="0"/>
              <a:t>ld </a:t>
            </a:r>
            <a:r>
              <a:rPr lang="en-US" sz="2400"/>
              <a:t>Java </a:t>
            </a:r>
            <a:r>
              <a:rPr lang="en-US" sz="2400" smtClean="0"/>
              <a:t>Objects)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Java </a:t>
            </a:r>
            <a:r>
              <a:rPr lang="en-US" sz="2400" err="1" smtClean="0"/>
              <a:t>thuần</a:t>
            </a:r>
            <a:r>
              <a:rPr lang="en-US" sz="2400" smtClean="0"/>
              <a:t> túy: chỉ gồm các thuộc tính và method, ko extends, implements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Configuration </a:t>
            </a:r>
            <a:r>
              <a:rPr lang="en-US" sz="2400" dirty="0" smtClean="0"/>
              <a:t>Metadata: XML, Annotations, </a:t>
            </a:r>
            <a:r>
              <a:rPr lang="en-US" sz="2400" smtClean="0"/>
              <a:t>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IoC: xử lý mà nhờ đó các Objects xác định chúng sẽ làm việc với những objects nào hay các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 Container: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BeanFactory: cung cấp cấu hình, chức năng cơ bản để quản lý bất kỳ kiểu đối tượng nào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ApplicationContext: BeanFactory </a:t>
            </a:r>
            <a:r>
              <a:rPr lang="en-US" sz="2400" smtClean="0"/>
              <a:t>+ enterprise-specific functionality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</a:t>
            </a:r>
            <a:r>
              <a:rPr lang="en-US" smtClean="0"/>
              <a:t>-&gt; IoC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126" y="1672005"/>
            <a:ext cx="118768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Một số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BeanFactory</a:t>
            </a:r>
            <a:r>
              <a:rPr lang="en-US" sz="2400" dirty="0" smtClean="0"/>
              <a:t> </a:t>
            </a:r>
            <a:r>
              <a:rPr lang="en-US" sz="2400" dirty="0" err="1"/>
              <a:t>ctx</a:t>
            </a:r>
            <a:r>
              <a:rPr lang="en-US" sz="2400" dirty="0"/>
              <a:t> = </a:t>
            </a:r>
            <a:r>
              <a:rPr lang="en-US" sz="2400" dirty="0" smtClean="0"/>
              <a:t>new </a:t>
            </a:r>
            <a:r>
              <a:rPr lang="en-US" sz="2400" dirty="0" err="1"/>
              <a:t>XmlBeanFactory</a:t>
            </a:r>
            <a:r>
              <a:rPr lang="en-US" sz="2400" dirty="0"/>
              <a:t> (new </a:t>
            </a:r>
            <a:r>
              <a:rPr lang="en-US" sz="2400" dirty="0" err="1"/>
              <a:t>ClassPathResource</a:t>
            </a:r>
            <a:r>
              <a:rPr lang="en-US" sz="2400" dirty="0" smtClean="0"/>
              <a:t>(“beans.xml</a:t>
            </a:r>
            <a:r>
              <a:rPr lang="en-US" sz="2400" dirty="0"/>
              <a:t>"));</a:t>
            </a:r>
            <a:endParaRPr lang="fr-F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ApplicationContext</a:t>
            </a:r>
            <a:r>
              <a:rPr lang="fr-FR" sz="2400" dirty="0" smtClean="0"/>
              <a:t> </a:t>
            </a:r>
            <a:r>
              <a:rPr lang="fr-FR" sz="2400" dirty="0" err="1"/>
              <a:t>ctx</a:t>
            </a:r>
            <a:r>
              <a:rPr lang="fr-FR" sz="2400" dirty="0"/>
              <a:t> = new </a:t>
            </a:r>
            <a:r>
              <a:rPr lang="fr-FR" sz="2400" dirty="0" err="1"/>
              <a:t>ClassPathXmlApplicationContext</a:t>
            </a:r>
            <a:r>
              <a:rPr lang="fr-FR" sz="2400" dirty="0"/>
              <a:t>("beans.xml</a:t>
            </a:r>
            <a:r>
              <a:rPr lang="fr-FR" sz="2400" dirty="0" smtClean="0"/>
              <a:t>");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ApplicationContext </a:t>
            </a:r>
            <a:r>
              <a:rPr lang="en-US" sz="2400" dirty="0" err="1"/>
              <a:t>ctx</a:t>
            </a:r>
            <a:r>
              <a:rPr lang="en-US" sz="2400" dirty="0"/>
              <a:t> = new </a:t>
            </a:r>
            <a:r>
              <a:rPr lang="en-US" sz="2400" err="1"/>
              <a:t>AnnotationConfigApplicationContext</a:t>
            </a:r>
            <a:r>
              <a:rPr lang="en-US" sz="2400"/>
              <a:t>(</a:t>
            </a:r>
            <a:r>
              <a:rPr lang="en-US" sz="2400" err="1"/>
              <a:t>HelloWorldConfig.class</a:t>
            </a:r>
            <a:r>
              <a:rPr lang="en-US" sz="2400" smtClean="0"/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AbstractApplicationContext ctx = new ClassPathXmlApplicationContext("beans.xml");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ctx.registerShutdownHook(); (để chạy destroy method</a:t>
            </a:r>
            <a:r>
              <a:rPr lang="en-US" sz="2400" smtClean="0"/>
              <a:t>)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smtClean="0"/>
              <a:t>Core -&gt; </a:t>
            </a:r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28" y="1596788"/>
            <a:ext cx="9872871" cy="449921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Bean Factory: IoC container</a:t>
            </a:r>
          </a:p>
          <a:p>
            <a:pPr marL="4572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Bean: các Objects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Bean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Spring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Bean Definition: xml, annotation &amp; java code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Bean Scope: singleton, prototype, request, session, application, </a:t>
            </a:r>
            <a:r>
              <a:rPr lang="en-US" sz="2800" dirty="0" err="1" smtClean="0">
                <a:solidFill>
                  <a:schemeClr val="tx1"/>
                </a:solidFill>
              </a:rPr>
              <a:t>websocket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Bean Life Cycle: 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destroy-method:</a:t>
            </a:r>
          </a:p>
        </p:txBody>
      </p:sp>
    </p:spTree>
    <p:extLst>
      <p:ext uri="{BB962C8B-B14F-4D97-AF65-F5344CB8AC3E}">
        <p14:creationId xmlns:p14="http://schemas.microsoft.com/office/powerpoint/2010/main" val="21118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</a:t>
            </a:r>
            <a:r>
              <a:rPr lang="en-US" smtClean="0"/>
              <a:t>-&gt; </a:t>
            </a:r>
            <a:r>
              <a:rPr lang="en-US"/>
              <a:t>Beans </a:t>
            </a:r>
            <a:r>
              <a:rPr lang="en-US" smtClean="0"/>
              <a:t>-&gt; </a:t>
            </a:r>
            <a:r>
              <a:rPr lang="en-US" dirty="0" smtClean="0"/>
              <a:t>Bean </a:t>
            </a:r>
            <a:r>
              <a:rPr lang="en-US" dirty="0" err="1" smtClean="0"/>
              <a:t>Difinition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XML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&lt;bean&gt;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class,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-method, destroy-method, </a:t>
            </a:r>
            <a:r>
              <a:rPr lang="en-US" dirty="0" smtClean="0">
                <a:solidFill>
                  <a:schemeClr val="tx1"/>
                </a:solidFill>
              </a:rPr>
              <a:t>scope, factory-method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Autowire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No, </a:t>
            </a:r>
            <a:r>
              <a:rPr lang="en-US" dirty="0" err="1">
                <a:solidFill>
                  <a:schemeClr val="tx1"/>
                </a:solidFill>
              </a:rPr>
              <a:t>byType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byName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contructor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autodetect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&lt;property&gt;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&lt;constructor-</a:t>
            </a:r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Annotation </a:t>
            </a:r>
            <a:r>
              <a:rPr lang="en-US" sz="2000" dirty="0">
                <a:solidFill>
                  <a:schemeClr val="tx1"/>
                </a:solidFill>
              </a:rPr>
              <a:t>Base 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@Component: </a:t>
            </a:r>
            <a:r>
              <a:rPr lang="en-US" sz="1800" dirty="0" err="1" smtClean="0">
                <a:solidFill>
                  <a:schemeClr val="tx1"/>
                </a:solidFill>
              </a:rPr>
              <a:t>chung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@Repository, @Service, @Controller: </a:t>
            </a:r>
            <a:r>
              <a:rPr lang="en-US" sz="1800" dirty="0" err="1" smtClean="0">
                <a:solidFill>
                  <a:schemeClr val="tx1"/>
                </a:solidFill>
              </a:rPr>
              <a:t>rõ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ràng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cụ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thể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hơn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</a:t>
            </a:r>
            <a:r>
              <a:rPr lang="en-US" sz="1800" dirty="0" err="1" smtClean="0">
                <a:solidFill>
                  <a:schemeClr val="tx1"/>
                </a:solidFill>
              </a:rPr>
              <a:t>RestController</a:t>
            </a:r>
            <a:r>
              <a:rPr lang="en-US" sz="1800" dirty="0" smtClean="0">
                <a:solidFill>
                  <a:schemeClr val="tx1"/>
                </a:solidFill>
              </a:rPr>
              <a:t>: @</a:t>
            </a:r>
            <a:r>
              <a:rPr lang="en-US" sz="1800" dirty="0" err="1" smtClean="0">
                <a:solidFill>
                  <a:schemeClr val="tx1"/>
                </a:solidFill>
              </a:rPr>
              <a:t>ResponseBody</a:t>
            </a:r>
            <a:r>
              <a:rPr lang="en-US" sz="1800" dirty="0" smtClean="0">
                <a:solidFill>
                  <a:schemeClr val="tx1"/>
                </a:solidFill>
              </a:rPr>
              <a:t> + @</a:t>
            </a:r>
            <a:r>
              <a:rPr lang="en-US" sz="1800" dirty="0" smtClean="0">
                <a:solidFill>
                  <a:schemeClr val="tx1"/>
                </a:solidFill>
              </a:rPr>
              <a:t>Controller</a:t>
            </a:r>
          </a:p>
          <a:p>
            <a:pPr lvl="1"/>
            <a:r>
              <a:rPr lang="en-US" sz="1800" b="1" dirty="0" err="1" smtClean="0">
                <a:solidFill>
                  <a:schemeClr val="tx1"/>
                </a:solidFill>
              </a:rPr>
              <a:t>Khi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tạo</a:t>
            </a:r>
            <a:r>
              <a:rPr lang="en-US" sz="1800" b="1" dirty="0" smtClean="0">
                <a:solidFill>
                  <a:schemeClr val="tx1"/>
                </a:solidFill>
              </a:rPr>
              <a:t> bean </a:t>
            </a:r>
            <a:r>
              <a:rPr lang="en-US" sz="1800" b="1" dirty="0" err="1" smtClean="0">
                <a:solidFill>
                  <a:schemeClr val="tx1"/>
                </a:solidFill>
              </a:rPr>
              <a:t>nên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chỉ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rõ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tên</a:t>
            </a:r>
            <a:r>
              <a:rPr lang="en-US" sz="1800" b="1" dirty="0" smtClean="0">
                <a:solidFill>
                  <a:schemeClr val="tx1"/>
                </a:solidFill>
              </a:rPr>
              <a:t>: </a:t>
            </a:r>
            <a:r>
              <a:rPr lang="en-US" sz="1800" b="1" dirty="0" err="1" smtClean="0">
                <a:solidFill>
                  <a:schemeClr val="tx1"/>
                </a:solidFill>
              </a:rPr>
              <a:t>ví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dụ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@Component("</a:t>
            </a:r>
            <a:r>
              <a:rPr lang="en-US" sz="1800" b="1" dirty="0" err="1">
                <a:solidFill>
                  <a:schemeClr val="tx1"/>
                </a:solidFill>
              </a:rPr>
              <a:t>beanName</a:t>
            </a:r>
            <a:r>
              <a:rPr lang="en-US" sz="1800" b="1" dirty="0">
                <a:solidFill>
                  <a:schemeClr val="tx1"/>
                </a:solidFill>
              </a:rPr>
              <a:t>")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Java Base 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@Configuration: class </a:t>
            </a:r>
            <a:r>
              <a:rPr lang="en-US" sz="1800" dirty="0" err="1" smtClean="0">
                <a:solidFill>
                  <a:schemeClr val="tx1"/>
                </a:solidFill>
              </a:rPr>
              <a:t>mà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cung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cấp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các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định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nghĩa</a:t>
            </a:r>
            <a:r>
              <a:rPr lang="en-US" sz="1800" dirty="0" smtClean="0">
                <a:solidFill>
                  <a:schemeClr val="tx1"/>
                </a:solidFill>
              </a:rPr>
              <a:t> bean </a:t>
            </a:r>
            <a:r>
              <a:rPr lang="en-US" sz="1800" dirty="0" err="1" smtClean="0">
                <a:solidFill>
                  <a:schemeClr val="tx1"/>
                </a:solidFill>
              </a:rPr>
              <a:t>cho</a:t>
            </a:r>
            <a:r>
              <a:rPr lang="en-US" sz="1800" dirty="0" smtClean="0">
                <a:solidFill>
                  <a:schemeClr val="tx1"/>
                </a:solidFill>
              </a:rPr>
              <a:t> container </a:t>
            </a:r>
            <a:r>
              <a:rPr lang="en-US" sz="1800" dirty="0" err="1" smtClean="0">
                <a:solidFill>
                  <a:schemeClr val="tx1"/>
                </a:solidFill>
              </a:rPr>
              <a:t>IoC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@</a:t>
            </a:r>
            <a:r>
              <a:rPr lang="en-US" sz="1800" dirty="0" err="1">
                <a:solidFill>
                  <a:schemeClr val="tx1"/>
                </a:solidFill>
              </a:rPr>
              <a:t>ComponentScan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basePackages</a:t>
            </a:r>
            <a:r>
              <a:rPr lang="en-US" sz="1800" dirty="0">
                <a:solidFill>
                  <a:schemeClr val="tx1"/>
                </a:solidFill>
              </a:rPr>
              <a:t> = "</a:t>
            </a:r>
            <a:r>
              <a:rPr lang="en-US" sz="1800" dirty="0" err="1">
                <a:solidFill>
                  <a:schemeClr val="tx1"/>
                </a:solidFill>
              </a:rPr>
              <a:t>org.example</a:t>
            </a:r>
            <a:r>
              <a:rPr lang="en-US" sz="1800" dirty="0" smtClean="0">
                <a:solidFill>
                  <a:schemeClr val="tx1"/>
                </a:solidFill>
              </a:rPr>
              <a:t>")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 &lt;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context:component-scan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base-package="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org.example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"/&gt; </a:t>
            </a:r>
            <a:r>
              <a:rPr lang="en-US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xml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@Bean: </a:t>
            </a:r>
            <a:r>
              <a:rPr lang="en-US" sz="1800" dirty="0" err="1" smtClean="0">
                <a:solidFill>
                  <a:schemeClr val="tx1"/>
                </a:solidFill>
              </a:rPr>
              <a:t>phương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thức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mà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trả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về</a:t>
            </a:r>
            <a:r>
              <a:rPr lang="en-US" sz="1800" dirty="0" smtClean="0">
                <a:solidFill>
                  <a:schemeClr val="tx1"/>
                </a:solidFill>
              </a:rPr>
              <a:t> 1 object </a:t>
            </a:r>
            <a:r>
              <a:rPr lang="en-US" sz="1800" dirty="0" err="1" smtClean="0">
                <a:solidFill>
                  <a:schemeClr val="tx1"/>
                </a:solidFill>
              </a:rPr>
              <a:t>và</a:t>
            </a:r>
            <a:r>
              <a:rPr lang="en-US" sz="1800" dirty="0" smtClean="0">
                <a:solidFill>
                  <a:schemeClr val="tx1"/>
                </a:solidFill>
              </a:rPr>
              <a:t> object </a:t>
            </a:r>
            <a:r>
              <a:rPr lang="en-US" sz="1800" dirty="0" err="1" smtClean="0">
                <a:solidFill>
                  <a:schemeClr val="tx1"/>
                </a:solidFill>
              </a:rPr>
              <a:t>đó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được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đăng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ký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như</a:t>
            </a:r>
            <a:r>
              <a:rPr lang="en-US" sz="1800" dirty="0" smtClean="0">
                <a:solidFill>
                  <a:schemeClr val="tx1"/>
                </a:solidFill>
              </a:rPr>
              <a:t> 1 bean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-&gt; Beans </a:t>
            </a:r>
            <a:r>
              <a:rPr lang="en-US" smtClean="0"/>
              <a:t>-&gt; Beans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Beans </a:t>
            </a:r>
            <a:r>
              <a:rPr lang="en-US" sz="2800" dirty="0" smtClean="0">
                <a:solidFill>
                  <a:schemeClr val="tx1"/>
                </a:solidFill>
              </a:rPr>
              <a:t>Scope</a:t>
            </a:r>
            <a:r>
              <a:rPr lang="en-US" sz="2800" smtClean="0">
                <a:solidFill>
                  <a:schemeClr val="tx1"/>
                </a:solidFill>
              </a:rPr>
              <a:t>: thuộc tính scope=“…” hoặc @Scope(“”)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Singleton: </a:t>
            </a:r>
            <a:r>
              <a:rPr lang="en-US" sz="2000" dirty="0" err="1" smtClean="0">
                <a:solidFill>
                  <a:schemeClr val="tx1"/>
                </a:solidFill>
              </a:rPr>
              <a:t>chỉ</a:t>
            </a:r>
            <a:r>
              <a:rPr lang="en-US" sz="2000" dirty="0" smtClean="0">
                <a:solidFill>
                  <a:schemeClr val="tx1"/>
                </a:solidFill>
              </a:rPr>
              <a:t> 1 instance </a:t>
            </a:r>
            <a:r>
              <a:rPr lang="en-US" sz="2000" dirty="0" err="1" smtClean="0">
                <a:solidFill>
                  <a:schemeClr val="tx1"/>
                </a:solidFill>
              </a:rPr>
              <a:t>cho</a:t>
            </a:r>
            <a:r>
              <a:rPr lang="en-US" sz="2000" dirty="0" smtClean="0">
                <a:solidFill>
                  <a:schemeClr val="tx1"/>
                </a:solidFill>
              </a:rPr>
              <a:t> 1 bean </a:t>
            </a:r>
            <a:r>
              <a:rPr lang="en-US" sz="2000" u="sng" dirty="0" err="1" smtClean="0">
                <a:solidFill>
                  <a:schemeClr val="tx1"/>
                </a:solidFill>
              </a:rPr>
              <a:t>trên</a:t>
            </a:r>
            <a:r>
              <a:rPr lang="en-US" sz="2000" u="sng" dirty="0" smtClean="0">
                <a:solidFill>
                  <a:schemeClr val="tx1"/>
                </a:solidFill>
              </a:rPr>
              <a:t> 1 </a:t>
            </a:r>
            <a:r>
              <a:rPr lang="en-US" sz="2000" u="sng" dirty="0" err="1" smtClean="0">
                <a:solidFill>
                  <a:schemeClr val="tx1"/>
                </a:solidFill>
              </a:rPr>
              <a:t>IoC</a:t>
            </a:r>
            <a:r>
              <a:rPr lang="en-US" sz="2000" u="sng" dirty="0" smtClean="0">
                <a:solidFill>
                  <a:schemeClr val="tx1"/>
                </a:solidFill>
              </a:rPr>
              <a:t> container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Prototype: </a:t>
            </a:r>
            <a:r>
              <a:rPr lang="en-US" sz="2000" dirty="0" err="1" smtClean="0">
                <a:solidFill>
                  <a:schemeClr val="tx1"/>
                </a:solidFill>
              </a:rPr>
              <a:t>số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lượng</a:t>
            </a:r>
            <a:r>
              <a:rPr lang="en-US" sz="2000" dirty="0" smtClean="0">
                <a:solidFill>
                  <a:schemeClr val="tx1"/>
                </a:solidFill>
              </a:rPr>
              <a:t> instance </a:t>
            </a:r>
            <a:r>
              <a:rPr lang="en-US" sz="2000" dirty="0" err="1" smtClean="0">
                <a:solidFill>
                  <a:schemeClr val="tx1"/>
                </a:solidFill>
              </a:rPr>
              <a:t>tùy</a:t>
            </a:r>
            <a:r>
              <a:rPr lang="en-US" sz="2000" dirty="0" smtClean="0">
                <a:solidFill>
                  <a:schemeClr val="tx1"/>
                </a:solidFill>
              </a:rPr>
              <a:t> ý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1923</TotalTime>
  <Words>1021</Words>
  <Application>Microsoft Office PowerPoint</Application>
  <PresentationFormat>Widescreen</PresentationFormat>
  <Paragraphs>138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Verdana</vt:lpstr>
      <vt:lpstr>Wingdings</vt:lpstr>
      <vt:lpstr>Basis</vt:lpstr>
      <vt:lpstr>Spring</vt:lpstr>
      <vt:lpstr>Mục lục</vt:lpstr>
      <vt:lpstr>Architecture Spring Framework</vt:lpstr>
      <vt:lpstr>Spring Core</vt:lpstr>
      <vt:lpstr>Spring Core -&gt; IoC</vt:lpstr>
      <vt:lpstr>Spring Core -&gt; IoC </vt:lpstr>
      <vt:lpstr>Spring Core -&gt; Beans</vt:lpstr>
      <vt:lpstr>Spring Core -&gt; Beans -&gt; Bean Difinition </vt:lpstr>
      <vt:lpstr>Spring Core -&gt; Beans -&gt; Beans Scope</vt:lpstr>
      <vt:lpstr>Spring Core -&gt; Beans -&gt; Bean Life Cycle</vt:lpstr>
      <vt:lpstr>Spring Core -&gt; Dependency Injection</vt:lpstr>
      <vt:lpstr>Spring MVC</vt:lpstr>
      <vt:lpstr>Spring MVC – Mô hình</vt:lpstr>
      <vt:lpstr>Spring MVC – Mô hình</vt:lpstr>
      <vt:lpstr>Spring MVC – DispatcherServlet</vt:lpstr>
      <vt:lpstr>Spring MVC – HandlerMapping</vt:lpstr>
      <vt:lpstr>Spring MVC – Controller</vt:lpstr>
      <vt:lpstr>Spring MVC – ViewResolver</vt:lpstr>
      <vt:lpstr>Spring MVC – View</vt:lpstr>
      <vt:lpstr>Spring Boot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Lò Văn Kiên</dc:creator>
  <cp:lastModifiedBy>Lò Văn Kiên</cp:lastModifiedBy>
  <cp:revision>139</cp:revision>
  <dcterms:created xsi:type="dcterms:W3CDTF">2018-04-10T09:20:55Z</dcterms:created>
  <dcterms:modified xsi:type="dcterms:W3CDTF">2018-04-13T03:39:28Z</dcterms:modified>
</cp:coreProperties>
</file>