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54" r:id="rId2"/>
    <p:sldId id="376" r:id="rId3"/>
    <p:sldId id="383" r:id="rId4"/>
    <p:sldId id="267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7500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7500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7500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7500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7500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1" clrIdx="0"/>
  <p:cmAuthor id="1" name="Gonzalo Arellano" initials="" lastIdx="36" clrIdx="1"/>
  <p:cmAuthor id="2" name="Microsoft Corporation" initials="" lastIdx="16" clrIdx="2"/>
  <p:cmAuthor id="3" name="Shelliet" initials="" lastIdx="1" clrIdx="3"/>
  <p:cmAuthor id="4" name="v-linlat" initials="" lastIdx="8" clrIdx="4"/>
  <p:cmAuthor id="5" name="Pete Mauser" initials="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FF"/>
    <a:srgbClr val="FFFF66"/>
    <a:srgbClr val="FFFF99"/>
    <a:srgbClr val="FFFFCC"/>
    <a:srgbClr val="000000"/>
    <a:srgbClr val="FF0000"/>
    <a:srgbClr val="12163D"/>
    <a:srgbClr val="55546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</a:defRPr>
            </a:lvl1pPr>
          </a:lstStyle>
          <a:p>
            <a:fld id="{B6FC909F-2F2C-4B67-8A5B-BCF95E2282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</a:defRPr>
            </a:lvl1pPr>
          </a:lstStyle>
          <a:p>
            <a:fld id="{500B4301-F5F5-4FE6-A3A5-320356B9D1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3157D-478D-4011-B992-20FB5E8B995D}" type="slidenum">
              <a:rPr lang="en-US"/>
              <a:pPr/>
              <a:t>1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</a:t>
            </a:r>
            <a:r>
              <a:rPr lang="en-US" b="1"/>
              <a:t>Notes to trainer</a:t>
            </a:r>
            <a:r>
              <a:rPr lang="en-US"/>
              <a:t>: </a:t>
            </a:r>
          </a:p>
          <a:p>
            <a:pPr>
              <a:buFontTx/>
              <a:buChar char="•"/>
            </a:pPr>
            <a:r>
              <a:rPr lang="en-US"/>
              <a:t>For detailed help in customizing this template, see the very last slide. Also, look for additional lesson text in the notes pane of some slides.</a:t>
            </a:r>
          </a:p>
          <a:p>
            <a:pPr>
              <a:buFontTx/>
              <a:buChar char="•"/>
            </a:pPr>
            <a:r>
              <a:rPr lang="en-US"/>
              <a:t>Because this presentation contains a Macromedia Flash</a:t>
            </a:r>
            <a:r>
              <a:rPr lang="en-US" sz="1000" baseline="30000"/>
              <a:t>®</a:t>
            </a:r>
            <a:r>
              <a:rPr lang="en-US"/>
              <a:t> animation, saving the template may cause a warning message to appear regarding personal information. Unless you add information to the properties of the Flash file itself, this warning does not apply to this presentation. Click </a:t>
            </a:r>
            <a:r>
              <a:rPr lang="en-US" b="1"/>
              <a:t>OK</a:t>
            </a:r>
            <a:r>
              <a:rPr lang="en-US"/>
              <a:t> on the message.]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10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11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12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13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14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15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16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17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18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19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10848-063B-4A06-A352-6CB2F678A297}" type="slidenum">
              <a:rPr lang="en-US"/>
              <a:pPr/>
              <a:t>2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DBD12-BD22-4EE8-8935-9190D1E257F2}" type="slidenum">
              <a:rPr lang="en-US"/>
              <a:pPr/>
              <a:t>3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4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5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6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7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8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955A0-0343-45C0-A22C-3DD897005440}" type="slidenum">
              <a:rPr lang="en-US"/>
              <a:pPr/>
              <a:t>9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313427-7970-41C4-AFF3-6E00782435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04430-2636-470D-8E87-BFFB8293D9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4800" y="76200"/>
            <a:ext cx="21272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463" y="76200"/>
            <a:ext cx="6230937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B7130-58CC-49E8-A678-97E0B2F52F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D79ABF-DCAD-4D59-88EB-8D59B5F37D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018B71-8BA2-452F-866E-BE7CACAB6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CF57D-063A-4426-92C5-7413E09D3D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A7891-D5F1-40BA-86D9-016FC47A4F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9A42B-B7F7-46C5-AC0A-F9090B80DF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D5B12-BE3A-4EA7-805D-0250F2CF5E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DD39F-53AC-413E-8425-98A1B3492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D48E5-181F-41E1-8D75-51F0BF17A5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C3CF6-273C-4330-8673-604FCFC13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FD14E-F434-4D04-872E-7A3420375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76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007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r>
              <a:rPr lang="en-US"/>
              <a:t>Create your first workbook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81DB268-76CD-440B-B54F-004EC21A4F7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wipe dir="d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12163D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2925" y="2219325"/>
            <a:ext cx="6919913" cy="1470025"/>
          </a:xfrm>
        </p:spPr>
        <p:txBody>
          <a:bodyPr/>
          <a:lstStyle/>
          <a:p>
            <a:pPr algn="l"/>
            <a:r>
              <a:rPr lang="en-US" b="1" dirty="0" smtClean="0"/>
              <a:t>Bonus Management &amp; Order Processing</a:t>
            </a:r>
            <a:endParaRPr lang="en-US" b="1" dirty="0">
              <a:cs typeface="Tahoma" pitchFamily="34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2925" y="4291013"/>
            <a:ext cx="6400800" cy="808037"/>
          </a:xfrm>
        </p:spPr>
        <p:txBody>
          <a:bodyPr/>
          <a:lstStyle/>
          <a:p>
            <a:pPr algn="l"/>
            <a:r>
              <a:rPr lang="en-US" dirty="0" smtClean="0"/>
              <a:t>VMEP &amp; </a:t>
            </a:r>
            <a:r>
              <a:rPr lang="en-US" dirty="0" err="1" smtClean="0"/>
              <a:t>Thang</a:t>
            </a:r>
            <a:r>
              <a:rPr lang="en-US" dirty="0" smtClean="0"/>
              <a:t> Long Software</a:t>
            </a:r>
            <a:endParaRPr lang="en-US" dirty="0"/>
          </a:p>
        </p:txBody>
      </p:sp>
      <p:sp>
        <p:nvSpPr>
          <p:cNvPr id="517124" name="Text Box 4"/>
          <p:cNvSpPr txBox="1">
            <a:spLocks noChangeArrowheads="1"/>
          </p:cNvSpPr>
          <p:nvPr/>
        </p:nvSpPr>
        <p:spPr bwMode="gray">
          <a:xfrm>
            <a:off x="1812925" y="1201738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mtClean="0"/>
              <a:t>VDMS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395288" y="736600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" descr="E:\Projects\VDMS II.Parts Management\thang long\logo\logo 10.0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100" y="4140388"/>
            <a:ext cx="929622" cy="891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 descr="http://www.tien.tv/upload/643466_610_1163174678138-Sym_logo_4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26336" cy="650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utoUpdateAnimBg="0"/>
      <p:bldP spid="517123" grpId="0" build="p" autoUpdateAnimBg="0" advAuto="1000"/>
      <p:bldP spid="51712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7. Check payment data before Re-Consign</a:t>
            </a:r>
            <a:endParaRPr lang="en-US" sz="1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119" y="4227444"/>
            <a:ext cx="8431213" cy="2305878"/>
          </a:xfrm>
        </p:spPr>
        <p:txBody>
          <a:bodyPr/>
          <a:lstStyle/>
          <a:p>
            <a:pPr lvl="1"/>
            <a:r>
              <a:rPr lang="en-US" sz="1400" dirty="0" smtClean="0"/>
              <a:t>Create the preview screen before process the Re-consign. This screen summary the payment from Dealers, it has these columns:</a:t>
            </a:r>
          </a:p>
          <a:p>
            <a:pPr lvl="2"/>
            <a:r>
              <a:rPr lang="en-US" sz="1200" dirty="0" smtClean="0"/>
              <a:t>Dealer code</a:t>
            </a:r>
          </a:p>
          <a:p>
            <a:pPr lvl="2"/>
            <a:r>
              <a:rPr lang="en-US" sz="1200" dirty="0" smtClean="0"/>
              <a:t>Dealer Name</a:t>
            </a:r>
          </a:p>
          <a:p>
            <a:pPr lvl="2"/>
            <a:r>
              <a:rPr lang="en-US" sz="1200" dirty="0" smtClean="0"/>
              <a:t>Payment amount</a:t>
            </a:r>
          </a:p>
          <a:p>
            <a:pPr lvl="2"/>
            <a:r>
              <a:rPr lang="en-US" sz="1200" dirty="0" smtClean="0"/>
              <a:t>Payment Date</a:t>
            </a:r>
          </a:p>
          <a:p>
            <a:pPr lvl="2"/>
            <a:r>
              <a:rPr lang="en-US" sz="1200" dirty="0" smtClean="0"/>
              <a:t>Order Number</a:t>
            </a:r>
          </a:p>
          <a:p>
            <a:pPr lvl="2"/>
            <a:r>
              <a:rPr lang="en-US" sz="1200" dirty="0" smtClean="0"/>
              <a:t>Content, Bank Code, </a:t>
            </a:r>
            <a:r>
              <a:rPr lang="en-US" sz="1400" dirty="0" smtClean="0"/>
              <a:t>Transaction number.</a:t>
            </a:r>
            <a:endParaRPr lang="en-US" sz="1400" dirty="0"/>
          </a:p>
        </p:txBody>
      </p:sp>
      <p:pic>
        <p:nvPicPr>
          <p:cNvPr id="69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327" y="752890"/>
            <a:ext cx="73628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8. Do Auto Re-Consign</a:t>
            </a:r>
            <a:endParaRPr lang="en-US" sz="1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043" y="2849217"/>
            <a:ext cx="8609289" cy="3684105"/>
          </a:xfrm>
        </p:spPr>
        <p:txBody>
          <a:bodyPr/>
          <a:lstStyle/>
          <a:p>
            <a:r>
              <a:rPr lang="en-US" sz="1400" b="1" u="sng" dirty="0" smtClean="0"/>
              <a:t>On doing re-consign:</a:t>
            </a:r>
          </a:p>
          <a:p>
            <a:r>
              <a:rPr lang="en-US" sz="1600" dirty="0" smtClean="0"/>
              <a:t>1. If payment amount greater than Order Amount: Separate the payment amount to 2 parts: </a:t>
            </a:r>
          </a:p>
          <a:p>
            <a:pPr lvl="4"/>
            <a:r>
              <a:rPr lang="en-US" sz="1600" dirty="0" smtClean="0">
                <a:ea typeface="+mn-ea"/>
                <a:cs typeface="+mn-cs"/>
              </a:rPr>
              <a:t>Equal to Order payment amount </a:t>
            </a:r>
          </a:p>
          <a:p>
            <a:pPr lvl="4"/>
            <a:r>
              <a:rPr lang="en-US" sz="1600" dirty="0" smtClean="0">
                <a:ea typeface="+mn-ea"/>
                <a:cs typeface="+mn-cs"/>
              </a:rPr>
              <a:t>Remaining amount (may be used for next orders, has remark)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The tiptop should used this data for module ANM. Allow tiptop get data has been confirm in VDMS side.</a:t>
            </a:r>
          </a:p>
          <a:p>
            <a:r>
              <a:rPr lang="en-US" sz="1200" b="1" dirty="0" smtClean="0"/>
              <a:t> </a:t>
            </a:r>
          </a:p>
          <a:p>
            <a:r>
              <a:rPr lang="en-US" sz="1600" dirty="0" smtClean="0"/>
              <a:t>2. In case payment amount less than Order Amount: high-light the Orders and the allow VMEP’s FIN change the Payment data with these fields: Description and the TIPTOP voucher (more details in FIN confirm payment)</a:t>
            </a:r>
          </a:p>
          <a:p>
            <a:endParaRPr lang="en-US" sz="1400" dirty="0"/>
          </a:p>
        </p:txBody>
      </p:sp>
      <p:pic>
        <p:nvPicPr>
          <p:cNvPr id="69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364" y="792232"/>
            <a:ext cx="35909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22643" y="788504"/>
            <a:ext cx="4984819" cy="209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 smtClean="0"/>
              <a:t>When compare payment amount and Order Amount: </a:t>
            </a:r>
          </a:p>
          <a:p>
            <a:pPr marL="34290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/>
          </a:p>
          <a:p>
            <a:pPr marL="34290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Combine the Payment amount (From Banks) and Bonus Amount (from Bonus Management)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Payment Amount = Bonus Amount (Dealer key-in on each order) + Bank Payment amount (From Bank’s data)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/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2. Query Re-Consign conditions</a:t>
            </a:r>
          </a:p>
          <a:p>
            <a:pPr lvl="3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Order Number</a:t>
            </a:r>
          </a:p>
          <a:p>
            <a:pPr lvl="3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Time range (From date …. To date)</a:t>
            </a:r>
          </a:p>
          <a:p>
            <a:pPr lvl="3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Dealer code</a:t>
            </a:r>
          </a:p>
          <a:p>
            <a:pPr lvl="3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Order Status (Payment confirmed or not)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One Order has many payments </a:t>
            </a: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do total payment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  <p:bldP spid="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9. Confirm Payment (FIN)</a:t>
            </a:r>
            <a:endParaRPr lang="en-US" sz="1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043" y="3962400"/>
            <a:ext cx="8609289" cy="2570922"/>
          </a:xfrm>
        </p:spPr>
        <p:txBody>
          <a:bodyPr/>
          <a:lstStyle/>
          <a:p>
            <a:pPr lvl="3">
              <a:lnSpc>
                <a:spcPts val="2160"/>
              </a:lnSpc>
              <a:spcBef>
                <a:spcPts val="0"/>
              </a:spcBef>
            </a:pPr>
            <a:r>
              <a:rPr lang="en-US" sz="1200" dirty="0" smtClean="0"/>
              <a:t>System provide the tool allow FIN can:</a:t>
            </a:r>
          </a:p>
          <a:p>
            <a:pPr lvl="4">
              <a:lnSpc>
                <a:spcPts val="2160"/>
              </a:lnSpc>
              <a:spcBef>
                <a:spcPts val="0"/>
              </a:spcBef>
            </a:pPr>
            <a:r>
              <a:rPr lang="en-US" sz="1100" dirty="0" smtClean="0"/>
              <a:t>confirm payment one-by-one. </a:t>
            </a:r>
            <a:r>
              <a:rPr lang="en-US" sz="1100" b="1" dirty="0" smtClean="0"/>
              <a:t>Confirm All </a:t>
            </a:r>
            <a:r>
              <a:rPr lang="en-US" sz="1100" dirty="0" smtClean="0"/>
              <a:t>Grouping by Dealer code and then list out these columns </a:t>
            </a:r>
          </a:p>
          <a:p>
            <a:pPr lvl="5">
              <a:lnSpc>
                <a:spcPts val="2160"/>
              </a:lnSpc>
              <a:spcBef>
                <a:spcPts val="0"/>
              </a:spcBef>
            </a:pPr>
            <a:r>
              <a:rPr lang="en-US" sz="1100" dirty="0" smtClean="0"/>
              <a:t>Order Number, Payment date, Payment Amount, Description, Tiptop Voucher number (Debit)</a:t>
            </a:r>
          </a:p>
          <a:p>
            <a:pPr lvl="5">
              <a:lnSpc>
                <a:spcPts val="2160"/>
              </a:lnSpc>
              <a:spcBef>
                <a:spcPts val="0"/>
              </a:spcBef>
            </a:pPr>
            <a:r>
              <a:rPr lang="en-US" sz="1100" dirty="0" smtClean="0"/>
              <a:t>Check selection, default value is: </a:t>
            </a:r>
            <a:r>
              <a:rPr lang="en-US" sz="1100" b="1" dirty="0" smtClean="0"/>
              <a:t>YES</a:t>
            </a:r>
            <a:r>
              <a:rPr lang="en-US" sz="1100" dirty="0" smtClean="0"/>
              <a:t> if payment amount equal to or greater than Order Amount. Otherwise </a:t>
            </a:r>
            <a:r>
              <a:rPr lang="en-US" sz="1100" b="1" dirty="0" smtClean="0"/>
              <a:t>NO</a:t>
            </a:r>
            <a:r>
              <a:rPr lang="en-US" sz="1100" dirty="0" smtClean="0"/>
              <a:t>.</a:t>
            </a:r>
          </a:p>
          <a:p>
            <a:pPr lvl="5">
              <a:lnSpc>
                <a:spcPts val="2160"/>
              </a:lnSpc>
              <a:spcBef>
                <a:spcPts val="0"/>
              </a:spcBef>
            </a:pPr>
            <a:r>
              <a:rPr lang="en-US" sz="1100" dirty="0" smtClean="0"/>
              <a:t>Confirm one button (by rows)</a:t>
            </a:r>
          </a:p>
          <a:p>
            <a:pPr lvl="5">
              <a:lnSpc>
                <a:spcPts val="2160"/>
              </a:lnSpc>
              <a:spcBef>
                <a:spcPts val="0"/>
              </a:spcBef>
            </a:pPr>
            <a:r>
              <a:rPr lang="en-US" sz="1100" dirty="0" smtClean="0"/>
              <a:t>Confirm All button</a:t>
            </a:r>
          </a:p>
        </p:txBody>
      </p:sp>
      <p:pic>
        <p:nvPicPr>
          <p:cNvPr id="69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1965" y="707543"/>
            <a:ext cx="6268278" cy="318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10. Management Bonus Plan (Sale ADM)</a:t>
            </a:r>
            <a:endParaRPr lang="en-US" sz="1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043" y="4187687"/>
            <a:ext cx="8609289" cy="1007166"/>
          </a:xfrm>
        </p:spPr>
        <p:txBody>
          <a:bodyPr/>
          <a:lstStyle/>
          <a:p>
            <a:pPr>
              <a:lnSpc>
                <a:spcPts val="2160"/>
              </a:lnSpc>
              <a:spcBef>
                <a:spcPts val="0"/>
              </a:spcBef>
            </a:pPr>
            <a:r>
              <a:rPr lang="en-US" sz="1600" dirty="0" smtClean="0"/>
              <a:t>Sale ADM define the bonus plan for each dealer in each month (Insert, Update, Delete, Report balance)</a:t>
            </a:r>
            <a:endParaRPr lang="en-US" sz="1500" dirty="0" smtClean="0"/>
          </a:p>
        </p:txBody>
      </p:sp>
      <p:pic>
        <p:nvPicPr>
          <p:cNvPr id="69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509" y="945460"/>
            <a:ext cx="73914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11. Bonus Monthly Close (Sale ADM)</a:t>
            </a:r>
            <a:endParaRPr lang="en-US" sz="1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043" y="4187687"/>
            <a:ext cx="8609289" cy="1007166"/>
          </a:xfrm>
        </p:spPr>
        <p:txBody>
          <a:bodyPr/>
          <a:lstStyle/>
          <a:p>
            <a:pPr>
              <a:lnSpc>
                <a:spcPts val="2160"/>
              </a:lnSpc>
              <a:spcBef>
                <a:spcPts val="0"/>
              </a:spcBef>
            </a:pPr>
            <a:r>
              <a:rPr lang="en-US" sz="1600" dirty="0" smtClean="0"/>
              <a:t>Sale ADM close bonus in each month to calculate bonus balance)</a:t>
            </a:r>
            <a:endParaRPr lang="en-US" sz="1500" dirty="0" smtClean="0"/>
          </a:p>
        </p:txBody>
      </p:sp>
      <p:pic>
        <p:nvPicPr>
          <p:cNvPr id="69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781" y="807141"/>
            <a:ext cx="74009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12. Query Bonus (Sale ADM)</a:t>
            </a:r>
            <a:endParaRPr lang="en-US" sz="1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043" y="4187687"/>
            <a:ext cx="8609289" cy="1007166"/>
          </a:xfrm>
        </p:spPr>
        <p:txBody>
          <a:bodyPr/>
          <a:lstStyle/>
          <a:p>
            <a:pPr>
              <a:lnSpc>
                <a:spcPts val="2160"/>
              </a:lnSpc>
              <a:spcBef>
                <a:spcPts val="0"/>
              </a:spcBef>
            </a:pPr>
            <a:r>
              <a:rPr lang="en-US" sz="1600" dirty="0" smtClean="0"/>
              <a:t>Sale ADM do query for bonus data reference</a:t>
            </a:r>
            <a:endParaRPr lang="en-US" sz="1500" dirty="0" smtClean="0"/>
          </a:p>
        </p:txBody>
      </p:sp>
      <p:pic>
        <p:nvPicPr>
          <p:cNvPr id="70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07" y="871330"/>
            <a:ext cx="73818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13. Order Static Report (Sale ADM)</a:t>
            </a:r>
            <a:endParaRPr lang="en-US" sz="1800" dirty="0"/>
          </a:p>
        </p:txBody>
      </p:sp>
      <p:pic>
        <p:nvPicPr>
          <p:cNvPr id="70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153" y="905287"/>
            <a:ext cx="8574987" cy="440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14. Import/Sold-out Static Report (Sale ADM)</a:t>
            </a:r>
            <a:endParaRPr lang="en-US" sz="1800" dirty="0"/>
          </a:p>
        </p:txBody>
      </p:sp>
      <p:pic>
        <p:nvPicPr>
          <p:cNvPr id="70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023" y="1026836"/>
            <a:ext cx="8173899" cy="457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15. Order Sheet (Update layout)</a:t>
            </a:r>
            <a:endParaRPr lang="en-US" sz="1800" dirty="0"/>
          </a:p>
        </p:txBody>
      </p:sp>
      <p:pic>
        <p:nvPicPr>
          <p:cNvPr id="70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2725" y="833438"/>
            <a:ext cx="36385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16. System Setting</a:t>
            </a:r>
            <a:endParaRPr lang="en-US" sz="1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043" y="914400"/>
            <a:ext cx="8609289" cy="5618922"/>
          </a:xfrm>
        </p:spPr>
        <p:txBody>
          <a:bodyPr/>
          <a:lstStyle/>
          <a:p>
            <a:pPr>
              <a:lnSpc>
                <a:spcPts val="2160"/>
              </a:lnSpc>
              <a:spcBef>
                <a:spcPts val="0"/>
              </a:spcBef>
              <a:buAutoNum type="arabicPeriod"/>
            </a:pPr>
            <a:r>
              <a:rPr lang="en-US" sz="1500" dirty="0" smtClean="0"/>
              <a:t>Define Excel payment data structure.</a:t>
            </a:r>
          </a:p>
          <a:p>
            <a:pPr>
              <a:lnSpc>
                <a:spcPts val="2160"/>
              </a:lnSpc>
              <a:spcBef>
                <a:spcPts val="0"/>
              </a:spcBef>
              <a:buAutoNum type="arabicPeriod"/>
            </a:pPr>
            <a:r>
              <a:rPr lang="en-US" sz="1500" dirty="0" smtClean="0"/>
              <a:t>…..?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Request Contents</a:t>
            </a:r>
            <a:endParaRPr 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196975"/>
            <a:ext cx="8431212" cy="3443288"/>
          </a:xfrm>
          <a:noFill/>
        </p:spPr>
        <p:txBody>
          <a:bodyPr/>
          <a:lstStyle/>
          <a:p>
            <a:pPr marL="409575" indent="-409575">
              <a:spcAft>
                <a:spcPct val="75000"/>
              </a:spcAft>
              <a:buFontTx/>
              <a:buChar char="•"/>
            </a:pPr>
            <a:r>
              <a:rPr lang="en-US" sz="2800" dirty="0" smtClean="0"/>
              <a:t>Apply New Order processing (VDMS &amp; Tip-Top)</a:t>
            </a:r>
          </a:p>
          <a:p>
            <a:pPr marL="409575" indent="-409575">
              <a:spcAft>
                <a:spcPct val="75000"/>
              </a:spcAft>
              <a:buFontTx/>
              <a:buChar char="•"/>
            </a:pPr>
            <a:r>
              <a:rPr lang="en-US" sz="2800" dirty="0" smtClean="0"/>
              <a:t>Apply Bonus Management &amp; Cancel Paper.</a:t>
            </a:r>
          </a:p>
          <a:p>
            <a:pPr marL="409575" indent="-409575">
              <a:spcAft>
                <a:spcPct val="75000"/>
              </a:spcAft>
              <a:buFontTx/>
              <a:buChar char="•"/>
            </a:pPr>
            <a:r>
              <a:rPr lang="en-US" sz="2800" dirty="0" smtClean="0"/>
              <a:t>Apply Auto Re-consign for FIN Dept.</a:t>
            </a:r>
          </a:p>
          <a:p>
            <a:pPr marL="409575" indent="-409575">
              <a:spcAft>
                <a:spcPct val="75000"/>
              </a:spcAft>
              <a:buFontTx/>
              <a:buChar char="•"/>
            </a:pPr>
            <a:r>
              <a:rPr lang="en-US" sz="2800" dirty="0" smtClean="0"/>
              <a:t>New Sales Reports for Sales ADM.</a:t>
            </a:r>
          </a:p>
          <a:p>
            <a:pPr marL="409575" indent="-409575">
              <a:spcAft>
                <a:spcPct val="75000"/>
              </a:spcAft>
              <a:buFontTx/>
              <a:buChar char="•"/>
            </a:pPr>
            <a:endParaRPr lang="en-US" sz="2800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type="title"/>
          </p:nvPr>
        </p:nvSpPr>
        <p:spPr>
          <a:xfrm>
            <a:off x="292100" y="96838"/>
            <a:ext cx="8229600" cy="609600"/>
          </a:xfrm>
        </p:spPr>
        <p:txBody>
          <a:bodyPr/>
          <a:lstStyle/>
          <a:p>
            <a:r>
              <a:rPr lang="en-US" b="1" dirty="0" smtClean="0"/>
              <a:t>Ordering process  flow</a:t>
            </a:r>
            <a:endParaRPr lang="en-US" dirty="0"/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269461" y="5473148"/>
            <a:ext cx="8317948" cy="83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5539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38" y="676275"/>
            <a:ext cx="81629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8014" y="6231421"/>
            <a:ext cx="2314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1. Make new Order &amp; Send to VMEP (change function) - Dealers</a:t>
            </a:r>
            <a:endParaRPr lang="en-US" sz="2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90051"/>
            <a:ext cx="8431213" cy="1272210"/>
          </a:xfrm>
        </p:spPr>
        <p:txBody>
          <a:bodyPr/>
          <a:lstStyle/>
          <a:p>
            <a:r>
              <a:rPr lang="en-US" sz="1200" dirty="0" smtClean="0"/>
              <a:t>Change current order screen as below:</a:t>
            </a:r>
          </a:p>
          <a:p>
            <a:pPr lvl="0"/>
            <a:r>
              <a:rPr lang="en-US" sz="1200" dirty="0" smtClean="0"/>
              <a:t>The Bonus deductions: Add more fields allow dealer key-in the bonus data (get and check bonus data in Bonus Management module). They can keep these fields blank. These data should be apply when dealer modify order.</a:t>
            </a:r>
          </a:p>
          <a:p>
            <a:pPr lvl="0"/>
            <a:r>
              <a:rPr lang="en-US" sz="1200" dirty="0" smtClean="0"/>
              <a:t>The Payment Data: Add fields allow dealer can key in the Payment data (as new order sheet form came from SALE)</a:t>
            </a:r>
          </a:p>
          <a:p>
            <a:pPr lvl="1"/>
            <a:r>
              <a:rPr lang="en-US" sz="1200" dirty="0" smtClean="0"/>
              <a:t>In case: Dealer have the payment data before make the order, dealer can key-in at this time.</a:t>
            </a:r>
          </a:p>
          <a:p>
            <a:r>
              <a:rPr lang="en-US" sz="1200" dirty="0" smtClean="0"/>
              <a:t>In case: Dealer do not have the payment keep blank.</a:t>
            </a:r>
            <a:endParaRPr lang="en-US" sz="2800" dirty="0"/>
          </a:p>
        </p:txBody>
      </p:sp>
      <p:pic>
        <p:nvPicPr>
          <p:cNvPr id="5519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603" y="735911"/>
            <a:ext cx="73533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2. Query Bonus – Dealers</a:t>
            </a:r>
            <a:endParaRPr lang="en-US" sz="2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90051"/>
            <a:ext cx="8431213" cy="1272210"/>
          </a:xfrm>
        </p:spPr>
        <p:txBody>
          <a:bodyPr/>
          <a:lstStyle/>
          <a:p>
            <a:r>
              <a:rPr lang="en-US" sz="1800" dirty="0" smtClean="0"/>
              <a:t>Bonus money tracking &amp; query.</a:t>
            </a:r>
          </a:p>
          <a:p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VDMS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thêm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dõi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trừ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Đại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,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: </a:t>
            </a:r>
            <a:r>
              <a:rPr lang="en-US" sz="1800" dirty="0" err="1" smtClean="0"/>
              <a:t>tổng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tiền</a:t>
            </a:r>
            <a:r>
              <a:rPr lang="en-US" sz="1800" dirty="0" smtClean="0"/>
              <a:t> </a:t>
            </a:r>
            <a:r>
              <a:rPr lang="en-US" sz="1800" dirty="0" err="1" smtClean="0"/>
              <a:t>chiết</a:t>
            </a:r>
            <a:r>
              <a:rPr lang="en-US" sz="1800" dirty="0" smtClean="0"/>
              <a:t> </a:t>
            </a:r>
            <a:r>
              <a:rPr lang="en-US" sz="1800" dirty="0" err="1" smtClean="0"/>
              <a:t>khấu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tháng</a:t>
            </a:r>
            <a:r>
              <a:rPr lang="en-US" sz="1800" dirty="0" smtClean="0"/>
              <a:t>,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trừ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nhiêu</a:t>
            </a:r>
            <a:r>
              <a:rPr lang="en-US" sz="1800" dirty="0" smtClean="0"/>
              <a:t>, </a:t>
            </a:r>
            <a:r>
              <a:rPr lang="en-US" sz="1800" dirty="0" err="1" smtClean="0"/>
              <a:t>còn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nhiêu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trừ</a:t>
            </a:r>
            <a:r>
              <a:rPr lang="en-US" sz="1800" dirty="0" smtClean="0"/>
              <a:t> …</a:t>
            </a:r>
            <a:endParaRPr lang="en-US" sz="4000" dirty="0"/>
          </a:p>
        </p:txBody>
      </p:sp>
      <p:pic>
        <p:nvPicPr>
          <p:cNvPr id="69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4572" y="925581"/>
            <a:ext cx="6484454" cy="344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3. Sales man check order &amp; confirm bonus</a:t>
            </a:r>
            <a:endParaRPr lang="en-US" sz="2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274365"/>
            <a:ext cx="8431213" cy="887896"/>
          </a:xfrm>
        </p:spPr>
        <p:txBody>
          <a:bodyPr/>
          <a:lstStyle/>
          <a:p>
            <a:r>
              <a:rPr lang="en-US" sz="1800" dirty="0" smtClean="0"/>
              <a:t>Get Order data and confirm for bonus status only by sale man.</a:t>
            </a:r>
            <a:endParaRPr lang="en-US" sz="4000" dirty="0"/>
          </a:p>
        </p:txBody>
      </p:sp>
      <p:pic>
        <p:nvPicPr>
          <p:cNvPr id="69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04656"/>
            <a:ext cx="864041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4. Sales ADM process Order at Tip-Top side &amp; Confirm Order at VDMS</a:t>
            </a:r>
            <a:endParaRPr lang="en-US" sz="2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13183"/>
            <a:ext cx="8431213" cy="5049078"/>
          </a:xfrm>
        </p:spPr>
        <p:txBody>
          <a:bodyPr/>
          <a:lstStyle/>
          <a:p>
            <a:r>
              <a:rPr lang="en-US" sz="1800" dirty="0" smtClean="0"/>
              <a:t>1. Sale ADM create order at Tip-Top site:</a:t>
            </a:r>
          </a:p>
          <a:p>
            <a:r>
              <a:rPr lang="en-US" sz="1800" dirty="0" smtClean="0"/>
              <a:t>- </a:t>
            </a:r>
            <a:r>
              <a:rPr lang="en-US" sz="1400" dirty="0" smtClean="0"/>
              <a:t>Need Sale ADM choose 1 in the flowing case:</a:t>
            </a:r>
          </a:p>
          <a:p>
            <a:pPr lvl="0"/>
            <a:r>
              <a:rPr lang="en-US" sz="1400" b="1" i="1" dirty="0" smtClean="0"/>
              <a:t>	*	Manual case</a:t>
            </a:r>
            <a:r>
              <a:rPr lang="en-US" sz="1400" dirty="0" smtClean="0"/>
              <a:t>: Keep current order screen (cxmt411), Sale ADM key-in tiptop order manual</a:t>
            </a:r>
          </a:p>
          <a:p>
            <a:r>
              <a:rPr lang="en-US" sz="1400" b="1" i="1" dirty="0" smtClean="0"/>
              <a:t>	*	Auto Carrying Case</a:t>
            </a:r>
            <a:r>
              <a:rPr lang="en-US" sz="1400" dirty="0" smtClean="0"/>
              <a:t>: Change the tiptop order screen (cxmt411): add one more field in this screen, Sale ADM key-in VDMS order number, program should carry VDMS order data to tiptop (like VDMS-II). Sale ADM just check the order data in TIPTOP. If Sale ADM pass through the VDMS Order number (it’s null) </a:t>
            </a: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back to </a:t>
            </a:r>
            <a:r>
              <a:rPr lang="en-US" sz="1400" b="1" i="1" dirty="0" smtClean="0"/>
              <a:t>Manual Case</a:t>
            </a:r>
            <a:r>
              <a:rPr lang="en-US" sz="1400" dirty="0" smtClean="0"/>
              <a:t> . </a:t>
            </a:r>
          </a:p>
          <a:p>
            <a:r>
              <a:rPr lang="en-US" sz="1800" dirty="0" smtClean="0"/>
              <a:t>2. Sale ADM confirm order at VDMS site:</a:t>
            </a:r>
          </a:p>
          <a:p>
            <a:pPr>
              <a:buAutoNum type="arabicPeriod"/>
            </a:pPr>
            <a:endParaRPr lang="en-US" sz="1400" dirty="0" smtClean="0"/>
          </a:p>
        </p:txBody>
      </p:sp>
      <p:pic>
        <p:nvPicPr>
          <p:cNvPr id="69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93008"/>
            <a:ext cx="7712765" cy="302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5. Dealer key-in payment data (Update the Entry Order like fields below)</a:t>
            </a:r>
            <a:endParaRPr lang="en-US" sz="1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119" y="2862469"/>
            <a:ext cx="8431213" cy="1219200"/>
          </a:xfrm>
        </p:spPr>
        <p:txBody>
          <a:bodyPr/>
          <a:lstStyle/>
          <a:p>
            <a:r>
              <a:rPr lang="en-US" sz="1800" dirty="0" smtClean="0"/>
              <a:t>Change the current Order Edit Screen: Allow dealer </a:t>
            </a:r>
            <a:r>
              <a:rPr lang="en-US" sz="1800" b="1" dirty="0" smtClean="0"/>
              <a:t>can modify the payment data</a:t>
            </a:r>
            <a:r>
              <a:rPr lang="en-US" sz="1800" dirty="0" smtClean="0"/>
              <a:t> and </a:t>
            </a:r>
            <a:r>
              <a:rPr lang="en-US" sz="1800" b="1" dirty="0" smtClean="0"/>
              <a:t>Bonus Data</a:t>
            </a:r>
            <a:r>
              <a:rPr lang="en-US" sz="1800" dirty="0" smtClean="0"/>
              <a:t> in orders has been send (not yet confirmed in tiptop side)</a:t>
            </a:r>
            <a:endParaRPr lang="en-US" sz="4000" dirty="0"/>
          </a:p>
        </p:txBody>
      </p:sp>
      <p:pic>
        <p:nvPicPr>
          <p:cNvPr id="69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7287" y="1142379"/>
            <a:ext cx="70104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6. Upload payment data from Excel file (Bank payment data)</a:t>
            </a:r>
            <a:endParaRPr lang="en-US" sz="1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119" y="4055165"/>
            <a:ext cx="8431213" cy="2040808"/>
          </a:xfrm>
        </p:spPr>
        <p:txBody>
          <a:bodyPr/>
          <a:lstStyle/>
          <a:p>
            <a:pPr lvl="1"/>
            <a:r>
              <a:rPr lang="en-US" dirty="0" smtClean="0"/>
              <a:t>Each Bank has difference Excel file format (suggest that, system provide the parameters to define the excel file structure)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HSBC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VCB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ACB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ANZ</a:t>
            </a:r>
            <a:endParaRPr lang="en-US" dirty="0"/>
          </a:p>
        </p:txBody>
      </p:sp>
      <p:pic>
        <p:nvPicPr>
          <p:cNvPr id="69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167" y="966787"/>
            <a:ext cx="8340069" cy="278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theme/theme1.xml><?xml version="1.0" encoding="utf-8"?>
<a:theme xmlns:a="http://schemas.openxmlformats.org/drawingml/2006/main" name="Training presentation- Excel 2003—Create your first workbook">
  <a:themeElements>
    <a:clrScheme name="Default Design 13">
      <a:dk1>
        <a:srgbClr val="7B7A8E"/>
      </a:dk1>
      <a:lt1>
        <a:srgbClr val="FFFFFF"/>
      </a:lt1>
      <a:dk2>
        <a:srgbClr val="9B9AB3"/>
      </a:dk2>
      <a:lt2>
        <a:srgbClr val="FFFFFF"/>
      </a:lt2>
      <a:accent1>
        <a:srgbClr val="807EB0"/>
      </a:accent1>
      <a:accent2>
        <a:srgbClr val="333399"/>
      </a:accent2>
      <a:accent3>
        <a:srgbClr val="CBCAD6"/>
      </a:accent3>
      <a:accent4>
        <a:srgbClr val="DADADA"/>
      </a:accent4>
      <a:accent5>
        <a:srgbClr val="C0C0D4"/>
      </a:accent5>
      <a:accent6>
        <a:srgbClr val="2D2D8A"/>
      </a:accent6>
      <a:hlink>
        <a:srgbClr val="DEE8F9"/>
      </a:hlink>
      <a:folHlink>
        <a:srgbClr val="D1CFFB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75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75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presentation- Excel 2003—Create your first workbook</Template>
  <TotalTime>1253</TotalTime>
  <Words>888</Words>
  <Application>Microsoft Office PowerPoint</Application>
  <PresentationFormat>On-screen Show (4:3)</PresentationFormat>
  <Paragraphs>103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Training presentation- Excel 2003—Create your first workbook</vt:lpstr>
      <vt:lpstr>Bonus Management &amp; Order Processing</vt:lpstr>
      <vt:lpstr>Change Request Contents</vt:lpstr>
      <vt:lpstr>Ordering process  flow</vt:lpstr>
      <vt:lpstr>1. Make new Order &amp; Send to VMEP (change function) - Dealers</vt:lpstr>
      <vt:lpstr>2. Query Bonus – Dealers</vt:lpstr>
      <vt:lpstr>3. Sales man check order &amp; confirm bonus</vt:lpstr>
      <vt:lpstr>4. Sales ADM process Order at Tip-Top side &amp; Confirm Order at VDMS</vt:lpstr>
      <vt:lpstr>5. Dealer key-in payment data (Update the Entry Order like fields below)</vt:lpstr>
      <vt:lpstr>6. Upload payment data from Excel file (Bank payment data)</vt:lpstr>
      <vt:lpstr>7. Check payment data before Re-Consign</vt:lpstr>
      <vt:lpstr>8. Do Auto Re-Consign</vt:lpstr>
      <vt:lpstr>9. Confirm Payment (FIN)</vt:lpstr>
      <vt:lpstr>10. Management Bonus Plan (Sale ADM)</vt:lpstr>
      <vt:lpstr>11. Bonus Monthly Close (Sale ADM)</vt:lpstr>
      <vt:lpstr>12. Query Bonus (Sale ADM)</vt:lpstr>
      <vt:lpstr>13. Order Static Report (Sale ADM)</vt:lpstr>
      <vt:lpstr>14. Import/Sold-out Static Report (Sale ADM)</vt:lpstr>
      <vt:lpstr>15. Order Sheet (Update layout)</vt:lpstr>
      <vt:lpstr>16. System Setting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Microsoft® Office  Excel® 2003 Training</dc:title>
  <dc:subject/>
  <dc:creator>ncThanh</dc:creator>
  <cp:keywords/>
  <dc:description/>
  <cp:lastModifiedBy>ncthanh</cp:lastModifiedBy>
  <cp:revision>45</cp:revision>
  <dcterms:created xsi:type="dcterms:W3CDTF">2009-03-03T07:51:56Z</dcterms:created>
  <dcterms:modified xsi:type="dcterms:W3CDTF">2010-01-27T08:25:20Z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TC100932171033</vt:lpwstr>
  </property>
</Properties>
</file>