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4" r:id="rId1"/>
  </p:sldMasterIdLst>
  <p:notesMasterIdLst>
    <p:notesMasterId r:id="rId51"/>
  </p:notesMasterIdLst>
  <p:sldIdLst>
    <p:sldId id="2314" r:id="rId2"/>
    <p:sldId id="2315" r:id="rId3"/>
    <p:sldId id="2316" r:id="rId4"/>
    <p:sldId id="2317" r:id="rId5"/>
    <p:sldId id="2313" r:id="rId6"/>
    <p:sldId id="2324" r:id="rId7"/>
    <p:sldId id="2322" r:id="rId8"/>
    <p:sldId id="2325" r:id="rId9"/>
    <p:sldId id="2327" r:id="rId10"/>
    <p:sldId id="2328" r:id="rId11"/>
    <p:sldId id="2329" r:id="rId12"/>
    <p:sldId id="2375" r:id="rId13"/>
    <p:sldId id="2330" r:id="rId14"/>
    <p:sldId id="2318" r:id="rId15"/>
    <p:sldId id="2333" r:id="rId16"/>
    <p:sldId id="2332" r:id="rId17"/>
    <p:sldId id="2334" r:id="rId18"/>
    <p:sldId id="2319" r:id="rId19"/>
    <p:sldId id="2335" r:id="rId20"/>
    <p:sldId id="2338" r:id="rId21"/>
    <p:sldId id="2336" r:id="rId22"/>
    <p:sldId id="2339" r:id="rId23"/>
    <p:sldId id="2320" r:id="rId24"/>
    <p:sldId id="2356" r:id="rId25"/>
    <p:sldId id="2343" r:id="rId26"/>
    <p:sldId id="2358" r:id="rId27"/>
    <p:sldId id="2359" r:id="rId28"/>
    <p:sldId id="2360" r:id="rId29"/>
    <p:sldId id="2361" r:id="rId30"/>
    <p:sldId id="2350" r:id="rId31"/>
    <p:sldId id="2362" r:id="rId32"/>
    <p:sldId id="2351" r:id="rId33"/>
    <p:sldId id="2363" r:id="rId34"/>
    <p:sldId id="2352" r:id="rId35"/>
    <p:sldId id="2364" r:id="rId36"/>
    <p:sldId id="2353" r:id="rId37"/>
    <p:sldId id="2354" r:id="rId38"/>
    <p:sldId id="2365" r:id="rId39"/>
    <p:sldId id="2355" r:id="rId40"/>
    <p:sldId id="2366" r:id="rId41"/>
    <p:sldId id="2367" r:id="rId42"/>
    <p:sldId id="2368" r:id="rId43"/>
    <p:sldId id="2369" r:id="rId44"/>
    <p:sldId id="2370" r:id="rId45"/>
    <p:sldId id="2321" r:id="rId46"/>
    <p:sldId id="2371" r:id="rId47"/>
    <p:sldId id="2372" r:id="rId48"/>
    <p:sldId id="2374" r:id="rId49"/>
    <p:sldId id="2376" r:id="rId50"/>
  </p:sldIdLst>
  <p:sldSz cx="2437765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88" userDrawn="1">
          <p15:clr>
            <a:srgbClr val="A4A3A4"/>
          </p15:clr>
        </p15:guide>
        <p15:guide id="4" pos="14278" userDrawn="1">
          <p15:clr>
            <a:srgbClr val="A4A3A4"/>
          </p15:clr>
        </p15:guide>
        <p15:guide id="5" pos="1078" userDrawn="1">
          <p15:clr>
            <a:srgbClr val="A4A3A4"/>
          </p15:clr>
        </p15:guide>
        <p15:guide id="8" orient="horz" pos="504" userDrawn="1">
          <p15:clr>
            <a:srgbClr val="A4A3A4"/>
          </p15:clr>
        </p15:guide>
        <p15:guide id="11" pos="76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C566A"/>
    <a:srgbClr val="FAFBFC"/>
    <a:srgbClr val="FFFFFF"/>
    <a:srgbClr val="63ADC1"/>
    <a:srgbClr val="D6E5F2"/>
    <a:srgbClr val="434C5E"/>
    <a:srgbClr val="D9DCE4"/>
    <a:srgbClr val="E5BC69"/>
    <a:srgbClr val="E5E9F0"/>
    <a:srgbClr val="EBCB8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2574" autoAdjust="0"/>
  </p:normalViewPr>
  <p:slideViewPr>
    <p:cSldViewPr snapToGrid="0" snapToObjects="1">
      <p:cViewPr varScale="1">
        <p:scale>
          <a:sx n="41" d="100"/>
          <a:sy n="41" d="100"/>
        </p:scale>
        <p:origin x="710" y="34"/>
      </p:cViewPr>
      <p:guideLst>
        <p:guide orient="horz" pos="8088"/>
        <p:guide pos="14278"/>
        <p:guide pos="1078"/>
        <p:guide orient="horz" pos="504"/>
        <p:guide pos="76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28/06/2021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3125141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68452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3761195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26518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4255438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354075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3599948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35038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22</a:t>
            </a:fld>
            <a:endParaRPr lang="en-US"/>
          </a:p>
        </p:txBody>
      </p:sp>
    </p:spTree>
    <p:extLst>
      <p:ext uri="{BB962C8B-B14F-4D97-AF65-F5344CB8AC3E}">
        <p14:creationId xmlns:p14="http://schemas.microsoft.com/office/powerpoint/2010/main" val="3223796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23</a:t>
            </a:fld>
            <a:endParaRPr lang="en-US"/>
          </a:p>
        </p:txBody>
      </p:sp>
    </p:spTree>
    <p:extLst>
      <p:ext uri="{BB962C8B-B14F-4D97-AF65-F5344CB8AC3E}">
        <p14:creationId xmlns:p14="http://schemas.microsoft.com/office/powerpoint/2010/main" val="2395857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24</a:t>
            </a:fld>
            <a:endParaRPr lang="en-US"/>
          </a:p>
        </p:txBody>
      </p:sp>
    </p:spTree>
    <p:extLst>
      <p:ext uri="{BB962C8B-B14F-4D97-AF65-F5344CB8AC3E}">
        <p14:creationId xmlns:p14="http://schemas.microsoft.com/office/powerpoint/2010/main" val="174242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1794674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25</a:t>
            </a:fld>
            <a:endParaRPr lang="en-US"/>
          </a:p>
        </p:txBody>
      </p:sp>
    </p:spTree>
    <p:extLst>
      <p:ext uri="{BB962C8B-B14F-4D97-AF65-F5344CB8AC3E}">
        <p14:creationId xmlns:p14="http://schemas.microsoft.com/office/powerpoint/2010/main" val="24253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26</a:t>
            </a:fld>
            <a:endParaRPr lang="en-US"/>
          </a:p>
        </p:txBody>
      </p:sp>
    </p:spTree>
    <p:extLst>
      <p:ext uri="{BB962C8B-B14F-4D97-AF65-F5344CB8AC3E}">
        <p14:creationId xmlns:p14="http://schemas.microsoft.com/office/powerpoint/2010/main" val="231721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27</a:t>
            </a:fld>
            <a:endParaRPr lang="en-US"/>
          </a:p>
        </p:txBody>
      </p:sp>
    </p:spTree>
    <p:extLst>
      <p:ext uri="{BB962C8B-B14F-4D97-AF65-F5344CB8AC3E}">
        <p14:creationId xmlns:p14="http://schemas.microsoft.com/office/powerpoint/2010/main" val="37644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28</a:t>
            </a:fld>
            <a:endParaRPr lang="en-US"/>
          </a:p>
        </p:txBody>
      </p:sp>
    </p:spTree>
    <p:extLst>
      <p:ext uri="{BB962C8B-B14F-4D97-AF65-F5344CB8AC3E}">
        <p14:creationId xmlns:p14="http://schemas.microsoft.com/office/powerpoint/2010/main" val="194968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29</a:t>
            </a:fld>
            <a:endParaRPr lang="en-US"/>
          </a:p>
        </p:txBody>
      </p:sp>
    </p:spTree>
    <p:extLst>
      <p:ext uri="{BB962C8B-B14F-4D97-AF65-F5344CB8AC3E}">
        <p14:creationId xmlns:p14="http://schemas.microsoft.com/office/powerpoint/2010/main" val="2730893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30</a:t>
            </a:fld>
            <a:endParaRPr lang="en-US"/>
          </a:p>
        </p:txBody>
      </p:sp>
    </p:spTree>
    <p:extLst>
      <p:ext uri="{BB962C8B-B14F-4D97-AF65-F5344CB8AC3E}">
        <p14:creationId xmlns:p14="http://schemas.microsoft.com/office/powerpoint/2010/main" val="270276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31</a:t>
            </a:fld>
            <a:endParaRPr lang="en-US"/>
          </a:p>
        </p:txBody>
      </p:sp>
    </p:spTree>
    <p:extLst>
      <p:ext uri="{BB962C8B-B14F-4D97-AF65-F5344CB8AC3E}">
        <p14:creationId xmlns:p14="http://schemas.microsoft.com/office/powerpoint/2010/main" val="2941021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32</a:t>
            </a:fld>
            <a:endParaRPr lang="en-US"/>
          </a:p>
        </p:txBody>
      </p:sp>
    </p:spTree>
    <p:extLst>
      <p:ext uri="{BB962C8B-B14F-4D97-AF65-F5344CB8AC3E}">
        <p14:creationId xmlns:p14="http://schemas.microsoft.com/office/powerpoint/2010/main" val="1559810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33</a:t>
            </a:fld>
            <a:endParaRPr lang="en-US"/>
          </a:p>
        </p:txBody>
      </p:sp>
    </p:spTree>
    <p:extLst>
      <p:ext uri="{BB962C8B-B14F-4D97-AF65-F5344CB8AC3E}">
        <p14:creationId xmlns:p14="http://schemas.microsoft.com/office/powerpoint/2010/main" val="3688193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34</a:t>
            </a:fld>
            <a:endParaRPr lang="en-US"/>
          </a:p>
        </p:txBody>
      </p:sp>
    </p:spTree>
    <p:extLst>
      <p:ext uri="{BB962C8B-B14F-4D97-AF65-F5344CB8AC3E}">
        <p14:creationId xmlns:p14="http://schemas.microsoft.com/office/powerpoint/2010/main" val="1897419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2775371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35</a:t>
            </a:fld>
            <a:endParaRPr lang="en-US"/>
          </a:p>
        </p:txBody>
      </p:sp>
    </p:spTree>
    <p:extLst>
      <p:ext uri="{BB962C8B-B14F-4D97-AF65-F5344CB8AC3E}">
        <p14:creationId xmlns:p14="http://schemas.microsoft.com/office/powerpoint/2010/main" val="2580814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36</a:t>
            </a:fld>
            <a:endParaRPr lang="en-US"/>
          </a:p>
        </p:txBody>
      </p:sp>
    </p:spTree>
    <p:extLst>
      <p:ext uri="{BB962C8B-B14F-4D97-AF65-F5344CB8AC3E}">
        <p14:creationId xmlns:p14="http://schemas.microsoft.com/office/powerpoint/2010/main" val="2712414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37</a:t>
            </a:fld>
            <a:endParaRPr lang="en-US"/>
          </a:p>
        </p:txBody>
      </p:sp>
    </p:spTree>
    <p:extLst>
      <p:ext uri="{BB962C8B-B14F-4D97-AF65-F5344CB8AC3E}">
        <p14:creationId xmlns:p14="http://schemas.microsoft.com/office/powerpoint/2010/main" val="1953066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38</a:t>
            </a:fld>
            <a:endParaRPr lang="en-US"/>
          </a:p>
        </p:txBody>
      </p:sp>
    </p:spTree>
    <p:extLst>
      <p:ext uri="{BB962C8B-B14F-4D97-AF65-F5344CB8AC3E}">
        <p14:creationId xmlns:p14="http://schemas.microsoft.com/office/powerpoint/2010/main" val="3754558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Bên cạnh độ chính xác cao</a:t>
            </a:r>
          </a:p>
        </p:txBody>
      </p:sp>
      <p:sp>
        <p:nvSpPr>
          <p:cNvPr id="4" name="Slide Number Placeholder 3"/>
          <p:cNvSpPr>
            <a:spLocks noGrp="1"/>
          </p:cNvSpPr>
          <p:nvPr>
            <p:ph type="sldNum" sz="quarter" idx="10"/>
          </p:nvPr>
        </p:nvSpPr>
        <p:spPr/>
        <p:txBody>
          <a:bodyPr/>
          <a:lstStyle/>
          <a:p>
            <a:fld id="{006BE02D-20C0-F840-AFAC-BEA99C74FDC2}" type="slidenum">
              <a:rPr lang="en-US" smtClean="0"/>
              <a:pPr/>
              <a:t>39</a:t>
            </a:fld>
            <a:endParaRPr lang="en-US"/>
          </a:p>
        </p:txBody>
      </p:sp>
    </p:spTree>
    <p:extLst>
      <p:ext uri="{BB962C8B-B14F-4D97-AF65-F5344CB8AC3E}">
        <p14:creationId xmlns:p14="http://schemas.microsoft.com/office/powerpoint/2010/main" val="3366882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40</a:t>
            </a:fld>
            <a:endParaRPr lang="en-US"/>
          </a:p>
        </p:txBody>
      </p:sp>
    </p:spTree>
    <p:extLst>
      <p:ext uri="{BB962C8B-B14F-4D97-AF65-F5344CB8AC3E}">
        <p14:creationId xmlns:p14="http://schemas.microsoft.com/office/powerpoint/2010/main" val="2703452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41</a:t>
            </a:fld>
            <a:endParaRPr lang="en-US"/>
          </a:p>
        </p:txBody>
      </p:sp>
    </p:spTree>
    <p:extLst>
      <p:ext uri="{BB962C8B-B14F-4D97-AF65-F5344CB8AC3E}">
        <p14:creationId xmlns:p14="http://schemas.microsoft.com/office/powerpoint/2010/main" val="2960338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42</a:t>
            </a:fld>
            <a:endParaRPr lang="en-US"/>
          </a:p>
        </p:txBody>
      </p:sp>
    </p:spTree>
    <p:extLst>
      <p:ext uri="{BB962C8B-B14F-4D97-AF65-F5344CB8AC3E}">
        <p14:creationId xmlns:p14="http://schemas.microsoft.com/office/powerpoint/2010/main" val="2475533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43</a:t>
            </a:fld>
            <a:endParaRPr lang="en-US"/>
          </a:p>
        </p:txBody>
      </p:sp>
    </p:spTree>
    <p:extLst>
      <p:ext uri="{BB962C8B-B14F-4D97-AF65-F5344CB8AC3E}">
        <p14:creationId xmlns:p14="http://schemas.microsoft.com/office/powerpoint/2010/main" val="315092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44</a:t>
            </a:fld>
            <a:endParaRPr lang="en-US"/>
          </a:p>
        </p:txBody>
      </p:sp>
    </p:spTree>
    <p:extLst>
      <p:ext uri="{BB962C8B-B14F-4D97-AF65-F5344CB8AC3E}">
        <p14:creationId xmlns:p14="http://schemas.microsoft.com/office/powerpoint/2010/main" val="75249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3574945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45</a:t>
            </a:fld>
            <a:endParaRPr lang="en-US"/>
          </a:p>
        </p:txBody>
      </p:sp>
    </p:spTree>
    <p:extLst>
      <p:ext uri="{BB962C8B-B14F-4D97-AF65-F5344CB8AC3E}">
        <p14:creationId xmlns:p14="http://schemas.microsoft.com/office/powerpoint/2010/main" val="21698994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46</a:t>
            </a:fld>
            <a:endParaRPr lang="en-US"/>
          </a:p>
        </p:txBody>
      </p:sp>
    </p:spTree>
    <p:extLst>
      <p:ext uri="{BB962C8B-B14F-4D97-AF65-F5344CB8AC3E}">
        <p14:creationId xmlns:p14="http://schemas.microsoft.com/office/powerpoint/2010/main" val="4290587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47</a:t>
            </a:fld>
            <a:endParaRPr lang="en-US"/>
          </a:p>
        </p:txBody>
      </p:sp>
    </p:spTree>
    <p:extLst>
      <p:ext uri="{BB962C8B-B14F-4D97-AF65-F5344CB8AC3E}">
        <p14:creationId xmlns:p14="http://schemas.microsoft.com/office/powerpoint/2010/main" val="236466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48</a:t>
            </a:fld>
            <a:endParaRPr lang="en-US"/>
          </a:p>
        </p:txBody>
      </p:sp>
    </p:spTree>
    <p:extLst>
      <p:ext uri="{BB962C8B-B14F-4D97-AF65-F5344CB8AC3E}">
        <p14:creationId xmlns:p14="http://schemas.microsoft.com/office/powerpoint/2010/main" val="18933941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49</a:t>
            </a:fld>
            <a:endParaRPr lang="en-US"/>
          </a:p>
        </p:txBody>
      </p:sp>
    </p:spTree>
    <p:extLst>
      <p:ext uri="{BB962C8B-B14F-4D97-AF65-F5344CB8AC3E}">
        <p14:creationId xmlns:p14="http://schemas.microsoft.com/office/powerpoint/2010/main" val="217317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414290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3021856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3361214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70728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1470637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03F4-759B-4B00-AF87-3971ADD8C545}"/>
              </a:ext>
            </a:extLst>
          </p:cNvPr>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p>
        </p:txBody>
      </p:sp>
      <p:sp>
        <p:nvSpPr>
          <p:cNvPr id="3" name="Subtitle 2">
            <a:extLst>
              <a:ext uri="{FF2B5EF4-FFF2-40B4-BE49-F238E27FC236}">
                <a16:creationId xmlns:a16="http://schemas.microsoft.com/office/drawing/2014/main" id="{3D1A7954-88B6-407F-A01A-85C2D4C8D26E}"/>
              </a:ext>
            </a:extLst>
          </p:cNvPr>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p>
        </p:txBody>
      </p:sp>
      <p:sp>
        <p:nvSpPr>
          <p:cNvPr id="4" name="Date Placeholder 3">
            <a:extLst>
              <a:ext uri="{FF2B5EF4-FFF2-40B4-BE49-F238E27FC236}">
                <a16:creationId xmlns:a16="http://schemas.microsoft.com/office/drawing/2014/main" id="{C2EFDF63-1DF7-4989-9D7F-33D70998AAB0}"/>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5" name="Footer Placeholder 4">
            <a:extLst>
              <a:ext uri="{FF2B5EF4-FFF2-40B4-BE49-F238E27FC236}">
                <a16:creationId xmlns:a16="http://schemas.microsoft.com/office/drawing/2014/main" id="{96013210-B415-48C9-9710-DCDB12A2FB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F08210-F4B9-4391-B004-7CD82A93FBA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92027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9EBC-0EC9-4E09-A0D5-38B6070080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8C0FED-2916-41E7-BA67-0CF7C35820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9EF5CB-6514-4A48-8A96-E99A4504CAB9}"/>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5" name="Footer Placeholder 4">
            <a:extLst>
              <a:ext uri="{FF2B5EF4-FFF2-40B4-BE49-F238E27FC236}">
                <a16:creationId xmlns:a16="http://schemas.microsoft.com/office/drawing/2014/main" id="{9D944DB5-236F-46AF-8FA4-5B0D8E7A2A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4F5725-A5AD-415E-AA6B-365B8147124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67758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5D1B3-ED8C-4D53-941C-4ACFE3671A38}"/>
              </a:ext>
            </a:extLst>
          </p:cNvPr>
          <p:cNvSpPr>
            <a:spLocks noGrp="1"/>
          </p:cNvSpPr>
          <p:nvPr>
            <p:ph type="title" orient="vert"/>
          </p:nvPr>
        </p:nvSpPr>
        <p:spPr>
          <a:xfrm>
            <a:off x="17445256" y="730250"/>
            <a:ext cx="5256431" cy="1162367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57887-DC86-4E43-9551-DE658D6571C3}"/>
              </a:ext>
            </a:extLst>
          </p:cNvPr>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51423-B3F3-4079-AE28-2D9D39144782}"/>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5" name="Footer Placeholder 4">
            <a:extLst>
              <a:ext uri="{FF2B5EF4-FFF2-40B4-BE49-F238E27FC236}">
                <a16:creationId xmlns:a16="http://schemas.microsoft.com/office/drawing/2014/main" id="{D44E87B8-377F-4315-8081-1BD0F679EF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64177F-DEE9-4181-B0B1-621AA696FD2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01646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picture">
    <p:spTree>
      <p:nvGrpSpPr>
        <p:cNvPr id="1" name=""/>
        <p:cNvGrpSpPr/>
        <p:nvPr/>
      </p:nvGrpSpPr>
      <p:grpSpPr>
        <a:xfrm>
          <a:off x="0" y="0"/>
          <a:ext cx="0" cy="0"/>
          <a:chOff x="0" y="0"/>
          <a:chExt cx="0" cy="0"/>
        </a:xfrm>
      </p:grpSpPr>
      <p:sp>
        <p:nvSpPr>
          <p:cNvPr id="2" name="Rectangle 1"/>
          <p:cNvSpPr/>
          <p:nvPr userDrawn="1"/>
        </p:nvSpPr>
        <p:spPr>
          <a:xfrm>
            <a:off x="9077093" y="12489366"/>
            <a:ext cx="6579219" cy="7805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Source Sans Pro Light" charset="0"/>
            </a:endParaRPr>
          </a:p>
        </p:txBody>
      </p:sp>
      <p:sp>
        <p:nvSpPr>
          <p:cNvPr id="3" name="Picture Placeholder 13"/>
          <p:cNvSpPr>
            <a:spLocks noGrp="1"/>
          </p:cNvSpPr>
          <p:nvPr>
            <p:ph type="pic" sz="quarter" idx="60"/>
          </p:nvPr>
        </p:nvSpPr>
        <p:spPr>
          <a:xfrm>
            <a:off x="-9015" y="0"/>
            <a:ext cx="24386666"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20088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aceholder Slid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0" y="7518400"/>
            <a:ext cx="8006576" cy="6197600"/>
          </a:xfrm>
          <a:prstGeom prst="rect">
            <a:avLst/>
          </a:prstGeom>
          <a:solidFill>
            <a:schemeClr val="bg1">
              <a:lumMod val="95000"/>
            </a:schemeClr>
          </a:solidFill>
        </p:spPr>
        <p:txBody>
          <a:bodyPr>
            <a:normAutofit/>
          </a:bodyPr>
          <a:lstStyle>
            <a:lvl1pPr>
              <a:defRPr sz="2800"/>
            </a:lvl1pPr>
          </a:lstStyle>
          <a:p>
            <a:endParaRPr lang="en-US"/>
          </a:p>
        </p:txBody>
      </p:sp>
      <p:sp>
        <p:nvSpPr>
          <p:cNvPr id="13" name="Picture Placeholder 8"/>
          <p:cNvSpPr>
            <a:spLocks noGrp="1"/>
          </p:cNvSpPr>
          <p:nvPr>
            <p:ph type="pic" sz="quarter" idx="11"/>
          </p:nvPr>
        </p:nvSpPr>
        <p:spPr>
          <a:xfrm>
            <a:off x="8191662" y="7518400"/>
            <a:ext cx="7986294" cy="6197600"/>
          </a:xfrm>
          <a:prstGeom prst="rect">
            <a:avLst/>
          </a:prstGeom>
          <a:solidFill>
            <a:schemeClr val="bg1">
              <a:lumMod val="95000"/>
            </a:schemeClr>
          </a:solidFill>
        </p:spPr>
        <p:txBody>
          <a:bodyPr>
            <a:normAutofit/>
          </a:bodyPr>
          <a:lstStyle>
            <a:lvl1pPr>
              <a:defRPr sz="2800"/>
            </a:lvl1pPr>
          </a:lstStyle>
          <a:p>
            <a:endParaRPr lang="en-US"/>
          </a:p>
        </p:txBody>
      </p:sp>
      <p:sp>
        <p:nvSpPr>
          <p:cNvPr id="14" name="Picture Placeholder 8"/>
          <p:cNvSpPr>
            <a:spLocks noGrp="1"/>
          </p:cNvSpPr>
          <p:nvPr>
            <p:ph type="pic" sz="quarter" idx="12"/>
          </p:nvPr>
        </p:nvSpPr>
        <p:spPr>
          <a:xfrm>
            <a:off x="16363042" y="7518400"/>
            <a:ext cx="8014608" cy="6197600"/>
          </a:xfrm>
          <a:prstGeom prst="rect">
            <a:avLst/>
          </a:prstGeom>
          <a:solidFill>
            <a:schemeClr val="bg1">
              <a:lumMod val="95000"/>
            </a:schemeClr>
          </a:solidFill>
        </p:spPr>
        <p:txBody>
          <a:bodyPr>
            <a:normAutofit/>
          </a:bodyPr>
          <a:lstStyle>
            <a:lvl1pPr>
              <a:defRPr sz="2800"/>
            </a:lvl1pPr>
          </a:lstStyle>
          <a:p>
            <a:endParaRPr lang="en-US"/>
          </a:p>
        </p:txBody>
      </p:sp>
    </p:spTree>
    <p:extLst>
      <p:ext uri="{BB962C8B-B14F-4D97-AF65-F5344CB8AC3E}">
        <p14:creationId xmlns:p14="http://schemas.microsoft.com/office/powerpoint/2010/main" val="321815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ll about my job">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8876370" y="0"/>
            <a:ext cx="15501279" cy="13716000"/>
          </a:xfrm>
          <a:prstGeom prst="rect">
            <a:avLst/>
          </a:prstGeom>
          <a:effectLst/>
        </p:spPr>
        <p:txBody>
          <a:bodyPr>
            <a:normAutofit/>
          </a:bodyPr>
          <a:lstStyle>
            <a:lvl1pPr marL="0" indent="0">
              <a:buNone/>
              <a:defRPr sz="4200" b="0" i="0">
                <a:ln>
                  <a:noFill/>
                </a:ln>
                <a:solidFill>
                  <a:schemeClr val="bg1">
                    <a:lumMod val="85000"/>
                  </a:schemeClr>
                </a:solidFill>
                <a:latin typeface="Source Sans Pro Light" charset="0"/>
                <a:ea typeface="Source Sans Pro Light" charset="0"/>
                <a:cs typeface="Source Sans Pro Light" charset="0"/>
              </a:defRPr>
            </a:lvl1pPr>
          </a:lstStyle>
          <a:p>
            <a:endParaRPr lang="en-US"/>
          </a:p>
        </p:txBody>
      </p:sp>
      <p:sp>
        <p:nvSpPr>
          <p:cNvPr id="5" name="Picture Placeholder 28"/>
          <p:cNvSpPr>
            <a:spLocks noGrp="1"/>
          </p:cNvSpPr>
          <p:nvPr>
            <p:ph type="pic" sz="quarter" idx="46"/>
          </p:nvPr>
        </p:nvSpPr>
        <p:spPr>
          <a:xfrm>
            <a:off x="2899314" y="1674798"/>
            <a:ext cx="3058805" cy="3548216"/>
          </a:xfrm>
          <a:custGeom>
            <a:avLst/>
            <a:gdLst>
              <a:gd name="connsiteX0" fmla="*/ 2147390 w 4294779"/>
              <a:gd name="connsiteY0" fmla="*/ 0 h 4981947"/>
              <a:gd name="connsiteX1" fmla="*/ 4294779 w 4294779"/>
              <a:gd name="connsiteY1" fmla="*/ 1073695 h 4981947"/>
              <a:gd name="connsiteX2" fmla="*/ 4294779 w 4294779"/>
              <a:gd name="connsiteY2" fmla="*/ 3908252 h 4981947"/>
              <a:gd name="connsiteX3" fmla="*/ 2147390 w 4294779"/>
              <a:gd name="connsiteY3" fmla="*/ 4981947 h 4981947"/>
              <a:gd name="connsiteX4" fmla="*/ 0 w 4294779"/>
              <a:gd name="connsiteY4" fmla="*/ 3908252 h 4981947"/>
              <a:gd name="connsiteX5" fmla="*/ 0 w 4294779"/>
              <a:gd name="connsiteY5" fmla="*/ 1073695 h 4981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4779" h="4981947">
                <a:moveTo>
                  <a:pt x="2147390" y="0"/>
                </a:moveTo>
                <a:lnTo>
                  <a:pt x="4294779" y="1073695"/>
                </a:lnTo>
                <a:lnTo>
                  <a:pt x="4294779" y="3908252"/>
                </a:lnTo>
                <a:lnTo>
                  <a:pt x="2147390" y="4981947"/>
                </a:lnTo>
                <a:lnTo>
                  <a:pt x="0" y="3908252"/>
                </a:lnTo>
                <a:lnTo>
                  <a:pt x="0" y="1073695"/>
                </a:lnTo>
                <a:close/>
              </a:path>
            </a:pathLst>
          </a:custGeom>
          <a:effectLst/>
        </p:spPr>
        <p:txBody>
          <a:bodyPr wrap="square">
            <a:noAutofit/>
          </a:bodyPr>
          <a:lstStyle>
            <a:lvl1pPr marL="0" indent="0">
              <a:buNone/>
              <a:defRPr sz="2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70009895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54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General Slide">
    <p:spTree>
      <p:nvGrpSpPr>
        <p:cNvPr id="1" name=""/>
        <p:cNvGrpSpPr/>
        <p:nvPr/>
      </p:nvGrpSpPr>
      <p:grpSpPr>
        <a:xfrm>
          <a:off x="0" y="0"/>
          <a:ext cx="0" cy="0"/>
          <a:chOff x="0" y="0"/>
          <a:chExt cx="0" cy="0"/>
        </a:xfrm>
      </p:grpSpPr>
      <p:sp>
        <p:nvSpPr>
          <p:cNvPr id="3" name="Picture Placeholder 13"/>
          <p:cNvSpPr>
            <a:spLocks noGrp="1"/>
          </p:cNvSpPr>
          <p:nvPr>
            <p:ph type="pic" sz="quarter" idx="41"/>
          </p:nvPr>
        </p:nvSpPr>
        <p:spPr>
          <a:xfrm>
            <a:off x="0" y="0"/>
            <a:ext cx="12154829" cy="13716000"/>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a:p>
        </p:txBody>
      </p:sp>
      <p:sp>
        <p:nvSpPr>
          <p:cNvPr id="4" name="Rectangle 3"/>
          <p:cNvSpPr/>
          <p:nvPr userDrawn="1"/>
        </p:nvSpPr>
        <p:spPr>
          <a:xfrm>
            <a:off x="7850459" y="12578576"/>
            <a:ext cx="8207297" cy="691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Source Sans Pro Light" charset="0"/>
            </a:endParaRPr>
          </a:p>
        </p:txBody>
      </p:sp>
    </p:spTree>
    <p:extLst>
      <p:ext uri="{BB962C8B-B14F-4D97-AF65-F5344CB8AC3E}">
        <p14:creationId xmlns:p14="http://schemas.microsoft.com/office/powerpoint/2010/main" val="567374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6" name="Picture Placeholder 13"/>
          <p:cNvSpPr>
            <a:spLocks noGrp="1"/>
          </p:cNvSpPr>
          <p:nvPr>
            <p:ph type="pic" sz="quarter" idx="50"/>
          </p:nvPr>
        </p:nvSpPr>
        <p:spPr>
          <a:xfrm>
            <a:off x="16059924"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a:p>
        </p:txBody>
      </p:sp>
      <p:sp>
        <p:nvSpPr>
          <p:cNvPr id="7" name="Picture Placeholder 13"/>
          <p:cNvSpPr>
            <a:spLocks noGrp="1"/>
          </p:cNvSpPr>
          <p:nvPr>
            <p:ph type="pic" sz="quarter" idx="51"/>
          </p:nvPr>
        </p:nvSpPr>
        <p:spPr>
          <a:xfrm>
            <a:off x="9643409" y="3033132"/>
            <a:ext cx="5341019" cy="7828156"/>
          </a:xfrm>
          <a:prstGeom prst="rect">
            <a:avLst/>
          </a:prstGeom>
          <a:effectLst/>
        </p:spPr>
        <p:txBody>
          <a:bodyPr>
            <a:normAutofit/>
          </a:bodyPr>
          <a:lstStyle>
            <a:lvl1pPr marL="0" indent="0">
              <a:buNone/>
              <a:defRPr sz="2600">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224152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CEE0-2AF4-44AD-8AB7-343E3A202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F79FBD-C3C2-4FE5-9534-889FADCD3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5424A-B42F-4826-9557-67A01948CB6F}"/>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5" name="Footer Placeholder 4">
            <a:extLst>
              <a:ext uri="{FF2B5EF4-FFF2-40B4-BE49-F238E27FC236}">
                <a16:creationId xmlns:a16="http://schemas.microsoft.com/office/drawing/2014/main" id="{544DD63E-C217-4E4D-9A29-340CD8D238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F8ED3D-8214-42AD-9B6D-93F8BA09FBF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380917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8E7F-73F2-4EC1-9D66-E0803044B133}"/>
              </a:ext>
            </a:extLst>
          </p:cNvPr>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p>
        </p:txBody>
      </p:sp>
      <p:sp>
        <p:nvSpPr>
          <p:cNvPr id="3" name="Text Placeholder 2">
            <a:extLst>
              <a:ext uri="{FF2B5EF4-FFF2-40B4-BE49-F238E27FC236}">
                <a16:creationId xmlns:a16="http://schemas.microsoft.com/office/drawing/2014/main" id="{7C314A3F-878C-4485-9797-8326399F00A4}"/>
              </a:ext>
            </a:extLst>
          </p:cNvPr>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DE5B2-EDC3-486B-AEF6-4BF422C00FEE}"/>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5" name="Footer Placeholder 4">
            <a:extLst>
              <a:ext uri="{FF2B5EF4-FFF2-40B4-BE49-F238E27FC236}">
                <a16:creationId xmlns:a16="http://schemas.microsoft.com/office/drawing/2014/main" id="{CB6F06FE-C1FC-4C5E-B62C-87146E7536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A52BE2-EC2A-4C5E-AAC6-6B191CDCE17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012649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7763-5F4D-48FC-BC14-759AB8856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475FB-C13D-4C30-8C79-F3BDF65663E8}"/>
              </a:ext>
            </a:extLst>
          </p:cNvPr>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4DBA1-8E78-40B2-B02E-957745F96506}"/>
              </a:ext>
            </a:extLst>
          </p:cNvPr>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F35B8-72E6-4D7F-8DDA-7F9D1F12F6FA}"/>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6" name="Footer Placeholder 5">
            <a:extLst>
              <a:ext uri="{FF2B5EF4-FFF2-40B4-BE49-F238E27FC236}">
                <a16:creationId xmlns:a16="http://schemas.microsoft.com/office/drawing/2014/main" id="{380FE256-5B05-4C87-A81F-89BF1E467C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85F755-744B-40C0-860C-6A1D2FF9BE5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795151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6E66-15E7-4A07-828C-AA3952A86DF3}"/>
              </a:ext>
            </a:extLst>
          </p:cNvPr>
          <p:cNvSpPr>
            <a:spLocks noGrp="1"/>
          </p:cNvSpPr>
          <p:nvPr>
            <p:ph type="title"/>
          </p:nvPr>
        </p:nvSpPr>
        <p:spPr>
          <a:xfrm>
            <a:off x="1679139" y="730251"/>
            <a:ext cx="21025723" cy="2651126"/>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52D39-89C7-4AF7-A893-F7AA771DBBDF}"/>
              </a:ext>
            </a:extLst>
          </p:cNvPr>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a:extLst>
              <a:ext uri="{FF2B5EF4-FFF2-40B4-BE49-F238E27FC236}">
                <a16:creationId xmlns:a16="http://schemas.microsoft.com/office/drawing/2014/main" id="{CF66F0A9-734A-4FC7-B22A-82FF034BA7E2}"/>
              </a:ext>
            </a:extLst>
          </p:cNvPr>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A06588-52A5-4277-91F2-D903F05D1B8C}"/>
              </a:ext>
            </a:extLst>
          </p:cNvPr>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a:extLst>
              <a:ext uri="{FF2B5EF4-FFF2-40B4-BE49-F238E27FC236}">
                <a16:creationId xmlns:a16="http://schemas.microsoft.com/office/drawing/2014/main" id="{5F2EFA67-0332-4ACC-B612-7941BEE21399}"/>
              </a:ext>
            </a:extLst>
          </p:cNvPr>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5FB7BE-3E75-4C3D-9FF5-4E42AA8295C8}"/>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8" name="Footer Placeholder 7">
            <a:extLst>
              <a:ext uri="{FF2B5EF4-FFF2-40B4-BE49-F238E27FC236}">
                <a16:creationId xmlns:a16="http://schemas.microsoft.com/office/drawing/2014/main" id="{3595D5EF-A019-4D91-A9B0-3ECB95B21E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10D0F4-383D-47A8-9003-6365BD444E0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61099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2781-18A6-4695-A3A1-EAB04955AC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DBC8B-AD88-4D8B-8F3B-C309C1271375}"/>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4" name="Footer Placeholder 3">
            <a:extLst>
              <a:ext uri="{FF2B5EF4-FFF2-40B4-BE49-F238E27FC236}">
                <a16:creationId xmlns:a16="http://schemas.microsoft.com/office/drawing/2014/main" id="{700EEE60-1D54-4FC4-B098-69758F853BB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DD19B1-2B86-4B10-945E-E8E7A1652AB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46542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D6750-994B-4544-89F6-85450C6CB723}"/>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3" name="Footer Placeholder 2">
            <a:extLst>
              <a:ext uri="{FF2B5EF4-FFF2-40B4-BE49-F238E27FC236}">
                <a16:creationId xmlns:a16="http://schemas.microsoft.com/office/drawing/2014/main" id="{1174E00C-5DCE-42EC-9927-B6579A0717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E8AEBD9-2613-47A7-B7D8-E9B00B669015}"/>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51387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544D-DD96-47D4-804E-996045E81DC2}"/>
              </a:ext>
            </a:extLst>
          </p:cNvPr>
          <p:cNvSpPr>
            <a:spLocks noGrp="1"/>
          </p:cNvSpPr>
          <p:nvPr>
            <p:ph type="title"/>
          </p:nvPr>
        </p:nvSpPr>
        <p:spPr>
          <a:xfrm>
            <a:off x="1679140" y="914400"/>
            <a:ext cx="7862426" cy="3200400"/>
          </a:xfrm>
        </p:spPr>
        <p:txBody>
          <a:bodyPr anchor="b"/>
          <a:lstStyle>
            <a:lvl1pPr>
              <a:defRPr sz="6398"/>
            </a:lvl1pPr>
          </a:lstStyle>
          <a:p>
            <a:r>
              <a:rPr lang="en-US"/>
              <a:t>Click to edit Master title style</a:t>
            </a:r>
          </a:p>
        </p:txBody>
      </p:sp>
      <p:sp>
        <p:nvSpPr>
          <p:cNvPr id="3" name="Content Placeholder 2">
            <a:extLst>
              <a:ext uri="{FF2B5EF4-FFF2-40B4-BE49-F238E27FC236}">
                <a16:creationId xmlns:a16="http://schemas.microsoft.com/office/drawing/2014/main" id="{E07DB1ED-232A-47F2-82E2-A68552B53011}"/>
              </a:ext>
            </a:extLst>
          </p:cNvPr>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B39899-0637-42E7-A6D3-DEE28CA9CA80}"/>
              </a:ext>
            </a:extLst>
          </p:cNvPr>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19F7FD69-C730-41A6-83C9-4291A23F4F94}"/>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6" name="Footer Placeholder 5">
            <a:extLst>
              <a:ext uri="{FF2B5EF4-FFF2-40B4-BE49-F238E27FC236}">
                <a16:creationId xmlns:a16="http://schemas.microsoft.com/office/drawing/2014/main" id="{A4867F0E-AA85-4BFF-80B7-86A182C29C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39B118-E95B-4525-9F32-6DC3E28368B7}"/>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22767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5930-61F3-4B46-8275-1BE1F021C30B}"/>
              </a:ext>
            </a:extLst>
          </p:cNvPr>
          <p:cNvSpPr>
            <a:spLocks noGrp="1"/>
          </p:cNvSpPr>
          <p:nvPr>
            <p:ph type="title"/>
          </p:nvPr>
        </p:nvSpPr>
        <p:spPr>
          <a:xfrm>
            <a:off x="1679140" y="914400"/>
            <a:ext cx="7862426" cy="3200400"/>
          </a:xfrm>
        </p:spPr>
        <p:txBody>
          <a:bodyPr anchor="b"/>
          <a:lstStyle>
            <a:lvl1pPr>
              <a:defRPr sz="6398"/>
            </a:lvl1pPr>
          </a:lstStyle>
          <a:p>
            <a:r>
              <a:rPr lang="en-US"/>
              <a:t>Click to edit Master title style</a:t>
            </a:r>
          </a:p>
        </p:txBody>
      </p:sp>
      <p:sp>
        <p:nvSpPr>
          <p:cNvPr id="3" name="Picture Placeholder 2">
            <a:extLst>
              <a:ext uri="{FF2B5EF4-FFF2-40B4-BE49-F238E27FC236}">
                <a16:creationId xmlns:a16="http://schemas.microsoft.com/office/drawing/2014/main" id="{E903B23E-4655-4834-84D4-D9A7F951CC2D}"/>
              </a:ext>
            </a:extLst>
          </p:cNvPr>
          <p:cNvSpPr>
            <a:spLocks noGrp="1"/>
          </p:cNvSpPr>
          <p:nvPr>
            <p:ph type="pic" idx="1"/>
          </p:nvPr>
        </p:nvSpPr>
        <p:spPr>
          <a:xfrm>
            <a:off x="10363677" y="1974851"/>
            <a:ext cx="12341185" cy="9747250"/>
          </a:xfrm>
        </p:spPr>
        <p:txBody>
          <a:bodyPr/>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endParaRPr lang="en-US"/>
          </a:p>
        </p:txBody>
      </p:sp>
      <p:sp>
        <p:nvSpPr>
          <p:cNvPr id="4" name="Text Placeholder 3">
            <a:extLst>
              <a:ext uri="{FF2B5EF4-FFF2-40B4-BE49-F238E27FC236}">
                <a16:creationId xmlns:a16="http://schemas.microsoft.com/office/drawing/2014/main" id="{7B21D3E7-9E7D-4050-A340-FEC1B2EB9986}"/>
              </a:ext>
            </a:extLst>
          </p:cNvPr>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44BABB11-8D20-4DC6-B7C5-CF318EDD56FE}"/>
              </a:ext>
            </a:extLst>
          </p:cNvPr>
          <p:cNvSpPr>
            <a:spLocks noGrp="1"/>
          </p:cNvSpPr>
          <p:nvPr>
            <p:ph type="dt" sz="half" idx="10"/>
          </p:nvPr>
        </p:nvSpPr>
        <p:spPr/>
        <p:txBody>
          <a:bodyPr/>
          <a:lstStyle/>
          <a:p>
            <a:fld id="{C764DE79-268F-4C1A-8933-263129D2AF90}" type="datetimeFigureOut">
              <a:rPr lang="en-US" smtClean="0"/>
              <a:t>28/06/2021</a:t>
            </a:fld>
            <a:endParaRPr lang="en-US" dirty="0"/>
          </a:p>
        </p:txBody>
      </p:sp>
      <p:sp>
        <p:nvSpPr>
          <p:cNvPr id="6" name="Footer Placeholder 5">
            <a:extLst>
              <a:ext uri="{FF2B5EF4-FFF2-40B4-BE49-F238E27FC236}">
                <a16:creationId xmlns:a16="http://schemas.microsoft.com/office/drawing/2014/main" id="{376D8F19-6474-4D83-8883-0C6430115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7876E3-A2AB-4A49-887C-5468467EBC1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465411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3A152-D6C8-4A5E-BC26-58949922A5FB}"/>
              </a:ext>
            </a:extLst>
          </p:cNvPr>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DDF107-F6AA-42CA-AF64-134C913EBBD9}"/>
              </a:ext>
            </a:extLst>
          </p:cNvPr>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CBC8C-EFC2-4F50-8A23-A47B7BEC7875}"/>
              </a:ext>
            </a:extLst>
          </p:cNvPr>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smtClean="0"/>
              <a:t>28/06/2021</a:t>
            </a:fld>
            <a:endParaRPr lang="en-US" dirty="0"/>
          </a:p>
        </p:txBody>
      </p:sp>
      <p:sp>
        <p:nvSpPr>
          <p:cNvPr id="5" name="Footer Placeholder 4">
            <a:extLst>
              <a:ext uri="{FF2B5EF4-FFF2-40B4-BE49-F238E27FC236}">
                <a16:creationId xmlns:a16="http://schemas.microsoft.com/office/drawing/2014/main" id="{155D879D-8AA4-4D94-B1CF-D7179EC04D97}"/>
              </a:ext>
            </a:extLst>
          </p:cNvPr>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829BA8-4B74-467F-ACEA-3FB314B6EF5C}"/>
              </a:ext>
            </a:extLst>
          </p:cNvPr>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865792728"/>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1" r:id="rId16"/>
    <p:sldLayoutId id="2147484182" r:id="rId17"/>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microsoft.com/office/2007/relationships/hdphoto" Target="../media/hdphoto2.wdp"/><Relationship Id="rId5" Type="http://schemas.openxmlformats.org/officeDocument/2006/relationships/image" Target="../media/image2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microsoft.com/office/2007/relationships/hdphoto" Target="../media/hdphoto2.wdp"/><Relationship Id="rId5" Type="http://schemas.openxmlformats.org/officeDocument/2006/relationships/image" Target="../media/image26.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jp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notesSlide" Target="../notesSlides/notesSlide2.xm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slideLayout" Target="../slideLayouts/slideLayout15.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7.xml"/><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7.xml"/><Relationship Id="rId5" Type="http://schemas.openxmlformats.org/officeDocument/2006/relationships/image" Target="../media/image49.png"/><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7.xml"/><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17.xml"/><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5.xml"/><Relationship Id="rId1" Type="http://schemas.openxmlformats.org/officeDocument/2006/relationships/slideLayout" Target="../slideLayouts/slideLayout17.xml"/><Relationship Id="rId5" Type="http://schemas.openxmlformats.org/officeDocument/2006/relationships/image" Target="../media/image61.png"/><Relationship Id="rId4" Type="http://schemas.openxmlformats.org/officeDocument/2006/relationships/image" Target="../media/image6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68.pn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jpeg"/><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398B5EB-94C7-49B4-95C8-6EA531DC1828}"/>
              </a:ext>
            </a:extLst>
          </p:cNvPr>
          <p:cNvSpPr/>
          <p:nvPr/>
        </p:nvSpPr>
        <p:spPr>
          <a:xfrm>
            <a:off x="4387440" y="6288867"/>
            <a:ext cx="16114766" cy="178797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FCDD18-3FD7-47F3-BBEC-884BBC89681E}"/>
              </a:ext>
            </a:extLst>
          </p:cNvPr>
          <p:cNvSpPr txBox="1"/>
          <p:nvPr/>
        </p:nvSpPr>
        <p:spPr>
          <a:xfrm>
            <a:off x="1226185" y="3534012"/>
            <a:ext cx="21925280" cy="4431983"/>
          </a:xfrm>
          <a:prstGeom prst="rect">
            <a:avLst/>
          </a:prstGeom>
          <a:noFill/>
        </p:spPr>
        <p:txBody>
          <a:bodyPr wrap="square" lIns="365760" tIns="0" rIns="0" bIns="0" rtlCol="0">
            <a:spAutoFit/>
          </a:bodyPr>
          <a:lstStyle/>
          <a:p>
            <a:pPr algn="ctr"/>
            <a:r>
              <a:rPr lang="en-US" sz="7200" b="1">
                <a:solidFill>
                  <a:schemeClr val="accent1"/>
                </a:solidFill>
                <a:latin typeface="Montserrat"/>
              </a:rPr>
              <a:t>BÁO CÁO ĐỒ ÁN CUỐI KỲ</a:t>
            </a:r>
          </a:p>
          <a:p>
            <a:r>
              <a:rPr lang="en-US" sz="6000" b="1">
                <a:solidFill>
                  <a:schemeClr val="accent1"/>
                </a:solidFill>
                <a:latin typeface="Montserrat"/>
              </a:rPr>
              <a:t>			</a:t>
            </a:r>
          </a:p>
          <a:p>
            <a:endParaRPr lang="en-US" sz="6000" b="1">
              <a:solidFill>
                <a:schemeClr val="accent1"/>
              </a:solidFill>
              <a:latin typeface="Montserrat"/>
            </a:endParaRPr>
          </a:p>
          <a:p>
            <a:pPr algn="ctr"/>
            <a:r>
              <a:rPr lang="en-US" sz="9600" b="1">
                <a:latin typeface="Montserrat"/>
              </a:rPr>
              <a:t>BÀI TOÁN NHẬN DIỆN TIN GIẢ</a:t>
            </a:r>
          </a:p>
        </p:txBody>
      </p:sp>
      <p:sp>
        <p:nvSpPr>
          <p:cNvPr id="4" name="TextBox 3">
            <a:extLst>
              <a:ext uri="{FF2B5EF4-FFF2-40B4-BE49-F238E27FC236}">
                <a16:creationId xmlns:a16="http://schemas.microsoft.com/office/drawing/2014/main" id="{37101DA9-BA7C-41A6-B54F-8E1345556D48}"/>
              </a:ext>
            </a:extLst>
          </p:cNvPr>
          <p:cNvSpPr txBox="1"/>
          <p:nvPr/>
        </p:nvSpPr>
        <p:spPr>
          <a:xfrm>
            <a:off x="1226185" y="1256466"/>
            <a:ext cx="21925280" cy="1231106"/>
          </a:xfrm>
          <a:prstGeom prst="rect">
            <a:avLst/>
          </a:prstGeom>
          <a:noFill/>
        </p:spPr>
        <p:txBody>
          <a:bodyPr wrap="square" lIns="365760" tIns="0" rIns="0" bIns="0" rtlCol="0">
            <a:spAutoFit/>
          </a:bodyPr>
          <a:lstStyle/>
          <a:p>
            <a:pPr algn="ctr"/>
            <a:r>
              <a:rPr lang="en-US" sz="4000" b="1">
                <a:solidFill>
                  <a:schemeClr val="accent1"/>
                </a:solidFill>
                <a:latin typeface="Montserrat"/>
              </a:rPr>
              <a:t>ĐẠI HỌC QUỐC GIA THÀNH PHỐ HỒ CHÍ MINH</a:t>
            </a:r>
          </a:p>
          <a:p>
            <a:pPr algn="ctr"/>
            <a:r>
              <a:rPr lang="en-US" sz="4000" b="1">
                <a:solidFill>
                  <a:schemeClr val="accent1"/>
                </a:solidFill>
                <a:latin typeface="Montserrat"/>
              </a:rPr>
              <a:t>TRƯỜNG ĐẠI HỌC CÔNG NGHỆ THÔNG TIN</a:t>
            </a:r>
          </a:p>
        </p:txBody>
      </p:sp>
      <p:sp>
        <p:nvSpPr>
          <p:cNvPr id="6" name="TextBox 5">
            <a:extLst>
              <a:ext uri="{FF2B5EF4-FFF2-40B4-BE49-F238E27FC236}">
                <a16:creationId xmlns:a16="http://schemas.microsoft.com/office/drawing/2014/main" id="{BD28CEBE-67B0-43F8-AB08-78B8F3094E55}"/>
              </a:ext>
            </a:extLst>
          </p:cNvPr>
          <p:cNvSpPr txBox="1"/>
          <p:nvPr/>
        </p:nvSpPr>
        <p:spPr>
          <a:xfrm>
            <a:off x="8336648" y="4980562"/>
            <a:ext cx="7704353" cy="769441"/>
          </a:xfrm>
          <a:prstGeom prst="rect">
            <a:avLst/>
          </a:prstGeom>
          <a:noFill/>
        </p:spPr>
        <p:txBody>
          <a:bodyPr wrap="none" rtlCol="0">
            <a:spAutoFit/>
          </a:bodyPr>
          <a:lstStyle/>
          <a:p>
            <a:pPr algn="ctr"/>
            <a:r>
              <a:rPr lang="en-US" sz="4400">
                <a:latin typeface="r0c0i Linotte" pitchFamily="2" charset="0"/>
              </a:rPr>
              <a:t>DS102.L21 – Học máy thống kê</a:t>
            </a:r>
          </a:p>
        </p:txBody>
      </p:sp>
      <p:sp>
        <p:nvSpPr>
          <p:cNvPr id="7" name="TextBox 6">
            <a:extLst>
              <a:ext uri="{FF2B5EF4-FFF2-40B4-BE49-F238E27FC236}">
                <a16:creationId xmlns:a16="http://schemas.microsoft.com/office/drawing/2014/main" id="{5605B76B-28C4-4F19-B7E8-052225500E7F}"/>
              </a:ext>
            </a:extLst>
          </p:cNvPr>
          <p:cNvSpPr txBox="1"/>
          <p:nvPr/>
        </p:nvSpPr>
        <p:spPr>
          <a:xfrm>
            <a:off x="8944924" y="9993907"/>
            <a:ext cx="6487802" cy="2554545"/>
          </a:xfrm>
          <a:prstGeom prst="rect">
            <a:avLst/>
          </a:prstGeom>
          <a:noFill/>
        </p:spPr>
        <p:txBody>
          <a:bodyPr wrap="none" rtlCol="0">
            <a:spAutoFit/>
          </a:bodyPr>
          <a:lstStyle/>
          <a:p>
            <a:pPr algn="ctr"/>
            <a:r>
              <a:rPr lang="en-US" sz="4000"/>
              <a:t>Sinh viên thực hiện</a:t>
            </a:r>
          </a:p>
          <a:p>
            <a:pPr algn="ctr"/>
            <a:endParaRPr lang="en-US" sz="4000"/>
          </a:p>
          <a:p>
            <a:pPr algn="ctr"/>
            <a:r>
              <a:rPr lang="en-US" sz="4000"/>
              <a:t>Thái Minh Triết - 19522397</a:t>
            </a:r>
          </a:p>
          <a:p>
            <a:pPr algn="ctr"/>
            <a:r>
              <a:rPr lang="en-US" sz="4000"/>
              <a:t>Chu Hà Thảo Ngân - 19521882</a:t>
            </a:r>
          </a:p>
        </p:txBody>
      </p:sp>
      <p:grpSp>
        <p:nvGrpSpPr>
          <p:cNvPr id="11" name="Group 10">
            <a:extLst>
              <a:ext uri="{FF2B5EF4-FFF2-40B4-BE49-F238E27FC236}">
                <a16:creationId xmlns:a16="http://schemas.microsoft.com/office/drawing/2014/main" id="{182B5542-AFF4-4A89-A41D-ABD7406ED66A}"/>
              </a:ext>
            </a:extLst>
          </p:cNvPr>
          <p:cNvGrpSpPr/>
          <p:nvPr/>
        </p:nvGrpSpPr>
        <p:grpSpPr>
          <a:xfrm rot="16200000">
            <a:off x="4308899" y="6192600"/>
            <a:ext cx="588804" cy="613623"/>
            <a:chOff x="2483867" y="2712929"/>
            <a:chExt cx="1234324" cy="1199689"/>
          </a:xfrm>
          <a:solidFill>
            <a:schemeClr val="accent3"/>
          </a:solidFill>
        </p:grpSpPr>
        <p:sp>
          <p:nvSpPr>
            <p:cNvPr id="12" name="Rectangle: Rounded Corners 11">
              <a:extLst>
                <a:ext uri="{FF2B5EF4-FFF2-40B4-BE49-F238E27FC236}">
                  <a16:creationId xmlns:a16="http://schemas.microsoft.com/office/drawing/2014/main" id="{47A04B15-EF6C-453D-8C54-DAB52581A7C2}"/>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3C24517-9C62-4E9B-918B-16C4706D8DE2}"/>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29CC6B61-F8DD-44C4-9C66-1C2E8ED9F9EE}"/>
              </a:ext>
            </a:extLst>
          </p:cNvPr>
          <p:cNvGrpSpPr/>
          <p:nvPr/>
        </p:nvGrpSpPr>
        <p:grpSpPr>
          <a:xfrm rot="10800000">
            <a:off x="4293423" y="7554410"/>
            <a:ext cx="588804" cy="613623"/>
            <a:chOff x="2483867" y="2712929"/>
            <a:chExt cx="1234324" cy="1199689"/>
          </a:xfrm>
          <a:solidFill>
            <a:schemeClr val="accent6"/>
          </a:solidFill>
        </p:grpSpPr>
        <p:sp>
          <p:nvSpPr>
            <p:cNvPr id="31" name="Rectangle: Rounded Corners 30">
              <a:extLst>
                <a:ext uri="{FF2B5EF4-FFF2-40B4-BE49-F238E27FC236}">
                  <a16:creationId xmlns:a16="http://schemas.microsoft.com/office/drawing/2014/main" id="{3427AB1B-8C9E-4338-B330-B46698EA647F}"/>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4D85C68F-ABDD-47A2-983A-D3219B171BE1}"/>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898D2AC-3D87-4F13-BEDB-656AB35265E3}"/>
              </a:ext>
            </a:extLst>
          </p:cNvPr>
          <p:cNvGrpSpPr/>
          <p:nvPr/>
        </p:nvGrpSpPr>
        <p:grpSpPr>
          <a:xfrm>
            <a:off x="20000863" y="6187519"/>
            <a:ext cx="588804" cy="613623"/>
            <a:chOff x="2483867" y="2712929"/>
            <a:chExt cx="1234324" cy="1199689"/>
          </a:xfrm>
          <a:solidFill>
            <a:schemeClr val="accent5"/>
          </a:solidFill>
        </p:grpSpPr>
        <p:sp>
          <p:nvSpPr>
            <p:cNvPr id="34" name="Rectangle: Rounded Corners 33">
              <a:extLst>
                <a:ext uri="{FF2B5EF4-FFF2-40B4-BE49-F238E27FC236}">
                  <a16:creationId xmlns:a16="http://schemas.microsoft.com/office/drawing/2014/main" id="{C818B9E6-4203-4536-B004-BCFD081A0C59}"/>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CF200ED9-ACD0-4AA2-BA81-F5BC5027A87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897E963-2C30-42AB-9FF0-9CD50C0103E6}"/>
              </a:ext>
            </a:extLst>
          </p:cNvPr>
          <p:cNvGrpSpPr/>
          <p:nvPr/>
        </p:nvGrpSpPr>
        <p:grpSpPr>
          <a:xfrm rot="5400000">
            <a:off x="19991380" y="7564571"/>
            <a:ext cx="588804" cy="613623"/>
            <a:chOff x="2483867" y="2712929"/>
            <a:chExt cx="1234324" cy="1199689"/>
          </a:xfrm>
          <a:solidFill>
            <a:schemeClr val="accent4"/>
          </a:solidFill>
        </p:grpSpPr>
        <p:sp>
          <p:nvSpPr>
            <p:cNvPr id="37" name="Rectangle: Rounded Corners 36">
              <a:extLst>
                <a:ext uri="{FF2B5EF4-FFF2-40B4-BE49-F238E27FC236}">
                  <a16:creationId xmlns:a16="http://schemas.microsoft.com/office/drawing/2014/main" id="{3F2040FF-A1D8-4B79-9B77-AA82476A2EE2}"/>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D82D1E9-5665-4F19-A811-7564E652E033}"/>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600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87AFD85-FA6D-4FD7-9E9D-BF6E413889E4}"/>
              </a:ext>
            </a:extLst>
          </p:cNvPr>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14" name="Straight Connector 13">
            <a:extLst>
              <a:ext uri="{FF2B5EF4-FFF2-40B4-BE49-F238E27FC236}">
                <a16:creationId xmlns:a16="http://schemas.microsoft.com/office/drawing/2014/main" id="{93D4A89C-BD1E-421F-ACBD-E9EB174631B2}"/>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B7926-8A88-45E7-B158-0B2F2F61EF0B}"/>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7" name="TextBox 16">
            <a:extLst>
              <a:ext uri="{FF2B5EF4-FFF2-40B4-BE49-F238E27FC236}">
                <a16:creationId xmlns:a16="http://schemas.microsoft.com/office/drawing/2014/main" id="{47AF2815-4F78-40FF-93D3-2226D317B1E8}"/>
              </a:ext>
            </a:extLst>
          </p:cNvPr>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20" name="TextBox 19">
            <a:extLst>
              <a:ext uri="{FF2B5EF4-FFF2-40B4-BE49-F238E27FC236}">
                <a16:creationId xmlns:a16="http://schemas.microsoft.com/office/drawing/2014/main" id="{8359DAC1-D2C6-4FB0-8211-7CF860BE4B90}"/>
              </a:ext>
            </a:extLst>
          </p:cNvPr>
          <p:cNvSpPr txBox="1"/>
          <p:nvPr/>
        </p:nvSpPr>
        <p:spPr>
          <a:xfrm>
            <a:off x="13152894" y="10034648"/>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Ứng dụng thực tiễn</a:t>
            </a:r>
          </a:p>
        </p:txBody>
      </p:sp>
      <p:sp>
        <p:nvSpPr>
          <p:cNvPr id="21" name="TextBox 20">
            <a:extLst>
              <a:ext uri="{FF2B5EF4-FFF2-40B4-BE49-F238E27FC236}">
                <a16:creationId xmlns:a16="http://schemas.microsoft.com/office/drawing/2014/main" id="{02AB5BEB-FAD3-4712-BE9A-36FEFD998D44}"/>
              </a:ext>
            </a:extLst>
          </p:cNvPr>
          <p:cNvSpPr txBox="1"/>
          <p:nvPr/>
        </p:nvSpPr>
        <p:spPr>
          <a:xfrm>
            <a:off x="13152894" y="5784200"/>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Bài toán Học máy</a:t>
            </a:r>
          </a:p>
        </p:txBody>
      </p:sp>
      <p:sp>
        <p:nvSpPr>
          <p:cNvPr id="24" name="TextBox 23">
            <a:extLst>
              <a:ext uri="{FF2B5EF4-FFF2-40B4-BE49-F238E27FC236}">
                <a16:creationId xmlns:a16="http://schemas.microsoft.com/office/drawing/2014/main" id="{7A0AECA3-3E70-41E3-A526-C41B709F32D3}"/>
              </a:ext>
            </a:extLst>
          </p:cNvPr>
          <p:cNvSpPr txBox="1"/>
          <p:nvPr/>
        </p:nvSpPr>
        <p:spPr>
          <a:xfrm>
            <a:off x="13152895" y="7909424"/>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Quy trình thực hiện bài toán</a:t>
            </a:r>
          </a:p>
        </p:txBody>
      </p:sp>
      <p:sp>
        <p:nvSpPr>
          <p:cNvPr id="15" name="Rectangle 14">
            <a:extLst>
              <a:ext uri="{FF2B5EF4-FFF2-40B4-BE49-F238E27FC236}">
                <a16:creationId xmlns:a16="http://schemas.microsoft.com/office/drawing/2014/main" id="{B8C1E290-04A1-4239-BFBE-6BD151020A07}"/>
              </a:ext>
            </a:extLst>
          </p:cNvPr>
          <p:cNvSpPr/>
          <p:nvPr/>
        </p:nvSpPr>
        <p:spPr>
          <a:xfrm>
            <a:off x="0" y="-1"/>
            <a:ext cx="12221895" cy="13716000"/>
          </a:xfrm>
          <a:prstGeom prst="rect">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pic>
        <p:nvPicPr>
          <p:cNvPr id="19" name="Picture 4" descr="4: This illustration present a binary classification that is performed... |  Download Scientific Diagram">
            <a:extLst>
              <a:ext uri="{FF2B5EF4-FFF2-40B4-BE49-F238E27FC236}">
                <a16:creationId xmlns:a16="http://schemas.microsoft.com/office/drawing/2014/main" id="{8685476E-B21F-4E29-868E-3F785C421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6" r="6261"/>
          <a:stretch/>
        </p:blipFill>
        <p:spPr bwMode="auto">
          <a:xfrm>
            <a:off x="381334" y="2473441"/>
            <a:ext cx="11459225" cy="84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805933"/>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374D727-EF69-4190-A8B6-44763E2C8BBF}"/>
              </a:ext>
            </a:extLst>
          </p:cNvPr>
          <p:cNvSpPr/>
          <p:nvPr/>
        </p:nvSpPr>
        <p:spPr>
          <a:xfrm>
            <a:off x="0" y="-1"/>
            <a:ext cx="12221895" cy="13716000"/>
          </a:xfrm>
          <a:prstGeom prst="rect">
            <a:avLst/>
          </a:prstGeom>
          <a:solidFill>
            <a:schemeClr val="accent3">
              <a:alpha val="6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2" name="TextBox 11">
            <a:extLst>
              <a:ext uri="{FF2B5EF4-FFF2-40B4-BE49-F238E27FC236}">
                <a16:creationId xmlns:a16="http://schemas.microsoft.com/office/drawing/2014/main" id="{487AFD85-FA6D-4FD7-9E9D-BF6E413889E4}"/>
              </a:ext>
            </a:extLst>
          </p:cNvPr>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14" name="Straight Connector 13">
            <a:extLst>
              <a:ext uri="{FF2B5EF4-FFF2-40B4-BE49-F238E27FC236}">
                <a16:creationId xmlns:a16="http://schemas.microsoft.com/office/drawing/2014/main" id="{93D4A89C-BD1E-421F-ACBD-E9EB174631B2}"/>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B7926-8A88-45E7-B158-0B2F2F61EF0B}"/>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7" name="TextBox 16">
            <a:extLst>
              <a:ext uri="{FF2B5EF4-FFF2-40B4-BE49-F238E27FC236}">
                <a16:creationId xmlns:a16="http://schemas.microsoft.com/office/drawing/2014/main" id="{47AF2815-4F78-40FF-93D3-2226D317B1E8}"/>
              </a:ext>
            </a:extLst>
          </p:cNvPr>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20" name="TextBox 19">
            <a:extLst>
              <a:ext uri="{FF2B5EF4-FFF2-40B4-BE49-F238E27FC236}">
                <a16:creationId xmlns:a16="http://schemas.microsoft.com/office/drawing/2014/main" id="{8359DAC1-D2C6-4FB0-8211-7CF860BE4B90}"/>
              </a:ext>
            </a:extLst>
          </p:cNvPr>
          <p:cNvSpPr txBox="1"/>
          <p:nvPr/>
        </p:nvSpPr>
        <p:spPr>
          <a:xfrm>
            <a:off x="13152894" y="10034648"/>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Ứng dụng thực tiễn</a:t>
            </a:r>
          </a:p>
        </p:txBody>
      </p:sp>
      <p:sp>
        <p:nvSpPr>
          <p:cNvPr id="21" name="TextBox 20">
            <a:extLst>
              <a:ext uri="{FF2B5EF4-FFF2-40B4-BE49-F238E27FC236}">
                <a16:creationId xmlns:a16="http://schemas.microsoft.com/office/drawing/2014/main" id="{02AB5BEB-FAD3-4712-BE9A-36FEFD998D44}"/>
              </a:ext>
            </a:extLst>
          </p:cNvPr>
          <p:cNvSpPr txBox="1"/>
          <p:nvPr/>
        </p:nvSpPr>
        <p:spPr>
          <a:xfrm>
            <a:off x="13152894" y="5784200"/>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Bài toán Học máy</a:t>
            </a:r>
          </a:p>
        </p:txBody>
      </p:sp>
      <p:sp>
        <p:nvSpPr>
          <p:cNvPr id="24" name="TextBox 23">
            <a:extLst>
              <a:ext uri="{FF2B5EF4-FFF2-40B4-BE49-F238E27FC236}">
                <a16:creationId xmlns:a16="http://schemas.microsoft.com/office/drawing/2014/main" id="{7A0AECA3-3E70-41E3-A526-C41B709F32D3}"/>
              </a:ext>
            </a:extLst>
          </p:cNvPr>
          <p:cNvSpPr txBox="1"/>
          <p:nvPr/>
        </p:nvSpPr>
        <p:spPr>
          <a:xfrm>
            <a:off x="13152895" y="7909424"/>
            <a:ext cx="10489327" cy="919401"/>
          </a:xfrm>
          <a:prstGeom prst="roundRect">
            <a:avLst/>
          </a:prstGeom>
          <a:solidFill>
            <a:schemeClr val="accent3"/>
          </a:solidFill>
          <a:ln w="57150">
            <a:solidFill>
              <a:schemeClr val="tx1"/>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Quy trình thực hiện bài toán</a:t>
            </a:r>
          </a:p>
        </p:txBody>
      </p:sp>
      <p:pic>
        <p:nvPicPr>
          <p:cNvPr id="3" name="Picture 2" descr="Diagram&#10;&#10;Description automatically generated">
            <a:extLst>
              <a:ext uri="{FF2B5EF4-FFF2-40B4-BE49-F238E27FC236}">
                <a16:creationId xmlns:a16="http://schemas.microsoft.com/office/drawing/2014/main" id="{3588A56A-BF73-4EC1-98E6-CD1E5A656F2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0"/>
            <a:ext cx="12221895" cy="13716000"/>
          </a:xfrm>
          <a:prstGeom prst="rect">
            <a:avLst/>
          </a:prstGeom>
          <a:solidFill>
            <a:srgbClr val="FFFFFF"/>
          </a:solidFill>
        </p:spPr>
      </p:pic>
    </p:spTree>
    <p:extLst>
      <p:ext uri="{BB962C8B-B14F-4D97-AF65-F5344CB8AC3E}">
        <p14:creationId xmlns:p14="http://schemas.microsoft.com/office/powerpoint/2010/main" val="34444691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F46925-B530-471A-8591-35BDF6FD60B4}"/>
              </a:ext>
            </a:extLst>
          </p:cNvPr>
          <p:cNvSpPr/>
          <p:nvPr/>
        </p:nvSpPr>
        <p:spPr>
          <a:xfrm>
            <a:off x="0" y="-1"/>
            <a:ext cx="12221895" cy="13716000"/>
          </a:xfrm>
          <a:prstGeom prst="rect">
            <a:avLst/>
          </a:prstGeom>
          <a:solidFill>
            <a:schemeClr val="accent3">
              <a:alpha val="6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3" name="Rectangle: Rounded Corners 12">
            <a:extLst>
              <a:ext uri="{FF2B5EF4-FFF2-40B4-BE49-F238E27FC236}">
                <a16:creationId xmlns:a16="http://schemas.microsoft.com/office/drawing/2014/main" id="{EC2C8F86-F247-4C06-BC7F-CEA168CEE8B7}"/>
              </a:ext>
            </a:extLst>
          </p:cNvPr>
          <p:cNvSpPr/>
          <p:nvPr/>
        </p:nvSpPr>
        <p:spPr>
          <a:xfrm>
            <a:off x="13152891" y="10015510"/>
            <a:ext cx="10489329" cy="3348798"/>
          </a:xfrm>
          <a:prstGeom prst="roundRect">
            <a:avLst>
              <a:gd name="adj" fmla="val 4084"/>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solidFill>
                <a:schemeClr val="tx2"/>
              </a:solidFill>
              <a:latin typeface="r0c0i Linotte" pitchFamily="2" charset="0"/>
            </a:endParaRPr>
          </a:p>
        </p:txBody>
      </p:sp>
      <p:sp>
        <p:nvSpPr>
          <p:cNvPr id="12" name="TextBox 11">
            <a:extLst>
              <a:ext uri="{FF2B5EF4-FFF2-40B4-BE49-F238E27FC236}">
                <a16:creationId xmlns:a16="http://schemas.microsoft.com/office/drawing/2014/main" id="{487AFD85-FA6D-4FD7-9E9D-BF6E413889E4}"/>
              </a:ext>
            </a:extLst>
          </p:cNvPr>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14" name="Straight Connector 13">
            <a:extLst>
              <a:ext uri="{FF2B5EF4-FFF2-40B4-BE49-F238E27FC236}">
                <a16:creationId xmlns:a16="http://schemas.microsoft.com/office/drawing/2014/main" id="{93D4A89C-BD1E-421F-ACBD-E9EB174631B2}"/>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B7926-8A88-45E7-B158-0B2F2F61EF0B}"/>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7" name="TextBox 16">
            <a:extLst>
              <a:ext uri="{FF2B5EF4-FFF2-40B4-BE49-F238E27FC236}">
                <a16:creationId xmlns:a16="http://schemas.microsoft.com/office/drawing/2014/main" id="{47AF2815-4F78-40FF-93D3-2226D317B1E8}"/>
              </a:ext>
            </a:extLst>
          </p:cNvPr>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20" name="TextBox 19">
            <a:extLst>
              <a:ext uri="{FF2B5EF4-FFF2-40B4-BE49-F238E27FC236}">
                <a16:creationId xmlns:a16="http://schemas.microsoft.com/office/drawing/2014/main" id="{8359DAC1-D2C6-4FB0-8211-7CF860BE4B90}"/>
              </a:ext>
            </a:extLst>
          </p:cNvPr>
          <p:cNvSpPr txBox="1"/>
          <p:nvPr/>
        </p:nvSpPr>
        <p:spPr>
          <a:xfrm>
            <a:off x="13152894" y="10034648"/>
            <a:ext cx="10489327"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Ứng dụng thực tiễn</a:t>
            </a:r>
          </a:p>
        </p:txBody>
      </p:sp>
      <p:sp>
        <p:nvSpPr>
          <p:cNvPr id="21" name="TextBox 20">
            <a:extLst>
              <a:ext uri="{FF2B5EF4-FFF2-40B4-BE49-F238E27FC236}">
                <a16:creationId xmlns:a16="http://schemas.microsoft.com/office/drawing/2014/main" id="{02AB5BEB-FAD3-4712-BE9A-36FEFD998D44}"/>
              </a:ext>
            </a:extLst>
          </p:cNvPr>
          <p:cNvSpPr txBox="1"/>
          <p:nvPr/>
        </p:nvSpPr>
        <p:spPr>
          <a:xfrm>
            <a:off x="13152894" y="5784200"/>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Bài toán Học máy</a:t>
            </a:r>
          </a:p>
        </p:txBody>
      </p:sp>
      <p:sp>
        <p:nvSpPr>
          <p:cNvPr id="24" name="TextBox 23">
            <a:extLst>
              <a:ext uri="{FF2B5EF4-FFF2-40B4-BE49-F238E27FC236}">
                <a16:creationId xmlns:a16="http://schemas.microsoft.com/office/drawing/2014/main" id="{7A0AECA3-3E70-41E3-A526-C41B709F32D3}"/>
              </a:ext>
            </a:extLst>
          </p:cNvPr>
          <p:cNvSpPr txBox="1"/>
          <p:nvPr/>
        </p:nvSpPr>
        <p:spPr>
          <a:xfrm>
            <a:off x="13152895" y="7909424"/>
            <a:ext cx="10489327" cy="919401"/>
          </a:xfrm>
          <a:prstGeom prst="roundRect">
            <a:avLst/>
          </a:prstGeom>
          <a:solidFill>
            <a:schemeClr val="accent3"/>
          </a:solidFill>
          <a:ln w="57150">
            <a:solidFill>
              <a:schemeClr val="tx1"/>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Quy trình thực hiện bài toán</a:t>
            </a:r>
          </a:p>
        </p:txBody>
      </p:sp>
      <p:pic>
        <p:nvPicPr>
          <p:cNvPr id="11268" name="Picture 4" descr="4,249 Fake News Stock Photos, Pictures &amp;amp; Royalty-Free Images - iStock">
            <a:extLst>
              <a:ext uri="{FF2B5EF4-FFF2-40B4-BE49-F238E27FC236}">
                <a16:creationId xmlns:a16="http://schemas.microsoft.com/office/drawing/2014/main" id="{14B4E830-BA40-4223-B29E-4A86871A22B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23269" y="1297996"/>
            <a:ext cx="8871532" cy="887153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Fake News in News Application in Mobile Phone by plahotya | GraphicRiver">
            <a:extLst>
              <a:ext uri="{FF2B5EF4-FFF2-40B4-BE49-F238E27FC236}">
                <a16:creationId xmlns:a16="http://schemas.microsoft.com/office/drawing/2014/main" id="{DE35BF1C-F3AD-4E6A-9370-6ADB8A80CDE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78365" y="4849926"/>
            <a:ext cx="6746391" cy="674639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36C9544-CA8F-4FA5-BA3E-E407B0890F1E}"/>
              </a:ext>
            </a:extLst>
          </p:cNvPr>
          <p:cNvSpPr txBox="1"/>
          <p:nvPr/>
        </p:nvSpPr>
        <p:spPr>
          <a:xfrm>
            <a:off x="13343293" y="10507439"/>
            <a:ext cx="10108523" cy="3016210"/>
          </a:xfrm>
          <a:prstGeom prst="rect">
            <a:avLst/>
          </a:prstGeom>
          <a:noFill/>
        </p:spPr>
        <p:txBody>
          <a:bodyPr wrap="square" rtlCol="0">
            <a:spAutoFit/>
          </a:bodyPr>
          <a:lstStyle/>
          <a:p>
            <a:pPr algn="just"/>
            <a:r>
              <a:rPr lang="en-US" sz="3600">
                <a:solidFill>
                  <a:schemeClr val="tx2"/>
                </a:solidFill>
                <a:latin typeface="r0c0i Linotte" pitchFamily="2" charset="0"/>
              </a:rPr>
              <a:t>Tích hợp thành các module sử dụng trên nền tảng web hoặc trong các thiết bị quét văn bản,…</a:t>
            </a:r>
          </a:p>
          <a:p>
            <a:pPr algn="just">
              <a:spcBef>
                <a:spcPts val="1200"/>
              </a:spcBef>
            </a:pPr>
            <a:r>
              <a:rPr lang="en-US" sz="3600" b="1">
                <a:solidFill>
                  <a:schemeClr val="tx2"/>
                </a:solidFill>
                <a:latin typeface="r0c0i Linotte" pitchFamily="2" charset="0"/>
              </a:rPr>
              <a:t>=&gt; Ngăn chặn kịp thời tin giả lan ra cộng đồng, bảo vệ uy tín của các cá nhân và tổ chức.</a:t>
            </a:r>
          </a:p>
          <a:p>
            <a:pPr algn="just"/>
            <a:endParaRPr lang="en-US" sz="3600">
              <a:solidFill>
                <a:schemeClr val="tx2"/>
              </a:solidFill>
              <a:latin typeface="r0c0i Linotte" pitchFamily="2" charset="0"/>
            </a:endParaRPr>
          </a:p>
        </p:txBody>
      </p:sp>
    </p:spTree>
    <p:extLst>
      <p:ext uri="{BB962C8B-B14F-4D97-AF65-F5344CB8AC3E}">
        <p14:creationId xmlns:p14="http://schemas.microsoft.com/office/powerpoint/2010/main" val="3357269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7898E-6 3.7037E-6 L 0.00013 -0.04942 " pathEditMode="relative" rAng="0" ptsTypes="AA">
                                      <p:cBhvr>
                                        <p:cTn id="6" dur="500" fill="hold"/>
                                        <p:tgtEl>
                                          <p:spTgt spid="20"/>
                                        </p:tgtEl>
                                        <p:attrNameLst>
                                          <p:attrName>ppt_x</p:attrName>
                                          <p:attrName>ppt_y</p:attrName>
                                        </p:attrNameLst>
                                      </p:cBhvr>
                                      <p:rCtr x="7" y="-2477"/>
                                    </p:animMotion>
                                  </p:childTnLst>
                                </p:cTn>
                              </p:par>
                            </p:childTnLst>
                          </p:cTn>
                        </p:par>
                        <p:par>
                          <p:cTn id="7" fill="hold">
                            <p:stCondLst>
                              <p:cond delay="500"/>
                            </p:stCondLst>
                            <p:childTnLst>
                              <p:par>
                                <p:cTn id="8" presetID="17" presetClass="entr" presetSubtype="1"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ppt_x</p:attrName>
                                        </p:attrNameLst>
                                      </p:cBhvr>
                                      <p:tavLst>
                                        <p:tav tm="0">
                                          <p:val>
                                            <p:strVal val="#ppt_x"/>
                                          </p:val>
                                        </p:tav>
                                        <p:tav tm="100000">
                                          <p:val>
                                            <p:strVal val="#ppt_x"/>
                                          </p:val>
                                        </p:tav>
                                      </p:tavLst>
                                    </p:anim>
                                    <p:anim calcmode="lin" valueType="num">
                                      <p:cBhvr>
                                        <p:cTn id="11" dur="500" fill="hold"/>
                                        <p:tgtEl>
                                          <p:spTgt spid="13"/>
                                        </p:tgtEl>
                                        <p:attrNameLst>
                                          <p:attrName>ppt_y</p:attrName>
                                        </p:attrNameLst>
                                      </p:cBhvr>
                                      <p:tavLst>
                                        <p:tav tm="0">
                                          <p:val>
                                            <p:strVal val="#ppt_y-#ppt_h/2"/>
                                          </p:val>
                                        </p:tav>
                                        <p:tav tm="100000">
                                          <p:val>
                                            <p:strVal val="#ppt_y"/>
                                          </p:val>
                                        </p:tav>
                                      </p:tavLst>
                                    </p:anim>
                                    <p:anim calcmode="lin" valueType="num">
                                      <p:cBhvr>
                                        <p:cTn id="12" dur="500" fill="hold"/>
                                        <p:tgtEl>
                                          <p:spTgt spid="13"/>
                                        </p:tgtEl>
                                        <p:attrNameLst>
                                          <p:attrName>ppt_w</p:attrName>
                                        </p:attrNameLst>
                                      </p:cBhvr>
                                      <p:tavLst>
                                        <p:tav tm="0">
                                          <p:val>
                                            <p:strVal val="#ppt_w"/>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500"/>
                                        <p:tgtEl>
                                          <p:spTgt spid="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xEl>
                                              <p:pRg st="1" end="1"/>
                                            </p:txEl>
                                          </p:spTgt>
                                        </p:tgtEl>
                                        <p:attrNameLst>
                                          <p:attrName>style.visibility</p:attrName>
                                        </p:attrNameLst>
                                      </p:cBhvr>
                                      <p:to>
                                        <p:strVal val="visible"/>
                                      </p:to>
                                    </p:set>
                                    <p:animEffect transition="in" filter="fade">
                                      <p:cBhvr>
                                        <p:cTn id="2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DF46925-B530-471A-8591-35BDF6FD60B4}"/>
              </a:ext>
            </a:extLst>
          </p:cNvPr>
          <p:cNvSpPr/>
          <p:nvPr/>
        </p:nvSpPr>
        <p:spPr>
          <a:xfrm>
            <a:off x="0" y="-1"/>
            <a:ext cx="12221895" cy="13716000"/>
          </a:xfrm>
          <a:prstGeom prst="rect">
            <a:avLst/>
          </a:prstGeom>
          <a:solidFill>
            <a:schemeClr val="accent3">
              <a:alpha val="6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2" name="TextBox 11">
            <a:extLst>
              <a:ext uri="{FF2B5EF4-FFF2-40B4-BE49-F238E27FC236}">
                <a16:creationId xmlns:a16="http://schemas.microsoft.com/office/drawing/2014/main" id="{487AFD85-FA6D-4FD7-9E9D-BF6E413889E4}"/>
              </a:ext>
            </a:extLst>
          </p:cNvPr>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14" name="Straight Connector 13">
            <a:extLst>
              <a:ext uri="{FF2B5EF4-FFF2-40B4-BE49-F238E27FC236}">
                <a16:creationId xmlns:a16="http://schemas.microsoft.com/office/drawing/2014/main" id="{93D4A89C-BD1E-421F-ACBD-E9EB174631B2}"/>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B7926-8A88-45E7-B158-0B2F2F61EF0B}"/>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7" name="TextBox 16">
            <a:extLst>
              <a:ext uri="{FF2B5EF4-FFF2-40B4-BE49-F238E27FC236}">
                <a16:creationId xmlns:a16="http://schemas.microsoft.com/office/drawing/2014/main" id="{47AF2815-4F78-40FF-93D3-2226D317B1E8}"/>
              </a:ext>
            </a:extLst>
          </p:cNvPr>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20" name="TextBox 19">
            <a:extLst>
              <a:ext uri="{FF2B5EF4-FFF2-40B4-BE49-F238E27FC236}">
                <a16:creationId xmlns:a16="http://schemas.microsoft.com/office/drawing/2014/main" id="{8359DAC1-D2C6-4FB0-8211-7CF860BE4B90}"/>
              </a:ext>
            </a:extLst>
          </p:cNvPr>
          <p:cNvSpPr txBox="1"/>
          <p:nvPr/>
        </p:nvSpPr>
        <p:spPr>
          <a:xfrm>
            <a:off x="13152894" y="10034648"/>
            <a:ext cx="10489327"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Ứng dụng thực tiễn</a:t>
            </a:r>
          </a:p>
        </p:txBody>
      </p:sp>
      <p:sp>
        <p:nvSpPr>
          <p:cNvPr id="21" name="TextBox 20">
            <a:extLst>
              <a:ext uri="{FF2B5EF4-FFF2-40B4-BE49-F238E27FC236}">
                <a16:creationId xmlns:a16="http://schemas.microsoft.com/office/drawing/2014/main" id="{02AB5BEB-FAD3-4712-BE9A-36FEFD998D44}"/>
              </a:ext>
            </a:extLst>
          </p:cNvPr>
          <p:cNvSpPr txBox="1"/>
          <p:nvPr/>
        </p:nvSpPr>
        <p:spPr>
          <a:xfrm>
            <a:off x="13152894" y="5784200"/>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Bài toán Học máy</a:t>
            </a:r>
          </a:p>
        </p:txBody>
      </p:sp>
      <p:sp>
        <p:nvSpPr>
          <p:cNvPr id="24" name="TextBox 23">
            <a:extLst>
              <a:ext uri="{FF2B5EF4-FFF2-40B4-BE49-F238E27FC236}">
                <a16:creationId xmlns:a16="http://schemas.microsoft.com/office/drawing/2014/main" id="{7A0AECA3-3E70-41E3-A526-C41B709F32D3}"/>
              </a:ext>
            </a:extLst>
          </p:cNvPr>
          <p:cNvSpPr txBox="1"/>
          <p:nvPr/>
        </p:nvSpPr>
        <p:spPr>
          <a:xfrm>
            <a:off x="13152895" y="7909424"/>
            <a:ext cx="10489327" cy="919401"/>
          </a:xfrm>
          <a:prstGeom prst="roundRect">
            <a:avLst/>
          </a:prstGeom>
          <a:solidFill>
            <a:schemeClr val="accent3"/>
          </a:solidFill>
          <a:ln w="57150">
            <a:solidFill>
              <a:schemeClr val="tx1"/>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Quy trình thực hiện bài toán</a:t>
            </a:r>
          </a:p>
        </p:txBody>
      </p:sp>
      <p:grpSp>
        <p:nvGrpSpPr>
          <p:cNvPr id="2" name="Group 1">
            <a:extLst>
              <a:ext uri="{FF2B5EF4-FFF2-40B4-BE49-F238E27FC236}">
                <a16:creationId xmlns:a16="http://schemas.microsoft.com/office/drawing/2014/main" id="{FCF030F6-2232-471B-B83E-C6304A44F9C3}"/>
              </a:ext>
            </a:extLst>
          </p:cNvPr>
          <p:cNvGrpSpPr/>
          <p:nvPr/>
        </p:nvGrpSpPr>
        <p:grpSpPr>
          <a:xfrm>
            <a:off x="923269" y="1297996"/>
            <a:ext cx="10301487" cy="10298321"/>
            <a:chOff x="923269" y="1297996"/>
            <a:chExt cx="10301487" cy="10298321"/>
          </a:xfrm>
        </p:grpSpPr>
        <p:pic>
          <p:nvPicPr>
            <p:cNvPr id="11268" name="Picture 4" descr="4,249 Fake News Stock Photos, Pictures &amp;amp; Royalty-Free Images - iStock">
              <a:extLst>
                <a:ext uri="{FF2B5EF4-FFF2-40B4-BE49-F238E27FC236}">
                  <a16:creationId xmlns:a16="http://schemas.microsoft.com/office/drawing/2014/main" id="{14B4E830-BA40-4223-B29E-4A86871A22B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23269" y="1297996"/>
              <a:ext cx="8871532" cy="8871532"/>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Fake News in News Application in Mobile Phone by plahotya | GraphicRiver">
              <a:extLst>
                <a:ext uri="{FF2B5EF4-FFF2-40B4-BE49-F238E27FC236}">
                  <a16:creationId xmlns:a16="http://schemas.microsoft.com/office/drawing/2014/main" id="{DE35BF1C-F3AD-4E6A-9370-6ADB8A80CDE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78365" y="4849926"/>
              <a:ext cx="6746391" cy="67463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99070420"/>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487608" y="0"/>
            <a:ext cx="13930117" cy="13716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2" name="Rectangle 11"/>
          <p:cNvSpPr/>
          <p:nvPr/>
        </p:nvSpPr>
        <p:spPr>
          <a:xfrm>
            <a:off x="11159411" y="3352800"/>
            <a:ext cx="12578661" cy="6789348"/>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4" name="Subtitle 2"/>
          <p:cNvSpPr txBox="1">
            <a:spLocks/>
          </p:cNvSpPr>
          <p:nvPr/>
        </p:nvSpPr>
        <p:spPr>
          <a:xfrm>
            <a:off x="14087167" y="6853847"/>
            <a:ext cx="5159838" cy="229710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50"/>
              </a:lnSpc>
            </a:pPr>
            <a:r>
              <a:rPr lang="en-US" sz="1700">
                <a:solidFill>
                  <a:schemeClr val="bg1"/>
                </a:solidFill>
                <a:latin typeface="Source Sans Pro" charset="0"/>
                <a:ea typeface="Source Sans Pro" charset="0"/>
                <a:cs typeface="Source Sans Pro" charset="0"/>
              </a:rPr>
              <a:t>Investment generally results in acquiring an asset, also called an investment. If the asset is available at a price worth investing, it is normally expected either to generate income, or to appreciate in value, so that it can be sold at a higher price invest Investment generally results.</a:t>
            </a:r>
          </a:p>
        </p:txBody>
      </p:sp>
      <p:sp>
        <p:nvSpPr>
          <p:cNvPr id="15" name="TextBox 14"/>
          <p:cNvSpPr txBox="1"/>
          <p:nvPr/>
        </p:nvSpPr>
        <p:spPr>
          <a:xfrm>
            <a:off x="14331352" y="4641095"/>
            <a:ext cx="4671472" cy="1913344"/>
          </a:xfrm>
          <a:prstGeom prst="rect">
            <a:avLst/>
          </a:prstGeom>
          <a:noFill/>
        </p:spPr>
        <p:txBody>
          <a:bodyPr wrap="none" rtlCol="0" anchor="ctr" anchorCtr="0">
            <a:spAutoFit/>
          </a:bodyPr>
          <a:lstStyle/>
          <a:p>
            <a:pPr algn="ctr">
              <a:lnSpc>
                <a:spcPts val="7060"/>
              </a:lnSpc>
            </a:pPr>
            <a:r>
              <a:rPr lang="en-US" sz="6000" b="1" spc="200">
                <a:solidFill>
                  <a:schemeClr val="accent2"/>
                </a:solidFill>
                <a:latin typeface="Montserrat" charset="0"/>
                <a:ea typeface="Montserrat" charset="0"/>
                <a:cs typeface="Montserrat" charset="0"/>
              </a:rPr>
              <a:t>MEET OUR</a:t>
            </a:r>
          </a:p>
          <a:p>
            <a:pPr algn="ctr">
              <a:lnSpc>
                <a:spcPts val="7060"/>
              </a:lnSpc>
            </a:pPr>
            <a:r>
              <a:rPr lang="en-US" sz="6000" b="1" spc="200">
                <a:solidFill>
                  <a:schemeClr val="bg1"/>
                </a:solidFill>
                <a:latin typeface="Montserrat" charset="0"/>
                <a:ea typeface="Montserrat" charset="0"/>
                <a:cs typeface="Montserrat" charset="0"/>
              </a:rPr>
              <a:t>CEO</a:t>
            </a:r>
          </a:p>
        </p:txBody>
      </p:sp>
      <p:pic>
        <p:nvPicPr>
          <p:cNvPr id="10" name="Picture 9" descr="A picture containing graphical user interface&#10;&#10;Description automatically generated">
            <a:extLst>
              <a:ext uri="{FF2B5EF4-FFF2-40B4-BE49-F238E27FC236}">
                <a16:creationId xmlns:a16="http://schemas.microsoft.com/office/drawing/2014/main" id="{AC3AD768-D826-4A76-A431-C45A4296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3858" y="3602716"/>
            <a:ext cx="12113546" cy="6324912"/>
          </a:xfrm>
          <a:prstGeom prst="rect">
            <a:avLst/>
          </a:prstGeom>
        </p:spPr>
      </p:pic>
      <p:sp>
        <p:nvSpPr>
          <p:cNvPr id="20" name="TextBox 19">
            <a:extLst>
              <a:ext uri="{FF2B5EF4-FFF2-40B4-BE49-F238E27FC236}">
                <a16:creationId xmlns:a16="http://schemas.microsoft.com/office/drawing/2014/main" id="{255FCAF5-57F2-41AD-B562-D1ABB3CE8263}"/>
              </a:ext>
            </a:extLst>
          </p:cNvPr>
          <p:cNvSpPr txBox="1"/>
          <p:nvPr/>
        </p:nvSpPr>
        <p:spPr>
          <a:xfrm>
            <a:off x="900246" y="5499630"/>
            <a:ext cx="8532757" cy="2708434"/>
          </a:xfrm>
          <a:prstGeom prst="rect">
            <a:avLst/>
          </a:prstGeom>
          <a:noFill/>
          <a:ln w="76200">
            <a:noFill/>
            <a:extLst>
              <a:ext uri="{C807C97D-BFC1-408E-A445-0C87EB9F89A2}">
                <ask:lineSketchStyleProps xmlns:ask="http://schemas.microsoft.com/office/drawing/2018/sketchyshapes" sd="1219033472">
                  <a:custGeom>
                    <a:avLst/>
                    <a:gdLst>
                      <a:gd name="connsiteX0" fmla="*/ 0 w 9221308"/>
                      <a:gd name="connsiteY0" fmla="*/ 0 h 1477328"/>
                      <a:gd name="connsiteX1" fmla="*/ 9221308 w 9221308"/>
                      <a:gd name="connsiteY1" fmla="*/ 0 h 1477328"/>
                      <a:gd name="connsiteX2" fmla="*/ 9221308 w 9221308"/>
                      <a:gd name="connsiteY2" fmla="*/ 1477328 h 1477328"/>
                      <a:gd name="connsiteX3" fmla="*/ 0 w 9221308"/>
                      <a:gd name="connsiteY3" fmla="*/ 1477328 h 1477328"/>
                      <a:gd name="connsiteX4" fmla="*/ 0 w 922130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308" h="1477328" extrusionOk="0">
                        <a:moveTo>
                          <a:pt x="0" y="0"/>
                        </a:moveTo>
                        <a:cubicBezTo>
                          <a:pt x="2258973" y="118645"/>
                          <a:pt x="8070161" y="116012"/>
                          <a:pt x="9221308" y="0"/>
                        </a:cubicBezTo>
                        <a:cubicBezTo>
                          <a:pt x="9165264" y="735153"/>
                          <a:pt x="9252488" y="1113412"/>
                          <a:pt x="9221308" y="1477328"/>
                        </a:cubicBezTo>
                        <a:cubicBezTo>
                          <a:pt x="5190795" y="1611928"/>
                          <a:pt x="3092497" y="1320132"/>
                          <a:pt x="0" y="1477328"/>
                        </a:cubicBezTo>
                        <a:cubicBezTo>
                          <a:pt x="-79908" y="1020908"/>
                          <a:pt x="115447" y="636907"/>
                          <a:pt x="0" y="0"/>
                        </a:cubicBezTo>
                        <a:close/>
                      </a:path>
                    </a:pathLst>
                  </a:custGeom>
                  <ask:type>
                    <ask:lineSketchNone/>
                  </ask:type>
                </ask:lineSketchStyleProps>
              </a:ext>
            </a:extLst>
          </a:ln>
        </p:spPr>
        <p:txBody>
          <a:bodyPr wrap="square" lIns="365760" tIns="0" rIns="0" bIns="0" rtlCol="0">
            <a:spAutoFit/>
          </a:bodyPr>
          <a:lstStyle/>
          <a:p>
            <a:r>
              <a:rPr lang="en-US" sz="9600" b="1">
                <a:solidFill>
                  <a:srgbClr val="E5BC69"/>
                </a:solidFill>
                <a:latin typeface="Montserrat"/>
              </a:rPr>
              <a:t>2. </a:t>
            </a:r>
            <a:r>
              <a:rPr lang="en-US" sz="8000" b="1">
                <a:solidFill>
                  <a:srgbClr val="E5BC69"/>
                </a:solidFill>
                <a:latin typeface="Montserrat"/>
              </a:rPr>
              <a:t>TỔNG QUAN VỀ </a:t>
            </a:r>
          </a:p>
          <a:p>
            <a:r>
              <a:rPr lang="en-US" sz="8000" b="1">
                <a:solidFill>
                  <a:srgbClr val="E5BC69"/>
                </a:solidFill>
                <a:latin typeface="Montserrat"/>
              </a:rPr>
              <a:t>     BỘ DỮ LIỆU</a:t>
            </a:r>
          </a:p>
        </p:txBody>
      </p:sp>
    </p:spTree>
    <p:extLst>
      <p:ext uri="{BB962C8B-B14F-4D97-AF65-F5344CB8AC3E}">
        <p14:creationId xmlns:p14="http://schemas.microsoft.com/office/powerpoint/2010/main" val="101102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150741" y="1150575"/>
            <a:ext cx="12107803" cy="1002839"/>
          </a:xfrm>
          <a:prstGeom prst="rect">
            <a:avLst/>
          </a:prstGeom>
          <a:noFill/>
        </p:spPr>
        <p:txBody>
          <a:bodyPr wrap="none" rtlCol="0" anchor="ctr" anchorCtr="0">
            <a:spAutoFit/>
          </a:bodyPr>
          <a:lstStyle/>
          <a:p>
            <a:pPr algn="ctr">
              <a:lnSpc>
                <a:spcPts val="7060"/>
              </a:lnSpc>
            </a:pPr>
            <a:r>
              <a:rPr lang="en-US" sz="6000" b="1" spc="200">
                <a:solidFill>
                  <a:srgbClr val="E5BC69"/>
                </a:solidFill>
                <a:latin typeface="Montserrat" charset="0"/>
                <a:ea typeface="Montserrat" charset="0"/>
                <a:cs typeface="Montserrat" charset="0"/>
              </a:rPr>
              <a:t>THÔNG TIN CHUNG VỀ BỘ DỮ LIỆU</a:t>
            </a:r>
          </a:p>
        </p:txBody>
      </p:sp>
      <p:cxnSp>
        <p:nvCxnSpPr>
          <p:cNvPr id="16" name="Straight Connector 15"/>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234619" y="611672"/>
            <a:ext cx="1936749"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DS102.21</a:t>
            </a:r>
          </a:p>
        </p:txBody>
      </p:sp>
      <p:sp>
        <p:nvSpPr>
          <p:cNvPr id="24" name="Subtitle 2"/>
          <p:cNvSpPr txBox="1">
            <a:spLocks/>
          </p:cNvSpPr>
          <p:nvPr/>
        </p:nvSpPr>
        <p:spPr>
          <a:xfrm>
            <a:off x="4132933" y="6588249"/>
            <a:ext cx="17732709" cy="16230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b="1">
                <a:solidFill>
                  <a:schemeClr val="accent4">
                    <a:lumMod val="50000"/>
                  </a:schemeClr>
                </a:solidFill>
                <a:latin typeface="r0c0i Linotte" pitchFamily="2" charset="0"/>
                <a:ea typeface="Montserrat" charset="0"/>
                <a:cs typeface="Montserrat" charset="0"/>
              </a:rPr>
              <a:t>Kích thước của bộ dữ liệu</a:t>
            </a:r>
            <a:endParaRPr lang="en-US" sz="4800">
              <a:solidFill>
                <a:schemeClr val="accent4">
                  <a:lumMod val="50000"/>
                </a:schemeClr>
              </a:solidFill>
              <a:latin typeface="r0c0i Linotte" pitchFamily="2" charset="0"/>
              <a:ea typeface="Source Sans Pro" charset="0"/>
              <a:cs typeface="Source Sans Pro" charset="0"/>
            </a:endParaRPr>
          </a:p>
          <a:p>
            <a:pPr marL="571500" indent="-571500" algn="l">
              <a:lnSpc>
                <a:spcPct val="100000"/>
              </a:lnSpc>
              <a:buFont typeface="Arial" panose="020B0604020202020204" pitchFamily="34" charset="0"/>
              <a:buChar char="•"/>
            </a:pPr>
            <a:r>
              <a:rPr lang="en-US" sz="3600">
                <a:solidFill>
                  <a:schemeClr val="tx1"/>
                </a:solidFill>
                <a:latin typeface="r0c0i Linotte" pitchFamily="2" charset="0"/>
                <a:ea typeface="Source Sans Pro" charset="0"/>
                <a:cs typeface="Source Sans Pro" charset="0"/>
              </a:rPr>
              <a:t>6335 dòng x 4 cột</a:t>
            </a:r>
          </a:p>
        </p:txBody>
      </p:sp>
      <p:sp>
        <p:nvSpPr>
          <p:cNvPr id="30" name="Subtitle 2"/>
          <p:cNvSpPr txBox="1">
            <a:spLocks/>
          </p:cNvSpPr>
          <p:nvPr/>
        </p:nvSpPr>
        <p:spPr>
          <a:xfrm>
            <a:off x="4132932" y="2649039"/>
            <a:ext cx="17732709" cy="16230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b="1">
                <a:solidFill>
                  <a:schemeClr val="accent4">
                    <a:lumMod val="50000"/>
                  </a:schemeClr>
                </a:solidFill>
                <a:latin typeface="r0c0i Linotte" pitchFamily="2" charset="0"/>
                <a:ea typeface="Montserrat" charset="0"/>
                <a:cs typeface="Montserrat" charset="0"/>
              </a:rPr>
              <a:t>Tên bộ dữ liêu</a:t>
            </a:r>
            <a:endParaRPr lang="en-US" sz="4800">
              <a:solidFill>
                <a:schemeClr val="accent4">
                  <a:lumMod val="50000"/>
                </a:schemeClr>
              </a:solidFill>
              <a:latin typeface="r0c0i Linotte" pitchFamily="2" charset="0"/>
              <a:ea typeface="Source Sans Pro" charset="0"/>
              <a:cs typeface="Source Sans Pro" charset="0"/>
            </a:endParaRPr>
          </a:p>
          <a:p>
            <a:pPr marL="571500" indent="-571500" algn="l">
              <a:lnSpc>
                <a:spcPct val="100000"/>
              </a:lnSpc>
              <a:buFont typeface="Arial" panose="020B0604020202020204" pitchFamily="34" charset="0"/>
              <a:buChar char="•"/>
            </a:pPr>
            <a:r>
              <a:rPr lang="en-US" sz="3600">
                <a:solidFill>
                  <a:schemeClr val="tx1"/>
                </a:solidFill>
                <a:latin typeface="r0c0i Linotte" pitchFamily="2" charset="0"/>
                <a:ea typeface="Source Sans Pro" charset="0"/>
                <a:cs typeface="Source Sans Pro" charset="0"/>
              </a:rPr>
              <a:t>Fake news Detecting Dataset</a:t>
            </a:r>
          </a:p>
        </p:txBody>
      </p:sp>
      <p:sp>
        <p:nvSpPr>
          <p:cNvPr id="33" name="Subtitle 2"/>
          <p:cNvSpPr txBox="1">
            <a:spLocks/>
          </p:cNvSpPr>
          <p:nvPr/>
        </p:nvSpPr>
        <p:spPr>
          <a:xfrm>
            <a:off x="4132933" y="4313882"/>
            <a:ext cx="17732709" cy="22878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b="1">
                <a:solidFill>
                  <a:schemeClr val="accent4">
                    <a:lumMod val="50000"/>
                  </a:schemeClr>
                </a:solidFill>
                <a:latin typeface="r0c0i Linotte" pitchFamily="2" charset="0"/>
                <a:ea typeface="Montserrat" charset="0"/>
                <a:cs typeface="Montserrat" charset="0"/>
              </a:rPr>
              <a:t>Nguồn của bộ dữ liệu</a:t>
            </a:r>
            <a:endParaRPr lang="en-US" sz="4800">
              <a:solidFill>
                <a:schemeClr val="accent4">
                  <a:lumMod val="50000"/>
                </a:schemeClr>
              </a:solidFill>
              <a:latin typeface="r0c0i Linotte" pitchFamily="2" charset="0"/>
              <a:ea typeface="Source Sans Pro" charset="0"/>
              <a:cs typeface="Source Sans Pro" charset="0"/>
            </a:endParaRPr>
          </a:p>
          <a:p>
            <a:pPr marL="571500" indent="-571500" algn="l">
              <a:lnSpc>
                <a:spcPct val="100000"/>
              </a:lnSpc>
              <a:buFont typeface="Arial" panose="020B0604020202020204" pitchFamily="34" charset="0"/>
              <a:buChar char="•"/>
            </a:pPr>
            <a:r>
              <a:rPr lang="en-US" sz="3600">
                <a:solidFill>
                  <a:schemeClr val="tx1"/>
                </a:solidFill>
                <a:latin typeface="r0c0i Linotte" pitchFamily="2" charset="0"/>
                <a:ea typeface="Source Sans Pro" charset="0"/>
                <a:cs typeface="Source Sans Pro" charset="0"/>
              </a:rPr>
              <a:t>Bộ dữ liệu được chia sẻ trên nền tảng </a:t>
            </a:r>
            <a:r>
              <a:rPr lang="en-US" sz="3600">
                <a:solidFill>
                  <a:schemeClr val="accent6">
                    <a:lumMod val="75000"/>
                  </a:schemeClr>
                </a:solidFill>
                <a:latin typeface="r0c0i Linotte" pitchFamily="2" charset="0"/>
                <a:ea typeface="Source Sans Pro" charset="0"/>
                <a:cs typeface="Source Sans Pro" charset="0"/>
              </a:rPr>
              <a:t>Kaggle </a:t>
            </a:r>
          </a:p>
          <a:p>
            <a:pPr marL="571500" indent="-571500" algn="l">
              <a:lnSpc>
                <a:spcPct val="100000"/>
              </a:lnSpc>
              <a:buFont typeface="Arial" panose="020B0604020202020204" pitchFamily="34" charset="0"/>
              <a:buChar char="•"/>
            </a:pPr>
            <a:r>
              <a:rPr lang="en-US" sz="3600">
                <a:solidFill>
                  <a:schemeClr val="tx1"/>
                </a:solidFill>
                <a:latin typeface="r0c0i Linotte" pitchFamily="2" charset="0"/>
                <a:ea typeface="Source Sans Pro" charset="0"/>
                <a:cs typeface="Source Sans Pro" charset="0"/>
              </a:rPr>
              <a:t>URL: https://www.kaggle.com/rchitic17/real-or-fake</a:t>
            </a:r>
          </a:p>
        </p:txBody>
      </p:sp>
      <p:cxnSp>
        <p:nvCxnSpPr>
          <p:cNvPr id="35" name="Straight Connector 34"/>
          <p:cNvCxnSpPr>
            <a:cxnSpLocks/>
          </p:cNvCxnSpPr>
          <p:nvPr/>
        </p:nvCxnSpPr>
        <p:spPr>
          <a:xfrm>
            <a:off x="2656417" y="3356292"/>
            <a:ext cx="0" cy="1219200"/>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Subtitle 2">
            <a:extLst>
              <a:ext uri="{FF2B5EF4-FFF2-40B4-BE49-F238E27FC236}">
                <a16:creationId xmlns:a16="http://schemas.microsoft.com/office/drawing/2014/main" id="{09E908B1-A62B-4F6B-8E30-138FD60569DA}"/>
              </a:ext>
            </a:extLst>
          </p:cNvPr>
          <p:cNvSpPr txBox="1">
            <a:spLocks/>
          </p:cNvSpPr>
          <p:nvPr/>
        </p:nvSpPr>
        <p:spPr>
          <a:xfrm>
            <a:off x="4086447" y="8211324"/>
            <a:ext cx="17732709" cy="361746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b="1">
                <a:solidFill>
                  <a:schemeClr val="accent4">
                    <a:lumMod val="50000"/>
                  </a:schemeClr>
                </a:solidFill>
                <a:latin typeface="r0c0i Linotte" pitchFamily="2" charset="0"/>
                <a:ea typeface="Montserrat" charset="0"/>
                <a:cs typeface="Montserrat" charset="0"/>
              </a:rPr>
              <a:t>Thông tin của bộ dữ liệu</a:t>
            </a:r>
            <a:endParaRPr lang="en-US" sz="4800" b="1">
              <a:solidFill>
                <a:schemeClr val="accent4">
                  <a:lumMod val="50000"/>
                </a:schemeClr>
              </a:solidFill>
              <a:latin typeface="r0c0i Linotte" pitchFamily="2" charset="0"/>
              <a:ea typeface="Source Sans Pro" charset="0"/>
              <a:cs typeface="Montserrat" charset="0"/>
            </a:endParaRPr>
          </a:p>
          <a:p>
            <a:pPr marL="571500" indent="-571500" algn="l">
              <a:lnSpc>
                <a:spcPct val="100000"/>
              </a:lnSpc>
              <a:buFont typeface="Arial" panose="020B0604020202020204" pitchFamily="34" charset="0"/>
              <a:buChar char="•"/>
            </a:pPr>
            <a:r>
              <a:rPr lang="en-US" sz="3600" b="1">
                <a:solidFill>
                  <a:schemeClr val="tx1"/>
                </a:solidFill>
                <a:latin typeface="r0c0i Linotte" pitchFamily="2" charset="0"/>
                <a:ea typeface="Source Sans Pro" charset="0"/>
                <a:cs typeface="Source Sans Pro" charset="0"/>
              </a:rPr>
              <a:t>Unamed: 0: </a:t>
            </a:r>
            <a:r>
              <a:rPr lang="en-US" sz="3600">
                <a:solidFill>
                  <a:schemeClr val="tx1"/>
                </a:solidFill>
                <a:latin typeface="r0c0i Linotte" pitchFamily="2" charset="0"/>
                <a:ea typeface="Source Sans Pro" charset="0"/>
                <a:cs typeface="Source Sans Pro" charset="0"/>
              </a:rPr>
              <a:t>ID dạng số ngẫu nhiên</a:t>
            </a:r>
          </a:p>
          <a:p>
            <a:pPr marL="571500" indent="-571500" algn="l">
              <a:lnSpc>
                <a:spcPct val="100000"/>
              </a:lnSpc>
              <a:buFont typeface="Arial" panose="020B0604020202020204" pitchFamily="34" charset="0"/>
              <a:buChar char="•"/>
            </a:pPr>
            <a:r>
              <a:rPr lang="en-US" sz="3600" b="1">
                <a:solidFill>
                  <a:schemeClr val="tx1"/>
                </a:solidFill>
                <a:latin typeface="r0c0i Linotte" pitchFamily="2" charset="0"/>
                <a:ea typeface="Source Sans Pro" charset="0"/>
                <a:cs typeface="Source Sans Pro" charset="0"/>
              </a:rPr>
              <a:t>tittle: </a:t>
            </a:r>
            <a:r>
              <a:rPr lang="en-US" sz="3600">
                <a:solidFill>
                  <a:schemeClr val="tx1"/>
                </a:solidFill>
                <a:latin typeface="r0c0i Linotte" pitchFamily="2" charset="0"/>
                <a:ea typeface="Source Sans Pro" charset="0"/>
                <a:cs typeface="Source Sans Pro" charset="0"/>
              </a:rPr>
              <a:t>Tiêu đề tin tức</a:t>
            </a:r>
          </a:p>
          <a:p>
            <a:pPr marL="571500" indent="-571500" algn="l">
              <a:lnSpc>
                <a:spcPct val="100000"/>
              </a:lnSpc>
              <a:buFont typeface="Arial" panose="020B0604020202020204" pitchFamily="34" charset="0"/>
              <a:buChar char="•"/>
            </a:pPr>
            <a:r>
              <a:rPr lang="en-US" sz="3600" b="1">
                <a:solidFill>
                  <a:schemeClr val="tx1"/>
                </a:solidFill>
                <a:latin typeface="r0c0i Linotte" pitchFamily="2" charset="0"/>
                <a:ea typeface="Source Sans Pro" charset="0"/>
                <a:cs typeface="Source Sans Pro" charset="0"/>
              </a:rPr>
              <a:t>text: </a:t>
            </a:r>
            <a:r>
              <a:rPr lang="en-US" sz="3600">
                <a:solidFill>
                  <a:schemeClr val="tx1"/>
                </a:solidFill>
                <a:latin typeface="r0c0i Linotte" pitchFamily="2" charset="0"/>
                <a:ea typeface="Source Sans Pro" charset="0"/>
                <a:cs typeface="Source Sans Pro" charset="0"/>
              </a:rPr>
              <a:t>Nội dung tin tức</a:t>
            </a:r>
          </a:p>
          <a:p>
            <a:pPr marL="571500" indent="-571500" algn="l">
              <a:lnSpc>
                <a:spcPct val="100000"/>
              </a:lnSpc>
              <a:buFont typeface="Arial" panose="020B0604020202020204" pitchFamily="34" charset="0"/>
              <a:buChar char="•"/>
            </a:pPr>
            <a:r>
              <a:rPr lang="en-US" sz="3600" b="1">
                <a:solidFill>
                  <a:schemeClr val="tx1"/>
                </a:solidFill>
                <a:latin typeface="r0c0i Linotte" pitchFamily="2" charset="0"/>
                <a:ea typeface="Source Sans Pro" charset="0"/>
                <a:cs typeface="Source Sans Pro" charset="0"/>
              </a:rPr>
              <a:t>label: </a:t>
            </a:r>
            <a:r>
              <a:rPr lang="en-US" sz="3600">
                <a:solidFill>
                  <a:schemeClr val="tx1"/>
                </a:solidFill>
                <a:latin typeface="r0c0i Linotte" pitchFamily="2" charset="0"/>
                <a:ea typeface="Source Sans Pro" charset="0"/>
                <a:cs typeface="Source Sans Pro" charset="0"/>
              </a:rPr>
              <a:t>Nhãn phân loại tin tức. REAL: tin thật, FAKE: tin giả</a:t>
            </a:r>
          </a:p>
        </p:txBody>
      </p:sp>
      <p:sp>
        <p:nvSpPr>
          <p:cNvPr id="36" name="Subtitle 2">
            <a:extLst>
              <a:ext uri="{FF2B5EF4-FFF2-40B4-BE49-F238E27FC236}">
                <a16:creationId xmlns:a16="http://schemas.microsoft.com/office/drawing/2014/main" id="{45E1980F-D360-4211-8167-444F73FBEB5B}"/>
              </a:ext>
            </a:extLst>
          </p:cNvPr>
          <p:cNvSpPr txBox="1">
            <a:spLocks/>
          </p:cNvSpPr>
          <p:nvPr/>
        </p:nvSpPr>
        <p:spPr>
          <a:xfrm>
            <a:off x="4086446" y="11775667"/>
            <a:ext cx="17732709" cy="162307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4800" b="1">
                <a:solidFill>
                  <a:schemeClr val="accent4">
                    <a:lumMod val="50000"/>
                  </a:schemeClr>
                </a:solidFill>
                <a:latin typeface="r0c0i Linotte" pitchFamily="2" charset="0"/>
                <a:ea typeface="Montserrat" charset="0"/>
                <a:cs typeface="Montserrat" charset="0"/>
              </a:rPr>
              <a:t>Tác giả</a:t>
            </a:r>
          </a:p>
          <a:p>
            <a:pPr marL="571500" indent="-571500" algn="l">
              <a:lnSpc>
                <a:spcPct val="100000"/>
              </a:lnSpc>
              <a:buFont typeface="Arial" panose="020B0604020202020204" pitchFamily="34" charset="0"/>
              <a:buChar char="•"/>
            </a:pPr>
            <a:r>
              <a:rPr lang="en-US" sz="3600">
                <a:latin typeface="r0c0i Linotte" pitchFamily="2" charset="0"/>
                <a:ea typeface="Montserrat" charset="0"/>
                <a:cs typeface="Montserrat" charset="0"/>
              </a:rPr>
              <a:t>Raluca Chitic, Đại học Luxembourg</a:t>
            </a:r>
            <a:endParaRPr lang="en-US" sz="3600">
              <a:solidFill>
                <a:schemeClr val="tx2"/>
              </a:solidFill>
              <a:latin typeface="r0c0i Linotte" pitchFamily="2" charset="0"/>
              <a:ea typeface="Montserrat" charset="0"/>
              <a:cs typeface="Montserrat" charset="0"/>
            </a:endParaRPr>
          </a:p>
        </p:txBody>
      </p:sp>
      <p:sp>
        <p:nvSpPr>
          <p:cNvPr id="4" name="Diamond 3">
            <a:extLst>
              <a:ext uri="{FF2B5EF4-FFF2-40B4-BE49-F238E27FC236}">
                <a16:creationId xmlns:a16="http://schemas.microsoft.com/office/drawing/2014/main" id="{1D680075-F395-498F-B6A1-DF8286D162C8}"/>
              </a:ext>
            </a:extLst>
          </p:cNvPr>
          <p:cNvSpPr/>
          <p:nvPr/>
        </p:nvSpPr>
        <p:spPr>
          <a:xfrm>
            <a:off x="2523067" y="3002724"/>
            <a:ext cx="274320" cy="274320"/>
          </a:xfrm>
          <a:prstGeom prst="diamond">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a:extLst>
              <a:ext uri="{FF2B5EF4-FFF2-40B4-BE49-F238E27FC236}">
                <a16:creationId xmlns:a16="http://schemas.microsoft.com/office/drawing/2014/main" id="{A69DAE7C-83B0-49A6-BF92-201D5F221CCF}"/>
              </a:ext>
            </a:extLst>
          </p:cNvPr>
          <p:cNvSpPr/>
          <p:nvPr/>
        </p:nvSpPr>
        <p:spPr>
          <a:xfrm>
            <a:off x="2515447" y="4639581"/>
            <a:ext cx="274320" cy="274320"/>
          </a:xfrm>
          <a:prstGeom prst="diamond">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iamond 37">
            <a:extLst>
              <a:ext uri="{FF2B5EF4-FFF2-40B4-BE49-F238E27FC236}">
                <a16:creationId xmlns:a16="http://schemas.microsoft.com/office/drawing/2014/main" id="{E63B7170-4A7C-41C9-9074-9356CB8D7CB5}"/>
              </a:ext>
            </a:extLst>
          </p:cNvPr>
          <p:cNvSpPr/>
          <p:nvPr/>
        </p:nvSpPr>
        <p:spPr>
          <a:xfrm>
            <a:off x="2515447" y="6974868"/>
            <a:ext cx="274320" cy="274320"/>
          </a:xfrm>
          <a:prstGeom prst="diamond">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48223E13-72C0-4ABA-BFEB-2617268C02C5}"/>
              </a:ext>
            </a:extLst>
          </p:cNvPr>
          <p:cNvCxnSpPr>
            <a:cxnSpLocks/>
          </p:cNvCxnSpPr>
          <p:nvPr/>
        </p:nvCxnSpPr>
        <p:spPr>
          <a:xfrm>
            <a:off x="2652607" y="5002212"/>
            <a:ext cx="7620" cy="1877568"/>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Diamond 39">
            <a:extLst>
              <a:ext uri="{FF2B5EF4-FFF2-40B4-BE49-F238E27FC236}">
                <a16:creationId xmlns:a16="http://schemas.microsoft.com/office/drawing/2014/main" id="{09D3C403-4DE0-4EAA-810F-BC1759211700}"/>
              </a:ext>
            </a:extLst>
          </p:cNvPr>
          <p:cNvSpPr/>
          <p:nvPr/>
        </p:nvSpPr>
        <p:spPr>
          <a:xfrm>
            <a:off x="2515447" y="8571340"/>
            <a:ext cx="274320" cy="274320"/>
          </a:xfrm>
          <a:prstGeom prst="diamond">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B9107DDD-22AA-4D0F-B4D0-2C51872D9F98}"/>
              </a:ext>
            </a:extLst>
          </p:cNvPr>
          <p:cNvCxnSpPr>
            <a:cxnSpLocks/>
          </p:cNvCxnSpPr>
          <p:nvPr/>
        </p:nvCxnSpPr>
        <p:spPr>
          <a:xfrm>
            <a:off x="2650067" y="7338580"/>
            <a:ext cx="10160" cy="1151560"/>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Diamond 41">
            <a:extLst>
              <a:ext uri="{FF2B5EF4-FFF2-40B4-BE49-F238E27FC236}">
                <a16:creationId xmlns:a16="http://schemas.microsoft.com/office/drawing/2014/main" id="{00CA3FC1-E0F7-4392-B162-ACFBE7B87F12}"/>
              </a:ext>
            </a:extLst>
          </p:cNvPr>
          <p:cNvSpPr/>
          <p:nvPr/>
        </p:nvSpPr>
        <p:spPr>
          <a:xfrm>
            <a:off x="2512008" y="12117180"/>
            <a:ext cx="274320" cy="274320"/>
          </a:xfrm>
          <a:prstGeom prst="diamond">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2AFED625-B28A-4514-BD03-EB5948F1A9A7}"/>
              </a:ext>
            </a:extLst>
          </p:cNvPr>
          <p:cNvCxnSpPr>
            <a:cxnSpLocks/>
          </p:cNvCxnSpPr>
          <p:nvPr/>
        </p:nvCxnSpPr>
        <p:spPr>
          <a:xfrm>
            <a:off x="2639907" y="8974340"/>
            <a:ext cx="20320" cy="3056560"/>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949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500"/>
                                        <p:tgtEl>
                                          <p:spTgt spid="3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up)">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up)">
                                      <p:cBhvr>
                                        <p:cTn id="29" dur="500"/>
                                        <p:tgtEl>
                                          <p:spTgt spid="3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up)">
                                      <p:cBhvr>
                                        <p:cTn id="40" dur="500"/>
                                        <p:tgtEl>
                                          <p:spTgt spid="4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up)">
                                      <p:cBhvr>
                                        <p:cTn id="48" dur="500"/>
                                        <p:tgtEl>
                                          <p:spTgt spid="43"/>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p:bldP spid="33" grpId="0"/>
      <p:bldP spid="26" grpId="0"/>
      <p:bldP spid="36" grpId="0"/>
      <p:bldP spid="4" grpId="0" animBg="1"/>
      <p:bldP spid="37" grpId="0" animBg="1"/>
      <p:bldP spid="38" grpId="0" animBg="1"/>
      <p:bldP spid="40"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906322" y="1150575"/>
            <a:ext cx="8596649" cy="1002839"/>
          </a:xfrm>
          <a:prstGeom prst="rect">
            <a:avLst/>
          </a:prstGeom>
          <a:noFill/>
        </p:spPr>
        <p:txBody>
          <a:bodyPr wrap="none" rtlCol="0" anchor="ctr" anchorCtr="0">
            <a:spAutoFit/>
          </a:bodyPr>
          <a:lstStyle/>
          <a:p>
            <a:pPr algn="ctr">
              <a:lnSpc>
                <a:spcPts val="7060"/>
              </a:lnSpc>
            </a:pPr>
            <a:r>
              <a:rPr lang="en-US" sz="6000" b="1" spc="200">
                <a:solidFill>
                  <a:srgbClr val="E5BC69"/>
                </a:solidFill>
                <a:latin typeface="Montserrat" charset="0"/>
                <a:ea typeface="Montserrat" charset="0"/>
                <a:cs typeface="Montserrat" charset="0"/>
              </a:rPr>
              <a:t>TRỰC QUAN BỘ DỮ LIỆU</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16246" y="6339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grpSp>
        <p:nvGrpSpPr>
          <p:cNvPr id="22" name="Group 21">
            <a:extLst>
              <a:ext uri="{FF2B5EF4-FFF2-40B4-BE49-F238E27FC236}">
                <a16:creationId xmlns:a16="http://schemas.microsoft.com/office/drawing/2014/main" id="{86B499AE-CCC0-40B3-8B9B-DC281796B0F9}"/>
              </a:ext>
            </a:extLst>
          </p:cNvPr>
          <p:cNvGrpSpPr/>
          <p:nvPr/>
        </p:nvGrpSpPr>
        <p:grpSpPr>
          <a:xfrm>
            <a:off x="0" y="2937526"/>
            <a:ext cx="24377650" cy="5616457"/>
            <a:chOff x="0" y="2937526"/>
            <a:chExt cx="24377650" cy="5616457"/>
          </a:xfrm>
        </p:grpSpPr>
        <p:sp>
          <p:nvSpPr>
            <p:cNvPr id="20" name="Rectangle 19">
              <a:extLst>
                <a:ext uri="{FF2B5EF4-FFF2-40B4-BE49-F238E27FC236}">
                  <a16:creationId xmlns:a16="http://schemas.microsoft.com/office/drawing/2014/main" id="{EB9FBAB6-3EF1-4880-8FBD-FDE9E28F9BA7}"/>
                </a:ext>
              </a:extLst>
            </p:cNvPr>
            <p:cNvSpPr/>
            <p:nvPr/>
          </p:nvSpPr>
          <p:spPr>
            <a:xfrm>
              <a:off x="0" y="2937526"/>
              <a:ext cx="24377650" cy="5537582"/>
            </a:xfrm>
            <a:prstGeom prst="rect">
              <a:avLst/>
            </a:prstGeom>
            <a:solidFill>
              <a:srgbClr val="E5BC69"/>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a:solidFill>
                  <a:srgbClr val="E5E9F0"/>
                </a:solidFill>
                <a:latin typeface="r0c0i Linotte" pitchFamily="2" charset="0"/>
              </a:endParaRPr>
            </a:p>
          </p:txBody>
        </p:sp>
        <p:pic>
          <p:nvPicPr>
            <p:cNvPr id="19" name="Picture 18" descr="A picture containing shape&#10;&#10;Description automatically generated">
              <a:extLst>
                <a:ext uri="{FF2B5EF4-FFF2-40B4-BE49-F238E27FC236}">
                  <a16:creationId xmlns:a16="http://schemas.microsoft.com/office/drawing/2014/main" id="{2D2AAE92-E444-49FA-B10F-6C041143F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73" y="2937526"/>
              <a:ext cx="10849973" cy="5616457"/>
            </a:xfrm>
            <a:prstGeom prst="rect">
              <a:avLst/>
            </a:prstGeom>
          </p:spPr>
        </p:pic>
        <p:sp>
          <p:nvSpPr>
            <p:cNvPr id="21" name="TextBox 20">
              <a:extLst>
                <a:ext uri="{FF2B5EF4-FFF2-40B4-BE49-F238E27FC236}">
                  <a16:creationId xmlns:a16="http://schemas.microsoft.com/office/drawing/2014/main" id="{FB8C80A3-17E7-48D7-A0BE-1438DBA44FBB}"/>
                </a:ext>
              </a:extLst>
            </p:cNvPr>
            <p:cNvSpPr txBox="1"/>
            <p:nvPr/>
          </p:nvSpPr>
          <p:spPr>
            <a:xfrm>
              <a:off x="12606409" y="4037594"/>
              <a:ext cx="10452374" cy="3416320"/>
            </a:xfrm>
            <a:prstGeom prst="rect">
              <a:avLst/>
            </a:prstGeom>
            <a:noFill/>
          </p:spPr>
          <p:txBody>
            <a:bodyPr wrap="square" rtlCol="0">
              <a:spAutoFit/>
            </a:bodyPr>
            <a:lstStyle/>
            <a:p>
              <a:pPr marL="571500" indent="-571500">
                <a:buFont typeface="Arial" panose="020B0604020202020204" pitchFamily="34" charset="0"/>
                <a:buChar char="•"/>
              </a:pPr>
              <a:r>
                <a:rPr lang="en-US" sz="3600">
                  <a:solidFill>
                    <a:srgbClr val="FFFFFF"/>
                  </a:solidFill>
                  <a:latin typeface="r0c0i Linotte" pitchFamily="2" charset="0"/>
                </a:rPr>
                <a:t>Số điểm dữ liệu có nhãn REAL: 3171</a:t>
              </a:r>
            </a:p>
            <a:p>
              <a:pPr marL="571500" indent="-571500">
                <a:buFont typeface="Arial" panose="020B0604020202020204" pitchFamily="34" charset="0"/>
                <a:buChar char="•"/>
              </a:pPr>
              <a:r>
                <a:rPr lang="en-US" sz="3600">
                  <a:solidFill>
                    <a:srgbClr val="FFFFFF"/>
                  </a:solidFill>
                  <a:latin typeface="r0c0i Linotte" pitchFamily="2" charset="0"/>
                </a:rPr>
                <a:t>Số điểm dữ liệu có nhãn FAKE: 3164</a:t>
              </a:r>
            </a:p>
            <a:p>
              <a:endParaRPr lang="en-US" sz="3600">
                <a:solidFill>
                  <a:srgbClr val="FFFFFF"/>
                </a:solidFill>
                <a:latin typeface="r0c0i Linotte" pitchFamily="2" charset="0"/>
              </a:endParaRPr>
            </a:p>
            <a:p>
              <a:r>
                <a:rPr lang="en-US" sz="3600">
                  <a:solidFill>
                    <a:srgbClr val="FFFFFF"/>
                  </a:solidFill>
                  <a:latin typeface="r0c0i Linotte" pitchFamily="2" charset="0"/>
                </a:rPr>
                <a:t>=&gt; Phân bố điểm dữ liệu trên hai nhãn là </a:t>
              </a:r>
              <a:r>
                <a:rPr lang="en-US" sz="3600" b="1">
                  <a:solidFill>
                    <a:srgbClr val="FFFFFF"/>
                  </a:solidFill>
                  <a:latin typeface="r0c0i Linotte" pitchFamily="2" charset="0"/>
                </a:rPr>
                <a:t>cân bằng</a:t>
              </a:r>
              <a:r>
                <a:rPr lang="en-US" sz="3600">
                  <a:solidFill>
                    <a:srgbClr val="FFFFFF"/>
                  </a:solidFill>
                  <a:latin typeface="r0c0i Linotte" pitchFamily="2" charset="0"/>
                </a:rPr>
                <a:t>.</a:t>
              </a:r>
            </a:p>
            <a:p>
              <a:pPr marL="571500" indent="-571500">
                <a:buFont typeface="Symbol" panose="05050102010706020507" pitchFamily="18" charset="2"/>
                <a:buChar char="Þ"/>
              </a:pPr>
              <a:r>
                <a:rPr lang="en-US" sz="3600">
                  <a:solidFill>
                    <a:srgbClr val="FFFFFF"/>
                  </a:solidFill>
                  <a:latin typeface="r0c0i Linotte" pitchFamily="2" charset="0"/>
                </a:rPr>
                <a:t>Giúp  các mô hình phân lớp đạt độ chính xác cao     </a:t>
              </a:r>
            </a:p>
            <a:p>
              <a:r>
                <a:rPr lang="en-US" sz="3600">
                  <a:solidFill>
                    <a:srgbClr val="FFFFFF"/>
                  </a:solidFill>
                  <a:latin typeface="r0c0i Linotte" pitchFamily="2" charset="0"/>
                </a:rPr>
                <a:t>      và có tỉ lệ dự đoán đồng đều ở mỗi nhãn.</a:t>
              </a:r>
            </a:p>
          </p:txBody>
        </p:sp>
      </p:grpSp>
      <p:grpSp>
        <p:nvGrpSpPr>
          <p:cNvPr id="23" name="Group 22">
            <a:extLst>
              <a:ext uri="{FF2B5EF4-FFF2-40B4-BE49-F238E27FC236}">
                <a16:creationId xmlns:a16="http://schemas.microsoft.com/office/drawing/2014/main" id="{FDB37D0C-2EAB-416D-8B5F-D2A2D586DFAA}"/>
              </a:ext>
            </a:extLst>
          </p:cNvPr>
          <p:cNvGrpSpPr/>
          <p:nvPr/>
        </p:nvGrpSpPr>
        <p:grpSpPr>
          <a:xfrm>
            <a:off x="-4017" y="8475108"/>
            <a:ext cx="24377650" cy="5240892"/>
            <a:chOff x="-4017" y="8475108"/>
            <a:chExt cx="24377650" cy="5240892"/>
          </a:xfrm>
        </p:grpSpPr>
        <p:sp>
          <p:nvSpPr>
            <p:cNvPr id="24" name="Rectangle 23">
              <a:extLst>
                <a:ext uri="{FF2B5EF4-FFF2-40B4-BE49-F238E27FC236}">
                  <a16:creationId xmlns:a16="http://schemas.microsoft.com/office/drawing/2014/main" id="{642849DA-A525-4C4C-91E7-7C3367B34E9A}"/>
                </a:ext>
              </a:extLst>
            </p:cNvPr>
            <p:cNvSpPr/>
            <p:nvPr/>
          </p:nvSpPr>
          <p:spPr>
            <a:xfrm>
              <a:off x="-4017" y="8475108"/>
              <a:ext cx="24377650" cy="5240892"/>
            </a:xfrm>
            <a:prstGeom prst="rect">
              <a:avLst/>
            </a:prstGeom>
            <a:solidFill>
              <a:srgbClr val="FFFF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9C3D89E1-C594-4579-A6AB-658252971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0587" y="8965729"/>
              <a:ext cx="11770203" cy="4364350"/>
            </a:xfrm>
            <a:prstGeom prst="rect">
              <a:avLst/>
            </a:prstGeom>
          </p:spPr>
        </p:pic>
        <p:sp>
          <p:nvSpPr>
            <p:cNvPr id="27" name="TextBox 26">
              <a:extLst>
                <a:ext uri="{FF2B5EF4-FFF2-40B4-BE49-F238E27FC236}">
                  <a16:creationId xmlns:a16="http://schemas.microsoft.com/office/drawing/2014/main" id="{C185CDF1-642B-4BE2-96F7-7653DEC57376}"/>
                </a:ext>
              </a:extLst>
            </p:cNvPr>
            <p:cNvSpPr txBox="1"/>
            <p:nvPr/>
          </p:nvSpPr>
          <p:spPr>
            <a:xfrm>
              <a:off x="684150" y="9716743"/>
              <a:ext cx="11342914" cy="2862322"/>
            </a:xfrm>
            <a:prstGeom prst="rect">
              <a:avLst/>
            </a:prstGeom>
            <a:noFill/>
          </p:spPr>
          <p:txBody>
            <a:bodyPr wrap="square" rtlCol="0">
              <a:spAutoFit/>
            </a:bodyPr>
            <a:lstStyle/>
            <a:p>
              <a:pPr marL="571500" indent="-571500">
                <a:buFont typeface="Arial" panose="020B0604020202020204" pitchFamily="34" charset="0"/>
                <a:buChar char="•"/>
              </a:pPr>
              <a:r>
                <a:rPr lang="en-US" sz="3600">
                  <a:solidFill>
                    <a:schemeClr val="accent4">
                      <a:lumMod val="75000"/>
                    </a:schemeClr>
                  </a:solidFill>
                  <a:latin typeface="r0c0i Linotte" pitchFamily="2" charset="0"/>
                </a:rPr>
                <a:t>Từ vựng của tin tức thuộc chủ đề về chính trị nước Mĩ</a:t>
              </a:r>
            </a:p>
            <a:p>
              <a:pPr marL="571500" indent="-571500">
                <a:buFont typeface="Arial" panose="020B0604020202020204" pitchFamily="34" charset="0"/>
                <a:buChar char="•"/>
              </a:pPr>
              <a:r>
                <a:rPr lang="en-US" sz="3600">
                  <a:solidFill>
                    <a:schemeClr val="accent4">
                      <a:lumMod val="75000"/>
                    </a:schemeClr>
                  </a:solidFill>
                  <a:latin typeface="r0c0i Linotte" pitchFamily="2" charset="0"/>
                </a:rPr>
                <a:t>Một số từ xuất hiện nhiều ở cả 2 nhãn: Trump, Clinton, state, said, …</a:t>
              </a:r>
            </a:p>
            <a:p>
              <a:endParaRPr lang="en-US" sz="3600">
                <a:solidFill>
                  <a:schemeClr val="accent4">
                    <a:lumMod val="75000"/>
                  </a:schemeClr>
                </a:solidFill>
                <a:latin typeface="r0c0i Linotte" pitchFamily="2" charset="0"/>
              </a:endParaRPr>
            </a:p>
            <a:p>
              <a:r>
                <a:rPr lang="en-US" sz="3600">
                  <a:solidFill>
                    <a:schemeClr val="accent4">
                      <a:lumMod val="75000"/>
                    </a:schemeClr>
                  </a:solidFill>
                  <a:latin typeface="r0c0i Linotte" pitchFamily="2" charset="0"/>
                </a:rPr>
                <a:t>=&gt; Có khả năng gây nhiễu cho mô hình</a:t>
              </a:r>
            </a:p>
          </p:txBody>
        </p:sp>
      </p:grpSp>
    </p:spTree>
    <p:extLst>
      <p:ext uri="{BB962C8B-B14F-4D97-AF65-F5344CB8AC3E}">
        <p14:creationId xmlns:p14="http://schemas.microsoft.com/office/powerpoint/2010/main" val="11524718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906322" y="1150575"/>
            <a:ext cx="8596649" cy="1002839"/>
          </a:xfrm>
          <a:prstGeom prst="rect">
            <a:avLst/>
          </a:prstGeom>
          <a:noFill/>
        </p:spPr>
        <p:txBody>
          <a:bodyPr wrap="none" rtlCol="0" anchor="ctr" anchorCtr="0">
            <a:spAutoFit/>
          </a:bodyPr>
          <a:lstStyle/>
          <a:p>
            <a:pPr algn="ctr">
              <a:lnSpc>
                <a:spcPts val="7060"/>
              </a:lnSpc>
            </a:pPr>
            <a:r>
              <a:rPr lang="en-US" sz="6000" b="1" spc="200">
                <a:solidFill>
                  <a:srgbClr val="E5BC69"/>
                </a:solidFill>
                <a:latin typeface="Montserrat" charset="0"/>
                <a:ea typeface="Montserrat" charset="0"/>
                <a:cs typeface="Montserrat" charset="0"/>
              </a:rPr>
              <a:t>TRỰC QUAN BỘ DỮ LIỆU</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16246" y="6339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pic>
        <p:nvPicPr>
          <p:cNvPr id="3" name="Picture 2" descr="Shape&#10;&#10;Description automatically generated">
            <a:extLst>
              <a:ext uri="{FF2B5EF4-FFF2-40B4-BE49-F238E27FC236}">
                <a16:creationId xmlns:a16="http://schemas.microsoft.com/office/drawing/2014/main" id="{C5F9C344-1B7B-4ED5-BEBC-73999152E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89" y="2910510"/>
            <a:ext cx="13735865" cy="10325370"/>
          </a:xfrm>
          <a:prstGeom prst="rect">
            <a:avLst/>
          </a:prstGeom>
        </p:spPr>
      </p:pic>
      <p:graphicFrame>
        <p:nvGraphicFramePr>
          <p:cNvPr id="4" name="Table 5">
            <a:extLst>
              <a:ext uri="{FF2B5EF4-FFF2-40B4-BE49-F238E27FC236}">
                <a16:creationId xmlns:a16="http://schemas.microsoft.com/office/drawing/2014/main" id="{DB1E4DBF-B1F4-43C8-B37C-D010BC4BFBA5}"/>
              </a:ext>
            </a:extLst>
          </p:cNvPr>
          <p:cNvGraphicFramePr>
            <a:graphicFrameLocks noGrp="1"/>
          </p:cNvGraphicFramePr>
          <p:nvPr>
            <p:extLst>
              <p:ext uri="{D42A27DB-BD31-4B8C-83A1-F6EECF244321}">
                <p14:modId xmlns:p14="http://schemas.microsoft.com/office/powerpoint/2010/main" val="1026320499"/>
              </p:ext>
            </p:extLst>
          </p:nvPr>
        </p:nvGraphicFramePr>
        <p:xfrm>
          <a:off x="15333785" y="5193407"/>
          <a:ext cx="8125884" cy="5759577"/>
        </p:xfrm>
        <a:graphic>
          <a:graphicData uri="http://schemas.openxmlformats.org/drawingml/2006/table">
            <a:tbl>
              <a:tblPr firstRow="1" bandRow="1">
                <a:tableStyleId>{00A15C55-8517-42AA-B614-E9B94910E393}</a:tableStyleId>
              </a:tblPr>
              <a:tblGrid>
                <a:gridCol w="4062942">
                  <a:extLst>
                    <a:ext uri="{9D8B030D-6E8A-4147-A177-3AD203B41FA5}">
                      <a16:colId xmlns:a16="http://schemas.microsoft.com/office/drawing/2014/main" val="2583782797"/>
                    </a:ext>
                  </a:extLst>
                </a:gridCol>
                <a:gridCol w="4062942">
                  <a:extLst>
                    <a:ext uri="{9D8B030D-6E8A-4147-A177-3AD203B41FA5}">
                      <a16:colId xmlns:a16="http://schemas.microsoft.com/office/drawing/2014/main" val="1700760884"/>
                    </a:ext>
                  </a:extLst>
                </a:gridCol>
              </a:tblGrid>
              <a:tr h="370840">
                <a:tc gridSpan="2">
                  <a:txBody>
                    <a:bodyPr/>
                    <a:lstStyle/>
                    <a:p>
                      <a:pPr algn="ctr"/>
                      <a:r>
                        <a:rPr lang="en-US">
                          <a:solidFill>
                            <a:srgbClr val="FFFFFF"/>
                          </a:solidFill>
                        </a:rPr>
                        <a:t>Mô tả độ dài nội dung tin tức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hMerge="1">
                  <a:txBody>
                    <a:bodyPr/>
                    <a:lstStyle/>
                    <a:p>
                      <a:pPr algn="ctr"/>
                      <a:endParaRPr lang="en-US"/>
                    </a:p>
                  </a:txBody>
                  <a:tcPr/>
                </a:tc>
                <a:extLst>
                  <a:ext uri="{0D108BD9-81ED-4DB2-BD59-A6C34878D82A}">
                    <a16:rowId xmlns:a16="http://schemas.microsoft.com/office/drawing/2014/main" val="1767934580"/>
                  </a:ext>
                </a:extLst>
              </a:tr>
              <a:tr h="370840">
                <a:tc>
                  <a:txBody>
                    <a:bodyPr/>
                    <a:lstStyle/>
                    <a:p>
                      <a:pPr algn="ctr"/>
                      <a:r>
                        <a:rPr lang="en-US"/>
                        <a:t>count</a:t>
                      </a: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a:t>6335.00</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43125710"/>
                  </a:ext>
                </a:extLst>
              </a:tr>
              <a:tr h="370840">
                <a:tc>
                  <a:txBody>
                    <a:bodyPr/>
                    <a:lstStyle/>
                    <a:p>
                      <a:pPr algn="ctr"/>
                      <a:r>
                        <a:rPr lang="en-US"/>
                        <a:t>mean</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t>4707.25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5848263"/>
                  </a:ext>
                </a:extLst>
              </a:tr>
              <a:tr h="370840">
                <a:tc>
                  <a:txBody>
                    <a:bodyPr/>
                    <a:lstStyle/>
                    <a:p>
                      <a:pPr algn="ctr"/>
                      <a:r>
                        <a:rPr lang="en-US"/>
                        <a:t>std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t>5090.96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275349"/>
                  </a:ext>
                </a:extLst>
              </a:tr>
              <a:tr h="370840">
                <a:tc>
                  <a:txBody>
                    <a:bodyPr/>
                    <a:lstStyle/>
                    <a:p>
                      <a:pPr algn="ctr"/>
                      <a:r>
                        <a:rPr lang="en-US"/>
                        <a:t>min</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t>1.00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56744417"/>
                  </a:ext>
                </a:extLst>
              </a:tr>
              <a:tr h="370840">
                <a:tc>
                  <a:txBody>
                    <a:bodyPr/>
                    <a:lstStyle/>
                    <a:p>
                      <a:pPr algn="ctr"/>
                      <a:r>
                        <a:rPr lang="en-US"/>
                        <a:t>25%</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t>1741.50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69936430"/>
                  </a:ext>
                </a:extLst>
              </a:tr>
              <a:tr h="370840">
                <a:tc>
                  <a:txBody>
                    <a:bodyPr/>
                    <a:lstStyle/>
                    <a:p>
                      <a:pPr algn="ctr"/>
                      <a:r>
                        <a:rPr lang="en-US"/>
                        <a:t>50%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t>3642.00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8181086"/>
                  </a:ext>
                </a:extLst>
              </a:tr>
              <a:tr h="370840">
                <a:tc>
                  <a:txBody>
                    <a:bodyPr/>
                    <a:lstStyle/>
                    <a:p>
                      <a:pPr algn="ctr"/>
                      <a:r>
                        <a:rPr lang="en-US"/>
                        <a:t>75%</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t>6192.00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4324429"/>
                  </a:ext>
                </a:extLst>
              </a:tr>
              <a:tr h="370840">
                <a:tc>
                  <a:txBody>
                    <a:bodyPr/>
                    <a:lstStyle/>
                    <a:p>
                      <a:pPr algn="ctr"/>
                      <a:r>
                        <a:rPr lang="en-US"/>
                        <a:t>max</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t>115371.00</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8950659"/>
                  </a:ext>
                </a:extLst>
              </a:tr>
            </a:tbl>
          </a:graphicData>
        </a:graphic>
      </p:graphicFrame>
    </p:spTree>
    <p:extLst>
      <p:ext uri="{BB962C8B-B14F-4D97-AF65-F5344CB8AC3E}">
        <p14:creationId xmlns:p14="http://schemas.microsoft.com/office/powerpoint/2010/main" val="416220926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159411" y="0"/>
            <a:ext cx="13258314" cy="13716000"/>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2" name="Rectangle 11"/>
          <p:cNvSpPr/>
          <p:nvPr/>
        </p:nvSpPr>
        <p:spPr>
          <a:xfrm>
            <a:off x="11733912" y="3602716"/>
            <a:ext cx="12204488" cy="6574828"/>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4" name="Subtitle 2"/>
          <p:cNvSpPr txBox="1">
            <a:spLocks/>
          </p:cNvSpPr>
          <p:nvPr/>
        </p:nvSpPr>
        <p:spPr>
          <a:xfrm>
            <a:off x="14087167" y="6853847"/>
            <a:ext cx="5159838" cy="229710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50"/>
              </a:lnSpc>
            </a:pPr>
            <a:r>
              <a:rPr lang="en-US" sz="1700">
                <a:solidFill>
                  <a:schemeClr val="bg1"/>
                </a:solidFill>
                <a:latin typeface="Source Sans Pro" charset="0"/>
                <a:ea typeface="Source Sans Pro" charset="0"/>
                <a:cs typeface="Source Sans Pro" charset="0"/>
              </a:rPr>
              <a:t>Investment generally results in acquiring an asset, also called an investment. If the asset is available at a price worth investing, it is normally expected either to generate income, or to appreciate in value, so that it can be sold at a higher price invest Investment generally results.</a:t>
            </a:r>
          </a:p>
        </p:txBody>
      </p:sp>
      <p:sp>
        <p:nvSpPr>
          <p:cNvPr id="15" name="TextBox 14"/>
          <p:cNvSpPr txBox="1"/>
          <p:nvPr/>
        </p:nvSpPr>
        <p:spPr>
          <a:xfrm>
            <a:off x="14331352" y="4641095"/>
            <a:ext cx="4671472" cy="1913344"/>
          </a:xfrm>
          <a:prstGeom prst="rect">
            <a:avLst/>
          </a:prstGeom>
          <a:noFill/>
        </p:spPr>
        <p:txBody>
          <a:bodyPr wrap="none" rtlCol="0" anchor="ctr" anchorCtr="0">
            <a:spAutoFit/>
          </a:bodyPr>
          <a:lstStyle/>
          <a:p>
            <a:pPr algn="ctr">
              <a:lnSpc>
                <a:spcPts val="7060"/>
              </a:lnSpc>
            </a:pPr>
            <a:r>
              <a:rPr lang="en-US" sz="6000" b="1" spc="200">
                <a:solidFill>
                  <a:schemeClr val="accent2"/>
                </a:solidFill>
                <a:latin typeface="Montserrat" charset="0"/>
                <a:ea typeface="Montserrat" charset="0"/>
                <a:cs typeface="Montserrat" charset="0"/>
              </a:rPr>
              <a:t>MEET OUR</a:t>
            </a:r>
          </a:p>
          <a:p>
            <a:pPr algn="ctr">
              <a:lnSpc>
                <a:spcPts val="7060"/>
              </a:lnSpc>
            </a:pPr>
            <a:r>
              <a:rPr lang="en-US" sz="6000" b="1" spc="200">
                <a:solidFill>
                  <a:schemeClr val="bg1"/>
                </a:solidFill>
                <a:latin typeface="Montserrat" charset="0"/>
                <a:ea typeface="Montserrat" charset="0"/>
                <a:cs typeface="Montserrat" charset="0"/>
              </a:rPr>
              <a:t>CEO</a:t>
            </a:r>
          </a:p>
        </p:txBody>
      </p:sp>
      <p:pic>
        <p:nvPicPr>
          <p:cNvPr id="10" name="Picture 9" descr="A picture containing graphical user interface&#10;&#10;Description automatically generated">
            <a:extLst>
              <a:ext uri="{FF2B5EF4-FFF2-40B4-BE49-F238E27FC236}">
                <a16:creationId xmlns:a16="http://schemas.microsoft.com/office/drawing/2014/main" id="{AC3AD768-D826-4A76-A431-C45A4296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4522" y="3852632"/>
            <a:ext cx="11753209" cy="6136767"/>
          </a:xfrm>
          <a:prstGeom prst="rect">
            <a:avLst/>
          </a:prstGeom>
        </p:spPr>
      </p:pic>
      <p:sp>
        <p:nvSpPr>
          <p:cNvPr id="20" name="TextBox 19">
            <a:extLst>
              <a:ext uri="{FF2B5EF4-FFF2-40B4-BE49-F238E27FC236}">
                <a16:creationId xmlns:a16="http://schemas.microsoft.com/office/drawing/2014/main" id="{255FCAF5-57F2-41AD-B562-D1ABB3CE8263}"/>
              </a:ext>
            </a:extLst>
          </p:cNvPr>
          <p:cNvSpPr txBox="1"/>
          <p:nvPr/>
        </p:nvSpPr>
        <p:spPr>
          <a:xfrm>
            <a:off x="0" y="5499630"/>
            <a:ext cx="11172977" cy="2708434"/>
          </a:xfrm>
          <a:prstGeom prst="rect">
            <a:avLst/>
          </a:prstGeom>
          <a:noFill/>
          <a:ln w="76200">
            <a:noFill/>
            <a:extLst>
              <a:ext uri="{C807C97D-BFC1-408E-A445-0C87EB9F89A2}">
                <ask:lineSketchStyleProps xmlns:ask="http://schemas.microsoft.com/office/drawing/2018/sketchyshapes" sd="1219033472">
                  <a:custGeom>
                    <a:avLst/>
                    <a:gdLst>
                      <a:gd name="connsiteX0" fmla="*/ 0 w 9221308"/>
                      <a:gd name="connsiteY0" fmla="*/ 0 h 1477328"/>
                      <a:gd name="connsiteX1" fmla="*/ 9221308 w 9221308"/>
                      <a:gd name="connsiteY1" fmla="*/ 0 h 1477328"/>
                      <a:gd name="connsiteX2" fmla="*/ 9221308 w 9221308"/>
                      <a:gd name="connsiteY2" fmla="*/ 1477328 h 1477328"/>
                      <a:gd name="connsiteX3" fmla="*/ 0 w 9221308"/>
                      <a:gd name="connsiteY3" fmla="*/ 1477328 h 1477328"/>
                      <a:gd name="connsiteX4" fmla="*/ 0 w 922130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308" h="1477328" extrusionOk="0">
                        <a:moveTo>
                          <a:pt x="0" y="0"/>
                        </a:moveTo>
                        <a:cubicBezTo>
                          <a:pt x="2258973" y="118645"/>
                          <a:pt x="8070161" y="116012"/>
                          <a:pt x="9221308" y="0"/>
                        </a:cubicBezTo>
                        <a:cubicBezTo>
                          <a:pt x="9165264" y="735153"/>
                          <a:pt x="9252488" y="1113412"/>
                          <a:pt x="9221308" y="1477328"/>
                        </a:cubicBezTo>
                        <a:cubicBezTo>
                          <a:pt x="5190795" y="1611928"/>
                          <a:pt x="3092497" y="1320132"/>
                          <a:pt x="0" y="1477328"/>
                        </a:cubicBezTo>
                        <a:cubicBezTo>
                          <a:pt x="-79908" y="1020908"/>
                          <a:pt x="115447" y="636907"/>
                          <a:pt x="0" y="0"/>
                        </a:cubicBezTo>
                        <a:close/>
                      </a:path>
                    </a:pathLst>
                  </a:custGeom>
                  <ask:type>
                    <ask:lineSketchNone/>
                  </ask:type>
                </ask:lineSketchStyleProps>
              </a:ext>
            </a:extLst>
          </a:ln>
        </p:spPr>
        <p:txBody>
          <a:bodyPr wrap="square" lIns="365760" tIns="0" rIns="0" bIns="0" rtlCol="0">
            <a:spAutoFit/>
          </a:bodyPr>
          <a:lstStyle/>
          <a:p>
            <a:r>
              <a:rPr lang="en-US" sz="9600" b="1">
                <a:solidFill>
                  <a:schemeClr val="accent5"/>
                </a:solidFill>
                <a:latin typeface="Montserrat"/>
              </a:rPr>
              <a:t>3. </a:t>
            </a:r>
            <a:r>
              <a:rPr lang="en-US" sz="8000" b="1">
                <a:solidFill>
                  <a:schemeClr val="accent5"/>
                </a:solidFill>
                <a:latin typeface="Montserrat"/>
              </a:rPr>
              <a:t>TIỀN XỬ LÝ VÀ</a:t>
            </a:r>
          </a:p>
          <a:p>
            <a:r>
              <a:rPr lang="en-US" sz="8000" b="1">
                <a:solidFill>
                  <a:schemeClr val="accent5"/>
                </a:solidFill>
                <a:latin typeface="Montserrat"/>
              </a:rPr>
              <a:t>      VECTOR HÓA DỮ LIỆU</a:t>
            </a:r>
          </a:p>
        </p:txBody>
      </p:sp>
    </p:spTree>
    <p:extLst>
      <p:ext uri="{BB962C8B-B14F-4D97-AF65-F5344CB8AC3E}">
        <p14:creationId xmlns:p14="http://schemas.microsoft.com/office/powerpoint/2010/main" val="106408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965150" y="2698820"/>
            <a:ext cx="21012276" cy="2952670"/>
          </a:xfrm>
          <a:prstGeom prst="rect">
            <a:avLst/>
          </a:prstGeom>
        </p:spPr>
        <p:txBody>
          <a:bodyPr vert="horz" wrap="square" lIns="217490" tIns="108745" rIns="217490" bIns="108745" rtlCol="0">
            <a:spAutoFit/>
          </a:bodyPr>
          <a:lstStyle>
            <a:defPPr>
              <a:defRPr lang="en-US"/>
            </a:defPPr>
            <a:lvl1pPr indent="0" defTabSz="1087636">
              <a:lnSpc>
                <a:spcPct val="100000"/>
              </a:lnSpc>
              <a:spcBef>
                <a:spcPct val="20000"/>
              </a:spcBef>
              <a:buFont typeface="Arial"/>
              <a:buNone/>
              <a:defRPr sz="4800" b="1">
                <a:solidFill>
                  <a:schemeClr val="accent4">
                    <a:lumMod val="50000"/>
                  </a:schemeClr>
                </a:solidFill>
                <a:latin typeface="r0c0i Linotte" pitchFamily="2" charset="0"/>
                <a:ea typeface="Montserrat" charset="0"/>
                <a:cs typeface="Montserra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r>
              <a:rPr lang="en-US">
                <a:solidFill>
                  <a:schemeClr val="accent5">
                    <a:lumMod val="75000"/>
                  </a:schemeClr>
                </a:solidFill>
              </a:rPr>
              <a:t>Phân chia train – test và chuyển đổi nhãn về dạng nhị phân</a:t>
            </a:r>
          </a:p>
          <a:p>
            <a:pPr marL="685800" indent="-685800" algn="just">
              <a:buFont typeface="Arial" panose="020B0604020202020204" pitchFamily="34" charset="0"/>
              <a:buChar char="•"/>
            </a:pPr>
            <a:r>
              <a:rPr lang="en-US" sz="3600" b="0">
                <a:solidFill>
                  <a:schemeClr val="tx1"/>
                </a:solidFill>
              </a:rPr>
              <a:t>Sử dụng hàm </a:t>
            </a:r>
            <a:r>
              <a:rPr lang="en-US" sz="3600">
                <a:solidFill>
                  <a:schemeClr val="tx1"/>
                </a:solidFill>
              </a:rPr>
              <a:t>train_test_split </a:t>
            </a:r>
            <a:r>
              <a:rPr lang="en-US" sz="3600" b="0">
                <a:solidFill>
                  <a:schemeClr val="tx1"/>
                </a:solidFill>
              </a:rPr>
              <a:t>để chia tập huấn luyện và tập kiểm thử với tỉ lệ: </a:t>
            </a:r>
            <a:r>
              <a:rPr lang="en-US" sz="3600">
                <a:solidFill>
                  <a:schemeClr val="tx1"/>
                </a:solidFill>
              </a:rPr>
              <a:t>75% train – 25% test</a:t>
            </a:r>
            <a:r>
              <a:rPr lang="en-US" sz="3600" b="0">
                <a:solidFill>
                  <a:schemeClr val="tx1"/>
                </a:solidFill>
              </a:rPr>
              <a:t>.</a:t>
            </a:r>
          </a:p>
          <a:p>
            <a:pPr marL="685800" indent="-685800">
              <a:buFont typeface="Arial" panose="020B0604020202020204" pitchFamily="34" charset="0"/>
              <a:buChar char="•"/>
            </a:pPr>
            <a:r>
              <a:rPr lang="en-US" sz="3600" b="0">
                <a:solidFill>
                  <a:schemeClr val="tx1"/>
                </a:solidFill>
              </a:rPr>
              <a:t>Ở mỗi tập dữ liệu, gộp 2 cột </a:t>
            </a:r>
            <a:r>
              <a:rPr lang="en-US" sz="3600">
                <a:solidFill>
                  <a:schemeClr val="tx1"/>
                </a:solidFill>
              </a:rPr>
              <a:t>tittle</a:t>
            </a:r>
            <a:r>
              <a:rPr lang="en-US" sz="3600" b="0">
                <a:solidFill>
                  <a:schemeClr val="tx1"/>
                </a:solidFill>
              </a:rPr>
              <a:t> và </a:t>
            </a:r>
            <a:r>
              <a:rPr lang="en-US" sz="3600">
                <a:solidFill>
                  <a:schemeClr val="tx1"/>
                </a:solidFill>
              </a:rPr>
              <a:t>text</a:t>
            </a:r>
            <a:r>
              <a:rPr lang="en-US" sz="3600" b="0">
                <a:solidFill>
                  <a:schemeClr val="tx1"/>
                </a:solidFill>
              </a:rPr>
              <a:t> để làm dữ liệu đầu vào.</a:t>
            </a:r>
          </a:p>
          <a:p>
            <a:pPr marL="685800" indent="-685800">
              <a:buFont typeface="Arial" panose="020B0604020202020204" pitchFamily="34" charset="0"/>
              <a:buChar char="•"/>
            </a:pPr>
            <a:r>
              <a:rPr lang="en-US" sz="3600" b="0">
                <a:solidFill>
                  <a:schemeClr val="tx1"/>
                </a:solidFill>
              </a:rPr>
              <a:t>Chuyển đổi nhãn về dạng nhị phân: </a:t>
            </a:r>
            <a:r>
              <a:rPr lang="en-US" sz="3600">
                <a:solidFill>
                  <a:schemeClr val="tx1"/>
                </a:solidFill>
              </a:rPr>
              <a:t>FAKE: 0 – REAL: 1</a:t>
            </a:r>
            <a:r>
              <a:rPr lang="en-US" sz="3600" b="0">
                <a:solidFill>
                  <a:schemeClr val="tx1"/>
                </a:solidFill>
              </a:rPr>
              <a:t>.</a:t>
            </a:r>
          </a:p>
        </p:txBody>
      </p:sp>
      <p:sp>
        <p:nvSpPr>
          <p:cNvPr id="14" name="TextBox 13"/>
          <p:cNvSpPr txBox="1"/>
          <p:nvPr/>
        </p:nvSpPr>
        <p:spPr>
          <a:xfrm>
            <a:off x="8726121" y="1150575"/>
            <a:ext cx="6957034" cy="1002839"/>
          </a:xfrm>
          <a:prstGeom prst="rect">
            <a:avLst/>
          </a:prstGeom>
          <a:noFill/>
        </p:spPr>
        <p:txBody>
          <a:bodyPr wrap="none" rtlCol="0" anchor="ctr" anchorCtr="0">
            <a:spAutoFit/>
          </a:bodyPr>
          <a:lstStyle/>
          <a:p>
            <a:pPr algn="ctr">
              <a:lnSpc>
                <a:spcPts val="7060"/>
              </a:lnSpc>
            </a:pPr>
            <a:r>
              <a:rPr lang="en-US" sz="6000" b="1" spc="200">
                <a:solidFill>
                  <a:schemeClr val="accent5"/>
                </a:solidFill>
                <a:latin typeface="Montserrat" charset="0"/>
                <a:ea typeface="Montserrat" charset="0"/>
                <a:cs typeface="Montserrat" charset="0"/>
              </a:rPr>
              <a:t>TIỀN XỬ LÝ DỮ LIỆU</a:t>
            </a:r>
          </a:p>
        </p:txBody>
      </p:sp>
      <p:sp>
        <p:nvSpPr>
          <p:cNvPr id="17" name="TextBox 16"/>
          <p:cNvSpPr txBox="1"/>
          <p:nvPr/>
        </p:nvSpPr>
        <p:spPr>
          <a:xfrm>
            <a:off x="11134432" y="674245"/>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0" name="TextBox 19">
            <a:extLst>
              <a:ext uri="{FF2B5EF4-FFF2-40B4-BE49-F238E27FC236}">
                <a16:creationId xmlns:a16="http://schemas.microsoft.com/office/drawing/2014/main" id="{36597455-8C0C-42F8-A488-A4F5E23DB5B5}"/>
              </a:ext>
            </a:extLst>
          </p:cNvPr>
          <p:cNvSpPr txBox="1"/>
          <p:nvPr/>
        </p:nvSpPr>
        <p:spPr>
          <a:xfrm>
            <a:off x="1965150" y="5676874"/>
            <a:ext cx="21008466" cy="2177073"/>
          </a:xfrm>
          <a:prstGeom prst="rect">
            <a:avLst/>
          </a:prstGeom>
        </p:spPr>
        <p:txBody>
          <a:bodyPr vert="horz" wrap="square" lIns="217490" tIns="108745" rIns="217490" bIns="108745" rtlCol="0">
            <a:spAutoFit/>
          </a:bodyPr>
          <a:lstStyle>
            <a:defPPr>
              <a:defRPr lang="en-US"/>
            </a:defPPr>
            <a:lvl1pPr indent="0" defTabSz="1087636">
              <a:lnSpc>
                <a:spcPct val="100000"/>
              </a:lnSpc>
              <a:spcBef>
                <a:spcPct val="20000"/>
              </a:spcBef>
              <a:buFont typeface="Arial"/>
              <a:buNone/>
              <a:defRPr sz="4800" b="1">
                <a:solidFill>
                  <a:schemeClr val="accent4">
                    <a:lumMod val="50000"/>
                  </a:schemeClr>
                </a:solidFill>
                <a:latin typeface="r0c0i Linotte" pitchFamily="2" charset="0"/>
                <a:ea typeface="Montserrat" charset="0"/>
                <a:cs typeface="Montserra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r>
              <a:rPr lang="en-US">
                <a:solidFill>
                  <a:schemeClr val="accent5">
                    <a:lumMod val="75000"/>
                  </a:schemeClr>
                </a:solidFill>
              </a:rPr>
              <a:t>Loại bỏ ký tự số</a:t>
            </a:r>
          </a:p>
          <a:p>
            <a:pPr marL="685800" indent="-685800" algn="just">
              <a:buFont typeface="Arial" panose="020B0604020202020204" pitchFamily="34" charset="0"/>
              <a:buChar char="•"/>
            </a:pPr>
            <a:r>
              <a:rPr lang="en-US" sz="3600" b="0">
                <a:solidFill>
                  <a:schemeClr val="tx1"/>
                </a:solidFill>
              </a:rPr>
              <a:t>D</a:t>
            </a:r>
            <a:r>
              <a:rPr lang="vi-VN" sz="3600" b="0">
                <a:solidFill>
                  <a:schemeClr val="tx1"/>
                </a:solidFill>
              </a:rPr>
              <a:t>uyệt qua từng ký tự trong nội dung mẩu tin, sử dụng phương thức </a:t>
            </a:r>
            <a:r>
              <a:rPr lang="vi-VN" sz="3600">
                <a:solidFill>
                  <a:schemeClr val="tx1"/>
                </a:solidFill>
              </a:rPr>
              <a:t>isdigit </a:t>
            </a:r>
            <a:r>
              <a:rPr lang="vi-VN" sz="3600" b="0">
                <a:solidFill>
                  <a:schemeClr val="tx1"/>
                </a:solidFill>
              </a:rPr>
              <a:t>nhằm xác định ký tự số và thay thế chúng bằng ký tự rỗng.</a:t>
            </a:r>
            <a:endParaRPr lang="en-US" sz="3600" b="0">
              <a:solidFill>
                <a:schemeClr val="tx1"/>
              </a:solidFill>
            </a:endParaRPr>
          </a:p>
        </p:txBody>
      </p:sp>
      <p:sp>
        <p:nvSpPr>
          <p:cNvPr id="21" name="TextBox 20">
            <a:extLst>
              <a:ext uri="{FF2B5EF4-FFF2-40B4-BE49-F238E27FC236}">
                <a16:creationId xmlns:a16="http://schemas.microsoft.com/office/drawing/2014/main" id="{F7816D45-E728-450D-BBCF-C4888BD8E0BD}"/>
              </a:ext>
            </a:extLst>
          </p:cNvPr>
          <p:cNvSpPr txBox="1"/>
          <p:nvPr/>
        </p:nvSpPr>
        <p:spPr>
          <a:xfrm>
            <a:off x="1965150" y="7853947"/>
            <a:ext cx="21012276" cy="3506668"/>
          </a:xfrm>
          <a:prstGeom prst="rect">
            <a:avLst/>
          </a:prstGeom>
        </p:spPr>
        <p:txBody>
          <a:bodyPr vert="horz" wrap="square" lIns="217490" tIns="108745" rIns="217490" bIns="108745" rtlCol="0">
            <a:spAutoFit/>
          </a:bodyPr>
          <a:lstStyle>
            <a:defPPr>
              <a:defRPr lang="en-US"/>
            </a:defPPr>
            <a:lvl1pPr indent="0" defTabSz="1087636">
              <a:lnSpc>
                <a:spcPct val="100000"/>
              </a:lnSpc>
              <a:spcBef>
                <a:spcPct val="20000"/>
              </a:spcBef>
              <a:buFont typeface="Arial"/>
              <a:buNone/>
              <a:defRPr sz="4800" b="1">
                <a:solidFill>
                  <a:schemeClr val="accent4">
                    <a:lumMod val="50000"/>
                  </a:schemeClr>
                </a:solidFill>
                <a:latin typeface="r0c0i Linotte" pitchFamily="2" charset="0"/>
                <a:ea typeface="Montserrat" charset="0"/>
                <a:cs typeface="Montserra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pPr algn="just"/>
            <a:r>
              <a:rPr lang="en-US">
                <a:solidFill>
                  <a:schemeClr val="accent5">
                    <a:lumMod val="75000"/>
                  </a:schemeClr>
                </a:solidFill>
              </a:rPr>
              <a:t>Loại bỏ dấu câu, ký tự đặc biệt và stopwords</a:t>
            </a:r>
          </a:p>
          <a:p>
            <a:pPr marL="685800" indent="-685800" algn="just">
              <a:buFont typeface="Arial" panose="020B0604020202020204" pitchFamily="34" charset="0"/>
              <a:buChar char="•"/>
            </a:pPr>
            <a:r>
              <a:rPr lang="en-US" sz="3600" b="0">
                <a:solidFill>
                  <a:srgbClr val="000000"/>
                </a:solidFill>
              </a:rPr>
              <a:t>S</a:t>
            </a:r>
            <a:r>
              <a:rPr lang="en-US" sz="3600" b="0" i="0">
                <a:solidFill>
                  <a:srgbClr val="000000"/>
                </a:solidFill>
                <a:effectLst/>
              </a:rPr>
              <a:t>ử dụng hàm </a:t>
            </a:r>
            <a:r>
              <a:rPr lang="en-US" sz="3600" i="0">
                <a:solidFill>
                  <a:srgbClr val="000000"/>
                </a:solidFill>
                <a:effectLst/>
              </a:rPr>
              <a:t>sub</a:t>
            </a:r>
            <a:r>
              <a:rPr lang="en-US" sz="3600" b="0" i="0">
                <a:solidFill>
                  <a:srgbClr val="000000"/>
                </a:solidFill>
                <a:effectLst/>
              </a:rPr>
              <a:t> trong module </a:t>
            </a:r>
            <a:r>
              <a:rPr lang="en-US" sz="3600" i="0">
                <a:solidFill>
                  <a:srgbClr val="000000"/>
                </a:solidFill>
                <a:effectLst/>
              </a:rPr>
              <a:t>re </a:t>
            </a:r>
            <a:r>
              <a:rPr lang="en-US" sz="3600" b="0" i="0">
                <a:solidFill>
                  <a:srgbClr val="000000"/>
                </a:solidFill>
                <a:effectLst/>
              </a:rPr>
              <a:t>(Regular Expression) kết hợp với module </a:t>
            </a:r>
            <a:r>
              <a:rPr lang="en-US" sz="3600" i="0">
                <a:solidFill>
                  <a:srgbClr val="000000"/>
                </a:solidFill>
                <a:effectLst/>
              </a:rPr>
              <a:t>string.punctuation </a:t>
            </a:r>
            <a:r>
              <a:rPr lang="en-US" sz="3600" b="0" i="0">
                <a:solidFill>
                  <a:srgbClr val="000000"/>
                </a:solidFill>
                <a:effectLst/>
              </a:rPr>
              <a:t>trong Python để tìm và loại bỏ đi những ký tự sau: </a:t>
            </a:r>
          </a:p>
          <a:p>
            <a:pPr algn="ctr"/>
            <a:r>
              <a:rPr lang="en-US" sz="3600" b="0" i="0">
                <a:solidFill>
                  <a:srgbClr val="000000"/>
                </a:solidFill>
                <a:effectLst/>
                <a:highlight>
                  <a:srgbClr val="FFFFFF"/>
                </a:highlight>
              </a:rPr>
              <a:t>!"#$%&amp;’()*+, -./:;&lt;=&gt;?@[\]^_ ` {|}</a:t>
            </a:r>
            <a:r>
              <a:rPr lang="en-US" sz="3600" b="0" i="1">
                <a:solidFill>
                  <a:srgbClr val="000000"/>
                </a:solidFill>
                <a:effectLst/>
                <a:highlight>
                  <a:srgbClr val="FFFFFF"/>
                </a:highlight>
              </a:rPr>
              <a:t>∼</a:t>
            </a:r>
            <a:r>
              <a:rPr lang="en-US" sz="3600" b="0" i="0">
                <a:solidFill>
                  <a:srgbClr val="000000"/>
                </a:solidFill>
                <a:effectLst/>
                <a:highlight>
                  <a:srgbClr val="FFFFFF"/>
                </a:highlight>
              </a:rPr>
              <a:t>“”¨«»®´·º½¾&gt;&lt;§‘’£₤ </a:t>
            </a:r>
          </a:p>
          <a:p>
            <a:pPr marL="685800" indent="-685800" algn="just">
              <a:buFont typeface="Arial" panose="020B0604020202020204" pitchFamily="34" charset="0"/>
              <a:buChar char="•"/>
            </a:pPr>
            <a:r>
              <a:rPr lang="en-US" sz="3600" b="0" i="0">
                <a:solidFill>
                  <a:srgbClr val="000000"/>
                </a:solidFill>
                <a:effectLst/>
              </a:rPr>
              <a:t>Loại bỏ các các token nếu nằm trong module </a:t>
            </a:r>
            <a:r>
              <a:rPr lang="en-US" sz="3600" i="0">
                <a:solidFill>
                  <a:srgbClr val="000000"/>
                </a:solidFill>
                <a:effectLst/>
              </a:rPr>
              <a:t>text.ENGLISH_STOP_WORDS </a:t>
            </a:r>
            <a:r>
              <a:rPr lang="en-US" sz="3600" b="0" i="0">
                <a:solidFill>
                  <a:srgbClr val="000000"/>
                </a:solidFill>
                <a:effectLst/>
              </a:rPr>
              <a:t>của thư viện scikit-learn.</a:t>
            </a:r>
          </a:p>
        </p:txBody>
      </p:sp>
      <p:sp>
        <p:nvSpPr>
          <p:cNvPr id="22" name="TextBox 21">
            <a:extLst>
              <a:ext uri="{FF2B5EF4-FFF2-40B4-BE49-F238E27FC236}">
                <a16:creationId xmlns:a16="http://schemas.microsoft.com/office/drawing/2014/main" id="{E42F0C03-E5AA-4031-B5E7-8830C796BF72}"/>
              </a:ext>
            </a:extLst>
          </p:cNvPr>
          <p:cNvSpPr txBox="1"/>
          <p:nvPr/>
        </p:nvSpPr>
        <p:spPr>
          <a:xfrm>
            <a:off x="1982234" y="11605662"/>
            <a:ext cx="21012276" cy="1623075"/>
          </a:xfrm>
          <a:prstGeom prst="rect">
            <a:avLst/>
          </a:prstGeom>
        </p:spPr>
        <p:txBody>
          <a:bodyPr vert="horz" wrap="square" lIns="217490" tIns="108745" rIns="217490" bIns="108745" rtlCol="0">
            <a:spAutoFit/>
          </a:bodyPr>
          <a:lstStyle>
            <a:defPPr>
              <a:defRPr lang="en-US"/>
            </a:defPPr>
            <a:lvl1pPr indent="0" defTabSz="1087636">
              <a:lnSpc>
                <a:spcPct val="100000"/>
              </a:lnSpc>
              <a:spcBef>
                <a:spcPct val="20000"/>
              </a:spcBef>
              <a:buFont typeface="Arial"/>
              <a:buNone/>
              <a:defRPr sz="4800" b="1">
                <a:solidFill>
                  <a:schemeClr val="accent4">
                    <a:lumMod val="50000"/>
                  </a:schemeClr>
                </a:solidFill>
                <a:latin typeface="r0c0i Linotte" pitchFamily="2" charset="0"/>
                <a:ea typeface="Montserrat" charset="0"/>
                <a:cs typeface="Montserrat" charset="0"/>
              </a:defRPr>
            </a:lvl1pPr>
            <a:lvl2pPr marL="1087636" indent="0" algn="ctr" defTabSz="1087636">
              <a:lnSpc>
                <a:spcPct val="130000"/>
              </a:lnSpc>
              <a:spcBef>
                <a:spcPct val="20000"/>
              </a:spcBef>
              <a:buFont typeface="Arial"/>
              <a:buNone/>
              <a:defRPr sz="3200">
                <a:solidFill>
                  <a:schemeClr val="tx1">
                    <a:tint val="75000"/>
                  </a:schemeClr>
                </a:solidFill>
                <a:latin typeface="Open Sans"/>
                <a:cs typeface="Open Sans"/>
              </a:defRPr>
            </a:lvl2pPr>
            <a:lvl3pPr marL="2175271" indent="0" algn="ctr" defTabSz="1087636">
              <a:lnSpc>
                <a:spcPct val="130000"/>
              </a:lnSpc>
              <a:spcBef>
                <a:spcPct val="20000"/>
              </a:spcBef>
              <a:buFont typeface="Arial"/>
              <a:buNone/>
              <a:defRPr sz="3200">
                <a:solidFill>
                  <a:schemeClr val="tx1">
                    <a:tint val="75000"/>
                  </a:schemeClr>
                </a:solidFill>
                <a:latin typeface="Open Sans"/>
                <a:cs typeface="Open Sans"/>
              </a:defRPr>
            </a:lvl3pPr>
            <a:lvl4pPr marL="3262912" indent="0" algn="ctr" defTabSz="1087636">
              <a:lnSpc>
                <a:spcPct val="130000"/>
              </a:lnSpc>
              <a:spcBef>
                <a:spcPct val="20000"/>
              </a:spcBef>
              <a:buFont typeface="Arial"/>
              <a:buNone/>
              <a:defRPr sz="3200">
                <a:solidFill>
                  <a:schemeClr val="tx1">
                    <a:tint val="75000"/>
                  </a:schemeClr>
                </a:solidFill>
                <a:latin typeface="Open Sans"/>
                <a:cs typeface="Open Sans"/>
              </a:defRPr>
            </a:lvl4pPr>
            <a:lvl5pPr marL="4350546" indent="0" algn="ctr" defTabSz="1087636">
              <a:lnSpc>
                <a:spcPct val="130000"/>
              </a:lnSpc>
              <a:spcBef>
                <a:spcPct val="20000"/>
              </a:spcBef>
              <a:buFont typeface="Arial"/>
              <a:buNone/>
              <a:defRPr sz="3200">
                <a:solidFill>
                  <a:schemeClr val="tx1">
                    <a:tint val="75000"/>
                  </a:schemeClr>
                </a:solidFill>
                <a:latin typeface="Open Sans"/>
                <a:cs typeface="Open Sans"/>
              </a:defRPr>
            </a:lvl5pPr>
            <a:lvl6pPr marL="5438184" indent="0" algn="ctr" defTabSz="1087636">
              <a:spcBef>
                <a:spcPct val="20000"/>
              </a:spcBef>
              <a:buFont typeface="Arial"/>
              <a:buNone/>
              <a:defRPr sz="4800">
                <a:solidFill>
                  <a:schemeClr val="tx1">
                    <a:tint val="75000"/>
                  </a:schemeClr>
                </a:solidFill>
              </a:defRPr>
            </a:lvl6pPr>
            <a:lvl7pPr marL="6525820" indent="0" algn="ctr" defTabSz="1087636">
              <a:spcBef>
                <a:spcPct val="20000"/>
              </a:spcBef>
              <a:buFont typeface="Arial"/>
              <a:buNone/>
              <a:defRPr sz="4800">
                <a:solidFill>
                  <a:schemeClr val="tx1">
                    <a:tint val="75000"/>
                  </a:schemeClr>
                </a:solidFill>
              </a:defRPr>
            </a:lvl7pPr>
            <a:lvl8pPr marL="7613455" indent="0" algn="ctr" defTabSz="1087636">
              <a:spcBef>
                <a:spcPct val="20000"/>
              </a:spcBef>
              <a:buFont typeface="Arial"/>
              <a:buNone/>
              <a:defRPr sz="4800">
                <a:solidFill>
                  <a:schemeClr val="tx1">
                    <a:tint val="75000"/>
                  </a:schemeClr>
                </a:solidFill>
              </a:defRPr>
            </a:lvl8pPr>
            <a:lvl9pPr marL="8701091" indent="0" algn="ctr" defTabSz="1087636">
              <a:spcBef>
                <a:spcPct val="20000"/>
              </a:spcBef>
              <a:buFont typeface="Arial"/>
              <a:buNone/>
              <a:defRPr sz="4800">
                <a:solidFill>
                  <a:schemeClr val="tx1">
                    <a:tint val="75000"/>
                  </a:schemeClr>
                </a:solidFill>
              </a:defRPr>
            </a:lvl9pPr>
          </a:lstStyle>
          <a:p>
            <a:r>
              <a:rPr lang="en-US">
                <a:solidFill>
                  <a:schemeClr val="accent5">
                    <a:lumMod val="75000"/>
                  </a:schemeClr>
                </a:solidFill>
              </a:rPr>
              <a:t>Chuyển đổi từ về dạng nguyên mẫu</a:t>
            </a:r>
          </a:p>
          <a:p>
            <a:pPr marL="685800" indent="-685800" algn="just">
              <a:buFont typeface="Arial" panose="020B0604020202020204" pitchFamily="34" charset="0"/>
              <a:buChar char="•"/>
            </a:pPr>
            <a:r>
              <a:rPr lang="en-US" sz="3600" b="0">
                <a:solidFill>
                  <a:srgbClr val="000000"/>
                </a:solidFill>
              </a:rPr>
              <a:t>S</a:t>
            </a:r>
            <a:r>
              <a:rPr lang="en-US" sz="3600" b="0" i="0">
                <a:solidFill>
                  <a:srgbClr val="000000"/>
                </a:solidFill>
                <a:effectLst/>
              </a:rPr>
              <a:t>ử dụng hàm </a:t>
            </a:r>
            <a:r>
              <a:rPr lang="en-US" sz="3600" i="0">
                <a:solidFill>
                  <a:srgbClr val="000000"/>
                </a:solidFill>
                <a:effectLst/>
              </a:rPr>
              <a:t>WordNetLematizer</a:t>
            </a:r>
            <a:r>
              <a:rPr lang="en-US" sz="3600" b="0" i="0">
                <a:solidFill>
                  <a:srgbClr val="000000"/>
                </a:solidFill>
                <a:effectLst/>
              </a:rPr>
              <a:t> của thư viện </a:t>
            </a:r>
            <a:r>
              <a:rPr lang="en-US" sz="3600" i="0">
                <a:solidFill>
                  <a:srgbClr val="000000"/>
                </a:solidFill>
                <a:effectLst/>
              </a:rPr>
              <a:t>nltk</a:t>
            </a:r>
            <a:r>
              <a:rPr lang="en-US" sz="3600" b="0" i="0">
                <a:solidFill>
                  <a:srgbClr val="000000"/>
                </a:solidFill>
                <a:effectLst/>
              </a:rPr>
              <a:t> để chuyển từ về dạng nguyên mẫu.</a:t>
            </a:r>
            <a:endParaRPr lang="en-US" sz="3600" i="0">
              <a:solidFill>
                <a:srgbClr val="000000"/>
              </a:solidFill>
              <a:effectLst/>
            </a:endParaRPr>
          </a:p>
        </p:txBody>
      </p:sp>
      <p:cxnSp>
        <p:nvCxnSpPr>
          <p:cNvPr id="26" name="Straight Connector 25">
            <a:extLst>
              <a:ext uri="{FF2B5EF4-FFF2-40B4-BE49-F238E27FC236}">
                <a16:creationId xmlns:a16="http://schemas.microsoft.com/office/drawing/2014/main" id="{A35D79D6-960D-4555-B37E-C6951854AD8E}"/>
              </a:ext>
            </a:extLst>
          </p:cNvPr>
          <p:cNvCxnSpPr>
            <a:cxnSpLocks/>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191C25-13F9-404B-BA6E-EC1E1508A6DE}"/>
              </a:ext>
            </a:extLst>
          </p:cNvPr>
          <p:cNvCxnSpPr>
            <a:cxnSpLocks/>
          </p:cNvCxnSpPr>
          <p:nvPr/>
        </p:nvCxnSpPr>
        <p:spPr>
          <a:xfrm>
            <a:off x="1504886" y="3356292"/>
            <a:ext cx="3810" cy="2593404"/>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D8170A7F-BA36-434C-AC3D-FF582AF1395B}"/>
              </a:ext>
            </a:extLst>
          </p:cNvPr>
          <p:cNvSpPr/>
          <p:nvPr/>
        </p:nvSpPr>
        <p:spPr>
          <a:xfrm>
            <a:off x="1371536" y="3002724"/>
            <a:ext cx="274320" cy="274320"/>
          </a:xfrm>
          <a:prstGeom prst="diamon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Diamond 35">
            <a:extLst>
              <a:ext uri="{FF2B5EF4-FFF2-40B4-BE49-F238E27FC236}">
                <a16:creationId xmlns:a16="http://schemas.microsoft.com/office/drawing/2014/main" id="{488327CD-9B8C-40BD-8899-89E9ECBB4BA4}"/>
              </a:ext>
            </a:extLst>
          </p:cNvPr>
          <p:cNvSpPr/>
          <p:nvPr/>
        </p:nvSpPr>
        <p:spPr>
          <a:xfrm>
            <a:off x="1363916" y="6046014"/>
            <a:ext cx="274320" cy="274320"/>
          </a:xfrm>
          <a:prstGeom prst="diamon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Diamond 38">
            <a:extLst>
              <a:ext uri="{FF2B5EF4-FFF2-40B4-BE49-F238E27FC236}">
                <a16:creationId xmlns:a16="http://schemas.microsoft.com/office/drawing/2014/main" id="{7257E568-DE99-4DDF-96FA-4D7722CC49AE}"/>
              </a:ext>
            </a:extLst>
          </p:cNvPr>
          <p:cNvSpPr/>
          <p:nvPr/>
        </p:nvSpPr>
        <p:spPr>
          <a:xfrm>
            <a:off x="1363916" y="8205580"/>
            <a:ext cx="274320" cy="274320"/>
          </a:xfrm>
          <a:prstGeom prst="diamon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AB69A92A-24A8-4226-AC8F-B25FB30E1E4D}"/>
              </a:ext>
            </a:extLst>
          </p:cNvPr>
          <p:cNvCxnSpPr>
            <a:cxnSpLocks/>
          </p:cNvCxnSpPr>
          <p:nvPr/>
        </p:nvCxnSpPr>
        <p:spPr>
          <a:xfrm>
            <a:off x="1508696" y="6443472"/>
            <a:ext cx="0" cy="1645920"/>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BE89EE63-66AE-4F00-9D4F-B0BF5DFA0399}"/>
              </a:ext>
            </a:extLst>
          </p:cNvPr>
          <p:cNvSpPr/>
          <p:nvPr/>
        </p:nvSpPr>
        <p:spPr>
          <a:xfrm>
            <a:off x="1360477" y="11946492"/>
            <a:ext cx="274320" cy="274320"/>
          </a:xfrm>
          <a:prstGeom prst="diamon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92693528-1331-453B-AEFF-3DF15827C33D}"/>
              </a:ext>
            </a:extLst>
          </p:cNvPr>
          <p:cNvCxnSpPr>
            <a:cxnSpLocks/>
          </p:cNvCxnSpPr>
          <p:nvPr/>
        </p:nvCxnSpPr>
        <p:spPr>
          <a:xfrm>
            <a:off x="1504886" y="8607552"/>
            <a:ext cx="0" cy="3255264"/>
          </a:xfrm>
          <a:prstGeom prst="line">
            <a:avLst/>
          </a:prstGeom>
          <a:ln w="19050">
            <a:solidFill>
              <a:schemeClr val="bg1">
                <a:lumMod val="8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8129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up)">
                                      <p:cBhvr>
                                        <p:cTn id="29" dur="500"/>
                                        <p:tgtEl>
                                          <p:spTgt spid="3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up)">
                                      <p:cBhvr>
                                        <p:cTn id="37" dur="500"/>
                                        <p:tgtEl>
                                          <p:spTgt spid="42"/>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0" grpId="0"/>
      <p:bldP spid="21" grpId="0"/>
      <p:bldP spid="22" grpId="0"/>
      <p:bldP spid="28" grpId="0" animBg="1"/>
      <p:bldP spid="36" grpId="0" animBg="1"/>
      <p:bldP spid="39"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F9581A-9515-48E5-919B-38909BC5972D}"/>
              </a:ext>
            </a:extLst>
          </p:cNvPr>
          <p:cNvSpPr/>
          <p:nvPr/>
        </p:nvSpPr>
        <p:spPr>
          <a:xfrm>
            <a:off x="4387440" y="6288867"/>
            <a:ext cx="16114766" cy="178797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FCDD18-3FD7-47F3-BBEC-884BBC89681E}"/>
              </a:ext>
            </a:extLst>
          </p:cNvPr>
          <p:cNvSpPr txBox="1"/>
          <p:nvPr/>
        </p:nvSpPr>
        <p:spPr>
          <a:xfrm>
            <a:off x="1226185" y="3534012"/>
            <a:ext cx="21925280" cy="4431983"/>
          </a:xfrm>
          <a:prstGeom prst="rect">
            <a:avLst/>
          </a:prstGeom>
          <a:noFill/>
        </p:spPr>
        <p:txBody>
          <a:bodyPr wrap="square" lIns="365760" tIns="0" rIns="0" bIns="0" rtlCol="0">
            <a:spAutoFit/>
          </a:bodyPr>
          <a:lstStyle/>
          <a:p>
            <a:pPr algn="ctr"/>
            <a:r>
              <a:rPr lang="en-US" sz="7200" b="1">
                <a:solidFill>
                  <a:schemeClr val="accent1"/>
                </a:solidFill>
                <a:latin typeface="Montserrat"/>
              </a:rPr>
              <a:t>BÁO CÁO ĐỒ ÁN CUỐI KỲ</a:t>
            </a:r>
          </a:p>
          <a:p>
            <a:r>
              <a:rPr lang="en-US" sz="6000" b="1">
                <a:solidFill>
                  <a:schemeClr val="accent1"/>
                </a:solidFill>
                <a:latin typeface="Montserrat"/>
              </a:rPr>
              <a:t>			</a:t>
            </a:r>
          </a:p>
          <a:p>
            <a:endParaRPr lang="en-US" sz="6000" b="1">
              <a:solidFill>
                <a:schemeClr val="accent1"/>
              </a:solidFill>
              <a:latin typeface="Montserrat"/>
            </a:endParaRPr>
          </a:p>
          <a:p>
            <a:pPr algn="ctr"/>
            <a:r>
              <a:rPr lang="en-US" sz="9600" b="1">
                <a:latin typeface="Montserrat"/>
              </a:rPr>
              <a:t>BÀI TOÁN NHẬN DIỆN TIN GIẢ</a:t>
            </a:r>
          </a:p>
        </p:txBody>
      </p:sp>
      <p:sp>
        <p:nvSpPr>
          <p:cNvPr id="4" name="TextBox 3">
            <a:extLst>
              <a:ext uri="{FF2B5EF4-FFF2-40B4-BE49-F238E27FC236}">
                <a16:creationId xmlns:a16="http://schemas.microsoft.com/office/drawing/2014/main" id="{37101DA9-BA7C-41A6-B54F-8E1345556D48}"/>
              </a:ext>
            </a:extLst>
          </p:cNvPr>
          <p:cNvSpPr txBox="1"/>
          <p:nvPr/>
        </p:nvSpPr>
        <p:spPr>
          <a:xfrm>
            <a:off x="1226185" y="1256466"/>
            <a:ext cx="21925280" cy="1231106"/>
          </a:xfrm>
          <a:prstGeom prst="rect">
            <a:avLst/>
          </a:prstGeom>
          <a:noFill/>
        </p:spPr>
        <p:txBody>
          <a:bodyPr wrap="square" lIns="365760" tIns="0" rIns="0" bIns="0" rtlCol="0">
            <a:spAutoFit/>
          </a:bodyPr>
          <a:lstStyle/>
          <a:p>
            <a:pPr algn="ctr"/>
            <a:r>
              <a:rPr lang="en-US" sz="4000" b="1">
                <a:solidFill>
                  <a:schemeClr val="accent1"/>
                </a:solidFill>
                <a:latin typeface="Montserrat"/>
              </a:rPr>
              <a:t>ĐẠI HỌC QUỐC GIA THÀNH PHỐ HỒ CHÍ MINH</a:t>
            </a:r>
          </a:p>
          <a:p>
            <a:pPr algn="ctr"/>
            <a:r>
              <a:rPr lang="en-US" sz="4000" b="1">
                <a:solidFill>
                  <a:schemeClr val="accent1"/>
                </a:solidFill>
                <a:latin typeface="Montserrat"/>
              </a:rPr>
              <a:t>TRƯỜNG ĐẠI HỌC CÔNG NGHỆ THÔNG TIN</a:t>
            </a:r>
          </a:p>
        </p:txBody>
      </p:sp>
      <p:sp>
        <p:nvSpPr>
          <p:cNvPr id="6" name="TextBox 5">
            <a:extLst>
              <a:ext uri="{FF2B5EF4-FFF2-40B4-BE49-F238E27FC236}">
                <a16:creationId xmlns:a16="http://schemas.microsoft.com/office/drawing/2014/main" id="{BD28CEBE-67B0-43F8-AB08-78B8F3094E55}"/>
              </a:ext>
            </a:extLst>
          </p:cNvPr>
          <p:cNvSpPr txBox="1"/>
          <p:nvPr/>
        </p:nvSpPr>
        <p:spPr>
          <a:xfrm>
            <a:off x="8336648" y="4980562"/>
            <a:ext cx="7704353" cy="769441"/>
          </a:xfrm>
          <a:prstGeom prst="rect">
            <a:avLst/>
          </a:prstGeom>
          <a:noFill/>
        </p:spPr>
        <p:txBody>
          <a:bodyPr wrap="none" rtlCol="0">
            <a:spAutoFit/>
          </a:bodyPr>
          <a:lstStyle/>
          <a:p>
            <a:pPr algn="ctr"/>
            <a:r>
              <a:rPr lang="en-US" sz="4400">
                <a:latin typeface="r0c0i Linotte" pitchFamily="2" charset="0"/>
              </a:rPr>
              <a:t>DS102.L21 – Học máy thống kê</a:t>
            </a:r>
          </a:p>
        </p:txBody>
      </p:sp>
      <p:sp>
        <p:nvSpPr>
          <p:cNvPr id="7" name="TextBox 6">
            <a:extLst>
              <a:ext uri="{FF2B5EF4-FFF2-40B4-BE49-F238E27FC236}">
                <a16:creationId xmlns:a16="http://schemas.microsoft.com/office/drawing/2014/main" id="{5605B76B-28C4-4F19-B7E8-052225500E7F}"/>
              </a:ext>
            </a:extLst>
          </p:cNvPr>
          <p:cNvSpPr txBox="1"/>
          <p:nvPr/>
        </p:nvSpPr>
        <p:spPr>
          <a:xfrm>
            <a:off x="8698029" y="10012568"/>
            <a:ext cx="6981590" cy="2554545"/>
          </a:xfrm>
          <a:prstGeom prst="rect">
            <a:avLst/>
          </a:prstGeom>
          <a:noFill/>
        </p:spPr>
        <p:txBody>
          <a:bodyPr wrap="none" rtlCol="0">
            <a:spAutoFit/>
          </a:bodyPr>
          <a:lstStyle/>
          <a:p>
            <a:pPr algn="ctr"/>
            <a:r>
              <a:rPr lang="en-US" sz="4000"/>
              <a:t>Giảng viên hướng dẫn</a:t>
            </a:r>
          </a:p>
          <a:p>
            <a:pPr algn="ctr"/>
            <a:endParaRPr lang="en-US" sz="4000"/>
          </a:p>
          <a:p>
            <a:pPr algn="ctr"/>
            <a:r>
              <a:rPr lang="en-US" sz="4000"/>
              <a:t>TS. Nguyễn Tấn Trần Minh Khang</a:t>
            </a:r>
          </a:p>
          <a:p>
            <a:pPr algn="ctr"/>
            <a:r>
              <a:rPr lang="en-US" sz="4000"/>
              <a:t>ThS. Võ Duy Nguyên</a:t>
            </a:r>
          </a:p>
        </p:txBody>
      </p:sp>
      <p:grpSp>
        <p:nvGrpSpPr>
          <p:cNvPr id="33" name="Group 32">
            <a:extLst>
              <a:ext uri="{FF2B5EF4-FFF2-40B4-BE49-F238E27FC236}">
                <a16:creationId xmlns:a16="http://schemas.microsoft.com/office/drawing/2014/main" id="{15A11BD8-F82F-442E-8EEA-804B7D9160D1}"/>
              </a:ext>
            </a:extLst>
          </p:cNvPr>
          <p:cNvGrpSpPr/>
          <p:nvPr/>
        </p:nvGrpSpPr>
        <p:grpSpPr>
          <a:xfrm rot="16200000">
            <a:off x="4308899" y="6192600"/>
            <a:ext cx="588804" cy="613623"/>
            <a:chOff x="2483867" y="2712929"/>
            <a:chExt cx="1234324" cy="1199689"/>
          </a:xfrm>
          <a:solidFill>
            <a:schemeClr val="accent3"/>
          </a:solidFill>
        </p:grpSpPr>
        <p:sp>
          <p:nvSpPr>
            <p:cNvPr id="34" name="Rectangle: Rounded Corners 33">
              <a:extLst>
                <a:ext uri="{FF2B5EF4-FFF2-40B4-BE49-F238E27FC236}">
                  <a16:creationId xmlns:a16="http://schemas.microsoft.com/office/drawing/2014/main" id="{151DADE9-2757-492D-ABFC-EC719505E7F2}"/>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8CFA10C-16CF-4D78-9D8A-EC6D50A24524}"/>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5EC084CB-F8C9-4BD4-B396-3EA644E5F83E}"/>
              </a:ext>
            </a:extLst>
          </p:cNvPr>
          <p:cNvGrpSpPr/>
          <p:nvPr/>
        </p:nvGrpSpPr>
        <p:grpSpPr>
          <a:xfrm rot="10800000">
            <a:off x="4293423" y="7554410"/>
            <a:ext cx="588804" cy="613623"/>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B1E3DCBA-D4E8-4CB4-BFC5-22FD19D914F1}"/>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A40D1F05-00BF-424E-8B52-9A61493B27A3}"/>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E936EB01-862F-47AE-910B-6A561B009380}"/>
              </a:ext>
            </a:extLst>
          </p:cNvPr>
          <p:cNvGrpSpPr/>
          <p:nvPr/>
        </p:nvGrpSpPr>
        <p:grpSpPr>
          <a:xfrm>
            <a:off x="20000863" y="6187519"/>
            <a:ext cx="588804" cy="613623"/>
            <a:chOff x="2483867" y="2712929"/>
            <a:chExt cx="1234324" cy="1199689"/>
          </a:xfrm>
          <a:solidFill>
            <a:schemeClr val="accent5"/>
          </a:solidFill>
        </p:grpSpPr>
        <p:sp>
          <p:nvSpPr>
            <p:cNvPr id="40" name="Rectangle: Rounded Corners 39">
              <a:extLst>
                <a:ext uri="{FF2B5EF4-FFF2-40B4-BE49-F238E27FC236}">
                  <a16:creationId xmlns:a16="http://schemas.microsoft.com/office/drawing/2014/main" id="{D3C8071F-45C8-4D9D-A5C3-BF5DA8E3E177}"/>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4DFCF706-0DED-490D-BEE0-8F6326F3B1F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EB2E1130-A251-4530-A5AC-A958940B75C8}"/>
              </a:ext>
            </a:extLst>
          </p:cNvPr>
          <p:cNvGrpSpPr/>
          <p:nvPr/>
        </p:nvGrpSpPr>
        <p:grpSpPr>
          <a:xfrm rot="5400000">
            <a:off x="19991380" y="7564571"/>
            <a:ext cx="588804" cy="613623"/>
            <a:chOff x="2483867" y="2712929"/>
            <a:chExt cx="1234324" cy="1199689"/>
          </a:xfrm>
          <a:solidFill>
            <a:schemeClr val="accent4"/>
          </a:solidFill>
        </p:grpSpPr>
        <p:sp>
          <p:nvSpPr>
            <p:cNvPr id="43" name="Rectangle: Rounded Corners 42">
              <a:extLst>
                <a:ext uri="{FF2B5EF4-FFF2-40B4-BE49-F238E27FC236}">
                  <a16:creationId xmlns:a16="http://schemas.microsoft.com/office/drawing/2014/main" id="{14F401A3-FECC-4F16-B8EF-44007538FCD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C5E98B-4096-4194-8D0B-84EDCF28EE44}"/>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478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FF54F59-8F72-4669-8A96-C7672512978B}"/>
              </a:ext>
            </a:extLst>
          </p:cNvPr>
          <p:cNvSpPr/>
          <p:nvPr/>
        </p:nvSpPr>
        <p:spPr>
          <a:xfrm>
            <a:off x="0" y="2937525"/>
            <a:ext cx="24377650" cy="10778473"/>
          </a:xfrm>
          <a:prstGeom prst="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a:solidFill>
                <a:srgbClr val="E5E9F0"/>
              </a:solidFill>
              <a:latin typeface="r0c0i Linotte" pitchFamily="2" charset="0"/>
            </a:endParaRPr>
          </a:p>
        </p:txBody>
      </p:sp>
      <p:sp>
        <p:nvSpPr>
          <p:cNvPr id="7" name="TextBox 6"/>
          <p:cNvSpPr txBox="1"/>
          <p:nvPr/>
        </p:nvSpPr>
        <p:spPr>
          <a:xfrm>
            <a:off x="8376610" y="1150575"/>
            <a:ext cx="7656071" cy="1002839"/>
          </a:xfrm>
          <a:prstGeom prst="rect">
            <a:avLst/>
          </a:prstGeom>
          <a:noFill/>
        </p:spPr>
        <p:txBody>
          <a:bodyPr wrap="none" rtlCol="0" anchor="ctr" anchorCtr="0">
            <a:spAutoFit/>
          </a:bodyPr>
          <a:lstStyle/>
          <a:p>
            <a:pPr algn="ctr">
              <a:lnSpc>
                <a:spcPts val="7060"/>
              </a:lnSpc>
            </a:pPr>
            <a:r>
              <a:rPr lang="en-US" sz="6000" b="1" spc="200">
                <a:solidFill>
                  <a:schemeClr val="accent5"/>
                </a:solidFill>
                <a:latin typeface="Montserrat" charset="0"/>
                <a:ea typeface="Montserrat" charset="0"/>
                <a:cs typeface="Montserrat" charset="0"/>
              </a:rPr>
              <a:t>VECTOR HÓA DỮ LIỆU</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34432" y="671269"/>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9" name="TextBox 18">
            <a:extLst>
              <a:ext uri="{FF2B5EF4-FFF2-40B4-BE49-F238E27FC236}">
                <a16:creationId xmlns:a16="http://schemas.microsoft.com/office/drawing/2014/main" id="{70660CA5-D78D-4EBA-A59B-570A8090B69B}"/>
              </a:ext>
            </a:extLst>
          </p:cNvPr>
          <p:cNvSpPr txBox="1"/>
          <p:nvPr/>
        </p:nvSpPr>
        <p:spPr>
          <a:xfrm>
            <a:off x="3044459" y="3442883"/>
            <a:ext cx="6099907" cy="1039951"/>
          </a:xfrm>
          <a:prstGeom prst="roundRect">
            <a:avLst>
              <a:gd name="adj" fmla="val 34901"/>
            </a:avLst>
          </a:prstGeom>
          <a:solidFill>
            <a:schemeClr val="bg2"/>
          </a:solidFill>
        </p:spPr>
        <p:txBody>
          <a:bodyPr wrap="square" rtlCol="0">
            <a:spAutoFit/>
          </a:bodyPr>
          <a:lstStyle/>
          <a:p>
            <a:pPr algn="ctr"/>
            <a:r>
              <a:rPr lang="en-US" sz="4800" b="1">
                <a:solidFill>
                  <a:schemeClr val="accent5"/>
                </a:solidFill>
                <a:latin typeface="r0c0i Linotte" pitchFamily="2" charset="0"/>
              </a:rPr>
              <a:t>COUNTVECTORIZER</a:t>
            </a:r>
          </a:p>
        </p:txBody>
      </p:sp>
      <p:pic>
        <p:nvPicPr>
          <p:cNvPr id="21" name="Picture 20" descr="Diagram&#10;&#10;Description automatically generated">
            <a:extLst>
              <a:ext uri="{FF2B5EF4-FFF2-40B4-BE49-F238E27FC236}">
                <a16:creationId xmlns:a16="http://schemas.microsoft.com/office/drawing/2014/main" id="{79246CF8-A6A2-433F-A0A3-08A59CC7B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8825" y="3442883"/>
            <a:ext cx="11796590" cy="5263733"/>
          </a:xfrm>
          <a:prstGeom prst="rect">
            <a:avLst/>
          </a:prstGeom>
        </p:spPr>
      </p:pic>
      <p:pic>
        <p:nvPicPr>
          <p:cNvPr id="19468" name="Picture 12" descr="10+ Examples for Using CountVectorizer | Kavita Ganesan, Ph.D">
            <a:extLst>
              <a:ext uri="{FF2B5EF4-FFF2-40B4-BE49-F238E27FC236}">
                <a16:creationId xmlns:a16="http://schemas.microsoft.com/office/drawing/2014/main" id="{B6634B57-FA63-48D8-8D88-31ABAC28050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1456" b="8341"/>
          <a:stretch/>
        </p:blipFill>
        <p:spPr bwMode="auto">
          <a:xfrm>
            <a:off x="12188825" y="9211974"/>
            <a:ext cx="11796590" cy="418532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419E0E78-3F58-41EA-91D8-E90CE76E77B7}"/>
              </a:ext>
            </a:extLst>
          </p:cNvPr>
          <p:cNvSpPr txBox="1"/>
          <p:nvPr/>
        </p:nvSpPr>
        <p:spPr>
          <a:xfrm>
            <a:off x="339616" y="4679608"/>
            <a:ext cx="11509592" cy="7294305"/>
          </a:xfrm>
          <a:prstGeom prst="rect">
            <a:avLst/>
          </a:prstGeom>
          <a:noFill/>
        </p:spPr>
        <p:txBody>
          <a:bodyPr wrap="square" rtlCol="0">
            <a:spAutoFit/>
          </a:bodyPr>
          <a:lstStyle/>
          <a:p>
            <a:pPr marL="571500" indent="-571500" algn="just">
              <a:buFont typeface="Courier New" panose="02070309020205020404" pitchFamily="49" charset="0"/>
              <a:buChar char="o"/>
            </a:pPr>
            <a:r>
              <a:rPr lang="en-US" sz="3600">
                <a:solidFill>
                  <a:schemeClr val="bg1"/>
                </a:solidFill>
                <a:latin typeface="r0c0i Linotte" pitchFamily="2" charset="0"/>
              </a:rPr>
              <a:t>Là một mô hình </a:t>
            </a:r>
            <a:r>
              <a:rPr lang="en-US" sz="3600" b="1">
                <a:solidFill>
                  <a:schemeClr val="bg1"/>
                </a:solidFill>
                <a:latin typeface="r0c0i Linotte" pitchFamily="2" charset="0"/>
              </a:rPr>
              <a:t>Bag-of-Words</a:t>
            </a:r>
            <a:r>
              <a:rPr lang="en-US" sz="3600">
                <a:solidFill>
                  <a:schemeClr val="bg1"/>
                </a:solidFill>
                <a:latin typeface="r0c0i Linotte" pitchFamily="2" charset="0"/>
              </a:rPr>
              <a:t> đơn giản nhằm đ</a:t>
            </a:r>
            <a:r>
              <a:rPr lang="vi-VN" sz="3600">
                <a:solidFill>
                  <a:schemeClr val="bg1"/>
                </a:solidFill>
                <a:latin typeface="r0c0i Linotte" pitchFamily="2" charset="0"/>
              </a:rPr>
              <a:t>ưa các từ, các câu hay đoạn văn ở dạng text về vector có độ dài cố định mà mỗi phần tử là một số</a:t>
            </a:r>
            <a:r>
              <a:rPr lang="en-US" sz="3600">
                <a:solidFill>
                  <a:schemeClr val="bg1"/>
                </a:solidFill>
                <a:latin typeface="r0c0i Linotte" pitchFamily="2" charset="0"/>
              </a:rPr>
              <a:t>.</a:t>
            </a:r>
          </a:p>
          <a:p>
            <a:pPr marL="571500" indent="-571500" algn="just">
              <a:buFont typeface="Arial" panose="020B0604020202020204" pitchFamily="34" charset="0"/>
              <a:buChar char="•"/>
            </a:pPr>
            <a:endParaRPr lang="en-US" sz="3600">
              <a:solidFill>
                <a:schemeClr val="bg1"/>
              </a:solidFill>
              <a:latin typeface="r0c0i Linotte" pitchFamily="2" charset="0"/>
            </a:endParaRPr>
          </a:p>
          <a:p>
            <a:pPr marL="571500" indent="-571500" algn="just">
              <a:buFont typeface="Courier New" panose="02070309020205020404" pitchFamily="49" charset="0"/>
              <a:buChar char="o"/>
            </a:pPr>
            <a:r>
              <a:rPr lang="en-US" sz="3600">
                <a:solidFill>
                  <a:schemeClr val="bg1"/>
                </a:solidFill>
                <a:latin typeface="r0c0i Linotte" pitchFamily="2" charset="0"/>
              </a:rPr>
              <a:t>Mỗi c</a:t>
            </a:r>
            <a:r>
              <a:rPr lang="vi-VN" sz="3600">
                <a:solidFill>
                  <a:schemeClr val="bg1"/>
                </a:solidFill>
                <a:latin typeface="r0c0i Linotte" pitchFamily="2" charset="0"/>
              </a:rPr>
              <a:t>on số </a:t>
            </a:r>
            <a:r>
              <a:rPr lang="en-US" sz="3600">
                <a:solidFill>
                  <a:schemeClr val="bg1"/>
                </a:solidFill>
                <a:latin typeface="r0c0i Linotte" pitchFamily="2" charset="0"/>
              </a:rPr>
              <a:t>trong vector </a:t>
            </a:r>
            <a:r>
              <a:rPr lang="vi-VN" sz="3600">
                <a:solidFill>
                  <a:schemeClr val="bg1"/>
                </a:solidFill>
                <a:latin typeface="r0c0i Linotte" pitchFamily="2" charset="0"/>
              </a:rPr>
              <a:t>này là số l</a:t>
            </a:r>
            <a:r>
              <a:rPr lang="en-US" sz="3600">
                <a:solidFill>
                  <a:schemeClr val="bg1"/>
                </a:solidFill>
                <a:latin typeface="r0c0i Linotte" pitchFamily="2" charset="0"/>
              </a:rPr>
              <a:t>ần xuất hiện</a:t>
            </a:r>
            <a:r>
              <a:rPr lang="vi-VN" sz="3600">
                <a:solidFill>
                  <a:schemeClr val="bg1"/>
                </a:solidFill>
                <a:latin typeface="r0c0i Linotte" pitchFamily="2" charset="0"/>
              </a:rPr>
              <a:t> của từ</a:t>
            </a:r>
            <a:r>
              <a:rPr lang="en-US" sz="3600">
                <a:solidFill>
                  <a:schemeClr val="bg1"/>
                </a:solidFill>
                <a:latin typeface="r0c0i Linotte" pitchFamily="2" charset="0"/>
              </a:rPr>
              <a:t> tương ứng</a:t>
            </a:r>
            <a:r>
              <a:rPr lang="vi-VN" sz="3600">
                <a:solidFill>
                  <a:schemeClr val="bg1"/>
                </a:solidFill>
                <a:latin typeface="r0c0i Linotte" pitchFamily="2" charset="0"/>
              </a:rPr>
              <a:t> xuất hiện trong </a:t>
            </a:r>
            <a:r>
              <a:rPr lang="en-US" sz="3600">
                <a:solidFill>
                  <a:schemeClr val="bg1"/>
                </a:solidFill>
                <a:latin typeface="r0c0i Linotte" pitchFamily="2" charset="0"/>
              </a:rPr>
              <a:t>một </a:t>
            </a:r>
            <a:r>
              <a:rPr lang="vi-VN" sz="3600">
                <a:solidFill>
                  <a:schemeClr val="bg1"/>
                </a:solidFill>
                <a:latin typeface="r0c0i Linotte" pitchFamily="2" charset="0"/>
              </a:rPr>
              <a:t>văn bản</a:t>
            </a:r>
            <a:r>
              <a:rPr lang="en-US" sz="3600">
                <a:solidFill>
                  <a:schemeClr val="bg1"/>
                </a:solidFill>
                <a:latin typeface="r0c0i Linotte" pitchFamily="2" charset="0"/>
              </a:rPr>
              <a:t>.</a:t>
            </a:r>
          </a:p>
          <a:p>
            <a:pPr marL="571500" indent="-571500" algn="just">
              <a:buFont typeface="Arial" panose="020B0604020202020204" pitchFamily="34" charset="0"/>
              <a:buChar char="•"/>
            </a:pPr>
            <a:endParaRPr lang="en-US" sz="3600">
              <a:solidFill>
                <a:schemeClr val="bg1"/>
              </a:solidFill>
              <a:latin typeface="r0c0i Linotte" pitchFamily="2" charset="0"/>
            </a:endParaRPr>
          </a:p>
          <a:p>
            <a:pPr marL="571500" indent="-571500" algn="just">
              <a:buFont typeface="Courier New" panose="02070309020205020404" pitchFamily="49" charset="0"/>
              <a:buChar char="o"/>
            </a:pPr>
            <a:r>
              <a:rPr lang="en-US" sz="3600" b="1">
                <a:solidFill>
                  <a:schemeClr val="bg1"/>
                </a:solidFill>
                <a:latin typeface="r0c0i Linotte" pitchFamily="2" charset="0"/>
              </a:rPr>
              <a:t>Nhược điểm: </a:t>
            </a:r>
            <a:r>
              <a:rPr lang="en-US" sz="3600">
                <a:solidFill>
                  <a:schemeClr val="bg1"/>
                </a:solidFill>
                <a:latin typeface="r0c0i Linotte" pitchFamily="2" charset="0"/>
              </a:rPr>
              <a:t>Không cho thấy được sự quan trọng của các từ trong tập văn bản</a:t>
            </a:r>
            <a:r>
              <a:rPr lang="en-US" sz="3600" b="1">
                <a:solidFill>
                  <a:schemeClr val="bg1"/>
                </a:solidFill>
                <a:latin typeface="r0c0i Linotte" pitchFamily="2" charset="0"/>
              </a:rPr>
              <a:t>. </a:t>
            </a:r>
            <a:r>
              <a:rPr lang="en-US" sz="3600">
                <a:solidFill>
                  <a:schemeClr val="bg1"/>
                </a:solidFill>
                <a:latin typeface="r0c0i Linotte" pitchFamily="2" charset="0"/>
              </a:rPr>
              <a:t>Có thể bỏ sót những từ hiếm gặp nhưng mang thông tin quan trọng.</a:t>
            </a:r>
          </a:p>
          <a:p>
            <a:pPr marL="571500" indent="-571500" algn="just">
              <a:buFont typeface="Arial" panose="020B0604020202020204" pitchFamily="34" charset="0"/>
              <a:buChar char="•"/>
            </a:pPr>
            <a:endParaRPr lang="en-US" sz="3600">
              <a:solidFill>
                <a:schemeClr val="bg1"/>
              </a:solidFill>
              <a:latin typeface="r0c0i Linotte" pitchFamily="2" charset="0"/>
            </a:endParaRPr>
          </a:p>
          <a:p>
            <a:pPr marL="571500" indent="-571500" algn="just">
              <a:buFont typeface="Courier New" panose="02070309020205020404" pitchFamily="49" charset="0"/>
              <a:buChar char="o"/>
            </a:pPr>
            <a:r>
              <a:rPr lang="en-US" sz="3600" b="1">
                <a:solidFill>
                  <a:schemeClr val="bg1"/>
                </a:solidFill>
                <a:latin typeface="r0c0i Linotte" pitchFamily="2" charset="0"/>
              </a:rPr>
              <a:t>Công cụ sử dụng: </a:t>
            </a:r>
          </a:p>
          <a:p>
            <a:pPr algn="just"/>
            <a:r>
              <a:rPr lang="en-US" sz="3600">
                <a:solidFill>
                  <a:schemeClr val="bg1"/>
                </a:solidFill>
                <a:latin typeface="r0c0i Linotte" pitchFamily="2" charset="0"/>
              </a:rPr>
              <a:t>     Hàm </a:t>
            </a:r>
            <a:r>
              <a:rPr lang="en-US" sz="3600" b="1">
                <a:solidFill>
                  <a:schemeClr val="bg1"/>
                </a:solidFill>
                <a:latin typeface="r0c0i Linotte" pitchFamily="2" charset="0"/>
              </a:rPr>
              <a:t>CountVectorizer </a:t>
            </a:r>
            <a:r>
              <a:rPr lang="en-US" sz="3600">
                <a:solidFill>
                  <a:schemeClr val="bg1"/>
                </a:solidFill>
                <a:latin typeface="r0c0i Linotte" pitchFamily="2" charset="0"/>
              </a:rPr>
              <a:t>trong thư viện </a:t>
            </a:r>
            <a:r>
              <a:rPr lang="en-US" sz="3600" b="1">
                <a:solidFill>
                  <a:schemeClr val="bg1"/>
                </a:solidFill>
                <a:latin typeface="r0c0i Linotte" pitchFamily="2" charset="0"/>
              </a:rPr>
              <a:t>scikit-learn</a:t>
            </a:r>
          </a:p>
        </p:txBody>
      </p:sp>
    </p:spTree>
    <p:extLst>
      <p:ext uri="{BB962C8B-B14F-4D97-AF65-F5344CB8AC3E}">
        <p14:creationId xmlns:p14="http://schemas.microsoft.com/office/powerpoint/2010/main" val="3516260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fade">
                                      <p:cBhvr>
                                        <p:cTn id="15" dur="500"/>
                                        <p:tgtEl>
                                          <p:spTgt spid="25">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9468"/>
                                        </p:tgtEl>
                                        <p:attrNameLst>
                                          <p:attrName>style.visibility</p:attrName>
                                        </p:attrNameLst>
                                      </p:cBhvr>
                                      <p:to>
                                        <p:strVal val="visible"/>
                                      </p:to>
                                    </p:set>
                                    <p:animEffect transition="in" filter="fade">
                                      <p:cBhvr>
                                        <p:cTn id="21" dur="500"/>
                                        <p:tgtEl>
                                          <p:spTgt spid="194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
                                            <p:txEl>
                                              <p:pRg st="2" end="2"/>
                                            </p:txEl>
                                          </p:spTgt>
                                        </p:tgtEl>
                                        <p:attrNameLst>
                                          <p:attrName>style.visibility</p:attrName>
                                        </p:attrNameLst>
                                      </p:cBhvr>
                                      <p:to>
                                        <p:strVal val="visible"/>
                                      </p:to>
                                    </p:set>
                                    <p:animEffect transition="in" filter="fade">
                                      <p:cBhvr>
                                        <p:cTn id="26" dur="500"/>
                                        <p:tgtEl>
                                          <p:spTgt spid="2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Effect transition="in" filter="fade">
                                      <p:cBhvr>
                                        <p:cTn id="31" dur="500"/>
                                        <p:tgtEl>
                                          <p:spTgt spid="2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xEl>
                                              <p:pRg st="6" end="6"/>
                                            </p:txEl>
                                          </p:spTgt>
                                        </p:tgtEl>
                                        <p:attrNameLst>
                                          <p:attrName>style.visibility</p:attrName>
                                        </p:attrNameLst>
                                      </p:cBhvr>
                                      <p:to>
                                        <p:strVal val="visible"/>
                                      </p:to>
                                    </p:set>
                                    <p:animEffect transition="in" filter="fade">
                                      <p:cBhvr>
                                        <p:cTn id="36" dur="500"/>
                                        <p:tgtEl>
                                          <p:spTgt spid="25">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xEl>
                                              <p:pRg st="7" end="7"/>
                                            </p:txEl>
                                          </p:spTgt>
                                        </p:tgtEl>
                                        <p:attrNameLst>
                                          <p:attrName>style.visibility</p:attrName>
                                        </p:attrNameLst>
                                      </p:cBhvr>
                                      <p:to>
                                        <p:strVal val="visible"/>
                                      </p:to>
                                    </p:set>
                                    <p:animEffect transition="in" filter="fade">
                                      <p:cBhvr>
                                        <p:cTn id="39" dur="500"/>
                                        <p:tgtEl>
                                          <p:spTgt spid="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FF54F59-8F72-4669-8A96-C7672512978B}"/>
              </a:ext>
            </a:extLst>
          </p:cNvPr>
          <p:cNvSpPr/>
          <p:nvPr/>
        </p:nvSpPr>
        <p:spPr>
          <a:xfrm>
            <a:off x="14169" y="2937527"/>
            <a:ext cx="24377650" cy="10778473"/>
          </a:xfrm>
          <a:prstGeom prst="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a:solidFill>
                <a:srgbClr val="E5E9F0"/>
              </a:solidFill>
              <a:latin typeface="r0c0i Linotte" pitchFamily="2" charset="0"/>
            </a:endParaRPr>
          </a:p>
        </p:txBody>
      </p:sp>
      <p:sp>
        <p:nvSpPr>
          <p:cNvPr id="7" name="TextBox 6"/>
          <p:cNvSpPr txBox="1"/>
          <p:nvPr/>
        </p:nvSpPr>
        <p:spPr>
          <a:xfrm>
            <a:off x="8376610" y="1150575"/>
            <a:ext cx="7656071" cy="1002839"/>
          </a:xfrm>
          <a:prstGeom prst="rect">
            <a:avLst/>
          </a:prstGeom>
          <a:noFill/>
        </p:spPr>
        <p:txBody>
          <a:bodyPr wrap="none" rtlCol="0" anchor="ctr" anchorCtr="0">
            <a:spAutoFit/>
          </a:bodyPr>
          <a:lstStyle/>
          <a:p>
            <a:pPr algn="ctr">
              <a:lnSpc>
                <a:spcPts val="7060"/>
              </a:lnSpc>
            </a:pPr>
            <a:r>
              <a:rPr lang="en-US" sz="6000" b="1" spc="200">
                <a:solidFill>
                  <a:schemeClr val="accent5"/>
                </a:solidFill>
                <a:latin typeface="Montserrat" charset="0"/>
                <a:ea typeface="Montserrat" charset="0"/>
                <a:cs typeface="Montserrat" charset="0"/>
              </a:rPr>
              <a:t>VECTOR HÓA DỮ LIỆU</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34432" y="671269"/>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9" name="TextBox 18">
            <a:extLst>
              <a:ext uri="{FF2B5EF4-FFF2-40B4-BE49-F238E27FC236}">
                <a16:creationId xmlns:a16="http://schemas.microsoft.com/office/drawing/2014/main" id="{70660CA5-D78D-4EBA-A59B-570A8090B69B}"/>
              </a:ext>
            </a:extLst>
          </p:cNvPr>
          <p:cNvSpPr txBox="1"/>
          <p:nvPr/>
        </p:nvSpPr>
        <p:spPr>
          <a:xfrm>
            <a:off x="3044459" y="3442883"/>
            <a:ext cx="6099907" cy="1039951"/>
          </a:xfrm>
          <a:prstGeom prst="roundRect">
            <a:avLst>
              <a:gd name="adj" fmla="val 34901"/>
            </a:avLst>
          </a:prstGeom>
          <a:solidFill>
            <a:schemeClr val="bg2"/>
          </a:solidFill>
        </p:spPr>
        <p:txBody>
          <a:bodyPr wrap="square" rtlCol="0">
            <a:spAutoFit/>
          </a:bodyPr>
          <a:lstStyle/>
          <a:p>
            <a:pPr algn="ctr"/>
            <a:r>
              <a:rPr lang="en-US" sz="4800" b="1">
                <a:solidFill>
                  <a:schemeClr val="accent5"/>
                </a:solidFill>
                <a:latin typeface="r0c0i Linotte" pitchFamily="2" charset="0"/>
              </a:rPr>
              <a:t>TFIDFVECTORIZER</a:t>
            </a:r>
          </a:p>
        </p:txBody>
      </p:sp>
      <p:sp>
        <p:nvSpPr>
          <p:cNvPr id="25" name="TextBox 24">
            <a:extLst>
              <a:ext uri="{FF2B5EF4-FFF2-40B4-BE49-F238E27FC236}">
                <a16:creationId xmlns:a16="http://schemas.microsoft.com/office/drawing/2014/main" id="{419E0E78-3F58-41EA-91D8-E90CE76E77B7}"/>
              </a:ext>
            </a:extLst>
          </p:cNvPr>
          <p:cNvSpPr txBox="1"/>
          <p:nvPr/>
        </p:nvSpPr>
        <p:spPr>
          <a:xfrm>
            <a:off x="346700" y="5042333"/>
            <a:ext cx="11495424" cy="6740307"/>
          </a:xfrm>
          <a:prstGeom prst="rect">
            <a:avLst/>
          </a:prstGeom>
          <a:noFill/>
        </p:spPr>
        <p:txBody>
          <a:bodyPr wrap="square" rtlCol="0">
            <a:spAutoFit/>
          </a:bodyPr>
          <a:lstStyle/>
          <a:p>
            <a:pPr marL="571500" indent="-571500" algn="just">
              <a:buFont typeface="Courier New" panose="02070309020205020404" pitchFamily="49" charset="0"/>
              <a:buChar char="o"/>
            </a:pPr>
            <a:r>
              <a:rPr lang="vi-VN" sz="3600">
                <a:solidFill>
                  <a:schemeClr val="bg1"/>
                </a:solidFill>
                <a:latin typeface="r0c0i Linotte" pitchFamily="2" charset="0"/>
              </a:rPr>
              <a:t>TF-IDF viết tắt của Term Frequency - Inverse Document Frequency, là một hướng tiếp cận khác của mô hình Bag-of-Words.</a:t>
            </a:r>
            <a:r>
              <a:rPr lang="en-US" sz="3600">
                <a:solidFill>
                  <a:schemeClr val="bg1"/>
                </a:solidFill>
                <a:latin typeface="r0c0i Linotte" pitchFamily="2" charset="0"/>
              </a:rPr>
              <a:t> </a:t>
            </a:r>
          </a:p>
          <a:p>
            <a:pPr algn="just"/>
            <a:endParaRPr lang="en-US" sz="3600">
              <a:solidFill>
                <a:schemeClr val="bg1"/>
              </a:solidFill>
              <a:latin typeface="r0c0i Linotte" pitchFamily="2" charset="0"/>
            </a:endParaRPr>
          </a:p>
          <a:p>
            <a:pPr marL="571500" indent="-571500" algn="just">
              <a:buFont typeface="Courier New" panose="02070309020205020404" pitchFamily="49" charset="0"/>
              <a:buChar char="o"/>
            </a:pPr>
            <a:r>
              <a:rPr lang="en-US" sz="3600">
                <a:solidFill>
                  <a:schemeClr val="bg1"/>
                </a:solidFill>
                <a:latin typeface="r0c0i Linotte" pitchFamily="2" charset="0"/>
              </a:rPr>
              <a:t>Giá trị </a:t>
            </a:r>
            <a:r>
              <a:rPr lang="vi-VN" sz="3600">
                <a:solidFill>
                  <a:schemeClr val="bg1"/>
                </a:solidFill>
                <a:latin typeface="r0c0i Linotte" pitchFamily="2" charset="0"/>
              </a:rPr>
              <a:t>TF-IDF của một từ (cụm từ) là một giá trị thể hiện mức độ quan trọng của từ (cụm từ) này trong một văn bản</a:t>
            </a:r>
            <a:r>
              <a:rPr lang="en-US" sz="3600">
                <a:solidFill>
                  <a:schemeClr val="bg1"/>
                </a:solidFill>
                <a:latin typeface="r0c0i Linotte" pitchFamily="2" charset="0"/>
              </a:rPr>
              <a:t>. </a:t>
            </a:r>
            <a:r>
              <a:rPr lang="vi-VN" sz="3600">
                <a:solidFill>
                  <a:schemeClr val="bg1"/>
                </a:solidFill>
                <a:latin typeface="r0c0i Linotte" pitchFamily="2" charset="0"/>
              </a:rPr>
              <a:t>Từ nào càng xuất hiện nhiều trong một văn bản và đồng thời xuất hiện trong các văn bản khác thì nó mang tính đặc trưng cao cho văn bản đó.</a:t>
            </a:r>
            <a:endParaRPr lang="en-US" sz="3600">
              <a:solidFill>
                <a:schemeClr val="bg1"/>
              </a:solidFill>
              <a:latin typeface="r0c0i Linotte" pitchFamily="2" charset="0"/>
            </a:endParaRPr>
          </a:p>
          <a:p>
            <a:pPr algn="just"/>
            <a:endParaRPr lang="en-US" sz="3600">
              <a:solidFill>
                <a:schemeClr val="bg1"/>
              </a:solidFill>
              <a:latin typeface="r0c0i Linotte" pitchFamily="2" charset="0"/>
            </a:endParaRPr>
          </a:p>
          <a:p>
            <a:pPr marL="571500" indent="-571500" algn="just">
              <a:buFont typeface="Courier New" panose="02070309020205020404" pitchFamily="49" charset="0"/>
              <a:buChar char="o"/>
            </a:pPr>
            <a:r>
              <a:rPr lang="en-US" sz="3600" b="1">
                <a:solidFill>
                  <a:schemeClr val="bg1"/>
                </a:solidFill>
                <a:latin typeface="r0c0i Linotte" pitchFamily="2" charset="0"/>
              </a:rPr>
              <a:t>Công cụ sử dụng:</a:t>
            </a:r>
          </a:p>
          <a:p>
            <a:pPr algn="just"/>
            <a:r>
              <a:rPr lang="en-US" sz="3600">
                <a:solidFill>
                  <a:schemeClr val="bg1"/>
                </a:solidFill>
                <a:latin typeface="r0c0i Linotte" pitchFamily="2" charset="0"/>
              </a:rPr>
              <a:t>     Hàm </a:t>
            </a:r>
            <a:r>
              <a:rPr lang="en-US" sz="3600" b="1">
                <a:solidFill>
                  <a:schemeClr val="bg1"/>
                </a:solidFill>
                <a:latin typeface="r0c0i Linotte" pitchFamily="2" charset="0"/>
              </a:rPr>
              <a:t>TfidifVectorizer </a:t>
            </a:r>
            <a:r>
              <a:rPr lang="en-US" sz="3600">
                <a:solidFill>
                  <a:schemeClr val="bg1"/>
                </a:solidFill>
                <a:latin typeface="r0c0i Linotte" pitchFamily="2" charset="0"/>
              </a:rPr>
              <a:t>trong thư viện </a:t>
            </a:r>
            <a:r>
              <a:rPr lang="en-US" sz="3600" b="1">
                <a:solidFill>
                  <a:schemeClr val="bg1"/>
                </a:solidFill>
                <a:latin typeface="r0c0i Linotte" pitchFamily="2" charset="0"/>
              </a:rPr>
              <a:t>scikit-learn</a:t>
            </a:r>
          </a:p>
        </p:txBody>
      </p:sp>
      <p:pic>
        <p:nvPicPr>
          <p:cNvPr id="19472" name="Picture 16" descr="TF(Term Frequency)-IDF(Inverse Document Frequency) from scratch in python .  | by Yassine Hamdaoui | Towards Data Science">
            <a:extLst>
              <a:ext uri="{FF2B5EF4-FFF2-40B4-BE49-F238E27FC236}">
                <a16:creationId xmlns:a16="http://schemas.microsoft.com/office/drawing/2014/main" id="{37575BB2-BBD4-4E63-B584-B654DAB8C0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202994" y="4482834"/>
            <a:ext cx="11782421" cy="785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67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472"/>
                                        </p:tgtEl>
                                        <p:attrNameLst>
                                          <p:attrName>style.visibility</p:attrName>
                                        </p:attrNameLst>
                                      </p:cBhvr>
                                      <p:to>
                                        <p:strVal val="visible"/>
                                      </p:to>
                                    </p:set>
                                    <p:animEffect transition="in" filter="fade">
                                      <p:cBhvr>
                                        <p:cTn id="10" dur="500"/>
                                        <p:tgtEl>
                                          <p:spTgt spid="194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animEffect transition="in" filter="fade">
                                      <p:cBhvr>
                                        <p:cTn id="15" dur="500"/>
                                        <p:tgtEl>
                                          <p:spTgt spid="2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xEl>
                                              <p:pRg st="4" end="4"/>
                                            </p:txEl>
                                          </p:spTgt>
                                        </p:tgtEl>
                                        <p:attrNameLst>
                                          <p:attrName>style.visibility</p:attrName>
                                        </p:attrNameLst>
                                      </p:cBhvr>
                                      <p:to>
                                        <p:strVal val="visible"/>
                                      </p:to>
                                    </p:set>
                                    <p:animEffect transition="in" filter="fade">
                                      <p:cBhvr>
                                        <p:cTn id="20" dur="500"/>
                                        <p:tgtEl>
                                          <p:spTgt spid="2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xEl>
                                              <p:pRg st="5" end="5"/>
                                            </p:txEl>
                                          </p:spTgt>
                                        </p:tgtEl>
                                        <p:attrNameLst>
                                          <p:attrName>style.visibility</p:attrName>
                                        </p:attrNameLst>
                                      </p:cBhvr>
                                      <p:to>
                                        <p:strVal val="visible"/>
                                      </p:to>
                                    </p:set>
                                    <p:animEffect transition="in" filter="fade">
                                      <p:cBhvr>
                                        <p:cTn id="23" dur="500"/>
                                        <p:tgtEl>
                                          <p:spTgt spid="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FF54F59-8F72-4669-8A96-C7672512978B}"/>
              </a:ext>
            </a:extLst>
          </p:cNvPr>
          <p:cNvSpPr/>
          <p:nvPr/>
        </p:nvSpPr>
        <p:spPr>
          <a:xfrm>
            <a:off x="0" y="2937525"/>
            <a:ext cx="24377650" cy="10778473"/>
          </a:xfrm>
          <a:prstGeom prst="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a:solidFill>
                <a:srgbClr val="E5E9F0"/>
              </a:solidFill>
              <a:latin typeface="r0c0i Linotte" pitchFamily="2" charset="0"/>
            </a:endParaRPr>
          </a:p>
        </p:txBody>
      </p:sp>
      <p:sp>
        <p:nvSpPr>
          <p:cNvPr id="7" name="TextBox 6"/>
          <p:cNvSpPr txBox="1"/>
          <p:nvPr/>
        </p:nvSpPr>
        <p:spPr>
          <a:xfrm>
            <a:off x="8376610" y="1150575"/>
            <a:ext cx="7656071" cy="1002839"/>
          </a:xfrm>
          <a:prstGeom prst="rect">
            <a:avLst/>
          </a:prstGeom>
          <a:noFill/>
        </p:spPr>
        <p:txBody>
          <a:bodyPr wrap="none" rtlCol="0" anchor="ctr" anchorCtr="0">
            <a:spAutoFit/>
          </a:bodyPr>
          <a:lstStyle/>
          <a:p>
            <a:pPr algn="ctr">
              <a:lnSpc>
                <a:spcPts val="7060"/>
              </a:lnSpc>
            </a:pPr>
            <a:r>
              <a:rPr lang="en-US" sz="6000" b="1" spc="200">
                <a:solidFill>
                  <a:schemeClr val="accent5"/>
                </a:solidFill>
                <a:latin typeface="Montserrat" charset="0"/>
                <a:ea typeface="Montserrat" charset="0"/>
                <a:cs typeface="Montserrat" charset="0"/>
              </a:rPr>
              <a:t>VECTOR HÓA DỮ LIỆU</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34432" y="671269"/>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9" name="TextBox 18">
            <a:extLst>
              <a:ext uri="{FF2B5EF4-FFF2-40B4-BE49-F238E27FC236}">
                <a16:creationId xmlns:a16="http://schemas.microsoft.com/office/drawing/2014/main" id="{70660CA5-D78D-4EBA-A59B-570A8090B69B}"/>
              </a:ext>
            </a:extLst>
          </p:cNvPr>
          <p:cNvSpPr txBox="1"/>
          <p:nvPr/>
        </p:nvSpPr>
        <p:spPr>
          <a:xfrm>
            <a:off x="3044459" y="3442883"/>
            <a:ext cx="6099907" cy="1039951"/>
          </a:xfrm>
          <a:prstGeom prst="roundRect">
            <a:avLst>
              <a:gd name="adj" fmla="val 34901"/>
            </a:avLst>
          </a:prstGeom>
          <a:solidFill>
            <a:schemeClr val="bg2"/>
          </a:solidFill>
        </p:spPr>
        <p:txBody>
          <a:bodyPr wrap="square" rtlCol="0">
            <a:spAutoFit/>
          </a:bodyPr>
          <a:lstStyle/>
          <a:p>
            <a:pPr algn="ctr"/>
            <a:r>
              <a:rPr lang="en-US" sz="4800" b="1">
                <a:solidFill>
                  <a:schemeClr val="accent5"/>
                </a:solidFill>
                <a:latin typeface="r0c0i Linotte" pitchFamily="2" charset="0"/>
              </a:rPr>
              <a:t>WORD2VEC</a:t>
            </a:r>
          </a:p>
        </p:txBody>
      </p:sp>
      <p:sp>
        <p:nvSpPr>
          <p:cNvPr id="25" name="TextBox 24">
            <a:extLst>
              <a:ext uri="{FF2B5EF4-FFF2-40B4-BE49-F238E27FC236}">
                <a16:creationId xmlns:a16="http://schemas.microsoft.com/office/drawing/2014/main" id="{419E0E78-3F58-41EA-91D8-E90CE76E77B7}"/>
              </a:ext>
            </a:extLst>
          </p:cNvPr>
          <p:cNvSpPr txBox="1"/>
          <p:nvPr/>
        </p:nvSpPr>
        <p:spPr>
          <a:xfrm>
            <a:off x="339617" y="4482834"/>
            <a:ext cx="11509592" cy="8956298"/>
          </a:xfrm>
          <a:prstGeom prst="rect">
            <a:avLst/>
          </a:prstGeom>
          <a:noFill/>
        </p:spPr>
        <p:txBody>
          <a:bodyPr wrap="square" rtlCol="0">
            <a:spAutoFit/>
          </a:bodyPr>
          <a:lstStyle/>
          <a:p>
            <a:pPr marL="571500" indent="-571500" algn="just">
              <a:buFont typeface="Courier New" panose="02070309020205020404" pitchFamily="49" charset="0"/>
              <a:buChar char="o"/>
            </a:pPr>
            <a:r>
              <a:rPr lang="en-US" sz="3600">
                <a:solidFill>
                  <a:schemeClr val="bg1"/>
                </a:solidFill>
                <a:latin typeface="r0c0i Linotte" pitchFamily="2" charset="0"/>
              </a:rPr>
              <a:t>Word2Vec là một trong những mô hình đầu tiên về Word Embedding sử dụng mạng neural để chuyển hóa văn bản, từ hay cụm từ về dạng vector số và vẫn còn khá phổ biến ở thời điểm hiện tại, có khả năng vector hóa từng từ dựa trên tập các từ chính và các từ ngữ cảnh.</a:t>
            </a:r>
          </a:p>
          <a:p>
            <a:pPr marL="571500" indent="-571500" algn="just">
              <a:buFont typeface="Arial" panose="020B0604020202020204" pitchFamily="34" charset="0"/>
              <a:buChar char="•"/>
            </a:pPr>
            <a:endParaRPr lang="en-US" sz="3600" b="1">
              <a:solidFill>
                <a:schemeClr val="bg1"/>
              </a:solidFill>
              <a:latin typeface="r0c0i Linotte" pitchFamily="2" charset="0"/>
            </a:endParaRPr>
          </a:p>
          <a:p>
            <a:pPr marL="571500" indent="-571500" algn="just">
              <a:buFont typeface="Courier New" panose="02070309020205020404" pitchFamily="49" charset="0"/>
              <a:buChar char="o"/>
            </a:pPr>
            <a:r>
              <a:rPr lang="en-US" sz="3600" b="1">
                <a:solidFill>
                  <a:schemeClr val="bg1"/>
                </a:solidFill>
                <a:latin typeface="r0c0i Linotte" pitchFamily="2" charset="0"/>
              </a:rPr>
              <a:t>Hai hướng tiếp cận chính:</a:t>
            </a:r>
          </a:p>
          <a:p>
            <a:pPr marL="1028700" lvl="1" indent="-571500" algn="just">
              <a:buFont typeface="Arial" panose="020B0604020202020204" pitchFamily="34" charset="0"/>
              <a:buChar char="•"/>
            </a:pPr>
            <a:r>
              <a:rPr lang="en-US" sz="3600" b="1">
                <a:solidFill>
                  <a:schemeClr val="bg1"/>
                </a:solidFill>
                <a:latin typeface="r0c0i Linotte" pitchFamily="2" charset="0"/>
              </a:rPr>
              <a:t>CBOW: </a:t>
            </a:r>
            <a:r>
              <a:rPr lang="en-US" sz="3600">
                <a:solidFill>
                  <a:schemeClr val="bg1"/>
                </a:solidFill>
                <a:latin typeface="r0c0i Linotte" pitchFamily="2" charset="0"/>
              </a:rPr>
              <a:t>dựa vào các </a:t>
            </a:r>
            <a:r>
              <a:rPr lang="en-US" sz="3600" b="1">
                <a:solidFill>
                  <a:schemeClr val="bg1"/>
                </a:solidFill>
                <a:latin typeface="r0c0i Linotte" pitchFamily="2" charset="0"/>
              </a:rPr>
              <a:t>context word </a:t>
            </a:r>
            <a:r>
              <a:rPr lang="en-US" sz="3600">
                <a:solidFill>
                  <a:schemeClr val="bg1"/>
                </a:solidFill>
                <a:latin typeface="r0c0i Linotte" pitchFamily="2" charset="0"/>
              </a:rPr>
              <a:t>để dự đoán </a:t>
            </a:r>
            <a:r>
              <a:rPr lang="en-US" sz="3600" b="1">
                <a:solidFill>
                  <a:schemeClr val="bg1"/>
                </a:solidFill>
                <a:latin typeface="r0c0i Linotte" pitchFamily="2" charset="0"/>
              </a:rPr>
              <a:t>center word.</a:t>
            </a:r>
          </a:p>
          <a:p>
            <a:pPr marL="1028700" lvl="1" indent="-571500" algn="just">
              <a:buFont typeface="Arial" panose="020B0604020202020204" pitchFamily="34" charset="0"/>
              <a:buChar char="•"/>
            </a:pPr>
            <a:r>
              <a:rPr lang="en-US" sz="3600" b="1">
                <a:solidFill>
                  <a:schemeClr val="bg1"/>
                </a:solidFill>
                <a:latin typeface="r0c0i Linotte" pitchFamily="2" charset="0"/>
              </a:rPr>
              <a:t>Skip-Ngram:  </a:t>
            </a:r>
            <a:r>
              <a:rPr lang="en-US" sz="3600">
                <a:solidFill>
                  <a:schemeClr val="bg1"/>
                </a:solidFill>
                <a:latin typeface="r0c0i Linotte" pitchFamily="2" charset="0"/>
              </a:rPr>
              <a:t>dùng </a:t>
            </a:r>
            <a:r>
              <a:rPr lang="en-US" sz="3600" b="1">
                <a:solidFill>
                  <a:schemeClr val="bg1"/>
                </a:solidFill>
                <a:latin typeface="r0c0i Linotte" pitchFamily="2" charset="0"/>
              </a:rPr>
              <a:t>center word </a:t>
            </a:r>
            <a:r>
              <a:rPr lang="en-US" sz="3600">
                <a:solidFill>
                  <a:schemeClr val="bg1"/>
                </a:solidFill>
                <a:latin typeface="r0c0i Linotte" pitchFamily="2" charset="0"/>
              </a:rPr>
              <a:t>để dự đoán các từ xung quanh (</a:t>
            </a:r>
            <a:r>
              <a:rPr lang="en-US" sz="3600" b="1">
                <a:solidFill>
                  <a:schemeClr val="bg1"/>
                </a:solidFill>
                <a:latin typeface="r0c0i Linotte" pitchFamily="2" charset="0"/>
              </a:rPr>
              <a:t>context word</a:t>
            </a:r>
            <a:r>
              <a:rPr lang="en-US" sz="3600">
                <a:solidFill>
                  <a:schemeClr val="bg1"/>
                </a:solidFill>
                <a:latin typeface="r0c0i Linotte" pitchFamily="2" charset="0"/>
              </a:rPr>
              <a:t>).</a:t>
            </a:r>
          </a:p>
          <a:p>
            <a:pPr marL="571500" indent="-571500" algn="just">
              <a:buFont typeface="Arial" panose="020B0604020202020204" pitchFamily="34" charset="0"/>
              <a:buChar char="•"/>
            </a:pPr>
            <a:endParaRPr lang="en-US" sz="3600" b="1">
              <a:solidFill>
                <a:schemeClr val="bg1"/>
              </a:solidFill>
              <a:latin typeface="r0c0i Linotte" pitchFamily="2" charset="0"/>
            </a:endParaRPr>
          </a:p>
          <a:p>
            <a:pPr marL="571500" indent="-571500" algn="just">
              <a:buFont typeface="Courier New" panose="02070309020205020404" pitchFamily="49" charset="0"/>
              <a:buChar char="o"/>
            </a:pPr>
            <a:r>
              <a:rPr lang="en-US" sz="3600" b="1">
                <a:solidFill>
                  <a:schemeClr val="bg1"/>
                </a:solidFill>
                <a:latin typeface="r0c0i Linotte" pitchFamily="2" charset="0"/>
              </a:rPr>
              <a:t>Công cụ sử dụng:</a:t>
            </a:r>
          </a:p>
          <a:p>
            <a:pPr marL="1028700" lvl="1" indent="-571500" algn="just">
              <a:buFont typeface="Arial" panose="020B0604020202020204" pitchFamily="34" charset="0"/>
              <a:buChar char="•"/>
            </a:pPr>
            <a:r>
              <a:rPr lang="en-US" sz="3600" b="1">
                <a:solidFill>
                  <a:schemeClr val="bg1"/>
                </a:solidFill>
                <a:latin typeface="r0c0i Linotte" pitchFamily="2" charset="0"/>
              </a:rPr>
              <a:t>Pretrain model huấn luyện trên bộ Google News Vector 300</a:t>
            </a:r>
            <a:r>
              <a:rPr lang="en-US" sz="3600">
                <a:solidFill>
                  <a:schemeClr val="bg1"/>
                </a:solidFill>
                <a:latin typeface="r0c0i Linotte" pitchFamily="2" charset="0"/>
              </a:rPr>
              <a:t> lấy từ </a:t>
            </a:r>
            <a:r>
              <a:rPr lang="en-US" sz="3600" b="1">
                <a:solidFill>
                  <a:schemeClr val="bg1"/>
                </a:solidFill>
                <a:latin typeface="r0c0i Linotte" pitchFamily="2" charset="0"/>
              </a:rPr>
              <a:t>thư viện gensim.</a:t>
            </a:r>
          </a:p>
        </p:txBody>
      </p:sp>
      <p:pic>
        <p:nvPicPr>
          <p:cNvPr id="3" name="Picture 2" descr="Diagram&#10;&#10;Description automatically generated">
            <a:extLst>
              <a:ext uri="{FF2B5EF4-FFF2-40B4-BE49-F238E27FC236}">
                <a16:creationId xmlns:a16="http://schemas.microsoft.com/office/drawing/2014/main" id="{9319FEB4-FBCE-4CC8-A460-2F8E3C919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25" y="8337214"/>
            <a:ext cx="5832367" cy="5070081"/>
          </a:xfrm>
          <a:prstGeom prst="rect">
            <a:avLst/>
          </a:prstGeom>
        </p:spPr>
      </p:pic>
      <p:pic>
        <p:nvPicPr>
          <p:cNvPr id="5" name="Picture 4" descr="Diagram&#10;&#10;Description automatically generated">
            <a:extLst>
              <a:ext uri="{FF2B5EF4-FFF2-40B4-BE49-F238E27FC236}">
                <a16:creationId xmlns:a16="http://schemas.microsoft.com/office/drawing/2014/main" id="{4D1DFF1D-0393-4396-A29C-A08562D8A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0809" y="8337214"/>
            <a:ext cx="5624606" cy="5074565"/>
          </a:xfrm>
          <a:prstGeom prst="rect">
            <a:avLst/>
          </a:prstGeom>
        </p:spPr>
      </p:pic>
      <p:sp>
        <p:nvSpPr>
          <p:cNvPr id="11" name="Rectangle 10">
            <a:extLst>
              <a:ext uri="{FF2B5EF4-FFF2-40B4-BE49-F238E27FC236}">
                <a16:creationId xmlns:a16="http://schemas.microsoft.com/office/drawing/2014/main" id="{2559395B-9769-4B79-9FD6-500F9690AE0A}"/>
              </a:ext>
            </a:extLst>
          </p:cNvPr>
          <p:cNvSpPr/>
          <p:nvPr/>
        </p:nvSpPr>
        <p:spPr>
          <a:xfrm>
            <a:off x="12188825" y="3442883"/>
            <a:ext cx="11796590" cy="46076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Implementing Word2Vec in Tensorflow | by Saurabh Pal | Analytics Vidhya |  Medium">
            <a:extLst>
              <a:ext uri="{FF2B5EF4-FFF2-40B4-BE49-F238E27FC236}">
                <a16:creationId xmlns:a16="http://schemas.microsoft.com/office/drawing/2014/main" id="{A216D802-AEA0-4C0D-84AB-753B7F234EFF}"/>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3770952" y="3562971"/>
            <a:ext cx="8367153" cy="439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204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22530"/>
                                        </p:tgtEl>
                                        <p:attrNameLst>
                                          <p:attrName>style.visibility</p:attrName>
                                        </p:attrNameLst>
                                      </p:cBhvr>
                                      <p:to>
                                        <p:strVal val="visible"/>
                                      </p:to>
                                    </p:set>
                                    <p:animEffect transition="in" filter="fade">
                                      <p:cBhvr>
                                        <p:cTn id="13" dur="500"/>
                                        <p:tgtEl>
                                          <p:spTgt spid="225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xEl>
                                              <p:pRg st="2" end="2"/>
                                            </p:txEl>
                                          </p:spTgt>
                                        </p:tgtEl>
                                        <p:attrNameLst>
                                          <p:attrName>style.visibility</p:attrName>
                                        </p:attrNameLst>
                                      </p:cBhvr>
                                      <p:to>
                                        <p:strVal val="visible"/>
                                      </p:to>
                                    </p:set>
                                    <p:animEffect transition="in" filter="fade">
                                      <p:cBhvr>
                                        <p:cTn id="18" dur="500"/>
                                        <p:tgtEl>
                                          <p:spTgt spid="2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xEl>
                                              <p:pRg st="3" end="3"/>
                                            </p:txEl>
                                          </p:spTgt>
                                        </p:tgtEl>
                                        <p:attrNameLst>
                                          <p:attrName>style.visibility</p:attrName>
                                        </p:attrNameLst>
                                      </p:cBhvr>
                                      <p:to>
                                        <p:strVal val="visible"/>
                                      </p:to>
                                    </p:set>
                                    <p:animEffect transition="in" filter="fade">
                                      <p:cBhvr>
                                        <p:cTn id="23" dur="500"/>
                                        <p:tgtEl>
                                          <p:spTgt spid="2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Effect transition="in" filter="fade">
                                      <p:cBhvr>
                                        <p:cTn id="31" dur="500"/>
                                        <p:tgtEl>
                                          <p:spTgt spid="25">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5">
                                            <p:txEl>
                                              <p:pRg st="6" end="6"/>
                                            </p:txEl>
                                          </p:spTgt>
                                        </p:tgtEl>
                                        <p:attrNameLst>
                                          <p:attrName>style.visibility</p:attrName>
                                        </p:attrNameLst>
                                      </p:cBhvr>
                                      <p:to>
                                        <p:strVal val="visible"/>
                                      </p:to>
                                    </p:set>
                                    <p:animEffect transition="in" filter="fade">
                                      <p:cBhvr>
                                        <p:cTn id="39" dur="500"/>
                                        <p:tgtEl>
                                          <p:spTgt spid="25">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5">
                                            <p:txEl>
                                              <p:pRg st="7" end="7"/>
                                            </p:txEl>
                                          </p:spTgt>
                                        </p:tgtEl>
                                        <p:attrNameLst>
                                          <p:attrName>style.visibility</p:attrName>
                                        </p:attrNameLst>
                                      </p:cBhvr>
                                      <p:to>
                                        <p:strVal val="visible"/>
                                      </p:to>
                                    </p:set>
                                    <p:animEffect transition="in" filter="fade">
                                      <p:cBhvr>
                                        <p:cTn id="42" dur="500"/>
                                        <p:tgtEl>
                                          <p:spTgt spid="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487608" y="0"/>
            <a:ext cx="13930117" cy="13716000"/>
          </a:xfrm>
          <a:prstGeom prst="rect">
            <a:avLst/>
          </a:prstGeom>
          <a:solidFill>
            <a:schemeClr val="accent1">
              <a:lumMod val="60000"/>
              <a:lumOff val="4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latin typeface="Source Sans Pro Light" charset="0"/>
            </a:endParaRPr>
          </a:p>
        </p:txBody>
      </p:sp>
      <p:sp>
        <p:nvSpPr>
          <p:cNvPr id="12" name="Rectangle 11"/>
          <p:cNvSpPr/>
          <p:nvPr/>
        </p:nvSpPr>
        <p:spPr>
          <a:xfrm>
            <a:off x="11159411" y="3352800"/>
            <a:ext cx="12578661" cy="6789348"/>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4" name="Subtitle 2"/>
          <p:cNvSpPr txBox="1">
            <a:spLocks/>
          </p:cNvSpPr>
          <p:nvPr/>
        </p:nvSpPr>
        <p:spPr>
          <a:xfrm>
            <a:off x="14087167" y="6853847"/>
            <a:ext cx="5159838" cy="229710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50"/>
              </a:lnSpc>
            </a:pPr>
            <a:r>
              <a:rPr lang="en-US" sz="1700">
                <a:solidFill>
                  <a:schemeClr val="bg1"/>
                </a:solidFill>
                <a:latin typeface="Source Sans Pro" charset="0"/>
                <a:ea typeface="Source Sans Pro" charset="0"/>
                <a:cs typeface="Source Sans Pro" charset="0"/>
              </a:rPr>
              <a:t>Investment generally results in acquiring an asset, also called an investment. If the asset is available at a price worth investing, it is normally expected either to generate income, or to appreciate in value, so that it can be sold at a higher price invest Investment generally results.</a:t>
            </a:r>
          </a:p>
        </p:txBody>
      </p:sp>
      <p:sp>
        <p:nvSpPr>
          <p:cNvPr id="15" name="TextBox 14"/>
          <p:cNvSpPr txBox="1"/>
          <p:nvPr/>
        </p:nvSpPr>
        <p:spPr>
          <a:xfrm>
            <a:off x="14331352" y="4641095"/>
            <a:ext cx="4671472" cy="1913344"/>
          </a:xfrm>
          <a:prstGeom prst="rect">
            <a:avLst/>
          </a:prstGeom>
          <a:noFill/>
        </p:spPr>
        <p:txBody>
          <a:bodyPr wrap="none" rtlCol="0" anchor="ctr" anchorCtr="0">
            <a:spAutoFit/>
          </a:bodyPr>
          <a:lstStyle/>
          <a:p>
            <a:pPr algn="ctr">
              <a:lnSpc>
                <a:spcPts val="7060"/>
              </a:lnSpc>
            </a:pPr>
            <a:r>
              <a:rPr lang="en-US" sz="6000" b="1" spc="200">
                <a:solidFill>
                  <a:schemeClr val="accent2"/>
                </a:solidFill>
                <a:latin typeface="Montserrat" charset="0"/>
                <a:ea typeface="Montserrat" charset="0"/>
                <a:cs typeface="Montserrat" charset="0"/>
              </a:rPr>
              <a:t>MEET OUR</a:t>
            </a:r>
          </a:p>
          <a:p>
            <a:pPr algn="ctr">
              <a:lnSpc>
                <a:spcPts val="7060"/>
              </a:lnSpc>
            </a:pPr>
            <a:r>
              <a:rPr lang="en-US" sz="6000" b="1" spc="200">
                <a:solidFill>
                  <a:schemeClr val="bg1"/>
                </a:solidFill>
                <a:latin typeface="Montserrat" charset="0"/>
                <a:ea typeface="Montserrat" charset="0"/>
                <a:cs typeface="Montserrat" charset="0"/>
              </a:rPr>
              <a:t>CEO</a:t>
            </a:r>
          </a:p>
        </p:txBody>
      </p:sp>
      <p:pic>
        <p:nvPicPr>
          <p:cNvPr id="10" name="Picture 9" descr="A picture containing graphical user interface&#10;&#10;Description automatically generated">
            <a:extLst>
              <a:ext uri="{FF2B5EF4-FFF2-40B4-BE49-F238E27FC236}">
                <a16:creationId xmlns:a16="http://schemas.microsoft.com/office/drawing/2014/main" id="{AC3AD768-D826-4A76-A431-C45A4296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3858" y="3602716"/>
            <a:ext cx="12113546" cy="6324912"/>
          </a:xfrm>
          <a:prstGeom prst="rect">
            <a:avLst/>
          </a:prstGeom>
        </p:spPr>
      </p:pic>
      <p:sp>
        <p:nvSpPr>
          <p:cNvPr id="20" name="TextBox 19">
            <a:extLst>
              <a:ext uri="{FF2B5EF4-FFF2-40B4-BE49-F238E27FC236}">
                <a16:creationId xmlns:a16="http://schemas.microsoft.com/office/drawing/2014/main" id="{255FCAF5-57F2-41AD-B562-D1ABB3CE8263}"/>
              </a:ext>
            </a:extLst>
          </p:cNvPr>
          <p:cNvSpPr txBox="1"/>
          <p:nvPr/>
        </p:nvSpPr>
        <p:spPr>
          <a:xfrm>
            <a:off x="-107459" y="5499630"/>
            <a:ext cx="10259165" cy="2708434"/>
          </a:xfrm>
          <a:prstGeom prst="rect">
            <a:avLst/>
          </a:prstGeom>
          <a:noFill/>
          <a:ln w="76200">
            <a:noFill/>
            <a:extLst>
              <a:ext uri="{C807C97D-BFC1-408E-A445-0C87EB9F89A2}">
                <ask:lineSketchStyleProps xmlns:ask="http://schemas.microsoft.com/office/drawing/2018/sketchyshapes" sd="1219033472">
                  <a:custGeom>
                    <a:avLst/>
                    <a:gdLst>
                      <a:gd name="connsiteX0" fmla="*/ 0 w 9221308"/>
                      <a:gd name="connsiteY0" fmla="*/ 0 h 1477328"/>
                      <a:gd name="connsiteX1" fmla="*/ 9221308 w 9221308"/>
                      <a:gd name="connsiteY1" fmla="*/ 0 h 1477328"/>
                      <a:gd name="connsiteX2" fmla="*/ 9221308 w 9221308"/>
                      <a:gd name="connsiteY2" fmla="*/ 1477328 h 1477328"/>
                      <a:gd name="connsiteX3" fmla="*/ 0 w 9221308"/>
                      <a:gd name="connsiteY3" fmla="*/ 1477328 h 1477328"/>
                      <a:gd name="connsiteX4" fmla="*/ 0 w 922130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308" h="1477328" extrusionOk="0">
                        <a:moveTo>
                          <a:pt x="0" y="0"/>
                        </a:moveTo>
                        <a:cubicBezTo>
                          <a:pt x="2258973" y="118645"/>
                          <a:pt x="8070161" y="116012"/>
                          <a:pt x="9221308" y="0"/>
                        </a:cubicBezTo>
                        <a:cubicBezTo>
                          <a:pt x="9165264" y="735153"/>
                          <a:pt x="9252488" y="1113412"/>
                          <a:pt x="9221308" y="1477328"/>
                        </a:cubicBezTo>
                        <a:cubicBezTo>
                          <a:pt x="5190795" y="1611928"/>
                          <a:pt x="3092497" y="1320132"/>
                          <a:pt x="0" y="1477328"/>
                        </a:cubicBezTo>
                        <a:cubicBezTo>
                          <a:pt x="-79908" y="1020908"/>
                          <a:pt x="115447" y="636907"/>
                          <a:pt x="0" y="0"/>
                        </a:cubicBezTo>
                        <a:close/>
                      </a:path>
                    </a:pathLst>
                  </a:custGeom>
                  <ask:type>
                    <ask:lineSketchNone/>
                  </ask:type>
                </ask:lineSketchStyleProps>
              </a:ext>
            </a:extLst>
          </a:ln>
        </p:spPr>
        <p:txBody>
          <a:bodyPr wrap="square" lIns="365760" tIns="0" rIns="0" bIns="0" rtlCol="0">
            <a:spAutoFit/>
          </a:bodyPr>
          <a:lstStyle/>
          <a:p>
            <a:r>
              <a:rPr lang="en-US" sz="9600" b="1">
                <a:solidFill>
                  <a:schemeClr val="accent1">
                    <a:lumMod val="60000"/>
                    <a:lumOff val="40000"/>
                  </a:schemeClr>
                </a:solidFill>
                <a:latin typeface="Montserrat"/>
              </a:rPr>
              <a:t>4. </a:t>
            </a:r>
            <a:r>
              <a:rPr lang="en-US" sz="8000" b="1">
                <a:solidFill>
                  <a:schemeClr val="accent1">
                    <a:lumMod val="60000"/>
                    <a:lumOff val="40000"/>
                  </a:schemeClr>
                </a:solidFill>
                <a:latin typeface="Montserrat"/>
              </a:rPr>
              <a:t>ĐÁNH GIÁ </a:t>
            </a:r>
          </a:p>
          <a:p>
            <a:r>
              <a:rPr lang="en-US" sz="8000" b="1">
                <a:solidFill>
                  <a:schemeClr val="accent1">
                    <a:lumMod val="60000"/>
                    <a:lumOff val="40000"/>
                  </a:schemeClr>
                </a:solidFill>
                <a:latin typeface="Montserrat"/>
              </a:rPr>
              <a:t>     HIỆU SUẤT MÔ HÌNH</a:t>
            </a:r>
          </a:p>
        </p:txBody>
      </p:sp>
    </p:spTree>
    <p:extLst>
      <p:ext uri="{BB962C8B-B14F-4D97-AF65-F5344CB8AC3E}">
        <p14:creationId xmlns:p14="http://schemas.microsoft.com/office/powerpoint/2010/main" val="72414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D894054-DF4D-4807-9200-6EEC07DDF6D5}"/>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80BD31-3D9D-462D-8897-2A6D0EBF7347}"/>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0" name="TextBox 19">
            <a:extLst>
              <a:ext uri="{FF2B5EF4-FFF2-40B4-BE49-F238E27FC236}">
                <a16:creationId xmlns:a16="http://schemas.microsoft.com/office/drawing/2014/main" id="{2E6C0E87-2444-49A9-B730-6FEFC27CA8CE}"/>
              </a:ext>
            </a:extLst>
          </p:cNvPr>
          <p:cNvSpPr txBox="1"/>
          <p:nvPr/>
        </p:nvSpPr>
        <p:spPr>
          <a:xfrm>
            <a:off x="13152894" y="4529929"/>
            <a:ext cx="10489328" cy="919401"/>
          </a:xfrm>
          <a:prstGeom prst="roundRect">
            <a:avLst/>
          </a:prstGeom>
          <a:solidFill>
            <a:schemeClr val="accent1">
              <a:lumMod val="60000"/>
              <a:lumOff val="40000"/>
            </a:schemeClr>
          </a:solidFill>
          <a:ln w="57150">
            <a:solidFill>
              <a:schemeClr val="tx2"/>
            </a:solidFill>
          </a:ln>
        </p:spPr>
        <p:txBody>
          <a:bodyPr wrap="square" rtlCol="0" anchor="ctr" anchorCtr="0">
            <a:spAutoFit/>
          </a:bodyPr>
          <a:lstStyle>
            <a:defPPr>
              <a:defRPr lang="en-US"/>
            </a:defPPr>
            <a:lvl1pPr algn="ctr">
              <a:defRPr sz="4800" b="1" spc="300">
                <a:solidFill>
                  <a:srgbClr val="FFFFFF"/>
                </a:solidFill>
                <a:effectLst>
                  <a:glow rad="228600">
                    <a:schemeClr val="accent1">
                      <a:satMod val="175000"/>
                      <a:alpha val="40000"/>
                    </a:schemeClr>
                  </a:glow>
                </a:effectLst>
                <a:latin typeface="Montserrat" charset="0"/>
                <a:ea typeface="Montserrat" charset="0"/>
                <a:cs typeface="Montserrat" charset="0"/>
              </a:defRPr>
            </a:lvl1pPr>
          </a:lstStyle>
          <a:p>
            <a:r>
              <a:rPr lang="en-US"/>
              <a:t>CONFUSION MATRIX</a:t>
            </a:r>
          </a:p>
        </p:txBody>
      </p:sp>
      <p:sp>
        <p:nvSpPr>
          <p:cNvPr id="26" name="TextBox 25">
            <a:extLst>
              <a:ext uri="{FF2B5EF4-FFF2-40B4-BE49-F238E27FC236}">
                <a16:creationId xmlns:a16="http://schemas.microsoft.com/office/drawing/2014/main" id="{E90808F0-2A56-44B5-9A49-5F9D34F19CA4}"/>
              </a:ext>
            </a:extLst>
          </p:cNvPr>
          <p:cNvSpPr txBox="1"/>
          <p:nvPr/>
        </p:nvSpPr>
        <p:spPr>
          <a:xfrm>
            <a:off x="13152895" y="6100155"/>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ACCURACY</a:t>
            </a:r>
          </a:p>
        </p:txBody>
      </p:sp>
      <p:sp>
        <p:nvSpPr>
          <p:cNvPr id="29" name="TextBox 28">
            <a:extLst>
              <a:ext uri="{FF2B5EF4-FFF2-40B4-BE49-F238E27FC236}">
                <a16:creationId xmlns:a16="http://schemas.microsoft.com/office/drawing/2014/main" id="{7191EF03-C61F-4278-B80D-49C0346AD16D}"/>
              </a:ext>
            </a:extLst>
          </p:cNvPr>
          <p:cNvSpPr txBox="1"/>
          <p:nvPr/>
        </p:nvSpPr>
        <p:spPr>
          <a:xfrm>
            <a:off x="13152896" y="9217202"/>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ĐƯỜNG CONG ROC - AUC</a:t>
            </a:r>
          </a:p>
        </p:txBody>
      </p:sp>
      <p:sp>
        <p:nvSpPr>
          <p:cNvPr id="30" name="TextBox 29">
            <a:extLst>
              <a:ext uri="{FF2B5EF4-FFF2-40B4-BE49-F238E27FC236}">
                <a16:creationId xmlns:a16="http://schemas.microsoft.com/office/drawing/2014/main" id="{A21EEEDD-0137-4B45-BB53-4ABE2B36D096}"/>
              </a:ext>
            </a:extLst>
          </p:cNvPr>
          <p:cNvSpPr txBox="1"/>
          <p:nvPr/>
        </p:nvSpPr>
        <p:spPr>
          <a:xfrm>
            <a:off x="13152896" y="7670381"/>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PRECISION – RECALL – F1</a:t>
            </a:r>
          </a:p>
        </p:txBody>
      </p:sp>
      <p:sp>
        <p:nvSpPr>
          <p:cNvPr id="13" name="TextBox 12">
            <a:extLst>
              <a:ext uri="{FF2B5EF4-FFF2-40B4-BE49-F238E27FC236}">
                <a16:creationId xmlns:a16="http://schemas.microsoft.com/office/drawing/2014/main" id="{4352C1A1-80DD-46B1-BABB-C16E302E9302}"/>
              </a:ext>
            </a:extLst>
          </p:cNvPr>
          <p:cNvSpPr txBox="1"/>
          <p:nvPr/>
        </p:nvSpPr>
        <p:spPr>
          <a:xfrm>
            <a:off x="12831390" y="1150575"/>
            <a:ext cx="11170237"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CÁC ĐỘ ĐO ĐÁNH GIÁ MÔ HÌNH</a:t>
            </a:r>
          </a:p>
        </p:txBody>
      </p:sp>
      <p:sp>
        <p:nvSpPr>
          <p:cNvPr id="14" name="Rectangle 13">
            <a:extLst>
              <a:ext uri="{FF2B5EF4-FFF2-40B4-BE49-F238E27FC236}">
                <a16:creationId xmlns:a16="http://schemas.microsoft.com/office/drawing/2014/main" id="{DE2CE032-6C7D-470D-A84F-5E6FCABACBF8}"/>
              </a:ext>
            </a:extLst>
          </p:cNvPr>
          <p:cNvSpPr>
            <a:spLocks/>
          </p:cNvSpPr>
          <p:nvPr/>
        </p:nvSpPr>
        <p:spPr>
          <a:xfrm>
            <a:off x="0" y="0"/>
            <a:ext cx="12188825" cy="137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8586E-5B58-4A0E-927A-8F52C5063013}"/>
              </a:ext>
            </a:extLst>
          </p:cNvPr>
          <p:cNvSpPr/>
          <p:nvPr/>
        </p:nvSpPr>
        <p:spPr>
          <a:xfrm>
            <a:off x="346490" y="289249"/>
            <a:ext cx="11529838" cy="13137502"/>
          </a:xfrm>
          <a:prstGeom prst="rect">
            <a:avLst/>
          </a:prstGeom>
          <a:solidFill>
            <a:srgbClr val="FAFB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6E9D48C-B866-471D-B514-B3ADE59CB9E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96273" y="723273"/>
            <a:ext cx="7030272" cy="4983399"/>
          </a:xfrm>
          <a:prstGeom prst="rect">
            <a:avLst/>
          </a:prstGeom>
        </p:spPr>
      </p:pic>
      <p:sp>
        <p:nvSpPr>
          <p:cNvPr id="10" name="TextBox 9">
            <a:extLst>
              <a:ext uri="{FF2B5EF4-FFF2-40B4-BE49-F238E27FC236}">
                <a16:creationId xmlns:a16="http://schemas.microsoft.com/office/drawing/2014/main" id="{BCFAF92A-EB1D-4175-8880-C8D5926BE5F0}"/>
              </a:ext>
            </a:extLst>
          </p:cNvPr>
          <p:cNvSpPr txBox="1"/>
          <p:nvPr/>
        </p:nvSpPr>
        <p:spPr>
          <a:xfrm>
            <a:off x="768788" y="5449330"/>
            <a:ext cx="10685242" cy="7754367"/>
          </a:xfrm>
          <a:prstGeom prst="rect">
            <a:avLst/>
          </a:prstGeom>
          <a:noFill/>
        </p:spPr>
        <p:txBody>
          <a:bodyPr wrap="square" rtlCol="0">
            <a:spAutoFit/>
          </a:bodyPr>
          <a:lstStyle/>
          <a:p>
            <a:pPr algn="just"/>
            <a:r>
              <a:rPr lang="vi-VN" sz="3600">
                <a:latin typeface="r0c0i Linotte" pitchFamily="2" charset="0"/>
              </a:rPr>
              <a:t>Trong bài toán phân lớp nhị phân, Confusion Matrix là một ma trận có kích thước là 2x2</a:t>
            </a:r>
            <a:r>
              <a:rPr lang="en-US" sz="3600">
                <a:latin typeface="r0c0i Linotte" pitchFamily="2" charset="0"/>
              </a:rPr>
              <a:t>, </a:t>
            </a:r>
            <a:r>
              <a:rPr lang="vi-VN" sz="3600">
                <a:latin typeface="r0c0i Linotte" pitchFamily="2" charset="0"/>
              </a:rPr>
              <a:t>trong đó:</a:t>
            </a:r>
            <a:r>
              <a:rPr lang="en-US" sz="3600">
                <a:latin typeface="r0c0i Linotte" pitchFamily="2" charset="0"/>
              </a:rPr>
              <a:t> </a:t>
            </a:r>
          </a:p>
          <a:p>
            <a:pPr marL="1028700" lvl="1" indent="-571500" algn="just">
              <a:lnSpc>
                <a:spcPct val="150000"/>
              </a:lnSpc>
              <a:buFont typeface="Arial" panose="020B0604020202020204" pitchFamily="34" charset="0"/>
              <a:buChar char="•"/>
            </a:pPr>
            <a:r>
              <a:rPr lang="vi-VN" sz="3600" b="1">
                <a:latin typeface="r0c0i Linotte" pitchFamily="2" charset="0"/>
              </a:rPr>
              <a:t>True Positive (TP):</a:t>
            </a:r>
            <a:r>
              <a:rPr lang="en-US" sz="3600" b="1">
                <a:latin typeface="r0c0i Linotte" pitchFamily="2" charset="0"/>
              </a:rPr>
              <a:t> </a:t>
            </a:r>
            <a:r>
              <a:rPr lang="vi-VN" sz="3600">
                <a:latin typeface="r0c0i Linotte" pitchFamily="2" charset="0"/>
              </a:rPr>
              <a:t>số điểm dữ liệu có nhãn là Positive được dự đoán là Positive.</a:t>
            </a:r>
            <a:endParaRPr lang="en-US" sz="3600">
              <a:latin typeface="r0c0i Linotte" pitchFamily="2" charset="0"/>
            </a:endParaRPr>
          </a:p>
          <a:p>
            <a:pPr marL="1028700" lvl="1" indent="-571500" algn="just">
              <a:lnSpc>
                <a:spcPct val="150000"/>
              </a:lnSpc>
              <a:buFont typeface="Arial" panose="020B0604020202020204" pitchFamily="34" charset="0"/>
              <a:buChar char="•"/>
            </a:pPr>
            <a:r>
              <a:rPr lang="en-US" sz="3600" b="1">
                <a:latin typeface="r0c0i Linotte" pitchFamily="2" charset="0"/>
              </a:rPr>
              <a:t>False Positive (FP): </a:t>
            </a:r>
            <a:r>
              <a:rPr lang="en-US" sz="3600">
                <a:latin typeface="r0c0i Linotte" pitchFamily="2" charset="0"/>
              </a:rPr>
              <a:t>số điểm dữ liệu có nhãn là Negative bị dự đoán là Positive.</a:t>
            </a:r>
          </a:p>
          <a:p>
            <a:pPr marL="1028700" lvl="1" indent="-571500" algn="just">
              <a:lnSpc>
                <a:spcPct val="150000"/>
              </a:lnSpc>
              <a:buFont typeface="Arial" panose="020B0604020202020204" pitchFamily="34" charset="0"/>
              <a:buChar char="•"/>
            </a:pPr>
            <a:r>
              <a:rPr lang="en-US" sz="3600" b="1">
                <a:latin typeface="r0c0i Linotte" pitchFamily="2" charset="0"/>
              </a:rPr>
              <a:t>False Negative (FN): </a:t>
            </a:r>
            <a:r>
              <a:rPr lang="en-US" sz="3600">
                <a:latin typeface="r0c0i Linotte" pitchFamily="2" charset="0"/>
              </a:rPr>
              <a:t>số điểm dữ liệu có nhãn là Positive bị dự đoán là Negative.</a:t>
            </a:r>
          </a:p>
          <a:p>
            <a:pPr marL="1028700" lvl="1" indent="-571500" algn="just">
              <a:lnSpc>
                <a:spcPct val="150000"/>
              </a:lnSpc>
              <a:buFont typeface="Arial" panose="020B0604020202020204" pitchFamily="34" charset="0"/>
              <a:buChar char="•"/>
            </a:pPr>
            <a:r>
              <a:rPr lang="vi-VN" sz="3600" b="1">
                <a:latin typeface="r0c0i Linotte" pitchFamily="2" charset="0"/>
              </a:rPr>
              <a:t>True Negative (TN): </a:t>
            </a:r>
            <a:r>
              <a:rPr lang="vi-VN" sz="3600">
                <a:latin typeface="r0c0i Linotte" pitchFamily="2" charset="0"/>
              </a:rPr>
              <a:t>số điểm dữ liệu có nhãn là Negative được dự đoán là Negative.</a:t>
            </a:r>
            <a:endParaRPr lang="en-US" sz="3600">
              <a:latin typeface="r0c0i Linotte" pitchFamily="2" charset="0"/>
            </a:endParaRPr>
          </a:p>
        </p:txBody>
      </p:sp>
      <p:sp>
        <p:nvSpPr>
          <p:cNvPr id="11" name="Rectangle 10">
            <a:extLst>
              <a:ext uri="{FF2B5EF4-FFF2-40B4-BE49-F238E27FC236}">
                <a16:creationId xmlns:a16="http://schemas.microsoft.com/office/drawing/2014/main" id="{4237B9C8-0BB7-4C45-935C-C1CD7EA31C2E}"/>
              </a:ext>
            </a:extLst>
          </p:cNvPr>
          <p:cNvSpPr/>
          <p:nvPr/>
        </p:nvSpPr>
        <p:spPr>
          <a:xfrm>
            <a:off x="3923405" y="1877663"/>
            <a:ext cx="2443105" cy="16884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98044CE-40A0-4EAF-BCF7-E1D8DE572005}"/>
              </a:ext>
            </a:extLst>
          </p:cNvPr>
          <p:cNvSpPr/>
          <p:nvPr/>
        </p:nvSpPr>
        <p:spPr>
          <a:xfrm>
            <a:off x="6370320" y="1877663"/>
            <a:ext cx="2443105" cy="16884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884379-C870-47A9-AD2F-27AF55D1EB07}"/>
              </a:ext>
            </a:extLst>
          </p:cNvPr>
          <p:cNvSpPr/>
          <p:nvPr/>
        </p:nvSpPr>
        <p:spPr>
          <a:xfrm>
            <a:off x="3923405" y="3566161"/>
            <a:ext cx="2443105" cy="16884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756DFC5-488A-4793-A0F8-3A5887BC54B9}"/>
              </a:ext>
            </a:extLst>
          </p:cNvPr>
          <p:cNvSpPr/>
          <p:nvPr/>
        </p:nvSpPr>
        <p:spPr>
          <a:xfrm>
            <a:off x="6368448" y="3566161"/>
            <a:ext cx="2443105" cy="16884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BFF9B8D-AA27-41E9-8F43-13EFAD7B45D2}"/>
              </a:ext>
            </a:extLst>
          </p:cNvPr>
          <p:cNvSpPr txBox="1"/>
          <p:nvPr/>
        </p:nvSpPr>
        <p:spPr>
          <a:xfrm>
            <a:off x="13152896" y="4529928"/>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CONFUSION MATRIX</a:t>
            </a:r>
          </a:p>
        </p:txBody>
      </p:sp>
    </p:spTree>
    <p:extLst>
      <p:ext uri="{BB962C8B-B14F-4D97-AF65-F5344CB8AC3E}">
        <p14:creationId xmlns:p14="http://schemas.microsoft.com/office/powerpoint/2010/main" val="42633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Effect transition="in" filter="fade">
                                      <p:cBhvr>
                                        <p:cTn id="20" dur="500"/>
                                        <p:tgtEl>
                                          <p:spTgt spid="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500"/>
                                        <p:tgtEl>
                                          <p:spTgt spid="10">
                                            <p:txEl>
                                              <p:pRg st="2" end="2"/>
                                            </p:txEl>
                                          </p:spTgt>
                                        </p:tgtEl>
                                      </p:cBhvr>
                                    </p:animEffec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fade">
                                      <p:cBhvr>
                                        <p:cTn id="39" dur="500"/>
                                        <p:tgtEl>
                                          <p:spTgt spid="10">
                                            <p:txEl>
                                              <p:pRg st="3" end="3"/>
                                            </p:txEl>
                                          </p:spTgt>
                                        </p:tgtEl>
                                      </p:cBhvr>
                                    </p:animEffect>
                                  </p:childTnLst>
                                </p:cTn>
                              </p:par>
                              <p:par>
                                <p:cTn id="40" presetID="10" presetClass="exit" presetSubtype="0" fill="hold" grpId="1"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4" end="4"/>
                                            </p:txEl>
                                          </p:spTgt>
                                        </p:tgtEl>
                                        <p:attrNameLst>
                                          <p:attrName>style.visibility</p:attrName>
                                        </p:attrNameLst>
                                      </p:cBhvr>
                                      <p:to>
                                        <p:strVal val="visible"/>
                                      </p:to>
                                    </p:set>
                                    <p:animEffect transition="in" filter="fade">
                                      <p:cBhvr>
                                        <p:cTn id="50" dur="500"/>
                                        <p:tgtEl>
                                          <p:spTgt spid="10">
                                            <p:txEl>
                                              <p:pRg st="4" end="4"/>
                                            </p:txEl>
                                          </p:spTgt>
                                        </p:tgtEl>
                                      </p:cBhvr>
                                    </p:animEffect>
                                  </p:childTnLst>
                                </p:cTn>
                              </p:par>
                              <p:par>
                                <p:cTn id="51" presetID="10" presetClass="exit" presetSubtype="0" fill="hold" grpId="1" nodeType="withEffect">
                                  <p:stCondLst>
                                    <p:cond delay="0"/>
                                  </p:stCondLst>
                                  <p:childTnLst>
                                    <p:animEffect transition="out" filter="fade">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21" grpId="0" animBg="1"/>
      <p:bldP spid="21" grpId="1" animBg="1"/>
      <p:bldP spid="22" grpId="0" animBg="1"/>
      <p:bldP spid="22" grpId="1"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D894054-DF4D-4807-9200-6EEC07DDF6D5}"/>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80BD31-3D9D-462D-8897-2A6D0EBF7347}"/>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3" name="TextBox 12">
            <a:extLst>
              <a:ext uri="{FF2B5EF4-FFF2-40B4-BE49-F238E27FC236}">
                <a16:creationId xmlns:a16="http://schemas.microsoft.com/office/drawing/2014/main" id="{4352C1A1-80DD-46B1-BABB-C16E302E9302}"/>
              </a:ext>
            </a:extLst>
          </p:cNvPr>
          <p:cNvSpPr txBox="1"/>
          <p:nvPr/>
        </p:nvSpPr>
        <p:spPr>
          <a:xfrm>
            <a:off x="12831390" y="1150575"/>
            <a:ext cx="11170237"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CÁC ĐỘ ĐO ĐÁNH GIÁ MÔ HÌNH</a:t>
            </a:r>
          </a:p>
        </p:txBody>
      </p:sp>
      <p:sp>
        <p:nvSpPr>
          <p:cNvPr id="14" name="TextBox 13">
            <a:extLst>
              <a:ext uri="{FF2B5EF4-FFF2-40B4-BE49-F238E27FC236}">
                <a16:creationId xmlns:a16="http://schemas.microsoft.com/office/drawing/2014/main" id="{24B61C37-03E8-4F80-A985-26FD7CC79A24}"/>
              </a:ext>
            </a:extLst>
          </p:cNvPr>
          <p:cNvSpPr txBox="1"/>
          <p:nvPr/>
        </p:nvSpPr>
        <p:spPr>
          <a:xfrm>
            <a:off x="13152894" y="4529929"/>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CONFUSION MATRIX</a:t>
            </a:r>
          </a:p>
        </p:txBody>
      </p:sp>
      <p:sp>
        <p:nvSpPr>
          <p:cNvPr id="15" name="TextBox 14">
            <a:extLst>
              <a:ext uri="{FF2B5EF4-FFF2-40B4-BE49-F238E27FC236}">
                <a16:creationId xmlns:a16="http://schemas.microsoft.com/office/drawing/2014/main" id="{C9FEB19D-CF98-4563-9AD3-A61B4A6298B7}"/>
              </a:ext>
            </a:extLst>
          </p:cNvPr>
          <p:cNvSpPr txBox="1"/>
          <p:nvPr/>
        </p:nvSpPr>
        <p:spPr>
          <a:xfrm>
            <a:off x="13152895" y="6100155"/>
            <a:ext cx="10489328" cy="919401"/>
          </a:xfrm>
          <a:prstGeom prst="roundRect">
            <a:avLst/>
          </a:prstGeom>
          <a:solidFill>
            <a:schemeClr val="accent1">
              <a:lumMod val="60000"/>
              <a:lumOff val="40000"/>
            </a:schemeClr>
          </a:solidFill>
          <a:ln w="57150">
            <a:solidFill>
              <a:schemeClr val="tx2"/>
            </a:solidFill>
          </a:ln>
        </p:spPr>
        <p:txBody>
          <a:bodyPr wrap="square" rtlCol="0" anchor="ctr" anchorCtr="0">
            <a:spAutoFit/>
          </a:bodyPr>
          <a:lstStyle>
            <a:defPPr>
              <a:defRPr lang="en-US"/>
            </a:defPPr>
            <a:lvl1pPr algn="ctr">
              <a:defRPr sz="4800" b="1" spc="300">
                <a:solidFill>
                  <a:srgbClr val="FFFFFF"/>
                </a:solidFill>
                <a:effectLst>
                  <a:glow rad="228600">
                    <a:schemeClr val="accent1">
                      <a:satMod val="175000"/>
                      <a:alpha val="40000"/>
                    </a:schemeClr>
                  </a:glow>
                </a:effectLst>
                <a:latin typeface="Montserrat" charset="0"/>
                <a:ea typeface="Montserrat" charset="0"/>
                <a:cs typeface="Montserrat" charset="0"/>
              </a:defRPr>
            </a:lvl1pPr>
          </a:lstStyle>
          <a:p>
            <a:r>
              <a:rPr lang="en-US"/>
              <a:t>ACCURACY</a:t>
            </a:r>
          </a:p>
        </p:txBody>
      </p:sp>
      <p:sp>
        <p:nvSpPr>
          <p:cNvPr id="19" name="TextBox 18">
            <a:extLst>
              <a:ext uri="{FF2B5EF4-FFF2-40B4-BE49-F238E27FC236}">
                <a16:creationId xmlns:a16="http://schemas.microsoft.com/office/drawing/2014/main" id="{64D1282D-CBA7-4082-96C6-ECF6C1F3826A}"/>
              </a:ext>
            </a:extLst>
          </p:cNvPr>
          <p:cNvSpPr txBox="1"/>
          <p:nvPr/>
        </p:nvSpPr>
        <p:spPr>
          <a:xfrm>
            <a:off x="13152896" y="9217202"/>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ĐƯỜNG CONG ROC - AUC</a:t>
            </a:r>
          </a:p>
        </p:txBody>
      </p:sp>
      <p:sp>
        <p:nvSpPr>
          <p:cNvPr id="21" name="TextBox 20">
            <a:extLst>
              <a:ext uri="{FF2B5EF4-FFF2-40B4-BE49-F238E27FC236}">
                <a16:creationId xmlns:a16="http://schemas.microsoft.com/office/drawing/2014/main" id="{9905DA79-403D-4537-9626-01E97F0E54E1}"/>
              </a:ext>
            </a:extLst>
          </p:cNvPr>
          <p:cNvSpPr txBox="1"/>
          <p:nvPr/>
        </p:nvSpPr>
        <p:spPr>
          <a:xfrm>
            <a:off x="13152896" y="7670381"/>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PRECISION – RECALL – F1</a:t>
            </a:r>
          </a:p>
        </p:txBody>
      </p:sp>
      <p:sp>
        <p:nvSpPr>
          <p:cNvPr id="22" name="Rectangle 21">
            <a:extLst>
              <a:ext uri="{FF2B5EF4-FFF2-40B4-BE49-F238E27FC236}">
                <a16:creationId xmlns:a16="http://schemas.microsoft.com/office/drawing/2014/main" id="{6335BF60-4D65-42DC-A317-13D0A37F9659}"/>
              </a:ext>
            </a:extLst>
          </p:cNvPr>
          <p:cNvSpPr>
            <a:spLocks/>
          </p:cNvSpPr>
          <p:nvPr/>
        </p:nvSpPr>
        <p:spPr>
          <a:xfrm>
            <a:off x="0" y="0"/>
            <a:ext cx="12188825" cy="137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908695-BC20-4C8E-90E8-DE05CFFB0A30}"/>
              </a:ext>
            </a:extLst>
          </p:cNvPr>
          <p:cNvSpPr/>
          <p:nvPr/>
        </p:nvSpPr>
        <p:spPr>
          <a:xfrm>
            <a:off x="346490" y="289249"/>
            <a:ext cx="11529838" cy="13137502"/>
          </a:xfrm>
          <a:prstGeom prst="rect">
            <a:avLst/>
          </a:prstGeom>
          <a:solidFill>
            <a:srgbClr val="FAFB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7261308-F833-4F96-BE57-319B45BDAB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96273" y="723273"/>
            <a:ext cx="7030272" cy="4983399"/>
          </a:xfrm>
          <a:prstGeom prst="rect">
            <a:avLst/>
          </a:prstGeom>
        </p:spPr>
      </p:pic>
      <p:sp>
        <p:nvSpPr>
          <p:cNvPr id="25" name="TextBox 24">
            <a:extLst>
              <a:ext uri="{FF2B5EF4-FFF2-40B4-BE49-F238E27FC236}">
                <a16:creationId xmlns:a16="http://schemas.microsoft.com/office/drawing/2014/main" id="{AE0ED6C0-EE9C-4441-83ED-C56F32A26E51}"/>
              </a:ext>
            </a:extLst>
          </p:cNvPr>
          <p:cNvSpPr txBox="1"/>
          <p:nvPr/>
        </p:nvSpPr>
        <p:spPr>
          <a:xfrm>
            <a:off x="768788" y="5776069"/>
            <a:ext cx="10685242" cy="2862322"/>
          </a:xfrm>
          <a:prstGeom prst="rect">
            <a:avLst/>
          </a:prstGeom>
          <a:noFill/>
        </p:spPr>
        <p:txBody>
          <a:bodyPr wrap="square" rtlCol="0">
            <a:spAutoFit/>
          </a:bodyPr>
          <a:lstStyle/>
          <a:p>
            <a:pPr algn="just"/>
            <a:r>
              <a:rPr lang="en-US" sz="3600">
                <a:latin typeface="r0c0i Linotte" pitchFamily="2" charset="0"/>
              </a:rPr>
              <a:t>Độ chính xác Accuracy được tính bằng tỉ lệ giữa số điểm dữ liệu được dự đoán đúng trên tổng số điểm dữ liệu trong tập kiểm thử:</a:t>
            </a:r>
          </a:p>
          <a:p>
            <a:pPr algn="just"/>
            <a:endParaRPr lang="en-US" sz="3600">
              <a:latin typeface="r0c0i Linotte" pitchFamily="2" charset="0"/>
            </a:endParaRPr>
          </a:p>
          <a:p>
            <a:pPr algn="ctr"/>
            <a:r>
              <a:rPr lang="en-US" sz="3600" b="1">
                <a:latin typeface="r0c0i Linotte" pitchFamily="2" charset="0"/>
              </a:rPr>
              <a:t>Accuracy = (TP + TN) / (TP + FP + FN +TN</a:t>
            </a:r>
            <a:r>
              <a:rPr lang="en-US" sz="3600">
                <a:latin typeface="r0c0i Linotte" pitchFamily="2" charset="0"/>
              </a:rPr>
              <a:t>)</a:t>
            </a:r>
          </a:p>
        </p:txBody>
      </p:sp>
    </p:spTree>
    <p:extLst>
      <p:ext uri="{BB962C8B-B14F-4D97-AF65-F5344CB8AC3E}">
        <p14:creationId xmlns:p14="http://schemas.microsoft.com/office/powerpoint/2010/main" val="30911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fade">
                                      <p:cBhvr>
                                        <p:cTn id="12"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D894054-DF4D-4807-9200-6EEC07DDF6D5}"/>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80BD31-3D9D-462D-8897-2A6D0EBF7347}"/>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3" name="TextBox 12">
            <a:extLst>
              <a:ext uri="{FF2B5EF4-FFF2-40B4-BE49-F238E27FC236}">
                <a16:creationId xmlns:a16="http://schemas.microsoft.com/office/drawing/2014/main" id="{4352C1A1-80DD-46B1-BABB-C16E302E9302}"/>
              </a:ext>
            </a:extLst>
          </p:cNvPr>
          <p:cNvSpPr txBox="1"/>
          <p:nvPr/>
        </p:nvSpPr>
        <p:spPr>
          <a:xfrm>
            <a:off x="12831390" y="1150575"/>
            <a:ext cx="11170237"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CÁC ĐỘ ĐO ĐÁNH GIÁ MÔ HÌNH</a:t>
            </a:r>
          </a:p>
        </p:txBody>
      </p:sp>
      <p:sp>
        <p:nvSpPr>
          <p:cNvPr id="14" name="TextBox 13">
            <a:extLst>
              <a:ext uri="{FF2B5EF4-FFF2-40B4-BE49-F238E27FC236}">
                <a16:creationId xmlns:a16="http://schemas.microsoft.com/office/drawing/2014/main" id="{24B61C37-03E8-4F80-A985-26FD7CC79A24}"/>
              </a:ext>
            </a:extLst>
          </p:cNvPr>
          <p:cNvSpPr txBox="1"/>
          <p:nvPr/>
        </p:nvSpPr>
        <p:spPr>
          <a:xfrm>
            <a:off x="13152894" y="4529929"/>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CONFUSION MATRIX</a:t>
            </a:r>
          </a:p>
        </p:txBody>
      </p:sp>
      <p:sp>
        <p:nvSpPr>
          <p:cNvPr id="15" name="TextBox 14">
            <a:extLst>
              <a:ext uri="{FF2B5EF4-FFF2-40B4-BE49-F238E27FC236}">
                <a16:creationId xmlns:a16="http://schemas.microsoft.com/office/drawing/2014/main" id="{C9FEB19D-CF98-4563-9AD3-A61B4A6298B7}"/>
              </a:ext>
            </a:extLst>
          </p:cNvPr>
          <p:cNvSpPr txBox="1"/>
          <p:nvPr/>
        </p:nvSpPr>
        <p:spPr>
          <a:xfrm>
            <a:off x="13152895" y="6100155"/>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ACCURACY</a:t>
            </a:r>
          </a:p>
        </p:txBody>
      </p:sp>
      <p:sp>
        <p:nvSpPr>
          <p:cNvPr id="19" name="TextBox 18">
            <a:extLst>
              <a:ext uri="{FF2B5EF4-FFF2-40B4-BE49-F238E27FC236}">
                <a16:creationId xmlns:a16="http://schemas.microsoft.com/office/drawing/2014/main" id="{64D1282D-CBA7-4082-96C6-ECF6C1F3826A}"/>
              </a:ext>
            </a:extLst>
          </p:cNvPr>
          <p:cNvSpPr txBox="1"/>
          <p:nvPr/>
        </p:nvSpPr>
        <p:spPr>
          <a:xfrm>
            <a:off x="13152896" y="9217202"/>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ĐƯỜNG CONG ROC - AUC</a:t>
            </a:r>
          </a:p>
        </p:txBody>
      </p:sp>
      <p:sp>
        <p:nvSpPr>
          <p:cNvPr id="21" name="TextBox 20">
            <a:extLst>
              <a:ext uri="{FF2B5EF4-FFF2-40B4-BE49-F238E27FC236}">
                <a16:creationId xmlns:a16="http://schemas.microsoft.com/office/drawing/2014/main" id="{9905DA79-403D-4537-9626-01E97F0E54E1}"/>
              </a:ext>
            </a:extLst>
          </p:cNvPr>
          <p:cNvSpPr txBox="1"/>
          <p:nvPr/>
        </p:nvSpPr>
        <p:spPr>
          <a:xfrm>
            <a:off x="13152896" y="7670381"/>
            <a:ext cx="10489327" cy="919401"/>
          </a:xfrm>
          <a:prstGeom prst="roundRect">
            <a:avLst/>
          </a:prstGeom>
          <a:solidFill>
            <a:schemeClr val="accent1">
              <a:lumMod val="60000"/>
              <a:lumOff val="40000"/>
            </a:schemeClr>
          </a:solidFill>
          <a:ln w="57150">
            <a:solidFill>
              <a:schemeClr val="tx2"/>
            </a:solidFill>
          </a:ln>
        </p:spPr>
        <p:txBody>
          <a:bodyPr wrap="square" rtlCol="0" anchor="ctr" anchorCtr="0">
            <a:spAutoFit/>
          </a:bodyPr>
          <a:lstStyle>
            <a:defPPr>
              <a:defRPr lang="en-US"/>
            </a:defPPr>
            <a:lvl1pPr algn="ctr">
              <a:defRPr sz="4800" b="1" spc="300">
                <a:solidFill>
                  <a:srgbClr val="FFFFFF"/>
                </a:solidFill>
                <a:effectLst>
                  <a:glow rad="228600">
                    <a:schemeClr val="accent1">
                      <a:satMod val="175000"/>
                      <a:alpha val="40000"/>
                    </a:schemeClr>
                  </a:glow>
                </a:effectLst>
                <a:latin typeface="Montserrat" charset="0"/>
                <a:ea typeface="Montserrat" charset="0"/>
                <a:cs typeface="Montserrat" charset="0"/>
              </a:defRPr>
            </a:lvl1pPr>
          </a:lstStyle>
          <a:p>
            <a:r>
              <a:rPr lang="en-US"/>
              <a:t>PRECISION – RECALL – F1</a:t>
            </a:r>
          </a:p>
        </p:txBody>
      </p:sp>
      <p:sp>
        <p:nvSpPr>
          <p:cNvPr id="22" name="Rectangle 21">
            <a:extLst>
              <a:ext uri="{FF2B5EF4-FFF2-40B4-BE49-F238E27FC236}">
                <a16:creationId xmlns:a16="http://schemas.microsoft.com/office/drawing/2014/main" id="{6335BF60-4D65-42DC-A317-13D0A37F9659}"/>
              </a:ext>
            </a:extLst>
          </p:cNvPr>
          <p:cNvSpPr>
            <a:spLocks/>
          </p:cNvSpPr>
          <p:nvPr/>
        </p:nvSpPr>
        <p:spPr>
          <a:xfrm>
            <a:off x="0" y="0"/>
            <a:ext cx="12188825" cy="137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908695-BC20-4C8E-90E8-DE05CFFB0A30}"/>
              </a:ext>
            </a:extLst>
          </p:cNvPr>
          <p:cNvSpPr/>
          <p:nvPr/>
        </p:nvSpPr>
        <p:spPr>
          <a:xfrm>
            <a:off x="346490" y="289249"/>
            <a:ext cx="11529838" cy="13137502"/>
          </a:xfrm>
          <a:prstGeom prst="rect">
            <a:avLst/>
          </a:prstGeom>
          <a:solidFill>
            <a:srgbClr val="FAFB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7261308-F833-4F96-BE57-319B45BDAB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96273" y="723273"/>
            <a:ext cx="7030272" cy="4983399"/>
          </a:xfrm>
          <a:prstGeom prst="rect">
            <a:avLst/>
          </a:prstGeom>
        </p:spPr>
      </p:pic>
      <p:sp>
        <p:nvSpPr>
          <p:cNvPr id="25" name="TextBox 24">
            <a:extLst>
              <a:ext uri="{FF2B5EF4-FFF2-40B4-BE49-F238E27FC236}">
                <a16:creationId xmlns:a16="http://schemas.microsoft.com/office/drawing/2014/main" id="{AE0ED6C0-EE9C-4441-83ED-C56F32A26E51}"/>
              </a:ext>
            </a:extLst>
          </p:cNvPr>
          <p:cNvSpPr txBox="1"/>
          <p:nvPr/>
        </p:nvSpPr>
        <p:spPr>
          <a:xfrm>
            <a:off x="768788" y="5800882"/>
            <a:ext cx="10685242" cy="6740307"/>
          </a:xfrm>
          <a:prstGeom prst="rect">
            <a:avLst/>
          </a:prstGeom>
          <a:noFill/>
        </p:spPr>
        <p:txBody>
          <a:bodyPr wrap="square" rtlCol="0">
            <a:spAutoFit/>
          </a:bodyPr>
          <a:lstStyle/>
          <a:p>
            <a:pPr algn="just"/>
            <a:r>
              <a:rPr lang="vi-VN" sz="3600">
                <a:latin typeface="r0c0i Linotte" pitchFamily="2" charset="0"/>
              </a:rPr>
              <a:t>Độ đo Precision được tính bằng tỉ lệ giữa số điểm dữ liệu có nhãn là Positive được dự đoán đúng trên tổng số dự đoán Positive đưa ra bởi mô hình:</a:t>
            </a:r>
            <a:endParaRPr lang="en-US" sz="3600">
              <a:latin typeface="r0c0i Linotte" pitchFamily="2" charset="0"/>
            </a:endParaRPr>
          </a:p>
          <a:p>
            <a:pPr algn="just"/>
            <a:endParaRPr lang="en-US" sz="3600">
              <a:latin typeface="r0c0i Linotte" pitchFamily="2" charset="0"/>
            </a:endParaRPr>
          </a:p>
          <a:p>
            <a:pPr algn="ctr"/>
            <a:r>
              <a:rPr lang="en-US" sz="3600" b="1">
                <a:latin typeface="r0c0i Linotte" pitchFamily="2" charset="0"/>
              </a:rPr>
              <a:t>Precission = TP / (TP + FP</a:t>
            </a:r>
            <a:r>
              <a:rPr lang="en-US" sz="3600">
                <a:latin typeface="r0c0i Linotte" pitchFamily="2" charset="0"/>
              </a:rPr>
              <a:t>)</a:t>
            </a:r>
          </a:p>
          <a:p>
            <a:pPr algn="ctr"/>
            <a:endParaRPr lang="en-US" sz="3600">
              <a:latin typeface="r0c0i Linotte" pitchFamily="2" charset="0"/>
            </a:endParaRPr>
          </a:p>
          <a:p>
            <a:pPr algn="just"/>
            <a:r>
              <a:rPr lang="vi-VN" sz="3600">
                <a:latin typeface="r0c0i Linotte" pitchFamily="2" charset="0"/>
              </a:rPr>
              <a:t>Độ đo Recall (còn gọi là Sensitivity hay độ phủ) được tính bằng tỉ lệ giữa số điểm dữ liệu có nhãn là Positive được dự đoán đúng trên tổng số điểm dữ liệu có nhãn là Positive:</a:t>
            </a:r>
            <a:endParaRPr lang="en-US" sz="3600">
              <a:latin typeface="r0c0i Linotte" pitchFamily="2" charset="0"/>
            </a:endParaRPr>
          </a:p>
          <a:p>
            <a:pPr algn="just"/>
            <a:endParaRPr lang="en-US" sz="3600">
              <a:latin typeface="r0c0i Linotte" pitchFamily="2" charset="0"/>
            </a:endParaRPr>
          </a:p>
          <a:p>
            <a:pPr algn="ctr"/>
            <a:r>
              <a:rPr lang="en-US" sz="3600" b="1">
                <a:latin typeface="r0c0i Linotte" pitchFamily="2" charset="0"/>
              </a:rPr>
              <a:t>Recall = TP / (TP + FN</a:t>
            </a:r>
            <a:r>
              <a:rPr lang="en-US" sz="3600">
                <a:latin typeface="r0c0i Linotte" pitchFamily="2" charset="0"/>
              </a:rPr>
              <a:t>)</a:t>
            </a:r>
          </a:p>
        </p:txBody>
      </p:sp>
      <p:cxnSp>
        <p:nvCxnSpPr>
          <p:cNvPr id="3" name="Straight Connector 2">
            <a:extLst>
              <a:ext uri="{FF2B5EF4-FFF2-40B4-BE49-F238E27FC236}">
                <a16:creationId xmlns:a16="http://schemas.microsoft.com/office/drawing/2014/main" id="{885B0405-2E82-4340-AB49-D70C7E11167B}"/>
              </a:ext>
            </a:extLst>
          </p:cNvPr>
          <p:cNvCxnSpPr/>
          <p:nvPr/>
        </p:nvCxnSpPr>
        <p:spPr>
          <a:xfrm>
            <a:off x="1884784" y="8808098"/>
            <a:ext cx="85281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56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fade">
                                      <p:cBhvr>
                                        <p:cTn id="12" dur="500"/>
                                        <p:tgtEl>
                                          <p:spTgt spid="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animEffect transition="in" filter="fade">
                                      <p:cBhvr>
                                        <p:cTn id="17" dur="500"/>
                                        <p:tgtEl>
                                          <p:spTgt spid="2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xEl>
                                              <p:pRg st="6" end="6"/>
                                            </p:txEl>
                                          </p:spTgt>
                                        </p:tgtEl>
                                        <p:attrNameLst>
                                          <p:attrName>style.visibility</p:attrName>
                                        </p:attrNameLst>
                                      </p:cBhvr>
                                      <p:to>
                                        <p:strVal val="visible"/>
                                      </p:to>
                                    </p:set>
                                    <p:animEffect transition="in" filter="fade">
                                      <p:cBhvr>
                                        <p:cTn id="25" dur="500"/>
                                        <p:tgtEl>
                                          <p:spTgt spid="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D894054-DF4D-4807-9200-6EEC07DDF6D5}"/>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80BD31-3D9D-462D-8897-2A6D0EBF7347}"/>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3" name="TextBox 12">
            <a:extLst>
              <a:ext uri="{FF2B5EF4-FFF2-40B4-BE49-F238E27FC236}">
                <a16:creationId xmlns:a16="http://schemas.microsoft.com/office/drawing/2014/main" id="{4352C1A1-80DD-46B1-BABB-C16E302E9302}"/>
              </a:ext>
            </a:extLst>
          </p:cNvPr>
          <p:cNvSpPr txBox="1"/>
          <p:nvPr/>
        </p:nvSpPr>
        <p:spPr>
          <a:xfrm>
            <a:off x="12831390" y="1150575"/>
            <a:ext cx="11170237"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CÁC ĐỘ ĐO ĐÁNH GIÁ MÔ HÌNH</a:t>
            </a:r>
          </a:p>
        </p:txBody>
      </p:sp>
      <p:sp>
        <p:nvSpPr>
          <p:cNvPr id="14" name="TextBox 13">
            <a:extLst>
              <a:ext uri="{FF2B5EF4-FFF2-40B4-BE49-F238E27FC236}">
                <a16:creationId xmlns:a16="http://schemas.microsoft.com/office/drawing/2014/main" id="{24B61C37-03E8-4F80-A985-26FD7CC79A24}"/>
              </a:ext>
            </a:extLst>
          </p:cNvPr>
          <p:cNvSpPr txBox="1"/>
          <p:nvPr/>
        </p:nvSpPr>
        <p:spPr>
          <a:xfrm>
            <a:off x="13152894" y="4529929"/>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CONFUSION MATRIX</a:t>
            </a:r>
          </a:p>
        </p:txBody>
      </p:sp>
      <p:sp>
        <p:nvSpPr>
          <p:cNvPr id="15" name="TextBox 14">
            <a:extLst>
              <a:ext uri="{FF2B5EF4-FFF2-40B4-BE49-F238E27FC236}">
                <a16:creationId xmlns:a16="http://schemas.microsoft.com/office/drawing/2014/main" id="{C9FEB19D-CF98-4563-9AD3-A61B4A6298B7}"/>
              </a:ext>
            </a:extLst>
          </p:cNvPr>
          <p:cNvSpPr txBox="1"/>
          <p:nvPr/>
        </p:nvSpPr>
        <p:spPr>
          <a:xfrm>
            <a:off x="13152895" y="6100155"/>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ACCURACY</a:t>
            </a:r>
          </a:p>
        </p:txBody>
      </p:sp>
      <p:sp>
        <p:nvSpPr>
          <p:cNvPr id="19" name="TextBox 18">
            <a:extLst>
              <a:ext uri="{FF2B5EF4-FFF2-40B4-BE49-F238E27FC236}">
                <a16:creationId xmlns:a16="http://schemas.microsoft.com/office/drawing/2014/main" id="{64D1282D-CBA7-4082-96C6-ECF6C1F3826A}"/>
              </a:ext>
            </a:extLst>
          </p:cNvPr>
          <p:cNvSpPr txBox="1"/>
          <p:nvPr/>
        </p:nvSpPr>
        <p:spPr>
          <a:xfrm>
            <a:off x="13152896" y="9217202"/>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ĐƯỜNG CONG ROC - AUC</a:t>
            </a:r>
          </a:p>
        </p:txBody>
      </p:sp>
      <p:sp>
        <p:nvSpPr>
          <p:cNvPr id="21" name="TextBox 20">
            <a:extLst>
              <a:ext uri="{FF2B5EF4-FFF2-40B4-BE49-F238E27FC236}">
                <a16:creationId xmlns:a16="http://schemas.microsoft.com/office/drawing/2014/main" id="{9905DA79-403D-4537-9626-01E97F0E54E1}"/>
              </a:ext>
            </a:extLst>
          </p:cNvPr>
          <p:cNvSpPr txBox="1"/>
          <p:nvPr/>
        </p:nvSpPr>
        <p:spPr>
          <a:xfrm>
            <a:off x="13152896" y="7670381"/>
            <a:ext cx="10489327" cy="919401"/>
          </a:xfrm>
          <a:prstGeom prst="roundRect">
            <a:avLst/>
          </a:prstGeom>
          <a:solidFill>
            <a:schemeClr val="accent1">
              <a:lumMod val="60000"/>
              <a:lumOff val="40000"/>
            </a:schemeClr>
          </a:solidFill>
          <a:ln w="57150">
            <a:solidFill>
              <a:schemeClr val="tx2"/>
            </a:solidFill>
          </a:ln>
        </p:spPr>
        <p:txBody>
          <a:bodyPr wrap="square" rtlCol="0" anchor="ctr" anchorCtr="0">
            <a:spAutoFit/>
          </a:bodyPr>
          <a:lstStyle>
            <a:defPPr>
              <a:defRPr lang="en-US"/>
            </a:defPPr>
            <a:lvl1pPr algn="ctr">
              <a:defRPr sz="4800" b="1" spc="300">
                <a:solidFill>
                  <a:srgbClr val="FFFFFF"/>
                </a:solidFill>
                <a:effectLst>
                  <a:glow rad="228600">
                    <a:schemeClr val="accent1">
                      <a:satMod val="175000"/>
                      <a:alpha val="40000"/>
                    </a:schemeClr>
                  </a:glow>
                </a:effectLst>
                <a:latin typeface="Montserrat" charset="0"/>
                <a:ea typeface="Montserrat" charset="0"/>
                <a:cs typeface="Montserrat" charset="0"/>
              </a:defRPr>
            </a:lvl1pPr>
          </a:lstStyle>
          <a:p>
            <a:r>
              <a:rPr lang="en-US"/>
              <a:t>PRECISION – RECALL – F1</a:t>
            </a:r>
          </a:p>
        </p:txBody>
      </p:sp>
      <p:sp>
        <p:nvSpPr>
          <p:cNvPr id="22" name="Rectangle 21">
            <a:extLst>
              <a:ext uri="{FF2B5EF4-FFF2-40B4-BE49-F238E27FC236}">
                <a16:creationId xmlns:a16="http://schemas.microsoft.com/office/drawing/2014/main" id="{6335BF60-4D65-42DC-A317-13D0A37F9659}"/>
              </a:ext>
            </a:extLst>
          </p:cNvPr>
          <p:cNvSpPr>
            <a:spLocks/>
          </p:cNvSpPr>
          <p:nvPr/>
        </p:nvSpPr>
        <p:spPr>
          <a:xfrm>
            <a:off x="0" y="0"/>
            <a:ext cx="12188825" cy="137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908695-BC20-4C8E-90E8-DE05CFFB0A30}"/>
              </a:ext>
            </a:extLst>
          </p:cNvPr>
          <p:cNvSpPr/>
          <p:nvPr/>
        </p:nvSpPr>
        <p:spPr>
          <a:xfrm>
            <a:off x="346490" y="289249"/>
            <a:ext cx="11529838" cy="13137502"/>
          </a:xfrm>
          <a:prstGeom prst="rect">
            <a:avLst/>
          </a:prstGeom>
          <a:solidFill>
            <a:srgbClr val="FAFB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7261308-F833-4F96-BE57-319B45BDAB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96273" y="723273"/>
            <a:ext cx="7030272" cy="4983399"/>
          </a:xfrm>
          <a:prstGeom prst="rect">
            <a:avLst/>
          </a:prstGeom>
        </p:spPr>
      </p:pic>
      <p:sp>
        <p:nvSpPr>
          <p:cNvPr id="25" name="TextBox 24">
            <a:extLst>
              <a:ext uri="{FF2B5EF4-FFF2-40B4-BE49-F238E27FC236}">
                <a16:creationId xmlns:a16="http://schemas.microsoft.com/office/drawing/2014/main" id="{AE0ED6C0-EE9C-4441-83ED-C56F32A26E51}"/>
              </a:ext>
            </a:extLst>
          </p:cNvPr>
          <p:cNvSpPr txBox="1"/>
          <p:nvPr/>
        </p:nvSpPr>
        <p:spPr>
          <a:xfrm>
            <a:off x="768788" y="5449330"/>
            <a:ext cx="10685242" cy="7294305"/>
          </a:xfrm>
          <a:prstGeom prst="rect">
            <a:avLst/>
          </a:prstGeom>
          <a:noFill/>
        </p:spPr>
        <p:txBody>
          <a:bodyPr wrap="square" rtlCol="0">
            <a:spAutoFit/>
          </a:bodyPr>
          <a:lstStyle/>
          <a:p>
            <a:pPr algn="just"/>
            <a:r>
              <a:rPr lang="vi-VN" sz="3600" b="1">
                <a:latin typeface="r0c0i Linotte" pitchFamily="2" charset="0"/>
              </a:rPr>
              <a:t>Precision cao trong khi Recall thấp</a:t>
            </a:r>
            <a:r>
              <a:rPr lang="vi-VN" sz="3600">
                <a:latin typeface="r0c0i Linotte" pitchFamily="2" charset="0"/>
              </a:rPr>
              <a:t>: </a:t>
            </a:r>
            <a:endParaRPr lang="en-US" sz="3600">
              <a:latin typeface="r0c0i Linotte" pitchFamily="2" charset="0"/>
            </a:endParaRPr>
          </a:p>
          <a:p>
            <a:pPr algn="just"/>
            <a:r>
              <a:rPr lang="vi-VN" sz="3600">
                <a:latin typeface="r0c0i Linotte" pitchFamily="2" charset="0"/>
              </a:rPr>
              <a:t>Mô hình có xu hướng bỏ sót nhiều điểm dữ liệu có nhãn là Positive trong thực tế.</a:t>
            </a:r>
            <a:endParaRPr lang="en-US" sz="3600">
              <a:latin typeface="r0c0i Linotte" pitchFamily="2" charset="0"/>
            </a:endParaRPr>
          </a:p>
          <a:p>
            <a:pPr algn="just"/>
            <a:endParaRPr lang="en-US" sz="3600">
              <a:latin typeface="r0c0i Linotte" pitchFamily="2" charset="0"/>
            </a:endParaRPr>
          </a:p>
          <a:p>
            <a:pPr algn="just"/>
            <a:r>
              <a:rPr lang="en-US" sz="3600" b="1">
                <a:latin typeface="r0c0i Linotte" pitchFamily="2" charset="0"/>
              </a:rPr>
              <a:t>Recall cao trong khi Precision thấp: </a:t>
            </a:r>
          </a:p>
          <a:p>
            <a:pPr algn="just"/>
            <a:r>
              <a:rPr lang="en-US" sz="3600">
                <a:latin typeface="r0c0i Linotte" pitchFamily="2" charset="0"/>
              </a:rPr>
              <a:t>Mô hình có độ phủ tốt trên các nhãn Positive, tuy nhiên độ chính xác của kết quả dự đoán các điểm dữ liệu này lại không cao.</a:t>
            </a:r>
          </a:p>
          <a:p>
            <a:pPr algn="just"/>
            <a:endParaRPr lang="en-US" sz="3600">
              <a:latin typeface="r0c0i Linotte" pitchFamily="2" charset="0"/>
            </a:endParaRPr>
          </a:p>
          <a:p>
            <a:pPr algn="just"/>
            <a:r>
              <a:rPr lang="en-US" sz="3600">
                <a:latin typeface="r0c0i Linotte" pitchFamily="2" charset="0"/>
              </a:rPr>
              <a:t>Sự </a:t>
            </a:r>
            <a:r>
              <a:rPr lang="vi-VN" sz="3600">
                <a:latin typeface="r0c0i Linotte" pitchFamily="2" charset="0"/>
              </a:rPr>
              <a:t>tổng hòa giữa Precision và Recall</a:t>
            </a:r>
            <a:r>
              <a:rPr lang="en-US" sz="3600">
                <a:latin typeface="r0c0i Linotte" pitchFamily="2" charset="0"/>
              </a:rPr>
              <a:t> </a:t>
            </a:r>
            <a:r>
              <a:rPr lang="vi-VN" sz="3600">
                <a:latin typeface="r0c0i Linotte" pitchFamily="2" charset="0"/>
              </a:rPr>
              <a:t>là độ đo F1 v</a:t>
            </a:r>
            <a:r>
              <a:rPr lang="en-US" sz="3600">
                <a:latin typeface="r0c0i Linotte" pitchFamily="2" charset="0"/>
              </a:rPr>
              <a:t>à</a:t>
            </a:r>
            <a:r>
              <a:rPr lang="vi-VN" sz="3600">
                <a:latin typeface="r0c0i Linotte" pitchFamily="2" charset="0"/>
              </a:rPr>
              <a:t> bằng trung bình điều hòa của Precision và Recall:</a:t>
            </a:r>
            <a:endParaRPr lang="en-US" sz="3600">
              <a:latin typeface="r0c0i Linotte" pitchFamily="2" charset="0"/>
            </a:endParaRPr>
          </a:p>
          <a:p>
            <a:pPr algn="just"/>
            <a:endParaRPr lang="en-US" sz="3600">
              <a:latin typeface="r0c0i Linotte" pitchFamily="2" charset="0"/>
            </a:endParaRPr>
          </a:p>
          <a:p>
            <a:pPr algn="ctr"/>
            <a:r>
              <a:rPr lang="en-US" sz="3600" b="1">
                <a:latin typeface="r0c0i Linotte" pitchFamily="2" charset="0"/>
              </a:rPr>
              <a:t>F1 = 2 </a:t>
            </a:r>
            <a:r>
              <a:rPr lang="en-US" sz="3600" b="1"/>
              <a:t>× (Precision ⋅ Recall) / (Precision + Recall)</a:t>
            </a:r>
            <a:endParaRPr lang="en-US" sz="3600" b="1">
              <a:latin typeface="r0c0i Linotte" pitchFamily="2" charset="0"/>
            </a:endParaRPr>
          </a:p>
        </p:txBody>
      </p:sp>
    </p:spTree>
    <p:extLst>
      <p:ext uri="{BB962C8B-B14F-4D97-AF65-F5344CB8AC3E}">
        <p14:creationId xmlns:p14="http://schemas.microsoft.com/office/powerpoint/2010/main" val="105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5">
                                            <p:txEl>
                                              <p:pRg st="1" end="1"/>
                                            </p:txEl>
                                          </p:spTgt>
                                        </p:tgtEl>
                                        <p:attrNameLst>
                                          <p:attrName>style.visibility</p:attrName>
                                        </p:attrNameLst>
                                      </p:cBhvr>
                                      <p:to>
                                        <p:strVal val="visible"/>
                                      </p:to>
                                    </p:set>
                                    <p:animEffect transition="in" filter="fade">
                                      <p:cBhvr>
                                        <p:cTn id="10" dur="500"/>
                                        <p:tgtEl>
                                          <p:spTgt spid="2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animEffect transition="in" filter="fade">
                                      <p:cBhvr>
                                        <p:cTn id="15" dur="500"/>
                                        <p:tgtEl>
                                          <p:spTgt spid="2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xEl>
                                              <p:pRg st="4" end="4"/>
                                            </p:txEl>
                                          </p:spTgt>
                                        </p:tgtEl>
                                        <p:attrNameLst>
                                          <p:attrName>style.visibility</p:attrName>
                                        </p:attrNameLst>
                                      </p:cBhvr>
                                      <p:to>
                                        <p:strVal val="visible"/>
                                      </p:to>
                                    </p:set>
                                    <p:animEffect transition="in" filter="fade">
                                      <p:cBhvr>
                                        <p:cTn id="18" dur="500"/>
                                        <p:tgtEl>
                                          <p:spTgt spid="2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xEl>
                                              <p:pRg st="6" end="6"/>
                                            </p:txEl>
                                          </p:spTgt>
                                        </p:tgtEl>
                                        <p:attrNameLst>
                                          <p:attrName>style.visibility</p:attrName>
                                        </p:attrNameLst>
                                      </p:cBhvr>
                                      <p:to>
                                        <p:strVal val="visible"/>
                                      </p:to>
                                    </p:set>
                                    <p:animEffect transition="in" filter="fade">
                                      <p:cBhvr>
                                        <p:cTn id="23" dur="500"/>
                                        <p:tgtEl>
                                          <p:spTgt spid="2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xEl>
                                              <p:pRg st="8" end="8"/>
                                            </p:txEl>
                                          </p:spTgt>
                                        </p:tgtEl>
                                        <p:attrNameLst>
                                          <p:attrName>style.visibility</p:attrName>
                                        </p:attrNameLst>
                                      </p:cBhvr>
                                      <p:to>
                                        <p:strVal val="visible"/>
                                      </p:to>
                                    </p:set>
                                    <p:animEffect transition="in" filter="fade">
                                      <p:cBhvr>
                                        <p:cTn id="26" dur="500"/>
                                        <p:tgtEl>
                                          <p:spTgt spid="2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D894054-DF4D-4807-9200-6EEC07DDF6D5}"/>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80BD31-3D9D-462D-8897-2A6D0EBF7347}"/>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3" name="TextBox 12">
            <a:extLst>
              <a:ext uri="{FF2B5EF4-FFF2-40B4-BE49-F238E27FC236}">
                <a16:creationId xmlns:a16="http://schemas.microsoft.com/office/drawing/2014/main" id="{4352C1A1-80DD-46B1-BABB-C16E302E9302}"/>
              </a:ext>
            </a:extLst>
          </p:cNvPr>
          <p:cNvSpPr txBox="1"/>
          <p:nvPr/>
        </p:nvSpPr>
        <p:spPr>
          <a:xfrm>
            <a:off x="12831390" y="1150575"/>
            <a:ext cx="11170237"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CÁC ĐỘ ĐO ĐÁNH GIÁ MÔ HÌNH</a:t>
            </a:r>
          </a:p>
        </p:txBody>
      </p:sp>
      <p:sp>
        <p:nvSpPr>
          <p:cNvPr id="14" name="TextBox 13">
            <a:extLst>
              <a:ext uri="{FF2B5EF4-FFF2-40B4-BE49-F238E27FC236}">
                <a16:creationId xmlns:a16="http://schemas.microsoft.com/office/drawing/2014/main" id="{24B61C37-03E8-4F80-A985-26FD7CC79A24}"/>
              </a:ext>
            </a:extLst>
          </p:cNvPr>
          <p:cNvSpPr txBox="1"/>
          <p:nvPr/>
        </p:nvSpPr>
        <p:spPr>
          <a:xfrm>
            <a:off x="13152894" y="4529929"/>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CONFUSION MATRIX</a:t>
            </a:r>
          </a:p>
        </p:txBody>
      </p:sp>
      <p:sp>
        <p:nvSpPr>
          <p:cNvPr id="15" name="TextBox 14">
            <a:extLst>
              <a:ext uri="{FF2B5EF4-FFF2-40B4-BE49-F238E27FC236}">
                <a16:creationId xmlns:a16="http://schemas.microsoft.com/office/drawing/2014/main" id="{C9FEB19D-CF98-4563-9AD3-A61B4A6298B7}"/>
              </a:ext>
            </a:extLst>
          </p:cNvPr>
          <p:cNvSpPr txBox="1"/>
          <p:nvPr/>
        </p:nvSpPr>
        <p:spPr>
          <a:xfrm>
            <a:off x="13152895" y="6100155"/>
            <a:ext cx="10489328"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ACCURACY</a:t>
            </a:r>
          </a:p>
        </p:txBody>
      </p:sp>
      <p:sp>
        <p:nvSpPr>
          <p:cNvPr id="19" name="TextBox 18">
            <a:extLst>
              <a:ext uri="{FF2B5EF4-FFF2-40B4-BE49-F238E27FC236}">
                <a16:creationId xmlns:a16="http://schemas.microsoft.com/office/drawing/2014/main" id="{64D1282D-CBA7-4082-96C6-ECF6C1F3826A}"/>
              </a:ext>
            </a:extLst>
          </p:cNvPr>
          <p:cNvSpPr txBox="1"/>
          <p:nvPr/>
        </p:nvSpPr>
        <p:spPr>
          <a:xfrm>
            <a:off x="13152896" y="9217202"/>
            <a:ext cx="10489327" cy="919401"/>
          </a:xfrm>
          <a:prstGeom prst="roundRect">
            <a:avLst/>
          </a:prstGeom>
          <a:solidFill>
            <a:schemeClr val="accent1">
              <a:lumMod val="60000"/>
              <a:lumOff val="40000"/>
            </a:schemeClr>
          </a:solidFill>
          <a:ln w="57150">
            <a:solidFill>
              <a:schemeClr val="tx2"/>
            </a:solidFill>
          </a:ln>
        </p:spPr>
        <p:txBody>
          <a:bodyPr wrap="square" rtlCol="0" anchor="ctr" anchorCtr="0">
            <a:spAutoFit/>
          </a:bodyPr>
          <a:lstStyle>
            <a:defPPr>
              <a:defRPr lang="en-US"/>
            </a:defPPr>
            <a:lvl1pPr algn="ctr">
              <a:defRPr sz="4800" b="1" spc="300">
                <a:solidFill>
                  <a:srgbClr val="FFFFFF"/>
                </a:solidFill>
                <a:effectLst>
                  <a:glow rad="228600">
                    <a:schemeClr val="accent1">
                      <a:satMod val="175000"/>
                      <a:alpha val="40000"/>
                    </a:schemeClr>
                  </a:glow>
                </a:effectLst>
                <a:latin typeface="Montserrat" charset="0"/>
                <a:ea typeface="Montserrat" charset="0"/>
                <a:cs typeface="Montserrat" charset="0"/>
              </a:defRPr>
            </a:lvl1pPr>
          </a:lstStyle>
          <a:p>
            <a:r>
              <a:rPr lang="en-US"/>
              <a:t>ĐƯỜNG CONG ROC - AUC</a:t>
            </a:r>
          </a:p>
        </p:txBody>
      </p:sp>
      <p:sp>
        <p:nvSpPr>
          <p:cNvPr id="21" name="TextBox 20">
            <a:extLst>
              <a:ext uri="{FF2B5EF4-FFF2-40B4-BE49-F238E27FC236}">
                <a16:creationId xmlns:a16="http://schemas.microsoft.com/office/drawing/2014/main" id="{9905DA79-403D-4537-9626-01E97F0E54E1}"/>
              </a:ext>
            </a:extLst>
          </p:cNvPr>
          <p:cNvSpPr txBox="1"/>
          <p:nvPr/>
        </p:nvSpPr>
        <p:spPr>
          <a:xfrm>
            <a:off x="13152896" y="7670381"/>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defPPr>
              <a:defRPr lang="en-US"/>
            </a:defPPr>
            <a:lvl1pPr algn="ctr">
              <a:defRPr sz="4800" b="1" spc="300">
                <a:solidFill>
                  <a:schemeClr val="tx2"/>
                </a:solidFill>
                <a:latin typeface="Montserrat" charset="0"/>
                <a:ea typeface="Montserrat" charset="0"/>
                <a:cs typeface="Montserrat" charset="0"/>
              </a:defRPr>
            </a:lvl1pPr>
          </a:lstStyle>
          <a:p>
            <a:r>
              <a:rPr lang="en-US"/>
              <a:t>PRECISION – RECALL – F1</a:t>
            </a:r>
          </a:p>
        </p:txBody>
      </p:sp>
      <p:sp>
        <p:nvSpPr>
          <p:cNvPr id="22" name="Rectangle 21">
            <a:extLst>
              <a:ext uri="{FF2B5EF4-FFF2-40B4-BE49-F238E27FC236}">
                <a16:creationId xmlns:a16="http://schemas.microsoft.com/office/drawing/2014/main" id="{6335BF60-4D65-42DC-A317-13D0A37F9659}"/>
              </a:ext>
            </a:extLst>
          </p:cNvPr>
          <p:cNvSpPr>
            <a:spLocks/>
          </p:cNvSpPr>
          <p:nvPr/>
        </p:nvSpPr>
        <p:spPr>
          <a:xfrm>
            <a:off x="0" y="0"/>
            <a:ext cx="12188825" cy="137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908695-BC20-4C8E-90E8-DE05CFFB0A30}"/>
              </a:ext>
            </a:extLst>
          </p:cNvPr>
          <p:cNvSpPr/>
          <p:nvPr/>
        </p:nvSpPr>
        <p:spPr>
          <a:xfrm>
            <a:off x="346490" y="289249"/>
            <a:ext cx="11529838" cy="13137502"/>
          </a:xfrm>
          <a:prstGeom prst="rect">
            <a:avLst/>
          </a:prstGeom>
          <a:solidFill>
            <a:srgbClr val="FAFB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E0ED6C0-EE9C-4441-83ED-C56F32A26E51}"/>
              </a:ext>
            </a:extLst>
          </p:cNvPr>
          <p:cNvSpPr txBox="1"/>
          <p:nvPr/>
        </p:nvSpPr>
        <p:spPr>
          <a:xfrm>
            <a:off x="768788" y="6857999"/>
            <a:ext cx="10685242" cy="5632311"/>
          </a:xfrm>
          <a:prstGeom prst="rect">
            <a:avLst/>
          </a:prstGeom>
          <a:noFill/>
        </p:spPr>
        <p:txBody>
          <a:bodyPr wrap="square" rtlCol="0">
            <a:spAutoFit/>
          </a:bodyPr>
          <a:lstStyle/>
          <a:p>
            <a:pPr algn="just"/>
            <a:r>
              <a:rPr lang="vi-VN" sz="3600">
                <a:latin typeface="r0c0i Linotte" pitchFamily="2" charset="0"/>
              </a:rPr>
              <a:t>Đường cong ROC thường được biểu diễn bằng cặp chỉ số (TPR, FPR) tại mỗi ngưỡng với TPR là trục tung và FPR là trục hoành. Trong đó:</a:t>
            </a:r>
            <a:endParaRPr lang="en-US" sz="3600">
              <a:latin typeface="r0c0i Linotte" pitchFamily="2" charset="0"/>
            </a:endParaRPr>
          </a:p>
          <a:p>
            <a:pPr marL="1028700" lvl="1" indent="-571500" algn="just">
              <a:lnSpc>
                <a:spcPct val="150000"/>
              </a:lnSpc>
              <a:buFont typeface="Arial" panose="020B0604020202020204" pitchFamily="34" charset="0"/>
              <a:buChar char="•"/>
            </a:pPr>
            <a:r>
              <a:rPr lang="en-US" sz="3600" b="1">
                <a:latin typeface="r0c0i Linotte" pitchFamily="2" charset="0"/>
              </a:rPr>
              <a:t>TPR = Recall</a:t>
            </a:r>
          </a:p>
          <a:p>
            <a:pPr marL="1028700" lvl="1" indent="-571500" algn="just">
              <a:lnSpc>
                <a:spcPct val="150000"/>
              </a:lnSpc>
              <a:buFont typeface="Arial" panose="020B0604020202020204" pitchFamily="34" charset="0"/>
              <a:buChar char="•"/>
            </a:pPr>
            <a:r>
              <a:rPr lang="en-US" sz="3600" b="1">
                <a:latin typeface="r0c0i Linotte" pitchFamily="2" charset="0"/>
              </a:rPr>
              <a:t>FPR = FP / (TN + FP)</a:t>
            </a:r>
          </a:p>
          <a:p>
            <a:pPr algn="just"/>
            <a:endParaRPr lang="en-US" sz="3600">
              <a:latin typeface="r0c0i Linotte" pitchFamily="2" charset="0"/>
            </a:endParaRPr>
          </a:p>
          <a:p>
            <a:pPr algn="just"/>
            <a:r>
              <a:rPr lang="vi-VN" sz="3600">
                <a:latin typeface="r0c0i Linotte" pitchFamily="2" charset="0"/>
              </a:rPr>
              <a:t>Chỉ số </a:t>
            </a:r>
            <a:r>
              <a:rPr lang="vi-VN" sz="3600" b="1">
                <a:latin typeface="r0c0i Linotte" pitchFamily="2" charset="0"/>
              </a:rPr>
              <a:t>AUC (Area under the curve) </a:t>
            </a:r>
            <a:r>
              <a:rPr lang="vi-VN" sz="3600">
                <a:latin typeface="r0c0i Linotte" pitchFamily="2" charset="0"/>
              </a:rPr>
              <a:t>chính là diện tích không gian bên dưới đường cong ROC, là con số thể hiện hiệu suất phân loại của mô hình. </a:t>
            </a:r>
            <a:endParaRPr lang="en-US" sz="3600">
              <a:latin typeface="r0c0i Linotte" pitchFamily="2" charset="0"/>
            </a:endParaRPr>
          </a:p>
        </p:txBody>
      </p:sp>
      <p:pic>
        <p:nvPicPr>
          <p:cNvPr id="3" name="Picture 2" descr="Chart, line chart&#10;&#10;Description automatically generated">
            <a:extLst>
              <a:ext uri="{FF2B5EF4-FFF2-40B4-BE49-F238E27FC236}">
                <a16:creationId xmlns:a16="http://schemas.microsoft.com/office/drawing/2014/main" id="{CCFE32B9-6F24-4724-A2F6-DBE15C52E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478" y="723273"/>
            <a:ext cx="8571631" cy="6000142"/>
          </a:xfrm>
          <a:prstGeom prst="rect">
            <a:avLst/>
          </a:prstGeom>
        </p:spPr>
      </p:pic>
    </p:spTree>
    <p:extLst>
      <p:ext uri="{BB962C8B-B14F-4D97-AF65-F5344CB8AC3E}">
        <p14:creationId xmlns:p14="http://schemas.microsoft.com/office/powerpoint/2010/main" val="358724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fad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fad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xEl>
                                              <p:pRg st="4" end="4"/>
                                            </p:txEl>
                                          </p:spTgt>
                                        </p:tgtEl>
                                        <p:attrNameLst>
                                          <p:attrName>style.visibility</p:attrName>
                                        </p:attrNameLst>
                                      </p:cBhvr>
                                      <p:to>
                                        <p:strVal val="visible"/>
                                      </p:to>
                                    </p:set>
                                    <p:animEffect transition="in" filter="fade">
                                      <p:cBhvr>
                                        <p:cTn id="22"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01224" y="7203030"/>
            <a:ext cx="3423693"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LOGISTIC </a:t>
            </a:r>
          </a:p>
          <a:p>
            <a:pPr algn="ctr"/>
            <a:r>
              <a:rPr lang="en-US" sz="4800" b="1">
                <a:solidFill>
                  <a:srgbClr val="FFFFFF"/>
                </a:solidFill>
                <a:latin typeface="Montserrat" charset="0"/>
                <a:ea typeface="Montserrat" charset="0"/>
                <a:cs typeface="Montserrat" charset="0"/>
              </a:rPr>
              <a:t>REGRESSION</a:t>
            </a:r>
          </a:p>
        </p:txBody>
      </p:sp>
      <p:grpSp>
        <p:nvGrpSpPr>
          <p:cNvPr id="26" name="Group 25">
            <a:extLst>
              <a:ext uri="{FF2B5EF4-FFF2-40B4-BE49-F238E27FC236}">
                <a16:creationId xmlns:a16="http://schemas.microsoft.com/office/drawing/2014/main" id="{A543CC27-82E5-4F58-940C-3FCC8BA242D9}"/>
              </a:ext>
            </a:extLst>
          </p:cNvPr>
          <p:cNvGrpSpPr/>
          <p:nvPr/>
        </p:nvGrpSpPr>
        <p:grpSpPr>
          <a:xfrm rot="16200000">
            <a:off x="2428486" y="7306980"/>
            <a:ext cx="315449" cy="328746"/>
            <a:chOff x="2483867" y="2712929"/>
            <a:chExt cx="1234324" cy="1199689"/>
          </a:xfrm>
          <a:solidFill>
            <a:schemeClr val="accent3"/>
          </a:solidFill>
        </p:grpSpPr>
        <p:sp>
          <p:nvSpPr>
            <p:cNvPr id="27" name="Rectangle: Rounded Corners 26">
              <a:extLst>
                <a:ext uri="{FF2B5EF4-FFF2-40B4-BE49-F238E27FC236}">
                  <a16:creationId xmlns:a16="http://schemas.microsoft.com/office/drawing/2014/main" id="{7DA92C85-A4E0-483E-BE30-A1A8727DD195}"/>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785F516-E4A0-47DB-B0C5-BEEFA94E4010}"/>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182277-92B5-49CD-AEA1-86D51223F3AE}"/>
              </a:ext>
            </a:extLst>
          </p:cNvPr>
          <p:cNvGrpSpPr/>
          <p:nvPr/>
        </p:nvGrpSpPr>
        <p:grpSpPr>
          <a:xfrm rot="10800000">
            <a:off x="2421836" y="8400912"/>
            <a:ext cx="315447" cy="328744"/>
            <a:chOff x="2483867" y="2712929"/>
            <a:chExt cx="1234324" cy="1199689"/>
          </a:xfrm>
          <a:solidFill>
            <a:schemeClr val="accent6"/>
          </a:solidFill>
        </p:grpSpPr>
        <p:sp>
          <p:nvSpPr>
            <p:cNvPr id="32" name="Rectangle: Rounded Corners 31">
              <a:extLst>
                <a:ext uri="{FF2B5EF4-FFF2-40B4-BE49-F238E27FC236}">
                  <a16:creationId xmlns:a16="http://schemas.microsoft.com/office/drawing/2014/main" id="{B91712C3-0A53-4238-93F8-C7115398DB5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18A0E6A-1E88-4102-BA5B-83CBE29BCD7A}"/>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9EA2861-C70D-41E4-AECC-6E14B0E8351C}"/>
              </a:ext>
            </a:extLst>
          </p:cNvPr>
          <p:cNvGrpSpPr/>
          <p:nvPr/>
        </p:nvGrpSpPr>
        <p:grpSpPr>
          <a:xfrm>
            <a:off x="5634591" y="7300334"/>
            <a:ext cx="315447" cy="328744"/>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7A13C77E-7884-49A0-A2AE-CC359AFF558B}"/>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5C9978A-D978-4ABE-BFE3-3C085ECB7BE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C665963-8777-4642-8A32-0349EEA757EB}"/>
              </a:ext>
            </a:extLst>
          </p:cNvPr>
          <p:cNvGrpSpPr/>
          <p:nvPr/>
        </p:nvGrpSpPr>
        <p:grpSpPr>
          <a:xfrm rot="5400000">
            <a:off x="5631844" y="8451419"/>
            <a:ext cx="315449" cy="328746"/>
            <a:chOff x="2483867" y="2712929"/>
            <a:chExt cx="1234324" cy="1199689"/>
          </a:xfrm>
          <a:solidFill>
            <a:schemeClr val="accent4"/>
          </a:solidFill>
        </p:grpSpPr>
        <p:sp>
          <p:nvSpPr>
            <p:cNvPr id="38" name="Rectangle: Rounded Corners 37">
              <a:extLst>
                <a:ext uri="{FF2B5EF4-FFF2-40B4-BE49-F238E27FC236}">
                  <a16:creationId xmlns:a16="http://schemas.microsoft.com/office/drawing/2014/main" id="{87B3DBC8-C648-4463-A57F-BA406C8BD59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A5D57D1-EB97-473F-BFA4-C9D3EAB3F26D}"/>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Diagram&#10;&#10;Description automatically generated with medium confidence">
            <a:extLst>
              <a:ext uri="{FF2B5EF4-FFF2-40B4-BE49-F238E27FC236}">
                <a16:creationId xmlns:a16="http://schemas.microsoft.com/office/drawing/2014/main" id="{047CC9C7-AA17-4540-B876-03EE9FA20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9049" y="3165330"/>
            <a:ext cx="8222172" cy="5608187"/>
          </a:xfrm>
          <a:prstGeom prst="rect">
            <a:avLst/>
          </a:prstGeom>
        </p:spPr>
      </p:pic>
      <p:sp>
        <p:nvSpPr>
          <p:cNvPr id="5" name="TextBox 4">
            <a:extLst>
              <a:ext uri="{FF2B5EF4-FFF2-40B4-BE49-F238E27FC236}">
                <a16:creationId xmlns:a16="http://schemas.microsoft.com/office/drawing/2014/main" id="{CA06008A-AFAD-4CAA-900F-94836B6EE4D1}"/>
              </a:ext>
            </a:extLst>
          </p:cNvPr>
          <p:cNvSpPr txBox="1"/>
          <p:nvPr/>
        </p:nvSpPr>
        <p:spPr>
          <a:xfrm>
            <a:off x="8202571" y="3165330"/>
            <a:ext cx="6752717" cy="5632311"/>
          </a:xfrm>
          <a:prstGeom prst="rect">
            <a:avLst/>
          </a:prstGeom>
          <a:noFill/>
        </p:spPr>
        <p:txBody>
          <a:bodyPr wrap="square" rtlCol="0">
            <a:spAutoFit/>
          </a:bodyPr>
          <a:lstStyle/>
          <a:p>
            <a:pPr marL="571500" indent="-571500" algn="just">
              <a:buFont typeface="Wingdings" panose="05000000000000000000" pitchFamily="2" charset="2"/>
              <a:buChar char="q"/>
            </a:pPr>
            <a:r>
              <a:rPr lang="en-US" sz="3600">
                <a:latin typeface="r0c0i Linotte" pitchFamily="2" charset="0"/>
              </a:rPr>
              <a:t>Hoạt động d</a:t>
            </a:r>
            <a:r>
              <a:rPr lang="vi-VN" sz="3600">
                <a:latin typeface="r0c0i Linotte" pitchFamily="2" charset="0"/>
              </a:rPr>
              <a:t>ựa trên hàm sigmoid với đường cong chữ S đặc trưng, dùng để dự đoán xác suất xảy ra hay không xảy ra của một nhãn nào đó.</a:t>
            </a:r>
            <a:endParaRPr lang="en-US" sz="3600">
              <a:latin typeface="r0c0i Linotte" pitchFamily="2" charset="0"/>
            </a:endParaRPr>
          </a:p>
          <a:p>
            <a:pPr algn="just"/>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Nếu xác suất dự đoán class 1 lớn hơn 0.5, điểm dữ liệu thuộc class 1. Ngược lại thì điểm dữ liệu thuộc class 0.</a:t>
            </a:r>
          </a:p>
        </p:txBody>
      </p:sp>
      <p:cxnSp>
        <p:nvCxnSpPr>
          <p:cNvPr id="43" name="Straight Connector 42">
            <a:extLst>
              <a:ext uri="{FF2B5EF4-FFF2-40B4-BE49-F238E27FC236}">
                <a16:creationId xmlns:a16="http://schemas.microsoft.com/office/drawing/2014/main" id="{479DB67E-020A-467E-9692-AB9E5AD03E62}"/>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7A9ED3C-DF0A-49B7-A5CC-E15AD1B12BB6}"/>
              </a:ext>
            </a:extLst>
          </p:cNvPr>
          <p:cNvSpPr txBox="1"/>
          <p:nvPr/>
        </p:nvSpPr>
        <p:spPr>
          <a:xfrm>
            <a:off x="8202571" y="9040096"/>
            <a:ext cx="14993330" cy="1200329"/>
          </a:xfrm>
          <a:prstGeom prst="rect">
            <a:avLst/>
          </a:prstGeom>
          <a:noFill/>
        </p:spPr>
        <p:txBody>
          <a:bodyPr wrap="square" rtlCol="0">
            <a:spAutoFit/>
          </a:bodyPr>
          <a:lstStyle/>
          <a:p>
            <a:pPr marL="571500" indent="-571500" algn="just">
              <a:buFont typeface="Wingdings" panose="05000000000000000000" pitchFamily="2" charset="2"/>
              <a:buChar char="q"/>
            </a:pPr>
            <a:r>
              <a:rPr lang="en-US" sz="3600" b="1">
                <a:latin typeface="r0c0i Linotte" pitchFamily="2" charset="0"/>
              </a:rPr>
              <a:t>Công cụ sử dụng: </a:t>
            </a:r>
            <a:r>
              <a:rPr lang="en-US" sz="3600">
                <a:latin typeface="r0c0i Linotte" pitchFamily="2" charset="0"/>
              </a:rPr>
              <a:t>Hàm </a:t>
            </a:r>
            <a:r>
              <a:rPr lang="en-US" sz="3600" b="1">
                <a:latin typeface="r0c0i Linotte" pitchFamily="2" charset="0"/>
              </a:rPr>
              <a:t>LogisticRegression</a:t>
            </a:r>
            <a:r>
              <a:rPr lang="en-US" sz="3600">
                <a:latin typeface="r0c0i Linotte" pitchFamily="2" charset="0"/>
              </a:rPr>
              <a:t> trong thư viện scikit-learn</a:t>
            </a:r>
          </a:p>
          <a:p>
            <a:pPr marL="571500" indent="-571500" algn="just">
              <a:buFont typeface="Wingdings" panose="05000000000000000000" pitchFamily="2" charset="2"/>
              <a:buChar char="q"/>
            </a:pPr>
            <a:endParaRPr lang="en-US" sz="3600" b="1">
              <a:latin typeface="r0c0i Linotte" pitchFamily="2" charset="0"/>
            </a:endParaRPr>
          </a:p>
        </p:txBody>
      </p:sp>
    </p:spTree>
    <p:extLst>
      <p:ext uri="{BB962C8B-B14F-4D97-AF65-F5344CB8AC3E}">
        <p14:creationId xmlns:p14="http://schemas.microsoft.com/office/powerpoint/2010/main" val="3339219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xEl>
                                              <p:pRg st="0" end="0"/>
                                            </p:txEl>
                                          </p:spTgt>
                                        </p:tgtEl>
                                        <p:attrNameLst>
                                          <p:attrName>style.visibility</p:attrName>
                                        </p:attrNameLst>
                                      </p:cBhvr>
                                      <p:to>
                                        <p:strVal val="visible"/>
                                      </p:to>
                                    </p:set>
                                    <p:animEffect transition="in" filter="fade">
                                      <p:cBhvr>
                                        <p:cTn id="20"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704047" y="1150575"/>
            <a:ext cx="9001183" cy="1002839"/>
          </a:xfrm>
          <a:prstGeom prst="rect">
            <a:avLst/>
          </a:prstGeom>
          <a:noFill/>
        </p:spPr>
        <p:txBody>
          <a:bodyPr wrap="none" rtlCol="0" anchor="ctr" anchorCtr="0">
            <a:spAutoFit/>
          </a:bodyPr>
          <a:lstStyle/>
          <a:p>
            <a:pPr algn="ctr">
              <a:lnSpc>
                <a:spcPts val="7060"/>
              </a:lnSpc>
            </a:pPr>
            <a:r>
              <a:rPr lang="en-US" sz="6000" b="1" spc="200">
                <a:solidFill>
                  <a:schemeClr val="tx2"/>
                </a:solidFill>
                <a:latin typeface="Montserrat" charset="0"/>
                <a:ea typeface="Montserrat" charset="0"/>
                <a:cs typeface="Montserrat" charset="0"/>
              </a:rPr>
              <a:t>NỘI DUNG THUYẾT TRÌNH</a:t>
            </a:r>
          </a:p>
        </p:txBody>
      </p:sp>
      <p:cxnSp>
        <p:nvCxnSpPr>
          <p:cNvPr id="16" name="Straight Connector 15"/>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36077" y="557554"/>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grpSp>
        <p:nvGrpSpPr>
          <p:cNvPr id="52" name="Group 51">
            <a:extLst>
              <a:ext uri="{FF2B5EF4-FFF2-40B4-BE49-F238E27FC236}">
                <a16:creationId xmlns:a16="http://schemas.microsoft.com/office/drawing/2014/main" id="{985030D9-D8B4-4820-B17C-3C1F768B2C18}"/>
              </a:ext>
            </a:extLst>
          </p:cNvPr>
          <p:cNvGrpSpPr/>
          <p:nvPr/>
        </p:nvGrpSpPr>
        <p:grpSpPr>
          <a:xfrm>
            <a:off x="21856972" y="4069668"/>
            <a:ext cx="1390651" cy="1237811"/>
            <a:chOff x="21728263" y="4236399"/>
            <a:chExt cx="1390651" cy="1237811"/>
          </a:xfrm>
        </p:grpSpPr>
        <p:sp>
          <p:nvSpPr>
            <p:cNvPr id="49" name="Rectangle: Rounded Corners 48">
              <a:extLst>
                <a:ext uri="{FF2B5EF4-FFF2-40B4-BE49-F238E27FC236}">
                  <a16:creationId xmlns:a16="http://schemas.microsoft.com/office/drawing/2014/main" id="{77C36028-D88B-49EB-B5D7-A657D43CBBDC}"/>
                </a:ext>
              </a:extLst>
            </p:cNvPr>
            <p:cNvSpPr/>
            <p:nvPr/>
          </p:nvSpPr>
          <p:spPr>
            <a:xfrm>
              <a:off x="21728263" y="4236400"/>
              <a:ext cx="1390651"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EEF88E5E-3DD9-4308-848C-B1D37042E71E}"/>
                </a:ext>
              </a:extLst>
            </p:cNvPr>
            <p:cNvSpPr/>
            <p:nvPr/>
          </p:nvSpPr>
          <p:spPr>
            <a:xfrm rot="5400000">
              <a:off x="22444129" y="4799425"/>
              <a:ext cx="1237811" cy="11175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D3920A58-8D6E-4C8A-90EA-B7A17A727C9A}"/>
              </a:ext>
            </a:extLst>
          </p:cNvPr>
          <p:cNvGrpSpPr/>
          <p:nvPr/>
        </p:nvGrpSpPr>
        <p:grpSpPr>
          <a:xfrm rot="16200000">
            <a:off x="1221269" y="4019445"/>
            <a:ext cx="1234324" cy="1334770"/>
            <a:chOff x="2483865" y="2712926"/>
            <a:chExt cx="1234324" cy="1334770"/>
          </a:xfrm>
        </p:grpSpPr>
        <p:sp>
          <p:nvSpPr>
            <p:cNvPr id="56" name="Rectangle: Rounded Corners 55">
              <a:extLst>
                <a:ext uri="{FF2B5EF4-FFF2-40B4-BE49-F238E27FC236}">
                  <a16:creationId xmlns:a16="http://schemas.microsoft.com/office/drawing/2014/main" id="{9021FD90-438A-449A-B283-D12B65B7D53A}"/>
                </a:ext>
              </a:extLst>
            </p:cNvPr>
            <p:cNvSpPr/>
            <p:nvPr/>
          </p:nvSpPr>
          <p:spPr>
            <a:xfrm>
              <a:off x="2483865" y="2712927"/>
              <a:ext cx="1234324" cy="10933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BAFB529-9D6A-4D89-ABEF-D1AB39ADCB54}"/>
                </a:ext>
              </a:extLst>
            </p:cNvPr>
            <p:cNvSpPr/>
            <p:nvPr/>
          </p:nvSpPr>
          <p:spPr>
            <a:xfrm rot="5400000">
              <a:off x="2990438" y="3319946"/>
              <a:ext cx="1334770" cy="12073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786AF9EF-CB0A-4361-8FDA-B07F741AAC95}"/>
              </a:ext>
            </a:extLst>
          </p:cNvPr>
          <p:cNvGrpSpPr/>
          <p:nvPr/>
        </p:nvGrpSpPr>
        <p:grpSpPr>
          <a:xfrm rot="10800000">
            <a:off x="1115166" y="9819807"/>
            <a:ext cx="1334771" cy="1234323"/>
            <a:chOff x="2383418" y="2712926"/>
            <a:chExt cx="1334771" cy="1234323"/>
          </a:xfrm>
        </p:grpSpPr>
        <p:sp>
          <p:nvSpPr>
            <p:cNvPr id="63" name="Rectangle: Rounded Corners 62">
              <a:extLst>
                <a:ext uri="{FF2B5EF4-FFF2-40B4-BE49-F238E27FC236}">
                  <a16:creationId xmlns:a16="http://schemas.microsoft.com/office/drawing/2014/main" id="{1C5585F2-51D7-457C-B884-A13D3FA03DC8}"/>
                </a:ext>
              </a:extLst>
            </p:cNvPr>
            <p:cNvSpPr/>
            <p:nvPr/>
          </p:nvSpPr>
          <p:spPr>
            <a:xfrm>
              <a:off x="2383418" y="2712926"/>
              <a:ext cx="1334770"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FE8001A2-F630-4C2D-A580-E5E84099BBD9}"/>
                </a:ext>
              </a:extLst>
            </p:cNvPr>
            <p:cNvSpPr/>
            <p:nvPr/>
          </p:nvSpPr>
          <p:spPr>
            <a:xfrm rot="5400000">
              <a:off x="3045147" y="3274208"/>
              <a:ext cx="1234323"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5C19CFA6-E60F-453F-A4D3-711FE49681EE}"/>
              </a:ext>
            </a:extLst>
          </p:cNvPr>
          <p:cNvGrpSpPr/>
          <p:nvPr/>
        </p:nvGrpSpPr>
        <p:grpSpPr>
          <a:xfrm rot="5400000">
            <a:off x="22190512" y="10134647"/>
            <a:ext cx="1007556" cy="1162101"/>
            <a:chOff x="2710633" y="2712927"/>
            <a:chExt cx="1007556" cy="1162101"/>
          </a:xfrm>
        </p:grpSpPr>
        <p:sp>
          <p:nvSpPr>
            <p:cNvPr id="66" name="Rectangle: Rounded Corners 65">
              <a:extLst>
                <a:ext uri="{FF2B5EF4-FFF2-40B4-BE49-F238E27FC236}">
                  <a16:creationId xmlns:a16="http://schemas.microsoft.com/office/drawing/2014/main" id="{917B6626-BE17-40BF-8F27-E6230C867B26}"/>
                </a:ext>
              </a:extLst>
            </p:cNvPr>
            <p:cNvSpPr/>
            <p:nvPr/>
          </p:nvSpPr>
          <p:spPr>
            <a:xfrm>
              <a:off x="2710633" y="2712927"/>
              <a:ext cx="1007555"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7312A224-9B08-41D5-B2A2-C7FC0EA3A58B}"/>
                </a:ext>
              </a:extLst>
            </p:cNvPr>
            <p:cNvSpPr/>
            <p:nvPr/>
          </p:nvSpPr>
          <p:spPr>
            <a:xfrm rot="5400000">
              <a:off x="3081258" y="3238098"/>
              <a:ext cx="1162101"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F404D675-17AE-4438-B575-E4F50D52CB0B}"/>
              </a:ext>
            </a:extLst>
          </p:cNvPr>
          <p:cNvGrpSpPr/>
          <p:nvPr/>
        </p:nvGrpSpPr>
        <p:grpSpPr>
          <a:xfrm>
            <a:off x="1728248" y="4709000"/>
            <a:ext cx="6987104" cy="1589262"/>
            <a:chOff x="1728248" y="4709000"/>
            <a:chExt cx="6987104" cy="1589262"/>
          </a:xfrm>
        </p:grpSpPr>
        <p:grpSp>
          <p:nvGrpSpPr>
            <p:cNvPr id="5" name="Group 4">
              <a:extLst>
                <a:ext uri="{FF2B5EF4-FFF2-40B4-BE49-F238E27FC236}">
                  <a16:creationId xmlns:a16="http://schemas.microsoft.com/office/drawing/2014/main" id="{9BC05693-D730-4606-AF84-CC6845BEEC9A}"/>
                </a:ext>
              </a:extLst>
            </p:cNvPr>
            <p:cNvGrpSpPr/>
            <p:nvPr/>
          </p:nvGrpSpPr>
          <p:grpSpPr>
            <a:xfrm>
              <a:off x="1728248" y="4709000"/>
              <a:ext cx="6987104" cy="1589262"/>
              <a:chOff x="9494519" y="3108960"/>
              <a:chExt cx="7821043" cy="1589262"/>
            </a:xfrm>
          </p:grpSpPr>
          <p:sp>
            <p:nvSpPr>
              <p:cNvPr id="4" name="Rectangle: Rounded Corners 3">
                <a:extLst>
                  <a:ext uri="{FF2B5EF4-FFF2-40B4-BE49-F238E27FC236}">
                    <a16:creationId xmlns:a16="http://schemas.microsoft.com/office/drawing/2014/main" id="{9CB54D9F-0FE0-4F1F-AD06-FE768B0EC442}"/>
                  </a:ext>
                </a:extLst>
              </p:cNvPr>
              <p:cNvSpPr/>
              <p:nvPr/>
            </p:nvSpPr>
            <p:spPr>
              <a:xfrm>
                <a:off x="9494519" y="3108960"/>
                <a:ext cx="7821043" cy="1589262"/>
              </a:xfrm>
              <a:prstGeom prst="roundRect">
                <a:avLst>
                  <a:gd name="adj" fmla="val 9954"/>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1017508" y="3549648"/>
                <a:ext cx="4775065" cy="707886"/>
              </a:xfrm>
              <a:prstGeom prst="rect">
                <a:avLst/>
              </a:prstGeom>
              <a:noFill/>
              <a:ln>
                <a:noFill/>
              </a:ln>
            </p:spPr>
            <p:txBody>
              <a:bodyPr wrap="none" rtlCol="0" anchor="ctr" anchorCtr="0">
                <a:spAutoFit/>
              </a:bodyPr>
              <a:lstStyle/>
              <a:p>
                <a:pPr algn="ctr"/>
                <a:r>
                  <a:rPr lang="en-US" sz="4000" b="1">
                    <a:solidFill>
                      <a:schemeClr val="accent3"/>
                    </a:solidFill>
                    <a:latin typeface="Montserrat" charset="0"/>
                    <a:ea typeface="Montserrat" charset="0"/>
                    <a:cs typeface="Montserrat" charset="0"/>
                  </a:rPr>
                  <a:t>GIỚI THIỆU CHUNG</a:t>
                </a:r>
              </a:p>
            </p:txBody>
          </p:sp>
        </p:grpSp>
        <p:pic>
          <p:nvPicPr>
            <p:cNvPr id="69" name="Graphic 68" descr="Badge 1 outline">
              <a:extLst>
                <a:ext uri="{FF2B5EF4-FFF2-40B4-BE49-F238E27FC236}">
                  <a16:creationId xmlns:a16="http://schemas.microsoft.com/office/drawing/2014/main" id="{410842B9-5AEB-48F0-9FD5-8C7ACAC75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2073" y="5066576"/>
              <a:ext cx="914400" cy="914400"/>
            </a:xfrm>
            <a:prstGeom prst="rect">
              <a:avLst/>
            </a:prstGeom>
          </p:spPr>
        </p:pic>
      </p:grpSp>
      <p:grpSp>
        <p:nvGrpSpPr>
          <p:cNvPr id="54" name="Group 53">
            <a:extLst>
              <a:ext uri="{FF2B5EF4-FFF2-40B4-BE49-F238E27FC236}">
                <a16:creationId xmlns:a16="http://schemas.microsoft.com/office/drawing/2014/main" id="{F981A1DD-50F9-4464-B4E3-D15E0EE83408}"/>
              </a:ext>
            </a:extLst>
          </p:cNvPr>
          <p:cNvGrpSpPr/>
          <p:nvPr/>
        </p:nvGrpSpPr>
        <p:grpSpPr>
          <a:xfrm>
            <a:off x="9163221" y="4709000"/>
            <a:ext cx="13449978" cy="1589262"/>
            <a:chOff x="9163221" y="4709000"/>
            <a:chExt cx="13449978" cy="1589262"/>
          </a:xfrm>
        </p:grpSpPr>
        <p:grpSp>
          <p:nvGrpSpPr>
            <p:cNvPr id="40" name="Group 39">
              <a:extLst>
                <a:ext uri="{FF2B5EF4-FFF2-40B4-BE49-F238E27FC236}">
                  <a16:creationId xmlns:a16="http://schemas.microsoft.com/office/drawing/2014/main" id="{572B962D-C00F-4F5C-B9FC-3D2FF7DDA75D}"/>
                </a:ext>
              </a:extLst>
            </p:cNvPr>
            <p:cNvGrpSpPr/>
            <p:nvPr/>
          </p:nvGrpSpPr>
          <p:grpSpPr>
            <a:xfrm>
              <a:off x="9163221" y="4709000"/>
              <a:ext cx="13449978" cy="1589262"/>
              <a:chOff x="9494519" y="3108960"/>
              <a:chExt cx="9061446" cy="1589262"/>
            </a:xfrm>
          </p:grpSpPr>
          <p:sp>
            <p:nvSpPr>
              <p:cNvPr id="41" name="TextBox 40">
                <a:extLst>
                  <a:ext uri="{FF2B5EF4-FFF2-40B4-BE49-F238E27FC236}">
                    <a16:creationId xmlns:a16="http://schemas.microsoft.com/office/drawing/2014/main" id="{61A85003-7FA6-4D89-B451-7B9A26DA8891}"/>
                  </a:ext>
                </a:extLst>
              </p:cNvPr>
              <p:cNvSpPr txBox="1"/>
              <p:nvPr/>
            </p:nvSpPr>
            <p:spPr>
              <a:xfrm>
                <a:off x="11945226" y="3549648"/>
                <a:ext cx="4160031" cy="707886"/>
              </a:xfrm>
              <a:prstGeom prst="rect">
                <a:avLst/>
              </a:prstGeom>
              <a:noFill/>
              <a:ln>
                <a:noFill/>
              </a:ln>
            </p:spPr>
            <p:txBody>
              <a:bodyPr wrap="none" rtlCol="0" anchor="ctr" anchorCtr="0">
                <a:spAutoFit/>
              </a:bodyPr>
              <a:lstStyle/>
              <a:p>
                <a:pPr algn="ctr"/>
                <a:r>
                  <a:rPr lang="en-US" sz="4000" b="1">
                    <a:solidFill>
                      <a:srgbClr val="E5BC69"/>
                    </a:solidFill>
                    <a:latin typeface="Montserrat" charset="0"/>
                    <a:ea typeface="Montserrat" charset="0"/>
                    <a:cs typeface="Montserrat" charset="0"/>
                  </a:rPr>
                  <a:t>TỔNG QUAN VỀ BỘ DỮ LIỆU</a:t>
                </a:r>
              </a:p>
            </p:txBody>
          </p:sp>
          <p:sp>
            <p:nvSpPr>
              <p:cNvPr id="42" name="Rectangle: Rounded Corners 41">
                <a:extLst>
                  <a:ext uri="{FF2B5EF4-FFF2-40B4-BE49-F238E27FC236}">
                    <a16:creationId xmlns:a16="http://schemas.microsoft.com/office/drawing/2014/main" id="{34EF1BD1-38D8-4328-B50B-9D4CC2D13FAE}"/>
                  </a:ext>
                </a:extLst>
              </p:cNvPr>
              <p:cNvSpPr/>
              <p:nvPr/>
            </p:nvSpPr>
            <p:spPr>
              <a:xfrm>
                <a:off x="9494519" y="3108960"/>
                <a:ext cx="9061446" cy="1589262"/>
              </a:xfrm>
              <a:prstGeom prst="roundRect">
                <a:avLst>
                  <a:gd name="adj" fmla="val 9954"/>
                </a:avLst>
              </a:prstGeom>
              <a:noFill/>
              <a:ln w="76200">
                <a:solidFill>
                  <a:srgbClr val="E5B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0" name="Graphic 69" descr="Badge outline">
              <a:extLst>
                <a:ext uri="{FF2B5EF4-FFF2-40B4-BE49-F238E27FC236}">
                  <a16:creationId xmlns:a16="http://schemas.microsoft.com/office/drawing/2014/main" id="{8EC033C4-18A8-499B-8BD3-4283105294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37044" y="5066576"/>
              <a:ext cx="914400" cy="914400"/>
            </a:xfrm>
            <a:prstGeom prst="rect">
              <a:avLst/>
            </a:prstGeom>
          </p:spPr>
        </p:pic>
      </p:grpSp>
      <p:grpSp>
        <p:nvGrpSpPr>
          <p:cNvPr id="74" name="Group 73">
            <a:extLst>
              <a:ext uri="{FF2B5EF4-FFF2-40B4-BE49-F238E27FC236}">
                <a16:creationId xmlns:a16="http://schemas.microsoft.com/office/drawing/2014/main" id="{07305B6A-ABA5-493E-8058-E8BF275EB70E}"/>
              </a:ext>
            </a:extLst>
          </p:cNvPr>
          <p:cNvGrpSpPr/>
          <p:nvPr/>
        </p:nvGrpSpPr>
        <p:grpSpPr>
          <a:xfrm>
            <a:off x="1719469" y="8899761"/>
            <a:ext cx="20875629" cy="1589262"/>
            <a:chOff x="1719469" y="8899761"/>
            <a:chExt cx="20875629" cy="1589262"/>
          </a:xfrm>
        </p:grpSpPr>
        <p:grpSp>
          <p:nvGrpSpPr>
            <p:cNvPr id="37" name="Group 36">
              <a:extLst>
                <a:ext uri="{FF2B5EF4-FFF2-40B4-BE49-F238E27FC236}">
                  <a16:creationId xmlns:a16="http://schemas.microsoft.com/office/drawing/2014/main" id="{F761A076-59E6-49C4-BB23-AE03161929AF}"/>
                </a:ext>
              </a:extLst>
            </p:cNvPr>
            <p:cNvGrpSpPr/>
            <p:nvPr/>
          </p:nvGrpSpPr>
          <p:grpSpPr>
            <a:xfrm>
              <a:off x="1719469" y="8899761"/>
              <a:ext cx="20875629" cy="1589262"/>
              <a:chOff x="9494519" y="3108960"/>
              <a:chExt cx="9061446" cy="1589262"/>
            </a:xfrm>
          </p:grpSpPr>
          <p:sp>
            <p:nvSpPr>
              <p:cNvPr id="38" name="TextBox 37">
                <a:extLst>
                  <a:ext uri="{FF2B5EF4-FFF2-40B4-BE49-F238E27FC236}">
                    <a16:creationId xmlns:a16="http://schemas.microsoft.com/office/drawing/2014/main" id="{0254B931-9814-4DF5-BA9D-F6AB3A1D17B2}"/>
                  </a:ext>
                </a:extLst>
              </p:cNvPr>
              <p:cNvSpPr txBox="1"/>
              <p:nvPr/>
            </p:nvSpPr>
            <p:spPr>
              <a:xfrm>
                <a:off x="10683941" y="3549648"/>
                <a:ext cx="6723711" cy="707886"/>
              </a:xfrm>
              <a:prstGeom prst="rect">
                <a:avLst/>
              </a:prstGeom>
              <a:noFill/>
              <a:ln>
                <a:noFill/>
              </a:ln>
            </p:spPr>
            <p:txBody>
              <a:bodyPr wrap="square" rtlCol="0" anchor="ctr" anchorCtr="0">
                <a:spAutoFit/>
              </a:bodyPr>
              <a:lstStyle/>
              <a:p>
                <a:pPr algn="ctr"/>
                <a:r>
                  <a:rPr lang="en-US" sz="4000" b="1">
                    <a:solidFill>
                      <a:schemeClr val="accent6"/>
                    </a:solidFill>
                    <a:latin typeface="Montserrat" charset="0"/>
                    <a:ea typeface="Montserrat" charset="0"/>
                    <a:cs typeface="Montserrat" charset="0"/>
                  </a:rPr>
                  <a:t>PHÂN TÍCH LỖI VÀ HƯỚNG PHÁT TRIỂN</a:t>
                </a:r>
              </a:p>
            </p:txBody>
          </p:sp>
          <p:sp>
            <p:nvSpPr>
              <p:cNvPr id="39" name="Rectangle: Rounded Corners 38">
                <a:extLst>
                  <a:ext uri="{FF2B5EF4-FFF2-40B4-BE49-F238E27FC236}">
                    <a16:creationId xmlns:a16="http://schemas.microsoft.com/office/drawing/2014/main" id="{1A371ECA-1206-4A23-8098-0823187D5173}"/>
                  </a:ext>
                </a:extLst>
              </p:cNvPr>
              <p:cNvSpPr/>
              <p:nvPr/>
            </p:nvSpPr>
            <p:spPr>
              <a:xfrm>
                <a:off x="9494519" y="3108960"/>
                <a:ext cx="9061446" cy="1589262"/>
              </a:xfrm>
              <a:prstGeom prst="roundRect">
                <a:avLst>
                  <a:gd name="adj" fmla="val 9954"/>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2" name="Graphic 71" descr="Badge 5 outline">
              <a:extLst>
                <a:ext uri="{FF2B5EF4-FFF2-40B4-BE49-F238E27FC236}">
                  <a16:creationId xmlns:a16="http://schemas.microsoft.com/office/drawing/2014/main" id="{70137E6A-1F5E-43FF-93A5-CD94152506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02073" y="9237192"/>
              <a:ext cx="914400" cy="914400"/>
            </a:xfrm>
            <a:prstGeom prst="rect">
              <a:avLst/>
            </a:prstGeom>
          </p:spPr>
        </p:pic>
      </p:grpSp>
      <p:grpSp>
        <p:nvGrpSpPr>
          <p:cNvPr id="68" name="Group 67">
            <a:extLst>
              <a:ext uri="{FF2B5EF4-FFF2-40B4-BE49-F238E27FC236}">
                <a16:creationId xmlns:a16="http://schemas.microsoft.com/office/drawing/2014/main" id="{C1FCF612-6469-47C1-91D2-D406D9A796BD}"/>
              </a:ext>
            </a:extLst>
          </p:cNvPr>
          <p:cNvGrpSpPr/>
          <p:nvPr/>
        </p:nvGrpSpPr>
        <p:grpSpPr>
          <a:xfrm>
            <a:off x="13015503" y="6745392"/>
            <a:ext cx="9568443" cy="1589262"/>
            <a:chOff x="13015503" y="6745392"/>
            <a:chExt cx="9568443" cy="1589262"/>
          </a:xfrm>
        </p:grpSpPr>
        <p:grpSp>
          <p:nvGrpSpPr>
            <p:cNvPr id="43" name="Group 42">
              <a:extLst>
                <a:ext uri="{FF2B5EF4-FFF2-40B4-BE49-F238E27FC236}">
                  <a16:creationId xmlns:a16="http://schemas.microsoft.com/office/drawing/2014/main" id="{449C355A-9B14-4066-9ABE-A0B016557428}"/>
                </a:ext>
              </a:extLst>
            </p:cNvPr>
            <p:cNvGrpSpPr/>
            <p:nvPr/>
          </p:nvGrpSpPr>
          <p:grpSpPr>
            <a:xfrm>
              <a:off x="13015503" y="6745392"/>
              <a:ext cx="9568443" cy="1589262"/>
              <a:chOff x="9494518" y="3108960"/>
              <a:chExt cx="10947473" cy="1589262"/>
            </a:xfrm>
          </p:grpSpPr>
          <p:sp>
            <p:nvSpPr>
              <p:cNvPr id="44" name="TextBox 43">
                <a:extLst>
                  <a:ext uri="{FF2B5EF4-FFF2-40B4-BE49-F238E27FC236}">
                    <a16:creationId xmlns:a16="http://schemas.microsoft.com/office/drawing/2014/main" id="{AF145146-225C-49AB-A8AB-4C290F86BDF9}"/>
                  </a:ext>
                </a:extLst>
              </p:cNvPr>
              <p:cNvSpPr txBox="1"/>
              <p:nvPr/>
            </p:nvSpPr>
            <p:spPr>
              <a:xfrm>
                <a:off x="11035100" y="3549648"/>
                <a:ext cx="7866309" cy="707886"/>
              </a:xfrm>
              <a:prstGeom prst="rect">
                <a:avLst/>
              </a:prstGeom>
              <a:noFill/>
              <a:ln>
                <a:noFill/>
              </a:ln>
            </p:spPr>
            <p:txBody>
              <a:bodyPr wrap="none" rtlCol="0" anchor="ctr" anchorCtr="0">
                <a:spAutoFit/>
              </a:bodyPr>
              <a:lstStyle/>
              <a:p>
                <a:pPr algn="ctr"/>
                <a:r>
                  <a:rPr lang="en-US" sz="4000" b="1">
                    <a:solidFill>
                      <a:schemeClr val="accent1">
                        <a:lumMod val="60000"/>
                        <a:lumOff val="40000"/>
                      </a:schemeClr>
                    </a:solidFill>
                    <a:latin typeface="Montserrat" charset="0"/>
                    <a:ea typeface="Montserrat" charset="0"/>
                    <a:cs typeface="Montserrat" charset="0"/>
                  </a:rPr>
                  <a:t>ĐÁNH GIÁ HIỆU SUẤT MÔ HÌNH</a:t>
                </a:r>
              </a:p>
            </p:txBody>
          </p:sp>
          <p:sp>
            <p:nvSpPr>
              <p:cNvPr id="45" name="Rectangle: Rounded Corners 44">
                <a:extLst>
                  <a:ext uri="{FF2B5EF4-FFF2-40B4-BE49-F238E27FC236}">
                    <a16:creationId xmlns:a16="http://schemas.microsoft.com/office/drawing/2014/main" id="{0F3CA897-5B68-417A-814A-765728D7DB3B}"/>
                  </a:ext>
                </a:extLst>
              </p:cNvPr>
              <p:cNvSpPr/>
              <p:nvPr/>
            </p:nvSpPr>
            <p:spPr>
              <a:xfrm>
                <a:off x="9494518" y="3108960"/>
                <a:ext cx="10947473" cy="1589262"/>
              </a:xfrm>
              <a:prstGeom prst="roundRect">
                <a:avLst>
                  <a:gd name="adj" fmla="val 9954"/>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Graphic 72" descr="Badge 4 outline">
              <a:extLst>
                <a:ext uri="{FF2B5EF4-FFF2-40B4-BE49-F238E27FC236}">
                  <a16:creationId xmlns:a16="http://schemas.microsoft.com/office/drawing/2014/main" id="{D2DDE1EC-014E-4619-B2C7-C35B327BF7A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413083" y="7051825"/>
              <a:ext cx="914400" cy="914400"/>
            </a:xfrm>
            <a:prstGeom prst="rect">
              <a:avLst/>
            </a:prstGeom>
          </p:spPr>
        </p:pic>
      </p:grpSp>
      <p:grpSp>
        <p:nvGrpSpPr>
          <p:cNvPr id="76" name="Group 75">
            <a:extLst>
              <a:ext uri="{FF2B5EF4-FFF2-40B4-BE49-F238E27FC236}">
                <a16:creationId xmlns:a16="http://schemas.microsoft.com/office/drawing/2014/main" id="{BCBA9FED-208C-44AF-870E-DFFE0464D6DD}"/>
              </a:ext>
            </a:extLst>
          </p:cNvPr>
          <p:cNvGrpSpPr/>
          <p:nvPr/>
        </p:nvGrpSpPr>
        <p:grpSpPr>
          <a:xfrm>
            <a:off x="1698994" y="6770862"/>
            <a:ext cx="10922007" cy="1589262"/>
            <a:chOff x="1698994" y="6770862"/>
            <a:chExt cx="10922007" cy="1589262"/>
          </a:xfrm>
        </p:grpSpPr>
        <p:grpSp>
          <p:nvGrpSpPr>
            <p:cNvPr id="58" name="Group 57">
              <a:extLst>
                <a:ext uri="{FF2B5EF4-FFF2-40B4-BE49-F238E27FC236}">
                  <a16:creationId xmlns:a16="http://schemas.microsoft.com/office/drawing/2014/main" id="{B4B6D99B-8C3B-4CF8-983A-176251691372}"/>
                </a:ext>
              </a:extLst>
            </p:cNvPr>
            <p:cNvGrpSpPr/>
            <p:nvPr/>
          </p:nvGrpSpPr>
          <p:grpSpPr>
            <a:xfrm>
              <a:off x="1698994" y="6770862"/>
              <a:ext cx="10922007" cy="1589262"/>
              <a:chOff x="1698994" y="6770862"/>
              <a:chExt cx="10922007" cy="1589262"/>
            </a:xfrm>
          </p:grpSpPr>
          <p:sp>
            <p:nvSpPr>
              <p:cNvPr id="36" name="Rectangle: Rounded Corners 35">
                <a:extLst>
                  <a:ext uri="{FF2B5EF4-FFF2-40B4-BE49-F238E27FC236}">
                    <a16:creationId xmlns:a16="http://schemas.microsoft.com/office/drawing/2014/main" id="{4DB3332A-A12C-4AF5-88C3-0B39E08D7A96}"/>
                  </a:ext>
                </a:extLst>
              </p:cNvPr>
              <p:cNvSpPr/>
              <p:nvPr/>
            </p:nvSpPr>
            <p:spPr>
              <a:xfrm>
                <a:off x="1698994" y="6770862"/>
                <a:ext cx="10922007" cy="1589262"/>
              </a:xfrm>
              <a:prstGeom prst="roundRect">
                <a:avLst>
                  <a:gd name="adj" fmla="val 9954"/>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Badge 3 outline">
                <a:extLst>
                  <a:ext uri="{FF2B5EF4-FFF2-40B4-BE49-F238E27FC236}">
                    <a16:creationId xmlns:a16="http://schemas.microsoft.com/office/drawing/2014/main" id="{CBBDF331-0BE8-4628-9693-7CF83610654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02073" y="7051825"/>
                <a:ext cx="914400" cy="914400"/>
              </a:xfrm>
              <a:prstGeom prst="rect">
                <a:avLst/>
              </a:prstGeom>
            </p:spPr>
          </p:pic>
        </p:grpSp>
        <p:sp>
          <p:nvSpPr>
            <p:cNvPr id="92" name="TextBox 91">
              <a:extLst>
                <a:ext uri="{FF2B5EF4-FFF2-40B4-BE49-F238E27FC236}">
                  <a16:creationId xmlns:a16="http://schemas.microsoft.com/office/drawing/2014/main" id="{C88BAE9E-1B44-4995-BAB8-3325B4DF6C08}"/>
                </a:ext>
              </a:extLst>
            </p:cNvPr>
            <p:cNvSpPr txBox="1"/>
            <p:nvPr/>
          </p:nvSpPr>
          <p:spPr>
            <a:xfrm>
              <a:off x="3108438" y="7139466"/>
              <a:ext cx="8103116" cy="707886"/>
            </a:xfrm>
            <a:prstGeom prst="rect">
              <a:avLst/>
            </a:prstGeom>
            <a:noFill/>
            <a:ln>
              <a:noFill/>
            </a:ln>
          </p:spPr>
          <p:txBody>
            <a:bodyPr wrap="none" rtlCol="0" anchor="ctr" anchorCtr="0">
              <a:spAutoFit/>
            </a:bodyPr>
            <a:lstStyle/>
            <a:p>
              <a:pPr algn="ctr"/>
              <a:r>
                <a:rPr lang="en-US" sz="4000" b="1">
                  <a:solidFill>
                    <a:schemeClr val="accent5"/>
                  </a:solidFill>
                  <a:latin typeface="Montserrat" charset="0"/>
                  <a:ea typeface="Montserrat" charset="0"/>
                  <a:cs typeface="Montserrat" charset="0"/>
                </a:rPr>
                <a:t> TIỀN XỬ LÝ VÀ VECTOR HÓA DỮ LIỆU</a:t>
              </a:r>
            </a:p>
          </p:txBody>
        </p:sp>
      </p:grpSp>
    </p:spTree>
    <p:custDataLst>
      <p:tags r:id="rId1"/>
    </p:custDataLst>
    <p:extLst>
      <p:ext uri="{BB962C8B-B14F-4D97-AF65-F5344CB8AC3E}">
        <p14:creationId xmlns:p14="http://schemas.microsoft.com/office/powerpoint/2010/main" val="4324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anim calcmode="lin" valueType="num">
                                      <p:cBhvr additive="base">
                                        <p:cTn id="19" dur="500" fill="hold"/>
                                        <p:tgtEl>
                                          <p:spTgt spid="76"/>
                                        </p:tgtEl>
                                        <p:attrNameLst>
                                          <p:attrName>ppt_x</p:attrName>
                                        </p:attrNameLst>
                                      </p:cBhvr>
                                      <p:tavLst>
                                        <p:tav tm="0">
                                          <p:val>
                                            <p:strVal val="#ppt_x"/>
                                          </p:val>
                                        </p:tav>
                                        <p:tav tm="100000">
                                          <p:val>
                                            <p:strVal val="#ppt_x"/>
                                          </p:val>
                                        </p:tav>
                                      </p:tavLst>
                                    </p:anim>
                                    <p:anim calcmode="lin" valueType="num">
                                      <p:cBhvr additive="base">
                                        <p:cTn id="2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additive="base">
                                        <p:cTn id="25" dur="500" fill="hold"/>
                                        <p:tgtEl>
                                          <p:spTgt spid="68"/>
                                        </p:tgtEl>
                                        <p:attrNameLst>
                                          <p:attrName>ppt_x</p:attrName>
                                        </p:attrNameLst>
                                      </p:cBhvr>
                                      <p:tavLst>
                                        <p:tav tm="0">
                                          <p:val>
                                            <p:strVal val="#ppt_x"/>
                                          </p:val>
                                        </p:tav>
                                        <p:tav tm="100000">
                                          <p:val>
                                            <p:strVal val="#ppt_x"/>
                                          </p:val>
                                        </p:tav>
                                      </p:tavLst>
                                    </p:anim>
                                    <p:anim calcmode="lin" valueType="num">
                                      <p:cBhvr additive="base">
                                        <p:cTn id="2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4"/>
                                        </p:tgtEl>
                                        <p:attrNameLst>
                                          <p:attrName>style.visibility</p:attrName>
                                        </p:attrNameLst>
                                      </p:cBhvr>
                                      <p:to>
                                        <p:strVal val="visible"/>
                                      </p:to>
                                    </p:set>
                                    <p:anim calcmode="lin" valueType="num">
                                      <p:cBhvr additive="base">
                                        <p:cTn id="31" dur="500" fill="hold"/>
                                        <p:tgtEl>
                                          <p:spTgt spid="74"/>
                                        </p:tgtEl>
                                        <p:attrNameLst>
                                          <p:attrName>ppt_x</p:attrName>
                                        </p:attrNameLst>
                                      </p:cBhvr>
                                      <p:tavLst>
                                        <p:tav tm="0">
                                          <p:val>
                                            <p:strVal val="#ppt_x"/>
                                          </p:val>
                                        </p:tav>
                                        <p:tav tm="100000">
                                          <p:val>
                                            <p:strVal val="#ppt_x"/>
                                          </p:val>
                                        </p:tav>
                                      </p:tavLst>
                                    </p:anim>
                                    <p:anim calcmode="lin" valueType="num">
                                      <p:cBhvr additive="base">
                                        <p:cTn id="3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graphicFrame>
        <p:nvGraphicFramePr>
          <p:cNvPr id="25" name="Table 9">
            <a:extLst>
              <a:ext uri="{FF2B5EF4-FFF2-40B4-BE49-F238E27FC236}">
                <a16:creationId xmlns:a16="http://schemas.microsoft.com/office/drawing/2014/main" id="{ECDDB9F6-0599-4702-A9AA-CC3CC0388BB9}"/>
              </a:ext>
            </a:extLst>
          </p:cNvPr>
          <p:cNvGraphicFramePr>
            <a:graphicFrameLocks noGrp="1"/>
          </p:cNvGraphicFramePr>
          <p:nvPr>
            <p:extLst>
              <p:ext uri="{D42A27DB-BD31-4B8C-83A1-F6EECF244321}">
                <p14:modId xmlns:p14="http://schemas.microsoft.com/office/powerpoint/2010/main" val="4076873437"/>
              </p:ext>
            </p:extLst>
          </p:nvPr>
        </p:nvGraphicFramePr>
        <p:xfrm>
          <a:off x="7874239" y="8940027"/>
          <a:ext cx="15626698" cy="3861573"/>
        </p:xfrm>
        <a:graphic>
          <a:graphicData uri="http://schemas.openxmlformats.org/drawingml/2006/table">
            <a:tbl>
              <a:tblPr firstRow="1" bandRow="1">
                <a:tableStyleId>{5C22544A-7EE6-4342-B048-85BDC9FD1C3A}</a:tableStyleId>
              </a:tblPr>
              <a:tblGrid>
                <a:gridCol w="4363654">
                  <a:extLst>
                    <a:ext uri="{9D8B030D-6E8A-4147-A177-3AD203B41FA5}">
                      <a16:colId xmlns:a16="http://schemas.microsoft.com/office/drawing/2014/main" val="2729468215"/>
                    </a:ext>
                  </a:extLst>
                </a:gridCol>
                <a:gridCol w="2815761">
                  <a:extLst>
                    <a:ext uri="{9D8B030D-6E8A-4147-A177-3AD203B41FA5}">
                      <a16:colId xmlns:a16="http://schemas.microsoft.com/office/drawing/2014/main" val="335288991"/>
                    </a:ext>
                  </a:extLst>
                </a:gridCol>
                <a:gridCol w="2815761">
                  <a:extLst>
                    <a:ext uri="{9D8B030D-6E8A-4147-A177-3AD203B41FA5}">
                      <a16:colId xmlns:a16="http://schemas.microsoft.com/office/drawing/2014/main" val="336748253"/>
                    </a:ext>
                  </a:extLst>
                </a:gridCol>
                <a:gridCol w="2815761">
                  <a:extLst>
                    <a:ext uri="{9D8B030D-6E8A-4147-A177-3AD203B41FA5}">
                      <a16:colId xmlns:a16="http://schemas.microsoft.com/office/drawing/2014/main" val="1039582563"/>
                    </a:ext>
                  </a:extLst>
                </a:gridCol>
                <a:gridCol w="2815761">
                  <a:extLst>
                    <a:ext uri="{9D8B030D-6E8A-4147-A177-3AD203B41FA5}">
                      <a16:colId xmlns:a16="http://schemas.microsoft.com/office/drawing/2014/main" val="612664536"/>
                    </a:ext>
                  </a:extLst>
                </a:gridCol>
              </a:tblGrid>
              <a:tr h="919986">
                <a:tc>
                  <a:txBody>
                    <a:bodyPr/>
                    <a:lstStyle/>
                    <a:p>
                      <a:pPr algn="ctr"/>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Accurcacy</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Precission</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Recall</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F1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949332"/>
                  </a:ext>
                </a:extLst>
              </a:tr>
              <a:tr h="980529">
                <a:tc>
                  <a:txBody>
                    <a:bodyPr/>
                    <a:lstStyle/>
                    <a:p>
                      <a:pPr algn="ctr"/>
                      <a:r>
                        <a:rPr lang="en-US" b="1"/>
                        <a:t>CountVectorizer</a:t>
                      </a:r>
                    </a:p>
                  </a:txBody>
                  <a:tcPr anchor="ctr">
                    <a:lnL w="12700" cap="flat" cmpd="sng" algn="ctr">
                      <a:solidFill>
                        <a:schemeClr val="tx1"/>
                      </a:solidFill>
                      <a:prstDash val="solid"/>
                      <a:round/>
                      <a:headEnd type="none" w="med" len="med"/>
                      <a:tailEnd type="none" w="med" len="med"/>
                    </a:lnL>
                  </a:tcPr>
                </a:tc>
                <a:tc>
                  <a:txBody>
                    <a:bodyPr/>
                    <a:lstStyle/>
                    <a:p>
                      <a:pPr algn="ctr"/>
                      <a:r>
                        <a:rPr lang="en-US"/>
                        <a:t>0.9242</a:t>
                      </a:r>
                    </a:p>
                  </a:txBody>
                  <a:tcPr anchor="ctr"/>
                </a:tc>
                <a:tc>
                  <a:txBody>
                    <a:bodyPr/>
                    <a:lstStyle/>
                    <a:p>
                      <a:pPr algn="ctr"/>
                      <a:r>
                        <a:rPr lang="en-US"/>
                        <a:t>0.9262</a:t>
                      </a:r>
                    </a:p>
                  </a:txBody>
                  <a:tcPr anchor="ctr"/>
                </a:tc>
                <a:tc>
                  <a:txBody>
                    <a:bodyPr/>
                    <a:lstStyle/>
                    <a:p>
                      <a:pPr algn="ctr"/>
                      <a:r>
                        <a:rPr lang="en-US"/>
                        <a:t>0.9215</a:t>
                      </a:r>
                    </a:p>
                  </a:txBody>
                  <a:tcPr anchor="ctr"/>
                </a:tc>
                <a:tc>
                  <a:txBody>
                    <a:bodyPr/>
                    <a:lstStyle/>
                    <a:p>
                      <a:pPr algn="ctr"/>
                      <a:r>
                        <a:rPr lang="en-US"/>
                        <a:t>0.9242</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9072688"/>
                  </a:ext>
                </a:extLst>
              </a:tr>
              <a:tr h="980529">
                <a:tc>
                  <a:txBody>
                    <a:bodyPr/>
                    <a:lstStyle/>
                    <a:p>
                      <a:pPr algn="ctr"/>
                      <a:r>
                        <a:rPr lang="en-US" b="1"/>
                        <a:t>TfidfVectorizer</a:t>
                      </a:r>
                    </a:p>
                  </a:txBody>
                  <a:tcPr anchor="ctr">
                    <a:lnL w="12700" cap="flat" cmpd="sng" algn="ctr">
                      <a:solidFill>
                        <a:schemeClr val="tx1"/>
                      </a:solidFill>
                      <a:prstDash val="solid"/>
                      <a:round/>
                      <a:headEnd type="none" w="med" len="med"/>
                      <a:tailEnd type="none" w="med" len="med"/>
                    </a:lnL>
                  </a:tcPr>
                </a:tc>
                <a:tc>
                  <a:txBody>
                    <a:bodyPr/>
                    <a:lstStyle/>
                    <a:p>
                      <a:pPr algn="ctr"/>
                      <a:r>
                        <a:rPr lang="en-US"/>
                        <a:t>0.9533</a:t>
                      </a:r>
                    </a:p>
                  </a:txBody>
                  <a:tcPr anchor="ctr"/>
                </a:tc>
                <a:tc>
                  <a:txBody>
                    <a:bodyPr/>
                    <a:lstStyle/>
                    <a:p>
                      <a:pPr algn="ctr"/>
                      <a:r>
                        <a:rPr lang="en-US"/>
                        <a:t>0.9532</a:t>
                      </a:r>
                    </a:p>
                  </a:txBody>
                  <a:tcPr anchor="ctr"/>
                </a:tc>
                <a:tc>
                  <a:txBody>
                    <a:bodyPr/>
                    <a:lstStyle/>
                    <a:p>
                      <a:pPr algn="ctr"/>
                      <a:r>
                        <a:rPr lang="en-US"/>
                        <a:t>0.9532</a:t>
                      </a:r>
                    </a:p>
                  </a:txBody>
                  <a:tcPr anchor="ctr"/>
                </a:tc>
                <a:tc>
                  <a:txBody>
                    <a:bodyPr/>
                    <a:lstStyle/>
                    <a:p>
                      <a:pPr algn="ctr"/>
                      <a:r>
                        <a:rPr lang="en-US"/>
                        <a:t>0.9533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6384625"/>
                  </a:ext>
                </a:extLst>
              </a:tr>
              <a:tr h="980529">
                <a:tc>
                  <a:txBody>
                    <a:bodyPr/>
                    <a:lstStyle/>
                    <a:p>
                      <a:pPr algn="ctr"/>
                      <a:r>
                        <a:rPr lang="en-US" b="1"/>
                        <a:t>Word2Vec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0.9154</a:t>
                      </a:r>
                    </a:p>
                  </a:txBody>
                  <a:tcPr anchor="ctr">
                    <a:lnB w="12700" cap="flat" cmpd="sng" algn="ctr">
                      <a:solidFill>
                        <a:schemeClr val="tx1"/>
                      </a:solidFill>
                      <a:prstDash val="solid"/>
                      <a:round/>
                      <a:headEnd type="none" w="med" len="med"/>
                      <a:tailEnd type="none" w="med" len="med"/>
                    </a:lnB>
                  </a:tcPr>
                </a:tc>
                <a:tc>
                  <a:txBody>
                    <a:bodyPr/>
                    <a:lstStyle/>
                    <a:p>
                      <a:pPr algn="ctr"/>
                      <a:r>
                        <a:rPr lang="en-US"/>
                        <a:t>0.8990</a:t>
                      </a:r>
                    </a:p>
                  </a:txBody>
                  <a:tcPr anchor="ctr">
                    <a:lnB w="12700" cap="flat" cmpd="sng" algn="ctr">
                      <a:solidFill>
                        <a:schemeClr val="tx1"/>
                      </a:solidFill>
                      <a:prstDash val="solid"/>
                      <a:round/>
                      <a:headEnd type="none" w="med" len="med"/>
                      <a:tailEnd type="none" w="med" len="med"/>
                    </a:lnB>
                  </a:tcPr>
                </a:tc>
                <a:tc>
                  <a:txBody>
                    <a:bodyPr/>
                    <a:lstStyle/>
                    <a:p>
                      <a:pPr algn="ctr"/>
                      <a:r>
                        <a:rPr lang="en-US"/>
                        <a:t>0.9354</a:t>
                      </a:r>
                    </a:p>
                  </a:txBody>
                  <a:tcPr anchor="ctr">
                    <a:lnB w="12700" cap="flat" cmpd="sng" algn="ctr">
                      <a:solidFill>
                        <a:schemeClr val="tx1"/>
                      </a:solidFill>
                      <a:prstDash val="solid"/>
                      <a:round/>
                      <a:headEnd type="none" w="med" len="med"/>
                      <a:tailEnd type="none" w="med" len="med"/>
                    </a:lnB>
                  </a:tcPr>
                </a:tc>
                <a:tc>
                  <a:txBody>
                    <a:bodyPr/>
                    <a:lstStyle/>
                    <a:p>
                      <a:pPr algn="ctr"/>
                      <a:r>
                        <a:rPr lang="en-US"/>
                        <a:t>0.9154</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90428"/>
                  </a:ext>
                </a:extLst>
              </a:tr>
            </a:tbl>
          </a:graphicData>
        </a:graphic>
      </p:graphicFrame>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01224" y="7203030"/>
            <a:ext cx="3423693"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LOGISTIC </a:t>
            </a:r>
          </a:p>
          <a:p>
            <a:pPr algn="ctr"/>
            <a:r>
              <a:rPr lang="en-US" sz="4800" b="1">
                <a:solidFill>
                  <a:srgbClr val="FFFFFF"/>
                </a:solidFill>
                <a:latin typeface="Montserrat" charset="0"/>
                <a:ea typeface="Montserrat" charset="0"/>
                <a:cs typeface="Montserrat" charset="0"/>
              </a:rPr>
              <a:t>REGRESSION</a:t>
            </a:r>
          </a:p>
        </p:txBody>
      </p:sp>
      <p:grpSp>
        <p:nvGrpSpPr>
          <p:cNvPr id="26" name="Group 25">
            <a:extLst>
              <a:ext uri="{FF2B5EF4-FFF2-40B4-BE49-F238E27FC236}">
                <a16:creationId xmlns:a16="http://schemas.microsoft.com/office/drawing/2014/main" id="{A543CC27-82E5-4F58-940C-3FCC8BA242D9}"/>
              </a:ext>
            </a:extLst>
          </p:cNvPr>
          <p:cNvGrpSpPr/>
          <p:nvPr/>
        </p:nvGrpSpPr>
        <p:grpSpPr>
          <a:xfrm rot="16200000">
            <a:off x="2428486" y="7306980"/>
            <a:ext cx="315449" cy="328746"/>
            <a:chOff x="2483867" y="2712929"/>
            <a:chExt cx="1234324" cy="1199689"/>
          </a:xfrm>
          <a:solidFill>
            <a:schemeClr val="accent3"/>
          </a:solidFill>
        </p:grpSpPr>
        <p:sp>
          <p:nvSpPr>
            <p:cNvPr id="27" name="Rectangle: Rounded Corners 26">
              <a:extLst>
                <a:ext uri="{FF2B5EF4-FFF2-40B4-BE49-F238E27FC236}">
                  <a16:creationId xmlns:a16="http://schemas.microsoft.com/office/drawing/2014/main" id="{7DA92C85-A4E0-483E-BE30-A1A8727DD195}"/>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785F516-E4A0-47DB-B0C5-BEEFA94E4010}"/>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182277-92B5-49CD-AEA1-86D51223F3AE}"/>
              </a:ext>
            </a:extLst>
          </p:cNvPr>
          <p:cNvGrpSpPr/>
          <p:nvPr/>
        </p:nvGrpSpPr>
        <p:grpSpPr>
          <a:xfrm rot="10800000">
            <a:off x="2421836" y="8400912"/>
            <a:ext cx="315447" cy="328744"/>
            <a:chOff x="2483867" y="2712929"/>
            <a:chExt cx="1234324" cy="1199689"/>
          </a:xfrm>
          <a:solidFill>
            <a:schemeClr val="accent6"/>
          </a:solidFill>
        </p:grpSpPr>
        <p:sp>
          <p:nvSpPr>
            <p:cNvPr id="32" name="Rectangle: Rounded Corners 31">
              <a:extLst>
                <a:ext uri="{FF2B5EF4-FFF2-40B4-BE49-F238E27FC236}">
                  <a16:creationId xmlns:a16="http://schemas.microsoft.com/office/drawing/2014/main" id="{B91712C3-0A53-4238-93F8-C7115398DB5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18A0E6A-1E88-4102-BA5B-83CBE29BCD7A}"/>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9EA2861-C70D-41E4-AECC-6E14B0E8351C}"/>
              </a:ext>
            </a:extLst>
          </p:cNvPr>
          <p:cNvGrpSpPr/>
          <p:nvPr/>
        </p:nvGrpSpPr>
        <p:grpSpPr>
          <a:xfrm>
            <a:off x="5634591" y="7300334"/>
            <a:ext cx="315447" cy="328744"/>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7A13C77E-7884-49A0-A2AE-CC359AFF558B}"/>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5C9978A-D978-4ABE-BFE3-3C085ECB7BE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C665963-8777-4642-8A32-0349EEA757EB}"/>
              </a:ext>
            </a:extLst>
          </p:cNvPr>
          <p:cNvGrpSpPr/>
          <p:nvPr/>
        </p:nvGrpSpPr>
        <p:grpSpPr>
          <a:xfrm rot="5400000">
            <a:off x="5631844" y="8451419"/>
            <a:ext cx="315449" cy="328746"/>
            <a:chOff x="2483867" y="2712929"/>
            <a:chExt cx="1234324" cy="1199689"/>
          </a:xfrm>
          <a:solidFill>
            <a:schemeClr val="accent4"/>
          </a:solidFill>
        </p:grpSpPr>
        <p:sp>
          <p:nvSpPr>
            <p:cNvPr id="38" name="Rectangle: Rounded Corners 37">
              <a:extLst>
                <a:ext uri="{FF2B5EF4-FFF2-40B4-BE49-F238E27FC236}">
                  <a16:creationId xmlns:a16="http://schemas.microsoft.com/office/drawing/2014/main" id="{87B3DBC8-C648-4463-A57F-BA406C8BD59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A5D57D1-EB97-473F-BFA4-C9D3EAB3F26D}"/>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006BF15-93B4-49DC-ABF6-A9BAD9BEA8F8}"/>
              </a:ext>
            </a:extLst>
          </p:cNvPr>
          <p:cNvGrpSpPr/>
          <p:nvPr/>
        </p:nvGrpSpPr>
        <p:grpSpPr>
          <a:xfrm>
            <a:off x="7874239" y="3146946"/>
            <a:ext cx="15626698" cy="5389860"/>
            <a:chOff x="7874239" y="3109624"/>
            <a:chExt cx="15626698" cy="5389860"/>
          </a:xfrm>
        </p:grpSpPr>
        <p:sp>
          <p:nvSpPr>
            <p:cNvPr id="20" name="Rectangle 19">
              <a:extLst>
                <a:ext uri="{FF2B5EF4-FFF2-40B4-BE49-F238E27FC236}">
                  <a16:creationId xmlns:a16="http://schemas.microsoft.com/office/drawing/2014/main" id="{7C5792D3-789B-42DC-8AE5-66F291556C7C}"/>
                </a:ext>
              </a:extLst>
            </p:cNvPr>
            <p:cNvSpPr/>
            <p:nvPr/>
          </p:nvSpPr>
          <p:spPr>
            <a:xfrm>
              <a:off x="7877658" y="3109624"/>
              <a:ext cx="5160111" cy="5389860"/>
            </a:xfrm>
            <a:prstGeom prst="rect">
              <a:avLst/>
            </a:prstGeom>
            <a:solidFill>
              <a:srgbClr val="FFFFFF"/>
            </a:solidFill>
            <a:ln w="28575">
              <a:solidFill>
                <a:srgbClr val="43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0AC427D-3172-4E29-9732-0EDBA538003C}"/>
                </a:ext>
              </a:extLst>
            </p:cNvPr>
            <p:cNvSpPr txBox="1"/>
            <p:nvPr/>
          </p:nvSpPr>
          <p:spPr>
            <a:xfrm>
              <a:off x="7874239" y="3109624"/>
              <a:ext cx="5163530" cy="584775"/>
            </a:xfrm>
            <a:prstGeom prst="rect">
              <a:avLst/>
            </a:prstGeom>
            <a:solidFill>
              <a:srgbClr val="4C566A"/>
            </a:solidFill>
            <a:ln>
              <a:solidFill>
                <a:schemeClr val="tx1"/>
              </a:solidFill>
            </a:ln>
          </p:spPr>
          <p:txBody>
            <a:bodyPr wrap="square" rtlCol="0">
              <a:spAutoFit/>
            </a:bodyPr>
            <a:lstStyle/>
            <a:p>
              <a:pPr algn="ctr"/>
              <a:r>
                <a:rPr lang="en-US" sz="3200" b="1">
                  <a:solidFill>
                    <a:schemeClr val="bg1"/>
                  </a:solidFill>
                  <a:latin typeface="r0c0i Linotte" pitchFamily="2" charset="0"/>
                </a:rPr>
                <a:t>CountVectorizer</a:t>
              </a:r>
            </a:p>
          </p:txBody>
        </p:sp>
        <p:sp>
          <p:nvSpPr>
            <p:cNvPr id="47" name="Rectangle 46">
              <a:extLst>
                <a:ext uri="{FF2B5EF4-FFF2-40B4-BE49-F238E27FC236}">
                  <a16:creationId xmlns:a16="http://schemas.microsoft.com/office/drawing/2014/main" id="{6CEE1627-A4B8-470C-956D-8ED7BBD18EE2}"/>
                </a:ext>
              </a:extLst>
            </p:cNvPr>
            <p:cNvSpPr/>
            <p:nvPr/>
          </p:nvSpPr>
          <p:spPr>
            <a:xfrm>
              <a:off x="13093115" y="3109624"/>
              <a:ext cx="5160111"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FCAF727-7063-44C0-B732-1C6150DDB872}"/>
                </a:ext>
              </a:extLst>
            </p:cNvPr>
            <p:cNvSpPr/>
            <p:nvPr/>
          </p:nvSpPr>
          <p:spPr>
            <a:xfrm>
              <a:off x="18340824" y="3109624"/>
              <a:ext cx="5160113"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6742E50A-70AD-490D-A87C-AC08184B86C5}"/>
                </a:ext>
              </a:extLst>
            </p:cNvPr>
            <p:cNvSpPr txBox="1"/>
            <p:nvPr/>
          </p:nvSpPr>
          <p:spPr>
            <a:xfrm>
              <a:off x="13089696" y="3109624"/>
              <a:ext cx="5163530" cy="584775"/>
            </a:xfrm>
            <a:prstGeom prst="rect">
              <a:avLst/>
            </a:prstGeom>
            <a:solidFill>
              <a:srgbClr val="4C566A"/>
            </a:solidFill>
            <a:ln>
              <a:solidFill>
                <a:srgbClr val="4C566A"/>
              </a:solidFill>
            </a:ln>
          </p:spPr>
          <p:txBody>
            <a:bodyPr wrap="square" rtlCol="0">
              <a:spAutoFit/>
            </a:bodyPr>
            <a:lstStyle/>
            <a:p>
              <a:pPr algn="ctr"/>
              <a:r>
                <a:rPr lang="en-US" sz="3200" b="1">
                  <a:solidFill>
                    <a:schemeClr val="bg1"/>
                  </a:solidFill>
                  <a:latin typeface="r0c0i Linotte" pitchFamily="2" charset="0"/>
                </a:rPr>
                <a:t>TfidfVectorizer</a:t>
              </a:r>
            </a:p>
          </p:txBody>
        </p:sp>
        <p:sp>
          <p:nvSpPr>
            <p:cNvPr id="52" name="TextBox 51">
              <a:extLst>
                <a:ext uri="{FF2B5EF4-FFF2-40B4-BE49-F238E27FC236}">
                  <a16:creationId xmlns:a16="http://schemas.microsoft.com/office/drawing/2014/main" id="{9D90CDFE-9F05-4C2D-831A-B0BB7B15154F}"/>
                </a:ext>
              </a:extLst>
            </p:cNvPr>
            <p:cNvSpPr txBox="1"/>
            <p:nvPr/>
          </p:nvSpPr>
          <p:spPr>
            <a:xfrm>
              <a:off x="18333378" y="3124282"/>
              <a:ext cx="5163530" cy="584775"/>
            </a:xfrm>
            <a:prstGeom prst="rect">
              <a:avLst/>
            </a:prstGeom>
            <a:solidFill>
              <a:srgbClr val="4C566A"/>
            </a:solidFill>
            <a:ln>
              <a:solidFill>
                <a:schemeClr val="accent1"/>
              </a:solidFill>
            </a:ln>
          </p:spPr>
          <p:txBody>
            <a:bodyPr wrap="square" rtlCol="0">
              <a:spAutoFit/>
            </a:bodyPr>
            <a:lstStyle/>
            <a:p>
              <a:pPr algn="ctr"/>
              <a:r>
                <a:rPr lang="en-US" sz="3200" b="1">
                  <a:solidFill>
                    <a:schemeClr val="bg1"/>
                  </a:solidFill>
                  <a:latin typeface="r0c0i Linotte" pitchFamily="2" charset="0"/>
                </a:rPr>
                <a:t>Wor2Vec</a:t>
              </a:r>
            </a:p>
          </p:txBody>
        </p:sp>
      </p:grpSp>
      <p:pic>
        <p:nvPicPr>
          <p:cNvPr id="42" name="Picture 41" descr="A screenshot of a computer&#10;&#10;Description automatically generated with medium confidence">
            <a:extLst>
              <a:ext uri="{FF2B5EF4-FFF2-40B4-BE49-F238E27FC236}">
                <a16:creationId xmlns:a16="http://schemas.microsoft.com/office/drawing/2014/main" id="{DF0C6C0E-5552-4986-A187-7FB681BCE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0841" y="4134942"/>
            <a:ext cx="5090565" cy="4274769"/>
          </a:xfrm>
          <a:prstGeom prst="rect">
            <a:avLst/>
          </a:prstGeom>
        </p:spPr>
      </p:pic>
      <p:pic>
        <p:nvPicPr>
          <p:cNvPr id="40" name="Picture 39" descr="A picture containing text, electronics, screenshot&#10;&#10;Description automatically generated">
            <a:extLst>
              <a:ext uri="{FF2B5EF4-FFF2-40B4-BE49-F238E27FC236}">
                <a16:creationId xmlns:a16="http://schemas.microsoft.com/office/drawing/2014/main" id="{1B3DE4A1-06C9-45E8-9B05-CF13FE474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3115" y="4134942"/>
            <a:ext cx="5090566" cy="4274770"/>
          </a:xfrm>
          <a:prstGeom prst="rect">
            <a:avLst/>
          </a:prstGeom>
        </p:spPr>
      </p:pic>
      <p:pic>
        <p:nvPicPr>
          <p:cNvPr id="41" name="Picture 40" descr="A screenshot of a computer&#10;&#10;Description automatically generated with medium confidence">
            <a:extLst>
              <a:ext uri="{FF2B5EF4-FFF2-40B4-BE49-F238E27FC236}">
                <a16:creationId xmlns:a16="http://schemas.microsoft.com/office/drawing/2014/main" id="{C88E38AA-E67B-4912-ACAB-63EDE0039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40824" y="4134944"/>
            <a:ext cx="5090564" cy="4274768"/>
          </a:xfrm>
          <a:prstGeom prst="rect">
            <a:avLst/>
          </a:prstGeom>
        </p:spPr>
      </p:pic>
    </p:spTree>
    <p:extLst>
      <p:ext uri="{BB962C8B-B14F-4D97-AF65-F5344CB8AC3E}">
        <p14:creationId xmlns:p14="http://schemas.microsoft.com/office/powerpoint/2010/main" val="144069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30092" y="7203030"/>
            <a:ext cx="3965957"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MULTINOMIAL</a:t>
            </a:r>
          </a:p>
          <a:p>
            <a:pPr algn="ctr"/>
            <a:r>
              <a:rPr lang="en-US" sz="4800" b="1">
                <a:solidFill>
                  <a:srgbClr val="FFFFFF"/>
                </a:solidFill>
                <a:latin typeface="Montserrat" charset="0"/>
                <a:ea typeface="Montserrat" charset="0"/>
                <a:cs typeface="Montserrat" charset="0"/>
              </a:rPr>
              <a:t>NAÏVE BAYES</a:t>
            </a:r>
          </a:p>
        </p:txBody>
      </p:sp>
      <p:grpSp>
        <p:nvGrpSpPr>
          <p:cNvPr id="26" name="Group 25">
            <a:extLst>
              <a:ext uri="{FF2B5EF4-FFF2-40B4-BE49-F238E27FC236}">
                <a16:creationId xmlns:a16="http://schemas.microsoft.com/office/drawing/2014/main" id="{A543CC27-82E5-4F58-940C-3FCC8BA242D9}"/>
              </a:ext>
            </a:extLst>
          </p:cNvPr>
          <p:cNvGrpSpPr/>
          <p:nvPr/>
        </p:nvGrpSpPr>
        <p:grpSpPr>
          <a:xfrm rot="16200000">
            <a:off x="2153696" y="7107524"/>
            <a:ext cx="368074" cy="383589"/>
            <a:chOff x="2483867" y="2712929"/>
            <a:chExt cx="1234324" cy="1199689"/>
          </a:xfrm>
          <a:solidFill>
            <a:schemeClr val="accent3"/>
          </a:solidFill>
        </p:grpSpPr>
        <p:sp>
          <p:nvSpPr>
            <p:cNvPr id="27" name="Rectangle: Rounded Corners 26">
              <a:extLst>
                <a:ext uri="{FF2B5EF4-FFF2-40B4-BE49-F238E27FC236}">
                  <a16:creationId xmlns:a16="http://schemas.microsoft.com/office/drawing/2014/main" id="{7DA92C85-A4E0-483E-BE30-A1A8727DD195}"/>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785F516-E4A0-47DB-B0C5-BEEFA94E4010}"/>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182277-92B5-49CD-AEA1-86D51223F3AE}"/>
              </a:ext>
            </a:extLst>
          </p:cNvPr>
          <p:cNvGrpSpPr/>
          <p:nvPr/>
        </p:nvGrpSpPr>
        <p:grpSpPr>
          <a:xfrm rot="10800000">
            <a:off x="2158846" y="8425675"/>
            <a:ext cx="368072" cy="383587"/>
            <a:chOff x="2483867" y="2712929"/>
            <a:chExt cx="1234324" cy="1199689"/>
          </a:xfrm>
          <a:solidFill>
            <a:schemeClr val="accent6"/>
          </a:solidFill>
        </p:grpSpPr>
        <p:sp>
          <p:nvSpPr>
            <p:cNvPr id="32" name="Rectangle: Rounded Corners 31">
              <a:extLst>
                <a:ext uri="{FF2B5EF4-FFF2-40B4-BE49-F238E27FC236}">
                  <a16:creationId xmlns:a16="http://schemas.microsoft.com/office/drawing/2014/main" id="{B91712C3-0A53-4238-93F8-C7115398DB5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18A0E6A-1E88-4102-BA5B-83CBE29BCD7A}"/>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9EA2861-C70D-41E4-AECC-6E14B0E8351C}"/>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7A13C77E-7884-49A0-A2AE-CC359AFF558B}"/>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5C9978A-D978-4ABE-BFE3-3C085ECB7BE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C665963-8777-4642-8A32-0349EEA757EB}"/>
              </a:ext>
            </a:extLst>
          </p:cNvPr>
          <p:cNvGrpSpPr/>
          <p:nvPr/>
        </p:nvGrpSpPr>
        <p:grpSpPr>
          <a:xfrm rot="5400000">
            <a:off x="5904368" y="8433432"/>
            <a:ext cx="368074" cy="383589"/>
            <a:chOff x="2483867" y="2712929"/>
            <a:chExt cx="1234324" cy="1199689"/>
          </a:xfrm>
          <a:solidFill>
            <a:schemeClr val="accent4"/>
          </a:solidFill>
        </p:grpSpPr>
        <p:sp>
          <p:nvSpPr>
            <p:cNvPr id="38" name="Rectangle: Rounded Corners 37">
              <a:extLst>
                <a:ext uri="{FF2B5EF4-FFF2-40B4-BE49-F238E27FC236}">
                  <a16:creationId xmlns:a16="http://schemas.microsoft.com/office/drawing/2014/main" id="{87B3DBC8-C648-4463-A57F-BA406C8BD59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A5D57D1-EB97-473F-BFA4-C9D3EAB3F26D}"/>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2" descr="(run code in Appendix to generate image)">
            <a:extLst>
              <a:ext uri="{FF2B5EF4-FFF2-40B4-BE49-F238E27FC236}">
                <a16:creationId xmlns:a16="http://schemas.microsoft.com/office/drawing/2014/main" id="{C4734D09-8AAA-4E80-9B8A-74A98E150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5115" y="3176953"/>
            <a:ext cx="7390705" cy="58155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4D36E4-B30C-4770-B55A-277DF6D98E40}"/>
              </a:ext>
            </a:extLst>
          </p:cNvPr>
          <p:cNvSpPr txBox="1"/>
          <p:nvPr/>
        </p:nvSpPr>
        <p:spPr>
          <a:xfrm>
            <a:off x="8208549" y="3176953"/>
            <a:ext cx="7634830" cy="5815503"/>
          </a:xfrm>
          <a:prstGeom prst="rect">
            <a:avLst/>
          </a:prstGeom>
          <a:noFill/>
        </p:spPr>
        <p:txBody>
          <a:bodyPr wrap="square" rtlCol="0">
            <a:spAutoFit/>
          </a:bodyPr>
          <a:lstStyle/>
          <a:p>
            <a:pPr marL="571500" indent="-571500" algn="just">
              <a:buFont typeface="Wingdings" panose="05000000000000000000" pitchFamily="2" charset="2"/>
              <a:buChar char="q"/>
            </a:pPr>
            <a:r>
              <a:rPr lang="vi-VN" sz="3600">
                <a:latin typeface="r0c0i Linotte" pitchFamily="2" charset="0"/>
              </a:rPr>
              <a:t>Bộ phân lớp Naive Bayes (NBC) thường được sử dụng trong bài toán phân loại văn bản</a:t>
            </a:r>
            <a:r>
              <a:rPr lang="en-US" sz="3600">
                <a:latin typeface="r0c0i Linotte" pitchFamily="2" charset="0"/>
              </a:rPr>
              <a:t>, </a:t>
            </a:r>
            <a:r>
              <a:rPr lang="vi-VN" sz="3600">
                <a:latin typeface="r0c0i Linotte" pitchFamily="2" charset="0"/>
              </a:rPr>
              <a:t>với thời gian train và test rất nhanh</a:t>
            </a:r>
            <a:r>
              <a:rPr lang="en-US" sz="3600">
                <a:latin typeface="r0c0i Linotte" pitchFamily="2" charset="0"/>
              </a:rPr>
              <a:t>. Gồm 2 dạng: Gausian Naïve Bayes và Multinomial Naïve Bayes.</a:t>
            </a: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Hoạt động dựa trên công thức xác suất Bayes:</a:t>
            </a:r>
          </a:p>
          <a:p>
            <a:pPr algn="ctr">
              <a:lnSpc>
                <a:spcPct val="150000"/>
              </a:lnSpc>
            </a:pPr>
            <a:r>
              <a:rPr lang="en-US" sz="3600" b="1" i="0">
                <a:solidFill>
                  <a:srgbClr val="000000"/>
                </a:solidFill>
                <a:effectLst/>
                <a:latin typeface="r0c0i Linotte" pitchFamily="2" charset="0"/>
              </a:rPr>
              <a:t>P(A|B) = P(A) </a:t>
            </a:r>
            <a:r>
              <a:rPr lang="en-US" sz="3600" b="1">
                <a:latin typeface="r0c0i Linotte" pitchFamily="2" charset="0"/>
              </a:rPr>
              <a:t>⋅</a:t>
            </a:r>
            <a:r>
              <a:rPr lang="en-US" sz="3600" b="1" i="0">
                <a:solidFill>
                  <a:srgbClr val="000000"/>
                </a:solidFill>
                <a:effectLst/>
                <a:latin typeface="r0c0i Linotte" pitchFamily="2" charset="0"/>
              </a:rPr>
              <a:t> P(B|A) / P(B)</a:t>
            </a:r>
            <a:endParaRPr lang="en-US" sz="3600">
              <a:latin typeface="r0c0i Linotte" pitchFamily="2" charset="0"/>
            </a:endParaRPr>
          </a:p>
        </p:txBody>
      </p:sp>
      <p:cxnSp>
        <p:nvCxnSpPr>
          <p:cNvPr id="50" name="Straight Connector 49">
            <a:extLst>
              <a:ext uri="{FF2B5EF4-FFF2-40B4-BE49-F238E27FC236}">
                <a16:creationId xmlns:a16="http://schemas.microsoft.com/office/drawing/2014/main" id="{8F79E566-642E-415E-8C87-1F6DAB855D18}"/>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14B065B-5AF5-459E-AEED-0945505AEC3D}"/>
              </a:ext>
            </a:extLst>
          </p:cNvPr>
          <p:cNvSpPr txBox="1"/>
          <p:nvPr/>
        </p:nvSpPr>
        <p:spPr>
          <a:xfrm>
            <a:off x="8208549" y="9300963"/>
            <a:ext cx="15267271" cy="2862322"/>
          </a:xfrm>
          <a:prstGeom prst="rect">
            <a:avLst/>
          </a:prstGeom>
          <a:noFill/>
        </p:spPr>
        <p:txBody>
          <a:bodyPr wrap="square" rtlCol="0">
            <a:spAutoFit/>
          </a:bodyPr>
          <a:lstStyle/>
          <a:p>
            <a:pPr marL="571500" indent="-571500" algn="just">
              <a:buFont typeface="Wingdings" panose="05000000000000000000" pitchFamily="2" charset="2"/>
              <a:buChar char="q"/>
            </a:pPr>
            <a:r>
              <a:rPr lang="vi-VN" sz="3600">
                <a:latin typeface="r0c0i Linotte" pitchFamily="2" charset="0"/>
              </a:rPr>
              <a:t>Mô hình Multinomial Naive Bayes sử dụng</a:t>
            </a:r>
            <a:r>
              <a:rPr lang="en-US" sz="3600">
                <a:latin typeface="r0c0i Linotte" pitchFamily="2" charset="0"/>
              </a:rPr>
              <a:t> các </a:t>
            </a:r>
            <a:r>
              <a:rPr lang="vi-VN" sz="3600">
                <a:latin typeface="r0c0i Linotte" pitchFamily="2" charset="0"/>
              </a:rPr>
              <a:t>vector đặc trưng</a:t>
            </a:r>
            <a:r>
              <a:rPr lang="en-US" sz="3600">
                <a:latin typeface="r0c0i Linotte" pitchFamily="2" charset="0"/>
              </a:rPr>
              <a:t> </a:t>
            </a:r>
            <a:r>
              <a:rPr lang="vi-VN" sz="3600">
                <a:latin typeface="r0c0i Linotte" pitchFamily="2" charset="0"/>
              </a:rPr>
              <a:t>xây dựng dựa trên ý tưởng </a:t>
            </a:r>
            <a:r>
              <a:rPr lang="vi-VN" sz="3600" b="1">
                <a:latin typeface="r0c0i Linotte" pitchFamily="2" charset="0"/>
              </a:rPr>
              <a:t>Bag of words (BoW)</a:t>
            </a:r>
            <a:r>
              <a:rPr lang="en-US" sz="3600">
                <a:latin typeface="r0c0i Linotte" pitchFamily="2" charset="0"/>
              </a:rPr>
              <a:t> để dự đoán đầu ra của điểm dữ liệu</a:t>
            </a:r>
            <a:r>
              <a:rPr lang="en-US" sz="3600" b="1">
                <a:latin typeface="r0c0i Linotte" pitchFamily="2" charset="0"/>
              </a:rPr>
              <a:t>.</a:t>
            </a:r>
          </a:p>
          <a:p>
            <a:pPr marL="571500" indent="-571500" algn="just">
              <a:buFont typeface="Wingdings" panose="05000000000000000000" pitchFamily="2" charset="2"/>
              <a:buChar char="q"/>
            </a:pPr>
            <a:endParaRPr lang="en-US" sz="3600" b="1">
              <a:latin typeface="r0c0i Linotte" pitchFamily="2" charset="0"/>
            </a:endParaRPr>
          </a:p>
          <a:p>
            <a:pPr marL="571500" indent="-571500" algn="just">
              <a:buFont typeface="Wingdings" panose="05000000000000000000" pitchFamily="2" charset="2"/>
              <a:buChar char="q"/>
            </a:pPr>
            <a:r>
              <a:rPr lang="en-US" sz="3600" b="1">
                <a:latin typeface="r0c0i Linotte" pitchFamily="2" charset="0"/>
              </a:rPr>
              <a:t>Công cụ sử dụng:</a:t>
            </a:r>
            <a:r>
              <a:rPr lang="en-US" sz="3600">
                <a:latin typeface="r0c0i Linotte" pitchFamily="2" charset="0"/>
              </a:rPr>
              <a:t> Hàm </a:t>
            </a:r>
            <a:r>
              <a:rPr lang="en-US" sz="3600" b="1">
                <a:latin typeface="r0c0i Linotte" pitchFamily="2" charset="0"/>
              </a:rPr>
              <a:t>MultinomialNB</a:t>
            </a:r>
            <a:r>
              <a:rPr lang="en-US" sz="3600">
                <a:latin typeface="r0c0i Linotte" pitchFamily="2" charset="0"/>
              </a:rPr>
              <a:t> trong thư viện scikit-learn</a:t>
            </a:r>
            <a:endParaRPr lang="en-US" sz="3600" b="1">
              <a:latin typeface="r0c0i Linotte" pitchFamily="2" charset="0"/>
            </a:endParaRPr>
          </a:p>
        </p:txBody>
      </p:sp>
    </p:spTree>
    <p:extLst>
      <p:ext uri="{BB962C8B-B14F-4D97-AF65-F5344CB8AC3E}">
        <p14:creationId xmlns:p14="http://schemas.microsoft.com/office/powerpoint/2010/main" val="36377442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30092" y="7203030"/>
            <a:ext cx="3965957"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MULTINOMIAL</a:t>
            </a:r>
          </a:p>
          <a:p>
            <a:pPr algn="ctr"/>
            <a:r>
              <a:rPr lang="en-US" sz="4800" b="1">
                <a:solidFill>
                  <a:srgbClr val="FFFFFF"/>
                </a:solidFill>
                <a:latin typeface="Montserrat" charset="0"/>
                <a:ea typeface="Montserrat" charset="0"/>
                <a:cs typeface="Montserrat" charset="0"/>
              </a:rPr>
              <a:t>NAÏVE BAYES</a:t>
            </a:r>
          </a:p>
        </p:txBody>
      </p:sp>
      <p:grpSp>
        <p:nvGrpSpPr>
          <p:cNvPr id="26" name="Group 25">
            <a:extLst>
              <a:ext uri="{FF2B5EF4-FFF2-40B4-BE49-F238E27FC236}">
                <a16:creationId xmlns:a16="http://schemas.microsoft.com/office/drawing/2014/main" id="{A543CC27-82E5-4F58-940C-3FCC8BA242D9}"/>
              </a:ext>
            </a:extLst>
          </p:cNvPr>
          <p:cNvGrpSpPr/>
          <p:nvPr/>
        </p:nvGrpSpPr>
        <p:grpSpPr>
          <a:xfrm rot="16200000">
            <a:off x="2153696" y="7107524"/>
            <a:ext cx="368074" cy="383589"/>
            <a:chOff x="2483867" y="2712929"/>
            <a:chExt cx="1234324" cy="1199689"/>
          </a:xfrm>
          <a:solidFill>
            <a:schemeClr val="accent3"/>
          </a:solidFill>
        </p:grpSpPr>
        <p:sp>
          <p:nvSpPr>
            <p:cNvPr id="27" name="Rectangle: Rounded Corners 26">
              <a:extLst>
                <a:ext uri="{FF2B5EF4-FFF2-40B4-BE49-F238E27FC236}">
                  <a16:creationId xmlns:a16="http://schemas.microsoft.com/office/drawing/2014/main" id="{7DA92C85-A4E0-483E-BE30-A1A8727DD195}"/>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785F516-E4A0-47DB-B0C5-BEEFA94E4010}"/>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182277-92B5-49CD-AEA1-86D51223F3AE}"/>
              </a:ext>
            </a:extLst>
          </p:cNvPr>
          <p:cNvGrpSpPr/>
          <p:nvPr/>
        </p:nvGrpSpPr>
        <p:grpSpPr>
          <a:xfrm rot="10800000">
            <a:off x="2158846" y="8425675"/>
            <a:ext cx="368072" cy="383587"/>
            <a:chOff x="2483867" y="2712929"/>
            <a:chExt cx="1234324" cy="1199689"/>
          </a:xfrm>
          <a:solidFill>
            <a:schemeClr val="accent6"/>
          </a:solidFill>
        </p:grpSpPr>
        <p:sp>
          <p:nvSpPr>
            <p:cNvPr id="32" name="Rectangle: Rounded Corners 31">
              <a:extLst>
                <a:ext uri="{FF2B5EF4-FFF2-40B4-BE49-F238E27FC236}">
                  <a16:creationId xmlns:a16="http://schemas.microsoft.com/office/drawing/2014/main" id="{B91712C3-0A53-4238-93F8-C7115398DB5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18A0E6A-1E88-4102-BA5B-83CBE29BCD7A}"/>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9EA2861-C70D-41E4-AECC-6E14B0E8351C}"/>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7A13C77E-7884-49A0-A2AE-CC359AFF558B}"/>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5C9978A-D978-4ABE-BFE3-3C085ECB7BE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C665963-8777-4642-8A32-0349EEA757EB}"/>
              </a:ext>
            </a:extLst>
          </p:cNvPr>
          <p:cNvGrpSpPr/>
          <p:nvPr/>
        </p:nvGrpSpPr>
        <p:grpSpPr>
          <a:xfrm rot="5400000">
            <a:off x="5904368" y="8433432"/>
            <a:ext cx="368074" cy="383589"/>
            <a:chOff x="2483867" y="2712929"/>
            <a:chExt cx="1234324" cy="1199689"/>
          </a:xfrm>
          <a:solidFill>
            <a:schemeClr val="accent4"/>
          </a:solidFill>
        </p:grpSpPr>
        <p:sp>
          <p:nvSpPr>
            <p:cNvPr id="38" name="Rectangle: Rounded Corners 37">
              <a:extLst>
                <a:ext uri="{FF2B5EF4-FFF2-40B4-BE49-F238E27FC236}">
                  <a16:creationId xmlns:a16="http://schemas.microsoft.com/office/drawing/2014/main" id="{87B3DBC8-C648-4463-A57F-BA406C8BD59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A5D57D1-EB97-473F-BFA4-C9D3EAB3F26D}"/>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75C05F6D-A097-4A5D-9E6D-4DCFAA30A58E}"/>
              </a:ext>
            </a:extLst>
          </p:cNvPr>
          <p:cNvGrpSpPr/>
          <p:nvPr/>
        </p:nvGrpSpPr>
        <p:grpSpPr>
          <a:xfrm>
            <a:off x="7874239" y="3146946"/>
            <a:ext cx="15626698" cy="5389860"/>
            <a:chOff x="7874239" y="3109624"/>
            <a:chExt cx="15626698" cy="5389860"/>
          </a:xfrm>
        </p:grpSpPr>
        <p:sp>
          <p:nvSpPr>
            <p:cNvPr id="29" name="Rectangle 28">
              <a:extLst>
                <a:ext uri="{FF2B5EF4-FFF2-40B4-BE49-F238E27FC236}">
                  <a16:creationId xmlns:a16="http://schemas.microsoft.com/office/drawing/2014/main" id="{7BF6988F-198A-4EF1-89C3-1AB8A5A9B702}"/>
                </a:ext>
              </a:extLst>
            </p:cNvPr>
            <p:cNvSpPr/>
            <p:nvPr/>
          </p:nvSpPr>
          <p:spPr>
            <a:xfrm>
              <a:off x="7877658" y="3109624"/>
              <a:ext cx="5160111" cy="5389860"/>
            </a:xfrm>
            <a:prstGeom prst="rect">
              <a:avLst/>
            </a:prstGeom>
            <a:solidFill>
              <a:srgbClr val="FFFFFF"/>
            </a:solidFill>
            <a:ln w="28575">
              <a:solidFill>
                <a:srgbClr val="43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E2F22829-8600-4E55-8892-6BB886CE3C66}"/>
                </a:ext>
              </a:extLst>
            </p:cNvPr>
            <p:cNvSpPr txBox="1"/>
            <p:nvPr/>
          </p:nvSpPr>
          <p:spPr>
            <a:xfrm>
              <a:off x="7874239" y="3109624"/>
              <a:ext cx="5163530" cy="584775"/>
            </a:xfrm>
            <a:prstGeom prst="rect">
              <a:avLst/>
            </a:prstGeom>
            <a:solidFill>
              <a:srgbClr val="4C566A"/>
            </a:solidFill>
            <a:ln>
              <a:solidFill>
                <a:schemeClr val="tx1"/>
              </a:solidFill>
            </a:ln>
          </p:spPr>
          <p:txBody>
            <a:bodyPr wrap="square" rtlCol="0">
              <a:spAutoFit/>
            </a:bodyPr>
            <a:lstStyle/>
            <a:p>
              <a:pPr algn="ctr"/>
              <a:r>
                <a:rPr lang="en-US" sz="3200" b="1">
                  <a:solidFill>
                    <a:schemeClr val="bg1"/>
                  </a:solidFill>
                  <a:latin typeface="r0c0i Linotte" pitchFamily="2" charset="0"/>
                </a:rPr>
                <a:t>CountVectorizer</a:t>
              </a:r>
            </a:p>
          </p:txBody>
        </p:sp>
        <p:sp>
          <p:nvSpPr>
            <p:cNvPr id="41" name="Rectangle 40">
              <a:extLst>
                <a:ext uri="{FF2B5EF4-FFF2-40B4-BE49-F238E27FC236}">
                  <a16:creationId xmlns:a16="http://schemas.microsoft.com/office/drawing/2014/main" id="{33030FC2-248D-4ED5-A332-597FF25EA373}"/>
                </a:ext>
              </a:extLst>
            </p:cNvPr>
            <p:cNvSpPr/>
            <p:nvPr/>
          </p:nvSpPr>
          <p:spPr>
            <a:xfrm>
              <a:off x="13093115" y="3109624"/>
              <a:ext cx="5160111"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8AFD978-2822-4831-8177-DE574A76CCE9}"/>
                </a:ext>
              </a:extLst>
            </p:cNvPr>
            <p:cNvSpPr/>
            <p:nvPr/>
          </p:nvSpPr>
          <p:spPr>
            <a:xfrm>
              <a:off x="18340824" y="3109624"/>
              <a:ext cx="5160113"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79FBEE8-77D7-4B3D-A5A9-CAD902683F3C}"/>
                </a:ext>
              </a:extLst>
            </p:cNvPr>
            <p:cNvSpPr txBox="1"/>
            <p:nvPr/>
          </p:nvSpPr>
          <p:spPr>
            <a:xfrm>
              <a:off x="13089696" y="3109624"/>
              <a:ext cx="5163530" cy="584775"/>
            </a:xfrm>
            <a:prstGeom prst="rect">
              <a:avLst/>
            </a:prstGeom>
            <a:solidFill>
              <a:srgbClr val="4C566A"/>
            </a:solidFill>
            <a:ln>
              <a:solidFill>
                <a:srgbClr val="4C566A"/>
              </a:solidFill>
            </a:ln>
          </p:spPr>
          <p:txBody>
            <a:bodyPr wrap="square" rtlCol="0">
              <a:spAutoFit/>
            </a:bodyPr>
            <a:lstStyle/>
            <a:p>
              <a:pPr algn="ctr"/>
              <a:r>
                <a:rPr lang="en-US" sz="3200" b="1">
                  <a:solidFill>
                    <a:schemeClr val="bg1"/>
                  </a:solidFill>
                  <a:latin typeface="r0c0i Linotte" pitchFamily="2" charset="0"/>
                </a:rPr>
                <a:t>TfidfVectorizer</a:t>
              </a:r>
            </a:p>
          </p:txBody>
        </p:sp>
        <p:sp>
          <p:nvSpPr>
            <p:cNvPr id="44" name="TextBox 43">
              <a:extLst>
                <a:ext uri="{FF2B5EF4-FFF2-40B4-BE49-F238E27FC236}">
                  <a16:creationId xmlns:a16="http://schemas.microsoft.com/office/drawing/2014/main" id="{CB554D97-893F-4667-8286-ADB8F8A09EC5}"/>
                </a:ext>
              </a:extLst>
            </p:cNvPr>
            <p:cNvSpPr txBox="1"/>
            <p:nvPr/>
          </p:nvSpPr>
          <p:spPr>
            <a:xfrm>
              <a:off x="18333378" y="3124282"/>
              <a:ext cx="5163530" cy="584775"/>
            </a:xfrm>
            <a:prstGeom prst="rect">
              <a:avLst/>
            </a:prstGeom>
            <a:solidFill>
              <a:srgbClr val="4C566A"/>
            </a:solidFill>
            <a:ln>
              <a:solidFill>
                <a:schemeClr val="accent1"/>
              </a:solidFill>
            </a:ln>
          </p:spPr>
          <p:txBody>
            <a:bodyPr wrap="square" rtlCol="0">
              <a:spAutoFit/>
            </a:bodyPr>
            <a:lstStyle/>
            <a:p>
              <a:pPr algn="ctr"/>
              <a:r>
                <a:rPr lang="en-US" sz="3200" b="1">
                  <a:solidFill>
                    <a:schemeClr val="bg1"/>
                  </a:solidFill>
                  <a:latin typeface="r0c0i Linotte" pitchFamily="2" charset="0"/>
                </a:rPr>
                <a:t>Wor2Vec</a:t>
              </a:r>
            </a:p>
          </p:txBody>
        </p:sp>
      </p:grpSp>
      <p:graphicFrame>
        <p:nvGraphicFramePr>
          <p:cNvPr id="45" name="Table 9">
            <a:extLst>
              <a:ext uri="{FF2B5EF4-FFF2-40B4-BE49-F238E27FC236}">
                <a16:creationId xmlns:a16="http://schemas.microsoft.com/office/drawing/2014/main" id="{C1E9FDFD-2B89-436F-931D-B4AF52B14772}"/>
              </a:ext>
            </a:extLst>
          </p:cNvPr>
          <p:cNvGraphicFramePr>
            <a:graphicFrameLocks noGrp="1"/>
          </p:cNvGraphicFramePr>
          <p:nvPr>
            <p:extLst>
              <p:ext uri="{D42A27DB-BD31-4B8C-83A1-F6EECF244321}">
                <p14:modId xmlns:p14="http://schemas.microsoft.com/office/powerpoint/2010/main" val="2674269542"/>
              </p:ext>
            </p:extLst>
          </p:nvPr>
        </p:nvGraphicFramePr>
        <p:xfrm>
          <a:off x="7874239" y="8940027"/>
          <a:ext cx="15626698" cy="3861573"/>
        </p:xfrm>
        <a:graphic>
          <a:graphicData uri="http://schemas.openxmlformats.org/drawingml/2006/table">
            <a:tbl>
              <a:tblPr firstRow="1" bandRow="1">
                <a:tableStyleId>{5C22544A-7EE6-4342-B048-85BDC9FD1C3A}</a:tableStyleId>
              </a:tblPr>
              <a:tblGrid>
                <a:gridCol w="4363654">
                  <a:extLst>
                    <a:ext uri="{9D8B030D-6E8A-4147-A177-3AD203B41FA5}">
                      <a16:colId xmlns:a16="http://schemas.microsoft.com/office/drawing/2014/main" val="2729468215"/>
                    </a:ext>
                  </a:extLst>
                </a:gridCol>
                <a:gridCol w="2815761">
                  <a:extLst>
                    <a:ext uri="{9D8B030D-6E8A-4147-A177-3AD203B41FA5}">
                      <a16:colId xmlns:a16="http://schemas.microsoft.com/office/drawing/2014/main" val="335288991"/>
                    </a:ext>
                  </a:extLst>
                </a:gridCol>
                <a:gridCol w="2815761">
                  <a:extLst>
                    <a:ext uri="{9D8B030D-6E8A-4147-A177-3AD203B41FA5}">
                      <a16:colId xmlns:a16="http://schemas.microsoft.com/office/drawing/2014/main" val="336748253"/>
                    </a:ext>
                  </a:extLst>
                </a:gridCol>
                <a:gridCol w="2815761">
                  <a:extLst>
                    <a:ext uri="{9D8B030D-6E8A-4147-A177-3AD203B41FA5}">
                      <a16:colId xmlns:a16="http://schemas.microsoft.com/office/drawing/2014/main" val="1039582563"/>
                    </a:ext>
                  </a:extLst>
                </a:gridCol>
                <a:gridCol w="2815761">
                  <a:extLst>
                    <a:ext uri="{9D8B030D-6E8A-4147-A177-3AD203B41FA5}">
                      <a16:colId xmlns:a16="http://schemas.microsoft.com/office/drawing/2014/main" val="612664536"/>
                    </a:ext>
                  </a:extLst>
                </a:gridCol>
              </a:tblGrid>
              <a:tr h="919986">
                <a:tc>
                  <a:txBody>
                    <a:bodyPr/>
                    <a:lstStyle/>
                    <a:p>
                      <a:pPr algn="ctr"/>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Accurcacy</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Precission</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Recall</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F1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949332"/>
                  </a:ext>
                </a:extLst>
              </a:tr>
              <a:tr h="980529">
                <a:tc>
                  <a:txBody>
                    <a:bodyPr/>
                    <a:lstStyle/>
                    <a:p>
                      <a:pPr algn="ctr"/>
                      <a:r>
                        <a:rPr lang="en-US" b="1"/>
                        <a:t>CountVectorizer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0.9091 </a:t>
                      </a:r>
                      <a:endParaRPr lang="en-US"/>
                    </a:p>
                  </a:txBody>
                  <a:tcPr anchor="ctr"/>
                </a:tc>
                <a:tc>
                  <a:txBody>
                    <a:bodyPr/>
                    <a:lstStyle/>
                    <a:p>
                      <a:pPr algn="ctr"/>
                      <a:r>
                        <a:rPr lang="it-IT" sz="3599" b="0" i="0" kern="1200">
                          <a:solidFill>
                            <a:schemeClr val="dk1"/>
                          </a:solidFill>
                          <a:effectLst/>
                          <a:latin typeface="+mn-lt"/>
                          <a:ea typeface="+mn-ea"/>
                          <a:cs typeface="+mn-cs"/>
                        </a:rPr>
                        <a:t>0.9058</a:t>
                      </a:r>
                      <a:endParaRPr lang="en-US"/>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0.9127</a:t>
                      </a:r>
                    </a:p>
                  </a:txBody>
                  <a:tcPr anchor="ctr"/>
                </a:tc>
                <a:tc>
                  <a:txBody>
                    <a:bodyPr/>
                    <a:lstStyle/>
                    <a:p>
                      <a:pPr algn="ctr"/>
                      <a:r>
                        <a:rPr lang="it-IT" sz="3599" b="0" i="0" kern="1200">
                          <a:solidFill>
                            <a:schemeClr val="dk1"/>
                          </a:solidFill>
                          <a:effectLst/>
                          <a:latin typeface="+mn-lt"/>
                          <a:ea typeface="+mn-ea"/>
                          <a:cs typeface="+mn-cs"/>
                        </a:rPr>
                        <a:t>0.9091</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9072688"/>
                  </a:ext>
                </a:extLst>
              </a:tr>
              <a:tr h="980529">
                <a:tc>
                  <a:txBody>
                    <a:bodyPr/>
                    <a:lstStyle/>
                    <a:p>
                      <a:pPr algn="ctr"/>
                      <a:r>
                        <a:rPr lang="en-US" b="1"/>
                        <a:t>TfidfVectorizer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0.9129</a:t>
                      </a:r>
                    </a:p>
                  </a:txBody>
                  <a:tcPr anchor="ctr"/>
                </a:tc>
                <a:tc>
                  <a:txBody>
                    <a:bodyPr/>
                    <a:lstStyle/>
                    <a:p>
                      <a:pPr algn="ctr"/>
                      <a:r>
                        <a:rPr lang="it-IT" sz="3599" b="0" i="0" kern="1200">
                          <a:solidFill>
                            <a:schemeClr val="dk1"/>
                          </a:solidFill>
                          <a:effectLst/>
                          <a:latin typeface="+mn-lt"/>
                          <a:ea typeface="+mn-ea"/>
                          <a:cs typeface="+mn-cs"/>
                        </a:rPr>
                        <a:t>0.9179</a:t>
                      </a:r>
                      <a:endParaRPr lang="en-US"/>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0.9063</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0.9129</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6384625"/>
                  </a:ext>
                </a:extLst>
              </a:tr>
              <a:tr h="980529">
                <a:tc>
                  <a:txBody>
                    <a:bodyPr/>
                    <a:lstStyle/>
                    <a:p>
                      <a:pPr algn="ctr"/>
                      <a:r>
                        <a:rPr lang="en-US" b="1"/>
                        <a:t>Word2Vec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0.7936</a:t>
                      </a:r>
                      <a:endParaRPr lang="en-US"/>
                    </a:p>
                  </a:txBody>
                  <a:tcPr anchor="ctr">
                    <a:lnB w="12700" cap="flat" cmpd="sng" algn="ctr">
                      <a:solidFill>
                        <a:schemeClr val="tx1"/>
                      </a:solidFill>
                      <a:prstDash val="solid"/>
                      <a:round/>
                      <a:headEnd type="none" w="med" len="med"/>
                      <a:tailEnd type="none" w="med" len="med"/>
                    </a:lnB>
                  </a:tcPr>
                </a:tc>
                <a:tc>
                  <a:txBody>
                    <a:bodyPr/>
                    <a:lstStyle/>
                    <a:p>
                      <a:pPr algn="ctr"/>
                      <a:r>
                        <a:rPr lang="it-IT" sz="3599" b="0" i="0" kern="1200">
                          <a:solidFill>
                            <a:schemeClr val="dk1"/>
                          </a:solidFill>
                          <a:effectLst/>
                          <a:latin typeface="+mn-lt"/>
                          <a:ea typeface="+mn-ea"/>
                          <a:cs typeface="+mn-cs"/>
                        </a:rPr>
                        <a:t>0.7972</a:t>
                      </a:r>
                      <a:endParaRPr lang="en-US"/>
                    </a:p>
                  </a:txBody>
                  <a:tcPr anchor="ctr">
                    <a:lnB w="12700" cap="flat" cmpd="sng" algn="ctr">
                      <a:solidFill>
                        <a:schemeClr val="tx1"/>
                      </a:solidFill>
                      <a:prstDash val="solid"/>
                      <a:round/>
                      <a:headEnd type="none" w="med" len="med"/>
                      <a:tailEnd type="none" w="med" len="med"/>
                    </a:lnB>
                  </a:tcPr>
                </a:tc>
                <a:tc>
                  <a:txBody>
                    <a:bodyPr/>
                    <a:lstStyle/>
                    <a:p>
                      <a:pPr algn="ctr"/>
                      <a:r>
                        <a:rPr lang="it-IT" sz="3599" b="0" i="0" kern="1200">
                          <a:solidFill>
                            <a:schemeClr val="dk1"/>
                          </a:solidFill>
                          <a:effectLst/>
                          <a:latin typeface="+mn-lt"/>
                          <a:ea typeface="+mn-ea"/>
                          <a:cs typeface="+mn-cs"/>
                        </a:rPr>
                        <a:t>0.7861</a:t>
                      </a:r>
                      <a:endParaRPr lang="en-US"/>
                    </a:p>
                  </a:txBody>
                  <a:tcPr anchor="ctr">
                    <a:lnB w="12700" cap="flat" cmpd="sng" algn="ctr">
                      <a:solidFill>
                        <a:schemeClr val="tx1"/>
                      </a:solidFill>
                      <a:prstDash val="solid"/>
                      <a:round/>
                      <a:headEnd type="none" w="med" len="med"/>
                      <a:tailEnd type="none" w="med" len="med"/>
                    </a:lnB>
                  </a:tcPr>
                </a:tc>
                <a:tc>
                  <a:txBody>
                    <a:bodyPr/>
                    <a:lstStyle/>
                    <a:p>
                      <a:pPr algn="ctr"/>
                      <a:r>
                        <a:rPr lang="it-IT" sz="3599" b="0" i="0" kern="1200">
                          <a:solidFill>
                            <a:schemeClr val="dk1"/>
                          </a:solidFill>
                          <a:effectLst/>
                          <a:latin typeface="+mn-lt"/>
                          <a:ea typeface="+mn-ea"/>
                          <a:cs typeface="+mn-cs"/>
                        </a:rPr>
                        <a:t>0.7935</a:t>
                      </a:r>
                      <a:endParaRPr lang="en-US"/>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90428"/>
                  </a:ext>
                </a:extLst>
              </a:tr>
            </a:tbl>
          </a:graphicData>
        </a:graphic>
      </p:graphicFrame>
      <p:pic>
        <p:nvPicPr>
          <p:cNvPr id="47" name="Picture 46">
            <a:extLst>
              <a:ext uri="{FF2B5EF4-FFF2-40B4-BE49-F238E27FC236}">
                <a16:creationId xmlns:a16="http://schemas.microsoft.com/office/drawing/2014/main" id="{05A0DAE4-B604-4EE7-819F-C52FAAC31E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0841" y="4134942"/>
            <a:ext cx="5090565" cy="4274768"/>
          </a:xfrm>
          <a:prstGeom prst="rect">
            <a:avLst/>
          </a:prstGeom>
        </p:spPr>
      </p:pic>
      <p:pic>
        <p:nvPicPr>
          <p:cNvPr id="48" name="Picture 47">
            <a:extLst>
              <a:ext uri="{FF2B5EF4-FFF2-40B4-BE49-F238E27FC236}">
                <a16:creationId xmlns:a16="http://schemas.microsoft.com/office/drawing/2014/main" id="{CFC88003-8DEE-44BC-9F8E-08C59433929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93115" y="4134942"/>
            <a:ext cx="5090566" cy="4274769"/>
          </a:xfrm>
          <a:prstGeom prst="rect">
            <a:avLst/>
          </a:prstGeom>
        </p:spPr>
      </p:pic>
      <p:pic>
        <p:nvPicPr>
          <p:cNvPr id="49" name="Picture 48">
            <a:extLst>
              <a:ext uri="{FF2B5EF4-FFF2-40B4-BE49-F238E27FC236}">
                <a16:creationId xmlns:a16="http://schemas.microsoft.com/office/drawing/2014/main" id="{5E7BA6AA-C3C5-47D1-9A05-184729019BD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340824" y="4134944"/>
            <a:ext cx="5090563" cy="4274768"/>
          </a:xfrm>
          <a:prstGeom prst="rect">
            <a:avLst/>
          </a:prstGeom>
        </p:spPr>
      </p:pic>
    </p:spTree>
    <p:extLst>
      <p:ext uri="{BB962C8B-B14F-4D97-AF65-F5344CB8AC3E}">
        <p14:creationId xmlns:p14="http://schemas.microsoft.com/office/powerpoint/2010/main" val="382092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59391" y="7203030"/>
            <a:ext cx="4907369"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SUPPORT VECTOR </a:t>
            </a:r>
          </a:p>
          <a:p>
            <a:pPr algn="ctr"/>
            <a:r>
              <a:rPr lang="en-US" sz="4800" b="1">
                <a:solidFill>
                  <a:srgbClr val="FFFFFF"/>
                </a:solidFill>
                <a:latin typeface="Montserrat" charset="0"/>
                <a:ea typeface="Montserrat" charset="0"/>
                <a:cs typeface="Montserrat" charset="0"/>
              </a:rPr>
              <a:t>MACHINE</a:t>
            </a:r>
          </a:p>
        </p:txBody>
      </p:sp>
      <p:grpSp>
        <p:nvGrpSpPr>
          <p:cNvPr id="2" name="Group 1">
            <a:extLst>
              <a:ext uri="{FF2B5EF4-FFF2-40B4-BE49-F238E27FC236}">
                <a16:creationId xmlns:a16="http://schemas.microsoft.com/office/drawing/2014/main" id="{28641538-1601-4323-AD84-5D6FE27017B1}"/>
              </a:ext>
            </a:extLst>
          </p:cNvPr>
          <p:cNvGrpSpPr/>
          <p:nvPr/>
        </p:nvGrpSpPr>
        <p:grpSpPr>
          <a:xfrm>
            <a:off x="1670513" y="7103945"/>
            <a:ext cx="5085124" cy="1797546"/>
            <a:chOff x="2145938" y="7115282"/>
            <a:chExt cx="4134261" cy="1693982"/>
          </a:xfrm>
        </p:grpSpPr>
        <p:grpSp>
          <p:nvGrpSpPr>
            <p:cNvPr id="26" name="Group 25">
              <a:extLst>
                <a:ext uri="{FF2B5EF4-FFF2-40B4-BE49-F238E27FC236}">
                  <a16:creationId xmlns:a16="http://schemas.microsoft.com/office/drawing/2014/main" id="{A543CC27-82E5-4F58-940C-3FCC8BA242D9}"/>
                </a:ext>
              </a:extLst>
            </p:cNvPr>
            <p:cNvGrpSpPr/>
            <p:nvPr/>
          </p:nvGrpSpPr>
          <p:grpSpPr>
            <a:xfrm rot="16200000">
              <a:off x="2153696" y="7107524"/>
              <a:ext cx="368074" cy="383589"/>
              <a:chOff x="2483867" y="2712929"/>
              <a:chExt cx="1234324" cy="1199689"/>
            </a:xfrm>
            <a:solidFill>
              <a:schemeClr val="accent3"/>
            </a:solidFill>
          </p:grpSpPr>
          <p:sp>
            <p:nvSpPr>
              <p:cNvPr id="27" name="Rectangle: Rounded Corners 26">
                <a:extLst>
                  <a:ext uri="{FF2B5EF4-FFF2-40B4-BE49-F238E27FC236}">
                    <a16:creationId xmlns:a16="http://schemas.microsoft.com/office/drawing/2014/main" id="{7DA92C85-A4E0-483E-BE30-A1A8727DD195}"/>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785F516-E4A0-47DB-B0C5-BEEFA94E4010}"/>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182277-92B5-49CD-AEA1-86D51223F3AE}"/>
                </a:ext>
              </a:extLst>
            </p:cNvPr>
            <p:cNvGrpSpPr/>
            <p:nvPr/>
          </p:nvGrpSpPr>
          <p:grpSpPr>
            <a:xfrm rot="10800000">
              <a:off x="2158846" y="8425675"/>
              <a:ext cx="368072" cy="383587"/>
              <a:chOff x="2483867" y="2712929"/>
              <a:chExt cx="1234324" cy="1199689"/>
            </a:xfrm>
            <a:solidFill>
              <a:schemeClr val="accent6"/>
            </a:solidFill>
          </p:grpSpPr>
          <p:sp>
            <p:nvSpPr>
              <p:cNvPr id="32" name="Rectangle: Rounded Corners 31">
                <a:extLst>
                  <a:ext uri="{FF2B5EF4-FFF2-40B4-BE49-F238E27FC236}">
                    <a16:creationId xmlns:a16="http://schemas.microsoft.com/office/drawing/2014/main" id="{B91712C3-0A53-4238-93F8-C7115398DB5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18A0E6A-1E88-4102-BA5B-83CBE29BCD7A}"/>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9EA2861-C70D-41E4-AECC-6E14B0E8351C}"/>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7A13C77E-7884-49A0-A2AE-CC359AFF558B}"/>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5C9978A-D978-4ABE-BFE3-3C085ECB7BE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C665963-8777-4642-8A32-0349EEA757EB}"/>
                </a:ext>
              </a:extLst>
            </p:cNvPr>
            <p:cNvGrpSpPr/>
            <p:nvPr/>
          </p:nvGrpSpPr>
          <p:grpSpPr>
            <a:xfrm rot="5400000">
              <a:off x="5904368" y="8433432"/>
              <a:ext cx="368074" cy="383589"/>
              <a:chOff x="2483867" y="2712929"/>
              <a:chExt cx="1234324" cy="1199689"/>
            </a:xfrm>
            <a:solidFill>
              <a:schemeClr val="accent4"/>
            </a:solidFill>
          </p:grpSpPr>
          <p:sp>
            <p:nvSpPr>
              <p:cNvPr id="38" name="Rectangle: Rounded Corners 37">
                <a:extLst>
                  <a:ext uri="{FF2B5EF4-FFF2-40B4-BE49-F238E27FC236}">
                    <a16:creationId xmlns:a16="http://schemas.microsoft.com/office/drawing/2014/main" id="{87B3DBC8-C648-4463-A57F-BA406C8BD59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A5D57D1-EB97-473F-BFA4-C9D3EAB3F26D}"/>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9" name="Straight Connector 48">
            <a:extLst>
              <a:ext uri="{FF2B5EF4-FFF2-40B4-BE49-F238E27FC236}">
                <a16:creationId xmlns:a16="http://schemas.microsoft.com/office/drawing/2014/main" id="{E947E053-7246-4BC3-B198-04FD00CEECF0}"/>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0606E4E-DB4D-4A51-BACB-CF8EE42F6BD9}"/>
              </a:ext>
            </a:extLst>
          </p:cNvPr>
          <p:cNvSpPr txBox="1"/>
          <p:nvPr/>
        </p:nvSpPr>
        <p:spPr>
          <a:xfrm>
            <a:off x="8282545" y="6748642"/>
            <a:ext cx="15214179" cy="6186309"/>
          </a:xfrm>
          <a:prstGeom prst="rect">
            <a:avLst/>
          </a:prstGeom>
          <a:noFill/>
        </p:spPr>
        <p:txBody>
          <a:bodyPr wrap="square" rtlCol="0">
            <a:spAutoFit/>
          </a:bodyPr>
          <a:lstStyle/>
          <a:p>
            <a:pPr marL="571500" indent="-571500" algn="just">
              <a:buFont typeface="Wingdings" panose="05000000000000000000" pitchFamily="2" charset="2"/>
              <a:buChar char="q"/>
            </a:pPr>
            <a:r>
              <a:rPr lang="vi-VN" sz="3600">
                <a:latin typeface="r0c0i Linotte" pitchFamily="2" charset="0"/>
              </a:rPr>
              <a:t>Mục tiêu của SVM là tìm ra một siêu phẳng trong không gian N chiều (ứng với N đặc trưng) chia dữ liệu thành hai phần tương ứng với lớp của chúng</a:t>
            </a:r>
            <a:r>
              <a:rPr lang="en-US" sz="3600">
                <a:latin typeface="r0c0i Linotte" pitchFamily="2" charset="0"/>
              </a:rPr>
              <a:t> dựa vào các vector hỗ trợ.</a:t>
            </a: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C</a:t>
            </a:r>
            <a:r>
              <a:rPr lang="vi-VN" sz="3600">
                <a:latin typeface="r0c0i Linotte" pitchFamily="2" charset="0"/>
              </a:rPr>
              <a:t>ác vector hỗ trợ ảnh hưởng đến vị trí và hướng của siêu phẳng</a:t>
            </a:r>
            <a:r>
              <a:rPr lang="en-US" sz="3600">
                <a:latin typeface="r0c0i Linotte" pitchFamily="2" charset="0"/>
              </a:rPr>
              <a:t> và </a:t>
            </a:r>
            <a:r>
              <a:rPr lang="vi-VN" sz="3600">
                <a:latin typeface="r0c0i Linotte" pitchFamily="2" charset="0"/>
              </a:rPr>
              <a:t>được sử dụng để tối ưu hóa lề</a:t>
            </a:r>
            <a:r>
              <a:rPr lang="en-US" sz="3600">
                <a:latin typeface="r0c0i Linotte" pitchFamily="2" charset="0"/>
              </a:rPr>
              <a:t>.</a:t>
            </a: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vi-VN" sz="3600">
                <a:latin typeface="r0c0i Linotte" pitchFamily="2" charset="0"/>
              </a:rPr>
              <a:t>SVM giải quyết vấn đề overfitting rất tốt, là phương pháp phân lớp nhanh, có hiệu suất tổng hợp tốt và có hiệu suất tính toán cao.</a:t>
            </a:r>
            <a:endParaRPr lang="en-US" sz="3600">
              <a:latin typeface="r0c0i Linotte" pitchFamily="2" charset="0"/>
            </a:endParaRP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en-US" sz="3600" b="1">
                <a:latin typeface="r0c0i Linotte" pitchFamily="2" charset="0"/>
              </a:rPr>
              <a:t>Công cụ sử dụng: </a:t>
            </a:r>
            <a:r>
              <a:rPr lang="en-US" sz="3600">
                <a:latin typeface="r0c0i Linotte" pitchFamily="2" charset="0"/>
              </a:rPr>
              <a:t>Hàm </a:t>
            </a:r>
            <a:r>
              <a:rPr lang="en-US" sz="3600" b="1">
                <a:latin typeface="r0c0i Linotte" pitchFamily="2" charset="0"/>
              </a:rPr>
              <a:t>SVC</a:t>
            </a:r>
            <a:r>
              <a:rPr lang="en-US" sz="3600">
                <a:latin typeface="r0c0i Linotte" pitchFamily="2" charset="0"/>
              </a:rPr>
              <a:t> trong thư viện scikit-learn.</a:t>
            </a:r>
          </a:p>
        </p:txBody>
      </p:sp>
      <p:pic>
        <p:nvPicPr>
          <p:cNvPr id="5" name="Picture 4" descr="Chart, scatter chart&#10;&#10;Description automatically generated">
            <a:extLst>
              <a:ext uri="{FF2B5EF4-FFF2-40B4-BE49-F238E27FC236}">
                <a16:creationId xmlns:a16="http://schemas.microsoft.com/office/drawing/2014/main" id="{2E596439-0D32-4646-A36F-9FA5D420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4663" y="3109624"/>
            <a:ext cx="8316437" cy="3521652"/>
          </a:xfrm>
          <a:prstGeom prst="rect">
            <a:avLst/>
          </a:prstGeom>
        </p:spPr>
      </p:pic>
    </p:spTree>
    <p:extLst>
      <p:ext uri="{BB962C8B-B14F-4D97-AF65-F5344CB8AC3E}">
        <p14:creationId xmlns:p14="http://schemas.microsoft.com/office/powerpoint/2010/main" val="1112433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fade">
                                      <p:cBhvr>
                                        <p:cTn id="7" dur="500"/>
                                        <p:tgtEl>
                                          <p:spTgt spid="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Effect transition="in" filter="fade">
                                      <p:cBhvr>
                                        <p:cTn id="15" dur="500"/>
                                        <p:tgtEl>
                                          <p:spTgt spid="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xEl>
                                              <p:pRg st="4" end="4"/>
                                            </p:txEl>
                                          </p:spTgt>
                                        </p:tgtEl>
                                        <p:attrNameLst>
                                          <p:attrName>style.visibility</p:attrName>
                                        </p:attrNameLst>
                                      </p:cBhvr>
                                      <p:to>
                                        <p:strVal val="visible"/>
                                      </p:to>
                                    </p:set>
                                    <p:animEffect transition="in" filter="fade">
                                      <p:cBhvr>
                                        <p:cTn id="20" dur="500"/>
                                        <p:tgtEl>
                                          <p:spTgt spid="5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xEl>
                                              <p:pRg st="6" end="6"/>
                                            </p:txEl>
                                          </p:spTgt>
                                        </p:tgtEl>
                                        <p:attrNameLst>
                                          <p:attrName>style.visibility</p:attrName>
                                        </p:attrNameLst>
                                      </p:cBhvr>
                                      <p:to>
                                        <p:strVal val="visible"/>
                                      </p:to>
                                    </p:set>
                                    <p:animEffect transition="in" filter="fade">
                                      <p:cBhvr>
                                        <p:cTn id="25" dur="500"/>
                                        <p:tgtEl>
                                          <p:spTgt spid="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59391" y="7203030"/>
            <a:ext cx="4907369"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SUPPORT VECTOR </a:t>
            </a:r>
          </a:p>
          <a:p>
            <a:pPr algn="ctr"/>
            <a:r>
              <a:rPr lang="en-US" sz="4800" b="1">
                <a:solidFill>
                  <a:srgbClr val="FFFFFF"/>
                </a:solidFill>
                <a:latin typeface="Montserrat" charset="0"/>
                <a:ea typeface="Montserrat" charset="0"/>
                <a:cs typeface="Montserrat" charset="0"/>
              </a:rPr>
              <a:t>MACHINE</a:t>
            </a:r>
          </a:p>
        </p:txBody>
      </p:sp>
      <p:grpSp>
        <p:nvGrpSpPr>
          <p:cNvPr id="2" name="Group 1">
            <a:extLst>
              <a:ext uri="{FF2B5EF4-FFF2-40B4-BE49-F238E27FC236}">
                <a16:creationId xmlns:a16="http://schemas.microsoft.com/office/drawing/2014/main" id="{28641538-1601-4323-AD84-5D6FE27017B1}"/>
              </a:ext>
            </a:extLst>
          </p:cNvPr>
          <p:cNvGrpSpPr/>
          <p:nvPr/>
        </p:nvGrpSpPr>
        <p:grpSpPr>
          <a:xfrm>
            <a:off x="1670513" y="7103945"/>
            <a:ext cx="5085124" cy="1797546"/>
            <a:chOff x="2145938" y="7115282"/>
            <a:chExt cx="4134261" cy="1693982"/>
          </a:xfrm>
        </p:grpSpPr>
        <p:grpSp>
          <p:nvGrpSpPr>
            <p:cNvPr id="26" name="Group 25">
              <a:extLst>
                <a:ext uri="{FF2B5EF4-FFF2-40B4-BE49-F238E27FC236}">
                  <a16:creationId xmlns:a16="http://schemas.microsoft.com/office/drawing/2014/main" id="{A543CC27-82E5-4F58-940C-3FCC8BA242D9}"/>
                </a:ext>
              </a:extLst>
            </p:cNvPr>
            <p:cNvGrpSpPr/>
            <p:nvPr/>
          </p:nvGrpSpPr>
          <p:grpSpPr>
            <a:xfrm rot="16200000">
              <a:off x="2153696" y="7107524"/>
              <a:ext cx="368074" cy="383589"/>
              <a:chOff x="2483867" y="2712929"/>
              <a:chExt cx="1234324" cy="1199689"/>
            </a:xfrm>
            <a:solidFill>
              <a:schemeClr val="accent3"/>
            </a:solidFill>
          </p:grpSpPr>
          <p:sp>
            <p:nvSpPr>
              <p:cNvPr id="27" name="Rectangle: Rounded Corners 26">
                <a:extLst>
                  <a:ext uri="{FF2B5EF4-FFF2-40B4-BE49-F238E27FC236}">
                    <a16:creationId xmlns:a16="http://schemas.microsoft.com/office/drawing/2014/main" id="{7DA92C85-A4E0-483E-BE30-A1A8727DD195}"/>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785F516-E4A0-47DB-B0C5-BEEFA94E4010}"/>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3182277-92B5-49CD-AEA1-86D51223F3AE}"/>
                </a:ext>
              </a:extLst>
            </p:cNvPr>
            <p:cNvGrpSpPr/>
            <p:nvPr/>
          </p:nvGrpSpPr>
          <p:grpSpPr>
            <a:xfrm rot="10800000">
              <a:off x="2158846" y="8425675"/>
              <a:ext cx="368072" cy="383587"/>
              <a:chOff x="2483867" y="2712929"/>
              <a:chExt cx="1234324" cy="1199689"/>
            </a:xfrm>
            <a:solidFill>
              <a:schemeClr val="accent6"/>
            </a:solidFill>
          </p:grpSpPr>
          <p:sp>
            <p:nvSpPr>
              <p:cNvPr id="32" name="Rectangle: Rounded Corners 31">
                <a:extLst>
                  <a:ext uri="{FF2B5EF4-FFF2-40B4-BE49-F238E27FC236}">
                    <a16:creationId xmlns:a16="http://schemas.microsoft.com/office/drawing/2014/main" id="{B91712C3-0A53-4238-93F8-C7115398DB5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18A0E6A-1E88-4102-BA5B-83CBE29BCD7A}"/>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9EA2861-C70D-41E4-AECC-6E14B0E8351C}"/>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7A13C77E-7884-49A0-A2AE-CC359AFF558B}"/>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5C9978A-D978-4ABE-BFE3-3C085ECB7BE1}"/>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7C665963-8777-4642-8A32-0349EEA757EB}"/>
                </a:ext>
              </a:extLst>
            </p:cNvPr>
            <p:cNvGrpSpPr/>
            <p:nvPr/>
          </p:nvGrpSpPr>
          <p:grpSpPr>
            <a:xfrm rot="5400000">
              <a:off x="5904368" y="8433432"/>
              <a:ext cx="368074" cy="383589"/>
              <a:chOff x="2483867" y="2712929"/>
              <a:chExt cx="1234324" cy="1199689"/>
            </a:xfrm>
            <a:solidFill>
              <a:schemeClr val="accent4"/>
            </a:solidFill>
          </p:grpSpPr>
          <p:sp>
            <p:nvSpPr>
              <p:cNvPr id="38" name="Rectangle: Rounded Corners 37">
                <a:extLst>
                  <a:ext uri="{FF2B5EF4-FFF2-40B4-BE49-F238E27FC236}">
                    <a16:creationId xmlns:a16="http://schemas.microsoft.com/office/drawing/2014/main" id="{87B3DBC8-C648-4463-A57F-BA406C8BD59C}"/>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A5D57D1-EB97-473F-BFA4-C9D3EAB3F26D}"/>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C6D38636-72DB-4551-BFD0-E5B059882431}"/>
              </a:ext>
            </a:extLst>
          </p:cNvPr>
          <p:cNvGrpSpPr/>
          <p:nvPr/>
        </p:nvGrpSpPr>
        <p:grpSpPr>
          <a:xfrm>
            <a:off x="7874239" y="3146946"/>
            <a:ext cx="15626698" cy="5389860"/>
            <a:chOff x="7874239" y="3109624"/>
            <a:chExt cx="15626698" cy="5389860"/>
          </a:xfrm>
        </p:grpSpPr>
        <p:sp>
          <p:nvSpPr>
            <p:cNvPr id="29" name="Rectangle 28">
              <a:extLst>
                <a:ext uri="{FF2B5EF4-FFF2-40B4-BE49-F238E27FC236}">
                  <a16:creationId xmlns:a16="http://schemas.microsoft.com/office/drawing/2014/main" id="{8EDAC8E3-F10C-441D-830A-2382C45DAE3E}"/>
                </a:ext>
              </a:extLst>
            </p:cNvPr>
            <p:cNvSpPr/>
            <p:nvPr/>
          </p:nvSpPr>
          <p:spPr>
            <a:xfrm>
              <a:off x="7877658" y="3109624"/>
              <a:ext cx="5160111" cy="5389860"/>
            </a:xfrm>
            <a:prstGeom prst="rect">
              <a:avLst/>
            </a:prstGeom>
            <a:solidFill>
              <a:srgbClr val="FFFFFF"/>
            </a:solidFill>
            <a:ln w="28575">
              <a:solidFill>
                <a:srgbClr val="43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31A7A9F-6568-44F8-AD0B-0AD3BD671055}"/>
                </a:ext>
              </a:extLst>
            </p:cNvPr>
            <p:cNvSpPr txBox="1"/>
            <p:nvPr/>
          </p:nvSpPr>
          <p:spPr>
            <a:xfrm>
              <a:off x="7874239" y="3109624"/>
              <a:ext cx="5163530" cy="584775"/>
            </a:xfrm>
            <a:prstGeom prst="rect">
              <a:avLst/>
            </a:prstGeom>
            <a:solidFill>
              <a:srgbClr val="4C566A"/>
            </a:solidFill>
            <a:ln>
              <a:solidFill>
                <a:schemeClr val="tx1"/>
              </a:solidFill>
            </a:ln>
          </p:spPr>
          <p:txBody>
            <a:bodyPr wrap="square" rtlCol="0">
              <a:spAutoFit/>
            </a:bodyPr>
            <a:lstStyle/>
            <a:p>
              <a:pPr algn="ctr"/>
              <a:r>
                <a:rPr lang="en-US" sz="3200" b="1">
                  <a:solidFill>
                    <a:schemeClr val="bg1"/>
                  </a:solidFill>
                  <a:latin typeface="r0c0i Linotte" pitchFamily="2" charset="0"/>
                </a:rPr>
                <a:t>CountVectorizer</a:t>
              </a:r>
            </a:p>
          </p:txBody>
        </p:sp>
        <p:sp>
          <p:nvSpPr>
            <p:cNvPr id="41" name="Rectangle 40">
              <a:extLst>
                <a:ext uri="{FF2B5EF4-FFF2-40B4-BE49-F238E27FC236}">
                  <a16:creationId xmlns:a16="http://schemas.microsoft.com/office/drawing/2014/main" id="{1A056101-C314-43C2-9C7A-E8D0A0B08AF2}"/>
                </a:ext>
              </a:extLst>
            </p:cNvPr>
            <p:cNvSpPr/>
            <p:nvPr/>
          </p:nvSpPr>
          <p:spPr>
            <a:xfrm>
              <a:off x="13093115" y="3109624"/>
              <a:ext cx="5160111"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77226F-51DA-4563-BAD7-FCEC43CA2595}"/>
                </a:ext>
              </a:extLst>
            </p:cNvPr>
            <p:cNvSpPr/>
            <p:nvPr/>
          </p:nvSpPr>
          <p:spPr>
            <a:xfrm>
              <a:off x="18340824" y="3109624"/>
              <a:ext cx="5160113"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1511917-9BF6-467C-BB5D-DDF506EF5080}"/>
                </a:ext>
              </a:extLst>
            </p:cNvPr>
            <p:cNvSpPr txBox="1"/>
            <p:nvPr/>
          </p:nvSpPr>
          <p:spPr>
            <a:xfrm>
              <a:off x="13089696" y="3109624"/>
              <a:ext cx="5163530" cy="584775"/>
            </a:xfrm>
            <a:prstGeom prst="rect">
              <a:avLst/>
            </a:prstGeom>
            <a:solidFill>
              <a:srgbClr val="4C566A"/>
            </a:solidFill>
            <a:ln>
              <a:solidFill>
                <a:srgbClr val="4C566A"/>
              </a:solidFill>
            </a:ln>
          </p:spPr>
          <p:txBody>
            <a:bodyPr wrap="square" rtlCol="0">
              <a:spAutoFit/>
            </a:bodyPr>
            <a:lstStyle/>
            <a:p>
              <a:pPr algn="ctr"/>
              <a:r>
                <a:rPr lang="en-US" sz="3200" b="1">
                  <a:solidFill>
                    <a:schemeClr val="bg1"/>
                  </a:solidFill>
                  <a:latin typeface="r0c0i Linotte" pitchFamily="2" charset="0"/>
                </a:rPr>
                <a:t>TfidfVectorizer</a:t>
              </a:r>
            </a:p>
          </p:txBody>
        </p:sp>
        <p:sp>
          <p:nvSpPr>
            <p:cNvPr id="44" name="TextBox 43">
              <a:extLst>
                <a:ext uri="{FF2B5EF4-FFF2-40B4-BE49-F238E27FC236}">
                  <a16:creationId xmlns:a16="http://schemas.microsoft.com/office/drawing/2014/main" id="{AAE12147-9541-4575-AA04-4BD0CB1D4AF3}"/>
                </a:ext>
              </a:extLst>
            </p:cNvPr>
            <p:cNvSpPr txBox="1"/>
            <p:nvPr/>
          </p:nvSpPr>
          <p:spPr>
            <a:xfrm>
              <a:off x="18333378" y="3124282"/>
              <a:ext cx="5163530" cy="584775"/>
            </a:xfrm>
            <a:prstGeom prst="rect">
              <a:avLst/>
            </a:prstGeom>
            <a:solidFill>
              <a:srgbClr val="4C566A"/>
            </a:solidFill>
            <a:ln>
              <a:solidFill>
                <a:schemeClr val="accent1"/>
              </a:solidFill>
            </a:ln>
          </p:spPr>
          <p:txBody>
            <a:bodyPr wrap="square" rtlCol="0">
              <a:spAutoFit/>
            </a:bodyPr>
            <a:lstStyle/>
            <a:p>
              <a:pPr algn="ctr"/>
              <a:r>
                <a:rPr lang="en-US" sz="3200" b="1">
                  <a:solidFill>
                    <a:schemeClr val="bg1"/>
                  </a:solidFill>
                  <a:latin typeface="r0c0i Linotte" pitchFamily="2" charset="0"/>
                </a:rPr>
                <a:t>Wor2Vec</a:t>
              </a:r>
            </a:p>
          </p:txBody>
        </p:sp>
      </p:grpSp>
      <p:graphicFrame>
        <p:nvGraphicFramePr>
          <p:cNvPr id="45" name="Table 9">
            <a:extLst>
              <a:ext uri="{FF2B5EF4-FFF2-40B4-BE49-F238E27FC236}">
                <a16:creationId xmlns:a16="http://schemas.microsoft.com/office/drawing/2014/main" id="{7B6DE78A-0CE6-4350-8EEB-79576CC8FDF2}"/>
              </a:ext>
            </a:extLst>
          </p:cNvPr>
          <p:cNvGraphicFramePr>
            <a:graphicFrameLocks noGrp="1"/>
          </p:cNvGraphicFramePr>
          <p:nvPr>
            <p:extLst>
              <p:ext uri="{D42A27DB-BD31-4B8C-83A1-F6EECF244321}">
                <p14:modId xmlns:p14="http://schemas.microsoft.com/office/powerpoint/2010/main" val="2898007029"/>
              </p:ext>
            </p:extLst>
          </p:nvPr>
        </p:nvGraphicFramePr>
        <p:xfrm>
          <a:off x="7874239" y="8940027"/>
          <a:ext cx="15626698" cy="3861573"/>
        </p:xfrm>
        <a:graphic>
          <a:graphicData uri="http://schemas.openxmlformats.org/drawingml/2006/table">
            <a:tbl>
              <a:tblPr firstRow="1" bandRow="1">
                <a:tableStyleId>{5C22544A-7EE6-4342-B048-85BDC9FD1C3A}</a:tableStyleId>
              </a:tblPr>
              <a:tblGrid>
                <a:gridCol w="4363654">
                  <a:extLst>
                    <a:ext uri="{9D8B030D-6E8A-4147-A177-3AD203B41FA5}">
                      <a16:colId xmlns:a16="http://schemas.microsoft.com/office/drawing/2014/main" val="2729468215"/>
                    </a:ext>
                  </a:extLst>
                </a:gridCol>
                <a:gridCol w="2815761">
                  <a:extLst>
                    <a:ext uri="{9D8B030D-6E8A-4147-A177-3AD203B41FA5}">
                      <a16:colId xmlns:a16="http://schemas.microsoft.com/office/drawing/2014/main" val="335288991"/>
                    </a:ext>
                  </a:extLst>
                </a:gridCol>
                <a:gridCol w="2815761">
                  <a:extLst>
                    <a:ext uri="{9D8B030D-6E8A-4147-A177-3AD203B41FA5}">
                      <a16:colId xmlns:a16="http://schemas.microsoft.com/office/drawing/2014/main" val="336748253"/>
                    </a:ext>
                  </a:extLst>
                </a:gridCol>
                <a:gridCol w="2815761">
                  <a:extLst>
                    <a:ext uri="{9D8B030D-6E8A-4147-A177-3AD203B41FA5}">
                      <a16:colId xmlns:a16="http://schemas.microsoft.com/office/drawing/2014/main" val="1039582563"/>
                    </a:ext>
                  </a:extLst>
                </a:gridCol>
                <a:gridCol w="2815761">
                  <a:extLst>
                    <a:ext uri="{9D8B030D-6E8A-4147-A177-3AD203B41FA5}">
                      <a16:colId xmlns:a16="http://schemas.microsoft.com/office/drawing/2014/main" val="612664536"/>
                    </a:ext>
                  </a:extLst>
                </a:gridCol>
              </a:tblGrid>
              <a:tr h="919986">
                <a:tc>
                  <a:txBody>
                    <a:bodyPr/>
                    <a:lstStyle/>
                    <a:p>
                      <a:pPr algn="ctr"/>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Accurcacy</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Precission</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Recall</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F1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949332"/>
                  </a:ext>
                </a:extLst>
              </a:tr>
              <a:tr h="980529">
                <a:tc>
                  <a:txBody>
                    <a:bodyPr/>
                    <a:lstStyle/>
                    <a:p>
                      <a:pPr algn="ctr"/>
                      <a:r>
                        <a:rPr lang="en-US" b="1"/>
                        <a:t>CountVectorizer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0.9053</a:t>
                      </a:r>
                      <a:endParaRPr lang="en-US"/>
                    </a:p>
                  </a:txBody>
                  <a:tcPr anchor="ctr"/>
                </a:tc>
                <a:tc>
                  <a:txBody>
                    <a:bodyPr/>
                    <a:lstStyle/>
                    <a:p>
                      <a:pPr algn="ctr"/>
                      <a:r>
                        <a:rPr lang="it-IT" sz="3599" b="0" i="0" kern="1200">
                          <a:solidFill>
                            <a:schemeClr val="dk1"/>
                          </a:solidFill>
                          <a:effectLst/>
                          <a:latin typeface="+mn-lt"/>
                          <a:ea typeface="+mn-ea"/>
                          <a:cs typeface="+mn-cs"/>
                        </a:rPr>
                        <a:t>0.9103</a:t>
                      </a:r>
                      <a:endParaRPr lang="en-US"/>
                    </a:p>
                  </a:txBody>
                  <a:tcPr anchor="ctr"/>
                </a:tc>
                <a:tc>
                  <a:txBody>
                    <a:bodyPr/>
                    <a:lstStyle/>
                    <a:p>
                      <a:pPr algn="ctr"/>
                      <a:r>
                        <a:rPr lang="it-IT" sz="3599" b="0" i="0" kern="1200">
                          <a:solidFill>
                            <a:schemeClr val="dk1"/>
                          </a:solidFill>
                          <a:effectLst/>
                          <a:latin typeface="+mn-lt"/>
                          <a:ea typeface="+mn-ea"/>
                          <a:cs typeface="+mn-cs"/>
                        </a:rPr>
                        <a:t>0.8987</a:t>
                      </a:r>
                      <a:endParaRPr lang="en-US"/>
                    </a:p>
                  </a:txBody>
                  <a:tcPr anchor="ctr"/>
                </a:tc>
                <a:tc>
                  <a:txBody>
                    <a:bodyPr/>
                    <a:lstStyle/>
                    <a:p>
                      <a:pPr algn="ctr"/>
                      <a:r>
                        <a:rPr lang="it-IT" sz="3599" b="0" i="0" kern="1200">
                          <a:solidFill>
                            <a:schemeClr val="dk1"/>
                          </a:solidFill>
                          <a:effectLst/>
                          <a:latin typeface="+mn-lt"/>
                          <a:ea typeface="+mn-ea"/>
                          <a:cs typeface="+mn-cs"/>
                        </a:rPr>
                        <a:t>0.9053</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9072688"/>
                  </a:ext>
                </a:extLst>
              </a:tr>
              <a:tr h="980529">
                <a:tc>
                  <a:txBody>
                    <a:bodyPr/>
                    <a:lstStyle/>
                    <a:p>
                      <a:pPr algn="ctr"/>
                      <a:r>
                        <a:rPr lang="en-US" b="1"/>
                        <a:t>TfidfVectorizer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0.9520</a:t>
                      </a:r>
                    </a:p>
                  </a:txBody>
                  <a:tcPr anchor="ctr"/>
                </a:tc>
                <a:tc>
                  <a:txBody>
                    <a:bodyPr/>
                    <a:lstStyle/>
                    <a:p>
                      <a:pPr algn="ctr"/>
                      <a:r>
                        <a:rPr lang="it-IT" sz="3599" b="0" i="0" kern="1200">
                          <a:solidFill>
                            <a:schemeClr val="dk1"/>
                          </a:solidFill>
                          <a:effectLst/>
                          <a:latin typeface="+mn-lt"/>
                          <a:ea typeface="+mn-ea"/>
                          <a:cs typeface="+mn-cs"/>
                        </a:rPr>
                        <a:t>0.9542</a:t>
                      </a:r>
                    </a:p>
                  </a:txBody>
                  <a:tcPr anchor="ctr"/>
                </a:tc>
                <a:tc>
                  <a:txBody>
                    <a:bodyPr/>
                    <a:lstStyle/>
                    <a:p>
                      <a:pPr algn="ctr"/>
                      <a:r>
                        <a:rPr lang="it-IT" sz="3599" b="0" i="0" kern="1200">
                          <a:solidFill>
                            <a:schemeClr val="dk1"/>
                          </a:solidFill>
                          <a:effectLst/>
                          <a:latin typeface="+mn-lt"/>
                          <a:ea typeface="+mn-ea"/>
                          <a:cs typeface="+mn-cs"/>
                        </a:rPr>
                        <a:t>0.9494</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0.9520</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6384625"/>
                  </a:ext>
                </a:extLst>
              </a:tr>
              <a:tr h="980529">
                <a:tc>
                  <a:txBody>
                    <a:bodyPr/>
                    <a:lstStyle/>
                    <a:p>
                      <a:pPr algn="ctr"/>
                      <a:r>
                        <a:rPr lang="en-US" b="1"/>
                        <a:t>Word2Vec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0.9249</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0.9047</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0.9494</a:t>
                      </a:r>
                      <a:endParaRPr lang="en-US"/>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0.9248</a:t>
                      </a:r>
                      <a:endParaRPr lang="en-US"/>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90428"/>
                  </a:ext>
                </a:extLst>
              </a:tr>
            </a:tbl>
          </a:graphicData>
        </a:graphic>
      </p:graphicFrame>
      <p:pic>
        <p:nvPicPr>
          <p:cNvPr id="46" name="Picture 45">
            <a:extLst>
              <a:ext uri="{FF2B5EF4-FFF2-40B4-BE49-F238E27FC236}">
                <a16:creationId xmlns:a16="http://schemas.microsoft.com/office/drawing/2014/main" id="{9C09018F-3A96-40C6-A0B4-47D66F2531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0841" y="4134942"/>
            <a:ext cx="5090565" cy="4274768"/>
          </a:xfrm>
          <a:prstGeom prst="rect">
            <a:avLst/>
          </a:prstGeom>
        </p:spPr>
      </p:pic>
      <p:pic>
        <p:nvPicPr>
          <p:cNvPr id="47" name="Picture 46">
            <a:extLst>
              <a:ext uri="{FF2B5EF4-FFF2-40B4-BE49-F238E27FC236}">
                <a16:creationId xmlns:a16="http://schemas.microsoft.com/office/drawing/2014/main" id="{7A251ADA-59EC-4EDF-A1F7-3CCFFD36CA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93115" y="4134942"/>
            <a:ext cx="5090566" cy="4274769"/>
          </a:xfrm>
          <a:prstGeom prst="rect">
            <a:avLst/>
          </a:prstGeom>
        </p:spPr>
      </p:pic>
      <p:pic>
        <p:nvPicPr>
          <p:cNvPr id="48" name="Picture 47">
            <a:extLst>
              <a:ext uri="{FF2B5EF4-FFF2-40B4-BE49-F238E27FC236}">
                <a16:creationId xmlns:a16="http://schemas.microsoft.com/office/drawing/2014/main" id="{B415124A-B4AE-44DA-8E75-2EEE3AAEEC4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340824" y="4134944"/>
            <a:ext cx="5090563" cy="4274768"/>
          </a:xfrm>
          <a:prstGeom prst="rect">
            <a:avLst/>
          </a:prstGeom>
        </p:spPr>
      </p:pic>
    </p:spTree>
    <p:extLst>
      <p:ext uri="{BB962C8B-B14F-4D97-AF65-F5344CB8AC3E}">
        <p14:creationId xmlns:p14="http://schemas.microsoft.com/office/powerpoint/2010/main" val="324518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16062" y="7203030"/>
            <a:ext cx="2994025"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PASSIVE </a:t>
            </a:r>
          </a:p>
          <a:p>
            <a:pPr algn="ctr"/>
            <a:r>
              <a:rPr lang="en-US" sz="4800" b="1">
                <a:solidFill>
                  <a:srgbClr val="FFFFFF"/>
                </a:solidFill>
                <a:latin typeface="Montserrat" charset="0"/>
                <a:ea typeface="Montserrat" charset="0"/>
                <a:cs typeface="Montserrat" charset="0"/>
              </a:rPr>
              <a:t>AGRESSIVE</a:t>
            </a:r>
          </a:p>
        </p:txBody>
      </p:sp>
      <p:grpSp>
        <p:nvGrpSpPr>
          <p:cNvPr id="5" name="Group 4">
            <a:extLst>
              <a:ext uri="{FF2B5EF4-FFF2-40B4-BE49-F238E27FC236}">
                <a16:creationId xmlns:a16="http://schemas.microsoft.com/office/drawing/2014/main" id="{2F7F0898-5DA1-4FE6-8753-400F56284F1C}"/>
              </a:ext>
            </a:extLst>
          </p:cNvPr>
          <p:cNvGrpSpPr/>
          <p:nvPr/>
        </p:nvGrpSpPr>
        <p:grpSpPr>
          <a:xfrm>
            <a:off x="2376828" y="7257722"/>
            <a:ext cx="3605775" cy="1477439"/>
            <a:chOff x="2145938" y="7115282"/>
            <a:chExt cx="4134261" cy="1693982"/>
          </a:xfrm>
        </p:grpSpPr>
        <p:grpSp>
          <p:nvGrpSpPr>
            <p:cNvPr id="28" name="Group 27">
              <a:extLst>
                <a:ext uri="{FF2B5EF4-FFF2-40B4-BE49-F238E27FC236}">
                  <a16:creationId xmlns:a16="http://schemas.microsoft.com/office/drawing/2014/main" id="{10A35269-E96F-4BCE-A38B-1DA7741606D3}"/>
                </a:ext>
              </a:extLst>
            </p:cNvPr>
            <p:cNvGrpSpPr/>
            <p:nvPr/>
          </p:nvGrpSpPr>
          <p:grpSpPr>
            <a:xfrm rot="16200000">
              <a:off x="2153696" y="7107524"/>
              <a:ext cx="368074" cy="383589"/>
              <a:chOff x="2483867" y="2712929"/>
              <a:chExt cx="1234324" cy="1199689"/>
            </a:xfrm>
            <a:solidFill>
              <a:schemeClr val="accent3"/>
            </a:solidFill>
          </p:grpSpPr>
          <p:sp>
            <p:nvSpPr>
              <p:cNvPr id="29" name="Rectangle: Rounded Corners 28">
                <a:extLst>
                  <a:ext uri="{FF2B5EF4-FFF2-40B4-BE49-F238E27FC236}">
                    <a16:creationId xmlns:a16="http://schemas.microsoft.com/office/drawing/2014/main" id="{2D5E2C43-0334-4E9F-95B2-7064B9DC640D}"/>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ED49F53-8BD4-46D2-85A1-53B7C97A2C16}"/>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372DB7B-34E3-44AB-B9D8-3B032D654B89}"/>
                </a:ext>
              </a:extLst>
            </p:cNvPr>
            <p:cNvGrpSpPr/>
            <p:nvPr/>
          </p:nvGrpSpPr>
          <p:grpSpPr>
            <a:xfrm rot="10800000">
              <a:off x="2158846" y="8425675"/>
              <a:ext cx="368072" cy="383587"/>
              <a:chOff x="2483867" y="2712929"/>
              <a:chExt cx="1234324" cy="1199689"/>
            </a:xfrm>
            <a:solidFill>
              <a:schemeClr val="accent6"/>
            </a:solidFill>
          </p:grpSpPr>
          <p:sp>
            <p:nvSpPr>
              <p:cNvPr id="42" name="Rectangle: Rounded Corners 41">
                <a:extLst>
                  <a:ext uri="{FF2B5EF4-FFF2-40B4-BE49-F238E27FC236}">
                    <a16:creationId xmlns:a16="http://schemas.microsoft.com/office/drawing/2014/main" id="{3D87A6AF-C9B3-40D3-BFFB-527F5622DD2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8E5C44D-7080-4EEF-9178-B9AB133FE603}"/>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6D97D73-FDCF-4AAC-B3F7-783C82B95B79}"/>
                </a:ext>
              </a:extLst>
            </p:cNvPr>
            <p:cNvGrpSpPr/>
            <p:nvPr/>
          </p:nvGrpSpPr>
          <p:grpSpPr>
            <a:xfrm>
              <a:off x="5907573" y="7141491"/>
              <a:ext cx="368072" cy="383587"/>
              <a:chOff x="2483867" y="2712929"/>
              <a:chExt cx="1234324" cy="1199689"/>
            </a:xfrm>
            <a:solidFill>
              <a:schemeClr val="accent5"/>
            </a:solidFill>
          </p:grpSpPr>
          <p:sp>
            <p:nvSpPr>
              <p:cNvPr id="45" name="Rectangle: Rounded Corners 44">
                <a:extLst>
                  <a:ext uri="{FF2B5EF4-FFF2-40B4-BE49-F238E27FC236}">
                    <a16:creationId xmlns:a16="http://schemas.microsoft.com/office/drawing/2014/main" id="{1BBE7994-3141-4E20-B065-FDB6B419B976}"/>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AD3D08D8-2CD7-48CA-A5C1-11215F00A9A6}"/>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384AE631-1A70-4390-8569-13080C10BAF2}"/>
                </a:ext>
              </a:extLst>
            </p:cNvPr>
            <p:cNvGrpSpPr/>
            <p:nvPr/>
          </p:nvGrpSpPr>
          <p:grpSpPr>
            <a:xfrm rot="5400000">
              <a:off x="5904368" y="8433432"/>
              <a:ext cx="368074" cy="383589"/>
              <a:chOff x="2483867" y="2712929"/>
              <a:chExt cx="1234324" cy="1199689"/>
            </a:xfrm>
            <a:solidFill>
              <a:schemeClr val="accent4"/>
            </a:solidFill>
          </p:grpSpPr>
          <p:sp>
            <p:nvSpPr>
              <p:cNvPr id="48" name="Rectangle: Rounded Corners 47">
                <a:extLst>
                  <a:ext uri="{FF2B5EF4-FFF2-40B4-BE49-F238E27FC236}">
                    <a16:creationId xmlns:a16="http://schemas.microsoft.com/office/drawing/2014/main" id="{5E33BCC6-7221-4EF1-B1B5-F5977978EEA0}"/>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D98502F-5D01-4E2D-ADF1-4600999A9C10}"/>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2" name="Straight Connector 31">
            <a:extLst>
              <a:ext uri="{FF2B5EF4-FFF2-40B4-BE49-F238E27FC236}">
                <a16:creationId xmlns:a16="http://schemas.microsoft.com/office/drawing/2014/main" id="{CC1F91E6-EA8C-4F05-9313-826B8067DC96}"/>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pic>
        <p:nvPicPr>
          <p:cNvPr id="38" name="Picture 2">
            <a:extLst>
              <a:ext uri="{FF2B5EF4-FFF2-40B4-BE49-F238E27FC236}">
                <a16:creationId xmlns:a16="http://schemas.microsoft.com/office/drawing/2014/main" id="{8189AA3C-5BF9-462A-9BA0-29921CC86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085115" y="3176953"/>
            <a:ext cx="7390705" cy="5511696"/>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5C90CC0-F927-4B3E-82A5-D7A21C6685C5}"/>
              </a:ext>
            </a:extLst>
          </p:cNvPr>
          <p:cNvSpPr txBox="1"/>
          <p:nvPr/>
        </p:nvSpPr>
        <p:spPr>
          <a:xfrm>
            <a:off x="8208549" y="3176953"/>
            <a:ext cx="7634830" cy="5632311"/>
          </a:xfrm>
          <a:prstGeom prst="rect">
            <a:avLst/>
          </a:prstGeom>
          <a:noFill/>
        </p:spPr>
        <p:txBody>
          <a:bodyPr wrap="square" rtlCol="0">
            <a:spAutoFit/>
          </a:bodyPr>
          <a:lstStyle/>
          <a:p>
            <a:pPr marL="571500" indent="-571500" algn="just">
              <a:buFont typeface="Wingdings" panose="05000000000000000000" pitchFamily="2" charset="2"/>
              <a:buChar char="q"/>
            </a:pPr>
            <a:r>
              <a:rPr lang="vi-VN" sz="3600">
                <a:latin typeface="r0c0i Linotte" pitchFamily="2" charset="0"/>
              </a:rPr>
              <a:t>Thuật toán Passive Aggressive là một phân nhóm các thuật toán Online learning dùng cho hai bài toán Hồi quy và Phân loại.</a:t>
            </a:r>
            <a:endParaRPr lang="en-US" sz="3600">
              <a:latin typeface="r0c0i Linotte" pitchFamily="2" charset="0"/>
            </a:endParaRP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vi-VN" sz="3600" b="1">
                <a:latin typeface="r0c0i Linotte" pitchFamily="2" charset="0"/>
              </a:rPr>
              <a:t>Online learning</a:t>
            </a:r>
            <a:r>
              <a:rPr lang="en-US" sz="3600" b="1">
                <a:latin typeface="r0c0i Linotte" pitchFamily="2" charset="0"/>
              </a:rPr>
              <a:t>: </a:t>
            </a:r>
            <a:r>
              <a:rPr lang="vi-VN" sz="3600">
                <a:latin typeface="r0c0i Linotte" pitchFamily="2" charset="0"/>
              </a:rPr>
              <a:t>tập huấn luyện được chia nhỏ và đưa vào mô hình một cách tuần tự, và dựa trên mỗi nhóm nhỏ dữ liệu này, các mô hình Học máy sẽ 'học' và tự điều chỉnh.</a:t>
            </a:r>
            <a:endParaRPr lang="en-US" sz="3600">
              <a:latin typeface="r0c0i Linotte" pitchFamily="2" charset="0"/>
            </a:endParaRPr>
          </a:p>
        </p:txBody>
      </p:sp>
      <p:sp>
        <p:nvSpPr>
          <p:cNvPr id="61" name="TextBox 60">
            <a:extLst>
              <a:ext uri="{FF2B5EF4-FFF2-40B4-BE49-F238E27FC236}">
                <a16:creationId xmlns:a16="http://schemas.microsoft.com/office/drawing/2014/main" id="{F1689233-F8FE-4256-BFB2-3C798698ED85}"/>
              </a:ext>
            </a:extLst>
          </p:cNvPr>
          <p:cNvSpPr txBox="1"/>
          <p:nvPr/>
        </p:nvSpPr>
        <p:spPr>
          <a:xfrm>
            <a:off x="8209743" y="9000717"/>
            <a:ext cx="15267271" cy="2862322"/>
          </a:xfrm>
          <a:prstGeom prst="rect">
            <a:avLst/>
          </a:prstGeom>
          <a:noFill/>
        </p:spPr>
        <p:txBody>
          <a:bodyPr wrap="square" rtlCol="0">
            <a:spAutoFit/>
          </a:bodyPr>
          <a:lstStyle/>
          <a:p>
            <a:pPr marL="571500" indent="-571500" algn="just">
              <a:buFont typeface="Wingdings" panose="05000000000000000000" pitchFamily="2" charset="2"/>
              <a:buChar char="q"/>
            </a:pPr>
            <a:r>
              <a:rPr lang="it-IT" sz="3600">
                <a:latin typeface="r0c0i Linotte" pitchFamily="2" charset="0"/>
              </a:rPr>
              <a:t>Nội dung của thuật toán Passive Aggressive:</a:t>
            </a:r>
          </a:p>
          <a:p>
            <a:pPr marL="1028700" lvl="1" indent="-571500" algn="just">
              <a:buFont typeface="Arial" panose="020B0604020202020204" pitchFamily="34" charset="0"/>
              <a:buChar char="•"/>
            </a:pPr>
            <a:r>
              <a:rPr lang="it-IT" sz="3600" b="1">
                <a:latin typeface="r0c0i Linotte" pitchFamily="2" charset="0"/>
              </a:rPr>
              <a:t>Passive: </a:t>
            </a:r>
            <a:r>
              <a:rPr lang="vi-VN" sz="3600">
                <a:latin typeface="r0c0i Linotte" pitchFamily="2" charset="0"/>
              </a:rPr>
              <a:t>Nếu dự đoán điểm dữ liệu chính xác thì mô hình được giữ lại và không điều chỉnh</a:t>
            </a:r>
            <a:r>
              <a:rPr lang="en-US" sz="3600">
                <a:latin typeface="r0c0i Linotte" pitchFamily="2" charset="0"/>
              </a:rPr>
              <a:t>.</a:t>
            </a:r>
            <a:endParaRPr lang="it-IT" sz="3600">
              <a:latin typeface="r0c0i Linotte" pitchFamily="2" charset="0"/>
            </a:endParaRPr>
          </a:p>
          <a:p>
            <a:pPr marL="1028700" lvl="1" indent="-571500" algn="just">
              <a:buFont typeface="Arial" panose="020B0604020202020204" pitchFamily="34" charset="0"/>
              <a:buChar char="•"/>
            </a:pPr>
            <a:r>
              <a:rPr lang="it-IT" sz="3600" b="1">
                <a:latin typeface="r0c0i Linotte" pitchFamily="2" charset="0"/>
              </a:rPr>
              <a:t>Agressive:</a:t>
            </a:r>
            <a:r>
              <a:rPr lang="it-IT" sz="3600">
                <a:latin typeface="r0c0i Linotte" pitchFamily="2" charset="0"/>
              </a:rPr>
              <a:t> Nếu dự đoán sai, mô hình buộc phải thực hiện các điều chỉnh để dự đoán dúng điểm dữ liệu đó.</a:t>
            </a:r>
          </a:p>
        </p:txBody>
      </p:sp>
      <p:sp>
        <p:nvSpPr>
          <p:cNvPr id="6" name="TextBox 5">
            <a:extLst>
              <a:ext uri="{FF2B5EF4-FFF2-40B4-BE49-F238E27FC236}">
                <a16:creationId xmlns:a16="http://schemas.microsoft.com/office/drawing/2014/main" id="{F13EC1A0-FF0E-4CE0-B869-0C486273030A}"/>
              </a:ext>
            </a:extLst>
          </p:cNvPr>
          <p:cNvSpPr txBox="1"/>
          <p:nvPr/>
        </p:nvSpPr>
        <p:spPr>
          <a:xfrm>
            <a:off x="8208549" y="12171546"/>
            <a:ext cx="15074961" cy="646331"/>
          </a:xfrm>
          <a:prstGeom prst="rect">
            <a:avLst/>
          </a:prstGeom>
          <a:noFill/>
        </p:spPr>
        <p:txBody>
          <a:bodyPr wrap="none" rtlCol="0">
            <a:spAutoFit/>
          </a:bodyPr>
          <a:lstStyle/>
          <a:p>
            <a:pPr marL="571500" indent="-571500">
              <a:buFont typeface="Wingdings" panose="05000000000000000000" pitchFamily="2" charset="2"/>
              <a:buChar char="q"/>
            </a:pPr>
            <a:r>
              <a:rPr lang="en-US" sz="3600" b="1">
                <a:latin typeface="r0c0i Linotte" pitchFamily="2" charset="0"/>
              </a:rPr>
              <a:t>Công cụ sử dụng:</a:t>
            </a:r>
            <a:r>
              <a:rPr lang="en-US" sz="3600">
                <a:latin typeface="r0c0i Linotte" pitchFamily="2" charset="0"/>
              </a:rPr>
              <a:t> Hàm </a:t>
            </a:r>
            <a:r>
              <a:rPr lang="en-US" sz="3600" b="1">
                <a:latin typeface="r0c0i Linotte" pitchFamily="2" charset="0"/>
              </a:rPr>
              <a:t>PassiveAgressiveClassifier</a:t>
            </a:r>
            <a:r>
              <a:rPr lang="en-US" sz="3600">
                <a:latin typeface="r0c0i Linotte" pitchFamily="2" charset="0"/>
              </a:rPr>
              <a:t> của thư viện sklearn</a:t>
            </a:r>
            <a:endParaRPr lang="en-US" sz="3600" b="1">
              <a:latin typeface="r0c0i Linotte" pitchFamily="2" charset="0"/>
            </a:endParaRPr>
          </a:p>
        </p:txBody>
      </p:sp>
    </p:spTree>
    <p:extLst>
      <p:ext uri="{BB962C8B-B14F-4D97-AF65-F5344CB8AC3E}">
        <p14:creationId xmlns:p14="http://schemas.microsoft.com/office/powerpoint/2010/main" val="2268001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animEffect transition="in" filter="fade">
                                      <p:cBhvr>
                                        <p:cTn id="15" dur="500"/>
                                        <p:tgtEl>
                                          <p:spTgt spid="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
                                            <p:txEl>
                                              <p:pRg st="0" end="0"/>
                                            </p:txEl>
                                          </p:spTgt>
                                        </p:tgtEl>
                                        <p:attrNameLst>
                                          <p:attrName>style.visibility</p:attrName>
                                        </p:attrNameLst>
                                      </p:cBhvr>
                                      <p:to>
                                        <p:strVal val="visible"/>
                                      </p:to>
                                    </p:set>
                                    <p:animEffect transition="in" filter="fade">
                                      <p:cBhvr>
                                        <p:cTn id="20" dur="500"/>
                                        <p:tgtEl>
                                          <p:spTgt spid="6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xEl>
                                              <p:pRg st="1" end="1"/>
                                            </p:txEl>
                                          </p:spTgt>
                                        </p:tgtEl>
                                        <p:attrNameLst>
                                          <p:attrName>style.visibility</p:attrName>
                                        </p:attrNameLst>
                                      </p:cBhvr>
                                      <p:to>
                                        <p:strVal val="visible"/>
                                      </p:to>
                                    </p:set>
                                    <p:animEffect transition="in" filter="fade">
                                      <p:cBhvr>
                                        <p:cTn id="25" dur="500"/>
                                        <p:tgtEl>
                                          <p:spTgt spid="6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xEl>
                                              <p:pRg st="2" end="2"/>
                                            </p:txEl>
                                          </p:spTgt>
                                        </p:tgtEl>
                                        <p:attrNameLst>
                                          <p:attrName>style.visibility</p:attrName>
                                        </p:attrNameLst>
                                      </p:cBhvr>
                                      <p:to>
                                        <p:strVal val="visible"/>
                                      </p:to>
                                    </p:set>
                                    <p:animEffect transition="in" filter="fade">
                                      <p:cBhvr>
                                        <p:cTn id="30" dur="500"/>
                                        <p:tgtEl>
                                          <p:spTgt spid="6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16062" y="7203030"/>
            <a:ext cx="2994025"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PASSIVE </a:t>
            </a:r>
          </a:p>
          <a:p>
            <a:pPr algn="ctr"/>
            <a:r>
              <a:rPr lang="en-US" sz="4800" b="1">
                <a:solidFill>
                  <a:srgbClr val="FFFFFF"/>
                </a:solidFill>
                <a:latin typeface="Montserrat" charset="0"/>
                <a:ea typeface="Montserrat" charset="0"/>
                <a:cs typeface="Montserrat" charset="0"/>
              </a:rPr>
              <a:t>AGRESSIVE</a:t>
            </a:r>
          </a:p>
        </p:txBody>
      </p:sp>
      <p:grpSp>
        <p:nvGrpSpPr>
          <p:cNvPr id="5" name="Group 4">
            <a:extLst>
              <a:ext uri="{FF2B5EF4-FFF2-40B4-BE49-F238E27FC236}">
                <a16:creationId xmlns:a16="http://schemas.microsoft.com/office/drawing/2014/main" id="{2F7F0898-5DA1-4FE6-8753-400F56284F1C}"/>
              </a:ext>
            </a:extLst>
          </p:cNvPr>
          <p:cNvGrpSpPr/>
          <p:nvPr/>
        </p:nvGrpSpPr>
        <p:grpSpPr>
          <a:xfrm>
            <a:off x="2376828" y="7257722"/>
            <a:ext cx="3605775" cy="1477439"/>
            <a:chOff x="2145938" y="7115282"/>
            <a:chExt cx="4134261" cy="1693982"/>
          </a:xfrm>
        </p:grpSpPr>
        <p:grpSp>
          <p:nvGrpSpPr>
            <p:cNvPr id="28" name="Group 27">
              <a:extLst>
                <a:ext uri="{FF2B5EF4-FFF2-40B4-BE49-F238E27FC236}">
                  <a16:creationId xmlns:a16="http://schemas.microsoft.com/office/drawing/2014/main" id="{10A35269-E96F-4BCE-A38B-1DA7741606D3}"/>
                </a:ext>
              </a:extLst>
            </p:cNvPr>
            <p:cNvGrpSpPr/>
            <p:nvPr/>
          </p:nvGrpSpPr>
          <p:grpSpPr>
            <a:xfrm rot="16200000">
              <a:off x="2153696" y="7107524"/>
              <a:ext cx="368074" cy="383589"/>
              <a:chOff x="2483867" y="2712929"/>
              <a:chExt cx="1234324" cy="1199689"/>
            </a:xfrm>
            <a:solidFill>
              <a:schemeClr val="accent3"/>
            </a:solidFill>
          </p:grpSpPr>
          <p:sp>
            <p:nvSpPr>
              <p:cNvPr id="29" name="Rectangle: Rounded Corners 28">
                <a:extLst>
                  <a:ext uri="{FF2B5EF4-FFF2-40B4-BE49-F238E27FC236}">
                    <a16:creationId xmlns:a16="http://schemas.microsoft.com/office/drawing/2014/main" id="{2D5E2C43-0334-4E9F-95B2-7064B9DC640D}"/>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ED49F53-8BD4-46D2-85A1-53B7C97A2C16}"/>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372DB7B-34E3-44AB-B9D8-3B032D654B89}"/>
                </a:ext>
              </a:extLst>
            </p:cNvPr>
            <p:cNvGrpSpPr/>
            <p:nvPr/>
          </p:nvGrpSpPr>
          <p:grpSpPr>
            <a:xfrm rot="10800000">
              <a:off x="2158846" y="8425675"/>
              <a:ext cx="368072" cy="383587"/>
              <a:chOff x="2483867" y="2712929"/>
              <a:chExt cx="1234324" cy="1199689"/>
            </a:xfrm>
            <a:solidFill>
              <a:schemeClr val="accent6"/>
            </a:solidFill>
          </p:grpSpPr>
          <p:sp>
            <p:nvSpPr>
              <p:cNvPr id="42" name="Rectangle: Rounded Corners 41">
                <a:extLst>
                  <a:ext uri="{FF2B5EF4-FFF2-40B4-BE49-F238E27FC236}">
                    <a16:creationId xmlns:a16="http://schemas.microsoft.com/office/drawing/2014/main" id="{3D87A6AF-C9B3-40D3-BFFB-527F5622DD2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8E5C44D-7080-4EEF-9178-B9AB133FE603}"/>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6D97D73-FDCF-4AAC-B3F7-783C82B95B79}"/>
                </a:ext>
              </a:extLst>
            </p:cNvPr>
            <p:cNvGrpSpPr/>
            <p:nvPr/>
          </p:nvGrpSpPr>
          <p:grpSpPr>
            <a:xfrm>
              <a:off x="5907573" y="7141491"/>
              <a:ext cx="368072" cy="383587"/>
              <a:chOff x="2483867" y="2712929"/>
              <a:chExt cx="1234324" cy="1199689"/>
            </a:xfrm>
            <a:solidFill>
              <a:schemeClr val="accent5"/>
            </a:solidFill>
          </p:grpSpPr>
          <p:sp>
            <p:nvSpPr>
              <p:cNvPr id="45" name="Rectangle: Rounded Corners 44">
                <a:extLst>
                  <a:ext uri="{FF2B5EF4-FFF2-40B4-BE49-F238E27FC236}">
                    <a16:creationId xmlns:a16="http://schemas.microsoft.com/office/drawing/2014/main" id="{1BBE7994-3141-4E20-B065-FDB6B419B976}"/>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AD3D08D8-2CD7-48CA-A5C1-11215F00A9A6}"/>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384AE631-1A70-4390-8569-13080C10BAF2}"/>
                </a:ext>
              </a:extLst>
            </p:cNvPr>
            <p:cNvGrpSpPr/>
            <p:nvPr/>
          </p:nvGrpSpPr>
          <p:grpSpPr>
            <a:xfrm rot="5400000">
              <a:off x="5904368" y="8433432"/>
              <a:ext cx="368074" cy="383589"/>
              <a:chOff x="2483867" y="2712929"/>
              <a:chExt cx="1234324" cy="1199689"/>
            </a:xfrm>
            <a:solidFill>
              <a:schemeClr val="accent4"/>
            </a:solidFill>
          </p:grpSpPr>
          <p:sp>
            <p:nvSpPr>
              <p:cNvPr id="48" name="Rectangle: Rounded Corners 47">
                <a:extLst>
                  <a:ext uri="{FF2B5EF4-FFF2-40B4-BE49-F238E27FC236}">
                    <a16:creationId xmlns:a16="http://schemas.microsoft.com/office/drawing/2014/main" id="{5E33BCC6-7221-4EF1-B1B5-F5977978EEA0}"/>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D98502F-5D01-4E2D-ADF1-4600999A9C10}"/>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0" name="Group 49">
            <a:extLst>
              <a:ext uri="{FF2B5EF4-FFF2-40B4-BE49-F238E27FC236}">
                <a16:creationId xmlns:a16="http://schemas.microsoft.com/office/drawing/2014/main" id="{2EE5FA9D-6A8B-4F49-8ACE-CE20BC8F853C}"/>
              </a:ext>
            </a:extLst>
          </p:cNvPr>
          <p:cNvGrpSpPr/>
          <p:nvPr/>
        </p:nvGrpSpPr>
        <p:grpSpPr>
          <a:xfrm>
            <a:off x="7874239" y="3146946"/>
            <a:ext cx="15626698" cy="5389860"/>
            <a:chOff x="7874239" y="3109624"/>
            <a:chExt cx="15626698" cy="5389860"/>
          </a:xfrm>
        </p:grpSpPr>
        <p:sp>
          <p:nvSpPr>
            <p:cNvPr id="51" name="Rectangle 50">
              <a:extLst>
                <a:ext uri="{FF2B5EF4-FFF2-40B4-BE49-F238E27FC236}">
                  <a16:creationId xmlns:a16="http://schemas.microsoft.com/office/drawing/2014/main" id="{8BD9B15A-4BA3-45DB-A667-BD02E8A64173}"/>
                </a:ext>
              </a:extLst>
            </p:cNvPr>
            <p:cNvSpPr/>
            <p:nvPr/>
          </p:nvSpPr>
          <p:spPr>
            <a:xfrm>
              <a:off x="7877658" y="3109624"/>
              <a:ext cx="5160111" cy="5389860"/>
            </a:xfrm>
            <a:prstGeom prst="rect">
              <a:avLst/>
            </a:prstGeom>
            <a:solidFill>
              <a:srgbClr val="FFFFFF"/>
            </a:solidFill>
            <a:ln w="28575">
              <a:solidFill>
                <a:srgbClr val="43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7F9F2313-7AF6-4AD0-9F22-551E9E5BD85F}"/>
                </a:ext>
              </a:extLst>
            </p:cNvPr>
            <p:cNvSpPr txBox="1"/>
            <p:nvPr/>
          </p:nvSpPr>
          <p:spPr>
            <a:xfrm>
              <a:off x="7874239" y="3109624"/>
              <a:ext cx="5163530" cy="584775"/>
            </a:xfrm>
            <a:prstGeom prst="rect">
              <a:avLst/>
            </a:prstGeom>
            <a:solidFill>
              <a:srgbClr val="4C566A"/>
            </a:solidFill>
            <a:ln>
              <a:solidFill>
                <a:schemeClr val="tx1"/>
              </a:solidFill>
            </a:ln>
          </p:spPr>
          <p:txBody>
            <a:bodyPr wrap="square" rtlCol="0">
              <a:spAutoFit/>
            </a:bodyPr>
            <a:lstStyle/>
            <a:p>
              <a:pPr algn="ctr"/>
              <a:r>
                <a:rPr lang="en-US" sz="3200" b="1">
                  <a:solidFill>
                    <a:schemeClr val="bg1"/>
                  </a:solidFill>
                  <a:latin typeface="r0c0i Linotte" pitchFamily="2" charset="0"/>
                </a:rPr>
                <a:t>CountVectorizer</a:t>
              </a:r>
            </a:p>
          </p:txBody>
        </p:sp>
        <p:sp>
          <p:nvSpPr>
            <p:cNvPr id="53" name="Rectangle 52">
              <a:extLst>
                <a:ext uri="{FF2B5EF4-FFF2-40B4-BE49-F238E27FC236}">
                  <a16:creationId xmlns:a16="http://schemas.microsoft.com/office/drawing/2014/main" id="{BCF51C13-436E-4B8A-8AC9-C272611D6AC9}"/>
                </a:ext>
              </a:extLst>
            </p:cNvPr>
            <p:cNvSpPr/>
            <p:nvPr/>
          </p:nvSpPr>
          <p:spPr>
            <a:xfrm>
              <a:off x="13093115" y="3109624"/>
              <a:ext cx="5160111"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F512F52-D9F7-4F45-A9F1-F16618365D62}"/>
                </a:ext>
              </a:extLst>
            </p:cNvPr>
            <p:cNvSpPr/>
            <p:nvPr/>
          </p:nvSpPr>
          <p:spPr>
            <a:xfrm>
              <a:off x="18340824" y="3109624"/>
              <a:ext cx="5160113"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0548BF5-5D60-4C09-8175-92052E324AA1}"/>
                </a:ext>
              </a:extLst>
            </p:cNvPr>
            <p:cNvSpPr txBox="1"/>
            <p:nvPr/>
          </p:nvSpPr>
          <p:spPr>
            <a:xfrm>
              <a:off x="13089696" y="3109624"/>
              <a:ext cx="5163530" cy="584775"/>
            </a:xfrm>
            <a:prstGeom prst="rect">
              <a:avLst/>
            </a:prstGeom>
            <a:solidFill>
              <a:srgbClr val="4C566A"/>
            </a:solidFill>
            <a:ln>
              <a:solidFill>
                <a:srgbClr val="4C566A"/>
              </a:solidFill>
            </a:ln>
          </p:spPr>
          <p:txBody>
            <a:bodyPr wrap="square" rtlCol="0">
              <a:spAutoFit/>
            </a:bodyPr>
            <a:lstStyle/>
            <a:p>
              <a:pPr algn="ctr"/>
              <a:r>
                <a:rPr lang="en-US" sz="3200" b="1">
                  <a:solidFill>
                    <a:schemeClr val="bg1"/>
                  </a:solidFill>
                  <a:latin typeface="r0c0i Linotte" pitchFamily="2" charset="0"/>
                </a:rPr>
                <a:t>TfidfVectorizer</a:t>
              </a:r>
            </a:p>
          </p:txBody>
        </p:sp>
        <p:sp>
          <p:nvSpPr>
            <p:cNvPr id="56" name="TextBox 55">
              <a:extLst>
                <a:ext uri="{FF2B5EF4-FFF2-40B4-BE49-F238E27FC236}">
                  <a16:creationId xmlns:a16="http://schemas.microsoft.com/office/drawing/2014/main" id="{BE1ABBAE-BDFA-4944-BA79-A250E3F5E2A7}"/>
                </a:ext>
              </a:extLst>
            </p:cNvPr>
            <p:cNvSpPr txBox="1"/>
            <p:nvPr/>
          </p:nvSpPr>
          <p:spPr>
            <a:xfrm>
              <a:off x="18333378" y="3124282"/>
              <a:ext cx="5163530" cy="584775"/>
            </a:xfrm>
            <a:prstGeom prst="rect">
              <a:avLst/>
            </a:prstGeom>
            <a:solidFill>
              <a:srgbClr val="4C566A"/>
            </a:solidFill>
            <a:ln>
              <a:solidFill>
                <a:schemeClr val="accent1"/>
              </a:solidFill>
            </a:ln>
          </p:spPr>
          <p:txBody>
            <a:bodyPr wrap="square" rtlCol="0">
              <a:spAutoFit/>
            </a:bodyPr>
            <a:lstStyle/>
            <a:p>
              <a:pPr algn="ctr"/>
              <a:r>
                <a:rPr lang="en-US" sz="3200" b="1">
                  <a:solidFill>
                    <a:schemeClr val="bg1"/>
                  </a:solidFill>
                  <a:latin typeface="r0c0i Linotte" pitchFamily="2" charset="0"/>
                </a:rPr>
                <a:t>Wor2Vec</a:t>
              </a:r>
            </a:p>
          </p:txBody>
        </p:sp>
      </p:grpSp>
      <p:graphicFrame>
        <p:nvGraphicFramePr>
          <p:cNvPr id="57" name="Table 9">
            <a:extLst>
              <a:ext uri="{FF2B5EF4-FFF2-40B4-BE49-F238E27FC236}">
                <a16:creationId xmlns:a16="http://schemas.microsoft.com/office/drawing/2014/main" id="{1025BE01-46F3-45F2-B6DF-C3BE563FF2A2}"/>
              </a:ext>
            </a:extLst>
          </p:cNvPr>
          <p:cNvGraphicFramePr>
            <a:graphicFrameLocks noGrp="1"/>
          </p:cNvGraphicFramePr>
          <p:nvPr>
            <p:extLst>
              <p:ext uri="{D42A27DB-BD31-4B8C-83A1-F6EECF244321}">
                <p14:modId xmlns:p14="http://schemas.microsoft.com/office/powerpoint/2010/main" val="2604598766"/>
              </p:ext>
            </p:extLst>
          </p:nvPr>
        </p:nvGraphicFramePr>
        <p:xfrm>
          <a:off x="7874239" y="8940027"/>
          <a:ext cx="15626698" cy="3861573"/>
        </p:xfrm>
        <a:graphic>
          <a:graphicData uri="http://schemas.openxmlformats.org/drawingml/2006/table">
            <a:tbl>
              <a:tblPr firstRow="1" bandRow="1">
                <a:tableStyleId>{5C22544A-7EE6-4342-B048-85BDC9FD1C3A}</a:tableStyleId>
              </a:tblPr>
              <a:tblGrid>
                <a:gridCol w="4363654">
                  <a:extLst>
                    <a:ext uri="{9D8B030D-6E8A-4147-A177-3AD203B41FA5}">
                      <a16:colId xmlns:a16="http://schemas.microsoft.com/office/drawing/2014/main" val="2729468215"/>
                    </a:ext>
                  </a:extLst>
                </a:gridCol>
                <a:gridCol w="2815761">
                  <a:extLst>
                    <a:ext uri="{9D8B030D-6E8A-4147-A177-3AD203B41FA5}">
                      <a16:colId xmlns:a16="http://schemas.microsoft.com/office/drawing/2014/main" val="335288991"/>
                    </a:ext>
                  </a:extLst>
                </a:gridCol>
                <a:gridCol w="2815761">
                  <a:extLst>
                    <a:ext uri="{9D8B030D-6E8A-4147-A177-3AD203B41FA5}">
                      <a16:colId xmlns:a16="http://schemas.microsoft.com/office/drawing/2014/main" val="336748253"/>
                    </a:ext>
                  </a:extLst>
                </a:gridCol>
                <a:gridCol w="2815761">
                  <a:extLst>
                    <a:ext uri="{9D8B030D-6E8A-4147-A177-3AD203B41FA5}">
                      <a16:colId xmlns:a16="http://schemas.microsoft.com/office/drawing/2014/main" val="1039582563"/>
                    </a:ext>
                  </a:extLst>
                </a:gridCol>
                <a:gridCol w="2815761">
                  <a:extLst>
                    <a:ext uri="{9D8B030D-6E8A-4147-A177-3AD203B41FA5}">
                      <a16:colId xmlns:a16="http://schemas.microsoft.com/office/drawing/2014/main" val="612664536"/>
                    </a:ext>
                  </a:extLst>
                </a:gridCol>
              </a:tblGrid>
              <a:tr h="919986">
                <a:tc>
                  <a:txBody>
                    <a:bodyPr/>
                    <a:lstStyle/>
                    <a:p>
                      <a:pPr algn="ctr"/>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Accurcacy</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Precission</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Recall</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F1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949332"/>
                  </a:ext>
                </a:extLst>
              </a:tr>
              <a:tr h="980529">
                <a:tc>
                  <a:txBody>
                    <a:bodyPr/>
                    <a:lstStyle/>
                    <a:p>
                      <a:pPr algn="ctr"/>
                      <a:r>
                        <a:rPr lang="en-US" b="1"/>
                        <a:t>CountVectorizer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0.9154</a:t>
                      </a:r>
                      <a:endParaRPr lang="en-US"/>
                    </a:p>
                  </a:txBody>
                  <a:tcPr anchor="ctr"/>
                </a:tc>
                <a:tc>
                  <a:txBody>
                    <a:bodyPr/>
                    <a:lstStyle/>
                    <a:p>
                      <a:pPr algn="ctr"/>
                      <a:r>
                        <a:rPr lang="it-IT" sz="3599" b="0" i="0" kern="1200">
                          <a:solidFill>
                            <a:schemeClr val="dk1"/>
                          </a:solidFill>
                          <a:effectLst/>
                          <a:latin typeface="+mn-lt"/>
                          <a:ea typeface="+mn-ea"/>
                          <a:cs typeface="+mn-cs"/>
                        </a:rPr>
                        <a:t>0.9260</a:t>
                      </a:r>
                      <a:endParaRPr lang="en-US"/>
                    </a:p>
                  </a:txBody>
                  <a:tcPr anchor="ctr"/>
                </a:tc>
                <a:tc>
                  <a:txBody>
                    <a:bodyPr/>
                    <a:lstStyle/>
                    <a:p>
                      <a:pPr algn="ctr"/>
                      <a:r>
                        <a:rPr lang="it-IT" sz="3599" b="0" i="0" kern="1200">
                          <a:solidFill>
                            <a:schemeClr val="dk1"/>
                          </a:solidFill>
                          <a:effectLst/>
                          <a:latin typeface="+mn-lt"/>
                          <a:ea typeface="+mn-ea"/>
                          <a:cs typeface="+mn-cs"/>
                        </a:rPr>
                        <a:t>0.9025</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0.9154</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9072688"/>
                  </a:ext>
                </a:extLst>
              </a:tr>
              <a:tr h="980529">
                <a:tc>
                  <a:txBody>
                    <a:bodyPr/>
                    <a:lstStyle/>
                    <a:p>
                      <a:pPr algn="ctr"/>
                      <a:r>
                        <a:rPr lang="en-US" b="1"/>
                        <a:t>TfidfVectorizer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0.9552</a:t>
                      </a:r>
                      <a:endParaRPr lang="en-US"/>
                    </a:p>
                  </a:txBody>
                  <a:tcPr anchor="ctr"/>
                </a:tc>
                <a:tc>
                  <a:txBody>
                    <a:bodyPr/>
                    <a:lstStyle/>
                    <a:p>
                      <a:pPr algn="ctr"/>
                      <a:r>
                        <a:rPr lang="it-IT" sz="3599" b="0" i="0" kern="1200">
                          <a:solidFill>
                            <a:schemeClr val="dk1"/>
                          </a:solidFill>
                          <a:effectLst/>
                          <a:latin typeface="+mn-lt"/>
                          <a:ea typeface="+mn-ea"/>
                          <a:cs typeface="+mn-cs"/>
                        </a:rPr>
                        <a:t>0.9522</a:t>
                      </a:r>
                      <a:endParaRPr lang="en-US"/>
                    </a:p>
                  </a:txBody>
                  <a:tcPr anchor="ctr"/>
                </a:tc>
                <a:tc>
                  <a:txBody>
                    <a:bodyPr/>
                    <a:lstStyle/>
                    <a:p>
                      <a:pPr algn="ctr"/>
                      <a:r>
                        <a:rPr lang="it-IT" sz="3599" b="0" i="0" kern="1200">
                          <a:solidFill>
                            <a:schemeClr val="dk1"/>
                          </a:solidFill>
                          <a:effectLst/>
                          <a:latin typeface="+mn-lt"/>
                          <a:ea typeface="+mn-ea"/>
                          <a:cs typeface="+mn-cs"/>
                        </a:rPr>
                        <a:t>0.9582</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0.9552</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6384625"/>
                  </a:ext>
                </a:extLst>
              </a:tr>
              <a:tr h="980529">
                <a:tc>
                  <a:txBody>
                    <a:bodyPr/>
                    <a:lstStyle/>
                    <a:p>
                      <a:pPr algn="ctr"/>
                      <a:r>
                        <a:rPr lang="en-US" b="1"/>
                        <a:t>Word2Vec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0.8958</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0.9395</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0.8456</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0.8955</a:t>
                      </a:r>
                      <a:endParaRPr lang="en-US"/>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90428"/>
                  </a:ext>
                </a:extLst>
              </a:tr>
            </a:tbl>
          </a:graphicData>
        </a:graphic>
      </p:graphicFrame>
      <p:pic>
        <p:nvPicPr>
          <p:cNvPr id="58" name="Picture 57">
            <a:extLst>
              <a:ext uri="{FF2B5EF4-FFF2-40B4-BE49-F238E27FC236}">
                <a16:creationId xmlns:a16="http://schemas.microsoft.com/office/drawing/2014/main" id="{3530009B-5DE6-4C4A-ADA7-DB6F478B55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0841" y="4134942"/>
            <a:ext cx="5090565" cy="4274768"/>
          </a:xfrm>
          <a:prstGeom prst="rect">
            <a:avLst/>
          </a:prstGeom>
        </p:spPr>
      </p:pic>
      <p:pic>
        <p:nvPicPr>
          <p:cNvPr id="59" name="Picture 58">
            <a:extLst>
              <a:ext uri="{FF2B5EF4-FFF2-40B4-BE49-F238E27FC236}">
                <a16:creationId xmlns:a16="http://schemas.microsoft.com/office/drawing/2014/main" id="{C1AF12AB-0772-4B89-B4BF-90085159B6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93115" y="4134942"/>
            <a:ext cx="5090566" cy="4274769"/>
          </a:xfrm>
          <a:prstGeom prst="rect">
            <a:avLst/>
          </a:prstGeom>
        </p:spPr>
      </p:pic>
      <p:pic>
        <p:nvPicPr>
          <p:cNvPr id="60" name="Picture 59">
            <a:extLst>
              <a:ext uri="{FF2B5EF4-FFF2-40B4-BE49-F238E27FC236}">
                <a16:creationId xmlns:a16="http://schemas.microsoft.com/office/drawing/2014/main" id="{964967AB-0508-4C19-B32D-B2CE17C60C6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340824" y="4134944"/>
            <a:ext cx="5090563" cy="4274768"/>
          </a:xfrm>
          <a:prstGeom prst="rect">
            <a:avLst/>
          </a:prstGeom>
        </p:spPr>
      </p:pic>
    </p:spTree>
    <p:extLst>
      <p:ext uri="{BB962C8B-B14F-4D97-AF65-F5344CB8AC3E}">
        <p14:creationId xmlns:p14="http://schemas.microsoft.com/office/powerpoint/2010/main" val="18099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03263" y="7572361"/>
            <a:ext cx="4019627" cy="830997"/>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DECISION TREE</a:t>
            </a:r>
          </a:p>
        </p:txBody>
      </p:sp>
      <p:grpSp>
        <p:nvGrpSpPr>
          <p:cNvPr id="5" name="Group 4">
            <a:extLst>
              <a:ext uri="{FF2B5EF4-FFF2-40B4-BE49-F238E27FC236}">
                <a16:creationId xmlns:a16="http://schemas.microsoft.com/office/drawing/2014/main" id="{2F7F0898-5DA1-4FE6-8753-400F56284F1C}"/>
              </a:ext>
            </a:extLst>
          </p:cNvPr>
          <p:cNvGrpSpPr/>
          <p:nvPr/>
        </p:nvGrpSpPr>
        <p:grpSpPr>
          <a:xfrm>
            <a:off x="2088517" y="7431754"/>
            <a:ext cx="4182398" cy="1112209"/>
            <a:chOff x="2145938" y="7115282"/>
            <a:chExt cx="4134261" cy="1693982"/>
          </a:xfrm>
        </p:grpSpPr>
        <p:grpSp>
          <p:nvGrpSpPr>
            <p:cNvPr id="28" name="Group 27">
              <a:extLst>
                <a:ext uri="{FF2B5EF4-FFF2-40B4-BE49-F238E27FC236}">
                  <a16:creationId xmlns:a16="http://schemas.microsoft.com/office/drawing/2014/main" id="{10A35269-E96F-4BCE-A38B-1DA7741606D3}"/>
                </a:ext>
              </a:extLst>
            </p:cNvPr>
            <p:cNvGrpSpPr/>
            <p:nvPr/>
          </p:nvGrpSpPr>
          <p:grpSpPr>
            <a:xfrm rot="16200000">
              <a:off x="2153696" y="7107524"/>
              <a:ext cx="368074" cy="383589"/>
              <a:chOff x="2483867" y="2712929"/>
              <a:chExt cx="1234324" cy="1199689"/>
            </a:xfrm>
            <a:solidFill>
              <a:schemeClr val="accent3"/>
            </a:solidFill>
          </p:grpSpPr>
          <p:sp>
            <p:nvSpPr>
              <p:cNvPr id="29" name="Rectangle: Rounded Corners 28">
                <a:extLst>
                  <a:ext uri="{FF2B5EF4-FFF2-40B4-BE49-F238E27FC236}">
                    <a16:creationId xmlns:a16="http://schemas.microsoft.com/office/drawing/2014/main" id="{2D5E2C43-0334-4E9F-95B2-7064B9DC640D}"/>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ED49F53-8BD4-46D2-85A1-53B7C97A2C16}"/>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372DB7B-34E3-44AB-B9D8-3B032D654B89}"/>
                </a:ext>
              </a:extLst>
            </p:cNvPr>
            <p:cNvGrpSpPr/>
            <p:nvPr/>
          </p:nvGrpSpPr>
          <p:grpSpPr>
            <a:xfrm rot="10800000">
              <a:off x="2158846" y="8425675"/>
              <a:ext cx="368072" cy="383587"/>
              <a:chOff x="2483867" y="2712929"/>
              <a:chExt cx="1234324" cy="1199689"/>
            </a:xfrm>
            <a:solidFill>
              <a:schemeClr val="accent6"/>
            </a:solidFill>
          </p:grpSpPr>
          <p:sp>
            <p:nvSpPr>
              <p:cNvPr id="42" name="Rectangle: Rounded Corners 41">
                <a:extLst>
                  <a:ext uri="{FF2B5EF4-FFF2-40B4-BE49-F238E27FC236}">
                    <a16:creationId xmlns:a16="http://schemas.microsoft.com/office/drawing/2014/main" id="{3D87A6AF-C9B3-40D3-BFFB-527F5622DD2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8E5C44D-7080-4EEF-9178-B9AB133FE603}"/>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6D97D73-FDCF-4AAC-B3F7-783C82B95B79}"/>
                </a:ext>
              </a:extLst>
            </p:cNvPr>
            <p:cNvGrpSpPr/>
            <p:nvPr/>
          </p:nvGrpSpPr>
          <p:grpSpPr>
            <a:xfrm>
              <a:off x="5907573" y="7141491"/>
              <a:ext cx="368072" cy="383587"/>
              <a:chOff x="2483867" y="2712929"/>
              <a:chExt cx="1234324" cy="1199689"/>
            </a:xfrm>
            <a:solidFill>
              <a:schemeClr val="accent5"/>
            </a:solidFill>
          </p:grpSpPr>
          <p:sp>
            <p:nvSpPr>
              <p:cNvPr id="45" name="Rectangle: Rounded Corners 44">
                <a:extLst>
                  <a:ext uri="{FF2B5EF4-FFF2-40B4-BE49-F238E27FC236}">
                    <a16:creationId xmlns:a16="http://schemas.microsoft.com/office/drawing/2014/main" id="{1BBE7994-3141-4E20-B065-FDB6B419B976}"/>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AD3D08D8-2CD7-48CA-A5C1-11215F00A9A6}"/>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384AE631-1A70-4390-8569-13080C10BAF2}"/>
                </a:ext>
              </a:extLst>
            </p:cNvPr>
            <p:cNvGrpSpPr/>
            <p:nvPr/>
          </p:nvGrpSpPr>
          <p:grpSpPr>
            <a:xfrm rot="5400000">
              <a:off x="5904368" y="8433432"/>
              <a:ext cx="368074" cy="383589"/>
              <a:chOff x="2483867" y="2712929"/>
              <a:chExt cx="1234324" cy="1199689"/>
            </a:xfrm>
            <a:solidFill>
              <a:schemeClr val="accent4"/>
            </a:solidFill>
          </p:grpSpPr>
          <p:sp>
            <p:nvSpPr>
              <p:cNvPr id="48" name="Rectangle: Rounded Corners 47">
                <a:extLst>
                  <a:ext uri="{FF2B5EF4-FFF2-40B4-BE49-F238E27FC236}">
                    <a16:creationId xmlns:a16="http://schemas.microsoft.com/office/drawing/2014/main" id="{5E33BCC6-7221-4EF1-B1B5-F5977978EEA0}"/>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D98502F-5D01-4E2D-ADF1-4600999A9C10}"/>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9" name="Straight Connector 38">
            <a:extLst>
              <a:ext uri="{FF2B5EF4-FFF2-40B4-BE49-F238E27FC236}">
                <a16:creationId xmlns:a16="http://schemas.microsoft.com/office/drawing/2014/main" id="{FE9E0F6A-EA21-4E1F-B635-36F5F544B1C2}"/>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Visualizing Decision Trees with Python (Scikit-learn, Graphviz, Matplotlib)  | by Michael Galarnyk | Towards Data Science">
            <a:extLst>
              <a:ext uri="{FF2B5EF4-FFF2-40B4-BE49-F238E27FC236}">
                <a16:creationId xmlns:a16="http://schemas.microsoft.com/office/drawing/2014/main" id="{3B3ADE5E-3BC7-46B7-9F56-38C3E62D4CC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13781" t="12148" r="11642" b="13276"/>
          <a:stretch/>
        </p:blipFill>
        <p:spPr bwMode="auto">
          <a:xfrm>
            <a:off x="17041151" y="3176953"/>
            <a:ext cx="6434670" cy="570216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E6217C6C-9395-4F67-9C94-329FF4817C6B}"/>
              </a:ext>
            </a:extLst>
          </p:cNvPr>
          <p:cNvSpPr txBox="1"/>
          <p:nvPr/>
        </p:nvSpPr>
        <p:spPr>
          <a:xfrm>
            <a:off x="8208549" y="3176953"/>
            <a:ext cx="8498294" cy="6186309"/>
          </a:xfrm>
          <a:prstGeom prst="rect">
            <a:avLst/>
          </a:prstGeom>
          <a:noFill/>
        </p:spPr>
        <p:txBody>
          <a:bodyPr wrap="square" rtlCol="0">
            <a:spAutoFit/>
          </a:bodyPr>
          <a:lstStyle/>
          <a:p>
            <a:pPr marL="571500" indent="-571500" algn="just">
              <a:buFont typeface="Wingdings" panose="05000000000000000000" pitchFamily="2" charset="2"/>
              <a:buChar char="q"/>
            </a:pPr>
            <a:r>
              <a:rPr lang="en-US" sz="3600">
                <a:latin typeface="r0c0i Linotte" pitchFamily="2" charset="0"/>
              </a:rPr>
              <a:t>Mô hình Decision tree cho biết giá trị của một biến mục tiêu thuộc lớp nào bằng cách dựa vào các giá trị của một tập các biến dự đoán, hay tập các câu hỏi.</a:t>
            </a: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Decision Tree có dạng cấu trúc cây, bao gồm: </a:t>
            </a:r>
            <a:r>
              <a:rPr lang="en-US" sz="3600" b="1">
                <a:latin typeface="r0c0i Linotte" pitchFamily="2" charset="0"/>
              </a:rPr>
              <a:t>nút gốc</a:t>
            </a:r>
            <a:r>
              <a:rPr lang="en-US" sz="3600">
                <a:latin typeface="r0c0i Linotte" pitchFamily="2" charset="0"/>
              </a:rPr>
              <a:t> (root node), </a:t>
            </a:r>
            <a:r>
              <a:rPr lang="en-US" sz="3600" b="1">
                <a:latin typeface="r0c0i Linotte" pitchFamily="2" charset="0"/>
              </a:rPr>
              <a:t>nút quyết định</a:t>
            </a:r>
            <a:r>
              <a:rPr lang="en-US" sz="3600">
                <a:latin typeface="r0c0i Linotte" pitchFamily="2" charset="0"/>
              </a:rPr>
              <a:t> (decision node) và </a:t>
            </a:r>
            <a:r>
              <a:rPr lang="en-US" sz="3600" b="1">
                <a:latin typeface="r0c0i Linotte" pitchFamily="2" charset="0"/>
              </a:rPr>
              <a:t>nút lá</a:t>
            </a:r>
            <a:r>
              <a:rPr lang="en-US" sz="3600">
                <a:latin typeface="r0c0i Linotte" pitchFamily="2" charset="0"/>
              </a:rPr>
              <a:t> (leaf node).</a:t>
            </a:r>
          </a:p>
          <a:p>
            <a:pPr marL="571500" indent="-571500" algn="just">
              <a:buFont typeface="Wingdings" panose="05000000000000000000" pitchFamily="2" charset="2"/>
              <a:buChar char="q"/>
            </a:pPr>
            <a:endParaRPr lang="en-US" sz="3600">
              <a:latin typeface="r0c0i Linotte" pitchFamily="2" charset="0"/>
            </a:endParaRPr>
          </a:p>
        </p:txBody>
      </p:sp>
      <p:sp>
        <p:nvSpPr>
          <p:cNvPr id="51" name="TextBox 50">
            <a:extLst>
              <a:ext uri="{FF2B5EF4-FFF2-40B4-BE49-F238E27FC236}">
                <a16:creationId xmlns:a16="http://schemas.microsoft.com/office/drawing/2014/main" id="{972DA703-CB7B-4941-B1A8-83AFB27A4653}"/>
              </a:ext>
            </a:extLst>
          </p:cNvPr>
          <p:cNvSpPr txBox="1"/>
          <p:nvPr/>
        </p:nvSpPr>
        <p:spPr>
          <a:xfrm>
            <a:off x="8290879" y="8994555"/>
            <a:ext cx="15267270" cy="3970318"/>
          </a:xfrm>
          <a:prstGeom prst="rect">
            <a:avLst/>
          </a:prstGeom>
          <a:noFill/>
        </p:spPr>
        <p:txBody>
          <a:bodyPr wrap="square" rtlCol="0">
            <a:spAutoFit/>
          </a:bodyPr>
          <a:lstStyle/>
          <a:p>
            <a:pPr marL="571500" indent="-571500" algn="just">
              <a:buFont typeface="Wingdings" panose="05000000000000000000" pitchFamily="2" charset="2"/>
              <a:buChar char="q"/>
            </a:pPr>
            <a:r>
              <a:rPr lang="vi-VN" sz="3600">
                <a:latin typeface="r0c0i Linotte" pitchFamily="2" charset="0"/>
              </a:rPr>
              <a:t>Quy tắc để có được giá trị dự đoán cụ thể là biểu diễn đường đi từ nút gốc đi xuyên qua cây theo các nhánh đến nút lá. Từ đó, cây quyết định sẽ sinh ra các luật để dự đoán lớp của các dữ liệu chưa biết. </a:t>
            </a:r>
            <a:endParaRPr lang="en-US" sz="3600">
              <a:latin typeface="r0c0i Linotte" pitchFamily="2" charset="0"/>
            </a:endParaRP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Hai thuật toán xây dựng Decision Tree phổ biến: </a:t>
            </a:r>
            <a:r>
              <a:rPr lang="en-US" sz="3600" b="1">
                <a:latin typeface="r0c0i Linotte" pitchFamily="2" charset="0"/>
              </a:rPr>
              <a:t>Gini</a:t>
            </a:r>
            <a:r>
              <a:rPr lang="en-US" sz="3600">
                <a:latin typeface="r0c0i Linotte" pitchFamily="2" charset="0"/>
              </a:rPr>
              <a:t> và </a:t>
            </a:r>
            <a:r>
              <a:rPr lang="en-US" sz="3600" b="1">
                <a:latin typeface="r0c0i Linotte" pitchFamily="2" charset="0"/>
              </a:rPr>
              <a:t>Entropy</a:t>
            </a:r>
          </a:p>
          <a:p>
            <a:pPr marL="571500" indent="-571500" algn="just">
              <a:buFont typeface="Wingdings" panose="05000000000000000000" pitchFamily="2" charset="2"/>
              <a:buChar char="q"/>
            </a:pPr>
            <a:endParaRPr lang="en-US" sz="3600" b="1">
              <a:latin typeface="r0c0i Linotte" pitchFamily="2" charset="0"/>
            </a:endParaRPr>
          </a:p>
          <a:p>
            <a:pPr marL="571500" indent="-571500" algn="just">
              <a:buFont typeface="Wingdings" panose="05000000000000000000" pitchFamily="2" charset="2"/>
              <a:buChar char="q"/>
            </a:pPr>
            <a:r>
              <a:rPr lang="en-US" sz="3600" b="1">
                <a:latin typeface="r0c0i Linotte" pitchFamily="2" charset="0"/>
              </a:rPr>
              <a:t>Công cụ sử dụng:</a:t>
            </a:r>
            <a:r>
              <a:rPr lang="en-US" sz="3600">
                <a:latin typeface="r0c0i Linotte" pitchFamily="2" charset="0"/>
              </a:rPr>
              <a:t> Hàm </a:t>
            </a:r>
            <a:r>
              <a:rPr lang="en-US" sz="3600" b="1">
                <a:latin typeface="r0c0i Linotte" pitchFamily="2" charset="0"/>
              </a:rPr>
              <a:t>DecisionTreeClassifier</a:t>
            </a:r>
            <a:r>
              <a:rPr lang="en-US" sz="3600">
                <a:latin typeface="r0c0i Linotte" pitchFamily="2" charset="0"/>
              </a:rPr>
              <a:t> của thư viện sklearn</a:t>
            </a:r>
            <a:endParaRPr lang="en-US" sz="3600" b="1">
              <a:latin typeface="r0c0i Linotte" pitchFamily="2" charset="0"/>
            </a:endParaRPr>
          </a:p>
        </p:txBody>
      </p:sp>
    </p:spTree>
    <p:extLst>
      <p:ext uri="{BB962C8B-B14F-4D97-AF65-F5344CB8AC3E}">
        <p14:creationId xmlns:p14="http://schemas.microsoft.com/office/powerpoint/2010/main" val="2422778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animEffect transition="in" filter="fade">
                                      <p:cBhvr>
                                        <p:cTn id="7" dur="500"/>
                                        <p:tgtEl>
                                          <p:spTgt spid="5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fade">
                                      <p:cBhvr>
                                        <p:cTn id="10" dur="500"/>
                                        <p:tgtEl>
                                          <p:spTgt spid="5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animEffect transition="in" filter="fade">
                                      <p:cBhvr>
                                        <p:cTn id="15" dur="500"/>
                                        <p:tgtEl>
                                          <p:spTgt spid="5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
                                            <p:txEl>
                                              <p:pRg st="0" end="0"/>
                                            </p:txEl>
                                          </p:spTgt>
                                        </p:tgtEl>
                                        <p:attrNameLst>
                                          <p:attrName>style.visibility</p:attrName>
                                        </p:attrNameLst>
                                      </p:cBhvr>
                                      <p:to>
                                        <p:strVal val="visible"/>
                                      </p:to>
                                    </p:set>
                                    <p:animEffect transition="in" filter="fade">
                                      <p:cBhvr>
                                        <p:cTn id="20" dur="500"/>
                                        <p:tgtEl>
                                          <p:spTgt spid="5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xEl>
                                              <p:pRg st="2" end="2"/>
                                            </p:txEl>
                                          </p:spTgt>
                                        </p:tgtEl>
                                        <p:attrNameLst>
                                          <p:attrName>style.visibility</p:attrName>
                                        </p:attrNameLst>
                                      </p:cBhvr>
                                      <p:to>
                                        <p:strVal val="visible"/>
                                      </p:to>
                                    </p:set>
                                    <p:animEffect transition="in" filter="fade">
                                      <p:cBhvr>
                                        <p:cTn id="25" dur="500"/>
                                        <p:tgtEl>
                                          <p:spTgt spid="5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1">
                                            <p:txEl>
                                              <p:pRg st="4" end="4"/>
                                            </p:txEl>
                                          </p:spTgt>
                                        </p:tgtEl>
                                        <p:attrNameLst>
                                          <p:attrName>style.visibility</p:attrName>
                                        </p:attrNameLst>
                                      </p:cBhvr>
                                      <p:to>
                                        <p:strVal val="visible"/>
                                      </p:to>
                                    </p:set>
                                    <p:animEffect transition="in" filter="fade">
                                      <p:cBhvr>
                                        <p:cTn id="30" dur="500"/>
                                        <p:tgtEl>
                                          <p:spTgt spid="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03263" y="7572361"/>
            <a:ext cx="4019627" cy="830997"/>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DECISION TREE</a:t>
            </a:r>
          </a:p>
        </p:txBody>
      </p:sp>
      <p:grpSp>
        <p:nvGrpSpPr>
          <p:cNvPr id="5" name="Group 4">
            <a:extLst>
              <a:ext uri="{FF2B5EF4-FFF2-40B4-BE49-F238E27FC236}">
                <a16:creationId xmlns:a16="http://schemas.microsoft.com/office/drawing/2014/main" id="{2F7F0898-5DA1-4FE6-8753-400F56284F1C}"/>
              </a:ext>
            </a:extLst>
          </p:cNvPr>
          <p:cNvGrpSpPr/>
          <p:nvPr/>
        </p:nvGrpSpPr>
        <p:grpSpPr>
          <a:xfrm>
            <a:off x="2088517" y="7431754"/>
            <a:ext cx="4182398" cy="1112209"/>
            <a:chOff x="2145938" y="7115282"/>
            <a:chExt cx="4134261" cy="1693982"/>
          </a:xfrm>
        </p:grpSpPr>
        <p:grpSp>
          <p:nvGrpSpPr>
            <p:cNvPr id="28" name="Group 27">
              <a:extLst>
                <a:ext uri="{FF2B5EF4-FFF2-40B4-BE49-F238E27FC236}">
                  <a16:creationId xmlns:a16="http://schemas.microsoft.com/office/drawing/2014/main" id="{10A35269-E96F-4BCE-A38B-1DA7741606D3}"/>
                </a:ext>
              </a:extLst>
            </p:cNvPr>
            <p:cNvGrpSpPr/>
            <p:nvPr/>
          </p:nvGrpSpPr>
          <p:grpSpPr>
            <a:xfrm rot="16200000">
              <a:off x="2153696" y="7107524"/>
              <a:ext cx="368074" cy="383589"/>
              <a:chOff x="2483867" y="2712929"/>
              <a:chExt cx="1234324" cy="1199689"/>
            </a:xfrm>
            <a:solidFill>
              <a:schemeClr val="accent3"/>
            </a:solidFill>
          </p:grpSpPr>
          <p:sp>
            <p:nvSpPr>
              <p:cNvPr id="29" name="Rectangle: Rounded Corners 28">
                <a:extLst>
                  <a:ext uri="{FF2B5EF4-FFF2-40B4-BE49-F238E27FC236}">
                    <a16:creationId xmlns:a16="http://schemas.microsoft.com/office/drawing/2014/main" id="{2D5E2C43-0334-4E9F-95B2-7064B9DC640D}"/>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5ED49F53-8BD4-46D2-85A1-53B7C97A2C16}"/>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B372DB7B-34E3-44AB-B9D8-3B032D654B89}"/>
                </a:ext>
              </a:extLst>
            </p:cNvPr>
            <p:cNvGrpSpPr/>
            <p:nvPr/>
          </p:nvGrpSpPr>
          <p:grpSpPr>
            <a:xfrm rot="10800000">
              <a:off x="2158846" y="8425675"/>
              <a:ext cx="368072" cy="383587"/>
              <a:chOff x="2483867" y="2712929"/>
              <a:chExt cx="1234324" cy="1199689"/>
            </a:xfrm>
            <a:solidFill>
              <a:schemeClr val="accent6"/>
            </a:solidFill>
          </p:grpSpPr>
          <p:sp>
            <p:nvSpPr>
              <p:cNvPr id="42" name="Rectangle: Rounded Corners 41">
                <a:extLst>
                  <a:ext uri="{FF2B5EF4-FFF2-40B4-BE49-F238E27FC236}">
                    <a16:creationId xmlns:a16="http://schemas.microsoft.com/office/drawing/2014/main" id="{3D87A6AF-C9B3-40D3-BFFB-527F5622DD28}"/>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88E5C44D-7080-4EEF-9178-B9AB133FE603}"/>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E6D97D73-FDCF-4AAC-B3F7-783C82B95B79}"/>
                </a:ext>
              </a:extLst>
            </p:cNvPr>
            <p:cNvGrpSpPr/>
            <p:nvPr/>
          </p:nvGrpSpPr>
          <p:grpSpPr>
            <a:xfrm>
              <a:off x="5907573" y="7141491"/>
              <a:ext cx="368072" cy="383587"/>
              <a:chOff x="2483867" y="2712929"/>
              <a:chExt cx="1234324" cy="1199689"/>
            </a:xfrm>
            <a:solidFill>
              <a:schemeClr val="accent5"/>
            </a:solidFill>
          </p:grpSpPr>
          <p:sp>
            <p:nvSpPr>
              <p:cNvPr id="45" name="Rectangle: Rounded Corners 44">
                <a:extLst>
                  <a:ext uri="{FF2B5EF4-FFF2-40B4-BE49-F238E27FC236}">
                    <a16:creationId xmlns:a16="http://schemas.microsoft.com/office/drawing/2014/main" id="{1BBE7994-3141-4E20-B065-FDB6B419B976}"/>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AD3D08D8-2CD7-48CA-A5C1-11215F00A9A6}"/>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384AE631-1A70-4390-8569-13080C10BAF2}"/>
                </a:ext>
              </a:extLst>
            </p:cNvPr>
            <p:cNvGrpSpPr/>
            <p:nvPr/>
          </p:nvGrpSpPr>
          <p:grpSpPr>
            <a:xfrm rot="5400000">
              <a:off x="5904368" y="8433432"/>
              <a:ext cx="368074" cy="383589"/>
              <a:chOff x="2483867" y="2712929"/>
              <a:chExt cx="1234324" cy="1199689"/>
            </a:xfrm>
            <a:solidFill>
              <a:schemeClr val="accent4"/>
            </a:solidFill>
          </p:grpSpPr>
          <p:sp>
            <p:nvSpPr>
              <p:cNvPr id="48" name="Rectangle: Rounded Corners 47">
                <a:extLst>
                  <a:ext uri="{FF2B5EF4-FFF2-40B4-BE49-F238E27FC236}">
                    <a16:creationId xmlns:a16="http://schemas.microsoft.com/office/drawing/2014/main" id="{5E33BCC6-7221-4EF1-B1B5-F5977978EEA0}"/>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FD98502F-5D01-4E2D-ADF1-4600999A9C10}"/>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a:extLst>
              <a:ext uri="{FF2B5EF4-FFF2-40B4-BE49-F238E27FC236}">
                <a16:creationId xmlns:a16="http://schemas.microsoft.com/office/drawing/2014/main" id="{E7F5D38B-6208-4E22-BEC9-0EECF6752783}"/>
              </a:ext>
            </a:extLst>
          </p:cNvPr>
          <p:cNvGrpSpPr/>
          <p:nvPr/>
        </p:nvGrpSpPr>
        <p:grpSpPr>
          <a:xfrm>
            <a:off x="7874239" y="3146946"/>
            <a:ext cx="15626698" cy="5389860"/>
            <a:chOff x="7874239" y="3109624"/>
            <a:chExt cx="15626698" cy="5389860"/>
          </a:xfrm>
        </p:grpSpPr>
        <p:sp>
          <p:nvSpPr>
            <p:cNvPr id="27" name="Rectangle 26">
              <a:extLst>
                <a:ext uri="{FF2B5EF4-FFF2-40B4-BE49-F238E27FC236}">
                  <a16:creationId xmlns:a16="http://schemas.microsoft.com/office/drawing/2014/main" id="{8B97B478-47EB-406E-8855-4887F68A4493}"/>
                </a:ext>
              </a:extLst>
            </p:cNvPr>
            <p:cNvSpPr/>
            <p:nvPr/>
          </p:nvSpPr>
          <p:spPr>
            <a:xfrm>
              <a:off x="7877658" y="3109624"/>
              <a:ext cx="5160111" cy="5389860"/>
            </a:xfrm>
            <a:prstGeom prst="rect">
              <a:avLst/>
            </a:prstGeom>
            <a:solidFill>
              <a:srgbClr val="FFFFFF"/>
            </a:solidFill>
            <a:ln w="28575">
              <a:solidFill>
                <a:srgbClr val="43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FD8CB95-4039-42DC-A97C-89122D30116A}"/>
                </a:ext>
              </a:extLst>
            </p:cNvPr>
            <p:cNvSpPr txBox="1"/>
            <p:nvPr/>
          </p:nvSpPr>
          <p:spPr>
            <a:xfrm>
              <a:off x="7874239" y="3109624"/>
              <a:ext cx="5163530" cy="584775"/>
            </a:xfrm>
            <a:prstGeom prst="rect">
              <a:avLst/>
            </a:prstGeom>
            <a:solidFill>
              <a:srgbClr val="4C566A"/>
            </a:solidFill>
            <a:ln>
              <a:solidFill>
                <a:schemeClr val="tx1"/>
              </a:solidFill>
            </a:ln>
          </p:spPr>
          <p:txBody>
            <a:bodyPr wrap="square" rtlCol="0">
              <a:spAutoFit/>
            </a:bodyPr>
            <a:lstStyle/>
            <a:p>
              <a:pPr algn="ctr"/>
              <a:r>
                <a:rPr lang="en-US" sz="3200" b="1">
                  <a:solidFill>
                    <a:schemeClr val="bg1"/>
                  </a:solidFill>
                  <a:latin typeface="r0c0i Linotte" pitchFamily="2" charset="0"/>
                </a:rPr>
                <a:t>CountVectorizer</a:t>
              </a:r>
            </a:p>
          </p:txBody>
        </p:sp>
        <p:sp>
          <p:nvSpPr>
            <p:cNvPr id="31" name="Rectangle 30">
              <a:extLst>
                <a:ext uri="{FF2B5EF4-FFF2-40B4-BE49-F238E27FC236}">
                  <a16:creationId xmlns:a16="http://schemas.microsoft.com/office/drawing/2014/main" id="{7E8DC464-C32C-4CF7-91FD-27DC916AF73C}"/>
                </a:ext>
              </a:extLst>
            </p:cNvPr>
            <p:cNvSpPr/>
            <p:nvPr/>
          </p:nvSpPr>
          <p:spPr>
            <a:xfrm>
              <a:off x="13093115" y="3109624"/>
              <a:ext cx="5160111"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B1773DD-1E7A-43D2-BC26-AB2CE9B5C3FE}"/>
                </a:ext>
              </a:extLst>
            </p:cNvPr>
            <p:cNvSpPr/>
            <p:nvPr/>
          </p:nvSpPr>
          <p:spPr>
            <a:xfrm>
              <a:off x="18340824" y="3109624"/>
              <a:ext cx="5160113"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50377AD-9309-430B-AC76-F548020B6E5D}"/>
                </a:ext>
              </a:extLst>
            </p:cNvPr>
            <p:cNvSpPr txBox="1"/>
            <p:nvPr/>
          </p:nvSpPr>
          <p:spPr>
            <a:xfrm>
              <a:off x="13089696" y="3109624"/>
              <a:ext cx="5163530" cy="584775"/>
            </a:xfrm>
            <a:prstGeom prst="rect">
              <a:avLst/>
            </a:prstGeom>
            <a:solidFill>
              <a:srgbClr val="4C566A"/>
            </a:solidFill>
            <a:ln>
              <a:solidFill>
                <a:srgbClr val="4C566A"/>
              </a:solidFill>
            </a:ln>
          </p:spPr>
          <p:txBody>
            <a:bodyPr wrap="square" rtlCol="0">
              <a:spAutoFit/>
            </a:bodyPr>
            <a:lstStyle/>
            <a:p>
              <a:pPr algn="ctr"/>
              <a:r>
                <a:rPr lang="en-US" sz="3200" b="1">
                  <a:solidFill>
                    <a:schemeClr val="bg1"/>
                  </a:solidFill>
                  <a:latin typeface="r0c0i Linotte" pitchFamily="2" charset="0"/>
                </a:rPr>
                <a:t>TfidfVectorizer</a:t>
              </a:r>
            </a:p>
          </p:txBody>
        </p:sp>
        <p:sp>
          <p:nvSpPr>
            <p:cNvPr id="34" name="TextBox 33">
              <a:extLst>
                <a:ext uri="{FF2B5EF4-FFF2-40B4-BE49-F238E27FC236}">
                  <a16:creationId xmlns:a16="http://schemas.microsoft.com/office/drawing/2014/main" id="{A4768A6B-7968-4D02-B889-4068F4D70A4B}"/>
                </a:ext>
              </a:extLst>
            </p:cNvPr>
            <p:cNvSpPr txBox="1"/>
            <p:nvPr/>
          </p:nvSpPr>
          <p:spPr>
            <a:xfrm>
              <a:off x="18333378" y="3124282"/>
              <a:ext cx="5163530" cy="584775"/>
            </a:xfrm>
            <a:prstGeom prst="rect">
              <a:avLst/>
            </a:prstGeom>
            <a:solidFill>
              <a:srgbClr val="4C566A"/>
            </a:solidFill>
            <a:ln>
              <a:solidFill>
                <a:schemeClr val="accent1"/>
              </a:solidFill>
            </a:ln>
          </p:spPr>
          <p:txBody>
            <a:bodyPr wrap="square" rtlCol="0">
              <a:spAutoFit/>
            </a:bodyPr>
            <a:lstStyle/>
            <a:p>
              <a:pPr algn="ctr"/>
              <a:r>
                <a:rPr lang="en-US" sz="3200" b="1">
                  <a:solidFill>
                    <a:schemeClr val="bg1"/>
                  </a:solidFill>
                  <a:latin typeface="r0c0i Linotte" pitchFamily="2" charset="0"/>
                </a:rPr>
                <a:t>Wor2Vec</a:t>
              </a:r>
            </a:p>
          </p:txBody>
        </p:sp>
      </p:grpSp>
      <p:graphicFrame>
        <p:nvGraphicFramePr>
          <p:cNvPr id="35" name="Table 9">
            <a:extLst>
              <a:ext uri="{FF2B5EF4-FFF2-40B4-BE49-F238E27FC236}">
                <a16:creationId xmlns:a16="http://schemas.microsoft.com/office/drawing/2014/main" id="{6851DB30-1A06-4827-A0FE-00758ECAE55A}"/>
              </a:ext>
            </a:extLst>
          </p:cNvPr>
          <p:cNvGraphicFramePr>
            <a:graphicFrameLocks noGrp="1"/>
          </p:cNvGraphicFramePr>
          <p:nvPr>
            <p:extLst>
              <p:ext uri="{D42A27DB-BD31-4B8C-83A1-F6EECF244321}">
                <p14:modId xmlns:p14="http://schemas.microsoft.com/office/powerpoint/2010/main" val="2967563786"/>
              </p:ext>
            </p:extLst>
          </p:nvPr>
        </p:nvGraphicFramePr>
        <p:xfrm>
          <a:off x="7874239" y="8940027"/>
          <a:ext cx="15626698" cy="3861573"/>
        </p:xfrm>
        <a:graphic>
          <a:graphicData uri="http://schemas.openxmlformats.org/drawingml/2006/table">
            <a:tbl>
              <a:tblPr firstRow="1" bandRow="1">
                <a:tableStyleId>{5C22544A-7EE6-4342-B048-85BDC9FD1C3A}</a:tableStyleId>
              </a:tblPr>
              <a:tblGrid>
                <a:gridCol w="4363654">
                  <a:extLst>
                    <a:ext uri="{9D8B030D-6E8A-4147-A177-3AD203B41FA5}">
                      <a16:colId xmlns:a16="http://schemas.microsoft.com/office/drawing/2014/main" val="2729468215"/>
                    </a:ext>
                  </a:extLst>
                </a:gridCol>
                <a:gridCol w="2815761">
                  <a:extLst>
                    <a:ext uri="{9D8B030D-6E8A-4147-A177-3AD203B41FA5}">
                      <a16:colId xmlns:a16="http://schemas.microsoft.com/office/drawing/2014/main" val="335288991"/>
                    </a:ext>
                  </a:extLst>
                </a:gridCol>
                <a:gridCol w="2815761">
                  <a:extLst>
                    <a:ext uri="{9D8B030D-6E8A-4147-A177-3AD203B41FA5}">
                      <a16:colId xmlns:a16="http://schemas.microsoft.com/office/drawing/2014/main" val="336748253"/>
                    </a:ext>
                  </a:extLst>
                </a:gridCol>
                <a:gridCol w="2815761">
                  <a:extLst>
                    <a:ext uri="{9D8B030D-6E8A-4147-A177-3AD203B41FA5}">
                      <a16:colId xmlns:a16="http://schemas.microsoft.com/office/drawing/2014/main" val="1039582563"/>
                    </a:ext>
                  </a:extLst>
                </a:gridCol>
                <a:gridCol w="2815761">
                  <a:extLst>
                    <a:ext uri="{9D8B030D-6E8A-4147-A177-3AD203B41FA5}">
                      <a16:colId xmlns:a16="http://schemas.microsoft.com/office/drawing/2014/main" val="612664536"/>
                    </a:ext>
                  </a:extLst>
                </a:gridCol>
              </a:tblGrid>
              <a:tr h="919986">
                <a:tc>
                  <a:txBody>
                    <a:bodyPr/>
                    <a:lstStyle/>
                    <a:p>
                      <a:pPr algn="ctr"/>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Accurcacy</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Precission</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Recall</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F1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949332"/>
                  </a:ext>
                </a:extLst>
              </a:tr>
              <a:tr h="980529">
                <a:tc>
                  <a:txBody>
                    <a:bodyPr/>
                    <a:lstStyle/>
                    <a:p>
                      <a:pPr algn="ctr"/>
                      <a:r>
                        <a:rPr lang="en-US" b="1"/>
                        <a:t>CountVectorizer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0.8182</a:t>
                      </a:r>
                    </a:p>
                  </a:txBody>
                  <a:tcPr anchor="ctr"/>
                </a:tc>
                <a:tc>
                  <a:txBody>
                    <a:bodyPr/>
                    <a:lstStyle/>
                    <a:p>
                      <a:pPr algn="ctr"/>
                      <a:r>
                        <a:rPr lang="it-IT" sz="3599" b="0" i="0" kern="1200">
                          <a:solidFill>
                            <a:schemeClr val="dk1"/>
                          </a:solidFill>
                          <a:effectLst/>
                          <a:latin typeface="+mn-lt"/>
                          <a:ea typeface="+mn-ea"/>
                          <a:cs typeface="+mn-cs"/>
                        </a:rPr>
                        <a:t>0.8106</a:t>
                      </a:r>
                    </a:p>
                  </a:txBody>
                  <a:tcPr anchor="ctr"/>
                </a:tc>
                <a:tc>
                  <a:txBody>
                    <a:bodyPr/>
                    <a:lstStyle/>
                    <a:p>
                      <a:pPr algn="ctr"/>
                      <a:r>
                        <a:rPr lang="it-IT" sz="3599" b="0" i="0" kern="1200">
                          <a:solidFill>
                            <a:schemeClr val="dk1"/>
                          </a:solidFill>
                          <a:effectLst/>
                          <a:latin typeface="+mn-lt"/>
                          <a:ea typeface="+mn-ea"/>
                          <a:cs typeface="+mn-cs"/>
                        </a:rPr>
                        <a:t>0.8291</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0.8182</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9072688"/>
                  </a:ext>
                </a:extLst>
              </a:tr>
              <a:tr h="980529">
                <a:tc>
                  <a:txBody>
                    <a:bodyPr/>
                    <a:lstStyle/>
                    <a:p>
                      <a:pPr algn="ctr"/>
                      <a:r>
                        <a:rPr lang="en-US" b="1"/>
                        <a:t>TfidfVectorizer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0.7891</a:t>
                      </a:r>
                    </a:p>
                  </a:txBody>
                  <a:tcPr anchor="ctr"/>
                </a:tc>
                <a:tc>
                  <a:txBody>
                    <a:bodyPr/>
                    <a:lstStyle/>
                    <a:p>
                      <a:pPr algn="ctr"/>
                      <a:r>
                        <a:rPr lang="it-IT" sz="3599" b="0" i="0" kern="1200">
                          <a:solidFill>
                            <a:schemeClr val="dk1"/>
                          </a:solidFill>
                          <a:effectLst/>
                          <a:latin typeface="+mn-lt"/>
                          <a:ea typeface="+mn-ea"/>
                          <a:cs typeface="+mn-cs"/>
                        </a:rPr>
                        <a:t>0.8115</a:t>
                      </a:r>
                    </a:p>
                  </a:txBody>
                  <a:tcPr anchor="ctr"/>
                </a:tc>
                <a:tc>
                  <a:txBody>
                    <a:bodyPr/>
                    <a:lstStyle/>
                    <a:p>
                      <a:pPr algn="ctr"/>
                      <a:r>
                        <a:rPr lang="it-IT" sz="3599" b="0" i="0" kern="1200">
                          <a:solidFill>
                            <a:schemeClr val="dk1"/>
                          </a:solidFill>
                          <a:effectLst/>
                          <a:latin typeface="+mn-lt"/>
                          <a:ea typeface="+mn-ea"/>
                          <a:cs typeface="+mn-cs"/>
                        </a:rPr>
                        <a:t>0.7519</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0.7888</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6384625"/>
                  </a:ext>
                </a:extLst>
              </a:tr>
              <a:tr h="980529">
                <a:tc>
                  <a:txBody>
                    <a:bodyPr/>
                    <a:lstStyle/>
                    <a:p>
                      <a:pPr algn="ctr"/>
                      <a:r>
                        <a:rPr lang="en-US" b="1"/>
                        <a:t>Word2Vec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0.7841</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0.7800</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0.7899</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0.7841</a:t>
                      </a:r>
                      <a:endParaRPr lang="en-US"/>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90428"/>
                  </a:ext>
                </a:extLst>
              </a:tr>
            </a:tbl>
          </a:graphicData>
        </a:graphic>
      </p:graphicFrame>
      <p:pic>
        <p:nvPicPr>
          <p:cNvPr id="36" name="Picture 35">
            <a:extLst>
              <a:ext uri="{FF2B5EF4-FFF2-40B4-BE49-F238E27FC236}">
                <a16:creationId xmlns:a16="http://schemas.microsoft.com/office/drawing/2014/main" id="{5CCA05DE-B28C-46B7-9502-C94232C2B67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0841" y="4134942"/>
            <a:ext cx="5090565" cy="4274768"/>
          </a:xfrm>
          <a:prstGeom prst="rect">
            <a:avLst/>
          </a:prstGeom>
        </p:spPr>
      </p:pic>
      <p:pic>
        <p:nvPicPr>
          <p:cNvPr id="37" name="Picture 36">
            <a:extLst>
              <a:ext uri="{FF2B5EF4-FFF2-40B4-BE49-F238E27FC236}">
                <a16:creationId xmlns:a16="http://schemas.microsoft.com/office/drawing/2014/main" id="{9EDD1564-3FED-4061-B9FA-7714CF12A5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93115" y="4134942"/>
            <a:ext cx="5090566" cy="4274769"/>
          </a:xfrm>
          <a:prstGeom prst="rect">
            <a:avLst/>
          </a:prstGeom>
        </p:spPr>
      </p:pic>
      <p:pic>
        <p:nvPicPr>
          <p:cNvPr id="38" name="Picture 37">
            <a:extLst>
              <a:ext uri="{FF2B5EF4-FFF2-40B4-BE49-F238E27FC236}">
                <a16:creationId xmlns:a16="http://schemas.microsoft.com/office/drawing/2014/main" id="{430FBCDB-D39A-43CC-B4A7-883DF03ED2D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340824" y="4134944"/>
            <a:ext cx="5090563" cy="4274768"/>
          </a:xfrm>
          <a:prstGeom prst="rect">
            <a:avLst/>
          </a:prstGeom>
        </p:spPr>
      </p:pic>
    </p:spTree>
    <p:extLst>
      <p:ext uri="{BB962C8B-B14F-4D97-AF65-F5344CB8AC3E}">
        <p14:creationId xmlns:p14="http://schemas.microsoft.com/office/powerpoint/2010/main" val="114366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16702" y="7203030"/>
            <a:ext cx="2792752"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RANDOM </a:t>
            </a:r>
          </a:p>
          <a:p>
            <a:pPr algn="ctr"/>
            <a:r>
              <a:rPr lang="en-US" sz="4800" b="1">
                <a:solidFill>
                  <a:srgbClr val="FFFFFF"/>
                </a:solidFill>
                <a:latin typeface="Montserrat" charset="0"/>
                <a:ea typeface="Montserrat" charset="0"/>
                <a:cs typeface="Montserrat" charset="0"/>
              </a:rPr>
              <a:t>FOREST</a:t>
            </a:r>
          </a:p>
        </p:txBody>
      </p:sp>
      <p:grpSp>
        <p:nvGrpSpPr>
          <p:cNvPr id="26" name="Group 25">
            <a:extLst>
              <a:ext uri="{FF2B5EF4-FFF2-40B4-BE49-F238E27FC236}">
                <a16:creationId xmlns:a16="http://schemas.microsoft.com/office/drawing/2014/main" id="{D8362870-2950-4E6E-9F8F-7E33870C4DDC}"/>
              </a:ext>
            </a:extLst>
          </p:cNvPr>
          <p:cNvGrpSpPr/>
          <p:nvPr/>
        </p:nvGrpSpPr>
        <p:grpSpPr>
          <a:xfrm>
            <a:off x="2529387" y="7267182"/>
            <a:ext cx="3300657" cy="1441355"/>
            <a:chOff x="2145938" y="7115282"/>
            <a:chExt cx="4134261" cy="1693982"/>
          </a:xfrm>
        </p:grpSpPr>
        <p:grpSp>
          <p:nvGrpSpPr>
            <p:cNvPr id="27" name="Group 26">
              <a:extLst>
                <a:ext uri="{FF2B5EF4-FFF2-40B4-BE49-F238E27FC236}">
                  <a16:creationId xmlns:a16="http://schemas.microsoft.com/office/drawing/2014/main" id="{D339074A-7445-4194-A30F-C1E7C08C2289}"/>
                </a:ext>
              </a:extLst>
            </p:cNvPr>
            <p:cNvGrpSpPr/>
            <p:nvPr/>
          </p:nvGrpSpPr>
          <p:grpSpPr>
            <a:xfrm rot="16200000">
              <a:off x="2153696" y="7107524"/>
              <a:ext cx="368074" cy="383589"/>
              <a:chOff x="2483867" y="2712929"/>
              <a:chExt cx="1234324" cy="1199689"/>
            </a:xfrm>
            <a:solidFill>
              <a:schemeClr val="accent3"/>
            </a:solidFill>
          </p:grpSpPr>
          <p:sp>
            <p:nvSpPr>
              <p:cNvPr id="39" name="Rectangle: Rounded Corners 38">
                <a:extLst>
                  <a:ext uri="{FF2B5EF4-FFF2-40B4-BE49-F238E27FC236}">
                    <a16:creationId xmlns:a16="http://schemas.microsoft.com/office/drawing/2014/main" id="{4A5B54FB-8A72-4CA4-A9BE-8C2E8E10EB0B}"/>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7A31326-CA30-45AA-BF86-FB6D0AE1CE99}"/>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F8034E4-076A-467C-AFA7-DA8C3C9D39D4}"/>
                </a:ext>
              </a:extLst>
            </p:cNvPr>
            <p:cNvGrpSpPr/>
            <p:nvPr/>
          </p:nvGrpSpPr>
          <p:grpSpPr>
            <a:xfrm rot="10800000">
              <a:off x="2158846" y="8425675"/>
              <a:ext cx="368072" cy="383587"/>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016BC286-9164-491F-9689-A4FAE1C4900B}"/>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00D96B8-A6CE-4EF8-8453-BD9273D4BD37}"/>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B7A844C-75A3-41D2-B734-BF73EA2BA9AF}"/>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BB7428DD-786E-4B35-A4A8-BB90C66C0E70}"/>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A8E4FE8-E554-4B17-8FA4-00602ECDD60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FE7C8DA-925B-4225-BE8A-6E6D5FBAAE7F}"/>
                </a:ext>
              </a:extLst>
            </p:cNvPr>
            <p:cNvGrpSpPr/>
            <p:nvPr/>
          </p:nvGrpSpPr>
          <p:grpSpPr>
            <a:xfrm rot="5400000">
              <a:off x="5904368" y="8433432"/>
              <a:ext cx="368074" cy="383589"/>
              <a:chOff x="2483867" y="2712929"/>
              <a:chExt cx="1234324" cy="1199689"/>
            </a:xfrm>
            <a:solidFill>
              <a:schemeClr val="accent4"/>
            </a:solidFill>
          </p:grpSpPr>
          <p:sp>
            <p:nvSpPr>
              <p:cNvPr id="33" name="Rectangle: Rounded Corners 32">
                <a:extLst>
                  <a:ext uri="{FF2B5EF4-FFF2-40B4-BE49-F238E27FC236}">
                    <a16:creationId xmlns:a16="http://schemas.microsoft.com/office/drawing/2014/main" id="{FC49BD71-7DED-4E59-B56E-98D0768DDDD9}"/>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3014C-9D64-4D51-B5BA-03D3BE87F4A8}"/>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2" name="Straight Connector 61">
            <a:extLst>
              <a:ext uri="{FF2B5EF4-FFF2-40B4-BE49-F238E27FC236}">
                <a16:creationId xmlns:a16="http://schemas.microsoft.com/office/drawing/2014/main" id="{02A419E4-2983-4FDD-8034-FADFD3D7A18B}"/>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pic>
        <p:nvPicPr>
          <p:cNvPr id="4098" name="Picture 2" descr="Random Forest: Pros and Cons. Random forest is a supervised learning… | by  Jagandeep Singh | DataDrivenInvestor">
            <a:extLst>
              <a:ext uri="{FF2B5EF4-FFF2-40B4-BE49-F238E27FC236}">
                <a16:creationId xmlns:a16="http://schemas.microsoft.com/office/drawing/2014/main" id="{1BE825B9-9D91-4AB8-9FB7-A5FEFC699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1259" y="3109624"/>
            <a:ext cx="7294561" cy="4219781"/>
          </a:xfrm>
          <a:prstGeom prst="rect">
            <a:avLst/>
          </a:prstGeom>
          <a:solidFill>
            <a:srgbClr val="FFFFFF"/>
          </a:solidFill>
        </p:spPr>
      </p:pic>
      <p:sp>
        <p:nvSpPr>
          <p:cNvPr id="63" name="TextBox 62">
            <a:extLst>
              <a:ext uri="{FF2B5EF4-FFF2-40B4-BE49-F238E27FC236}">
                <a16:creationId xmlns:a16="http://schemas.microsoft.com/office/drawing/2014/main" id="{1A98F189-92BC-41CB-B81C-F1A28036609D}"/>
              </a:ext>
            </a:extLst>
          </p:cNvPr>
          <p:cNvSpPr txBox="1"/>
          <p:nvPr/>
        </p:nvSpPr>
        <p:spPr>
          <a:xfrm>
            <a:off x="8154315" y="3300730"/>
            <a:ext cx="7735320" cy="3970318"/>
          </a:xfrm>
          <a:prstGeom prst="rect">
            <a:avLst/>
          </a:prstGeom>
          <a:noFill/>
        </p:spPr>
        <p:txBody>
          <a:bodyPr wrap="square">
            <a:spAutoFit/>
          </a:bodyPr>
          <a:lstStyle/>
          <a:p>
            <a:pPr marL="571500" indent="-571500" algn="just">
              <a:buFont typeface="Wingdings" panose="05000000000000000000" pitchFamily="2" charset="2"/>
              <a:buChar char="q"/>
            </a:pPr>
            <a:r>
              <a:rPr lang="en-US" sz="3600">
                <a:latin typeface="r0c0i Linotte" pitchFamily="2" charset="0"/>
              </a:rPr>
              <a:t>Random Forest là một trong những thuật toán thuộc kỹ thuật Bagging của phương pháp Ensemble Learning dùng để phân loại bằng cách xây dựng vô số các cây quyết định (decision tree) trong thời gian huấn luyện.</a:t>
            </a:r>
          </a:p>
        </p:txBody>
      </p:sp>
      <p:sp>
        <p:nvSpPr>
          <p:cNvPr id="64" name="TextBox 63">
            <a:extLst>
              <a:ext uri="{FF2B5EF4-FFF2-40B4-BE49-F238E27FC236}">
                <a16:creationId xmlns:a16="http://schemas.microsoft.com/office/drawing/2014/main" id="{79CE3201-EFBE-4C70-8C2A-23F16F5E2F6A}"/>
              </a:ext>
            </a:extLst>
          </p:cNvPr>
          <p:cNvSpPr txBox="1"/>
          <p:nvPr/>
        </p:nvSpPr>
        <p:spPr>
          <a:xfrm>
            <a:off x="8154314" y="7492929"/>
            <a:ext cx="15321505" cy="5386090"/>
          </a:xfrm>
          <a:prstGeom prst="rect">
            <a:avLst/>
          </a:prstGeom>
          <a:noFill/>
        </p:spPr>
        <p:txBody>
          <a:bodyPr wrap="square">
            <a:spAutoFit/>
          </a:bodyPr>
          <a:lstStyle/>
          <a:p>
            <a:pPr marL="571500" indent="-571500" algn="just">
              <a:buFont typeface="Wingdings" panose="05000000000000000000" pitchFamily="2" charset="2"/>
              <a:buChar char="q"/>
            </a:pPr>
            <a:r>
              <a:rPr lang="en-US" sz="3600">
                <a:latin typeface="r0c0i Linotte" pitchFamily="2" charset="0"/>
              </a:rPr>
              <a:t>Ở</a:t>
            </a:r>
            <a:r>
              <a:rPr lang="vi-VN" sz="3600">
                <a:latin typeface="r0c0i Linotte" pitchFamily="2" charset="0"/>
              </a:rPr>
              <a:t> bước dự đoán, với một dữ liệu mới, thì ở mỗi cây quyết định, đi từ trên xuống theo các nút điều kiện để được các dự đoán, sau đó kết quả cuối cùng được tổng hợp từ kết quả của các cây quyết định.</a:t>
            </a:r>
            <a:endParaRPr lang="en-US" sz="3600">
              <a:latin typeface="r0c0i Linotte" pitchFamily="2" charset="0"/>
            </a:endParaRPr>
          </a:p>
          <a:p>
            <a:pPr marL="571500" indent="-571500" algn="just">
              <a:buFont typeface="Wingdings" panose="05000000000000000000" pitchFamily="2" charset="2"/>
              <a:buChar char="q"/>
            </a:pPr>
            <a:endParaRPr lang="en-US" sz="3600" b="1">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Được sử dụng phổ biến trong các bài toán Phân lớp do:</a:t>
            </a:r>
          </a:p>
          <a:p>
            <a:pPr marL="1028700" lvl="1" indent="-571500" algn="just">
              <a:spcBef>
                <a:spcPts val="1200"/>
              </a:spcBef>
              <a:buFont typeface="Arial" panose="020B0604020202020204" pitchFamily="34" charset="0"/>
              <a:buChar char="•"/>
            </a:pPr>
            <a:r>
              <a:rPr lang="en-US" sz="3600">
                <a:latin typeface="r0c0i Linotte" pitchFamily="2" charset="0"/>
              </a:rPr>
              <a:t>X</a:t>
            </a:r>
            <a:r>
              <a:rPr lang="vi-VN" sz="3600">
                <a:latin typeface="r0c0i Linotte" pitchFamily="2" charset="0"/>
              </a:rPr>
              <a:t>ử lý được dữ liệu có số lượng các thuộc tính lớn</a:t>
            </a:r>
            <a:r>
              <a:rPr lang="en-US" sz="3600">
                <a:latin typeface="r0c0i Linotte" pitchFamily="2" charset="0"/>
              </a:rPr>
              <a:t> hay bị thiếu giá trị</a:t>
            </a:r>
          </a:p>
          <a:p>
            <a:pPr marL="1028700" lvl="1" indent="-571500" algn="just">
              <a:spcBef>
                <a:spcPts val="1200"/>
              </a:spcBef>
              <a:buFont typeface="Arial" panose="020B0604020202020204" pitchFamily="34" charset="0"/>
              <a:buChar char="•"/>
            </a:pPr>
            <a:r>
              <a:rPr lang="en-US" sz="3600">
                <a:latin typeface="r0c0i Linotte" pitchFamily="2" charset="0"/>
              </a:rPr>
              <a:t>T</a:t>
            </a:r>
            <a:r>
              <a:rPr lang="vi-VN" sz="3600">
                <a:latin typeface="r0c0i Linotte" pitchFamily="2" charset="0"/>
              </a:rPr>
              <a:t>ránh được overfitting</a:t>
            </a:r>
            <a:endParaRPr lang="en-US" sz="3600">
              <a:latin typeface="r0c0i Linotte" pitchFamily="2" charset="0"/>
            </a:endParaRPr>
          </a:p>
          <a:p>
            <a:pPr marL="571500" indent="-571500" algn="just">
              <a:buFont typeface="Wingdings" panose="05000000000000000000" pitchFamily="2" charset="2"/>
              <a:buChar char="q"/>
            </a:pPr>
            <a:endParaRPr lang="en-US" sz="3600" b="1">
              <a:latin typeface="r0c0i Linotte" pitchFamily="2" charset="0"/>
            </a:endParaRPr>
          </a:p>
          <a:p>
            <a:pPr marL="571500" indent="-571500" algn="just">
              <a:buFont typeface="Wingdings" panose="05000000000000000000" pitchFamily="2" charset="2"/>
              <a:buChar char="q"/>
            </a:pPr>
            <a:r>
              <a:rPr lang="en-US" sz="3600" b="1">
                <a:latin typeface="r0c0i Linotte" pitchFamily="2" charset="0"/>
              </a:rPr>
              <a:t>Công cụ sử dụng:</a:t>
            </a:r>
            <a:r>
              <a:rPr lang="en-US" sz="3600">
                <a:latin typeface="r0c0i Linotte" pitchFamily="2" charset="0"/>
              </a:rPr>
              <a:t> Hàm </a:t>
            </a:r>
            <a:r>
              <a:rPr lang="en-US" sz="3600" b="1">
                <a:latin typeface="r0c0i Linotte" pitchFamily="2" charset="0"/>
              </a:rPr>
              <a:t>DecisionTreeClassifier</a:t>
            </a:r>
            <a:r>
              <a:rPr lang="en-US" sz="3600">
                <a:latin typeface="r0c0i Linotte" pitchFamily="2" charset="0"/>
              </a:rPr>
              <a:t> của thư viện sklearn</a:t>
            </a:r>
            <a:endParaRPr lang="en-US" sz="3600" b="1">
              <a:latin typeface="r0c0i Linotte" pitchFamily="2" charset="0"/>
            </a:endParaRPr>
          </a:p>
        </p:txBody>
      </p:sp>
    </p:spTree>
    <p:extLst>
      <p:ext uri="{BB962C8B-B14F-4D97-AF65-F5344CB8AC3E}">
        <p14:creationId xmlns:p14="http://schemas.microsoft.com/office/powerpoint/2010/main" val="4055060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4">
                                            <p:txEl>
                                              <p:pRg st="0" end="0"/>
                                            </p:txEl>
                                          </p:spTgt>
                                        </p:tgtEl>
                                        <p:attrNameLst>
                                          <p:attrName>style.visibility</p:attrName>
                                        </p:attrNameLst>
                                      </p:cBhvr>
                                      <p:to>
                                        <p:strVal val="visible"/>
                                      </p:to>
                                    </p:set>
                                    <p:animEffect transition="in" filter="fade">
                                      <p:cBhvr>
                                        <p:cTn id="15" dur="500"/>
                                        <p:tgtEl>
                                          <p:spTgt spid="6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4">
                                            <p:txEl>
                                              <p:pRg st="2" end="2"/>
                                            </p:txEl>
                                          </p:spTgt>
                                        </p:tgtEl>
                                        <p:attrNameLst>
                                          <p:attrName>style.visibility</p:attrName>
                                        </p:attrNameLst>
                                      </p:cBhvr>
                                      <p:to>
                                        <p:strVal val="visible"/>
                                      </p:to>
                                    </p:set>
                                    <p:animEffect transition="in" filter="fade">
                                      <p:cBhvr>
                                        <p:cTn id="20" dur="500"/>
                                        <p:tgtEl>
                                          <p:spTgt spid="6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xEl>
                                              <p:pRg st="3" end="3"/>
                                            </p:txEl>
                                          </p:spTgt>
                                        </p:tgtEl>
                                        <p:attrNameLst>
                                          <p:attrName>style.visibility</p:attrName>
                                        </p:attrNameLst>
                                      </p:cBhvr>
                                      <p:to>
                                        <p:strVal val="visible"/>
                                      </p:to>
                                    </p:set>
                                    <p:animEffect transition="in" filter="fade">
                                      <p:cBhvr>
                                        <p:cTn id="25" dur="500"/>
                                        <p:tgtEl>
                                          <p:spTgt spid="6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4">
                                            <p:txEl>
                                              <p:pRg st="4" end="4"/>
                                            </p:txEl>
                                          </p:spTgt>
                                        </p:tgtEl>
                                        <p:attrNameLst>
                                          <p:attrName>style.visibility</p:attrName>
                                        </p:attrNameLst>
                                      </p:cBhvr>
                                      <p:to>
                                        <p:strVal val="visible"/>
                                      </p:to>
                                    </p:set>
                                    <p:animEffect transition="in" filter="fade">
                                      <p:cBhvr>
                                        <p:cTn id="30" dur="500"/>
                                        <p:tgtEl>
                                          <p:spTgt spid="6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4">
                                            <p:txEl>
                                              <p:pRg st="6" end="6"/>
                                            </p:txEl>
                                          </p:spTgt>
                                        </p:tgtEl>
                                        <p:attrNameLst>
                                          <p:attrName>style.visibility</p:attrName>
                                        </p:attrNameLst>
                                      </p:cBhvr>
                                      <p:to>
                                        <p:strVal val="visible"/>
                                      </p:to>
                                    </p:set>
                                    <p:animEffect transition="in" filter="fade">
                                      <p:cBhvr>
                                        <p:cTn id="35" dur="500"/>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704047" y="1150575"/>
            <a:ext cx="9001183" cy="1002839"/>
          </a:xfrm>
          <a:prstGeom prst="rect">
            <a:avLst/>
          </a:prstGeom>
          <a:noFill/>
        </p:spPr>
        <p:txBody>
          <a:bodyPr wrap="none" rtlCol="0" anchor="ctr" anchorCtr="0">
            <a:spAutoFit/>
          </a:bodyPr>
          <a:lstStyle/>
          <a:p>
            <a:pPr algn="ctr">
              <a:lnSpc>
                <a:spcPts val="7060"/>
              </a:lnSpc>
            </a:pPr>
            <a:r>
              <a:rPr lang="en-US" sz="6000" b="1" spc="200">
                <a:solidFill>
                  <a:schemeClr val="tx2"/>
                </a:solidFill>
                <a:latin typeface="Montserrat" charset="0"/>
                <a:ea typeface="Montserrat" charset="0"/>
                <a:cs typeface="Montserrat" charset="0"/>
              </a:rPr>
              <a:t>NỘI DUNG THUYẾT TRÌNH</a:t>
            </a:r>
          </a:p>
        </p:txBody>
      </p:sp>
      <p:cxnSp>
        <p:nvCxnSpPr>
          <p:cNvPr id="16" name="Straight Connector 15"/>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136077" y="557554"/>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grpSp>
        <p:nvGrpSpPr>
          <p:cNvPr id="5" name="Group 4">
            <a:extLst>
              <a:ext uri="{FF2B5EF4-FFF2-40B4-BE49-F238E27FC236}">
                <a16:creationId xmlns:a16="http://schemas.microsoft.com/office/drawing/2014/main" id="{9BC05693-D730-4606-AF84-CC6845BEEC9A}"/>
              </a:ext>
            </a:extLst>
          </p:cNvPr>
          <p:cNvGrpSpPr/>
          <p:nvPr/>
        </p:nvGrpSpPr>
        <p:grpSpPr>
          <a:xfrm>
            <a:off x="1728248" y="4709000"/>
            <a:ext cx="6987104" cy="1589262"/>
            <a:chOff x="9494519" y="3108960"/>
            <a:chExt cx="7821043" cy="1589262"/>
          </a:xfrm>
        </p:grpSpPr>
        <p:sp>
          <p:nvSpPr>
            <p:cNvPr id="4" name="Rectangle: Rounded Corners 3">
              <a:extLst>
                <a:ext uri="{FF2B5EF4-FFF2-40B4-BE49-F238E27FC236}">
                  <a16:creationId xmlns:a16="http://schemas.microsoft.com/office/drawing/2014/main" id="{9CB54D9F-0FE0-4F1F-AD06-FE768B0EC442}"/>
                </a:ext>
              </a:extLst>
            </p:cNvPr>
            <p:cNvSpPr/>
            <p:nvPr/>
          </p:nvSpPr>
          <p:spPr>
            <a:xfrm>
              <a:off x="9494519" y="3108960"/>
              <a:ext cx="7821043" cy="1589262"/>
            </a:xfrm>
            <a:prstGeom prst="roundRect">
              <a:avLst>
                <a:gd name="adj" fmla="val 9954"/>
              </a:avLst>
            </a:prstGeom>
            <a:solidFill>
              <a:schemeClr val="accent3"/>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1039440" y="3526648"/>
              <a:ext cx="4775065" cy="707886"/>
            </a:xfrm>
            <a:prstGeom prst="rect">
              <a:avLst/>
            </a:prstGeom>
            <a:noFill/>
            <a:ln>
              <a:noFill/>
            </a:ln>
          </p:spPr>
          <p:txBody>
            <a:bodyPr wrap="none" rtlCol="0" anchor="ctr" anchorCtr="0">
              <a:spAutoFit/>
            </a:bodyPr>
            <a:lstStyle/>
            <a:p>
              <a:pPr algn="ctr"/>
              <a:r>
                <a:rPr lang="en-US" sz="4000" b="1">
                  <a:solidFill>
                    <a:schemeClr val="bg2"/>
                  </a:solidFill>
                  <a:latin typeface="Montserrat" charset="0"/>
                  <a:ea typeface="Montserrat" charset="0"/>
                  <a:cs typeface="Montserrat" charset="0"/>
                </a:rPr>
                <a:t>GIỚI THIỆU CHUNG</a:t>
              </a:r>
            </a:p>
          </p:txBody>
        </p:sp>
      </p:grpSp>
      <p:grpSp>
        <p:nvGrpSpPr>
          <p:cNvPr id="26" name="Group 25">
            <a:extLst>
              <a:ext uri="{FF2B5EF4-FFF2-40B4-BE49-F238E27FC236}">
                <a16:creationId xmlns:a16="http://schemas.microsoft.com/office/drawing/2014/main" id="{4A9C7AE0-4E7C-4ED8-A8E8-83CB360FAD56}"/>
              </a:ext>
            </a:extLst>
          </p:cNvPr>
          <p:cNvGrpSpPr/>
          <p:nvPr/>
        </p:nvGrpSpPr>
        <p:grpSpPr>
          <a:xfrm>
            <a:off x="1698994" y="6770862"/>
            <a:ext cx="10922007" cy="1589262"/>
            <a:chOff x="9494519" y="3108960"/>
            <a:chExt cx="9061446" cy="1589262"/>
          </a:xfrm>
        </p:grpSpPr>
        <p:sp>
          <p:nvSpPr>
            <p:cNvPr id="36" name="Rectangle: Rounded Corners 35">
              <a:extLst>
                <a:ext uri="{FF2B5EF4-FFF2-40B4-BE49-F238E27FC236}">
                  <a16:creationId xmlns:a16="http://schemas.microsoft.com/office/drawing/2014/main" id="{4DB3332A-A12C-4AF5-88C3-0B39E08D7A96}"/>
                </a:ext>
              </a:extLst>
            </p:cNvPr>
            <p:cNvSpPr/>
            <p:nvPr/>
          </p:nvSpPr>
          <p:spPr>
            <a:xfrm>
              <a:off x="9494519" y="3108960"/>
              <a:ext cx="9061446" cy="1589262"/>
            </a:xfrm>
            <a:prstGeom prst="roundRect">
              <a:avLst>
                <a:gd name="adj" fmla="val 9954"/>
              </a:avLst>
            </a:pr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CDEDE6D-54AF-4623-A7FF-3B91BF6D9ACF}"/>
                </a:ext>
              </a:extLst>
            </p:cNvPr>
            <p:cNvSpPr txBox="1"/>
            <p:nvPr/>
          </p:nvSpPr>
          <p:spPr>
            <a:xfrm>
              <a:off x="10663865" y="3477564"/>
              <a:ext cx="6722752" cy="707886"/>
            </a:xfrm>
            <a:prstGeom prst="rect">
              <a:avLst/>
            </a:prstGeom>
            <a:noFill/>
            <a:ln>
              <a:noFill/>
            </a:ln>
          </p:spPr>
          <p:txBody>
            <a:bodyPr wrap="none" rtlCol="0" anchor="ctr" anchorCtr="0">
              <a:spAutoFit/>
            </a:bodyPr>
            <a:lstStyle/>
            <a:p>
              <a:pPr algn="ctr"/>
              <a:r>
                <a:rPr lang="en-US" sz="4000" b="1">
                  <a:solidFill>
                    <a:schemeClr val="bg2"/>
                  </a:solidFill>
                  <a:latin typeface="Montserrat" charset="0"/>
                  <a:ea typeface="Montserrat" charset="0"/>
                  <a:cs typeface="Montserrat" charset="0"/>
                </a:rPr>
                <a:t> TIỀN XỬ LÝ VÀ VECTOR HÓA DỮ LIỆU</a:t>
              </a:r>
            </a:p>
          </p:txBody>
        </p:sp>
      </p:grpSp>
      <p:grpSp>
        <p:nvGrpSpPr>
          <p:cNvPr id="37" name="Group 36">
            <a:extLst>
              <a:ext uri="{FF2B5EF4-FFF2-40B4-BE49-F238E27FC236}">
                <a16:creationId xmlns:a16="http://schemas.microsoft.com/office/drawing/2014/main" id="{F761A076-59E6-49C4-BB23-AE03161929AF}"/>
              </a:ext>
            </a:extLst>
          </p:cNvPr>
          <p:cNvGrpSpPr/>
          <p:nvPr/>
        </p:nvGrpSpPr>
        <p:grpSpPr>
          <a:xfrm>
            <a:off x="1719469" y="8899761"/>
            <a:ext cx="20875629" cy="1589262"/>
            <a:chOff x="9494519" y="3108960"/>
            <a:chExt cx="9061446" cy="1589262"/>
          </a:xfrm>
          <a:solidFill>
            <a:schemeClr val="accent6"/>
          </a:solidFill>
        </p:grpSpPr>
        <p:sp>
          <p:nvSpPr>
            <p:cNvPr id="39" name="Rectangle: Rounded Corners 38">
              <a:extLst>
                <a:ext uri="{FF2B5EF4-FFF2-40B4-BE49-F238E27FC236}">
                  <a16:creationId xmlns:a16="http://schemas.microsoft.com/office/drawing/2014/main" id="{1A371ECA-1206-4A23-8098-0823187D5173}"/>
                </a:ext>
              </a:extLst>
            </p:cNvPr>
            <p:cNvSpPr/>
            <p:nvPr/>
          </p:nvSpPr>
          <p:spPr>
            <a:xfrm>
              <a:off x="9494519" y="3108960"/>
              <a:ext cx="9061446" cy="1589262"/>
            </a:xfrm>
            <a:prstGeom prst="roundRect">
              <a:avLst>
                <a:gd name="adj" fmla="val 9954"/>
              </a:avLst>
            </a:prstGeom>
            <a:grp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54B931-9814-4DF5-BA9D-F6AB3A1D17B2}"/>
                </a:ext>
              </a:extLst>
            </p:cNvPr>
            <p:cNvSpPr txBox="1"/>
            <p:nvPr/>
          </p:nvSpPr>
          <p:spPr>
            <a:xfrm>
              <a:off x="10683941" y="3549648"/>
              <a:ext cx="6723711" cy="707886"/>
            </a:xfrm>
            <a:prstGeom prst="rect">
              <a:avLst/>
            </a:prstGeom>
            <a:grpFill/>
            <a:ln>
              <a:noFill/>
            </a:ln>
          </p:spPr>
          <p:txBody>
            <a:bodyPr wrap="square" rtlCol="0" anchor="ctr" anchorCtr="0">
              <a:spAutoFit/>
            </a:bodyPr>
            <a:lstStyle/>
            <a:p>
              <a:pPr algn="ctr"/>
              <a:r>
                <a:rPr lang="en-US" sz="4000" b="1">
                  <a:solidFill>
                    <a:schemeClr val="bg2"/>
                  </a:solidFill>
                  <a:latin typeface="Montserrat" charset="0"/>
                  <a:ea typeface="Montserrat" charset="0"/>
                  <a:cs typeface="Montserrat" charset="0"/>
                </a:rPr>
                <a:t>PHÂN TÍCH LỖI VÀ HƯỚNG PHÁT TRIỂN</a:t>
              </a:r>
            </a:p>
          </p:txBody>
        </p:sp>
      </p:grpSp>
      <p:grpSp>
        <p:nvGrpSpPr>
          <p:cNvPr id="43" name="Group 42">
            <a:extLst>
              <a:ext uri="{FF2B5EF4-FFF2-40B4-BE49-F238E27FC236}">
                <a16:creationId xmlns:a16="http://schemas.microsoft.com/office/drawing/2014/main" id="{449C355A-9B14-4066-9ABE-A0B016557428}"/>
              </a:ext>
            </a:extLst>
          </p:cNvPr>
          <p:cNvGrpSpPr/>
          <p:nvPr/>
        </p:nvGrpSpPr>
        <p:grpSpPr>
          <a:xfrm>
            <a:off x="13015503" y="6745392"/>
            <a:ext cx="9568443" cy="1589262"/>
            <a:chOff x="9494518" y="3108960"/>
            <a:chExt cx="10947473" cy="1589262"/>
          </a:xfrm>
        </p:grpSpPr>
        <p:sp>
          <p:nvSpPr>
            <p:cNvPr id="45" name="Rectangle: Rounded Corners 44">
              <a:extLst>
                <a:ext uri="{FF2B5EF4-FFF2-40B4-BE49-F238E27FC236}">
                  <a16:creationId xmlns:a16="http://schemas.microsoft.com/office/drawing/2014/main" id="{0F3CA897-5B68-417A-814A-765728D7DB3B}"/>
                </a:ext>
              </a:extLst>
            </p:cNvPr>
            <p:cNvSpPr/>
            <p:nvPr/>
          </p:nvSpPr>
          <p:spPr>
            <a:xfrm>
              <a:off x="9494518" y="3108960"/>
              <a:ext cx="10947473" cy="1589262"/>
            </a:xfrm>
            <a:prstGeom prst="roundRect">
              <a:avLst>
                <a:gd name="adj" fmla="val 9954"/>
              </a:avLst>
            </a:prstGeom>
            <a:solidFill>
              <a:schemeClr val="accent1">
                <a:lumMod val="60000"/>
                <a:lumOff val="40000"/>
              </a:scheme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AF145146-225C-49AB-A8AB-4C290F86BDF9}"/>
                </a:ext>
              </a:extLst>
            </p:cNvPr>
            <p:cNvSpPr txBox="1"/>
            <p:nvPr/>
          </p:nvSpPr>
          <p:spPr>
            <a:xfrm>
              <a:off x="11035100" y="3549648"/>
              <a:ext cx="7866309" cy="707886"/>
            </a:xfrm>
            <a:prstGeom prst="rect">
              <a:avLst/>
            </a:prstGeom>
            <a:noFill/>
            <a:ln>
              <a:noFill/>
            </a:ln>
          </p:spPr>
          <p:txBody>
            <a:bodyPr wrap="none" rtlCol="0" anchor="ctr" anchorCtr="0">
              <a:spAutoFit/>
            </a:bodyPr>
            <a:lstStyle/>
            <a:p>
              <a:pPr algn="ctr"/>
              <a:r>
                <a:rPr lang="en-US" sz="4000" b="1">
                  <a:solidFill>
                    <a:schemeClr val="bg2"/>
                  </a:solidFill>
                  <a:latin typeface="Montserrat" charset="0"/>
                  <a:ea typeface="Montserrat" charset="0"/>
                  <a:cs typeface="Montserrat" charset="0"/>
                </a:rPr>
                <a:t>ĐÁNH GIÁ HIỆU SUẤT MÔ HÌNH</a:t>
              </a:r>
            </a:p>
          </p:txBody>
        </p:sp>
      </p:grpSp>
      <p:grpSp>
        <p:nvGrpSpPr>
          <p:cNvPr id="52" name="Group 51">
            <a:extLst>
              <a:ext uri="{FF2B5EF4-FFF2-40B4-BE49-F238E27FC236}">
                <a16:creationId xmlns:a16="http://schemas.microsoft.com/office/drawing/2014/main" id="{985030D9-D8B4-4820-B17C-3C1F768B2C18}"/>
              </a:ext>
            </a:extLst>
          </p:cNvPr>
          <p:cNvGrpSpPr/>
          <p:nvPr/>
        </p:nvGrpSpPr>
        <p:grpSpPr>
          <a:xfrm>
            <a:off x="21856972" y="4069668"/>
            <a:ext cx="1390651" cy="1237811"/>
            <a:chOff x="21728263" y="4236399"/>
            <a:chExt cx="1390651" cy="1237811"/>
          </a:xfrm>
        </p:grpSpPr>
        <p:sp>
          <p:nvSpPr>
            <p:cNvPr id="49" name="Rectangle: Rounded Corners 48">
              <a:extLst>
                <a:ext uri="{FF2B5EF4-FFF2-40B4-BE49-F238E27FC236}">
                  <a16:creationId xmlns:a16="http://schemas.microsoft.com/office/drawing/2014/main" id="{77C36028-D88B-49EB-B5D7-A657D43CBBDC}"/>
                </a:ext>
              </a:extLst>
            </p:cNvPr>
            <p:cNvSpPr/>
            <p:nvPr/>
          </p:nvSpPr>
          <p:spPr>
            <a:xfrm>
              <a:off x="21728263" y="4236400"/>
              <a:ext cx="1390651"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EEF88E5E-3DD9-4308-848C-B1D37042E71E}"/>
                </a:ext>
              </a:extLst>
            </p:cNvPr>
            <p:cNvSpPr/>
            <p:nvPr/>
          </p:nvSpPr>
          <p:spPr>
            <a:xfrm rot="5400000">
              <a:off x="22444129" y="4799425"/>
              <a:ext cx="1237811" cy="11175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D3920A58-8D6E-4C8A-90EA-B7A17A727C9A}"/>
              </a:ext>
            </a:extLst>
          </p:cNvPr>
          <p:cNvGrpSpPr/>
          <p:nvPr/>
        </p:nvGrpSpPr>
        <p:grpSpPr>
          <a:xfrm rot="16200000">
            <a:off x="1221269" y="4019445"/>
            <a:ext cx="1234324" cy="1334770"/>
            <a:chOff x="2483865" y="2712926"/>
            <a:chExt cx="1234324" cy="1334770"/>
          </a:xfrm>
        </p:grpSpPr>
        <p:sp>
          <p:nvSpPr>
            <p:cNvPr id="56" name="Rectangle: Rounded Corners 55">
              <a:extLst>
                <a:ext uri="{FF2B5EF4-FFF2-40B4-BE49-F238E27FC236}">
                  <a16:creationId xmlns:a16="http://schemas.microsoft.com/office/drawing/2014/main" id="{9021FD90-438A-449A-B283-D12B65B7D53A}"/>
                </a:ext>
              </a:extLst>
            </p:cNvPr>
            <p:cNvSpPr/>
            <p:nvPr/>
          </p:nvSpPr>
          <p:spPr>
            <a:xfrm>
              <a:off x="2483865" y="2712927"/>
              <a:ext cx="1234324" cy="10933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BAFB529-9D6A-4D89-ABEF-D1AB39ADCB54}"/>
                </a:ext>
              </a:extLst>
            </p:cNvPr>
            <p:cNvSpPr/>
            <p:nvPr/>
          </p:nvSpPr>
          <p:spPr>
            <a:xfrm rot="5400000">
              <a:off x="2990438" y="3319946"/>
              <a:ext cx="1334770" cy="12073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786AF9EF-CB0A-4361-8FDA-B07F741AAC95}"/>
              </a:ext>
            </a:extLst>
          </p:cNvPr>
          <p:cNvGrpSpPr/>
          <p:nvPr/>
        </p:nvGrpSpPr>
        <p:grpSpPr>
          <a:xfrm rot="10800000">
            <a:off x="1115166" y="9819807"/>
            <a:ext cx="1334771" cy="1234323"/>
            <a:chOff x="2383418" y="2712926"/>
            <a:chExt cx="1334771" cy="1234323"/>
          </a:xfrm>
        </p:grpSpPr>
        <p:sp>
          <p:nvSpPr>
            <p:cNvPr id="63" name="Rectangle: Rounded Corners 62">
              <a:extLst>
                <a:ext uri="{FF2B5EF4-FFF2-40B4-BE49-F238E27FC236}">
                  <a16:creationId xmlns:a16="http://schemas.microsoft.com/office/drawing/2014/main" id="{1C5585F2-51D7-457C-B884-A13D3FA03DC8}"/>
                </a:ext>
              </a:extLst>
            </p:cNvPr>
            <p:cNvSpPr/>
            <p:nvPr/>
          </p:nvSpPr>
          <p:spPr>
            <a:xfrm>
              <a:off x="2383418" y="2712926"/>
              <a:ext cx="1334770"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FE8001A2-F630-4C2D-A580-E5E84099BBD9}"/>
                </a:ext>
              </a:extLst>
            </p:cNvPr>
            <p:cNvSpPr/>
            <p:nvPr/>
          </p:nvSpPr>
          <p:spPr>
            <a:xfrm rot="5400000">
              <a:off x="3045147" y="3274208"/>
              <a:ext cx="1234323"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5C19CFA6-E60F-453F-A4D3-711FE49681EE}"/>
              </a:ext>
            </a:extLst>
          </p:cNvPr>
          <p:cNvGrpSpPr/>
          <p:nvPr/>
        </p:nvGrpSpPr>
        <p:grpSpPr>
          <a:xfrm rot="5400000">
            <a:off x="22190512" y="10134647"/>
            <a:ext cx="1007556" cy="1162101"/>
            <a:chOff x="2710633" y="2712927"/>
            <a:chExt cx="1007556" cy="1162101"/>
          </a:xfrm>
        </p:grpSpPr>
        <p:sp>
          <p:nvSpPr>
            <p:cNvPr id="66" name="Rectangle: Rounded Corners 65">
              <a:extLst>
                <a:ext uri="{FF2B5EF4-FFF2-40B4-BE49-F238E27FC236}">
                  <a16:creationId xmlns:a16="http://schemas.microsoft.com/office/drawing/2014/main" id="{917B6626-BE17-40BF-8F27-E6230C867B26}"/>
                </a:ext>
              </a:extLst>
            </p:cNvPr>
            <p:cNvSpPr/>
            <p:nvPr/>
          </p:nvSpPr>
          <p:spPr>
            <a:xfrm>
              <a:off x="2710633" y="2712927"/>
              <a:ext cx="1007555"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Rounded Corners 66">
              <a:extLst>
                <a:ext uri="{FF2B5EF4-FFF2-40B4-BE49-F238E27FC236}">
                  <a16:creationId xmlns:a16="http://schemas.microsoft.com/office/drawing/2014/main" id="{7312A224-9B08-41D5-B2A2-C7FC0EA3A58B}"/>
                </a:ext>
              </a:extLst>
            </p:cNvPr>
            <p:cNvSpPr/>
            <p:nvPr/>
          </p:nvSpPr>
          <p:spPr>
            <a:xfrm rot="5400000">
              <a:off x="3081258" y="3238098"/>
              <a:ext cx="1162101" cy="1117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Badge 1 outline">
            <a:extLst>
              <a:ext uri="{FF2B5EF4-FFF2-40B4-BE49-F238E27FC236}">
                <a16:creationId xmlns:a16="http://schemas.microsoft.com/office/drawing/2014/main" id="{89CE11CF-76F2-460D-B896-FCAACCD459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2073" y="5066576"/>
            <a:ext cx="914400" cy="914400"/>
          </a:xfrm>
          <a:prstGeom prst="rect">
            <a:avLst/>
          </a:prstGeom>
        </p:spPr>
      </p:pic>
      <p:grpSp>
        <p:nvGrpSpPr>
          <p:cNvPr id="18" name="Group 17">
            <a:extLst>
              <a:ext uri="{FF2B5EF4-FFF2-40B4-BE49-F238E27FC236}">
                <a16:creationId xmlns:a16="http://schemas.microsoft.com/office/drawing/2014/main" id="{E82C37D7-0515-41F0-901E-D1B52C94C7DC}"/>
              </a:ext>
            </a:extLst>
          </p:cNvPr>
          <p:cNvGrpSpPr/>
          <p:nvPr/>
        </p:nvGrpSpPr>
        <p:grpSpPr>
          <a:xfrm>
            <a:off x="9163221" y="4709000"/>
            <a:ext cx="13449978" cy="1589262"/>
            <a:chOff x="9163221" y="4709000"/>
            <a:chExt cx="13449978" cy="1589262"/>
          </a:xfrm>
        </p:grpSpPr>
        <p:grpSp>
          <p:nvGrpSpPr>
            <p:cNvPr id="40" name="Group 39">
              <a:extLst>
                <a:ext uri="{FF2B5EF4-FFF2-40B4-BE49-F238E27FC236}">
                  <a16:creationId xmlns:a16="http://schemas.microsoft.com/office/drawing/2014/main" id="{572B962D-C00F-4F5C-B9FC-3D2FF7DDA75D}"/>
                </a:ext>
              </a:extLst>
            </p:cNvPr>
            <p:cNvGrpSpPr/>
            <p:nvPr/>
          </p:nvGrpSpPr>
          <p:grpSpPr>
            <a:xfrm>
              <a:off x="9163221" y="4709000"/>
              <a:ext cx="13449978" cy="1589262"/>
              <a:chOff x="9494519" y="3108960"/>
              <a:chExt cx="9061446" cy="1589262"/>
            </a:xfrm>
          </p:grpSpPr>
          <p:sp>
            <p:nvSpPr>
              <p:cNvPr id="42" name="Rectangle: Rounded Corners 41">
                <a:extLst>
                  <a:ext uri="{FF2B5EF4-FFF2-40B4-BE49-F238E27FC236}">
                    <a16:creationId xmlns:a16="http://schemas.microsoft.com/office/drawing/2014/main" id="{34EF1BD1-38D8-4328-B50B-9D4CC2D13FAE}"/>
                  </a:ext>
                </a:extLst>
              </p:cNvPr>
              <p:cNvSpPr/>
              <p:nvPr/>
            </p:nvSpPr>
            <p:spPr>
              <a:xfrm>
                <a:off x="9494519" y="3108960"/>
                <a:ext cx="9061446" cy="1589262"/>
              </a:xfrm>
              <a:prstGeom prst="roundRect">
                <a:avLst>
                  <a:gd name="adj" fmla="val 9954"/>
                </a:avLst>
              </a:prstGeom>
              <a:solidFill>
                <a:srgbClr val="E5BC69"/>
              </a:solidFill>
              <a:ln w="76200">
                <a:solidFill>
                  <a:srgbClr val="E5BC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1" name="TextBox 40">
                <a:extLst>
                  <a:ext uri="{FF2B5EF4-FFF2-40B4-BE49-F238E27FC236}">
                    <a16:creationId xmlns:a16="http://schemas.microsoft.com/office/drawing/2014/main" id="{61A85003-7FA6-4D89-B451-7B9A26DA8891}"/>
                  </a:ext>
                </a:extLst>
              </p:cNvPr>
              <p:cNvSpPr txBox="1"/>
              <p:nvPr/>
            </p:nvSpPr>
            <p:spPr>
              <a:xfrm>
                <a:off x="11945226" y="3569793"/>
                <a:ext cx="4160031" cy="707886"/>
              </a:xfrm>
              <a:prstGeom prst="rect">
                <a:avLst/>
              </a:prstGeom>
              <a:noFill/>
              <a:ln>
                <a:noFill/>
              </a:ln>
            </p:spPr>
            <p:txBody>
              <a:bodyPr wrap="none" rtlCol="0" anchor="ctr" anchorCtr="0">
                <a:spAutoFit/>
              </a:bodyPr>
              <a:lstStyle/>
              <a:p>
                <a:pPr algn="ctr"/>
                <a:r>
                  <a:rPr lang="en-US" sz="4000" b="1">
                    <a:solidFill>
                      <a:schemeClr val="bg2"/>
                    </a:solidFill>
                    <a:latin typeface="Montserrat" charset="0"/>
                    <a:ea typeface="Montserrat" charset="0"/>
                    <a:cs typeface="Montserrat" charset="0"/>
                  </a:rPr>
                  <a:t>TỔNG QUAN VỀ BỘ DỮ LIỆU</a:t>
                </a:r>
              </a:p>
            </p:txBody>
          </p:sp>
        </p:grpSp>
        <p:pic>
          <p:nvPicPr>
            <p:cNvPr id="7" name="Graphic 6" descr="Badge outline">
              <a:extLst>
                <a:ext uri="{FF2B5EF4-FFF2-40B4-BE49-F238E27FC236}">
                  <a16:creationId xmlns:a16="http://schemas.microsoft.com/office/drawing/2014/main" id="{E18AB7DA-8BBE-4F4D-9FBA-9EB0BDE62D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37044" y="5066576"/>
              <a:ext cx="914400" cy="914400"/>
            </a:xfrm>
            <a:prstGeom prst="rect">
              <a:avLst/>
            </a:prstGeom>
          </p:spPr>
        </p:pic>
      </p:grpSp>
      <p:pic>
        <p:nvPicPr>
          <p:cNvPr id="10" name="Graphic 9" descr="Badge 3 outline">
            <a:extLst>
              <a:ext uri="{FF2B5EF4-FFF2-40B4-BE49-F238E27FC236}">
                <a16:creationId xmlns:a16="http://schemas.microsoft.com/office/drawing/2014/main" id="{876A818F-A1DC-477E-8070-DEF5DB7A97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2073" y="7051825"/>
            <a:ext cx="914400" cy="914400"/>
          </a:xfrm>
          <a:prstGeom prst="rect">
            <a:avLst/>
          </a:prstGeom>
        </p:spPr>
      </p:pic>
      <p:pic>
        <p:nvPicPr>
          <p:cNvPr id="12" name="Graphic 11" descr="Badge 5 outline">
            <a:extLst>
              <a:ext uri="{FF2B5EF4-FFF2-40B4-BE49-F238E27FC236}">
                <a16:creationId xmlns:a16="http://schemas.microsoft.com/office/drawing/2014/main" id="{94340B9B-4B5D-4831-8D5D-9FD91D7E05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02073" y="9237192"/>
            <a:ext cx="914400" cy="914400"/>
          </a:xfrm>
          <a:prstGeom prst="rect">
            <a:avLst/>
          </a:prstGeom>
        </p:spPr>
      </p:pic>
      <p:pic>
        <p:nvPicPr>
          <p:cNvPr id="15" name="Graphic 14" descr="Badge 4 outline">
            <a:extLst>
              <a:ext uri="{FF2B5EF4-FFF2-40B4-BE49-F238E27FC236}">
                <a16:creationId xmlns:a16="http://schemas.microsoft.com/office/drawing/2014/main" id="{9CB9ED2E-153D-49AC-A0C5-C226CE44F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413083" y="7051825"/>
            <a:ext cx="914400" cy="914400"/>
          </a:xfrm>
          <a:prstGeom prst="rect">
            <a:avLst/>
          </a:prstGeom>
        </p:spPr>
      </p:pic>
    </p:spTree>
    <p:extLst>
      <p:ext uri="{BB962C8B-B14F-4D97-AF65-F5344CB8AC3E}">
        <p14:creationId xmlns:p14="http://schemas.microsoft.com/office/powerpoint/2010/main" val="346432907"/>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69" y="1169549"/>
            <a:ext cx="10898112"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16702" y="7203030"/>
            <a:ext cx="2792752"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RANDOM </a:t>
            </a:r>
          </a:p>
          <a:p>
            <a:pPr algn="ctr"/>
            <a:r>
              <a:rPr lang="en-US" sz="4800" b="1">
                <a:solidFill>
                  <a:srgbClr val="FFFFFF"/>
                </a:solidFill>
                <a:latin typeface="Montserrat" charset="0"/>
                <a:ea typeface="Montserrat" charset="0"/>
                <a:cs typeface="Montserrat" charset="0"/>
              </a:rPr>
              <a:t>FOREST</a:t>
            </a:r>
          </a:p>
        </p:txBody>
      </p:sp>
      <p:grpSp>
        <p:nvGrpSpPr>
          <p:cNvPr id="26" name="Group 25">
            <a:extLst>
              <a:ext uri="{FF2B5EF4-FFF2-40B4-BE49-F238E27FC236}">
                <a16:creationId xmlns:a16="http://schemas.microsoft.com/office/drawing/2014/main" id="{D8362870-2950-4E6E-9F8F-7E33870C4DDC}"/>
              </a:ext>
            </a:extLst>
          </p:cNvPr>
          <p:cNvGrpSpPr/>
          <p:nvPr/>
        </p:nvGrpSpPr>
        <p:grpSpPr>
          <a:xfrm>
            <a:off x="2529387" y="7267182"/>
            <a:ext cx="3300657" cy="1441355"/>
            <a:chOff x="2145938" y="7115282"/>
            <a:chExt cx="4134261" cy="1693982"/>
          </a:xfrm>
        </p:grpSpPr>
        <p:grpSp>
          <p:nvGrpSpPr>
            <p:cNvPr id="27" name="Group 26">
              <a:extLst>
                <a:ext uri="{FF2B5EF4-FFF2-40B4-BE49-F238E27FC236}">
                  <a16:creationId xmlns:a16="http://schemas.microsoft.com/office/drawing/2014/main" id="{D339074A-7445-4194-A30F-C1E7C08C2289}"/>
                </a:ext>
              </a:extLst>
            </p:cNvPr>
            <p:cNvGrpSpPr/>
            <p:nvPr/>
          </p:nvGrpSpPr>
          <p:grpSpPr>
            <a:xfrm rot="16200000">
              <a:off x="2153696" y="7107524"/>
              <a:ext cx="368074" cy="383589"/>
              <a:chOff x="2483867" y="2712929"/>
              <a:chExt cx="1234324" cy="1199689"/>
            </a:xfrm>
            <a:solidFill>
              <a:schemeClr val="accent3"/>
            </a:solidFill>
          </p:grpSpPr>
          <p:sp>
            <p:nvSpPr>
              <p:cNvPr id="39" name="Rectangle: Rounded Corners 38">
                <a:extLst>
                  <a:ext uri="{FF2B5EF4-FFF2-40B4-BE49-F238E27FC236}">
                    <a16:creationId xmlns:a16="http://schemas.microsoft.com/office/drawing/2014/main" id="{4A5B54FB-8A72-4CA4-A9BE-8C2E8E10EB0B}"/>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7A31326-CA30-45AA-BF86-FB6D0AE1CE99}"/>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F8034E4-076A-467C-AFA7-DA8C3C9D39D4}"/>
                </a:ext>
              </a:extLst>
            </p:cNvPr>
            <p:cNvGrpSpPr/>
            <p:nvPr/>
          </p:nvGrpSpPr>
          <p:grpSpPr>
            <a:xfrm rot="10800000">
              <a:off x="2158846" y="8425675"/>
              <a:ext cx="368072" cy="383587"/>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016BC286-9164-491F-9689-A4FAE1C4900B}"/>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00D96B8-A6CE-4EF8-8453-BD9273D4BD37}"/>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B7A844C-75A3-41D2-B734-BF73EA2BA9AF}"/>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BB7428DD-786E-4B35-A4A8-BB90C66C0E70}"/>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A8E4FE8-E554-4B17-8FA4-00602ECDD60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FE7C8DA-925B-4225-BE8A-6E6D5FBAAE7F}"/>
                </a:ext>
              </a:extLst>
            </p:cNvPr>
            <p:cNvGrpSpPr/>
            <p:nvPr/>
          </p:nvGrpSpPr>
          <p:grpSpPr>
            <a:xfrm rot="5400000">
              <a:off x="5904368" y="8433432"/>
              <a:ext cx="368074" cy="383589"/>
              <a:chOff x="2483867" y="2712929"/>
              <a:chExt cx="1234324" cy="1199689"/>
            </a:xfrm>
            <a:solidFill>
              <a:schemeClr val="accent4"/>
            </a:solidFill>
          </p:grpSpPr>
          <p:sp>
            <p:nvSpPr>
              <p:cNvPr id="33" name="Rectangle: Rounded Corners 32">
                <a:extLst>
                  <a:ext uri="{FF2B5EF4-FFF2-40B4-BE49-F238E27FC236}">
                    <a16:creationId xmlns:a16="http://schemas.microsoft.com/office/drawing/2014/main" id="{FC49BD71-7DED-4E59-B56E-98D0768DDDD9}"/>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3014C-9D64-4D51-B5BA-03D3BE87F4A8}"/>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93576696-126C-4C88-AF38-F3A9026687AE}"/>
              </a:ext>
            </a:extLst>
          </p:cNvPr>
          <p:cNvGrpSpPr/>
          <p:nvPr/>
        </p:nvGrpSpPr>
        <p:grpSpPr>
          <a:xfrm>
            <a:off x="7874239" y="3146946"/>
            <a:ext cx="15626698" cy="5389860"/>
            <a:chOff x="7874239" y="3109624"/>
            <a:chExt cx="15626698" cy="5389860"/>
          </a:xfrm>
        </p:grpSpPr>
        <p:sp>
          <p:nvSpPr>
            <p:cNvPr id="52" name="Rectangle 51">
              <a:extLst>
                <a:ext uri="{FF2B5EF4-FFF2-40B4-BE49-F238E27FC236}">
                  <a16:creationId xmlns:a16="http://schemas.microsoft.com/office/drawing/2014/main" id="{79CD0042-3588-464D-9B61-64BA142AE24E}"/>
                </a:ext>
              </a:extLst>
            </p:cNvPr>
            <p:cNvSpPr/>
            <p:nvPr/>
          </p:nvSpPr>
          <p:spPr>
            <a:xfrm>
              <a:off x="7877658" y="3109624"/>
              <a:ext cx="5160111" cy="5389860"/>
            </a:xfrm>
            <a:prstGeom prst="rect">
              <a:avLst/>
            </a:prstGeom>
            <a:solidFill>
              <a:srgbClr val="FFFFFF"/>
            </a:solidFill>
            <a:ln w="28575">
              <a:solidFill>
                <a:srgbClr val="434C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298864E-B0B9-411C-9E43-8BCCD8AD01C9}"/>
                </a:ext>
              </a:extLst>
            </p:cNvPr>
            <p:cNvSpPr txBox="1"/>
            <p:nvPr/>
          </p:nvSpPr>
          <p:spPr>
            <a:xfrm>
              <a:off x="7874239" y="3109624"/>
              <a:ext cx="5163530" cy="584775"/>
            </a:xfrm>
            <a:prstGeom prst="rect">
              <a:avLst/>
            </a:prstGeom>
            <a:solidFill>
              <a:srgbClr val="4C566A"/>
            </a:solidFill>
            <a:ln>
              <a:solidFill>
                <a:schemeClr val="tx1"/>
              </a:solidFill>
            </a:ln>
          </p:spPr>
          <p:txBody>
            <a:bodyPr wrap="square" rtlCol="0">
              <a:spAutoFit/>
            </a:bodyPr>
            <a:lstStyle/>
            <a:p>
              <a:pPr algn="ctr"/>
              <a:r>
                <a:rPr lang="en-US" sz="3200" b="1">
                  <a:solidFill>
                    <a:schemeClr val="bg1"/>
                  </a:solidFill>
                  <a:latin typeface="r0c0i Linotte" pitchFamily="2" charset="0"/>
                </a:rPr>
                <a:t>CountVectorizer</a:t>
              </a:r>
            </a:p>
          </p:txBody>
        </p:sp>
        <p:sp>
          <p:nvSpPr>
            <p:cNvPr id="54" name="Rectangle 53">
              <a:extLst>
                <a:ext uri="{FF2B5EF4-FFF2-40B4-BE49-F238E27FC236}">
                  <a16:creationId xmlns:a16="http://schemas.microsoft.com/office/drawing/2014/main" id="{335E7D7D-F02D-4E24-A609-158067CEE5C6}"/>
                </a:ext>
              </a:extLst>
            </p:cNvPr>
            <p:cNvSpPr/>
            <p:nvPr/>
          </p:nvSpPr>
          <p:spPr>
            <a:xfrm>
              <a:off x="13093115" y="3109624"/>
              <a:ext cx="5160111"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96B9AD-80BB-4A3F-B504-ED2A2032B29B}"/>
                </a:ext>
              </a:extLst>
            </p:cNvPr>
            <p:cNvSpPr/>
            <p:nvPr/>
          </p:nvSpPr>
          <p:spPr>
            <a:xfrm>
              <a:off x="18340824" y="3109624"/>
              <a:ext cx="5160113" cy="5389860"/>
            </a:xfrm>
            <a:prstGeom prst="rect">
              <a:avLst/>
            </a:prstGeom>
            <a:solidFill>
              <a:srgbClr val="FFFF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660A018-54D1-42A8-9C2C-CC6F4827DFD7}"/>
                </a:ext>
              </a:extLst>
            </p:cNvPr>
            <p:cNvSpPr txBox="1"/>
            <p:nvPr/>
          </p:nvSpPr>
          <p:spPr>
            <a:xfrm>
              <a:off x="13089696" y="3109624"/>
              <a:ext cx="5163530" cy="584775"/>
            </a:xfrm>
            <a:prstGeom prst="rect">
              <a:avLst/>
            </a:prstGeom>
            <a:solidFill>
              <a:srgbClr val="4C566A"/>
            </a:solidFill>
            <a:ln>
              <a:solidFill>
                <a:srgbClr val="4C566A"/>
              </a:solidFill>
            </a:ln>
          </p:spPr>
          <p:txBody>
            <a:bodyPr wrap="square" rtlCol="0">
              <a:spAutoFit/>
            </a:bodyPr>
            <a:lstStyle/>
            <a:p>
              <a:pPr algn="ctr"/>
              <a:r>
                <a:rPr lang="en-US" sz="3200" b="1">
                  <a:solidFill>
                    <a:schemeClr val="bg1"/>
                  </a:solidFill>
                  <a:latin typeface="r0c0i Linotte" pitchFamily="2" charset="0"/>
                </a:rPr>
                <a:t>TfidfVectorizer</a:t>
              </a:r>
            </a:p>
          </p:txBody>
        </p:sp>
        <p:sp>
          <p:nvSpPr>
            <p:cNvPr id="57" name="TextBox 56">
              <a:extLst>
                <a:ext uri="{FF2B5EF4-FFF2-40B4-BE49-F238E27FC236}">
                  <a16:creationId xmlns:a16="http://schemas.microsoft.com/office/drawing/2014/main" id="{317D4C5E-391A-46E2-BE90-17143245FDC1}"/>
                </a:ext>
              </a:extLst>
            </p:cNvPr>
            <p:cNvSpPr txBox="1"/>
            <p:nvPr/>
          </p:nvSpPr>
          <p:spPr>
            <a:xfrm>
              <a:off x="18333378" y="3124282"/>
              <a:ext cx="5163530" cy="584775"/>
            </a:xfrm>
            <a:prstGeom prst="rect">
              <a:avLst/>
            </a:prstGeom>
            <a:solidFill>
              <a:srgbClr val="4C566A"/>
            </a:solidFill>
            <a:ln>
              <a:solidFill>
                <a:schemeClr val="accent1"/>
              </a:solidFill>
            </a:ln>
          </p:spPr>
          <p:txBody>
            <a:bodyPr wrap="square" rtlCol="0">
              <a:spAutoFit/>
            </a:bodyPr>
            <a:lstStyle/>
            <a:p>
              <a:pPr algn="ctr"/>
              <a:r>
                <a:rPr lang="en-US" sz="3200" b="1">
                  <a:solidFill>
                    <a:schemeClr val="bg1"/>
                  </a:solidFill>
                  <a:latin typeface="r0c0i Linotte" pitchFamily="2" charset="0"/>
                </a:rPr>
                <a:t>Wor2Vec</a:t>
              </a:r>
            </a:p>
          </p:txBody>
        </p:sp>
      </p:grpSp>
      <p:graphicFrame>
        <p:nvGraphicFramePr>
          <p:cNvPr id="58" name="Table 9">
            <a:extLst>
              <a:ext uri="{FF2B5EF4-FFF2-40B4-BE49-F238E27FC236}">
                <a16:creationId xmlns:a16="http://schemas.microsoft.com/office/drawing/2014/main" id="{F1BF3B77-A234-4F20-A638-90317924B987}"/>
              </a:ext>
            </a:extLst>
          </p:cNvPr>
          <p:cNvGraphicFramePr>
            <a:graphicFrameLocks noGrp="1"/>
          </p:cNvGraphicFramePr>
          <p:nvPr>
            <p:extLst>
              <p:ext uri="{D42A27DB-BD31-4B8C-83A1-F6EECF244321}">
                <p14:modId xmlns:p14="http://schemas.microsoft.com/office/powerpoint/2010/main" val="3589918350"/>
              </p:ext>
            </p:extLst>
          </p:nvPr>
        </p:nvGraphicFramePr>
        <p:xfrm>
          <a:off x="7874239" y="8940027"/>
          <a:ext cx="15626698" cy="3861573"/>
        </p:xfrm>
        <a:graphic>
          <a:graphicData uri="http://schemas.openxmlformats.org/drawingml/2006/table">
            <a:tbl>
              <a:tblPr firstRow="1" bandRow="1">
                <a:tableStyleId>{5C22544A-7EE6-4342-B048-85BDC9FD1C3A}</a:tableStyleId>
              </a:tblPr>
              <a:tblGrid>
                <a:gridCol w="4363654">
                  <a:extLst>
                    <a:ext uri="{9D8B030D-6E8A-4147-A177-3AD203B41FA5}">
                      <a16:colId xmlns:a16="http://schemas.microsoft.com/office/drawing/2014/main" val="2729468215"/>
                    </a:ext>
                  </a:extLst>
                </a:gridCol>
                <a:gridCol w="2815761">
                  <a:extLst>
                    <a:ext uri="{9D8B030D-6E8A-4147-A177-3AD203B41FA5}">
                      <a16:colId xmlns:a16="http://schemas.microsoft.com/office/drawing/2014/main" val="335288991"/>
                    </a:ext>
                  </a:extLst>
                </a:gridCol>
                <a:gridCol w="2815761">
                  <a:extLst>
                    <a:ext uri="{9D8B030D-6E8A-4147-A177-3AD203B41FA5}">
                      <a16:colId xmlns:a16="http://schemas.microsoft.com/office/drawing/2014/main" val="336748253"/>
                    </a:ext>
                  </a:extLst>
                </a:gridCol>
                <a:gridCol w="2815761">
                  <a:extLst>
                    <a:ext uri="{9D8B030D-6E8A-4147-A177-3AD203B41FA5}">
                      <a16:colId xmlns:a16="http://schemas.microsoft.com/office/drawing/2014/main" val="1039582563"/>
                    </a:ext>
                  </a:extLst>
                </a:gridCol>
                <a:gridCol w="2815761">
                  <a:extLst>
                    <a:ext uri="{9D8B030D-6E8A-4147-A177-3AD203B41FA5}">
                      <a16:colId xmlns:a16="http://schemas.microsoft.com/office/drawing/2014/main" val="612664536"/>
                    </a:ext>
                  </a:extLst>
                </a:gridCol>
              </a:tblGrid>
              <a:tr h="919986">
                <a:tc>
                  <a:txBody>
                    <a:bodyPr/>
                    <a:lstStyle/>
                    <a:p>
                      <a:pPr algn="ctr"/>
                      <a:endParaRPr lang="en-US"/>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Accurcacy</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Precission</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Recall</a:t>
                      </a: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a:t>F1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32949332"/>
                  </a:ext>
                </a:extLst>
              </a:tr>
              <a:tr h="980529">
                <a:tc>
                  <a:txBody>
                    <a:bodyPr/>
                    <a:lstStyle/>
                    <a:p>
                      <a:pPr algn="ctr"/>
                      <a:r>
                        <a:rPr lang="en-US" b="1"/>
                        <a:t>CountVectorizer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0.9066</a:t>
                      </a:r>
                    </a:p>
                  </a:txBody>
                  <a:tcPr anchor="ctr"/>
                </a:tc>
                <a:tc>
                  <a:txBody>
                    <a:bodyPr/>
                    <a:lstStyle/>
                    <a:p>
                      <a:pPr algn="ctr"/>
                      <a:r>
                        <a:rPr lang="it-IT" sz="3599" b="0" i="0" kern="1200">
                          <a:solidFill>
                            <a:schemeClr val="dk1"/>
                          </a:solidFill>
                          <a:effectLst/>
                          <a:latin typeface="+mn-lt"/>
                          <a:ea typeface="+mn-ea"/>
                          <a:cs typeface="+mn-cs"/>
                        </a:rPr>
                        <a:t>0.9147</a:t>
                      </a:r>
                    </a:p>
                  </a:txBody>
                  <a:tcPr anchor="ctr"/>
                </a:tc>
                <a:tc>
                  <a:txBody>
                    <a:bodyPr/>
                    <a:lstStyle/>
                    <a:p>
                      <a:pPr algn="ctr"/>
                      <a:r>
                        <a:rPr lang="it-IT" sz="3599" b="0" i="0" kern="1200">
                          <a:solidFill>
                            <a:schemeClr val="dk1"/>
                          </a:solidFill>
                          <a:effectLst/>
                          <a:latin typeface="+mn-lt"/>
                          <a:ea typeface="+mn-ea"/>
                          <a:cs typeface="+mn-cs"/>
                        </a:rPr>
                        <a:t>0.8962</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0.9066</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9072688"/>
                  </a:ext>
                </a:extLst>
              </a:tr>
              <a:tr h="980529">
                <a:tc>
                  <a:txBody>
                    <a:bodyPr/>
                    <a:lstStyle/>
                    <a:p>
                      <a:pPr algn="ctr"/>
                      <a:r>
                        <a:rPr lang="en-US" b="1"/>
                        <a:t>TfidfVectorizer</a:t>
                      </a:r>
                    </a:p>
                  </a:txBody>
                  <a:tcPr anchor="ctr">
                    <a:lnL w="12700" cap="flat" cmpd="sng" algn="ctr">
                      <a:solidFill>
                        <a:schemeClr val="tx1"/>
                      </a:solidFill>
                      <a:prstDash val="solid"/>
                      <a:round/>
                      <a:headEnd type="none" w="med" len="med"/>
                      <a:tailEnd type="none" w="med" len="med"/>
                    </a:lnL>
                  </a:tcPr>
                </a:tc>
                <a:tc>
                  <a:txBody>
                    <a:bodyPr/>
                    <a:lstStyle/>
                    <a:p>
                      <a:pPr algn="ctr"/>
                      <a:r>
                        <a:rPr lang="it-IT" sz="3599" b="0" i="0" kern="1200">
                          <a:solidFill>
                            <a:schemeClr val="dk1"/>
                          </a:solidFill>
                          <a:effectLst/>
                          <a:latin typeface="+mn-lt"/>
                          <a:ea typeface="+mn-ea"/>
                          <a:cs typeface="+mn-cs"/>
                        </a:rPr>
                        <a:t>0.9104</a:t>
                      </a:r>
                    </a:p>
                  </a:txBody>
                  <a:tcPr anchor="ctr"/>
                </a:tc>
                <a:tc>
                  <a:txBody>
                    <a:bodyPr/>
                    <a:lstStyle/>
                    <a:p>
                      <a:pPr algn="ctr"/>
                      <a:r>
                        <a:rPr lang="it-IT" sz="3599" b="0" i="0" kern="1200">
                          <a:solidFill>
                            <a:schemeClr val="dk1"/>
                          </a:solidFill>
                          <a:effectLst/>
                          <a:latin typeface="+mn-lt"/>
                          <a:ea typeface="+mn-ea"/>
                          <a:cs typeface="+mn-cs"/>
                        </a:rPr>
                        <a:t>0.9143</a:t>
                      </a:r>
                      <a:endParaRPr lang="en-US"/>
                    </a:p>
                  </a:txBody>
                  <a:tcPr anchor="ctr"/>
                </a:tc>
                <a:tc>
                  <a:txBody>
                    <a:bodyPr/>
                    <a:lstStyle/>
                    <a:p>
                      <a:pPr algn="ctr"/>
                      <a:r>
                        <a:rPr lang="it-IT" sz="3599" b="0" i="0" kern="1200">
                          <a:solidFill>
                            <a:schemeClr val="dk1"/>
                          </a:solidFill>
                          <a:effectLst/>
                          <a:latin typeface="+mn-lt"/>
                          <a:ea typeface="+mn-ea"/>
                          <a:cs typeface="+mn-cs"/>
                        </a:rPr>
                        <a:t>0.9051</a:t>
                      </a:r>
                    </a:p>
                  </a:txBody>
                  <a:tcPr anchor="ct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0.9103</a:t>
                      </a:r>
                      <a:endParaRPr lang="en-US"/>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6384625"/>
                  </a:ext>
                </a:extLst>
              </a:tr>
              <a:tr h="980529">
                <a:tc>
                  <a:txBody>
                    <a:bodyPr/>
                    <a:lstStyle/>
                    <a:p>
                      <a:pPr algn="ctr"/>
                      <a:r>
                        <a:rPr lang="en-US" b="1"/>
                        <a:t>Word2Vec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0.8996</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0.9124</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0.8835</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it-IT" sz="3599" b="0" i="0" kern="1200">
                          <a:solidFill>
                            <a:schemeClr val="dk1"/>
                          </a:solidFill>
                          <a:effectLst/>
                          <a:latin typeface="+mn-lt"/>
                          <a:ea typeface="+mn-ea"/>
                          <a:cs typeface="+mn-cs"/>
                        </a:rPr>
                        <a:t>0.8996</a:t>
                      </a:r>
                      <a:endParaRPr lang="en-US"/>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690428"/>
                  </a:ext>
                </a:extLst>
              </a:tr>
            </a:tbl>
          </a:graphicData>
        </a:graphic>
      </p:graphicFrame>
      <p:pic>
        <p:nvPicPr>
          <p:cNvPr id="59" name="Picture 58">
            <a:extLst>
              <a:ext uri="{FF2B5EF4-FFF2-40B4-BE49-F238E27FC236}">
                <a16:creationId xmlns:a16="http://schemas.microsoft.com/office/drawing/2014/main" id="{F7542790-9F73-4AD3-8957-B1C4A4B904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90841" y="4134942"/>
            <a:ext cx="5090565" cy="4274768"/>
          </a:xfrm>
          <a:prstGeom prst="rect">
            <a:avLst/>
          </a:prstGeom>
        </p:spPr>
      </p:pic>
      <p:pic>
        <p:nvPicPr>
          <p:cNvPr id="60" name="Picture 59">
            <a:extLst>
              <a:ext uri="{FF2B5EF4-FFF2-40B4-BE49-F238E27FC236}">
                <a16:creationId xmlns:a16="http://schemas.microsoft.com/office/drawing/2014/main" id="{17240A0C-C5F7-43D0-9612-B8EB3D3F6B5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93115" y="4134942"/>
            <a:ext cx="5090566" cy="4274769"/>
          </a:xfrm>
          <a:prstGeom prst="rect">
            <a:avLst/>
          </a:prstGeom>
        </p:spPr>
      </p:pic>
      <p:pic>
        <p:nvPicPr>
          <p:cNvPr id="61" name="Picture 60">
            <a:extLst>
              <a:ext uri="{FF2B5EF4-FFF2-40B4-BE49-F238E27FC236}">
                <a16:creationId xmlns:a16="http://schemas.microsoft.com/office/drawing/2014/main" id="{3362926D-B9AF-4C2F-8F83-79AD4C9FC64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8340824" y="4134944"/>
            <a:ext cx="5090563" cy="4274768"/>
          </a:xfrm>
          <a:prstGeom prst="rect">
            <a:avLst/>
          </a:prstGeom>
        </p:spPr>
      </p:pic>
    </p:spTree>
    <p:extLst>
      <p:ext uri="{BB962C8B-B14F-4D97-AF65-F5344CB8AC3E}">
        <p14:creationId xmlns:p14="http://schemas.microsoft.com/office/powerpoint/2010/main" val="413955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78" y="1169549"/>
            <a:ext cx="10898113"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13106" y="7203030"/>
            <a:ext cx="5199949" cy="1569660"/>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KẾT QUẢ ĐÁNH GIÁ</a:t>
            </a:r>
          </a:p>
          <a:p>
            <a:pPr algn="ctr"/>
            <a:r>
              <a:rPr lang="en-US" sz="4800" b="1">
                <a:solidFill>
                  <a:srgbClr val="FFFFFF"/>
                </a:solidFill>
                <a:latin typeface="Montserrat" charset="0"/>
                <a:ea typeface="Montserrat" charset="0"/>
                <a:cs typeface="Montserrat" charset="0"/>
              </a:rPr>
              <a:t>TỔNG HỢP</a:t>
            </a:r>
          </a:p>
        </p:txBody>
      </p:sp>
      <p:grpSp>
        <p:nvGrpSpPr>
          <p:cNvPr id="26" name="Group 25">
            <a:extLst>
              <a:ext uri="{FF2B5EF4-FFF2-40B4-BE49-F238E27FC236}">
                <a16:creationId xmlns:a16="http://schemas.microsoft.com/office/drawing/2014/main" id="{D8362870-2950-4E6E-9F8F-7E33870C4DDC}"/>
              </a:ext>
            </a:extLst>
          </p:cNvPr>
          <p:cNvGrpSpPr/>
          <p:nvPr/>
        </p:nvGrpSpPr>
        <p:grpSpPr>
          <a:xfrm>
            <a:off x="1469774" y="7031764"/>
            <a:ext cx="5486612" cy="1858236"/>
            <a:chOff x="2145938" y="7115282"/>
            <a:chExt cx="4134261" cy="1693982"/>
          </a:xfrm>
        </p:grpSpPr>
        <p:grpSp>
          <p:nvGrpSpPr>
            <p:cNvPr id="27" name="Group 26">
              <a:extLst>
                <a:ext uri="{FF2B5EF4-FFF2-40B4-BE49-F238E27FC236}">
                  <a16:creationId xmlns:a16="http://schemas.microsoft.com/office/drawing/2014/main" id="{D339074A-7445-4194-A30F-C1E7C08C2289}"/>
                </a:ext>
              </a:extLst>
            </p:cNvPr>
            <p:cNvGrpSpPr/>
            <p:nvPr/>
          </p:nvGrpSpPr>
          <p:grpSpPr>
            <a:xfrm rot="16200000">
              <a:off x="2153696" y="7107524"/>
              <a:ext cx="368074" cy="383589"/>
              <a:chOff x="2483867" y="2712929"/>
              <a:chExt cx="1234324" cy="1199689"/>
            </a:xfrm>
            <a:solidFill>
              <a:schemeClr val="accent3"/>
            </a:solidFill>
          </p:grpSpPr>
          <p:sp>
            <p:nvSpPr>
              <p:cNvPr id="39" name="Rectangle: Rounded Corners 38">
                <a:extLst>
                  <a:ext uri="{FF2B5EF4-FFF2-40B4-BE49-F238E27FC236}">
                    <a16:creationId xmlns:a16="http://schemas.microsoft.com/office/drawing/2014/main" id="{4A5B54FB-8A72-4CA4-A9BE-8C2E8E10EB0B}"/>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7A31326-CA30-45AA-BF86-FB6D0AE1CE99}"/>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F8034E4-076A-467C-AFA7-DA8C3C9D39D4}"/>
                </a:ext>
              </a:extLst>
            </p:cNvPr>
            <p:cNvGrpSpPr/>
            <p:nvPr/>
          </p:nvGrpSpPr>
          <p:grpSpPr>
            <a:xfrm rot="10800000">
              <a:off x="2158846" y="8425675"/>
              <a:ext cx="368072" cy="383587"/>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016BC286-9164-491F-9689-A4FAE1C4900B}"/>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00D96B8-A6CE-4EF8-8453-BD9273D4BD37}"/>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B7A844C-75A3-41D2-B734-BF73EA2BA9AF}"/>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BB7428DD-786E-4B35-A4A8-BB90C66C0E70}"/>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A8E4FE8-E554-4B17-8FA4-00602ECDD60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FE7C8DA-925B-4225-BE8A-6E6D5FBAAE7F}"/>
                </a:ext>
              </a:extLst>
            </p:cNvPr>
            <p:cNvGrpSpPr/>
            <p:nvPr/>
          </p:nvGrpSpPr>
          <p:grpSpPr>
            <a:xfrm rot="5400000">
              <a:off x="5904368" y="8433432"/>
              <a:ext cx="368074" cy="383589"/>
              <a:chOff x="2483867" y="2712929"/>
              <a:chExt cx="1234324" cy="1199689"/>
            </a:xfrm>
            <a:solidFill>
              <a:schemeClr val="accent4"/>
            </a:solidFill>
          </p:grpSpPr>
          <p:sp>
            <p:nvSpPr>
              <p:cNvPr id="33" name="Rectangle: Rounded Corners 32">
                <a:extLst>
                  <a:ext uri="{FF2B5EF4-FFF2-40B4-BE49-F238E27FC236}">
                    <a16:creationId xmlns:a16="http://schemas.microsoft.com/office/drawing/2014/main" id="{FC49BD71-7DED-4E59-B56E-98D0768DDDD9}"/>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3014C-9D64-4D51-B5BA-03D3BE87F4A8}"/>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5" name="Table 5">
            <a:extLst>
              <a:ext uri="{FF2B5EF4-FFF2-40B4-BE49-F238E27FC236}">
                <a16:creationId xmlns:a16="http://schemas.microsoft.com/office/drawing/2014/main" id="{BCCA4EE3-116A-4207-95C6-94A6F10A82D6}"/>
              </a:ext>
            </a:extLst>
          </p:cNvPr>
          <p:cNvGraphicFramePr>
            <a:graphicFrameLocks noGrp="1"/>
          </p:cNvGraphicFramePr>
          <p:nvPr>
            <p:extLst>
              <p:ext uri="{D42A27DB-BD31-4B8C-83A1-F6EECF244321}">
                <p14:modId xmlns:p14="http://schemas.microsoft.com/office/powerpoint/2010/main" val="3070192214"/>
              </p:ext>
            </p:extLst>
          </p:nvPr>
        </p:nvGraphicFramePr>
        <p:xfrm>
          <a:off x="8360228" y="4867270"/>
          <a:ext cx="15115592" cy="6258343"/>
        </p:xfrm>
        <a:graphic>
          <a:graphicData uri="http://schemas.openxmlformats.org/drawingml/2006/table">
            <a:tbl>
              <a:tblPr firstRow="1" bandRow="1">
                <a:tableStyleId>{B301B821-A1FF-4177-AEE7-76D212191A09}</a:tableStyleId>
              </a:tblPr>
              <a:tblGrid>
                <a:gridCol w="5225143">
                  <a:extLst>
                    <a:ext uri="{9D8B030D-6E8A-4147-A177-3AD203B41FA5}">
                      <a16:colId xmlns:a16="http://schemas.microsoft.com/office/drawing/2014/main" val="12354731"/>
                    </a:ext>
                  </a:extLst>
                </a:gridCol>
                <a:gridCol w="3377682">
                  <a:extLst>
                    <a:ext uri="{9D8B030D-6E8A-4147-A177-3AD203B41FA5}">
                      <a16:colId xmlns:a16="http://schemas.microsoft.com/office/drawing/2014/main" val="830023565"/>
                    </a:ext>
                  </a:extLst>
                </a:gridCol>
                <a:gridCol w="3377682">
                  <a:extLst>
                    <a:ext uri="{9D8B030D-6E8A-4147-A177-3AD203B41FA5}">
                      <a16:colId xmlns:a16="http://schemas.microsoft.com/office/drawing/2014/main" val="2729858461"/>
                    </a:ext>
                  </a:extLst>
                </a:gridCol>
                <a:gridCol w="3135085">
                  <a:extLst>
                    <a:ext uri="{9D8B030D-6E8A-4147-A177-3AD203B41FA5}">
                      <a16:colId xmlns:a16="http://schemas.microsoft.com/office/drawing/2014/main" val="3495300972"/>
                    </a:ext>
                  </a:extLst>
                </a:gridCol>
              </a:tblGrid>
              <a:tr h="894049">
                <a:tc>
                  <a:txBody>
                    <a:bodyPr/>
                    <a:lstStyle/>
                    <a:p>
                      <a:pPr algn="ctr"/>
                      <a:endParaRPr lang="en-US"/>
                    </a:p>
                  </a:txBody>
                  <a:tcPr anchor="ctr"/>
                </a:tc>
                <a:tc>
                  <a:txBody>
                    <a:bodyPr/>
                    <a:lstStyle/>
                    <a:p>
                      <a:pPr algn="ctr"/>
                      <a:r>
                        <a:rPr lang="en-US"/>
                        <a:t>CountVectorizer</a:t>
                      </a:r>
                    </a:p>
                  </a:txBody>
                  <a:tcPr anchor="ctr"/>
                </a:tc>
                <a:tc>
                  <a:txBody>
                    <a:bodyPr/>
                    <a:lstStyle/>
                    <a:p>
                      <a:pPr algn="ctr"/>
                      <a:r>
                        <a:rPr lang="en-US"/>
                        <a:t>TfidfVectorizer</a:t>
                      </a:r>
                    </a:p>
                  </a:txBody>
                  <a:tcPr anchor="ctr"/>
                </a:tc>
                <a:tc>
                  <a:txBody>
                    <a:bodyPr/>
                    <a:lstStyle/>
                    <a:p>
                      <a:pPr algn="ctr"/>
                      <a:r>
                        <a:rPr lang="en-US"/>
                        <a:t>Word2Vec</a:t>
                      </a:r>
                    </a:p>
                  </a:txBody>
                  <a:tcPr anchor="ctr"/>
                </a:tc>
                <a:extLst>
                  <a:ext uri="{0D108BD9-81ED-4DB2-BD59-A6C34878D82A}">
                    <a16:rowId xmlns:a16="http://schemas.microsoft.com/office/drawing/2014/main" val="710844825"/>
                  </a:ext>
                </a:extLst>
              </a:tr>
              <a:tr h="894049">
                <a:tc>
                  <a:txBody>
                    <a:bodyPr/>
                    <a:lstStyle/>
                    <a:p>
                      <a:pPr algn="ctr"/>
                      <a:r>
                        <a:rPr lang="en-US" b="1"/>
                        <a:t>LogisticRegression</a:t>
                      </a:r>
                    </a:p>
                  </a:txBody>
                  <a:tcPr anchor="ctr"/>
                </a:tc>
                <a:tc>
                  <a:txBody>
                    <a:bodyPr/>
                    <a:lstStyle/>
                    <a:p>
                      <a:pPr algn="ctr"/>
                      <a:r>
                        <a:rPr lang="en-US" b="1"/>
                        <a:t>0.9242</a:t>
                      </a:r>
                    </a:p>
                  </a:txBody>
                  <a:tcPr anchor="ctr"/>
                </a:tc>
                <a:tc>
                  <a:txBody>
                    <a:bodyPr/>
                    <a:lstStyle/>
                    <a:p>
                      <a:pPr algn="ctr"/>
                      <a:r>
                        <a:rPr lang="en-US"/>
                        <a:t>0.9533</a:t>
                      </a:r>
                    </a:p>
                  </a:txBody>
                  <a:tcPr anchor="ctr"/>
                </a:tc>
                <a:tc>
                  <a:txBody>
                    <a:bodyPr/>
                    <a:lstStyle/>
                    <a:p>
                      <a:pPr algn="ctr"/>
                      <a:r>
                        <a:rPr lang="en-US"/>
                        <a:t>0.9154</a:t>
                      </a:r>
                    </a:p>
                  </a:txBody>
                  <a:tcPr anchor="ctr"/>
                </a:tc>
                <a:extLst>
                  <a:ext uri="{0D108BD9-81ED-4DB2-BD59-A6C34878D82A}">
                    <a16:rowId xmlns:a16="http://schemas.microsoft.com/office/drawing/2014/main" val="2884519024"/>
                  </a:ext>
                </a:extLst>
              </a:tr>
              <a:tr h="894049">
                <a:tc>
                  <a:txBody>
                    <a:bodyPr/>
                    <a:lstStyle/>
                    <a:p>
                      <a:pPr algn="ctr"/>
                      <a:r>
                        <a:rPr lang="en-US" b="1"/>
                        <a:t>MultinomialNB</a:t>
                      </a:r>
                    </a:p>
                  </a:txBody>
                  <a:tcPr anchor="ctr"/>
                </a:tc>
                <a:tc>
                  <a:txBody>
                    <a:bodyPr/>
                    <a:lstStyle/>
                    <a:p>
                      <a:pPr algn="ctr"/>
                      <a:r>
                        <a:rPr lang="en-US"/>
                        <a:t>0.9091</a:t>
                      </a:r>
                    </a:p>
                  </a:txBody>
                  <a:tcPr anchor="ctr"/>
                </a:tc>
                <a:tc>
                  <a:txBody>
                    <a:bodyPr/>
                    <a:lstStyle/>
                    <a:p>
                      <a:pPr algn="ctr"/>
                      <a:r>
                        <a:rPr lang="en-US"/>
                        <a:t>0.9129</a:t>
                      </a:r>
                    </a:p>
                  </a:txBody>
                  <a:tcPr anchor="ctr"/>
                </a:tc>
                <a:tc>
                  <a:txBody>
                    <a:bodyPr/>
                    <a:lstStyle/>
                    <a:p>
                      <a:pPr algn="ctr"/>
                      <a:r>
                        <a:rPr lang="en-US"/>
                        <a:t>0.7936</a:t>
                      </a:r>
                    </a:p>
                  </a:txBody>
                  <a:tcPr anchor="ctr"/>
                </a:tc>
                <a:extLst>
                  <a:ext uri="{0D108BD9-81ED-4DB2-BD59-A6C34878D82A}">
                    <a16:rowId xmlns:a16="http://schemas.microsoft.com/office/drawing/2014/main" val="2670117983"/>
                  </a:ext>
                </a:extLst>
              </a:tr>
              <a:tr h="894049">
                <a:tc>
                  <a:txBody>
                    <a:bodyPr/>
                    <a:lstStyle/>
                    <a:p>
                      <a:pPr algn="ctr"/>
                      <a:r>
                        <a:rPr lang="en-US" b="1"/>
                        <a:t>SVC</a:t>
                      </a:r>
                    </a:p>
                  </a:txBody>
                  <a:tcPr anchor="ctr"/>
                </a:tc>
                <a:tc>
                  <a:txBody>
                    <a:bodyPr/>
                    <a:lstStyle/>
                    <a:p>
                      <a:pPr algn="ctr"/>
                      <a:r>
                        <a:rPr lang="en-US"/>
                        <a:t>0.9053</a:t>
                      </a:r>
                    </a:p>
                  </a:txBody>
                  <a:tcPr anchor="ctr"/>
                </a:tc>
                <a:tc>
                  <a:txBody>
                    <a:bodyPr/>
                    <a:lstStyle/>
                    <a:p>
                      <a:pPr algn="ctr"/>
                      <a:r>
                        <a:rPr lang="en-US"/>
                        <a:t>0.9520</a:t>
                      </a:r>
                    </a:p>
                  </a:txBody>
                  <a:tcPr anchor="ctr"/>
                </a:tc>
                <a:tc>
                  <a:txBody>
                    <a:bodyPr/>
                    <a:lstStyle/>
                    <a:p>
                      <a:pPr algn="ctr"/>
                      <a:r>
                        <a:rPr lang="en-US" b="1"/>
                        <a:t>0.9249</a:t>
                      </a:r>
                    </a:p>
                  </a:txBody>
                  <a:tcPr anchor="ctr"/>
                </a:tc>
                <a:extLst>
                  <a:ext uri="{0D108BD9-81ED-4DB2-BD59-A6C34878D82A}">
                    <a16:rowId xmlns:a16="http://schemas.microsoft.com/office/drawing/2014/main" val="1741251375"/>
                  </a:ext>
                </a:extLst>
              </a:tr>
              <a:tr h="894049">
                <a:tc>
                  <a:txBody>
                    <a:bodyPr/>
                    <a:lstStyle/>
                    <a:p>
                      <a:pPr algn="ctr"/>
                      <a:r>
                        <a:rPr lang="en-US" b="1"/>
                        <a:t>PassiveAgressiveClassifier</a:t>
                      </a:r>
                    </a:p>
                  </a:txBody>
                  <a:tcPr anchor="ctr"/>
                </a:tc>
                <a:tc>
                  <a:txBody>
                    <a:bodyPr/>
                    <a:lstStyle/>
                    <a:p>
                      <a:pPr algn="ctr"/>
                      <a:r>
                        <a:rPr lang="en-US"/>
                        <a:t>0.9154</a:t>
                      </a:r>
                    </a:p>
                  </a:txBody>
                  <a:tcPr anchor="ctr"/>
                </a:tc>
                <a:tc>
                  <a:txBody>
                    <a:bodyPr/>
                    <a:lstStyle/>
                    <a:p>
                      <a:pPr algn="ctr"/>
                      <a:r>
                        <a:rPr lang="en-US" b="1"/>
                        <a:t>0.9552</a:t>
                      </a:r>
                    </a:p>
                  </a:txBody>
                  <a:tcPr anchor="ctr"/>
                </a:tc>
                <a:tc>
                  <a:txBody>
                    <a:bodyPr/>
                    <a:lstStyle/>
                    <a:p>
                      <a:pPr algn="ctr"/>
                      <a:r>
                        <a:rPr lang="en-US"/>
                        <a:t>0.8958</a:t>
                      </a:r>
                    </a:p>
                  </a:txBody>
                  <a:tcPr anchor="ctr"/>
                </a:tc>
                <a:extLst>
                  <a:ext uri="{0D108BD9-81ED-4DB2-BD59-A6C34878D82A}">
                    <a16:rowId xmlns:a16="http://schemas.microsoft.com/office/drawing/2014/main" val="3525735391"/>
                  </a:ext>
                </a:extLst>
              </a:tr>
              <a:tr h="894049">
                <a:tc>
                  <a:txBody>
                    <a:bodyPr/>
                    <a:lstStyle/>
                    <a:p>
                      <a:pPr algn="ctr"/>
                      <a:r>
                        <a:rPr lang="en-US" b="1"/>
                        <a:t>DecisionTreeClassifier</a:t>
                      </a:r>
                    </a:p>
                  </a:txBody>
                  <a:tcPr anchor="ctr"/>
                </a:tc>
                <a:tc>
                  <a:txBody>
                    <a:bodyPr/>
                    <a:lstStyle/>
                    <a:p>
                      <a:pPr algn="ctr"/>
                      <a:r>
                        <a:rPr lang="en-US"/>
                        <a:t>0.8182</a:t>
                      </a:r>
                    </a:p>
                  </a:txBody>
                  <a:tcPr anchor="ctr"/>
                </a:tc>
                <a:tc>
                  <a:txBody>
                    <a:bodyPr/>
                    <a:lstStyle/>
                    <a:p>
                      <a:pPr algn="ctr"/>
                      <a:r>
                        <a:rPr lang="en-US"/>
                        <a:t>0.7891</a:t>
                      </a:r>
                    </a:p>
                  </a:txBody>
                  <a:tcPr anchor="ctr"/>
                </a:tc>
                <a:tc>
                  <a:txBody>
                    <a:bodyPr/>
                    <a:lstStyle/>
                    <a:p>
                      <a:pPr algn="ctr"/>
                      <a:r>
                        <a:rPr lang="en-US"/>
                        <a:t>0.7841</a:t>
                      </a:r>
                    </a:p>
                  </a:txBody>
                  <a:tcPr anchor="ctr"/>
                </a:tc>
                <a:extLst>
                  <a:ext uri="{0D108BD9-81ED-4DB2-BD59-A6C34878D82A}">
                    <a16:rowId xmlns:a16="http://schemas.microsoft.com/office/drawing/2014/main" val="1037903008"/>
                  </a:ext>
                </a:extLst>
              </a:tr>
              <a:tr h="894049">
                <a:tc>
                  <a:txBody>
                    <a:bodyPr/>
                    <a:lstStyle/>
                    <a:p>
                      <a:pPr algn="ctr"/>
                      <a:r>
                        <a:rPr lang="en-US" b="1"/>
                        <a:t>RandomForestClassifier</a:t>
                      </a:r>
                    </a:p>
                  </a:txBody>
                  <a:tcPr anchor="ctr"/>
                </a:tc>
                <a:tc>
                  <a:txBody>
                    <a:bodyPr/>
                    <a:lstStyle/>
                    <a:p>
                      <a:pPr algn="ctr"/>
                      <a:r>
                        <a:rPr lang="en-US"/>
                        <a:t>0.9066</a:t>
                      </a:r>
                    </a:p>
                  </a:txBody>
                  <a:tcPr anchor="ctr"/>
                </a:tc>
                <a:tc>
                  <a:txBody>
                    <a:bodyPr/>
                    <a:lstStyle/>
                    <a:p>
                      <a:pPr algn="ctr"/>
                      <a:r>
                        <a:rPr lang="en-US"/>
                        <a:t>0.9104</a:t>
                      </a:r>
                    </a:p>
                  </a:txBody>
                  <a:tcPr anchor="ctr"/>
                </a:tc>
                <a:tc>
                  <a:txBody>
                    <a:bodyPr/>
                    <a:lstStyle/>
                    <a:p>
                      <a:pPr algn="ctr"/>
                      <a:r>
                        <a:rPr lang="en-US"/>
                        <a:t>0.8996</a:t>
                      </a:r>
                    </a:p>
                  </a:txBody>
                  <a:tcPr anchor="ctr"/>
                </a:tc>
                <a:extLst>
                  <a:ext uri="{0D108BD9-81ED-4DB2-BD59-A6C34878D82A}">
                    <a16:rowId xmlns:a16="http://schemas.microsoft.com/office/drawing/2014/main" val="3822441930"/>
                  </a:ext>
                </a:extLst>
              </a:tr>
            </a:tbl>
          </a:graphicData>
        </a:graphic>
      </p:graphicFrame>
      <p:cxnSp>
        <p:nvCxnSpPr>
          <p:cNvPr id="41" name="Straight Connector 40">
            <a:extLst>
              <a:ext uri="{FF2B5EF4-FFF2-40B4-BE49-F238E27FC236}">
                <a16:creationId xmlns:a16="http://schemas.microsoft.com/office/drawing/2014/main" id="{334F94D4-EF1E-4807-ABD9-7B5B2BF60BAD}"/>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803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78" y="1169549"/>
            <a:ext cx="10898113"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65327" y="7572361"/>
            <a:ext cx="4695516" cy="830997"/>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ROC CURVE - AUC</a:t>
            </a:r>
          </a:p>
        </p:txBody>
      </p:sp>
      <p:grpSp>
        <p:nvGrpSpPr>
          <p:cNvPr id="26" name="Group 25">
            <a:extLst>
              <a:ext uri="{FF2B5EF4-FFF2-40B4-BE49-F238E27FC236}">
                <a16:creationId xmlns:a16="http://schemas.microsoft.com/office/drawing/2014/main" id="{D8362870-2950-4E6E-9F8F-7E33870C4DDC}"/>
              </a:ext>
            </a:extLst>
          </p:cNvPr>
          <p:cNvGrpSpPr/>
          <p:nvPr/>
        </p:nvGrpSpPr>
        <p:grpSpPr>
          <a:xfrm>
            <a:off x="1658587" y="7281803"/>
            <a:ext cx="5042258" cy="1412111"/>
            <a:chOff x="2145938" y="7115282"/>
            <a:chExt cx="4134261" cy="1693982"/>
          </a:xfrm>
        </p:grpSpPr>
        <p:grpSp>
          <p:nvGrpSpPr>
            <p:cNvPr id="27" name="Group 26">
              <a:extLst>
                <a:ext uri="{FF2B5EF4-FFF2-40B4-BE49-F238E27FC236}">
                  <a16:creationId xmlns:a16="http://schemas.microsoft.com/office/drawing/2014/main" id="{D339074A-7445-4194-A30F-C1E7C08C2289}"/>
                </a:ext>
              </a:extLst>
            </p:cNvPr>
            <p:cNvGrpSpPr/>
            <p:nvPr/>
          </p:nvGrpSpPr>
          <p:grpSpPr>
            <a:xfrm rot="16200000">
              <a:off x="2153696" y="7107524"/>
              <a:ext cx="368074" cy="383589"/>
              <a:chOff x="2483867" y="2712929"/>
              <a:chExt cx="1234324" cy="1199689"/>
            </a:xfrm>
            <a:solidFill>
              <a:schemeClr val="accent3"/>
            </a:solidFill>
          </p:grpSpPr>
          <p:sp>
            <p:nvSpPr>
              <p:cNvPr id="39" name="Rectangle: Rounded Corners 38">
                <a:extLst>
                  <a:ext uri="{FF2B5EF4-FFF2-40B4-BE49-F238E27FC236}">
                    <a16:creationId xmlns:a16="http://schemas.microsoft.com/office/drawing/2014/main" id="{4A5B54FB-8A72-4CA4-A9BE-8C2E8E10EB0B}"/>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7A31326-CA30-45AA-BF86-FB6D0AE1CE99}"/>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F8034E4-076A-467C-AFA7-DA8C3C9D39D4}"/>
                </a:ext>
              </a:extLst>
            </p:cNvPr>
            <p:cNvGrpSpPr/>
            <p:nvPr/>
          </p:nvGrpSpPr>
          <p:grpSpPr>
            <a:xfrm rot="10800000">
              <a:off x="2158846" y="8425675"/>
              <a:ext cx="368072" cy="383587"/>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016BC286-9164-491F-9689-A4FAE1C4900B}"/>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00D96B8-A6CE-4EF8-8453-BD9273D4BD37}"/>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B7A844C-75A3-41D2-B734-BF73EA2BA9AF}"/>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BB7428DD-786E-4B35-A4A8-BB90C66C0E70}"/>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A8E4FE8-E554-4B17-8FA4-00602ECDD60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FE7C8DA-925B-4225-BE8A-6E6D5FBAAE7F}"/>
                </a:ext>
              </a:extLst>
            </p:cNvPr>
            <p:cNvGrpSpPr/>
            <p:nvPr/>
          </p:nvGrpSpPr>
          <p:grpSpPr>
            <a:xfrm rot="5400000">
              <a:off x="5904368" y="8433432"/>
              <a:ext cx="368074" cy="383589"/>
              <a:chOff x="2483867" y="2712929"/>
              <a:chExt cx="1234324" cy="1199689"/>
            </a:xfrm>
            <a:solidFill>
              <a:schemeClr val="accent4"/>
            </a:solidFill>
          </p:grpSpPr>
          <p:sp>
            <p:nvSpPr>
              <p:cNvPr id="33" name="Rectangle: Rounded Corners 32">
                <a:extLst>
                  <a:ext uri="{FF2B5EF4-FFF2-40B4-BE49-F238E27FC236}">
                    <a16:creationId xmlns:a16="http://schemas.microsoft.com/office/drawing/2014/main" id="{FC49BD71-7DED-4E59-B56E-98D0768DDDD9}"/>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3014C-9D64-4D51-B5BA-03D3BE87F4A8}"/>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1" name="Straight Connector 40">
            <a:extLst>
              <a:ext uri="{FF2B5EF4-FFF2-40B4-BE49-F238E27FC236}">
                <a16:creationId xmlns:a16="http://schemas.microsoft.com/office/drawing/2014/main" id="{334F94D4-EF1E-4807-ABD9-7B5B2BF60BAD}"/>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B12C7BF5-2348-4F7B-AECD-C430BFAE26A2}"/>
              </a:ext>
            </a:extLst>
          </p:cNvPr>
          <p:cNvGrpSpPr/>
          <p:nvPr/>
        </p:nvGrpSpPr>
        <p:grpSpPr>
          <a:xfrm>
            <a:off x="8345739" y="3301436"/>
            <a:ext cx="15050469" cy="9480638"/>
            <a:chOff x="8345739" y="3301436"/>
            <a:chExt cx="15050469" cy="9480638"/>
          </a:xfrm>
        </p:grpSpPr>
        <p:sp>
          <p:nvSpPr>
            <p:cNvPr id="7" name="Rectangle: Rounded Corners 6">
              <a:extLst>
                <a:ext uri="{FF2B5EF4-FFF2-40B4-BE49-F238E27FC236}">
                  <a16:creationId xmlns:a16="http://schemas.microsoft.com/office/drawing/2014/main" id="{5395F2AA-7EF8-424D-AB5F-655394640115}"/>
                </a:ext>
              </a:extLst>
            </p:cNvPr>
            <p:cNvSpPr/>
            <p:nvPr/>
          </p:nvSpPr>
          <p:spPr>
            <a:xfrm>
              <a:off x="8345739" y="3301436"/>
              <a:ext cx="15050469" cy="9480638"/>
            </a:xfrm>
            <a:prstGeom prst="roundRect">
              <a:avLst>
                <a:gd name="adj" fmla="val 298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10;&#10;Description automatically generated">
              <a:extLst>
                <a:ext uri="{FF2B5EF4-FFF2-40B4-BE49-F238E27FC236}">
                  <a16:creationId xmlns:a16="http://schemas.microsoft.com/office/drawing/2014/main" id="{3B7A9341-4641-409C-BB1A-BC42EFAED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654" y="4155102"/>
              <a:ext cx="14417454" cy="8391349"/>
            </a:xfrm>
            <a:prstGeom prst="rect">
              <a:avLst/>
            </a:prstGeom>
          </p:spPr>
        </p:pic>
      </p:grpSp>
      <p:sp>
        <p:nvSpPr>
          <p:cNvPr id="6" name="TextBox 5">
            <a:extLst>
              <a:ext uri="{FF2B5EF4-FFF2-40B4-BE49-F238E27FC236}">
                <a16:creationId xmlns:a16="http://schemas.microsoft.com/office/drawing/2014/main" id="{DE58B9C2-03A8-4B7E-8DD9-A88635E04865}"/>
              </a:ext>
            </a:extLst>
          </p:cNvPr>
          <p:cNvSpPr txBox="1"/>
          <p:nvPr/>
        </p:nvSpPr>
        <p:spPr>
          <a:xfrm>
            <a:off x="8290880" y="3154004"/>
            <a:ext cx="15184940" cy="715089"/>
          </a:xfrm>
          <a:prstGeom prst="roundRect">
            <a:avLst/>
          </a:prstGeom>
          <a:solidFill>
            <a:schemeClr val="accent1"/>
          </a:solidFill>
        </p:spPr>
        <p:txBody>
          <a:bodyPr wrap="square" rtlCol="0">
            <a:spAutoFit/>
          </a:bodyPr>
          <a:lstStyle/>
          <a:p>
            <a:pPr algn="ctr"/>
            <a:r>
              <a:rPr lang="en-US" sz="3600" b="1">
                <a:solidFill>
                  <a:schemeClr val="bg1"/>
                </a:solidFill>
                <a:latin typeface="r0c0i Linotte" pitchFamily="2" charset="0"/>
              </a:rPr>
              <a:t>CountVectorizer</a:t>
            </a:r>
          </a:p>
        </p:txBody>
      </p:sp>
    </p:spTree>
    <p:extLst>
      <p:ext uri="{BB962C8B-B14F-4D97-AF65-F5344CB8AC3E}">
        <p14:creationId xmlns:p14="http://schemas.microsoft.com/office/powerpoint/2010/main" val="1012495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78" y="1169549"/>
            <a:ext cx="10898113"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65327" y="7572361"/>
            <a:ext cx="4695516" cy="830997"/>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ROC CURVE - AUC</a:t>
            </a:r>
          </a:p>
        </p:txBody>
      </p:sp>
      <p:grpSp>
        <p:nvGrpSpPr>
          <p:cNvPr id="26" name="Group 25">
            <a:extLst>
              <a:ext uri="{FF2B5EF4-FFF2-40B4-BE49-F238E27FC236}">
                <a16:creationId xmlns:a16="http://schemas.microsoft.com/office/drawing/2014/main" id="{D8362870-2950-4E6E-9F8F-7E33870C4DDC}"/>
              </a:ext>
            </a:extLst>
          </p:cNvPr>
          <p:cNvGrpSpPr/>
          <p:nvPr/>
        </p:nvGrpSpPr>
        <p:grpSpPr>
          <a:xfrm>
            <a:off x="1658587" y="7281803"/>
            <a:ext cx="5042258" cy="1412111"/>
            <a:chOff x="2145938" y="7115282"/>
            <a:chExt cx="4134261" cy="1693982"/>
          </a:xfrm>
        </p:grpSpPr>
        <p:grpSp>
          <p:nvGrpSpPr>
            <p:cNvPr id="27" name="Group 26">
              <a:extLst>
                <a:ext uri="{FF2B5EF4-FFF2-40B4-BE49-F238E27FC236}">
                  <a16:creationId xmlns:a16="http://schemas.microsoft.com/office/drawing/2014/main" id="{D339074A-7445-4194-A30F-C1E7C08C2289}"/>
                </a:ext>
              </a:extLst>
            </p:cNvPr>
            <p:cNvGrpSpPr/>
            <p:nvPr/>
          </p:nvGrpSpPr>
          <p:grpSpPr>
            <a:xfrm rot="16200000">
              <a:off x="2153696" y="7107524"/>
              <a:ext cx="368074" cy="383589"/>
              <a:chOff x="2483867" y="2712929"/>
              <a:chExt cx="1234324" cy="1199689"/>
            </a:xfrm>
            <a:solidFill>
              <a:schemeClr val="accent3"/>
            </a:solidFill>
          </p:grpSpPr>
          <p:sp>
            <p:nvSpPr>
              <p:cNvPr id="39" name="Rectangle: Rounded Corners 38">
                <a:extLst>
                  <a:ext uri="{FF2B5EF4-FFF2-40B4-BE49-F238E27FC236}">
                    <a16:creationId xmlns:a16="http://schemas.microsoft.com/office/drawing/2014/main" id="{4A5B54FB-8A72-4CA4-A9BE-8C2E8E10EB0B}"/>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7A31326-CA30-45AA-BF86-FB6D0AE1CE99}"/>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F8034E4-076A-467C-AFA7-DA8C3C9D39D4}"/>
                </a:ext>
              </a:extLst>
            </p:cNvPr>
            <p:cNvGrpSpPr/>
            <p:nvPr/>
          </p:nvGrpSpPr>
          <p:grpSpPr>
            <a:xfrm rot="10800000">
              <a:off x="2158846" y="8425675"/>
              <a:ext cx="368072" cy="383587"/>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016BC286-9164-491F-9689-A4FAE1C4900B}"/>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00D96B8-A6CE-4EF8-8453-BD9273D4BD37}"/>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B7A844C-75A3-41D2-B734-BF73EA2BA9AF}"/>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BB7428DD-786E-4B35-A4A8-BB90C66C0E70}"/>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A8E4FE8-E554-4B17-8FA4-00602ECDD60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FE7C8DA-925B-4225-BE8A-6E6D5FBAAE7F}"/>
                </a:ext>
              </a:extLst>
            </p:cNvPr>
            <p:cNvGrpSpPr/>
            <p:nvPr/>
          </p:nvGrpSpPr>
          <p:grpSpPr>
            <a:xfrm rot="5400000">
              <a:off x="5904368" y="8433432"/>
              <a:ext cx="368074" cy="383589"/>
              <a:chOff x="2483867" y="2712929"/>
              <a:chExt cx="1234324" cy="1199689"/>
            </a:xfrm>
            <a:solidFill>
              <a:schemeClr val="accent4"/>
            </a:solidFill>
          </p:grpSpPr>
          <p:sp>
            <p:nvSpPr>
              <p:cNvPr id="33" name="Rectangle: Rounded Corners 32">
                <a:extLst>
                  <a:ext uri="{FF2B5EF4-FFF2-40B4-BE49-F238E27FC236}">
                    <a16:creationId xmlns:a16="http://schemas.microsoft.com/office/drawing/2014/main" id="{FC49BD71-7DED-4E59-B56E-98D0768DDDD9}"/>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3014C-9D64-4D51-B5BA-03D3BE87F4A8}"/>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1" name="Straight Connector 40">
            <a:extLst>
              <a:ext uri="{FF2B5EF4-FFF2-40B4-BE49-F238E27FC236}">
                <a16:creationId xmlns:a16="http://schemas.microsoft.com/office/drawing/2014/main" id="{334F94D4-EF1E-4807-ABD9-7B5B2BF60BAD}"/>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F79737DC-F54E-46FB-92C8-1EAEE12E29C3}"/>
              </a:ext>
            </a:extLst>
          </p:cNvPr>
          <p:cNvGrpSpPr/>
          <p:nvPr/>
        </p:nvGrpSpPr>
        <p:grpSpPr>
          <a:xfrm>
            <a:off x="8345739" y="3301436"/>
            <a:ext cx="15050469" cy="9480638"/>
            <a:chOff x="8345739" y="3301436"/>
            <a:chExt cx="15050469" cy="9480638"/>
          </a:xfrm>
        </p:grpSpPr>
        <p:sp>
          <p:nvSpPr>
            <p:cNvPr id="7" name="Rectangle: Rounded Corners 6">
              <a:extLst>
                <a:ext uri="{FF2B5EF4-FFF2-40B4-BE49-F238E27FC236}">
                  <a16:creationId xmlns:a16="http://schemas.microsoft.com/office/drawing/2014/main" id="{5395F2AA-7EF8-424D-AB5F-655394640115}"/>
                </a:ext>
              </a:extLst>
            </p:cNvPr>
            <p:cNvSpPr/>
            <p:nvPr/>
          </p:nvSpPr>
          <p:spPr>
            <a:xfrm>
              <a:off x="8345739" y="3301436"/>
              <a:ext cx="15050469" cy="9480638"/>
            </a:xfrm>
            <a:prstGeom prst="roundRect">
              <a:avLst>
                <a:gd name="adj" fmla="val 298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7A9341-4641-409C-BB1A-BC42EFAED2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69655" y="4155102"/>
              <a:ext cx="14417452" cy="8391349"/>
            </a:xfrm>
            <a:prstGeom prst="rect">
              <a:avLst/>
            </a:prstGeom>
          </p:spPr>
        </p:pic>
      </p:grpSp>
      <p:sp>
        <p:nvSpPr>
          <p:cNvPr id="6" name="TextBox 5">
            <a:extLst>
              <a:ext uri="{FF2B5EF4-FFF2-40B4-BE49-F238E27FC236}">
                <a16:creationId xmlns:a16="http://schemas.microsoft.com/office/drawing/2014/main" id="{DE58B9C2-03A8-4B7E-8DD9-A88635E04865}"/>
              </a:ext>
            </a:extLst>
          </p:cNvPr>
          <p:cNvSpPr txBox="1"/>
          <p:nvPr/>
        </p:nvSpPr>
        <p:spPr>
          <a:xfrm>
            <a:off x="8290880" y="3154004"/>
            <a:ext cx="15184940" cy="715089"/>
          </a:xfrm>
          <a:prstGeom prst="roundRect">
            <a:avLst/>
          </a:prstGeom>
          <a:solidFill>
            <a:schemeClr val="accent1"/>
          </a:solidFill>
        </p:spPr>
        <p:txBody>
          <a:bodyPr wrap="square" rtlCol="0">
            <a:spAutoFit/>
          </a:bodyPr>
          <a:lstStyle/>
          <a:p>
            <a:pPr algn="ctr"/>
            <a:r>
              <a:rPr lang="en-US" sz="3600" b="1">
                <a:solidFill>
                  <a:schemeClr val="bg1"/>
                </a:solidFill>
                <a:latin typeface="r0c0i Linotte" pitchFamily="2" charset="0"/>
              </a:rPr>
              <a:t>TfidfVectorizer</a:t>
            </a:r>
          </a:p>
        </p:txBody>
      </p:sp>
    </p:spTree>
    <p:extLst>
      <p:ext uri="{BB962C8B-B14F-4D97-AF65-F5344CB8AC3E}">
        <p14:creationId xmlns:p14="http://schemas.microsoft.com/office/powerpoint/2010/main" val="1179205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739778" y="1169549"/>
            <a:ext cx="10898113" cy="1002839"/>
          </a:xfrm>
          <a:prstGeom prst="rect">
            <a:avLst/>
          </a:prstGeom>
          <a:noFill/>
        </p:spPr>
        <p:txBody>
          <a:bodyPr wrap="none" rtlCol="0" anchor="ctr" anchorCtr="0">
            <a:spAutoFit/>
          </a:bodyPr>
          <a:lstStyle/>
          <a:p>
            <a:pPr algn="ctr">
              <a:lnSpc>
                <a:spcPts val="7060"/>
              </a:lnSpc>
            </a:pPr>
            <a:r>
              <a:rPr lang="en-US" sz="6000" b="1" spc="200">
                <a:solidFill>
                  <a:schemeClr val="accent1">
                    <a:lumMod val="60000"/>
                    <a:lumOff val="40000"/>
                  </a:schemeClr>
                </a:solidFill>
                <a:latin typeface="Montserrat" charset="0"/>
                <a:ea typeface="Montserrat" charset="0"/>
                <a:cs typeface="Montserrat" charset="0"/>
              </a:rPr>
              <a:t>ĐÁNH GIÁ HIỆU SUẤT MÔ HÌNH</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901830" y="3109624"/>
            <a:ext cx="6555772" cy="969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865327" y="7572361"/>
            <a:ext cx="4695516" cy="830997"/>
          </a:xfrm>
          <a:prstGeom prst="rect">
            <a:avLst/>
          </a:prstGeom>
          <a:no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ROC CURVE - AUC</a:t>
            </a:r>
          </a:p>
        </p:txBody>
      </p:sp>
      <p:grpSp>
        <p:nvGrpSpPr>
          <p:cNvPr id="26" name="Group 25">
            <a:extLst>
              <a:ext uri="{FF2B5EF4-FFF2-40B4-BE49-F238E27FC236}">
                <a16:creationId xmlns:a16="http://schemas.microsoft.com/office/drawing/2014/main" id="{D8362870-2950-4E6E-9F8F-7E33870C4DDC}"/>
              </a:ext>
            </a:extLst>
          </p:cNvPr>
          <p:cNvGrpSpPr/>
          <p:nvPr/>
        </p:nvGrpSpPr>
        <p:grpSpPr>
          <a:xfrm>
            <a:off x="1658587" y="7281803"/>
            <a:ext cx="5042258" cy="1412111"/>
            <a:chOff x="2145938" y="7115282"/>
            <a:chExt cx="4134261" cy="1693982"/>
          </a:xfrm>
        </p:grpSpPr>
        <p:grpSp>
          <p:nvGrpSpPr>
            <p:cNvPr id="27" name="Group 26">
              <a:extLst>
                <a:ext uri="{FF2B5EF4-FFF2-40B4-BE49-F238E27FC236}">
                  <a16:creationId xmlns:a16="http://schemas.microsoft.com/office/drawing/2014/main" id="{D339074A-7445-4194-A30F-C1E7C08C2289}"/>
                </a:ext>
              </a:extLst>
            </p:cNvPr>
            <p:cNvGrpSpPr/>
            <p:nvPr/>
          </p:nvGrpSpPr>
          <p:grpSpPr>
            <a:xfrm rot="16200000">
              <a:off x="2153696" y="7107524"/>
              <a:ext cx="368074" cy="383589"/>
              <a:chOff x="2483867" y="2712929"/>
              <a:chExt cx="1234324" cy="1199689"/>
            </a:xfrm>
            <a:solidFill>
              <a:schemeClr val="accent3"/>
            </a:solidFill>
          </p:grpSpPr>
          <p:sp>
            <p:nvSpPr>
              <p:cNvPr id="39" name="Rectangle: Rounded Corners 38">
                <a:extLst>
                  <a:ext uri="{FF2B5EF4-FFF2-40B4-BE49-F238E27FC236}">
                    <a16:creationId xmlns:a16="http://schemas.microsoft.com/office/drawing/2014/main" id="{4A5B54FB-8A72-4CA4-A9BE-8C2E8E10EB0B}"/>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17A31326-CA30-45AA-BF86-FB6D0AE1CE99}"/>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F8034E4-076A-467C-AFA7-DA8C3C9D39D4}"/>
                </a:ext>
              </a:extLst>
            </p:cNvPr>
            <p:cNvGrpSpPr/>
            <p:nvPr/>
          </p:nvGrpSpPr>
          <p:grpSpPr>
            <a:xfrm rot="10800000">
              <a:off x="2158846" y="8425675"/>
              <a:ext cx="368072" cy="383587"/>
              <a:chOff x="2483867" y="2712929"/>
              <a:chExt cx="1234324" cy="1199689"/>
            </a:xfrm>
            <a:solidFill>
              <a:schemeClr val="accent6"/>
            </a:solidFill>
          </p:grpSpPr>
          <p:sp>
            <p:nvSpPr>
              <p:cNvPr id="37" name="Rectangle: Rounded Corners 36">
                <a:extLst>
                  <a:ext uri="{FF2B5EF4-FFF2-40B4-BE49-F238E27FC236}">
                    <a16:creationId xmlns:a16="http://schemas.microsoft.com/office/drawing/2014/main" id="{016BC286-9164-491F-9689-A4FAE1C4900B}"/>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900D96B8-A6CE-4EF8-8453-BD9273D4BD37}"/>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1B7A844C-75A3-41D2-B734-BF73EA2BA9AF}"/>
                </a:ext>
              </a:extLst>
            </p:cNvPr>
            <p:cNvGrpSpPr/>
            <p:nvPr/>
          </p:nvGrpSpPr>
          <p:grpSpPr>
            <a:xfrm>
              <a:off x="5907573" y="7141491"/>
              <a:ext cx="368072" cy="383587"/>
              <a:chOff x="2483867" y="2712929"/>
              <a:chExt cx="1234324" cy="1199689"/>
            </a:xfrm>
            <a:solidFill>
              <a:schemeClr val="accent5"/>
            </a:solidFill>
          </p:grpSpPr>
          <p:sp>
            <p:nvSpPr>
              <p:cNvPr id="35" name="Rectangle: Rounded Corners 34">
                <a:extLst>
                  <a:ext uri="{FF2B5EF4-FFF2-40B4-BE49-F238E27FC236}">
                    <a16:creationId xmlns:a16="http://schemas.microsoft.com/office/drawing/2014/main" id="{BB7428DD-786E-4B35-A4A8-BB90C66C0E70}"/>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8A8E4FE8-E554-4B17-8FA4-00602ECDD605}"/>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FE7C8DA-925B-4225-BE8A-6E6D5FBAAE7F}"/>
                </a:ext>
              </a:extLst>
            </p:cNvPr>
            <p:cNvGrpSpPr/>
            <p:nvPr/>
          </p:nvGrpSpPr>
          <p:grpSpPr>
            <a:xfrm rot="5400000">
              <a:off x="5904368" y="8433432"/>
              <a:ext cx="368074" cy="383589"/>
              <a:chOff x="2483867" y="2712929"/>
              <a:chExt cx="1234324" cy="1199689"/>
            </a:xfrm>
            <a:solidFill>
              <a:schemeClr val="accent4"/>
            </a:solidFill>
          </p:grpSpPr>
          <p:sp>
            <p:nvSpPr>
              <p:cNvPr id="33" name="Rectangle: Rounded Corners 32">
                <a:extLst>
                  <a:ext uri="{FF2B5EF4-FFF2-40B4-BE49-F238E27FC236}">
                    <a16:creationId xmlns:a16="http://schemas.microsoft.com/office/drawing/2014/main" id="{FC49BD71-7DED-4E59-B56E-98D0768DDDD9}"/>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3014C-9D64-4D51-B5BA-03D3BE87F4A8}"/>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1" name="Straight Connector 40">
            <a:extLst>
              <a:ext uri="{FF2B5EF4-FFF2-40B4-BE49-F238E27FC236}">
                <a16:creationId xmlns:a16="http://schemas.microsoft.com/office/drawing/2014/main" id="{334F94D4-EF1E-4807-ABD9-7B5B2BF60BAD}"/>
              </a:ext>
            </a:extLst>
          </p:cNvPr>
          <p:cNvCxnSpPr>
            <a:cxnSpLocks/>
          </p:cNvCxnSpPr>
          <p:nvPr/>
        </p:nvCxnSpPr>
        <p:spPr>
          <a:xfrm>
            <a:off x="7874240" y="3094331"/>
            <a:ext cx="0" cy="970727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3A8873E-5A1A-496D-8E58-5EE250EB1081}"/>
              </a:ext>
            </a:extLst>
          </p:cNvPr>
          <p:cNvGrpSpPr/>
          <p:nvPr/>
        </p:nvGrpSpPr>
        <p:grpSpPr>
          <a:xfrm>
            <a:off x="8345739" y="3301436"/>
            <a:ext cx="15050469" cy="9480638"/>
            <a:chOff x="8345739" y="3301436"/>
            <a:chExt cx="15050469" cy="9480638"/>
          </a:xfrm>
        </p:grpSpPr>
        <p:sp>
          <p:nvSpPr>
            <p:cNvPr id="7" name="Rectangle: Rounded Corners 6">
              <a:extLst>
                <a:ext uri="{FF2B5EF4-FFF2-40B4-BE49-F238E27FC236}">
                  <a16:creationId xmlns:a16="http://schemas.microsoft.com/office/drawing/2014/main" id="{5395F2AA-7EF8-424D-AB5F-655394640115}"/>
                </a:ext>
              </a:extLst>
            </p:cNvPr>
            <p:cNvSpPr/>
            <p:nvPr/>
          </p:nvSpPr>
          <p:spPr>
            <a:xfrm>
              <a:off x="8345739" y="3301436"/>
              <a:ext cx="15050469" cy="9480638"/>
            </a:xfrm>
            <a:prstGeom prst="roundRect">
              <a:avLst>
                <a:gd name="adj" fmla="val 298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7A9341-4641-409C-BB1A-BC42EFAED2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69655" y="4155102"/>
              <a:ext cx="14417452" cy="8391348"/>
            </a:xfrm>
            <a:prstGeom prst="rect">
              <a:avLst/>
            </a:prstGeom>
          </p:spPr>
        </p:pic>
      </p:grpSp>
      <p:sp>
        <p:nvSpPr>
          <p:cNvPr id="6" name="TextBox 5">
            <a:extLst>
              <a:ext uri="{FF2B5EF4-FFF2-40B4-BE49-F238E27FC236}">
                <a16:creationId xmlns:a16="http://schemas.microsoft.com/office/drawing/2014/main" id="{DE58B9C2-03A8-4B7E-8DD9-A88635E04865}"/>
              </a:ext>
            </a:extLst>
          </p:cNvPr>
          <p:cNvSpPr txBox="1"/>
          <p:nvPr/>
        </p:nvSpPr>
        <p:spPr>
          <a:xfrm>
            <a:off x="8290880" y="3154004"/>
            <a:ext cx="15184940" cy="715089"/>
          </a:xfrm>
          <a:prstGeom prst="roundRect">
            <a:avLst/>
          </a:prstGeom>
          <a:solidFill>
            <a:schemeClr val="accent1"/>
          </a:solidFill>
        </p:spPr>
        <p:txBody>
          <a:bodyPr wrap="square" rtlCol="0">
            <a:spAutoFit/>
          </a:bodyPr>
          <a:lstStyle/>
          <a:p>
            <a:pPr algn="ctr"/>
            <a:r>
              <a:rPr lang="en-US" sz="3600" b="1">
                <a:solidFill>
                  <a:schemeClr val="bg1"/>
                </a:solidFill>
                <a:latin typeface="r0c0i Linotte" pitchFamily="2" charset="0"/>
              </a:rPr>
              <a:t>Word2Vec</a:t>
            </a:r>
          </a:p>
        </p:txBody>
      </p:sp>
    </p:spTree>
    <p:extLst>
      <p:ext uri="{BB962C8B-B14F-4D97-AF65-F5344CB8AC3E}">
        <p14:creationId xmlns:p14="http://schemas.microsoft.com/office/powerpoint/2010/main" val="35124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487608" y="0"/>
            <a:ext cx="13930117" cy="13716000"/>
          </a:xfrm>
          <a:prstGeom prst="rect">
            <a:avLst/>
          </a:prstGeom>
          <a:solidFill>
            <a:schemeClr val="accent6">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latin typeface="Source Sans Pro Light" charset="0"/>
            </a:endParaRPr>
          </a:p>
        </p:txBody>
      </p:sp>
      <p:sp>
        <p:nvSpPr>
          <p:cNvPr id="12" name="Rectangle 11"/>
          <p:cNvSpPr/>
          <p:nvPr/>
        </p:nvSpPr>
        <p:spPr>
          <a:xfrm>
            <a:off x="11159411" y="3352800"/>
            <a:ext cx="12578661" cy="6789348"/>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4" name="Subtitle 2"/>
          <p:cNvSpPr txBox="1">
            <a:spLocks/>
          </p:cNvSpPr>
          <p:nvPr/>
        </p:nvSpPr>
        <p:spPr>
          <a:xfrm>
            <a:off x="14087167" y="6853847"/>
            <a:ext cx="5159838" cy="229710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50"/>
              </a:lnSpc>
            </a:pPr>
            <a:r>
              <a:rPr lang="en-US" sz="1700">
                <a:solidFill>
                  <a:schemeClr val="bg1"/>
                </a:solidFill>
                <a:latin typeface="Source Sans Pro" charset="0"/>
                <a:ea typeface="Source Sans Pro" charset="0"/>
                <a:cs typeface="Source Sans Pro" charset="0"/>
              </a:rPr>
              <a:t>Investment generally results in acquiring an asset, also called an investment. If the asset is available at a price worth investing, it is normally expected either to generate income, or to appreciate in value, so that it can be sold at a higher price invest Investment generally results.</a:t>
            </a:r>
          </a:p>
        </p:txBody>
      </p:sp>
      <p:sp>
        <p:nvSpPr>
          <p:cNvPr id="15" name="TextBox 14"/>
          <p:cNvSpPr txBox="1"/>
          <p:nvPr/>
        </p:nvSpPr>
        <p:spPr>
          <a:xfrm>
            <a:off x="14331352" y="4641095"/>
            <a:ext cx="4671472" cy="1913344"/>
          </a:xfrm>
          <a:prstGeom prst="rect">
            <a:avLst/>
          </a:prstGeom>
          <a:noFill/>
        </p:spPr>
        <p:txBody>
          <a:bodyPr wrap="none" rtlCol="0" anchor="ctr" anchorCtr="0">
            <a:spAutoFit/>
          </a:bodyPr>
          <a:lstStyle/>
          <a:p>
            <a:pPr algn="ctr">
              <a:lnSpc>
                <a:spcPts val="7060"/>
              </a:lnSpc>
            </a:pPr>
            <a:r>
              <a:rPr lang="en-US" sz="6000" b="1" spc="200">
                <a:solidFill>
                  <a:schemeClr val="accent2"/>
                </a:solidFill>
                <a:latin typeface="Montserrat" charset="0"/>
                <a:ea typeface="Montserrat" charset="0"/>
                <a:cs typeface="Montserrat" charset="0"/>
              </a:rPr>
              <a:t>MEET OUR</a:t>
            </a:r>
          </a:p>
          <a:p>
            <a:pPr algn="ctr">
              <a:lnSpc>
                <a:spcPts val="7060"/>
              </a:lnSpc>
            </a:pPr>
            <a:r>
              <a:rPr lang="en-US" sz="6000" b="1" spc="200">
                <a:solidFill>
                  <a:schemeClr val="bg1"/>
                </a:solidFill>
                <a:latin typeface="Montserrat" charset="0"/>
                <a:ea typeface="Montserrat" charset="0"/>
                <a:cs typeface="Montserrat" charset="0"/>
              </a:rPr>
              <a:t>CEO</a:t>
            </a:r>
          </a:p>
        </p:txBody>
      </p:sp>
      <p:pic>
        <p:nvPicPr>
          <p:cNvPr id="10" name="Picture 9" descr="A picture containing graphical user interface&#10;&#10;Description automatically generated">
            <a:extLst>
              <a:ext uri="{FF2B5EF4-FFF2-40B4-BE49-F238E27FC236}">
                <a16:creationId xmlns:a16="http://schemas.microsoft.com/office/drawing/2014/main" id="{AC3AD768-D826-4A76-A431-C45A4296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3858" y="3602716"/>
            <a:ext cx="12113546" cy="6324912"/>
          </a:xfrm>
          <a:prstGeom prst="rect">
            <a:avLst/>
          </a:prstGeom>
        </p:spPr>
      </p:pic>
      <p:sp>
        <p:nvSpPr>
          <p:cNvPr id="20" name="TextBox 19">
            <a:extLst>
              <a:ext uri="{FF2B5EF4-FFF2-40B4-BE49-F238E27FC236}">
                <a16:creationId xmlns:a16="http://schemas.microsoft.com/office/drawing/2014/main" id="{255FCAF5-57F2-41AD-B562-D1ABB3CE8263}"/>
              </a:ext>
            </a:extLst>
          </p:cNvPr>
          <p:cNvSpPr txBox="1"/>
          <p:nvPr/>
        </p:nvSpPr>
        <p:spPr>
          <a:xfrm>
            <a:off x="0" y="5499630"/>
            <a:ext cx="10202944" cy="2708434"/>
          </a:xfrm>
          <a:prstGeom prst="rect">
            <a:avLst/>
          </a:prstGeom>
          <a:noFill/>
          <a:ln w="76200">
            <a:noFill/>
            <a:extLst>
              <a:ext uri="{C807C97D-BFC1-408E-A445-0C87EB9F89A2}">
                <ask:lineSketchStyleProps xmlns:ask="http://schemas.microsoft.com/office/drawing/2018/sketchyshapes" sd="1219033472">
                  <a:custGeom>
                    <a:avLst/>
                    <a:gdLst>
                      <a:gd name="connsiteX0" fmla="*/ 0 w 9221308"/>
                      <a:gd name="connsiteY0" fmla="*/ 0 h 1477328"/>
                      <a:gd name="connsiteX1" fmla="*/ 9221308 w 9221308"/>
                      <a:gd name="connsiteY1" fmla="*/ 0 h 1477328"/>
                      <a:gd name="connsiteX2" fmla="*/ 9221308 w 9221308"/>
                      <a:gd name="connsiteY2" fmla="*/ 1477328 h 1477328"/>
                      <a:gd name="connsiteX3" fmla="*/ 0 w 9221308"/>
                      <a:gd name="connsiteY3" fmla="*/ 1477328 h 1477328"/>
                      <a:gd name="connsiteX4" fmla="*/ 0 w 922130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308" h="1477328" extrusionOk="0">
                        <a:moveTo>
                          <a:pt x="0" y="0"/>
                        </a:moveTo>
                        <a:cubicBezTo>
                          <a:pt x="2258973" y="118645"/>
                          <a:pt x="8070161" y="116012"/>
                          <a:pt x="9221308" y="0"/>
                        </a:cubicBezTo>
                        <a:cubicBezTo>
                          <a:pt x="9165264" y="735153"/>
                          <a:pt x="9252488" y="1113412"/>
                          <a:pt x="9221308" y="1477328"/>
                        </a:cubicBezTo>
                        <a:cubicBezTo>
                          <a:pt x="5190795" y="1611928"/>
                          <a:pt x="3092497" y="1320132"/>
                          <a:pt x="0" y="1477328"/>
                        </a:cubicBezTo>
                        <a:cubicBezTo>
                          <a:pt x="-79908" y="1020908"/>
                          <a:pt x="115447" y="636907"/>
                          <a:pt x="0" y="0"/>
                        </a:cubicBezTo>
                        <a:close/>
                      </a:path>
                    </a:pathLst>
                  </a:custGeom>
                  <ask:type>
                    <ask:lineSketchNone/>
                  </ask:type>
                </ask:lineSketchStyleProps>
              </a:ext>
            </a:extLst>
          </a:ln>
        </p:spPr>
        <p:txBody>
          <a:bodyPr wrap="square" lIns="365760" tIns="0" rIns="0" bIns="0" rtlCol="0">
            <a:spAutoFit/>
          </a:bodyPr>
          <a:lstStyle/>
          <a:p>
            <a:r>
              <a:rPr lang="en-US" sz="9600" b="1">
                <a:solidFill>
                  <a:schemeClr val="accent6"/>
                </a:solidFill>
                <a:latin typeface="Montserrat"/>
              </a:rPr>
              <a:t>5. </a:t>
            </a:r>
            <a:r>
              <a:rPr lang="en-US" sz="8000" b="1">
                <a:solidFill>
                  <a:schemeClr val="accent6"/>
                </a:solidFill>
                <a:latin typeface="Montserrat"/>
              </a:rPr>
              <a:t>PHÂN TÍCH LỖI VÀ</a:t>
            </a:r>
          </a:p>
          <a:p>
            <a:r>
              <a:rPr lang="en-US" sz="8000" b="1">
                <a:solidFill>
                  <a:schemeClr val="accent6"/>
                </a:solidFill>
                <a:latin typeface="Montserrat"/>
              </a:rPr>
              <a:t>     HƯỚNG PHÁT TRIỂN</a:t>
            </a:r>
          </a:p>
        </p:txBody>
      </p:sp>
    </p:spTree>
    <p:extLst>
      <p:ext uri="{BB962C8B-B14F-4D97-AF65-F5344CB8AC3E}">
        <p14:creationId xmlns:p14="http://schemas.microsoft.com/office/powerpoint/2010/main" val="133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5192" y="2774386"/>
            <a:ext cx="23419837" cy="10444113"/>
          </a:xfrm>
          <a:prstGeom prst="rect">
            <a:avLst/>
          </a:prstGeom>
          <a:solidFill>
            <a:srgbClr val="D6E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043088" y="1169549"/>
            <a:ext cx="12291506" cy="1002839"/>
          </a:xfrm>
          <a:prstGeom prst="rect">
            <a:avLst/>
          </a:prstGeom>
          <a:noFill/>
        </p:spPr>
        <p:txBody>
          <a:bodyPr wrap="none" rtlCol="0" anchor="ctr" anchorCtr="0">
            <a:spAutoFit/>
          </a:bodyPr>
          <a:lstStyle/>
          <a:p>
            <a:pPr algn="ctr">
              <a:lnSpc>
                <a:spcPts val="7060"/>
              </a:lnSpc>
            </a:pPr>
            <a:r>
              <a:rPr lang="en-US" sz="6000" b="1" spc="200">
                <a:solidFill>
                  <a:schemeClr val="accent6"/>
                </a:solidFill>
                <a:latin typeface="Montserrat" charset="0"/>
                <a:ea typeface="Montserrat" charset="0"/>
                <a:cs typeface="Montserrat" charset="0"/>
              </a:rPr>
              <a:t>PHÂN TÍCH LỖI MÔ HÌNH TỐT NHẤT</a:t>
            </a:r>
          </a:p>
        </p:txBody>
      </p:sp>
      <p:sp>
        <p:nvSpPr>
          <p:cNvPr id="12" name="Rectangle 11">
            <a:extLst>
              <a:ext uri="{FF2B5EF4-FFF2-40B4-BE49-F238E27FC236}">
                <a16:creationId xmlns:a16="http://schemas.microsoft.com/office/drawing/2014/main" id="{BE2ED1F6-5DA0-4D8E-B74D-D9FB94032053}"/>
              </a:ext>
            </a:extLst>
          </p:cNvPr>
          <p:cNvSpPr>
            <a:spLocks/>
          </p:cNvSpPr>
          <p:nvPr/>
        </p:nvSpPr>
        <p:spPr>
          <a:xfrm>
            <a:off x="15076673" y="3150453"/>
            <a:ext cx="8497325" cy="9691977"/>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334F94D4-EF1E-4807-ABD9-7B5B2BF60BAD}"/>
              </a:ext>
            </a:extLst>
          </p:cNvPr>
          <p:cNvCxnSpPr>
            <a:cxnSpLocks/>
          </p:cNvCxnSpPr>
          <p:nvPr/>
        </p:nvCxnSpPr>
        <p:spPr>
          <a:xfrm>
            <a:off x="14816213" y="3135160"/>
            <a:ext cx="0" cy="970727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5395F2AA-7EF8-424D-AB5F-655394640115}"/>
              </a:ext>
            </a:extLst>
          </p:cNvPr>
          <p:cNvSpPr/>
          <p:nvPr/>
        </p:nvSpPr>
        <p:spPr>
          <a:xfrm>
            <a:off x="1001581" y="3377085"/>
            <a:ext cx="13535512" cy="9480638"/>
          </a:xfrm>
          <a:prstGeom prst="roundRect">
            <a:avLst>
              <a:gd name="adj" fmla="val 2986"/>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58B9C2-03A8-4B7E-8DD9-A88635E04865}"/>
              </a:ext>
            </a:extLst>
          </p:cNvPr>
          <p:cNvSpPr txBox="1"/>
          <p:nvPr/>
        </p:nvSpPr>
        <p:spPr>
          <a:xfrm>
            <a:off x="965382" y="3135750"/>
            <a:ext cx="13590372" cy="715089"/>
          </a:xfrm>
          <a:prstGeom prst="roundRect">
            <a:avLst/>
          </a:prstGeom>
          <a:solidFill>
            <a:schemeClr val="accent6">
              <a:lumMod val="75000"/>
            </a:schemeClr>
          </a:solidFill>
        </p:spPr>
        <p:txBody>
          <a:bodyPr wrap="square" rtlCol="0">
            <a:spAutoFit/>
          </a:bodyPr>
          <a:lstStyle/>
          <a:p>
            <a:pPr algn="ctr"/>
            <a:r>
              <a:rPr lang="en-US" sz="3600" b="1">
                <a:solidFill>
                  <a:schemeClr val="bg1"/>
                </a:solidFill>
                <a:latin typeface="r0c0i Linotte" pitchFamily="2" charset="0"/>
              </a:rPr>
              <a:t>PassiveAgressiveClassifier + TfidfVectorizer</a:t>
            </a:r>
          </a:p>
        </p:txBody>
      </p:sp>
      <p:sp>
        <p:nvSpPr>
          <p:cNvPr id="53" name="TextBox 52">
            <a:extLst>
              <a:ext uri="{FF2B5EF4-FFF2-40B4-BE49-F238E27FC236}">
                <a16:creationId xmlns:a16="http://schemas.microsoft.com/office/drawing/2014/main" id="{6169A056-DC40-4466-856E-1F2105FF0927}"/>
              </a:ext>
            </a:extLst>
          </p:cNvPr>
          <p:cNvSpPr txBox="1"/>
          <p:nvPr/>
        </p:nvSpPr>
        <p:spPr>
          <a:xfrm>
            <a:off x="16491177" y="11202917"/>
            <a:ext cx="5735032" cy="830997"/>
          </a:xfrm>
          <a:prstGeom prst="rect">
            <a:avLst/>
          </a:prstGeom>
          <a:solidFill>
            <a:schemeClr val="accent6"/>
          </a:solidFill>
        </p:spPr>
        <p:txBody>
          <a:bodyPr wrap="none" rtlCol="0" anchor="ctr" anchorCtr="0">
            <a:spAutoFit/>
          </a:bodyPr>
          <a:lstStyle/>
          <a:p>
            <a:pPr algn="ctr"/>
            <a:r>
              <a:rPr lang="en-US" sz="4800" b="1">
                <a:solidFill>
                  <a:srgbClr val="FFFFFF"/>
                </a:solidFill>
                <a:latin typeface="Montserrat" charset="0"/>
                <a:ea typeface="Montserrat" charset="0"/>
                <a:cs typeface="Montserrat" charset="0"/>
              </a:rPr>
              <a:t>PASSIVE AGGRESSIVE</a:t>
            </a:r>
          </a:p>
        </p:txBody>
      </p:sp>
      <p:grpSp>
        <p:nvGrpSpPr>
          <p:cNvPr id="54" name="Group 53">
            <a:extLst>
              <a:ext uri="{FF2B5EF4-FFF2-40B4-BE49-F238E27FC236}">
                <a16:creationId xmlns:a16="http://schemas.microsoft.com/office/drawing/2014/main" id="{EEC5368B-7F03-4F0F-ABA8-BBC4324C54A4}"/>
              </a:ext>
            </a:extLst>
          </p:cNvPr>
          <p:cNvGrpSpPr/>
          <p:nvPr/>
        </p:nvGrpSpPr>
        <p:grpSpPr>
          <a:xfrm>
            <a:off x="16263110" y="10999110"/>
            <a:ext cx="6124450" cy="1238610"/>
            <a:chOff x="2145938" y="7115282"/>
            <a:chExt cx="4134261" cy="1693982"/>
          </a:xfrm>
        </p:grpSpPr>
        <p:grpSp>
          <p:nvGrpSpPr>
            <p:cNvPr id="55" name="Group 54">
              <a:extLst>
                <a:ext uri="{FF2B5EF4-FFF2-40B4-BE49-F238E27FC236}">
                  <a16:creationId xmlns:a16="http://schemas.microsoft.com/office/drawing/2014/main" id="{3F22FD7C-7F2F-4288-A59A-63C873FAEA23}"/>
                </a:ext>
              </a:extLst>
            </p:cNvPr>
            <p:cNvGrpSpPr/>
            <p:nvPr/>
          </p:nvGrpSpPr>
          <p:grpSpPr>
            <a:xfrm rot="16200000">
              <a:off x="2153696" y="7107524"/>
              <a:ext cx="368074" cy="383589"/>
              <a:chOff x="2483867" y="2712929"/>
              <a:chExt cx="1234324" cy="1199689"/>
            </a:xfrm>
            <a:solidFill>
              <a:schemeClr val="accent3"/>
            </a:solidFill>
          </p:grpSpPr>
          <p:sp>
            <p:nvSpPr>
              <p:cNvPr id="65" name="Rectangle: Rounded Corners 64">
                <a:extLst>
                  <a:ext uri="{FF2B5EF4-FFF2-40B4-BE49-F238E27FC236}">
                    <a16:creationId xmlns:a16="http://schemas.microsoft.com/office/drawing/2014/main" id="{CB16C203-2868-4E1D-A035-3B28A31CBA54}"/>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0E3B16C1-90AE-4FAC-B6DC-D74DD59597D6}"/>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19202586-D71E-4AC2-847E-6D961D5BFED1}"/>
                </a:ext>
              </a:extLst>
            </p:cNvPr>
            <p:cNvGrpSpPr/>
            <p:nvPr/>
          </p:nvGrpSpPr>
          <p:grpSpPr>
            <a:xfrm rot="10800000">
              <a:off x="2158846" y="8425675"/>
              <a:ext cx="368072" cy="383587"/>
              <a:chOff x="2483867" y="2712929"/>
              <a:chExt cx="1234324" cy="1199689"/>
            </a:xfrm>
            <a:solidFill>
              <a:schemeClr val="accent6"/>
            </a:solidFill>
          </p:grpSpPr>
          <p:sp>
            <p:nvSpPr>
              <p:cNvPr id="63" name="Rectangle: Rounded Corners 62">
                <a:extLst>
                  <a:ext uri="{FF2B5EF4-FFF2-40B4-BE49-F238E27FC236}">
                    <a16:creationId xmlns:a16="http://schemas.microsoft.com/office/drawing/2014/main" id="{3169F3F3-FBE2-4E31-98E0-CFB4B0B325B9}"/>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EB0BFD32-AB46-497E-8853-A802E3F4D496}"/>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7422412-F1A8-43A5-BFBF-9DD64323D1D2}"/>
                </a:ext>
              </a:extLst>
            </p:cNvPr>
            <p:cNvGrpSpPr/>
            <p:nvPr/>
          </p:nvGrpSpPr>
          <p:grpSpPr>
            <a:xfrm>
              <a:off x="5907573" y="7141491"/>
              <a:ext cx="368072" cy="383587"/>
              <a:chOff x="2483867" y="2712929"/>
              <a:chExt cx="1234324" cy="1199689"/>
            </a:xfrm>
            <a:solidFill>
              <a:schemeClr val="accent5"/>
            </a:solidFill>
          </p:grpSpPr>
          <p:sp>
            <p:nvSpPr>
              <p:cNvPr id="61" name="Rectangle: Rounded Corners 60">
                <a:extLst>
                  <a:ext uri="{FF2B5EF4-FFF2-40B4-BE49-F238E27FC236}">
                    <a16:creationId xmlns:a16="http://schemas.microsoft.com/office/drawing/2014/main" id="{B47E4FD4-69F8-45E6-86DA-84FF681BA963}"/>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5012159F-971E-4000-A771-2C5EC34FD6A6}"/>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72C654B-7B66-4A26-BB24-46943DBD6165}"/>
                </a:ext>
              </a:extLst>
            </p:cNvPr>
            <p:cNvGrpSpPr/>
            <p:nvPr/>
          </p:nvGrpSpPr>
          <p:grpSpPr>
            <a:xfrm rot="5400000">
              <a:off x="5904368" y="8433432"/>
              <a:ext cx="368074" cy="383589"/>
              <a:chOff x="2483867" y="2712929"/>
              <a:chExt cx="1234324" cy="1199689"/>
            </a:xfrm>
            <a:solidFill>
              <a:schemeClr val="accent4"/>
            </a:solidFill>
          </p:grpSpPr>
          <p:sp>
            <p:nvSpPr>
              <p:cNvPr id="59" name="Rectangle: Rounded Corners 58">
                <a:extLst>
                  <a:ext uri="{FF2B5EF4-FFF2-40B4-BE49-F238E27FC236}">
                    <a16:creationId xmlns:a16="http://schemas.microsoft.com/office/drawing/2014/main" id="{019821C5-6763-4742-899E-B1361437AE63}"/>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1FED76C0-8DF1-49B4-8519-1299E34D91D4}"/>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extBox 9">
            <a:extLst>
              <a:ext uri="{FF2B5EF4-FFF2-40B4-BE49-F238E27FC236}">
                <a16:creationId xmlns:a16="http://schemas.microsoft.com/office/drawing/2014/main" id="{5E18A382-6F84-4B3B-816B-A8CC5ECF4051}"/>
              </a:ext>
            </a:extLst>
          </p:cNvPr>
          <p:cNvSpPr txBox="1"/>
          <p:nvPr/>
        </p:nvSpPr>
        <p:spPr>
          <a:xfrm>
            <a:off x="1456539" y="4418203"/>
            <a:ext cx="12576702" cy="9171742"/>
          </a:xfrm>
          <a:prstGeom prst="rect">
            <a:avLst/>
          </a:prstGeom>
          <a:noFill/>
        </p:spPr>
        <p:txBody>
          <a:bodyPr wrap="square" rtlCol="0">
            <a:spAutoFit/>
          </a:bodyPr>
          <a:lstStyle/>
          <a:p>
            <a:pPr marL="571500" indent="-571500" algn="just">
              <a:buFont typeface="Wingdings" panose="05000000000000000000" pitchFamily="2" charset="2"/>
              <a:buChar char="q"/>
            </a:pPr>
            <a:r>
              <a:rPr lang="en-US" sz="3600"/>
              <a:t>Các điểm dữ liệu dự đoán </a:t>
            </a:r>
            <a:r>
              <a:rPr lang="vi-VN" sz="3600"/>
              <a:t>hầu hết hội tụ về đường chéo của</a:t>
            </a:r>
            <a:r>
              <a:rPr lang="en-US" sz="3600"/>
              <a:t> Confusion Matrix </a:t>
            </a:r>
          </a:p>
          <a:p>
            <a:pPr algn="just">
              <a:spcBef>
                <a:spcPts val="1800"/>
              </a:spcBef>
            </a:pPr>
            <a:r>
              <a:rPr lang="en-US" sz="3600"/>
              <a:t>      =&gt; H</a:t>
            </a:r>
            <a:r>
              <a:rPr lang="vi-VN" sz="3600"/>
              <a:t>iệu suất phân loại của mô hình</a:t>
            </a:r>
            <a:r>
              <a:rPr lang="en-US" sz="3600"/>
              <a:t> khá</a:t>
            </a:r>
            <a:r>
              <a:rPr lang="vi-VN" sz="3600"/>
              <a:t> tốt.</a:t>
            </a:r>
            <a:endParaRPr lang="en-US" sz="3600"/>
          </a:p>
          <a:p>
            <a:pPr algn="just"/>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Một số điểm dữ liệu mô hình dự đoán không chính xác:</a:t>
            </a:r>
          </a:p>
          <a:p>
            <a:pPr marL="1028700" lvl="1" indent="-571500" algn="just">
              <a:spcBef>
                <a:spcPts val="1200"/>
              </a:spcBef>
              <a:buFont typeface="Arial" panose="020B0604020202020204" pitchFamily="34" charset="0"/>
              <a:buChar char="•"/>
            </a:pPr>
            <a:r>
              <a:rPr lang="en-US" sz="3600">
                <a:latin typeface="r0c0i Linotte" pitchFamily="2" charset="0"/>
              </a:rPr>
              <a:t>Lỗi </a:t>
            </a:r>
            <a:r>
              <a:rPr lang="en-US" sz="3600" b="1">
                <a:latin typeface="r0c0i Linotte" pitchFamily="2" charset="0"/>
              </a:rPr>
              <a:t>False Positive</a:t>
            </a:r>
            <a:r>
              <a:rPr lang="en-US" sz="3600">
                <a:latin typeface="r0c0i Linotte" pitchFamily="2" charset="0"/>
              </a:rPr>
              <a:t>: Có 33 điểm dữ liệu có nhãn là REAL (1) bị mô hình dự đoán là FAKE (0)</a:t>
            </a:r>
          </a:p>
          <a:p>
            <a:pPr marL="1028700" lvl="1" indent="-571500" algn="just">
              <a:spcBef>
                <a:spcPts val="1200"/>
              </a:spcBef>
              <a:buFont typeface="Arial" panose="020B0604020202020204" pitchFamily="34" charset="0"/>
              <a:buChar char="•"/>
            </a:pPr>
            <a:r>
              <a:rPr lang="en-US" sz="3600">
                <a:latin typeface="r0c0i Linotte" pitchFamily="2" charset="0"/>
              </a:rPr>
              <a:t>Lỗi </a:t>
            </a:r>
            <a:r>
              <a:rPr lang="en-US" sz="3600" b="1">
                <a:latin typeface="r0c0i Linotte" pitchFamily="2" charset="0"/>
              </a:rPr>
              <a:t>False Negative</a:t>
            </a:r>
            <a:r>
              <a:rPr lang="en-US" sz="3600">
                <a:latin typeface="r0c0i Linotte" pitchFamily="2" charset="0"/>
              </a:rPr>
              <a:t>: có 38 điểm dữ liệu có nhãn là FAKE (0) bị mô hình dự đoán là REAL (1)</a:t>
            </a:r>
          </a:p>
          <a:p>
            <a:pPr marL="1028700" lvl="1" indent="-571500" algn="just">
              <a:spcBef>
                <a:spcPts val="1800"/>
              </a:spcBef>
              <a:buFont typeface="Symbol" panose="05050102010706020507" pitchFamily="18" charset="2"/>
              <a:buChar char="Þ"/>
            </a:pPr>
            <a:r>
              <a:rPr lang="en-US" sz="3600">
                <a:latin typeface="r0c0i Linotte" pitchFamily="2" charset="0"/>
              </a:rPr>
              <a:t>M</a:t>
            </a:r>
            <a:r>
              <a:rPr lang="vi-VN" sz="3600">
                <a:latin typeface="r0c0i Linotte" pitchFamily="2" charset="0"/>
              </a:rPr>
              <a:t>ô hình bị lỗi </a:t>
            </a:r>
            <a:r>
              <a:rPr lang="vi-VN" sz="3600" b="1">
                <a:latin typeface="r0c0i Linotte" pitchFamily="2" charset="0"/>
              </a:rPr>
              <a:t>False Negative </a:t>
            </a:r>
            <a:r>
              <a:rPr lang="vi-VN" sz="3600">
                <a:latin typeface="r0c0i Linotte" pitchFamily="2" charset="0"/>
              </a:rPr>
              <a:t>nhiều hơn lỗi </a:t>
            </a:r>
            <a:r>
              <a:rPr lang="vi-VN" sz="3600" b="1">
                <a:latin typeface="r0c0i Linotte" pitchFamily="2" charset="0"/>
              </a:rPr>
              <a:t>False Positive</a:t>
            </a:r>
            <a:r>
              <a:rPr lang="vi-VN" sz="3600">
                <a:latin typeface="r0c0i Linotte" pitchFamily="2" charset="0"/>
              </a:rPr>
              <a:t>.</a:t>
            </a:r>
            <a:endParaRPr lang="en-US" sz="3600">
              <a:latin typeface="r0c0i Linotte" pitchFamily="2" charset="0"/>
            </a:endParaRPr>
          </a:p>
          <a:p>
            <a:pPr marL="571500" indent="-571500" algn="just">
              <a:buFont typeface="Wingdings" panose="05000000000000000000" pitchFamily="2" charset="2"/>
              <a:buChar char="q"/>
            </a:pPr>
            <a:endParaRPr lang="en-US" sz="3600">
              <a:latin typeface="r0c0i Linotte" pitchFamily="2" charset="0"/>
            </a:endParaRPr>
          </a:p>
          <a:p>
            <a:pPr marL="571500" indent="-571500" algn="just">
              <a:buFont typeface="Wingdings" panose="05000000000000000000" pitchFamily="2" charset="2"/>
              <a:buChar char="q"/>
            </a:pPr>
            <a:r>
              <a:rPr lang="en-US" sz="3600">
                <a:latin typeface="r0c0i Linotte" pitchFamily="2" charset="0"/>
              </a:rPr>
              <a:t>Tỉ lệ lỗi = (33 +38) / 1584 </a:t>
            </a:r>
            <a:r>
              <a:rPr lang="en-US" sz="3600" b="1" i="0">
                <a:solidFill>
                  <a:srgbClr val="202122"/>
                </a:solidFill>
                <a:effectLst/>
                <a:latin typeface="Arial" panose="020B0604020202020204" pitchFamily="34" charset="0"/>
              </a:rPr>
              <a:t>≈ </a:t>
            </a:r>
            <a:r>
              <a:rPr lang="en-US" sz="3600">
                <a:latin typeface="r0c0i Linotte" pitchFamily="2" charset="0"/>
              </a:rPr>
              <a:t>0.0448 = 4.48%</a:t>
            </a:r>
          </a:p>
          <a:p>
            <a:pPr marL="1028700" lvl="1" indent="-571500" algn="just">
              <a:buFont typeface="Symbol" panose="05050102010706020507" pitchFamily="18" charset="2"/>
              <a:buChar char="Þ"/>
            </a:pPr>
            <a:endParaRPr lang="en-US" sz="3600">
              <a:latin typeface="r0c0i Linotte" pitchFamily="2" charset="0"/>
            </a:endParaRPr>
          </a:p>
          <a:p>
            <a:pPr marL="1028700" lvl="1" indent="-571500" algn="just">
              <a:buFont typeface="Symbol" panose="05050102010706020507" pitchFamily="18" charset="2"/>
              <a:buChar char="Þ"/>
            </a:pPr>
            <a:endParaRPr lang="en-US" sz="3600">
              <a:latin typeface="r0c0i Linotte" pitchFamily="2" charset="0"/>
            </a:endParaRPr>
          </a:p>
        </p:txBody>
      </p:sp>
      <p:pic>
        <p:nvPicPr>
          <p:cNvPr id="14338" name="Picture 2">
            <a:extLst>
              <a:ext uri="{FF2B5EF4-FFF2-40B4-BE49-F238E27FC236}">
                <a16:creationId xmlns:a16="http://schemas.microsoft.com/office/drawing/2014/main" id="{62B08F44-AE76-4729-9312-1CD8BCACF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3786" y="4003175"/>
            <a:ext cx="7558283" cy="634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59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338"/>
                                        </p:tgtEl>
                                        <p:attrNameLst>
                                          <p:attrName>style.visibility</p:attrName>
                                        </p:attrNameLst>
                                      </p:cBhvr>
                                      <p:to>
                                        <p:strVal val="visible"/>
                                      </p:to>
                                    </p:set>
                                    <p:animEffect transition="in" filter="fade">
                                      <p:cBhvr>
                                        <p:cTn id="19" dur="500"/>
                                        <p:tgtEl>
                                          <p:spTgt spid="143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ppt_x</p:attrName>
                                        </p:attrNameLst>
                                      </p:cBhvr>
                                      <p:tavLst>
                                        <p:tav tm="0">
                                          <p:val>
                                            <p:strVal val="#ppt_x"/>
                                          </p:val>
                                        </p:tav>
                                        <p:tav tm="100000">
                                          <p:val>
                                            <p:strVal val="#ppt_x"/>
                                          </p:val>
                                        </p:tav>
                                      </p:tavLst>
                                    </p:anim>
                                    <p:anim calcmode="lin" valueType="num">
                                      <p:cBhvr>
                                        <p:cTn id="28" dur="500" fill="hold"/>
                                        <p:tgtEl>
                                          <p:spTgt spid="7"/>
                                        </p:tgtEl>
                                        <p:attrNameLst>
                                          <p:attrName>ppt_y</p:attrName>
                                        </p:attrNameLst>
                                      </p:cBhvr>
                                      <p:tavLst>
                                        <p:tav tm="0">
                                          <p:val>
                                            <p:strVal val="#ppt_y-#ppt_h/2"/>
                                          </p:val>
                                        </p:tav>
                                        <p:tav tm="100000">
                                          <p:val>
                                            <p:strVal val="#ppt_y"/>
                                          </p:val>
                                        </p:tav>
                                      </p:tavLst>
                                    </p:anim>
                                    <p:anim calcmode="lin" valueType="num">
                                      <p:cBhvr>
                                        <p:cTn id="29" dur="500" fill="hold"/>
                                        <p:tgtEl>
                                          <p:spTgt spid="7"/>
                                        </p:tgtEl>
                                        <p:attrNameLst>
                                          <p:attrName>ppt_w</p:attrName>
                                        </p:attrNameLst>
                                      </p:cBhvr>
                                      <p:tavLst>
                                        <p:tav tm="0">
                                          <p:val>
                                            <p:strVal val="#ppt_w"/>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1" end="1"/>
                                            </p:txEl>
                                          </p:spTgt>
                                        </p:tgtEl>
                                        <p:attrNameLst>
                                          <p:attrName>style.visibility</p:attrName>
                                        </p:attrNameLst>
                                      </p:cBhvr>
                                      <p:to>
                                        <p:strVal val="visible"/>
                                      </p:to>
                                    </p:set>
                                    <p:animEffect transition="in" filter="fade">
                                      <p:cBhvr>
                                        <p:cTn id="40" dur="500"/>
                                        <p:tgtEl>
                                          <p:spTgt spid="1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xEl>
                                              <p:pRg st="3" end="3"/>
                                            </p:txEl>
                                          </p:spTgt>
                                        </p:tgtEl>
                                        <p:attrNameLst>
                                          <p:attrName>style.visibility</p:attrName>
                                        </p:attrNameLst>
                                      </p:cBhvr>
                                      <p:to>
                                        <p:strVal val="visible"/>
                                      </p:to>
                                    </p:set>
                                    <p:animEffect transition="in" filter="fade">
                                      <p:cBhvr>
                                        <p:cTn id="45" dur="500"/>
                                        <p:tgtEl>
                                          <p:spTgt spid="10">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xEl>
                                              <p:pRg st="4" end="4"/>
                                            </p:txEl>
                                          </p:spTgt>
                                        </p:tgtEl>
                                        <p:attrNameLst>
                                          <p:attrName>style.visibility</p:attrName>
                                        </p:attrNameLst>
                                      </p:cBhvr>
                                      <p:to>
                                        <p:strVal val="visible"/>
                                      </p:to>
                                    </p:set>
                                    <p:animEffect transition="in" filter="fade">
                                      <p:cBhvr>
                                        <p:cTn id="50" dur="500"/>
                                        <p:tgtEl>
                                          <p:spTgt spid="10">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
                                            <p:txEl>
                                              <p:pRg st="5" end="5"/>
                                            </p:txEl>
                                          </p:spTgt>
                                        </p:tgtEl>
                                        <p:attrNameLst>
                                          <p:attrName>style.visibility</p:attrName>
                                        </p:attrNameLst>
                                      </p:cBhvr>
                                      <p:to>
                                        <p:strVal val="visible"/>
                                      </p:to>
                                    </p:set>
                                    <p:animEffect transition="in" filter="fade">
                                      <p:cBhvr>
                                        <p:cTn id="55" dur="500"/>
                                        <p:tgtEl>
                                          <p:spTgt spid="10">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
                                            <p:txEl>
                                              <p:pRg st="6" end="6"/>
                                            </p:txEl>
                                          </p:spTgt>
                                        </p:tgtEl>
                                        <p:attrNameLst>
                                          <p:attrName>style.visibility</p:attrName>
                                        </p:attrNameLst>
                                      </p:cBhvr>
                                      <p:to>
                                        <p:strVal val="visible"/>
                                      </p:to>
                                    </p:set>
                                    <p:animEffect transition="in" filter="fade">
                                      <p:cBhvr>
                                        <p:cTn id="60" dur="500"/>
                                        <p:tgtEl>
                                          <p:spTgt spid="10">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0">
                                            <p:txEl>
                                              <p:pRg st="8" end="8"/>
                                            </p:txEl>
                                          </p:spTgt>
                                        </p:tgtEl>
                                        <p:attrNameLst>
                                          <p:attrName>style.visibility</p:attrName>
                                        </p:attrNameLst>
                                      </p:cBhvr>
                                      <p:to>
                                        <p:strVal val="visible"/>
                                      </p:to>
                                    </p:set>
                                    <p:animEffect transition="in" filter="fade">
                                      <p:cBhvr>
                                        <p:cTn id="65"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6" grpId="0" animBg="1"/>
      <p:bldP spid="5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774386"/>
            <a:ext cx="24377650" cy="10972913"/>
          </a:xfrm>
          <a:prstGeom prst="rect">
            <a:avLst/>
          </a:prstGeom>
          <a:solidFill>
            <a:srgbClr val="D6E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cxnSp>
        <p:nvCxnSpPr>
          <p:cNvPr id="22" name="Straight Connector 21">
            <a:extLst>
              <a:ext uri="{FF2B5EF4-FFF2-40B4-BE49-F238E27FC236}">
                <a16:creationId xmlns:a16="http://schemas.microsoft.com/office/drawing/2014/main" id="{6ACDD05E-117B-4BC2-BC46-A90BD8655ED6}"/>
              </a:ext>
            </a:extLst>
          </p:cNvPr>
          <p:cNvCxnSpPr/>
          <p:nvPr/>
        </p:nvCxnSpPr>
        <p:spPr>
          <a:xfrm>
            <a:off x="10962163" y="2465878"/>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90F83C8-B5D2-4456-BDC7-925EC171B5AD}"/>
              </a:ext>
            </a:extLst>
          </p:cNvPr>
          <p:cNvSpPr txBox="1"/>
          <p:nvPr/>
        </p:nvSpPr>
        <p:spPr>
          <a:xfrm>
            <a:off x="11048460" y="7422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4" name="TextBox 23">
            <a:extLst>
              <a:ext uri="{FF2B5EF4-FFF2-40B4-BE49-F238E27FC236}">
                <a16:creationId xmlns:a16="http://schemas.microsoft.com/office/drawing/2014/main" id="{9B73FF1D-915B-4BE8-B5F9-6B63384A5110}"/>
              </a:ext>
            </a:extLst>
          </p:cNvPr>
          <p:cNvSpPr txBox="1"/>
          <p:nvPr/>
        </p:nvSpPr>
        <p:spPr>
          <a:xfrm>
            <a:off x="6043088" y="1169549"/>
            <a:ext cx="12291506" cy="1002839"/>
          </a:xfrm>
          <a:prstGeom prst="rect">
            <a:avLst/>
          </a:prstGeom>
          <a:noFill/>
        </p:spPr>
        <p:txBody>
          <a:bodyPr wrap="none" rtlCol="0" anchor="ctr" anchorCtr="0">
            <a:spAutoFit/>
          </a:bodyPr>
          <a:lstStyle/>
          <a:p>
            <a:pPr algn="ctr">
              <a:lnSpc>
                <a:spcPts val="7060"/>
              </a:lnSpc>
            </a:pPr>
            <a:r>
              <a:rPr lang="en-US" sz="6000" b="1" spc="200">
                <a:solidFill>
                  <a:schemeClr val="accent6"/>
                </a:solidFill>
                <a:latin typeface="Montserrat" charset="0"/>
                <a:ea typeface="Montserrat" charset="0"/>
                <a:cs typeface="Montserrat" charset="0"/>
              </a:rPr>
              <a:t>PHÂN TÍCH LỖI MÔ HÌNH TỐT NHẤT</a:t>
            </a:r>
          </a:p>
        </p:txBody>
      </p:sp>
      <p:pic>
        <p:nvPicPr>
          <p:cNvPr id="4" name="Picture 3" descr="A picture containing icon&#10;&#10;Description automatically generated">
            <a:extLst>
              <a:ext uri="{FF2B5EF4-FFF2-40B4-BE49-F238E27FC236}">
                <a16:creationId xmlns:a16="http://schemas.microsoft.com/office/drawing/2014/main" id="{5ED00C0A-B284-4C4A-BADA-1960E5023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4929" y="2893062"/>
            <a:ext cx="16229757" cy="4993772"/>
          </a:xfrm>
          <a:prstGeom prst="rect">
            <a:avLst/>
          </a:prstGeom>
        </p:spPr>
      </p:pic>
      <p:pic>
        <p:nvPicPr>
          <p:cNvPr id="8" name="Picture 7" descr="Chart, bar chart&#10;&#10;Description automatically generated">
            <a:extLst>
              <a:ext uri="{FF2B5EF4-FFF2-40B4-BE49-F238E27FC236}">
                <a16:creationId xmlns:a16="http://schemas.microsoft.com/office/drawing/2014/main" id="{A053E910-CC1F-49E7-A62F-04A144B92C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909" y="8106653"/>
            <a:ext cx="8116900" cy="5360216"/>
          </a:xfrm>
          <a:prstGeom prst="rect">
            <a:avLst/>
          </a:prstGeom>
        </p:spPr>
      </p:pic>
      <p:pic>
        <p:nvPicPr>
          <p:cNvPr id="11" name="Picture 10" descr="Chart, funnel chart&#10;&#10;Description automatically generated">
            <a:extLst>
              <a:ext uri="{FF2B5EF4-FFF2-40B4-BE49-F238E27FC236}">
                <a16:creationId xmlns:a16="http://schemas.microsoft.com/office/drawing/2014/main" id="{88FF53EA-B8C4-44B9-BEAA-9AFD842145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47786" y="8106653"/>
            <a:ext cx="8116899" cy="5360216"/>
          </a:xfrm>
          <a:prstGeom prst="rect">
            <a:avLst/>
          </a:prstGeom>
        </p:spPr>
      </p:pic>
      <p:sp>
        <p:nvSpPr>
          <p:cNvPr id="35" name="Rectangle 34">
            <a:extLst>
              <a:ext uri="{FF2B5EF4-FFF2-40B4-BE49-F238E27FC236}">
                <a16:creationId xmlns:a16="http://schemas.microsoft.com/office/drawing/2014/main" id="{DCEFC69D-9D42-4FAA-9F8D-AF0E71957F11}"/>
              </a:ext>
            </a:extLst>
          </p:cNvPr>
          <p:cNvSpPr/>
          <p:nvPr/>
        </p:nvSpPr>
        <p:spPr>
          <a:xfrm>
            <a:off x="0" y="2767844"/>
            <a:ext cx="7743615" cy="1097291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F52DAAB-068C-4475-82CE-BD581EB2DD4D}"/>
              </a:ext>
            </a:extLst>
          </p:cNvPr>
          <p:cNvSpPr txBox="1"/>
          <p:nvPr/>
        </p:nvSpPr>
        <p:spPr>
          <a:xfrm>
            <a:off x="312964" y="3116499"/>
            <a:ext cx="7117679" cy="9325630"/>
          </a:xfrm>
          <a:prstGeom prst="rect">
            <a:avLst/>
          </a:prstGeom>
          <a:noFill/>
        </p:spPr>
        <p:txBody>
          <a:bodyPr wrap="square" rtlCol="0">
            <a:spAutoFit/>
          </a:bodyPr>
          <a:lstStyle/>
          <a:p>
            <a:pPr algn="ctr"/>
            <a:r>
              <a:rPr lang="en-US" sz="3600" b="1" u="sng">
                <a:latin typeface="r0c0i Linotte" pitchFamily="2" charset="0"/>
              </a:rPr>
              <a:t>Nhận xét:</a:t>
            </a:r>
            <a:endParaRPr lang="en-US" sz="3600" b="1">
              <a:latin typeface="r0c0i Linotte" pitchFamily="2" charset="0"/>
            </a:endParaRPr>
          </a:p>
          <a:p>
            <a:pPr algn="just">
              <a:spcBef>
                <a:spcPts val="1200"/>
              </a:spcBef>
            </a:pPr>
            <a:r>
              <a:rPr lang="en-US" sz="3600">
                <a:latin typeface="r0c0i Linotte" pitchFamily="2" charset="0"/>
              </a:rPr>
              <a:t>Các </a:t>
            </a:r>
            <a:r>
              <a:rPr lang="vi-VN" sz="3600">
                <a:latin typeface="r0c0i Linotte" pitchFamily="2" charset="0"/>
              </a:rPr>
              <a:t>từ </a:t>
            </a:r>
            <a:r>
              <a:rPr lang="en-US" sz="3600" b="1">
                <a:latin typeface="r0c0i Linotte" pitchFamily="2" charset="0"/>
              </a:rPr>
              <a:t>‘</a:t>
            </a:r>
            <a:r>
              <a:rPr lang="vi-VN" sz="3600" b="1">
                <a:latin typeface="r0c0i Linotte" pitchFamily="2" charset="0"/>
              </a:rPr>
              <a:t>said</a:t>
            </a:r>
            <a:r>
              <a:rPr lang="en-US" sz="3600" b="1">
                <a:latin typeface="r0c0i Linotte" pitchFamily="2" charset="0"/>
              </a:rPr>
              <a:t>’</a:t>
            </a:r>
            <a:r>
              <a:rPr lang="vi-VN" sz="3600">
                <a:latin typeface="r0c0i Linotte" pitchFamily="2" charset="0"/>
              </a:rPr>
              <a:t>, </a:t>
            </a:r>
            <a:r>
              <a:rPr lang="en-US" sz="3600" b="1">
                <a:latin typeface="r0c0i Linotte" pitchFamily="2" charset="0"/>
              </a:rPr>
              <a:t>‘</a:t>
            </a:r>
            <a:r>
              <a:rPr lang="vi-VN" sz="3600" b="1">
                <a:latin typeface="r0c0i Linotte" pitchFamily="2" charset="0"/>
              </a:rPr>
              <a:t>people</a:t>
            </a:r>
            <a:r>
              <a:rPr lang="en-US" sz="3600" b="1">
                <a:latin typeface="r0c0i Linotte" pitchFamily="2" charset="0"/>
              </a:rPr>
              <a:t>’</a:t>
            </a:r>
            <a:r>
              <a:rPr lang="vi-VN" sz="3600">
                <a:latin typeface="r0c0i Linotte" pitchFamily="2" charset="0"/>
              </a:rPr>
              <a:t>, </a:t>
            </a:r>
            <a:r>
              <a:rPr lang="en-US" sz="3600" b="1">
                <a:latin typeface="r0c0i Linotte" pitchFamily="2" charset="0"/>
              </a:rPr>
              <a:t>‘</a:t>
            </a:r>
            <a:r>
              <a:rPr lang="vi-VN" sz="3600" b="1">
                <a:latin typeface="r0c0i Linotte" pitchFamily="2" charset="0"/>
              </a:rPr>
              <a:t>new</a:t>
            </a:r>
            <a:r>
              <a:rPr lang="en-US" sz="3600" b="1">
                <a:latin typeface="r0c0i Linotte" pitchFamily="2" charset="0"/>
              </a:rPr>
              <a:t>’</a:t>
            </a:r>
            <a:r>
              <a:rPr lang="vi-VN" sz="3600">
                <a:latin typeface="r0c0i Linotte" pitchFamily="2" charset="0"/>
              </a:rPr>
              <a:t>, </a:t>
            </a:r>
            <a:r>
              <a:rPr lang="en-US" sz="3600" b="1">
                <a:latin typeface="r0c0i Linotte" pitchFamily="2" charset="0"/>
              </a:rPr>
              <a:t>‘</a:t>
            </a:r>
            <a:r>
              <a:rPr lang="vi-VN" sz="3600" b="1">
                <a:latin typeface="r0c0i Linotte" pitchFamily="2" charset="0"/>
              </a:rPr>
              <a:t>trump</a:t>
            </a:r>
            <a:r>
              <a:rPr lang="en-US" sz="3600" b="1">
                <a:latin typeface="r0c0i Linotte" pitchFamily="2" charset="0"/>
              </a:rPr>
              <a:t>’</a:t>
            </a:r>
            <a:r>
              <a:rPr lang="vi-VN" sz="3600" b="1">
                <a:latin typeface="r0c0i Linotte" pitchFamily="2" charset="0"/>
              </a:rPr>
              <a:t> </a:t>
            </a:r>
            <a:r>
              <a:rPr lang="vi-VN" sz="3600">
                <a:latin typeface="r0c0i Linotte" pitchFamily="2" charset="0"/>
              </a:rPr>
              <a:t>đều có tần suất xuất hiện cao ở cả hai nhãn của bộ dữ liệu. </a:t>
            </a:r>
            <a:endParaRPr lang="en-US" sz="3600">
              <a:latin typeface="r0c0i Linotte" pitchFamily="2" charset="0"/>
            </a:endParaRPr>
          </a:p>
          <a:p>
            <a:pPr algn="just">
              <a:spcBef>
                <a:spcPts val="2400"/>
              </a:spcBef>
            </a:pPr>
            <a:r>
              <a:rPr lang="en-US" sz="3600">
                <a:latin typeface="r0c0i Linotte" pitchFamily="2" charset="0"/>
              </a:rPr>
              <a:t>Những </a:t>
            </a:r>
            <a:r>
              <a:rPr lang="vi-VN" sz="3600">
                <a:latin typeface="r0c0i Linotte" pitchFamily="2" charset="0"/>
              </a:rPr>
              <a:t>từ này ảnh hưởng lớn đến mô hình, khiến mô hình bị nhầm lẫn giữa hai nhãn</a:t>
            </a:r>
            <a:r>
              <a:rPr lang="en-US" sz="3600">
                <a:latin typeface="r0c0i Linotte" pitchFamily="2" charset="0"/>
              </a:rPr>
              <a:t>.</a:t>
            </a:r>
            <a:endParaRPr lang="en-US" sz="3600" b="1">
              <a:latin typeface="r0c0i Linotte" pitchFamily="2" charset="0"/>
            </a:endParaRPr>
          </a:p>
          <a:p>
            <a:pPr algn="ctr"/>
            <a:endParaRPr lang="en-US" sz="3600" b="1" u="sng">
              <a:latin typeface="r0c0i Linotte" pitchFamily="2" charset="0"/>
            </a:endParaRPr>
          </a:p>
          <a:p>
            <a:pPr algn="ctr"/>
            <a:endParaRPr lang="en-US" sz="3600" b="1" u="sng">
              <a:latin typeface="r0c0i Linotte" pitchFamily="2" charset="0"/>
            </a:endParaRPr>
          </a:p>
          <a:p>
            <a:pPr algn="ctr"/>
            <a:r>
              <a:rPr lang="en-US" sz="3600" b="1" u="sng">
                <a:latin typeface="r0c0i Linotte" pitchFamily="2" charset="0"/>
              </a:rPr>
              <a:t>Hướng giải quyết:</a:t>
            </a:r>
            <a:endParaRPr lang="en-US" sz="3600" b="1">
              <a:latin typeface="r0c0i Linotte" pitchFamily="2" charset="0"/>
            </a:endParaRPr>
          </a:p>
          <a:p>
            <a:pPr algn="just">
              <a:spcBef>
                <a:spcPts val="1200"/>
              </a:spcBef>
            </a:pPr>
            <a:r>
              <a:rPr lang="en-US" sz="3600">
                <a:latin typeface="r0c0i Linotte" pitchFamily="2" charset="0"/>
              </a:rPr>
              <a:t>Loại bỏ những từ gây nhiễu hoặc giảm chiều dữ liệu.</a:t>
            </a:r>
          </a:p>
          <a:p>
            <a:pPr algn="just">
              <a:spcBef>
                <a:spcPts val="2400"/>
              </a:spcBef>
            </a:pPr>
            <a:r>
              <a:rPr lang="en-US" sz="3600">
                <a:latin typeface="r0c0i Linotte" pitchFamily="2" charset="0"/>
              </a:rPr>
              <a:t>Thử nghiệm </a:t>
            </a:r>
            <a:r>
              <a:rPr lang="vi-VN" sz="3600">
                <a:latin typeface="r0c0i Linotte" pitchFamily="2" charset="0"/>
              </a:rPr>
              <a:t>phương pháp mạnh hơn để hoạt động hiệu quả trên bộ dữ liệu đã thu gọn.</a:t>
            </a:r>
            <a:endParaRPr lang="en-US" sz="3600">
              <a:latin typeface="r0c0i Linotte" pitchFamily="2" charset="0"/>
            </a:endParaRPr>
          </a:p>
        </p:txBody>
      </p:sp>
      <p:cxnSp>
        <p:nvCxnSpPr>
          <p:cNvPr id="36" name="Straight Connector 35">
            <a:extLst>
              <a:ext uri="{FF2B5EF4-FFF2-40B4-BE49-F238E27FC236}">
                <a16:creationId xmlns:a16="http://schemas.microsoft.com/office/drawing/2014/main" id="{331BCFC2-4E90-4FB9-A8FE-270AAD9A7888}"/>
              </a:ext>
            </a:extLst>
          </p:cNvPr>
          <p:cNvCxnSpPr>
            <a:cxnSpLocks/>
          </p:cNvCxnSpPr>
          <p:nvPr/>
        </p:nvCxnSpPr>
        <p:spPr>
          <a:xfrm>
            <a:off x="669269" y="7989298"/>
            <a:ext cx="64050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436516D-7BEB-4C3D-9587-05DC16D89648}"/>
              </a:ext>
            </a:extLst>
          </p:cNvPr>
          <p:cNvCxnSpPr>
            <a:cxnSpLocks/>
          </p:cNvCxnSpPr>
          <p:nvPr/>
        </p:nvCxnSpPr>
        <p:spPr>
          <a:xfrm>
            <a:off x="8043563" y="8000089"/>
            <a:ext cx="160211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42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500"/>
                                        <p:tgtEl>
                                          <p:spTgt spid="1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Effect transition="in" filter="fade">
                                      <p:cBhvr>
                                        <p:cTn id="28" dur="500"/>
                                        <p:tgtEl>
                                          <p:spTgt spid="1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fade">
                                      <p:cBhvr>
                                        <p:cTn id="33" dur="500"/>
                                        <p:tgtEl>
                                          <p:spTgt spid="1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xEl>
                                              <p:pRg st="5" end="5"/>
                                            </p:txEl>
                                          </p:spTgt>
                                        </p:tgtEl>
                                        <p:attrNameLst>
                                          <p:attrName>style.visibility</p:attrName>
                                        </p:attrNameLst>
                                      </p:cBhvr>
                                      <p:to>
                                        <p:strVal val="visible"/>
                                      </p:to>
                                    </p:set>
                                    <p:animEffect transition="in" filter="fade">
                                      <p:cBhvr>
                                        <p:cTn id="38" dur="500"/>
                                        <p:tgtEl>
                                          <p:spTgt spid="14">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xEl>
                                              <p:pRg st="6" end="6"/>
                                            </p:txEl>
                                          </p:spTgt>
                                        </p:tgtEl>
                                        <p:attrNameLst>
                                          <p:attrName>style.visibility</p:attrName>
                                        </p:attrNameLst>
                                      </p:cBhvr>
                                      <p:to>
                                        <p:strVal val="visible"/>
                                      </p:to>
                                    </p:set>
                                    <p:animEffect transition="in" filter="fade">
                                      <p:cBhvr>
                                        <p:cTn id="46" dur="500"/>
                                        <p:tgtEl>
                                          <p:spTgt spid="14">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animEffect transition="in" filter="fade">
                                      <p:cBhvr>
                                        <p:cTn id="51"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647422" y="1150575"/>
            <a:ext cx="7114448" cy="1002839"/>
          </a:xfrm>
          <a:prstGeom prst="rect">
            <a:avLst/>
          </a:prstGeom>
          <a:noFill/>
        </p:spPr>
        <p:txBody>
          <a:bodyPr wrap="none" rtlCol="0" anchor="ctr" anchorCtr="0">
            <a:spAutoFit/>
          </a:bodyPr>
          <a:lstStyle/>
          <a:p>
            <a:pPr algn="ctr">
              <a:lnSpc>
                <a:spcPts val="7060"/>
              </a:lnSpc>
            </a:pPr>
            <a:r>
              <a:rPr lang="en-US" sz="6000" b="1" spc="200">
                <a:solidFill>
                  <a:schemeClr val="accent6"/>
                </a:solidFill>
                <a:latin typeface="Montserrat" charset="0"/>
                <a:ea typeface="Montserrat" charset="0"/>
                <a:cs typeface="Montserrat" charset="0"/>
              </a:rPr>
              <a:t>HƯỚNG PHÁT TRIỂN</a:t>
            </a:r>
          </a:p>
        </p:txBody>
      </p:sp>
      <p:cxnSp>
        <p:nvCxnSpPr>
          <p:cNvPr id="8" name="Straight Connector 7"/>
          <p:cNvCxnSpPr/>
          <p:nvPr/>
        </p:nvCxnSpPr>
        <p:spPr>
          <a:xfrm>
            <a:off x="11048135"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16246" y="633947"/>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grpSp>
        <p:nvGrpSpPr>
          <p:cNvPr id="2" name="Group 1">
            <a:extLst>
              <a:ext uri="{FF2B5EF4-FFF2-40B4-BE49-F238E27FC236}">
                <a16:creationId xmlns:a16="http://schemas.microsoft.com/office/drawing/2014/main" id="{CBCF2DEF-A406-4D57-817A-BAD644BA1B5F}"/>
              </a:ext>
            </a:extLst>
          </p:cNvPr>
          <p:cNvGrpSpPr/>
          <p:nvPr/>
        </p:nvGrpSpPr>
        <p:grpSpPr>
          <a:xfrm>
            <a:off x="0" y="2740395"/>
            <a:ext cx="24377650" cy="5700722"/>
            <a:chOff x="0" y="2740395"/>
            <a:chExt cx="24377650" cy="5700722"/>
          </a:xfrm>
        </p:grpSpPr>
        <p:sp>
          <p:nvSpPr>
            <p:cNvPr id="20" name="Rectangle 19">
              <a:extLst>
                <a:ext uri="{FF2B5EF4-FFF2-40B4-BE49-F238E27FC236}">
                  <a16:creationId xmlns:a16="http://schemas.microsoft.com/office/drawing/2014/main" id="{EB9FBAB6-3EF1-4880-8FBD-FDE9E28F9BA7}"/>
                </a:ext>
              </a:extLst>
            </p:cNvPr>
            <p:cNvSpPr/>
            <p:nvPr/>
          </p:nvSpPr>
          <p:spPr>
            <a:xfrm>
              <a:off x="0" y="2740395"/>
              <a:ext cx="24377650" cy="5700722"/>
            </a:xfrm>
            <a:prstGeom prst="rect">
              <a:avLst/>
            </a:prstGeom>
            <a:solidFill>
              <a:srgbClr val="63ADC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a:solidFill>
                  <a:srgbClr val="E5E9F0"/>
                </a:solidFill>
                <a:latin typeface="r0c0i Linotte" pitchFamily="2" charset="0"/>
              </a:endParaRPr>
            </a:p>
          </p:txBody>
        </p:sp>
        <p:sp>
          <p:nvSpPr>
            <p:cNvPr id="21" name="TextBox 20">
              <a:extLst>
                <a:ext uri="{FF2B5EF4-FFF2-40B4-BE49-F238E27FC236}">
                  <a16:creationId xmlns:a16="http://schemas.microsoft.com/office/drawing/2014/main" id="{FB8C80A3-17E7-48D7-A0BE-1438DBA44FBB}"/>
                </a:ext>
              </a:extLst>
            </p:cNvPr>
            <p:cNvSpPr txBox="1"/>
            <p:nvPr/>
          </p:nvSpPr>
          <p:spPr>
            <a:xfrm>
              <a:off x="12626287" y="4440477"/>
              <a:ext cx="10452374" cy="2308324"/>
            </a:xfrm>
            <a:prstGeom prst="rect">
              <a:avLst/>
            </a:prstGeom>
            <a:noFill/>
          </p:spPr>
          <p:txBody>
            <a:bodyPr wrap="square" rtlCol="0">
              <a:spAutoFit/>
            </a:bodyPr>
            <a:lstStyle/>
            <a:p>
              <a:pPr marL="571500" indent="-571500" algn="just">
                <a:buFont typeface="Arial" panose="020B0604020202020204" pitchFamily="34" charset="0"/>
                <a:buChar char="•"/>
              </a:pPr>
              <a:r>
                <a:rPr lang="en-US" sz="3600">
                  <a:solidFill>
                    <a:srgbClr val="FFFFFF"/>
                  </a:solidFill>
                  <a:latin typeface="r0c0i Linotte" pitchFamily="2" charset="0"/>
                </a:rPr>
                <a:t>Á</a:t>
              </a:r>
              <a:r>
                <a:rPr lang="vi-VN" sz="3600">
                  <a:solidFill>
                    <a:srgbClr val="FFFFFF"/>
                  </a:solidFill>
                  <a:latin typeface="r0c0i Linotte" pitchFamily="2" charset="0"/>
                </a:rPr>
                <a:t>p dụng các phương pháp Ensemble Learning như XGBoost, Adaboost,.. và mô hình Neural Network như LSTM, RNN,... để có thể cải thiện độ chính xác trên bộ dữ liệu.</a:t>
              </a:r>
              <a:endParaRPr lang="en-US" sz="3600">
                <a:solidFill>
                  <a:srgbClr val="FFFFFF"/>
                </a:solidFill>
                <a:latin typeface="r0c0i Linotte" pitchFamily="2" charset="0"/>
              </a:endParaRPr>
            </a:p>
          </p:txBody>
        </p:sp>
        <p:pic>
          <p:nvPicPr>
            <p:cNvPr id="16392" name="Picture 8" descr="How to draw a simple LSTM network - Data Science Stack Exchange">
              <a:extLst>
                <a:ext uri="{FF2B5EF4-FFF2-40B4-BE49-F238E27FC236}">
                  <a16:creationId xmlns:a16="http://schemas.microsoft.com/office/drawing/2014/main" id="{6160FC7D-9305-4E60-AD01-D57D5BCA6B2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87771" y="3395049"/>
              <a:ext cx="4919301" cy="4449731"/>
            </a:xfrm>
            <a:prstGeom prst="rect">
              <a:avLst/>
            </a:prstGeom>
            <a:solidFill>
              <a:srgbClr val="FFFFFF"/>
            </a:solidFill>
            <a:ln>
              <a:solidFill>
                <a:schemeClr val="tx2"/>
              </a:solidFill>
            </a:ln>
          </p:spPr>
        </p:pic>
        <p:pic>
          <p:nvPicPr>
            <p:cNvPr id="16388" name="Picture 4" descr="Understanding AdaBoost for Decision Tree | by Valentina Alto | Towards Data  Science">
              <a:extLst>
                <a:ext uri="{FF2B5EF4-FFF2-40B4-BE49-F238E27FC236}">
                  <a16:creationId xmlns:a16="http://schemas.microsoft.com/office/drawing/2014/main" id="{2104ED95-EF8D-44B5-9325-D31BB8917AA5}"/>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9564" y="3395049"/>
              <a:ext cx="5515194" cy="219959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E573AB27-835D-46E3-AD11-80B8E4CACE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64" y="5713909"/>
              <a:ext cx="5515194" cy="2130871"/>
            </a:xfrm>
            <a:prstGeom prst="rect">
              <a:avLst/>
            </a:prstGeom>
            <a:solidFill>
              <a:srgbClr val="FAFBFC"/>
            </a:solidFill>
            <a:ln>
              <a:solidFill>
                <a:schemeClr val="tx2"/>
              </a:solidFill>
            </a:ln>
          </p:spPr>
        </p:pic>
      </p:grpSp>
      <p:grpSp>
        <p:nvGrpSpPr>
          <p:cNvPr id="3" name="Group 2">
            <a:extLst>
              <a:ext uri="{FF2B5EF4-FFF2-40B4-BE49-F238E27FC236}">
                <a16:creationId xmlns:a16="http://schemas.microsoft.com/office/drawing/2014/main" id="{75F87E64-F271-4E70-8BF8-2BEC0CA6EA8F}"/>
              </a:ext>
            </a:extLst>
          </p:cNvPr>
          <p:cNvGrpSpPr/>
          <p:nvPr/>
        </p:nvGrpSpPr>
        <p:grpSpPr>
          <a:xfrm>
            <a:off x="0" y="8475108"/>
            <a:ext cx="24377650" cy="5240892"/>
            <a:chOff x="-4017" y="8475108"/>
            <a:chExt cx="24377650" cy="5240892"/>
          </a:xfrm>
        </p:grpSpPr>
        <p:sp>
          <p:nvSpPr>
            <p:cNvPr id="24" name="Rectangle 23">
              <a:extLst>
                <a:ext uri="{FF2B5EF4-FFF2-40B4-BE49-F238E27FC236}">
                  <a16:creationId xmlns:a16="http://schemas.microsoft.com/office/drawing/2014/main" id="{642849DA-A525-4C4C-91E7-7C3367B34E9A}"/>
                </a:ext>
              </a:extLst>
            </p:cNvPr>
            <p:cNvSpPr/>
            <p:nvPr/>
          </p:nvSpPr>
          <p:spPr>
            <a:xfrm>
              <a:off x="-4017" y="8475108"/>
              <a:ext cx="24377650" cy="5240892"/>
            </a:xfrm>
            <a:prstGeom prst="rect">
              <a:avLst/>
            </a:prstGeom>
            <a:solidFill>
              <a:srgbClr val="FFFF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185CDF1-642B-4BE2-96F7-7653DEC57376}"/>
                </a:ext>
              </a:extLst>
            </p:cNvPr>
            <p:cNvSpPr txBox="1"/>
            <p:nvPr/>
          </p:nvSpPr>
          <p:spPr>
            <a:xfrm>
              <a:off x="684150" y="10218390"/>
              <a:ext cx="11342914"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a:solidFill>
                    <a:schemeClr val="accent6">
                      <a:lumMod val="75000"/>
                    </a:schemeClr>
                  </a:solidFill>
                  <a:latin typeface="r0c0i Linotte" pitchFamily="2" charset="0"/>
                </a:rPr>
                <a:t>Áp dụng các p</a:t>
              </a:r>
              <a:r>
                <a:rPr lang="vi-VN" sz="3600">
                  <a:solidFill>
                    <a:schemeClr val="accent6">
                      <a:lumMod val="75000"/>
                    </a:schemeClr>
                  </a:solidFill>
                  <a:latin typeface="r0c0i Linotte" pitchFamily="2" charset="0"/>
                </a:rPr>
                <a:t>retrain-model State-of-the-art như Glove, Transformer, StanfordNLP hay BERT để trích xuất các đặc trưng một cách tốt hơn.</a:t>
              </a:r>
              <a:endParaRPr lang="en-US" sz="3600">
                <a:solidFill>
                  <a:schemeClr val="accent6">
                    <a:lumMod val="75000"/>
                  </a:schemeClr>
                </a:solidFill>
                <a:latin typeface="r0c0i Linotte" pitchFamily="2" charset="0"/>
              </a:endParaRPr>
            </a:p>
          </p:txBody>
        </p:sp>
        <p:pic>
          <p:nvPicPr>
            <p:cNvPr id="16394" name="Picture 10" descr="The Illustrated BERT, ELMo, and co. (How NLP Cracked Transfer Learning) –  Jay Alammar – Visualizing machine learning one concept at a time.">
              <a:extLst>
                <a:ext uri="{FF2B5EF4-FFF2-40B4-BE49-F238E27FC236}">
                  <a16:creationId xmlns:a16="http://schemas.microsoft.com/office/drawing/2014/main" id="{549DB7EC-1A14-4F35-97D6-0F3E2DC44FE1}"/>
                </a:ext>
              </a:extLst>
            </p:cNvPr>
            <p:cNvPicPr>
              <a:picLocks noChangeAspect="1" noChangeArrowheads="1"/>
            </p:cNvPicPr>
            <p:nvPr/>
          </p:nvPicPr>
          <p:blipFill rotWithShape="1">
            <a:blip r:embed="rId6" cstate="email">
              <a:extLst>
                <a:ext uri="{28A0092B-C50C-407E-A947-70E740481C1C}">
                  <a14:useLocalDpi xmlns:a14="http://schemas.microsoft.com/office/drawing/2010/main" val="0"/>
                </a:ext>
              </a:extLst>
            </a:blip>
            <a:srcRect l="17099" r="16653"/>
            <a:stretch/>
          </p:blipFill>
          <p:spPr bwMode="auto">
            <a:xfrm>
              <a:off x="18852312" y="8684784"/>
              <a:ext cx="5132548" cy="2963904"/>
            </a:xfrm>
            <a:prstGeom prst="rect">
              <a:avLst/>
            </a:prstGeom>
            <a:noFill/>
            <a:extLst>
              <a:ext uri="{909E8E84-426E-40DD-AFC4-6F175D3DCCD1}">
                <a14:hiddenFill xmlns:a14="http://schemas.microsoft.com/office/drawing/2010/main">
                  <a:solidFill>
                    <a:srgbClr val="FFFFFF"/>
                  </a:solidFill>
                </a14:hiddenFill>
              </a:ext>
            </a:extLst>
          </p:spPr>
        </p:pic>
        <p:pic>
          <p:nvPicPr>
            <p:cNvPr id="16398" name="Picture 14" descr="GloVe: Global Vectors for Word Representation">
              <a:extLst>
                <a:ext uri="{FF2B5EF4-FFF2-40B4-BE49-F238E27FC236}">
                  <a16:creationId xmlns:a16="http://schemas.microsoft.com/office/drawing/2014/main" id="{95C568AC-A8CE-4737-8AED-10FCF6A883AA}"/>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2848347" y="8831746"/>
              <a:ext cx="5827046" cy="4527615"/>
            </a:xfrm>
            <a:prstGeom prst="rect">
              <a:avLst/>
            </a:prstGeom>
            <a:noFill/>
            <a:extLst>
              <a:ext uri="{909E8E84-426E-40DD-AFC4-6F175D3DCCD1}">
                <a14:hiddenFill xmlns:a14="http://schemas.microsoft.com/office/drawing/2010/main">
                  <a:solidFill>
                    <a:srgbClr val="FFFFFF"/>
                  </a:solidFill>
                </a14:hiddenFill>
              </a:ext>
            </a:extLst>
          </p:spPr>
        </p:pic>
        <p:pic>
          <p:nvPicPr>
            <p:cNvPr id="16396" name="Picture 12" descr="Stanford NLP · GitHub">
              <a:extLst>
                <a:ext uri="{FF2B5EF4-FFF2-40B4-BE49-F238E27FC236}">
                  <a16:creationId xmlns:a16="http://schemas.microsoft.com/office/drawing/2014/main" id="{9B277335-265D-4C67-97BD-0DFF4F3F22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4587" b="22780"/>
            <a:stretch/>
          </p:blipFill>
          <p:spPr bwMode="auto">
            <a:xfrm>
              <a:off x="19987425" y="11566590"/>
              <a:ext cx="2862323" cy="17927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78911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603420" y="0"/>
            <a:ext cx="11814305" cy="13716000"/>
          </a:xfrm>
          <a:prstGeom prst="rect">
            <a:avLst/>
          </a:prstGeom>
          <a:solidFill>
            <a:srgbClr val="00206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2" name="Rectangle 11"/>
          <p:cNvSpPr/>
          <p:nvPr/>
        </p:nvSpPr>
        <p:spPr>
          <a:xfrm>
            <a:off x="13062214" y="3736477"/>
            <a:ext cx="10896715" cy="5983993"/>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4" name="Subtitle 2"/>
          <p:cNvSpPr txBox="1">
            <a:spLocks/>
          </p:cNvSpPr>
          <p:nvPr/>
        </p:nvSpPr>
        <p:spPr>
          <a:xfrm>
            <a:off x="14087167" y="6853847"/>
            <a:ext cx="5159838" cy="229710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50"/>
              </a:lnSpc>
            </a:pPr>
            <a:r>
              <a:rPr lang="en-US" sz="1700">
                <a:solidFill>
                  <a:schemeClr val="bg1"/>
                </a:solidFill>
                <a:latin typeface="Source Sans Pro" charset="0"/>
                <a:ea typeface="Source Sans Pro" charset="0"/>
                <a:cs typeface="Source Sans Pro" charset="0"/>
              </a:rPr>
              <a:t>Investment generally results in acquiring an asset, also called an investment. If the asset is available at a price worth investing, it is normally expected either to generate income, or to appreciate in value, so that it can be sold at a higher price invest Investment generally results.</a:t>
            </a:r>
          </a:p>
        </p:txBody>
      </p:sp>
      <p:sp>
        <p:nvSpPr>
          <p:cNvPr id="15" name="TextBox 14"/>
          <p:cNvSpPr txBox="1"/>
          <p:nvPr/>
        </p:nvSpPr>
        <p:spPr>
          <a:xfrm>
            <a:off x="14331352" y="4641095"/>
            <a:ext cx="4671472" cy="1913344"/>
          </a:xfrm>
          <a:prstGeom prst="rect">
            <a:avLst/>
          </a:prstGeom>
          <a:noFill/>
        </p:spPr>
        <p:txBody>
          <a:bodyPr wrap="none" rtlCol="0" anchor="ctr" anchorCtr="0">
            <a:spAutoFit/>
          </a:bodyPr>
          <a:lstStyle/>
          <a:p>
            <a:pPr algn="ctr">
              <a:lnSpc>
                <a:spcPts val="7060"/>
              </a:lnSpc>
            </a:pPr>
            <a:r>
              <a:rPr lang="en-US" sz="6000" b="1" spc="200">
                <a:solidFill>
                  <a:schemeClr val="accent2"/>
                </a:solidFill>
                <a:latin typeface="Montserrat" charset="0"/>
                <a:ea typeface="Montserrat" charset="0"/>
                <a:cs typeface="Montserrat" charset="0"/>
              </a:rPr>
              <a:t>MEET OUR</a:t>
            </a:r>
          </a:p>
          <a:p>
            <a:pPr algn="ctr">
              <a:lnSpc>
                <a:spcPts val="7060"/>
              </a:lnSpc>
            </a:pPr>
            <a:r>
              <a:rPr lang="en-US" sz="6000" b="1" spc="200">
                <a:solidFill>
                  <a:schemeClr val="bg1"/>
                </a:solidFill>
                <a:latin typeface="Montserrat" charset="0"/>
                <a:ea typeface="Montserrat" charset="0"/>
                <a:cs typeface="Montserrat" charset="0"/>
              </a:rPr>
              <a:t>CEO</a:t>
            </a:r>
          </a:p>
        </p:txBody>
      </p:sp>
      <p:pic>
        <p:nvPicPr>
          <p:cNvPr id="10" name="Picture 9" descr="A picture containing graphical user interface&#10;&#10;Description automatically generated">
            <a:extLst>
              <a:ext uri="{FF2B5EF4-FFF2-40B4-BE49-F238E27FC236}">
                <a16:creationId xmlns:a16="http://schemas.microsoft.com/office/drawing/2014/main" id="{AC3AD768-D826-4A76-A431-C45A4296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7854" y="4027712"/>
            <a:ext cx="10345057" cy="5401521"/>
          </a:xfrm>
          <a:prstGeom prst="rect">
            <a:avLst/>
          </a:prstGeom>
        </p:spPr>
      </p:pic>
      <p:sp>
        <p:nvSpPr>
          <p:cNvPr id="20" name="TextBox 19">
            <a:extLst>
              <a:ext uri="{FF2B5EF4-FFF2-40B4-BE49-F238E27FC236}">
                <a16:creationId xmlns:a16="http://schemas.microsoft.com/office/drawing/2014/main" id="{255FCAF5-57F2-41AD-B562-D1ABB3CE8263}"/>
              </a:ext>
            </a:extLst>
          </p:cNvPr>
          <p:cNvSpPr txBox="1"/>
          <p:nvPr/>
        </p:nvSpPr>
        <p:spPr>
          <a:xfrm>
            <a:off x="579245" y="6237894"/>
            <a:ext cx="11519228" cy="1231106"/>
          </a:xfrm>
          <a:prstGeom prst="rect">
            <a:avLst/>
          </a:prstGeom>
          <a:solidFill>
            <a:schemeClr val="tx1">
              <a:lumMod val="20000"/>
              <a:lumOff val="80000"/>
            </a:schemeClr>
          </a:solidFill>
          <a:ln w="76200">
            <a:noFill/>
            <a:extLst>
              <a:ext uri="{C807C97D-BFC1-408E-A445-0C87EB9F89A2}">
                <ask:lineSketchStyleProps xmlns:ask="http://schemas.microsoft.com/office/drawing/2018/sketchyshapes" sd="1219033472">
                  <a:custGeom>
                    <a:avLst/>
                    <a:gdLst>
                      <a:gd name="connsiteX0" fmla="*/ 0 w 9221308"/>
                      <a:gd name="connsiteY0" fmla="*/ 0 h 1477328"/>
                      <a:gd name="connsiteX1" fmla="*/ 9221308 w 9221308"/>
                      <a:gd name="connsiteY1" fmla="*/ 0 h 1477328"/>
                      <a:gd name="connsiteX2" fmla="*/ 9221308 w 9221308"/>
                      <a:gd name="connsiteY2" fmla="*/ 1477328 h 1477328"/>
                      <a:gd name="connsiteX3" fmla="*/ 0 w 9221308"/>
                      <a:gd name="connsiteY3" fmla="*/ 1477328 h 1477328"/>
                      <a:gd name="connsiteX4" fmla="*/ 0 w 922130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308" h="1477328" extrusionOk="0">
                        <a:moveTo>
                          <a:pt x="0" y="0"/>
                        </a:moveTo>
                        <a:cubicBezTo>
                          <a:pt x="2258973" y="118645"/>
                          <a:pt x="8070161" y="116012"/>
                          <a:pt x="9221308" y="0"/>
                        </a:cubicBezTo>
                        <a:cubicBezTo>
                          <a:pt x="9165264" y="735153"/>
                          <a:pt x="9252488" y="1113412"/>
                          <a:pt x="9221308" y="1477328"/>
                        </a:cubicBezTo>
                        <a:cubicBezTo>
                          <a:pt x="5190795" y="1611928"/>
                          <a:pt x="3092497" y="1320132"/>
                          <a:pt x="0" y="1477328"/>
                        </a:cubicBezTo>
                        <a:cubicBezTo>
                          <a:pt x="-79908" y="1020908"/>
                          <a:pt x="115447" y="636907"/>
                          <a:pt x="0" y="0"/>
                        </a:cubicBezTo>
                        <a:close/>
                      </a:path>
                    </a:pathLst>
                  </a:custGeom>
                  <ask:type>
                    <ask:lineSketchNone/>
                  </ask:type>
                </ask:lineSketchStyleProps>
              </a:ext>
            </a:extLst>
          </a:ln>
        </p:spPr>
        <p:txBody>
          <a:bodyPr wrap="square" lIns="365760" tIns="0" rIns="0" bIns="0" rtlCol="0">
            <a:spAutoFit/>
          </a:bodyPr>
          <a:lstStyle/>
          <a:p>
            <a:pPr algn="ctr"/>
            <a:r>
              <a:rPr lang="en-US" sz="7200" b="1">
                <a:solidFill>
                  <a:srgbClr val="4C566A"/>
                </a:solidFill>
                <a:latin typeface="Montserrat"/>
              </a:rPr>
              <a:t>THANK YOU FOR LISTENING </a:t>
            </a:r>
            <a:r>
              <a:rPr lang="en-US" sz="8000" b="1">
                <a:solidFill>
                  <a:srgbClr val="4C566A"/>
                </a:solidFill>
                <a:latin typeface="Montserrat"/>
              </a:rPr>
              <a:t>!</a:t>
            </a:r>
          </a:p>
        </p:txBody>
      </p:sp>
      <p:grpSp>
        <p:nvGrpSpPr>
          <p:cNvPr id="9" name="Group 8">
            <a:extLst>
              <a:ext uri="{FF2B5EF4-FFF2-40B4-BE49-F238E27FC236}">
                <a16:creationId xmlns:a16="http://schemas.microsoft.com/office/drawing/2014/main" id="{7694B271-81E2-45AC-A731-35AB2395516B}"/>
              </a:ext>
            </a:extLst>
          </p:cNvPr>
          <p:cNvGrpSpPr/>
          <p:nvPr/>
        </p:nvGrpSpPr>
        <p:grpSpPr>
          <a:xfrm rot="16200000">
            <a:off x="224614" y="5868671"/>
            <a:ext cx="588804" cy="613623"/>
            <a:chOff x="2483867" y="2712929"/>
            <a:chExt cx="1234324" cy="1199689"/>
          </a:xfrm>
          <a:solidFill>
            <a:schemeClr val="accent3"/>
          </a:solidFill>
        </p:grpSpPr>
        <p:sp>
          <p:nvSpPr>
            <p:cNvPr id="11" name="Rectangle: Rounded Corners 10">
              <a:extLst>
                <a:ext uri="{FF2B5EF4-FFF2-40B4-BE49-F238E27FC236}">
                  <a16:creationId xmlns:a16="http://schemas.microsoft.com/office/drawing/2014/main" id="{A5A1CB6B-4B93-4C8B-8F4C-53ED4EA80E64}"/>
                </a:ext>
              </a:extLst>
            </p:cNvPr>
            <p:cNvSpPr/>
            <p:nvPr/>
          </p:nvSpPr>
          <p:spPr>
            <a:xfrm>
              <a:off x="2483867" y="2712929"/>
              <a:ext cx="1234324" cy="166783"/>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A79FA74-9E0A-426F-A2C7-E2B61561DF6A}"/>
                </a:ext>
              </a:extLst>
            </p:cNvPr>
            <p:cNvSpPr/>
            <p:nvPr/>
          </p:nvSpPr>
          <p:spPr>
            <a:xfrm rot="5400000">
              <a:off x="3030449" y="3224879"/>
              <a:ext cx="1199688" cy="175789"/>
            </a:xfrm>
            <a:prstGeom prst="roundRect">
              <a:avLst>
                <a:gd name="adj" fmla="val 50000"/>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F148A0C-EDAC-42AC-9415-26A59188CA20}"/>
              </a:ext>
            </a:extLst>
          </p:cNvPr>
          <p:cNvGrpSpPr/>
          <p:nvPr/>
        </p:nvGrpSpPr>
        <p:grpSpPr>
          <a:xfrm rot="10800000">
            <a:off x="209138" y="7230481"/>
            <a:ext cx="588804" cy="613623"/>
            <a:chOff x="2483867" y="2712929"/>
            <a:chExt cx="1234324" cy="1199689"/>
          </a:xfrm>
          <a:solidFill>
            <a:schemeClr val="accent6"/>
          </a:solidFill>
        </p:grpSpPr>
        <p:sp>
          <p:nvSpPr>
            <p:cNvPr id="17" name="Rectangle: Rounded Corners 16">
              <a:extLst>
                <a:ext uri="{FF2B5EF4-FFF2-40B4-BE49-F238E27FC236}">
                  <a16:creationId xmlns:a16="http://schemas.microsoft.com/office/drawing/2014/main" id="{AF296FBF-0E7F-4A8D-9257-006F9E3A8ECA}"/>
                </a:ext>
              </a:extLst>
            </p:cNvPr>
            <p:cNvSpPr/>
            <p:nvPr/>
          </p:nvSpPr>
          <p:spPr>
            <a:xfrm>
              <a:off x="2483867" y="2712929"/>
              <a:ext cx="1234324" cy="166783"/>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1B053B4E-D7C6-4B53-8F19-5ACAF3114A49}"/>
                </a:ext>
              </a:extLst>
            </p:cNvPr>
            <p:cNvSpPr/>
            <p:nvPr/>
          </p:nvSpPr>
          <p:spPr>
            <a:xfrm rot="5400000">
              <a:off x="3030449" y="3224879"/>
              <a:ext cx="1199688" cy="175789"/>
            </a:xfrm>
            <a:prstGeom prst="roundRect">
              <a:avLst>
                <a:gd name="adj" fmla="val 50000"/>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62A67DE-056B-44C3-A71F-84933495A24F}"/>
              </a:ext>
            </a:extLst>
          </p:cNvPr>
          <p:cNvGrpSpPr/>
          <p:nvPr/>
        </p:nvGrpSpPr>
        <p:grpSpPr>
          <a:xfrm>
            <a:off x="11814755" y="5863590"/>
            <a:ext cx="588804" cy="613623"/>
            <a:chOff x="2483867" y="2712929"/>
            <a:chExt cx="1234324" cy="1199689"/>
          </a:xfrm>
          <a:solidFill>
            <a:schemeClr val="accent5"/>
          </a:solidFill>
        </p:grpSpPr>
        <p:sp>
          <p:nvSpPr>
            <p:cNvPr id="21" name="Rectangle: Rounded Corners 20">
              <a:extLst>
                <a:ext uri="{FF2B5EF4-FFF2-40B4-BE49-F238E27FC236}">
                  <a16:creationId xmlns:a16="http://schemas.microsoft.com/office/drawing/2014/main" id="{B0B95653-35DD-49F6-8124-2A8C761AD27E}"/>
                </a:ext>
              </a:extLst>
            </p:cNvPr>
            <p:cNvSpPr/>
            <p:nvPr/>
          </p:nvSpPr>
          <p:spPr>
            <a:xfrm>
              <a:off x="2483867" y="2712929"/>
              <a:ext cx="1234324" cy="166783"/>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7D09920-3F01-4C3B-B900-3686AE9DE950}"/>
                </a:ext>
              </a:extLst>
            </p:cNvPr>
            <p:cNvSpPr/>
            <p:nvPr/>
          </p:nvSpPr>
          <p:spPr>
            <a:xfrm rot="5400000">
              <a:off x="3030449" y="3224879"/>
              <a:ext cx="1199688" cy="175789"/>
            </a:xfrm>
            <a:prstGeom prst="roundRect">
              <a:avLst>
                <a:gd name="adj" fmla="val 50000"/>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352182BD-78B4-4B66-9565-A16CE33250CD}"/>
              </a:ext>
            </a:extLst>
          </p:cNvPr>
          <p:cNvGrpSpPr/>
          <p:nvPr/>
        </p:nvGrpSpPr>
        <p:grpSpPr>
          <a:xfrm rot="5400000">
            <a:off x="11805272" y="7240642"/>
            <a:ext cx="588804" cy="613623"/>
            <a:chOff x="2483867" y="2712929"/>
            <a:chExt cx="1234324" cy="1199689"/>
          </a:xfrm>
          <a:solidFill>
            <a:schemeClr val="accent4"/>
          </a:solidFill>
        </p:grpSpPr>
        <p:sp>
          <p:nvSpPr>
            <p:cNvPr id="24" name="Rectangle: Rounded Corners 23">
              <a:extLst>
                <a:ext uri="{FF2B5EF4-FFF2-40B4-BE49-F238E27FC236}">
                  <a16:creationId xmlns:a16="http://schemas.microsoft.com/office/drawing/2014/main" id="{0E65FFDB-9023-4AFC-ADA7-68179FD0B5B1}"/>
                </a:ext>
              </a:extLst>
            </p:cNvPr>
            <p:cNvSpPr/>
            <p:nvPr/>
          </p:nvSpPr>
          <p:spPr>
            <a:xfrm>
              <a:off x="2483867" y="2712929"/>
              <a:ext cx="1234324" cy="166783"/>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37E8489-A3B8-4353-B14F-5AB3AC4C00A4}"/>
                </a:ext>
              </a:extLst>
            </p:cNvPr>
            <p:cNvSpPr/>
            <p:nvPr/>
          </p:nvSpPr>
          <p:spPr>
            <a:xfrm rot="5400000">
              <a:off x="3030449" y="3224879"/>
              <a:ext cx="1199688" cy="175789"/>
            </a:xfrm>
            <a:prstGeom prst="roundRect">
              <a:avLst>
                <a:gd name="adj" fmla="val 50000"/>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590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487608" y="0"/>
            <a:ext cx="13930117" cy="13716000"/>
          </a:xfrm>
          <a:prstGeom prst="rect">
            <a:avLst/>
          </a:prstGeom>
          <a:solidFill>
            <a:schemeClr val="accent3">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2" name="Rectangle 11"/>
          <p:cNvSpPr/>
          <p:nvPr/>
        </p:nvSpPr>
        <p:spPr>
          <a:xfrm>
            <a:off x="11159411" y="3352800"/>
            <a:ext cx="12578661" cy="6789348"/>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14" name="Subtitle 2"/>
          <p:cNvSpPr txBox="1">
            <a:spLocks/>
          </p:cNvSpPr>
          <p:nvPr/>
        </p:nvSpPr>
        <p:spPr>
          <a:xfrm>
            <a:off x="14087167" y="6853847"/>
            <a:ext cx="5159838" cy="229710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2650"/>
              </a:lnSpc>
            </a:pPr>
            <a:r>
              <a:rPr lang="en-US" sz="1700">
                <a:solidFill>
                  <a:schemeClr val="bg1"/>
                </a:solidFill>
                <a:latin typeface="Source Sans Pro" charset="0"/>
                <a:ea typeface="Source Sans Pro" charset="0"/>
                <a:cs typeface="Source Sans Pro" charset="0"/>
              </a:rPr>
              <a:t>Investment generally results in acquiring an asset, also called an investment. If the asset is available at a price worth investing, it is normally expected either to generate income, or to appreciate in value, so that it can be sold at a higher price invest Investment generally results.</a:t>
            </a:r>
          </a:p>
        </p:txBody>
      </p:sp>
      <p:sp>
        <p:nvSpPr>
          <p:cNvPr id="15" name="TextBox 14"/>
          <p:cNvSpPr txBox="1"/>
          <p:nvPr/>
        </p:nvSpPr>
        <p:spPr>
          <a:xfrm>
            <a:off x="14331352" y="4641095"/>
            <a:ext cx="4671472" cy="1913344"/>
          </a:xfrm>
          <a:prstGeom prst="rect">
            <a:avLst/>
          </a:prstGeom>
          <a:noFill/>
        </p:spPr>
        <p:txBody>
          <a:bodyPr wrap="none" rtlCol="0" anchor="ctr" anchorCtr="0">
            <a:spAutoFit/>
          </a:bodyPr>
          <a:lstStyle/>
          <a:p>
            <a:pPr algn="ctr">
              <a:lnSpc>
                <a:spcPts val="7060"/>
              </a:lnSpc>
            </a:pPr>
            <a:r>
              <a:rPr lang="en-US" sz="6000" b="1" spc="200">
                <a:solidFill>
                  <a:schemeClr val="accent2"/>
                </a:solidFill>
                <a:latin typeface="Montserrat" charset="0"/>
                <a:ea typeface="Montserrat" charset="0"/>
                <a:cs typeface="Montserrat" charset="0"/>
              </a:rPr>
              <a:t>MEET OUR</a:t>
            </a:r>
          </a:p>
          <a:p>
            <a:pPr algn="ctr">
              <a:lnSpc>
                <a:spcPts val="7060"/>
              </a:lnSpc>
            </a:pPr>
            <a:r>
              <a:rPr lang="en-US" sz="6000" b="1" spc="200">
                <a:solidFill>
                  <a:schemeClr val="bg1"/>
                </a:solidFill>
                <a:latin typeface="Montserrat" charset="0"/>
                <a:ea typeface="Montserrat" charset="0"/>
                <a:cs typeface="Montserrat" charset="0"/>
              </a:rPr>
              <a:t>CEO</a:t>
            </a:r>
          </a:p>
        </p:txBody>
      </p:sp>
      <p:pic>
        <p:nvPicPr>
          <p:cNvPr id="10" name="Picture 9" descr="A picture containing graphical user interface&#10;&#10;Description automatically generated">
            <a:extLst>
              <a:ext uri="{FF2B5EF4-FFF2-40B4-BE49-F238E27FC236}">
                <a16:creationId xmlns:a16="http://schemas.microsoft.com/office/drawing/2014/main" id="{AC3AD768-D826-4A76-A431-C45A42961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3858" y="3602716"/>
            <a:ext cx="12113546" cy="6324912"/>
          </a:xfrm>
          <a:prstGeom prst="rect">
            <a:avLst/>
          </a:prstGeom>
        </p:spPr>
      </p:pic>
      <p:sp>
        <p:nvSpPr>
          <p:cNvPr id="20" name="TextBox 19">
            <a:extLst>
              <a:ext uri="{FF2B5EF4-FFF2-40B4-BE49-F238E27FC236}">
                <a16:creationId xmlns:a16="http://schemas.microsoft.com/office/drawing/2014/main" id="{255FCAF5-57F2-41AD-B562-D1ABB3CE8263}"/>
              </a:ext>
            </a:extLst>
          </p:cNvPr>
          <p:cNvSpPr txBox="1"/>
          <p:nvPr/>
        </p:nvSpPr>
        <p:spPr>
          <a:xfrm>
            <a:off x="113088" y="6133768"/>
            <a:ext cx="9799663" cy="1477328"/>
          </a:xfrm>
          <a:prstGeom prst="rect">
            <a:avLst/>
          </a:prstGeom>
          <a:noFill/>
          <a:ln w="76200">
            <a:noFill/>
            <a:extLst>
              <a:ext uri="{C807C97D-BFC1-408E-A445-0C87EB9F89A2}">
                <ask:lineSketchStyleProps xmlns:ask="http://schemas.microsoft.com/office/drawing/2018/sketchyshapes" sd="1219033472">
                  <a:custGeom>
                    <a:avLst/>
                    <a:gdLst>
                      <a:gd name="connsiteX0" fmla="*/ 0 w 9221308"/>
                      <a:gd name="connsiteY0" fmla="*/ 0 h 1477328"/>
                      <a:gd name="connsiteX1" fmla="*/ 9221308 w 9221308"/>
                      <a:gd name="connsiteY1" fmla="*/ 0 h 1477328"/>
                      <a:gd name="connsiteX2" fmla="*/ 9221308 w 9221308"/>
                      <a:gd name="connsiteY2" fmla="*/ 1477328 h 1477328"/>
                      <a:gd name="connsiteX3" fmla="*/ 0 w 9221308"/>
                      <a:gd name="connsiteY3" fmla="*/ 1477328 h 1477328"/>
                      <a:gd name="connsiteX4" fmla="*/ 0 w 9221308"/>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1308" h="1477328" extrusionOk="0">
                        <a:moveTo>
                          <a:pt x="0" y="0"/>
                        </a:moveTo>
                        <a:cubicBezTo>
                          <a:pt x="2258973" y="118645"/>
                          <a:pt x="8070161" y="116012"/>
                          <a:pt x="9221308" y="0"/>
                        </a:cubicBezTo>
                        <a:cubicBezTo>
                          <a:pt x="9165264" y="735153"/>
                          <a:pt x="9252488" y="1113412"/>
                          <a:pt x="9221308" y="1477328"/>
                        </a:cubicBezTo>
                        <a:cubicBezTo>
                          <a:pt x="5190795" y="1611928"/>
                          <a:pt x="3092497" y="1320132"/>
                          <a:pt x="0" y="1477328"/>
                        </a:cubicBezTo>
                        <a:cubicBezTo>
                          <a:pt x="-79908" y="1020908"/>
                          <a:pt x="115447" y="636907"/>
                          <a:pt x="0" y="0"/>
                        </a:cubicBezTo>
                        <a:close/>
                      </a:path>
                    </a:pathLst>
                  </a:custGeom>
                  <ask:type>
                    <ask:lineSketchNone/>
                  </ask:type>
                </ask:lineSketchStyleProps>
              </a:ext>
            </a:extLst>
          </a:ln>
        </p:spPr>
        <p:txBody>
          <a:bodyPr wrap="square" lIns="365760" tIns="0" rIns="0" bIns="0" rtlCol="0">
            <a:spAutoFit/>
          </a:bodyPr>
          <a:lstStyle/>
          <a:p>
            <a:pPr algn="ctr"/>
            <a:r>
              <a:rPr lang="en-US" sz="9600" b="1">
                <a:solidFill>
                  <a:schemeClr val="accent3"/>
                </a:solidFill>
                <a:latin typeface="Montserrat"/>
              </a:rPr>
              <a:t>1. </a:t>
            </a:r>
            <a:r>
              <a:rPr lang="en-US" sz="8000" b="1">
                <a:solidFill>
                  <a:schemeClr val="accent3"/>
                </a:solidFill>
                <a:latin typeface="Montserrat"/>
              </a:rPr>
              <a:t>GIỚI THIỆU CHUNG</a:t>
            </a:r>
          </a:p>
        </p:txBody>
      </p:sp>
    </p:spTree>
    <p:extLst>
      <p:ext uri="{BB962C8B-B14F-4D97-AF65-F5344CB8AC3E}">
        <p14:creationId xmlns:p14="http://schemas.microsoft.com/office/powerpoint/2010/main" val="61175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0DB1DF7-AE91-42FD-97F5-92301A4806E8}"/>
              </a:ext>
            </a:extLst>
          </p:cNvPr>
          <p:cNvSpPr>
            <a:spLocks noGrp="1"/>
          </p:cNvSpPr>
          <p:nvPr>
            <p:ph type="pic" sz="quarter" idx="41"/>
          </p:nvPr>
        </p:nvSpPr>
        <p:spPr/>
      </p:sp>
      <p:pic>
        <p:nvPicPr>
          <p:cNvPr id="6146" name="Picture 2" descr="Tràn lan Fake news - &amp;quot;thuốc độc&amp;quot; trên mạng xã hội">
            <a:extLst>
              <a:ext uri="{FF2B5EF4-FFF2-40B4-BE49-F238E27FC236}">
                <a16:creationId xmlns:a16="http://schemas.microsoft.com/office/drawing/2014/main" id="{53169FC2-519C-4D29-80AB-F44F91815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58"/>
          <a:stretch/>
        </p:blipFill>
        <p:spPr bwMode="auto">
          <a:xfrm>
            <a:off x="0" y="0"/>
            <a:ext cx="12220995" cy="13716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A256697-EB79-482C-9AE3-41B686D8DE8C}"/>
              </a:ext>
            </a:extLst>
          </p:cNvPr>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17" name="Straight Connector 16">
            <a:extLst>
              <a:ext uri="{FF2B5EF4-FFF2-40B4-BE49-F238E27FC236}">
                <a16:creationId xmlns:a16="http://schemas.microsoft.com/office/drawing/2014/main" id="{BD894054-DF4D-4807-9200-6EEC07DDF6D5}"/>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C80BD31-3D9D-462D-8897-2A6D0EBF7347}"/>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20" name="TextBox 19">
            <a:extLst>
              <a:ext uri="{FF2B5EF4-FFF2-40B4-BE49-F238E27FC236}">
                <a16:creationId xmlns:a16="http://schemas.microsoft.com/office/drawing/2014/main" id="{2E6C0E87-2444-49A9-B730-6FEFC27CA8CE}"/>
              </a:ext>
            </a:extLst>
          </p:cNvPr>
          <p:cNvSpPr txBox="1"/>
          <p:nvPr/>
        </p:nvSpPr>
        <p:spPr>
          <a:xfrm>
            <a:off x="13152894" y="3316949"/>
            <a:ext cx="10489328"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Mục tiêu đề tài</a:t>
            </a:r>
          </a:p>
        </p:txBody>
      </p:sp>
      <p:sp>
        <p:nvSpPr>
          <p:cNvPr id="26" name="TextBox 25">
            <a:extLst>
              <a:ext uri="{FF2B5EF4-FFF2-40B4-BE49-F238E27FC236}">
                <a16:creationId xmlns:a16="http://schemas.microsoft.com/office/drawing/2014/main" id="{E90808F0-2A56-44B5-9A49-5F9D34F19CA4}"/>
              </a:ext>
            </a:extLst>
          </p:cNvPr>
          <p:cNvSpPr txBox="1"/>
          <p:nvPr/>
        </p:nvSpPr>
        <p:spPr>
          <a:xfrm>
            <a:off x="13152894" y="5784200"/>
            <a:ext cx="10489328"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Bài toán Học máy</a:t>
            </a:r>
          </a:p>
        </p:txBody>
      </p:sp>
      <p:sp>
        <p:nvSpPr>
          <p:cNvPr id="29" name="TextBox 28">
            <a:extLst>
              <a:ext uri="{FF2B5EF4-FFF2-40B4-BE49-F238E27FC236}">
                <a16:creationId xmlns:a16="http://schemas.microsoft.com/office/drawing/2014/main" id="{7191EF03-C61F-4278-B80D-49C0346AD16D}"/>
              </a:ext>
            </a:extLst>
          </p:cNvPr>
          <p:cNvSpPr txBox="1"/>
          <p:nvPr/>
        </p:nvSpPr>
        <p:spPr>
          <a:xfrm>
            <a:off x="13152894" y="10034648"/>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Ứng dụng thực tiễn</a:t>
            </a:r>
          </a:p>
        </p:txBody>
      </p:sp>
      <p:sp>
        <p:nvSpPr>
          <p:cNvPr id="30" name="TextBox 29">
            <a:extLst>
              <a:ext uri="{FF2B5EF4-FFF2-40B4-BE49-F238E27FC236}">
                <a16:creationId xmlns:a16="http://schemas.microsoft.com/office/drawing/2014/main" id="{A21EEEDD-0137-4B45-BB53-4ABE2B36D096}"/>
              </a:ext>
            </a:extLst>
          </p:cNvPr>
          <p:cNvSpPr txBox="1"/>
          <p:nvPr/>
        </p:nvSpPr>
        <p:spPr>
          <a:xfrm>
            <a:off x="13152895" y="7909424"/>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Quy trình thực hiện bài toán</a:t>
            </a:r>
          </a:p>
        </p:txBody>
      </p:sp>
    </p:spTree>
    <p:extLst>
      <p:ext uri="{BB962C8B-B14F-4D97-AF65-F5344CB8AC3E}">
        <p14:creationId xmlns:p14="http://schemas.microsoft.com/office/powerpoint/2010/main" val="1700731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96CAFDF-236B-45D5-8FC4-5A973D7D94B2}"/>
              </a:ext>
            </a:extLst>
          </p:cNvPr>
          <p:cNvSpPr/>
          <p:nvPr/>
        </p:nvSpPr>
        <p:spPr>
          <a:xfrm>
            <a:off x="13152893" y="3340781"/>
            <a:ext cx="10489329" cy="9951948"/>
          </a:xfrm>
          <a:prstGeom prst="roundRect">
            <a:avLst>
              <a:gd name="adj" fmla="val 4084"/>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solidFill>
                <a:schemeClr val="tx2"/>
              </a:solidFill>
              <a:latin typeface="r0c0i Linotte" pitchFamily="2" charset="0"/>
            </a:endParaRPr>
          </a:p>
        </p:txBody>
      </p:sp>
      <p:sp>
        <p:nvSpPr>
          <p:cNvPr id="19" name="TextBox 18"/>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22" name="Straight Connector 21"/>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3" name="Picture Placeholder 2">
            <a:extLst>
              <a:ext uri="{FF2B5EF4-FFF2-40B4-BE49-F238E27FC236}">
                <a16:creationId xmlns:a16="http://schemas.microsoft.com/office/drawing/2014/main" id="{D0DB1DF7-AE91-42FD-97F5-92301A4806E8}"/>
              </a:ext>
            </a:extLst>
          </p:cNvPr>
          <p:cNvSpPr>
            <a:spLocks noGrp="1"/>
          </p:cNvSpPr>
          <p:nvPr>
            <p:ph type="pic" sz="quarter" idx="41"/>
          </p:nvPr>
        </p:nvSpPr>
        <p:spPr/>
      </p:sp>
      <p:pic>
        <p:nvPicPr>
          <p:cNvPr id="6146" name="Picture 2" descr="Tràn lan Fake news - &amp;quot;thuốc độc&amp;quot; trên mạng xã hội">
            <a:extLst>
              <a:ext uri="{FF2B5EF4-FFF2-40B4-BE49-F238E27FC236}">
                <a16:creationId xmlns:a16="http://schemas.microsoft.com/office/drawing/2014/main" id="{53169FC2-519C-4D29-80AB-F44F91815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58"/>
          <a:stretch/>
        </p:blipFill>
        <p:spPr bwMode="auto">
          <a:xfrm>
            <a:off x="0" y="0"/>
            <a:ext cx="12220995" cy="13716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9" name="TextBox 8">
            <a:extLst>
              <a:ext uri="{FF2B5EF4-FFF2-40B4-BE49-F238E27FC236}">
                <a16:creationId xmlns:a16="http://schemas.microsoft.com/office/drawing/2014/main" id="{651ECCE4-2F5A-4A43-AC56-E6292EF060F5}"/>
              </a:ext>
            </a:extLst>
          </p:cNvPr>
          <p:cNvSpPr txBox="1"/>
          <p:nvPr/>
        </p:nvSpPr>
        <p:spPr>
          <a:xfrm>
            <a:off x="13343295" y="4852527"/>
            <a:ext cx="10108523" cy="8402300"/>
          </a:xfrm>
          <a:prstGeom prst="rect">
            <a:avLst/>
          </a:prstGeom>
          <a:noFill/>
        </p:spPr>
        <p:txBody>
          <a:bodyPr wrap="square" rtlCol="0">
            <a:spAutoFit/>
          </a:bodyPr>
          <a:lstStyle/>
          <a:p>
            <a:pPr marL="571500" indent="-571500" algn="just">
              <a:buFont typeface="Arial" panose="020B0604020202020204" pitchFamily="34" charset="0"/>
              <a:buChar char="•"/>
            </a:pPr>
            <a:r>
              <a:rPr lang="en-US" sz="3600">
                <a:solidFill>
                  <a:schemeClr val="tx2"/>
                </a:solidFill>
                <a:latin typeface="r0c0i Linotte" pitchFamily="2" charset="0"/>
              </a:rPr>
              <a:t>Sự bùng nổ của dữ liệu lớn =&gt; Lượng thông tin tin khổng lồ và lan truyền nhanh chóng. </a:t>
            </a:r>
          </a:p>
          <a:p>
            <a:pPr algn="just"/>
            <a:r>
              <a:rPr lang="en-US" sz="3600">
                <a:solidFill>
                  <a:schemeClr val="tx2"/>
                </a:solidFill>
                <a:latin typeface="r0c0i Linotte" pitchFamily="2" charset="0"/>
              </a:rPr>
              <a:t>     =&gt; Nguy cơ về </a:t>
            </a:r>
            <a:r>
              <a:rPr lang="en-US" sz="3600" b="1">
                <a:solidFill>
                  <a:schemeClr val="accent3"/>
                </a:solidFill>
                <a:latin typeface="r0c0i Linotte" pitchFamily="2" charset="0"/>
              </a:rPr>
              <a:t>vấn nạn tin giả</a:t>
            </a:r>
            <a:r>
              <a:rPr lang="en-US" sz="3600" b="1">
                <a:solidFill>
                  <a:schemeClr val="tx2"/>
                </a:solidFill>
                <a:latin typeface="r0c0i Linotte" pitchFamily="2" charset="0"/>
              </a:rPr>
              <a:t>.</a:t>
            </a:r>
          </a:p>
          <a:p>
            <a:pPr algn="just"/>
            <a:endParaRPr lang="en-US" sz="3600" b="1">
              <a:solidFill>
                <a:schemeClr val="accent3"/>
              </a:solidFill>
              <a:latin typeface="r0c0i Linotte" pitchFamily="2" charset="0"/>
            </a:endParaRPr>
          </a:p>
          <a:p>
            <a:pPr marL="571500" indent="-571500" algn="just">
              <a:buFont typeface="Arial" panose="020B0604020202020204" pitchFamily="34" charset="0"/>
              <a:buChar char="•"/>
            </a:pPr>
            <a:r>
              <a:rPr lang="en-US" sz="3600">
                <a:solidFill>
                  <a:schemeClr val="tx2"/>
                </a:solidFill>
                <a:latin typeface="r0c0i Linotte" pitchFamily="2" charset="0"/>
              </a:rPr>
              <a:t>Mục tiêu đặt ra của đồ án này nhằm tìm hiểu và xây dựng các mô hình Học máy để nhận diện tin tức giả bằng cách phân loại các tin tức từ bộ dữ liệu theo 2 nhãn: REAL (tin thật) và FAKE (tin giả).</a:t>
            </a:r>
          </a:p>
          <a:p>
            <a:pPr marL="571500" indent="-571500" algn="just">
              <a:buFont typeface="Arial" panose="020B0604020202020204" pitchFamily="34" charset="0"/>
              <a:buChar char="•"/>
            </a:pPr>
            <a:endParaRPr lang="en-US" sz="3600">
              <a:solidFill>
                <a:schemeClr val="tx2"/>
              </a:solidFill>
              <a:latin typeface="r0c0i Linotte" pitchFamily="2" charset="0"/>
            </a:endParaRPr>
          </a:p>
          <a:p>
            <a:pPr marL="571500" indent="-571500" algn="just">
              <a:buFont typeface="Arial" panose="020B0604020202020204" pitchFamily="34" charset="0"/>
              <a:buChar char="•"/>
            </a:pPr>
            <a:r>
              <a:rPr lang="en-US" sz="3600">
                <a:solidFill>
                  <a:schemeClr val="tx2"/>
                </a:solidFill>
                <a:latin typeface="r0c0i Linotte" pitchFamily="2" charset="0"/>
              </a:rPr>
              <a:t>So </a:t>
            </a:r>
            <a:r>
              <a:rPr lang="vi-VN" sz="3600">
                <a:solidFill>
                  <a:schemeClr val="tx2"/>
                </a:solidFill>
                <a:latin typeface="r0c0i Linotte" pitchFamily="2" charset="0"/>
              </a:rPr>
              <a:t>sánh khả năng trích xuất thông tin của một số bộ trích chọn đặc trưng gồm TFIDFVectorizer, Countvectorizer và Word2Vec, cũng như độ hi</a:t>
            </a:r>
            <a:r>
              <a:rPr lang="en-US" sz="3600">
                <a:solidFill>
                  <a:schemeClr val="tx2"/>
                </a:solidFill>
                <a:latin typeface="r0c0i Linotte" pitchFamily="2" charset="0"/>
              </a:rPr>
              <a:t>ệ</a:t>
            </a:r>
            <a:r>
              <a:rPr lang="vi-VN" sz="3600">
                <a:solidFill>
                  <a:schemeClr val="tx2"/>
                </a:solidFill>
                <a:latin typeface="r0c0i Linotte" pitchFamily="2" charset="0"/>
              </a:rPr>
              <a:t>u quả của chúng trên các mô hình Học máy khác nhau</a:t>
            </a:r>
            <a:r>
              <a:rPr lang="en-US" sz="3600">
                <a:solidFill>
                  <a:schemeClr val="tx2"/>
                </a:solidFill>
                <a:latin typeface="r0c0i Linotte" pitchFamily="2" charset="0"/>
              </a:rPr>
              <a:t>.</a:t>
            </a:r>
          </a:p>
        </p:txBody>
      </p:sp>
      <p:grpSp>
        <p:nvGrpSpPr>
          <p:cNvPr id="18" name="Group 17">
            <a:extLst>
              <a:ext uri="{FF2B5EF4-FFF2-40B4-BE49-F238E27FC236}">
                <a16:creationId xmlns:a16="http://schemas.microsoft.com/office/drawing/2014/main" id="{A8D8DB85-399B-4CCD-9803-051A56461D6D}"/>
              </a:ext>
            </a:extLst>
          </p:cNvPr>
          <p:cNvGrpSpPr/>
          <p:nvPr/>
        </p:nvGrpSpPr>
        <p:grpSpPr>
          <a:xfrm>
            <a:off x="13152894" y="5784200"/>
            <a:ext cx="10489328" cy="5169849"/>
            <a:chOff x="13152894" y="5784200"/>
            <a:chExt cx="10489328" cy="5169849"/>
          </a:xfrm>
        </p:grpSpPr>
        <p:sp>
          <p:nvSpPr>
            <p:cNvPr id="13" name="TextBox 12"/>
            <p:cNvSpPr txBox="1"/>
            <p:nvPr/>
          </p:nvSpPr>
          <p:spPr>
            <a:xfrm>
              <a:off x="13152894" y="5784200"/>
              <a:ext cx="10489328"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Bài toán Học máy</a:t>
              </a:r>
            </a:p>
          </p:txBody>
        </p:sp>
        <p:sp>
          <p:nvSpPr>
            <p:cNvPr id="30" name="TextBox 29">
              <a:extLst>
                <a:ext uri="{FF2B5EF4-FFF2-40B4-BE49-F238E27FC236}">
                  <a16:creationId xmlns:a16="http://schemas.microsoft.com/office/drawing/2014/main" id="{78F8C19E-4D4F-4E6E-B8BF-60621304C942}"/>
                </a:ext>
              </a:extLst>
            </p:cNvPr>
            <p:cNvSpPr txBox="1"/>
            <p:nvPr/>
          </p:nvSpPr>
          <p:spPr>
            <a:xfrm>
              <a:off x="13152894" y="10034648"/>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Ứng dụng thực tiễn</a:t>
              </a:r>
            </a:p>
          </p:txBody>
        </p:sp>
        <p:sp>
          <p:nvSpPr>
            <p:cNvPr id="31" name="TextBox 30">
              <a:extLst>
                <a:ext uri="{FF2B5EF4-FFF2-40B4-BE49-F238E27FC236}">
                  <a16:creationId xmlns:a16="http://schemas.microsoft.com/office/drawing/2014/main" id="{F37E3A25-A6F7-480D-A1BC-E2A74F886591}"/>
                </a:ext>
              </a:extLst>
            </p:cNvPr>
            <p:cNvSpPr txBox="1"/>
            <p:nvPr/>
          </p:nvSpPr>
          <p:spPr>
            <a:xfrm>
              <a:off x="13152895" y="7909424"/>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Quy trình thực hiện bài toán</a:t>
              </a:r>
            </a:p>
          </p:txBody>
        </p:sp>
      </p:grpSp>
    </p:spTree>
    <p:extLst>
      <p:ext uri="{BB962C8B-B14F-4D97-AF65-F5344CB8AC3E}">
        <p14:creationId xmlns:p14="http://schemas.microsoft.com/office/powerpoint/2010/main" val="23867042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par>
                                <p:cTn id="11" presetID="42" presetClass="path" presetSubtype="0" accel="50000" decel="50000" fill="hold" nodeType="withEffect">
                                  <p:stCondLst>
                                    <p:cond delay="0"/>
                                  </p:stCondLst>
                                  <p:childTnLst>
                                    <p:animMotion origin="layout" path="M 1.27898E-6 4.81481E-6 L 0.00032 0.61261 " pathEditMode="relative" rAng="0" ptsTypes="AA">
                                      <p:cBhvr>
                                        <p:cTn id="12" dur="600" fill="hold"/>
                                        <p:tgtEl>
                                          <p:spTgt spid="18"/>
                                        </p:tgtEl>
                                        <p:attrNameLst>
                                          <p:attrName>ppt_x</p:attrName>
                                          <p:attrName>ppt_y</p:attrName>
                                        </p:attrNameLst>
                                      </p:cBhvr>
                                      <p:rCtr x="13" y="30625"/>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fade">
                                      <p:cBhvr>
                                        <p:cTn id="3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0DB1DF7-AE91-42FD-97F5-92301A4806E8}"/>
              </a:ext>
            </a:extLst>
          </p:cNvPr>
          <p:cNvSpPr>
            <a:spLocks noGrp="1"/>
          </p:cNvSpPr>
          <p:nvPr>
            <p:ph type="pic" sz="quarter" idx="41"/>
          </p:nvPr>
        </p:nvSpPr>
        <p:spPr/>
      </p:sp>
      <p:pic>
        <p:nvPicPr>
          <p:cNvPr id="6146" name="Picture 2" descr="Tràn lan Fake news - &amp;quot;thuốc độc&amp;quot; trên mạng xã hội">
            <a:extLst>
              <a:ext uri="{FF2B5EF4-FFF2-40B4-BE49-F238E27FC236}">
                <a16:creationId xmlns:a16="http://schemas.microsoft.com/office/drawing/2014/main" id="{53169FC2-519C-4D29-80AB-F44F918157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58"/>
          <a:stretch/>
        </p:blipFill>
        <p:spPr bwMode="auto">
          <a:xfrm>
            <a:off x="0" y="0"/>
            <a:ext cx="12220995" cy="13716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87AFD85-FA6D-4FD7-9E9D-BF6E413889E4}"/>
              </a:ext>
            </a:extLst>
          </p:cNvPr>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14" name="Straight Connector 13">
            <a:extLst>
              <a:ext uri="{FF2B5EF4-FFF2-40B4-BE49-F238E27FC236}">
                <a16:creationId xmlns:a16="http://schemas.microsoft.com/office/drawing/2014/main" id="{93D4A89C-BD1E-421F-ACBD-E9EB174631B2}"/>
              </a:ext>
            </a:extLst>
          </p:cNvPr>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6B7926-8A88-45E7-B158-0B2F2F61EF0B}"/>
              </a:ext>
            </a:extLst>
          </p:cNvPr>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7" name="TextBox 16">
            <a:extLst>
              <a:ext uri="{FF2B5EF4-FFF2-40B4-BE49-F238E27FC236}">
                <a16:creationId xmlns:a16="http://schemas.microsoft.com/office/drawing/2014/main" id="{47AF2815-4F78-40FF-93D3-2226D317B1E8}"/>
              </a:ext>
            </a:extLst>
          </p:cNvPr>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21" name="TextBox 20">
            <a:extLst>
              <a:ext uri="{FF2B5EF4-FFF2-40B4-BE49-F238E27FC236}">
                <a16:creationId xmlns:a16="http://schemas.microsoft.com/office/drawing/2014/main" id="{02AB5BEB-FAD3-4712-BE9A-36FEFD998D44}"/>
              </a:ext>
            </a:extLst>
          </p:cNvPr>
          <p:cNvSpPr txBox="1"/>
          <p:nvPr/>
        </p:nvSpPr>
        <p:spPr>
          <a:xfrm>
            <a:off x="13152894" y="5784200"/>
            <a:ext cx="10489328"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Bài toán Học máy</a:t>
            </a:r>
          </a:p>
        </p:txBody>
      </p:sp>
      <p:sp>
        <p:nvSpPr>
          <p:cNvPr id="26" name="TextBox 25">
            <a:extLst>
              <a:ext uri="{FF2B5EF4-FFF2-40B4-BE49-F238E27FC236}">
                <a16:creationId xmlns:a16="http://schemas.microsoft.com/office/drawing/2014/main" id="{72A75BC3-1A30-423D-A23D-B74707AF7836}"/>
              </a:ext>
            </a:extLst>
          </p:cNvPr>
          <p:cNvSpPr txBox="1"/>
          <p:nvPr/>
        </p:nvSpPr>
        <p:spPr>
          <a:xfrm>
            <a:off x="13152894" y="10034648"/>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Ứng dụng thực tiễn</a:t>
            </a:r>
          </a:p>
        </p:txBody>
      </p:sp>
      <p:sp>
        <p:nvSpPr>
          <p:cNvPr id="27" name="TextBox 26">
            <a:extLst>
              <a:ext uri="{FF2B5EF4-FFF2-40B4-BE49-F238E27FC236}">
                <a16:creationId xmlns:a16="http://schemas.microsoft.com/office/drawing/2014/main" id="{829B71C5-B717-4C62-BE0E-02C71D2DE355}"/>
              </a:ext>
            </a:extLst>
          </p:cNvPr>
          <p:cNvSpPr txBox="1"/>
          <p:nvPr/>
        </p:nvSpPr>
        <p:spPr>
          <a:xfrm>
            <a:off x="13152895" y="7909424"/>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Quy trình thực hiện bài toán</a:t>
            </a:r>
          </a:p>
        </p:txBody>
      </p:sp>
    </p:spTree>
    <p:extLst>
      <p:ext uri="{BB962C8B-B14F-4D97-AF65-F5344CB8AC3E}">
        <p14:creationId xmlns:p14="http://schemas.microsoft.com/office/powerpoint/2010/main" val="537243500"/>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649742-BBF1-4E3B-83D6-C5A7F26938A6}"/>
              </a:ext>
            </a:extLst>
          </p:cNvPr>
          <p:cNvSpPr/>
          <p:nvPr/>
        </p:nvSpPr>
        <p:spPr>
          <a:xfrm>
            <a:off x="0" y="-1"/>
            <a:ext cx="12221895" cy="13716000"/>
          </a:xfrm>
          <a:prstGeom prst="rect">
            <a:avLst/>
          </a:prstGeom>
          <a:solidFill>
            <a:schemeClr val="accent3">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Light" charset="0"/>
            </a:endParaRPr>
          </a:p>
        </p:txBody>
      </p:sp>
      <p:sp>
        <p:nvSpPr>
          <p:cNvPr id="5" name="Rectangle: Rounded Corners 4">
            <a:extLst>
              <a:ext uri="{FF2B5EF4-FFF2-40B4-BE49-F238E27FC236}">
                <a16:creationId xmlns:a16="http://schemas.microsoft.com/office/drawing/2014/main" id="{E96CAFDF-236B-45D5-8FC4-5A973D7D94B2}"/>
              </a:ext>
            </a:extLst>
          </p:cNvPr>
          <p:cNvSpPr/>
          <p:nvPr/>
        </p:nvSpPr>
        <p:spPr>
          <a:xfrm>
            <a:off x="13139284" y="5744578"/>
            <a:ext cx="10489329" cy="7666622"/>
          </a:xfrm>
          <a:prstGeom prst="roundRect">
            <a:avLst>
              <a:gd name="adj" fmla="val 4084"/>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a:solidFill>
                <a:schemeClr val="tx2"/>
              </a:solidFill>
              <a:latin typeface="r0c0i Linotte" pitchFamily="2" charset="0"/>
            </a:endParaRPr>
          </a:p>
        </p:txBody>
      </p:sp>
      <p:sp>
        <p:nvSpPr>
          <p:cNvPr id="19" name="TextBox 18"/>
          <p:cNvSpPr txBox="1"/>
          <p:nvPr/>
        </p:nvSpPr>
        <p:spPr>
          <a:xfrm>
            <a:off x="14984686" y="1150575"/>
            <a:ext cx="6723315" cy="1002839"/>
          </a:xfrm>
          <a:prstGeom prst="rect">
            <a:avLst/>
          </a:prstGeom>
          <a:noFill/>
        </p:spPr>
        <p:txBody>
          <a:bodyPr wrap="none" rtlCol="0" anchor="ctr" anchorCtr="0">
            <a:spAutoFit/>
          </a:bodyPr>
          <a:lstStyle/>
          <a:p>
            <a:pPr algn="ctr">
              <a:lnSpc>
                <a:spcPts val="7060"/>
              </a:lnSpc>
            </a:pPr>
            <a:r>
              <a:rPr lang="en-US" sz="6000" b="1" spc="200">
                <a:solidFill>
                  <a:schemeClr val="accent3"/>
                </a:solidFill>
                <a:latin typeface="Montserrat" charset="0"/>
                <a:ea typeface="Montserrat" charset="0"/>
                <a:cs typeface="Montserrat" charset="0"/>
              </a:rPr>
              <a:t>GIỚI THIỆU CHUNG</a:t>
            </a:r>
          </a:p>
        </p:txBody>
      </p:sp>
      <p:cxnSp>
        <p:nvCxnSpPr>
          <p:cNvPr id="22" name="Straight Connector 21"/>
          <p:cNvCxnSpPr/>
          <p:nvPr/>
        </p:nvCxnSpPr>
        <p:spPr>
          <a:xfrm>
            <a:off x="17189842" y="2446904"/>
            <a:ext cx="228138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276139" y="723273"/>
            <a:ext cx="2137125" cy="446276"/>
          </a:xfrm>
          <a:prstGeom prst="rect">
            <a:avLst/>
          </a:prstGeom>
          <a:noFill/>
        </p:spPr>
        <p:txBody>
          <a:bodyPr wrap="none" rtlCol="0" anchor="ctr" anchorCtr="0">
            <a:spAutoFit/>
          </a:bodyPr>
          <a:lstStyle/>
          <a:p>
            <a:pPr algn="ctr"/>
            <a:r>
              <a:rPr lang="en-US" sz="2300" spc="600">
                <a:latin typeface="Montserrat" charset="0"/>
                <a:ea typeface="Montserrat" charset="0"/>
                <a:cs typeface="Montserrat" charset="0"/>
              </a:rPr>
              <a:t>DS102.L21</a:t>
            </a:r>
          </a:p>
        </p:txBody>
      </p:sp>
      <p:sp>
        <p:nvSpPr>
          <p:cNvPr id="15" name="TextBox 14"/>
          <p:cNvSpPr txBox="1"/>
          <p:nvPr/>
        </p:nvSpPr>
        <p:spPr>
          <a:xfrm>
            <a:off x="13152894" y="3316949"/>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Mục tiêu đề tài</a:t>
            </a:r>
          </a:p>
        </p:txBody>
      </p:sp>
      <p:sp>
        <p:nvSpPr>
          <p:cNvPr id="13" name="TextBox 12"/>
          <p:cNvSpPr txBox="1"/>
          <p:nvPr/>
        </p:nvSpPr>
        <p:spPr>
          <a:xfrm>
            <a:off x="13152894" y="5784200"/>
            <a:ext cx="10489328" cy="919401"/>
          </a:xfrm>
          <a:prstGeom prst="roundRect">
            <a:avLst/>
          </a:prstGeom>
          <a:solidFill>
            <a:schemeClr val="accent3"/>
          </a:solidFill>
          <a:ln w="57150">
            <a:solidFill>
              <a:schemeClr val="tx2"/>
            </a:solidFill>
          </a:ln>
        </p:spPr>
        <p:txBody>
          <a:bodyPr wrap="square" rtlCol="0" anchor="ctr" anchorCtr="0">
            <a:spAutoFit/>
          </a:bodyPr>
          <a:lstStyle/>
          <a:p>
            <a:pPr algn="ctr"/>
            <a:r>
              <a:rPr lang="en-US" sz="4800" b="1" spc="300">
                <a:solidFill>
                  <a:schemeClr val="bg2"/>
                </a:solidFill>
                <a:latin typeface="Montserrat" charset="0"/>
                <a:ea typeface="Montserrat" charset="0"/>
                <a:cs typeface="Montserrat" charset="0"/>
              </a:rPr>
              <a:t>Bài toán Học máy</a:t>
            </a:r>
          </a:p>
        </p:txBody>
      </p:sp>
      <p:sp>
        <p:nvSpPr>
          <p:cNvPr id="9" name="TextBox 8">
            <a:extLst>
              <a:ext uri="{FF2B5EF4-FFF2-40B4-BE49-F238E27FC236}">
                <a16:creationId xmlns:a16="http://schemas.microsoft.com/office/drawing/2014/main" id="{651ECCE4-2F5A-4A43-AC56-E6292EF060F5}"/>
              </a:ext>
            </a:extLst>
          </p:cNvPr>
          <p:cNvSpPr txBox="1"/>
          <p:nvPr/>
        </p:nvSpPr>
        <p:spPr>
          <a:xfrm>
            <a:off x="13343295" y="7010687"/>
            <a:ext cx="10108523"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600">
                <a:solidFill>
                  <a:schemeClr val="tx2"/>
                </a:solidFill>
                <a:latin typeface="r0c0i Linotte" pitchFamily="2" charset="0"/>
              </a:rPr>
              <a:t>Đây là bài toán </a:t>
            </a:r>
            <a:r>
              <a:rPr lang="en-US" sz="3600" b="1">
                <a:solidFill>
                  <a:schemeClr val="accent3"/>
                </a:solidFill>
                <a:latin typeface="r0c0i Linotte" pitchFamily="2" charset="0"/>
              </a:rPr>
              <a:t>Supervised Learning (Học có giám sát)</a:t>
            </a:r>
          </a:p>
          <a:p>
            <a:pPr marL="571500" indent="-571500" algn="just">
              <a:buFont typeface="Arial" panose="020B0604020202020204" pitchFamily="34" charset="0"/>
              <a:buChar char="•"/>
            </a:pPr>
            <a:endParaRPr lang="en-US" sz="3600" b="1">
              <a:solidFill>
                <a:schemeClr val="accent3"/>
              </a:solidFill>
              <a:latin typeface="r0c0i Linotte" pitchFamily="2" charset="0"/>
            </a:endParaRPr>
          </a:p>
          <a:p>
            <a:pPr marL="571500" indent="-571500" algn="just">
              <a:buFont typeface="Arial" panose="020B0604020202020204" pitchFamily="34" charset="0"/>
              <a:buChar char="•"/>
            </a:pPr>
            <a:r>
              <a:rPr lang="en-US" sz="3600">
                <a:solidFill>
                  <a:schemeClr val="tx2"/>
                </a:solidFill>
                <a:latin typeface="r0c0i Linotte" pitchFamily="2" charset="0"/>
              </a:rPr>
              <a:t>Dạng bài toán </a:t>
            </a:r>
            <a:r>
              <a:rPr lang="en-US" sz="3600" b="1">
                <a:solidFill>
                  <a:schemeClr val="accent3"/>
                </a:solidFill>
                <a:latin typeface="r0c0i Linotte" pitchFamily="2" charset="0"/>
              </a:rPr>
              <a:t>Phân lớp nhị phân (Binary Classification):</a:t>
            </a:r>
          </a:p>
          <a:p>
            <a:pPr marL="1028700" lvl="1" indent="-571500" algn="just">
              <a:buFont typeface="Courier New" panose="02070309020205020404" pitchFamily="49" charset="0"/>
              <a:buChar char="o"/>
            </a:pPr>
            <a:r>
              <a:rPr lang="en-US" sz="3600" b="1">
                <a:solidFill>
                  <a:schemeClr val="tx2"/>
                </a:solidFill>
                <a:latin typeface="r0c0i Linotte" pitchFamily="2" charset="0"/>
              </a:rPr>
              <a:t>Input:  </a:t>
            </a:r>
            <a:r>
              <a:rPr lang="en-US" sz="3600">
                <a:solidFill>
                  <a:schemeClr val="tx2"/>
                </a:solidFill>
                <a:latin typeface="r0c0i Linotte" pitchFamily="2" charset="0"/>
              </a:rPr>
              <a:t>Tiêu đề và nội dung của một tin tức.</a:t>
            </a:r>
          </a:p>
          <a:p>
            <a:pPr marL="1028700" lvl="1" indent="-571500" algn="just">
              <a:buFont typeface="Courier New" panose="02070309020205020404" pitchFamily="49" charset="0"/>
              <a:buChar char="o"/>
            </a:pPr>
            <a:r>
              <a:rPr lang="en-US" sz="3600" b="1">
                <a:solidFill>
                  <a:schemeClr val="tx2"/>
                </a:solidFill>
                <a:latin typeface="r0c0i Linotte" pitchFamily="2" charset="0"/>
              </a:rPr>
              <a:t>Output: </a:t>
            </a:r>
            <a:r>
              <a:rPr lang="en-US" sz="3600">
                <a:solidFill>
                  <a:schemeClr val="tx2"/>
                </a:solidFill>
                <a:latin typeface="r0c0i Linotte" pitchFamily="2" charset="0"/>
              </a:rPr>
              <a:t>Một trong hai nhãn: FAKE (hay 0) nếu dự đoán là tin giả, REAL (hay 1) nếu dự đoán là tin thật.</a:t>
            </a:r>
          </a:p>
        </p:txBody>
      </p:sp>
      <p:pic>
        <p:nvPicPr>
          <p:cNvPr id="16" name="Picture 4" descr="4: This illustration present a binary classification that is performed... |  Download Scientific Diagram">
            <a:extLst>
              <a:ext uri="{FF2B5EF4-FFF2-40B4-BE49-F238E27FC236}">
                <a16:creationId xmlns:a16="http://schemas.microsoft.com/office/drawing/2014/main" id="{62C31870-B689-4420-9E13-BAA1BD8512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6" r="6261"/>
          <a:stretch/>
        </p:blipFill>
        <p:spPr bwMode="auto">
          <a:xfrm>
            <a:off x="381334" y="2473441"/>
            <a:ext cx="11459225" cy="846032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C8118F1A-4201-41C9-BE36-6F5D8D5C4D49}"/>
              </a:ext>
            </a:extLst>
          </p:cNvPr>
          <p:cNvGrpSpPr/>
          <p:nvPr/>
        </p:nvGrpSpPr>
        <p:grpSpPr>
          <a:xfrm>
            <a:off x="13152894" y="7909424"/>
            <a:ext cx="10489328" cy="3044625"/>
            <a:chOff x="13152894" y="7909424"/>
            <a:chExt cx="10489328" cy="3044625"/>
          </a:xfrm>
        </p:grpSpPr>
        <p:sp>
          <p:nvSpPr>
            <p:cNvPr id="17" name="TextBox 16">
              <a:extLst>
                <a:ext uri="{FF2B5EF4-FFF2-40B4-BE49-F238E27FC236}">
                  <a16:creationId xmlns:a16="http://schemas.microsoft.com/office/drawing/2014/main" id="{7C23D13C-B01B-43BB-A3DE-CC9262B0E375}"/>
                </a:ext>
              </a:extLst>
            </p:cNvPr>
            <p:cNvSpPr txBox="1"/>
            <p:nvPr/>
          </p:nvSpPr>
          <p:spPr>
            <a:xfrm>
              <a:off x="13152894" y="10034648"/>
              <a:ext cx="10489327" cy="919401"/>
            </a:xfrm>
            <a:prstGeom prst="roundRect">
              <a:avLst/>
            </a:prstGeom>
            <a:solidFill>
              <a:schemeClr val="accent1">
                <a:lumMod val="20000"/>
                <a:lumOff val="80000"/>
              </a:schemeClr>
            </a:solidFill>
            <a:ln w="57150">
              <a:solidFill>
                <a:schemeClr val="tx2"/>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Ứng dụng thực tiễn</a:t>
              </a:r>
            </a:p>
          </p:txBody>
        </p:sp>
        <p:sp>
          <p:nvSpPr>
            <p:cNvPr id="18" name="TextBox 17">
              <a:extLst>
                <a:ext uri="{FF2B5EF4-FFF2-40B4-BE49-F238E27FC236}">
                  <a16:creationId xmlns:a16="http://schemas.microsoft.com/office/drawing/2014/main" id="{A1E9E71D-24E6-40C3-B6FA-6885F58C65F7}"/>
                </a:ext>
              </a:extLst>
            </p:cNvPr>
            <p:cNvSpPr txBox="1"/>
            <p:nvPr/>
          </p:nvSpPr>
          <p:spPr>
            <a:xfrm>
              <a:off x="13152895" y="7909424"/>
              <a:ext cx="10489327" cy="919401"/>
            </a:xfrm>
            <a:prstGeom prst="roundRect">
              <a:avLst/>
            </a:prstGeom>
            <a:solidFill>
              <a:schemeClr val="accent1">
                <a:lumMod val="20000"/>
                <a:lumOff val="80000"/>
              </a:schemeClr>
            </a:solidFill>
            <a:ln w="57150">
              <a:solidFill>
                <a:schemeClr val="tx1"/>
              </a:solidFill>
            </a:ln>
          </p:spPr>
          <p:txBody>
            <a:bodyPr wrap="square" rtlCol="0" anchor="ctr" anchorCtr="0">
              <a:spAutoFit/>
            </a:bodyPr>
            <a:lstStyle/>
            <a:p>
              <a:pPr algn="ctr"/>
              <a:r>
                <a:rPr lang="en-US" sz="4800" b="1" spc="300">
                  <a:solidFill>
                    <a:schemeClr val="tx2"/>
                  </a:solidFill>
                  <a:latin typeface="Montserrat" charset="0"/>
                  <a:ea typeface="Montserrat" charset="0"/>
                  <a:cs typeface="Montserrat" charset="0"/>
                </a:rPr>
                <a:t>Quy trình thực hiện bài toán</a:t>
              </a:r>
            </a:p>
          </p:txBody>
        </p:sp>
      </p:grpSp>
    </p:spTree>
    <p:extLst>
      <p:ext uri="{BB962C8B-B14F-4D97-AF65-F5344CB8AC3E}">
        <p14:creationId xmlns:p14="http://schemas.microsoft.com/office/powerpoint/2010/main" val="37274415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100000">
                                          <p:val>
                                            <p:strVal val="#ppt_x"/>
                                          </p:val>
                                        </p:tav>
                                      </p:tavLst>
                                    </p:anim>
                                    <p:anim calcmode="lin" valueType="num">
                                      <p:cBhvr>
                                        <p:cTn id="8" dur="500" fill="hold"/>
                                        <p:tgtEl>
                                          <p:spTgt spid="5"/>
                                        </p:tgtEl>
                                        <p:attrNameLst>
                                          <p:attrName>ppt_y</p:attrName>
                                        </p:attrNameLst>
                                      </p:cBhvr>
                                      <p:tavLst>
                                        <p:tav tm="0">
                                          <p:val>
                                            <p:strVal val="#ppt_y-#ppt_h/2"/>
                                          </p:val>
                                        </p:tav>
                                        <p:tav tm="100000">
                                          <p:val>
                                            <p:strVal val="#ppt_y"/>
                                          </p:val>
                                        </p:tav>
                                      </p:tavLst>
                                    </p:anim>
                                    <p:anim calcmode="lin" valueType="num">
                                      <p:cBhvr>
                                        <p:cTn id="9" dur="500" fill="hold"/>
                                        <p:tgtEl>
                                          <p:spTgt spid="5"/>
                                        </p:tgtEl>
                                        <p:attrNameLst>
                                          <p:attrName>ppt_w</p:attrName>
                                        </p:attrNameLst>
                                      </p:cBhvr>
                                      <p:tavLst>
                                        <p:tav tm="0">
                                          <p:val>
                                            <p:strVal val="#ppt_w"/>
                                          </p:val>
                                        </p:tav>
                                        <p:tav tm="100000">
                                          <p:val>
                                            <p:strVal val="#ppt_w"/>
                                          </p:val>
                                        </p:tav>
                                      </p:tavLst>
                                    </p:anim>
                                    <p:anim calcmode="lin" valueType="num">
                                      <p:cBhvr>
                                        <p:cTn id="10" dur="500" fill="hold"/>
                                        <p:tgtEl>
                                          <p:spTgt spid="5"/>
                                        </p:tgtEl>
                                        <p:attrNameLst>
                                          <p:attrName>ppt_h</p:attrName>
                                        </p:attrNameLst>
                                      </p:cBhvr>
                                      <p:tavLst>
                                        <p:tav tm="0">
                                          <p:val>
                                            <p:fltVal val="0"/>
                                          </p:val>
                                        </p:tav>
                                        <p:tav tm="100000">
                                          <p:val>
                                            <p:strVal val="#ppt_h"/>
                                          </p:val>
                                        </p:tav>
                                      </p:tavLst>
                                    </p:anim>
                                  </p:childTnLst>
                                </p:cTn>
                              </p:par>
                              <p:par>
                                <p:cTn id="11" presetID="42" presetClass="path" presetSubtype="0" accel="50000" decel="50000" fill="hold" nodeType="withEffect">
                                  <p:stCondLst>
                                    <p:cond delay="0"/>
                                  </p:stCondLst>
                                  <p:childTnLst>
                                    <p:animMotion origin="layout" path="M 1.27898E-6 4.25926E-6 L 0.0013 0.44571 " pathEditMode="relative" rAng="0" ptsTypes="AA">
                                      <p:cBhvr>
                                        <p:cTn id="12" dur="600" fill="hold"/>
                                        <p:tgtEl>
                                          <p:spTgt spid="4"/>
                                        </p:tgtEl>
                                        <p:attrNameLst>
                                          <p:attrName>ppt_x</p:attrName>
                                          <p:attrName>ppt_y</p:attrName>
                                        </p:attrNameLst>
                                      </p:cBhvr>
                                      <p:rCtr x="65" y="22280"/>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7|0.9|0.8|0.8"/>
</p:tagLst>
</file>

<file path=ppt/theme/theme1.xml><?xml version="1.0" encoding="utf-8"?>
<a:theme xmlns:a="http://schemas.openxmlformats.org/drawingml/2006/main" name="Office Theme">
  <a:themeElements>
    <a:clrScheme name="Custom 2">
      <a:dk1>
        <a:srgbClr val="4C566A"/>
      </a:dk1>
      <a:lt1>
        <a:srgbClr val="ECEFF4"/>
      </a:lt1>
      <a:dk2>
        <a:srgbClr val="2E3440"/>
      </a:dk2>
      <a:lt2>
        <a:srgbClr val="ECEFF4"/>
      </a:lt2>
      <a:accent1>
        <a:srgbClr val="4C566A"/>
      </a:accent1>
      <a:accent2>
        <a:srgbClr val="D08770"/>
      </a:accent2>
      <a:accent3>
        <a:srgbClr val="BF616A"/>
      </a:accent3>
      <a:accent4>
        <a:srgbClr val="EBCB8B"/>
      </a:accent4>
      <a:accent5>
        <a:srgbClr val="A3BE8C"/>
      </a:accent5>
      <a:accent6>
        <a:srgbClr val="88C0D0"/>
      </a:accent6>
      <a:hlink>
        <a:srgbClr val="F33B48"/>
      </a:hlink>
      <a:folHlink>
        <a:srgbClr val="FFC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38384</TotalTime>
  <Words>3761</Words>
  <Application>Microsoft Office PowerPoint</Application>
  <PresentationFormat>Custom</PresentationFormat>
  <Paragraphs>611</Paragraphs>
  <Slides>49</Slides>
  <Notes>44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Calibri</vt:lpstr>
      <vt:lpstr>Calibri Light</vt:lpstr>
      <vt:lpstr>Courier New</vt:lpstr>
      <vt:lpstr>Montserrat</vt:lpstr>
      <vt:lpstr>r0c0i Linotte</vt:lpstr>
      <vt:lpstr>Source Sans Pro</vt:lpstr>
      <vt:lpstr>Source Sans Pro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Thái Minh Triết</cp:lastModifiedBy>
  <cp:revision>6499</cp:revision>
  <dcterms:created xsi:type="dcterms:W3CDTF">2014-11-12T21:47:38Z</dcterms:created>
  <dcterms:modified xsi:type="dcterms:W3CDTF">2021-06-28T05:51:03Z</dcterms:modified>
  <cp:category/>
</cp:coreProperties>
</file>