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7" r:id="rId3"/>
    <p:sldId id="298" r:id="rId4"/>
    <p:sldId id="340" r:id="rId5"/>
    <p:sldId id="315" r:id="rId6"/>
    <p:sldId id="346" r:id="rId7"/>
    <p:sldId id="348" r:id="rId8"/>
    <p:sldId id="341" r:id="rId9"/>
    <p:sldId id="342" r:id="rId10"/>
    <p:sldId id="349" r:id="rId11"/>
    <p:sldId id="323" r:id="rId12"/>
    <p:sldId id="343" r:id="rId13"/>
    <p:sldId id="345" r:id="rId14"/>
    <p:sldId id="344" r:id="rId15"/>
    <p:sldId id="296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h thao" initials="tt" lastIdx="1" clrIdx="0">
    <p:extLst>
      <p:ext uri="{19B8F6BF-5375-455C-9EA6-DF929625EA0E}">
        <p15:presenceInfo xmlns:p15="http://schemas.microsoft.com/office/powerpoint/2012/main" userId="e7324706704217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B9C11"/>
    <a:srgbClr val="D25A10"/>
    <a:srgbClr val="DA8F08"/>
    <a:srgbClr val="B14A0B"/>
    <a:srgbClr val="003366"/>
    <a:srgbClr val="669900"/>
    <a:srgbClr val="DC9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00" autoAdjust="0"/>
    <p:restoredTop sz="92634" autoAdjust="0"/>
  </p:normalViewPr>
  <p:slideViewPr>
    <p:cSldViewPr>
      <p:cViewPr varScale="1">
        <p:scale>
          <a:sx n="67" d="100"/>
          <a:sy n="67" d="100"/>
        </p:scale>
        <p:origin x="18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1B4425-8960-482B-8FEE-262FB91EF3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5693CE-3038-406B-9803-AEBE89286F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9D416-01A1-490B-9442-DF07CEB580A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79F18-1723-45D6-B012-E0C6D967C1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0CB84-9052-47D1-9121-8A3D6D047C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AF1D1-4C73-4B59-ADA1-0C449B8A1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856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859095C-E83C-4EC9-A310-CF572C1D6A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9F03B-CE9A-475C-9B75-CD00B244E31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B680DB0-8C8F-4A9A-A508-45E33634D653}" type="datetimeFigureOut">
              <a:rPr lang="en-US"/>
              <a:pPr>
                <a:defRPr/>
              </a:pPr>
              <a:t>9/23/2019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C5DC5F4-8EE3-4506-B38F-9390D9C50E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0CDA926-2406-4DC1-90BE-F13D3E3E9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AE360-E41C-459D-8C7F-476A6FB33F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364B1-BC3C-4DA9-A322-1A7C9CCB02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66054F7-395E-4CE0-A3AB-9ED71BAEBB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EE1C8919-2090-4AB5-8C34-1F5118C451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17E5F37E-540B-4FCF-8FF0-FB340BB6DF4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 dirty="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D303FC24-F39E-4997-A7AD-0E68F46B24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C010506-EFCF-40F9-8B66-1575D25CA8CB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9320F65B-F585-406E-919C-A4072BD5CC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83AB238B-6DDE-4814-9CF1-6FE5606A61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Tx/>
              <a:buChar char="•"/>
            </a:pPr>
            <a:endParaRPr lang="fr-F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8DE96-C14A-46E8-81D3-CD66769588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F6A654-E3A3-45CC-9E59-41F54EF2B80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91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9320F65B-F585-406E-919C-A4072BD5CC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83AB238B-6DDE-4814-9CF1-6FE5606A61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Tx/>
              <a:buChar char="•"/>
            </a:pPr>
            <a:r>
              <a:rPr lang="fr-FR" altLang="en-US" dirty="0"/>
              <a:t>Line 1,2,3 </a:t>
            </a:r>
            <a:r>
              <a:rPr lang="fr-FR" altLang="en-US" dirty="0" err="1"/>
              <a:t>take</a:t>
            </a:r>
            <a:r>
              <a:rPr lang="fr-FR" altLang="en-US" dirty="0"/>
              <a:t> constant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8DE96-C14A-46E8-81D3-CD66769588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F6A654-E3A3-45CC-9E59-41F54EF2B80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86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9320F65B-F585-406E-919C-A4072BD5CC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83AB238B-6DDE-4814-9CF1-6FE5606A61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Tx/>
              <a:buChar char="•"/>
            </a:pPr>
            <a:endParaRPr lang="fr-F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8DE96-C14A-46E8-81D3-CD66769588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F6A654-E3A3-45CC-9E59-41F54EF2B80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04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6054F7-395E-4CE0-A3AB-9ED71BAEBB3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67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6054F7-395E-4CE0-A3AB-9ED71BAEBB3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25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6054F7-395E-4CE0-A3AB-9ED71BAEBB3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40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6054F7-395E-4CE0-A3AB-9ED71BAEBB3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75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9320F65B-F585-406E-919C-A4072BD5CC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83AB238B-6DDE-4814-9CF1-6FE5606A61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Tx/>
              <a:buChar char="•"/>
            </a:pPr>
            <a:endParaRPr lang="fr-F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8DE96-C14A-46E8-81D3-CD66769588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F6A654-E3A3-45CC-9E59-41F54EF2B80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6054F7-395E-4CE0-A3AB-9ED71BAEBB3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03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9320F65B-F585-406E-919C-A4072BD5CC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83AB238B-6DDE-4814-9CF1-6FE5606A61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Tx/>
              <a:buChar char="•"/>
            </a:pPr>
            <a:endParaRPr lang="fr-F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8DE96-C14A-46E8-81D3-CD66769588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F6A654-E3A3-45CC-9E59-41F54EF2B80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23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9320F65B-F585-406E-919C-A4072BD5CC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83AB238B-6DDE-4814-9CF1-6FE5606A61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Tx/>
              <a:buChar char="•"/>
            </a:pPr>
            <a:endParaRPr lang="fr-F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8DE96-C14A-46E8-81D3-CD66769588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F6A654-E3A3-45CC-9E59-41F54EF2B80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91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9320F65B-F585-406E-919C-A4072BD5CC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83AB238B-6DDE-4814-9CF1-6FE5606A61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Tx/>
              <a:buChar char="•"/>
            </a:pPr>
            <a:endParaRPr lang="fr-F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8DE96-C14A-46E8-81D3-CD66769588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F6A654-E3A3-45CC-9E59-41F54EF2B80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88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>
            <a:extLst>
              <a:ext uri="{FF2B5EF4-FFF2-40B4-BE49-F238E27FC236}">
                <a16:creationId xmlns:a16="http://schemas.microsoft.com/office/drawing/2014/main" id="{DFF11A06-4FC5-4E2D-84A5-F7DABD010C46}"/>
              </a:ext>
            </a:extLst>
          </p:cNvPr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DBDAD150-163C-45B3-A151-22B190D539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9F0E32E6-C7E2-4F98-A50E-26D4D6D2758A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Freeform 20">
            <a:extLst>
              <a:ext uri="{FF2B5EF4-FFF2-40B4-BE49-F238E27FC236}">
                <a16:creationId xmlns:a16="http://schemas.microsoft.com/office/drawing/2014/main" id="{9AC24A06-E8BD-4880-B572-A3A272CC90C5}"/>
              </a:ext>
            </a:extLst>
          </p:cNvPr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8015288 w 5049"/>
              <a:gd name="T3" fmla="*/ 3089 h 1471"/>
              <a:gd name="T4" fmla="*/ 8013700 w 5049"/>
              <a:gd name="T5" fmla="*/ 2251636 h 1471"/>
              <a:gd name="T6" fmla="*/ 0 w 5049"/>
              <a:gd name="T7" fmla="*/ 2271712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AutoShape 21">
            <a:extLst>
              <a:ext uri="{FF2B5EF4-FFF2-40B4-BE49-F238E27FC236}">
                <a16:creationId xmlns:a16="http://schemas.microsoft.com/office/drawing/2014/main" id="{BE9B8379-D537-493C-92B1-042C80E973E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AutoShape 22">
            <a:extLst>
              <a:ext uri="{FF2B5EF4-FFF2-40B4-BE49-F238E27FC236}">
                <a16:creationId xmlns:a16="http://schemas.microsoft.com/office/drawing/2014/main" id="{7DD9BB7C-F3A1-46FC-A056-81056B610AB6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594ACC9F-BF54-486B-A0A9-EDC3C18ADD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7A36DBD5-A4E7-46BC-BF2B-3B50D9637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>
                <a:solidFill>
                  <a:schemeClr val="tx2"/>
                </a:solidFill>
                <a:latin typeface="Verdana" panose="020B0604030504040204" pitchFamily="34" charset="0"/>
              </a:rPr>
              <a:t>LOGO</a:t>
            </a:r>
          </a:p>
        </p:txBody>
      </p:sp>
      <p:grpSp>
        <p:nvGrpSpPr>
          <p:cNvPr id="12" name="Group 116">
            <a:extLst>
              <a:ext uri="{FF2B5EF4-FFF2-40B4-BE49-F238E27FC236}">
                <a16:creationId xmlns:a16="http://schemas.microsoft.com/office/drawing/2014/main" id="{2860D79C-FD3F-4161-B7E5-C09D44989E0C}"/>
              </a:ext>
            </a:extLst>
          </p:cNvPr>
          <p:cNvGrpSpPr>
            <a:grpSpLocks/>
          </p:cNvGrpSpPr>
          <p:nvPr/>
        </p:nvGrpSpPr>
        <p:grpSpPr bwMode="auto">
          <a:xfrm>
            <a:off x="190500" y="2324100"/>
            <a:ext cx="3276600" cy="3314700"/>
            <a:chOff x="120" y="1464"/>
            <a:chExt cx="2064" cy="2088"/>
          </a:xfrm>
        </p:grpSpPr>
        <p:sp>
          <p:nvSpPr>
            <p:cNvPr id="13" name="AutoShape 113" descr="gdd01">
              <a:extLst>
                <a:ext uri="{FF2B5EF4-FFF2-40B4-BE49-F238E27FC236}">
                  <a16:creationId xmlns:a16="http://schemas.microsoft.com/office/drawing/2014/main" id="{F3AAAA16-9B66-45CE-ABDD-87A736A95589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0" y="1992"/>
              <a:ext cx="1104" cy="1008"/>
            </a:xfrm>
            <a:prstGeom prst="hexagon">
              <a:avLst>
                <a:gd name="adj" fmla="val 27381"/>
                <a:gd name="vf" fmla="val 11547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ko-KR" altLang="en-US">
                <a:latin typeface="Times New Roman" panose="02020603050405020304" pitchFamily="18" charset="0"/>
                <a:ea typeface="Gulim" panose="020B0503020000020004" pitchFamily="34" charset="-127"/>
              </a:endParaRPr>
            </a:p>
          </p:txBody>
        </p:sp>
        <p:sp>
          <p:nvSpPr>
            <p:cNvPr id="14" name="AutoShape 114" descr="gdd04">
              <a:extLst>
                <a:ext uri="{FF2B5EF4-FFF2-40B4-BE49-F238E27FC236}">
                  <a16:creationId xmlns:a16="http://schemas.microsoft.com/office/drawing/2014/main" id="{8A2B175F-8960-4EF3-8F2F-C221E47D4EA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032" y="146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3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ko-KR" altLang="en-US">
                <a:latin typeface="Times New Roman" panose="02020603050405020304" pitchFamily="18" charset="0"/>
                <a:ea typeface="Gulim" panose="020B0503020000020004" pitchFamily="34" charset="-127"/>
              </a:endParaRPr>
            </a:p>
          </p:txBody>
        </p:sp>
        <p:sp>
          <p:nvSpPr>
            <p:cNvPr id="15" name="AutoShape 115" descr="gdd03">
              <a:extLst>
                <a:ext uri="{FF2B5EF4-FFF2-40B4-BE49-F238E27FC236}">
                  <a16:creationId xmlns:a16="http://schemas.microsoft.com/office/drawing/2014/main" id="{CD4E77C3-A453-4299-A9FA-6616A943672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008" y="254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ko-KR" altLang="en-US">
                <a:latin typeface="Times New Roman" panose="02020603050405020304" pitchFamily="18" charset="0"/>
                <a:ea typeface="Gulim" panose="020B0503020000020004" pitchFamily="34" charset="-127"/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990600"/>
            <a:ext cx="6705600" cy="1012825"/>
          </a:xfrm>
        </p:spPr>
        <p:txBody>
          <a:bodyPr/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688CB96C-4620-4895-A1CD-EACFA82503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6EB9B903-C315-459C-BFC6-776B934AC0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94DB354B-88F9-4CED-B09C-2C4A465B4F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10550" y="6467475"/>
            <a:ext cx="533400" cy="244475"/>
          </a:xfrm>
        </p:spPr>
        <p:txBody>
          <a:bodyPr/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fld id="{6A5ED7A0-4837-41AC-B734-CE1C653B47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5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17DA4E-FE18-4792-A9BA-1B15243E1B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1A9AEE-F023-4361-AF18-CD850162B4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72549F6-1F00-49BB-8927-B9169C1FA0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90A07-89D7-44C4-88E7-01ED091CF1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6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00077E-F88F-449E-8813-1541B0924D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7DD55E-EC86-41FA-B787-7D89B9E389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FA5FA2-609B-42E1-A180-AE9CA35902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7412F-3D08-45BB-8DD0-99271EF8A6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0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87B6BE7-4F1B-47C7-B4A4-06ADD81657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D04873-9276-4DDF-859D-1771A99347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047F4DA-6547-4BDC-A22D-62D12BF4D5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B58F1-7056-46CD-A04F-B2C00D09DA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6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034EF7-214A-4C88-A007-38AB380DEC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AD11F4-971E-4FC5-A706-92ECDEAD92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C8B69B-B2A4-4293-8417-B109F45297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F97B0-71F9-49D1-8177-330ECC5E2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7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F2D8D0F-0177-4D1A-96E0-CE63C93BCC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1969577-949D-43A3-8833-25D50DBE92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CA1960-FB79-4241-978F-A3F0C93E05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EEC3F-0A0B-4C1D-ABEA-1CFA11DC7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1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6BBEAA-7677-4474-B881-675BDBF5DB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4AE890-D926-47A8-82E4-D2313CF1D2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D143FC-4799-4457-88E5-8C9FAA4A9A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13D86-3B65-469F-BB1E-0AAC449AA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8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98B4AC-C0C0-4C17-AAA6-4D9253433B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6277F5-05C0-4393-955A-CAB9BF697C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6A0090-6C4D-4986-91DF-2D17D9A07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A0A9F-A0BC-4D04-AA15-053BB7626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0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B871B44-7E59-412E-9F47-CB5B563F0A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8BDC61-494A-43A2-9BCA-06250ED25F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5CBE4C6-5F58-4815-9F1C-BAED9263E7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EB47A-9480-45B5-B75F-1B85FDFEA4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6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B967E4F-1FC6-4D46-B28D-B4D48C146A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7823D84-F3B5-4573-9B88-125DAE5830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D97311-D211-43E0-A198-2CE3C2BDF2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B1478-59C4-414A-8A6A-5A1F4A7713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0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03D92A4-634D-4E1E-9553-00922BED44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E16EED0-0213-43C5-8680-21229452E3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33406E6-0D2F-4D99-A7CA-636E07B2FB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E4139-8C60-4DFC-B882-86F09D0ED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3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764F71-2802-45AE-BBF3-D7A34E2CE5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71AAA0-75E3-4343-B904-2F920DD59A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B0424B-FFB5-4A02-B49C-C4E0628196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9F0A8-C0E7-4B91-BB0C-9ED7E08C2B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3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44006-FDCA-4C26-B4E1-8E16D5B07B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ADA420-3562-4FA0-8818-72A1AD445C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E27597-8449-4C7B-A18B-F902433F77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12B12-F519-4DA8-8A9D-48C8948414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1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5">
            <a:extLst>
              <a:ext uri="{FF2B5EF4-FFF2-40B4-BE49-F238E27FC236}">
                <a16:creationId xmlns:a16="http://schemas.microsoft.com/office/drawing/2014/main" id="{B4764E55-2B44-4238-841E-A3A7F1543ADF}"/>
              </a:ext>
            </a:extLst>
          </p:cNvPr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8194675 w 5049"/>
              <a:gd name="T3" fmla="*/ 861 h 1471"/>
              <a:gd name="T4" fmla="*/ 8193052 w 5049"/>
              <a:gd name="T5" fmla="*/ 627814 h 1471"/>
              <a:gd name="T6" fmla="*/ 0 w 5049"/>
              <a:gd name="T7" fmla="*/ 633412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7" name="Group 16">
            <a:extLst>
              <a:ext uri="{FF2B5EF4-FFF2-40B4-BE49-F238E27FC236}">
                <a16:creationId xmlns:a16="http://schemas.microsoft.com/office/drawing/2014/main" id="{FEF4DA21-8EF7-4C27-9460-0F48481E88FA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0" name="Rectangle 17">
              <a:extLst>
                <a:ext uri="{FF2B5EF4-FFF2-40B4-BE49-F238E27FC236}">
                  <a16:creationId xmlns:a16="http://schemas.microsoft.com/office/drawing/2014/main" id="{A22F1CB0-34FB-493D-9D81-AE31888430D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1" name="Rectangle 18">
              <a:extLst>
                <a:ext uri="{FF2B5EF4-FFF2-40B4-BE49-F238E27FC236}">
                  <a16:creationId xmlns:a16="http://schemas.microsoft.com/office/drawing/2014/main" id="{DA284934-450B-49B1-A16D-4048DFFBF9E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028" name="AutoShape 19">
            <a:extLst>
              <a:ext uri="{FF2B5EF4-FFF2-40B4-BE49-F238E27FC236}">
                <a16:creationId xmlns:a16="http://schemas.microsoft.com/office/drawing/2014/main" id="{EA6D156D-1620-4265-9D17-01A13E15757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9" name="AutoShape 20">
            <a:extLst>
              <a:ext uri="{FF2B5EF4-FFF2-40B4-BE49-F238E27FC236}">
                <a16:creationId xmlns:a16="http://schemas.microsoft.com/office/drawing/2014/main" id="{7B2A930A-69CD-48D5-974E-9E2784D069D2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0" name="AutoShape 21">
            <a:extLst>
              <a:ext uri="{FF2B5EF4-FFF2-40B4-BE49-F238E27FC236}">
                <a16:creationId xmlns:a16="http://schemas.microsoft.com/office/drawing/2014/main" id="{006F3882-A7E4-433F-B95D-83DDC384477C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1" name="Rectangle 3">
            <a:extLst>
              <a:ext uri="{FF2B5EF4-FFF2-40B4-BE49-F238E27FC236}">
                <a16:creationId xmlns:a16="http://schemas.microsoft.com/office/drawing/2014/main" id="{131D6782-4A6D-4855-94CB-64BB60BD47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ECB334E-54ED-4CEC-B6C2-3E6CA046B2F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BCA6494-A14A-42E0-A72A-FB34E085EEF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8DCCD99-F1AA-4C95-AE13-DDB7AADD989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05F4E62-5C08-4E33-A0AF-2A0ED04A65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5" name="Group 22">
            <a:extLst>
              <a:ext uri="{FF2B5EF4-FFF2-40B4-BE49-F238E27FC236}">
                <a16:creationId xmlns:a16="http://schemas.microsoft.com/office/drawing/2014/main" id="{6CAF3F5D-46AF-4EB1-85E4-39D4277A0911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28600"/>
            <a:ext cx="838200" cy="838200"/>
            <a:chOff x="18" y="144"/>
            <a:chExt cx="510" cy="480"/>
          </a:xfrm>
        </p:grpSpPr>
        <p:sp>
          <p:nvSpPr>
            <p:cNvPr id="1037" name="AutoShape 23">
              <a:extLst>
                <a:ext uri="{FF2B5EF4-FFF2-40B4-BE49-F238E27FC236}">
                  <a16:creationId xmlns:a16="http://schemas.microsoft.com/office/drawing/2014/main" id="{4C0A11DE-937E-4F1A-A3C4-F989FB802AE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8" name="AutoShape 24">
              <a:extLst>
                <a:ext uri="{FF2B5EF4-FFF2-40B4-BE49-F238E27FC236}">
                  <a16:creationId xmlns:a16="http://schemas.microsoft.com/office/drawing/2014/main" id="{91BC514B-0133-424E-AB6C-099A8460A606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9" name="AutoShape 25">
              <a:extLst>
                <a:ext uri="{FF2B5EF4-FFF2-40B4-BE49-F238E27FC236}">
                  <a16:creationId xmlns:a16="http://schemas.microsoft.com/office/drawing/2014/main" id="{34AB07A3-FA04-4E74-9AA5-B0BC18B0B4E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036" name="Rectangle 2">
            <a:extLst>
              <a:ext uri="{FF2B5EF4-FFF2-40B4-BE49-F238E27FC236}">
                <a16:creationId xmlns:a16="http://schemas.microsoft.com/office/drawing/2014/main" id="{1442686E-D8F3-4B3C-9E50-C724FCC74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aximum_subarray_proble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ximum_subarray_proble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3D1C2A6C-4717-4FD9-8742-615E833C5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0"/>
            <a:ext cx="1752600" cy="914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AU" altLang="en-US"/>
          </a:p>
        </p:txBody>
      </p:sp>
      <p:sp>
        <p:nvSpPr>
          <p:cNvPr id="4100" name="Subtitle 2">
            <a:extLst>
              <a:ext uri="{FF2B5EF4-FFF2-40B4-BE49-F238E27FC236}">
                <a16:creationId xmlns:a16="http://schemas.microsoft.com/office/drawing/2014/main" id="{B908795B-021F-45ED-9637-ECA39F763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2800" y="2590800"/>
            <a:ext cx="4648200" cy="1752600"/>
          </a:xfrm>
        </p:spPr>
        <p:txBody>
          <a:bodyPr/>
          <a:lstStyle/>
          <a:p>
            <a:pPr algn="ctr"/>
            <a:r>
              <a:rPr lang="en-US" alt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MAXIMUM SUBARRAY PROBLEM</a:t>
            </a:r>
          </a:p>
          <a:p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904BC00-2CDB-40C4-8574-EBE4A8AEFF62}"/>
              </a:ext>
            </a:extLst>
          </p:cNvPr>
          <p:cNvSpPr txBox="1">
            <a:spLocks/>
          </p:cNvSpPr>
          <p:nvPr/>
        </p:nvSpPr>
        <p:spPr bwMode="white">
          <a:xfrm>
            <a:off x="3352800" y="4862683"/>
            <a:ext cx="46482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None/>
              <a:defRPr sz="16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500" spc="50" dirty="0">
                <a:ln w="11430"/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THAO NGUYEN</a:t>
            </a:r>
          </a:p>
          <a:p>
            <a:pPr>
              <a:defRPr/>
            </a:pPr>
            <a:r>
              <a:rPr lang="en-US" sz="1500" spc="50" dirty="0">
                <a:ln w="11430"/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3104047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C2971-FC77-463E-908A-BA8D033D5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57200"/>
            <a:ext cx="8001000" cy="1546225"/>
          </a:xfrm>
        </p:spPr>
        <p:txBody>
          <a:bodyPr/>
          <a:lstStyle/>
          <a:p>
            <a:r>
              <a:rPr lang="en-US" dirty="0"/>
              <a:t>GACS-7101-002</a:t>
            </a:r>
            <a:br>
              <a:rPr lang="en-US" dirty="0"/>
            </a:br>
            <a:r>
              <a:rPr lang="en-US" dirty="0"/>
              <a:t>Advance Data Structures </a:t>
            </a:r>
            <a:br>
              <a:rPr lang="en-US" dirty="0"/>
            </a:br>
            <a:r>
              <a:rPr lang="en-US" dirty="0"/>
              <a:t>and Algorithms</a:t>
            </a: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BF9FEFB-585C-4916-82F1-188C7A69E6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altLang="en-US" sz="2800" b="1" dirty="0"/>
              <a:t>IMPLEMENT</a:t>
            </a:r>
            <a:endParaRPr lang="en-AU" altLang="en-US" sz="2800" b="1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412D360-7EEA-4535-AEDB-57D20A65A9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343404" cy="5248275"/>
          </a:xfrm>
        </p:spPr>
        <p:txBody>
          <a:bodyPr/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F5F0B-655E-4677-866F-6B30F8CD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EEC3F-0A0B-4C1D-ABEA-1CFA11DC761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899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BF9FEFB-585C-4916-82F1-188C7A69E6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dirty="0"/>
              <a:t>EVALUATION</a:t>
            </a:r>
            <a:endParaRPr lang="en-AU" altLang="en-US" sz="2800" b="1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412D360-7EEA-4535-AEDB-57D20A65A9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343404" cy="5248275"/>
          </a:xfrm>
        </p:spPr>
        <p:txBody>
          <a:bodyPr/>
          <a:lstStyle/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endParaRPr lang="en-US" altLang="en-US" sz="2400" b="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</a:p>
          <a:p>
            <a:pPr marL="0" indent="0">
              <a:buNone/>
            </a:pPr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73543-A2A1-4929-B1BA-08BE00A6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EEC3F-0A0B-4C1D-ABEA-1CFA11DC761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5B1B64-91F5-4F90-ABBC-427F2928E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95400"/>
            <a:ext cx="5819404" cy="4472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32A89B-5048-4AE4-8E9D-7D4E369BB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6176964"/>
            <a:ext cx="638175" cy="36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7000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BF9FEFB-585C-4916-82F1-188C7A69E6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dirty="0"/>
              <a:t>EVALUATION</a:t>
            </a:r>
            <a:endParaRPr lang="en-AU" altLang="en-US" sz="2800" b="1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412D360-7EEA-4535-AEDB-57D20A65A9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343404" cy="5248275"/>
          </a:xfrm>
        </p:spPr>
        <p:txBody>
          <a:bodyPr/>
          <a:lstStyle/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endParaRPr lang="en-US" altLang="en-US" sz="2400" b="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73543-A2A1-4929-B1BA-08BE00A6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EEC3F-0A0B-4C1D-ABEA-1CFA11DC761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C58518-1F02-4A65-91D6-CE512254E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16" y="1369808"/>
            <a:ext cx="7419447" cy="43451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84539-F7A0-47DC-B921-06C94B56AE24}"/>
              </a:ext>
            </a:extLst>
          </p:cNvPr>
          <p:cNvSpPr txBox="1"/>
          <p:nvPr/>
        </p:nvSpPr>
        <p:spPr>
          <a:xfrm>
            <a:off x="7086600" y="2214265"/>
            <a:ext cx="2057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Line 1, 2, 3:  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Line 4,5: 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Line 6: 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Line 7 – 11: 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BCF4CF-323C-4F00-94D9-5D60C1A13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2286000"/>
            <a:ext cx="457200" cy="247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40E92C-227B-4F52-857E-446374073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8161" y="2853484"/>
            <a:ext cx="676275" cy="247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32A89B-5048-4AE4-8E9D-7D4E369BB9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8161" y="3404295"/>
            <a:ext cx="467781" cy="2476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4F2127-3EB2-4680-862A-C7E6F9D9D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236" y="3916269"/>
            <a:ext cx="4572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5962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BF9FEFB-585C-4916-82F1-188C7A69E6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dirty="0"/>
              <a:t>EVALUATION</a:t>
            </a:r>
            <a:endParaRPr lang="en-AU" altLang="en-US" sz="2800" b="1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412D360-7EEA-4535-AEDB-57D20A65A9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343404" cy="5248275"/>
          </a:xfrm>
        </p:spPr>
        <p:txBody>
          <a:bodyPr/>
          <a:lstStyle/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endParaRPr lang="en-US" altLang="en-US" sz="2400" b="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73543-A2A1-4929-B1BA-08BE00A6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EEC3F-0A0B-4C1D-ABEA-1CFA11DC761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D35E28-3C2F-4BD3-A12B-A86075BBB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00200"/>
            <a:ext cx="6319345" cy="990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E6E12F-872C-4240-9910-6AA1348CC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128962"/>
            <a:ext cx="6287415" cy="11382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210EF1-1B65-4B81-B4F6-BB2D382628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173" y="4955382"/>
            <a:ext cx="4855867" cy="90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79805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AFC4A-657B-4A07-9F52-9FEA31916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0ACD5-C153-47C7-A733-AC6D75046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6325"/>
            <a:ext cx="7696200" cy="5248275"/>
          </a:xfrm>
        </p:spPr>
        <p:txBody>
          <a:bodyPr/>
          <a:lstStyle/>
          <a:p>
            <a:r>
              <a:rPr lang="en-CA" b="0" dirty="0"/>
              <a:t>Cormen, </a:t>
            </a:r>
            <a:r>
              <a:rPr lang="en-CA" b="0" dirty="0" err="1"/>
              <a:t>Leiserson</a:t>
            </a:r>
            <a:r>
              <a:rPr lang="en-CA" b="0" dirty="0"/>
              <a:t>, </a:t>
            </a:r>
            <a:r>
              <a:rPr lang="en-CA" b="0" dirty="0" err="1"/>
              <a:t>Rivest</a:t>
            </a:r>
            <a:r>
              <a:rPr lang="en-CA" b="0" dirty="0"/>
              <a:t> and Stein, Introduction to Algorithms, 2nd Edition, 3rd Edition, The MIT Press, 2009. </a:t>
            </a:r>
            <a:endParaRPr lang="en-US" b="0" dirty="0">
              <a:hlinkClick r:id="rId2"/>
            </a:endParaRPr>
          </a:p>
          <a:p>
            <a:endParaRPr lang="en-US" b="0" dirty="0">
              <a:hlinkClick r:id="rId2"/>
            </a:endParaRPr>
          </a:p>
          <a:p>
            <a:r>
              <a:rPr lang="en-US" b="0" dirty="0">
                <a:hlinkClick r:id="rId2"/>
              </a:rPr>
              <a:t>https://en.wikipedia.org/wiki/Maximum_subarray_problem</a:t>
            </a:r>
            <a:endParaRPr lang="en-US" b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75BAE-ACBC-4BEA-AE51-81FC8F6F5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EEC3F-0A0B-4C1D-ABEA-1CFA11DC761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88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CFB54900-6CC3-4EFC-93DC-83D44DB3A22F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381000"/>
            <a:ext cx="8763000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altLang="en-US" sz="2800" b="1" kern="0" dirty="0"/>
              <a:t>Q&amp;A</a:t>
            </a:r>
            <a:endParaRPr lang="en-US" altLang="en-US" sz="2800" b="1" kern="0" dirty="0">
              <a:solidFill>
                <a:srgbClr val="00336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D4537-BED8-4F77-A0E2-88747F41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9E4139-8C60-4DFC-B882-86F09D0EDB9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WordArt 6"/>
          <p:cNvSpPr>
            <a:spLocks noChangeArrowheads="1" noChangeShapeType="1" noTextEdit="1"/>
          </p:cNvSpPr>
          <p:nvPr/>
        </p:nvSpPr>
        <p:spPr bwMode="gray">
          <a:xfrm>
            <a:off x="2362200" y="3200400"/>
            <a:ext cx="4343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71842" dir="2700000" algn="ctr" rotWithShape="0">
                    <a:schemeClr val="tx1">
                      <a:alpha val="50000"/>
                    </a:schemeClr>
                  </a:outerShdw>
                </a:effectLst>
                <a:cs typeface="Arial" panose="020B0604020202020204" pitchFamily="34" charset="0"/>
              </a:rPr>
              <a:t>Thank You!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2FA5A4E-B114-425F-B391-3BFA903EF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800" b="1"/>
              <a:t>CONTENTS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B9ADE7B-C6DD-4920-80C4-3C1646A53D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 dirty="0"/>
          </a:p>
        </p:txBody>
      </p:sp>
      <p:grpSp>
        <p:nvGrpSpPr>
          <p:cNvPr id="6148" name="Group 46">
            <a:extLst>
              <a:ext uri="{FF2B5EF4-FFF2-40B4-BE49-F238E27FC236}">
                <a16:creationId xmlns:a16="http://schemas.microsoft.com/office/drawing/2014/main" id="{E83BE495-501E-4CAF-89A9-BB9B5B7CED03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905000"/>
            <a:ext cx="5467350" cy="685800"/>
            <a:chOff x="1296" y="1824"/>
            <a:chExt cx="2976" cy="432"/>
          </a:xfrm>
        </p:grpSpPr>
        <p:sp>
          <p:nvSpPr>
            <p:cNvPr id="6" name="AutoShape 47">
              <a:extLst>
                <a:ext uri="{FF2B5EF4-FFF2-40B4-BE49-F238E27FC236}">
                  <a16:creationId xmlns:a16="http://schemas.microsoft.com/office/drawing/2014/main" id="{4F1F463E-2DFE-480D-839C-EF3BE7CECEA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AU">
                <a:latin typeface="Arial" charset="0"/>
                <a:cs typeface="Arial" charset="0"/>
              </a:endParaRPr>
            </a:p>
          </p:txBody>
        </p:sp>
        <p:sp>
          <p:nvSpPr>
            <p:cNvPr id="6165" name="AutoShape 48">
              <a:extLst>
                <a:ext uri="{FF2B5EF4-FFF2-40B4-BE49-F238E27FC236}">
                  <a16:creationId xmlns:a16="http://schemas.microsoft.com/office/drawing/2014/main" id="{7FA2E52C-A744-47B0-9FF4-A6B14706174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669900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/>
            </a:p>
          </p:txBody>
        </p:sp>
        <p:sp>
          <p:nvSpPr>
            <p:cNvPr id="6166" name="Text Box 49">
              <a:extLst>
                <a:ext uri="{FF2B5EF4-FFF2-40B4-BE49-F238E27FC236}">
                  <a16:creationId xmlns:a16="http://schemas.microsoft.com/office/drawing/2014/main" id="{7D601436-F8E5-4471-86A7-DDD754C05C9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24" y="1933"/>
              <a:ext cx="24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b="1" dirty="0">
                  <a:solidFill>
                    <a:srgbClr val="003366"/>
                  </a:solidFill>
                </a:rPr>
                <a:t>THE MAXIMUM SUBARRAY PROBLEM</a:t>
              </a:r>
            </a:p>
          </p:txBody>
        </p:sp>
        <p:sp>
          <p:nvSpPr>
            <p:cNvPr id="6167" name="Text Box 50">
              <a:extLst>
                <a:ext uri="{FF2B5EF4-FFF2-40B4-BE49-F238E27FC236}">
                  <a16:creationId xmlns:a16="http://schemas.microsoft.com/office/drawing/2014/main" id="{B8B63C41-E770-48A3-A2FB-0EFC7FE4C50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149" name="Group 51">
            <a:extLst>
              <a:ext uri="{FF2B5EF4-FFF2-40B4-BE49-F238E27FC236}">
                <a16:creationId xmlns:a16="http://schemas.microsoft.com/office/drawing/2014/main" id="{E78FAB5D-6350-4C92-8D0B-6311656460EC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743200"/>
            <a:ext cx="5467350" cy="685800"/>
            <a:chOff x="1296" y="1824"/>
            <a:chExt cx="2976" cy="432"/>
          </a:xfrm>
        </p:grpSpPr>
        <p:sp>
          <p:nvSpPr>
            <p:cNvPr id="11" name="AutoShape 52">
              <a:extLst>
                <a:ext uri="{FF2B5EF4-FFF2-40B4-BE49-F238E27FC236}">
                  <a16:creationId xmlns:a16="http://schemas.microsoft.com/office/drawing/2014/main" id="{C4C84DA4-D4EB-4CF8-841D-7A00F65DB94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AU">
                <a:latin typeface="Arial" charset="0"/>
                <a:cs typeface="Arial" charset="0"/>
              </a:endParaRPr>
            </a:p>
          </p:txBody>
        </p:sp>
        <p:sp>
          <p:nvSpPr>
            <p:cNvPr id="6161" name="AutoShape 53">
              <a:extLst>
                <a:ext uri="{FF2B5EF4-FFF2-40B4-BE49-F238E27FC236}">
                  <a16:creationId xmlns:a16="http://schemas.microsoft.com/office/drawing/2014/main" id="{A6D0E115-78A9-4833-9382-04B34A29805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FF0000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/>
            </a:p>
          </p:txBody>
        </p:sp>
        <p:sp>
          <p:nvSpPr>
            <p:cNvPr id="6162" name="Text Box 54">
              <a:extLst>
                <a:ext uri="{FF2B5EF4-FFF2-40B4-BE49-F238E27FC236}">
                  <a16:creationId xmlns:a16="http://schemas.microsoft.com/office/drawing/2014/main" id="{5AAA0F6F-E85B-4575-B46D-2642F48D3AE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 dirty="0"/>
                <a:t>THE DIVIDE AND CONQUER SOLUTION</a:t>
              </a:r>
            </a:p>
          </p:txBody>
        </p:sp>
        <p:sp>
          <p:nvSpPr>
            <p:cNvPr id="6163" name="Text Box 55">
              <a:extLst>
                <a:ext uri="{FF2B5EF4-FFF2-40B4-BE49-F238E27FC236}">
                  <a16:creationId xmlns:a16="http://schemas.microsoft.com/office/drawing/2014/main" id="{6851DB69-C25F-4CDD-9DAC-A45E24DA44F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6150" name="Group 56">
            <a:extLst>
              <a:ext uri="{FF2B5EF4-FFF2-40B4-BE49-F238E27FC236}">
                <a16:creationId xmlns:a16="http://schemas.microsoft.com/office/drawing/2014/main" id="{1805E794-0867-4BA1-943D-37C89AD12BF1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581400"/>
            <a:ext cx="6172200" cy="685800"/>
            <a:chOff x="1296" y="1824"/>
            <a:chExt cx="3360" cy="432"/>
          </a:xfrm>
        </p:grpSpPr>
        <p:sp>
          <p:nvSpPr>
            <p:cNvPr id="16" name="AutoShape 57">
              <a:extLst>
                <a:ext uri="{FF2B5EF4-FFF2-40B4-BE49-F238E27FC236}">
                  <a16:creationId xmlns:a16="http://schemas.microsoft.com/office/drawing/2014/main" id="{936C910F-65B1-44C6-8EB5-788C462F8E5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AU">
                <a:latin typeface="Arial" charset="0"/>
                <a:cs typeface="Arial" charset="0"/>
              </a:endParaRPr>
            </a:p>
          </p:txBody>
        </p:sp>
        <p:sp>
          <p:nvSpPr>
            <p:cNvPr id="6157" name="AutoShape 58">
              <a:extLst>
                <a:ext uri="{FF2B5EF4-FFF2-40B4-BE49-F238E27FC236}">
                  <a16:creationId xmlns:a16="http://schemas.microsoft.com/office/drawing/2014/main" id="{283C05BC-7DA5-453C-9FC6-17C27EB4A66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7030A0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/>
            </a:p>
          </p:txBody>
        </p:sp>
        <p:sp>
          <p:nvSpPr>
            <p:cNvPr id="6158" name="Text Box 59">
              <a:extLst>
                <a:ext uri="{FF2B5EF4-FFF2-40B4-BE49-F238E27FC236}">
                  <a16:creationId xmlns:a16="http://schemas.microsoft.com/office/drawing/2014/main" id="{89990606-6727-4487-8A03-81982EFC706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24" y="1934"/>
              <a:ext cx="28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 dirty="0"/>
                <a:t>IMPLEMENT </a:t>
              </a:r>
            </a:p>
          </p:txBody>
        </p:sp>
        <p:sp>
          <p:nvSpPr>
            <p:cNvPr id="6159" name="Text Box 60">
              <a:extLst>
                <a:ext uri="{FF2B5EF4-FFF2-40B4-BE49-F238E27FC236}">
                  <a16:creationId xmlns:a16="http://schemas.microsoft.com/office/drawing/2014/main" id="{73DF0A36-405F-4948-9A72-B48B4ADABE3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9" name="Group 61">
            <a:extLst>
              <a:ext uri="{FF2B5EF4-FFF2-40B4-BE49-F238E27FC236}">
                <a16:creationId xmlns:a16="http://schemas.microsoft.com/office/drawing/2014/main" id="{62239A57-E0BB-4F29-91DF-0EDFE2BCE556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495800"/>
            <a:ext cx="5466805" cy="685800"/>
            <a:chOff x="1296" y="1824"/>
            <a:chExt cx="2976" cy="432"/>
          </a:xfrm>
        </p:grpSpPr>
        <p:sp>
          <p:nvSpPr>
            <p:cNvPr id="20" name="AutoShape 62">
              <a:extLst>
                <a:ext uri="{FF2B5EF4-FFF2-40B4-BE49-F238E27FC236}">
                  <a16:creationId xmlns:a16="http://schemas.microsoft.com/office/drawing/2014/main" id="{3E6EE3A8-29F2-4385-B8ED-B59142112D2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AU">
                <a:solidFill>
                  <a:srgbClr val="CC0000"/>
                </a:solidFill>
              </a:endParaRPr>
            </a:p>
          </p:txBody>
        </p:sp>
        <p:sp>
          <p:nvSpPr>
            <p:cNvPr id="21" name="AutoShape 63">
              <a:extLst>
                <a:ext uri="{FF2B5EF4-FFF2-40B4-BE49-F238E27FC236}">
                  <a16:creationId xmlns:a16="http://schemas.microsoft.com/office/drawing/2014/main" id="{24A3C9E4-9E99-49D4-A1D0-C168511DC2D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00B0F0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AU">
                <a:solidFill>
                  <a:srgbClr val="CC0000"/>
                </a:solidFill>
              </a:endParaRPr>
            </a:p>
          </p:txBody>
        </p:sp>
        <p:sp>
          <p:nvSpPr>
            <p:cNvPr id="22" name="Text Box 64">
              <a:extLst>
                <a:ext uri="{FF2B5EF4-FFF2-40B4-BE49-F238E27FC236}">
                  <a16:creationId xmlns:a16="http://schemas.microsoft.com/office/drawing/2014/main" id="{70AE7705-61D3-4053-8C60-5BE0C84557B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</a:rPr>
                <a:t>EVALUATION </a:t>
              </a:r>
            </a:p>
          </p:txBody>
        </p:sp>
        <p:sp>
          <p:nvSpPr>
            <p:cNvPr id="23" name="Text Box 65">
              <a:extLst>
                <a:ext uri="{FF2B5EF4-FFF2-40B4-BE49-F238E27FC236}">
                  <a16:creationId xmlns:a16="http://schemas.microsoft.com/office/drawing/2014/main" id="{45D0F698-73B1-4213-BFF1-676F2C79525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rgbClr val="CC0000"/>
                  </a:solidFill>
                </a:rPr>
                <a:t>4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5A486-FE40-486C-A98D-8D614818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EEC3F-0A0B-4C1D-ABEA-1CFA11DC761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C45B777-913C-47EE-89E2-7219E1927D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600950" cy="563563"/>
          </a:xfrm>
        </p:spPr>
        <p:txBody>
          <a:bodyPr/>
          <a:lstStyle/>
          <a:p>
            <a:r>
              <a:rPr lang="en-AU" altLang="en-US" sz="2800" b="1" dirty="0"/>
              <a:t>THE MAXIMUM SUBARRAY PROBLEM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6CE1F7EE-223B-4CA9-BD90-080B5C5C52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1"/>
            <a:ext cx="7848600" cy="48768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maximum subarray problem is finding the contiguous elements that has the largest sum</a:t>
            </a:r>
            <a:endParaRPr lang="en-US" sz="2400" b="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sz="2400" b="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lvl="1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[5, 7, 2, 11, 4]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?</a:t>
            </a:r>
          </a:p>
          <a:p>
            <a:pPr lvl="2"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Sum: 29</a:t>
            </a:r>
          </a:p>
          <a:p>
            <a:pPr lvl="2">
              <a:defRPr/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If all the elements of array have positive numbers, the maximum subarray is sum of entire array</a:t>
            </a:r>
          </a:p>
          <a:p>
            <a:pPr marL="914400" lvl="2" indent="0">
              <a:buNone/>
              <a:defRPr/>
            </a:pPr>
            <a:endParaRPr lang="en-US" sz="2000" b="1" dirty="0"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pPr marL="457200" lvl="1" indent="0"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pPr marL="457200" lvl="1" indent="0">
              <a:buNone/>
              <a:defRPr/>
            </a:pP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AU" sz="2400" b="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endParaRPr lang="en-A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6AA06D3-0D6F-41A1-8756-BF415E04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EEC3F-0A0B-4C1D-ABEA-1CFA11DC761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C45B777-913C-47EE-89E2-7219E1927D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600950" cy="563563"/>
          </a:xfrm>
        </p:spPr>
        <p:txBody>
          <a:bodyPr/>
          <a:lstStyle/>
          <a:p>
            <a:r>
              <a:rPr lang="en-AU" altLang="en-US" sz="2800" b="1" dirty="0"/>
              <a:t>THE MAXIMUM SUBARRAY PROBLEM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6CE1F7EE-223B-4CA9-BD90-080B5C5C52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1"/>
            <a:ext cx="7848600" cy="48768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lvl="1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[-8, -2, -6, -4, -1, -5] 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?</a:t>
            </a:r>
          </a:p>
          <a:p>
            <a:pPr lvl="2"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Sum: -1</a:t>
            </a:r>
          </a:p>
          <a:p>
            <a:pPr lvl="2">
              <a:defRPr/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If all the elements of array have negative numbers, the maximum subarray is the smallest absolute value</a:t>
            </a:r>
          </a:p>
          <a:p>
            <a:pPr marL="914400" lvl="2" indent="0">
              <a:buNone/>
              <a:defRPr/>
            </a:pPr>
            <a:endParaRPr lang="en-US" sz="2000" b="1" dirty="0"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[-2, -5, 6, -2, -3, 1, 5, -6] </a:t>
            </a:r>
            <a:r>
              <a:rPr lang="en-AU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AU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?</a:t>
            </a:r>
          </a:p>
          <a:p>
            <a:pPr lvl="2">
              <a:defRPr/>
            </a:pPr>
            <a:r>
              <a:rPr lang="en-AU" sz="2000" dirty="0">
                <a:latin typeface="Times New Roman" pitchFamily="18" charset="0"/>
                <a:cs typeface="Times New Roman" pitchFamily="18" charset="0"/>
              </a:rPr>
              <a:t>[-2, -5, 6, -2, -3, 1, 5, -6] </a:t>
            </a:r>
            <a:endParaRPr lang="en-US" sz="2000" b="1" dirty="0"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pPr lvl="2">
              <a:defRPr/>
            </a:pPr>
            <a:endParaRPr lang="en-AU" dirty="0"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If all the elements of array have both positive and numbers, the maximum subarray is the contiguous elements that has the largest sum.</a:t>
            </a:r>
          </a:p>
          <a:p>
            <a:pPr lvl="2">
              <a:defRPr/>
            </a:pPr>
            <a:endParaRPr lang="en-AU" sz="2000" b="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endParaRPr lang="en-A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6AA06D3-0D6F-41A1-8756-BF415E04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EEC3F-0A0B-4C1D-ABEA-1CFA11DC761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0F72A-A130-4781-88C3-BDCDA95E4C76}"/>
              </a:ext>
            </a:extLst>
          </p:cNvPr>
          <p:cNvSpPr txBox="1"/>
          <p:nvPr/>
        </p:nvSpPr>
        <p:spPr>
          <a:xfrm>
            <a:off x="2209800" y="4295775"/>
            <a:ext cx="1447800" cy="369332"/>
          </a:xfrm>
          <a:prstGeom prst="rect">
            <a:avLst/>
          </a:prstGeom>
          <a:noFill/>
          <a:ln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330FBF-F1A6-47CE-B24A-0EA86EDA8BBB}"/>
              </a:ext>
            </a:extLst>
          </p:cNvPr>
          <p:cNvSpPr txBox="1"/>
          <p:nvPr/>
        </p:nvSpPr>
        <p:spPr>
          <a:xfrm>
            <a:off x="2209800" y="4665107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is : 7</a:t>
            </a:r>
          </a:p>
        </p:txBody>
      </p:sp>
    </p:spTree>
    <p:extLst>
      <p:ext uri="{BB962C8B-B14F-4D97-AF65-F5344CB8AC3E}">
        <p14:creationId xmlns:p14="http://schemas.microsoft.com/office/powerpoint/2010/main" val="15836160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BF9FEFB-585C-4916-82F1-188C7A69E6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altLang="en-US" sz="2800" b="1" dirty="0"/>
              <a:t>THE DIVIDE AND CONQUER SOLUTION</a:t>
            </a:r>
            <a:endParaRPr lang="en-AU" altLang="en-US" sz="2800" b="1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412D360-7EEA-4535-AEDB-57D20A65A9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343404" cy="5248275"/>
          </a:xfrm>
        </p:spPr>
        <p:txBody>
          <a:bodyPr/>
          <a:lstStyle/>
          <a:p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Alogrithm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the array into two subarrays that has equal size as possible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maximum subarray on the left recursively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maximum subarray on the right recursively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maximum subarray that crosses the midpoint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the largest sum of three sums above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en-CA" sz="1500" dirty="0"/>
              <a:t>Cormen, </a:t>
            </a:r>
            <a:r>
              <a:rPr lang="en-CA" sz="1500" dirty="0" err="1"/>
              <a:t>Leiserson</a:t>
            </a:r>
            <a:r>
              <a:rPr lang="en-CA" sz="1500" dirty="0"/>
              <a:t>, </a:t>
            </a:r>
            <a:r>
              <a:rPr lang="en-CA" sz="1500" dirty="0" err="1"/>
              <a:t>Rivest</a:t>
            </a:r>
            <a:r>
              <a:rPr lang="en-CA" sz="1500" dirty="0"/>
              <a:t> and Stein, Introduction to Algorithms, 2nd Edition, 3rd Edition, The MIT Press, 2009. </a:t>
            </a:r>
            <a:endParaRPr lang="en-US" sz="1500" dirty="0">
              <a:hlinkClick r:id="rId3"/>
            </a:endParaRPr>
          </a:p>
          <a:p>
            <a:pPr marL="914400" lvl="2" indent="0"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F5F0B-655E-4677-866F-6B30F8CD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EEC3F-0A0B-4C1D-ABEA-1CFA11DC761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FDE846-1053-40E5-AD02-E35E75B60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572000"/>
            <a:ext cx="6781800" cy="1470088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C45B777-913C-47EE-89E2-7219E1927D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altLang="en-US" sz="2800" b="1" dirty="0"/>
              <a:t>THE DIVIDE AND CONQUER SOLUTION</a:t>
            </a:r>
            <a:endParaRPr lang="en-AU" altLang="en-US" sz="2800" b="1" dirty="0"/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6CE1F7EE-223B-4CA9-BD90-080B5C5C52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1"/>
            <a:ext cx="7848600" cy="990599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lvl="1">
              <a:defRPr/>
            </a:pP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[-2, -5, 6, -2, -3, 1, 5, -6] </a:t>
            </a:r>
            <a:endParaRPr lang="en-AU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pPr lvl="2">
              <a:defRPr/>
            </a:pPr>
            <a:endParaRPr lang="en-AU" dirty="0"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pPr lvl="2">
              <a:defRPr/>
            </a:pPr>
            <a:endParaRPr lang="en-AU" sz="2000" b="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endParaRPr lang="en-A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6AA06D3-0D6F-41A1-8756-BF415E04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EEC3F-0A0B-4C1D-ABEA-1CFA11DC761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4910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9DEE2CF-08EE-4AC2-BE87-88DE1D35A7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872938"/>
              </p:ext>
            </p:extLst>
          </p:nvPr>
        </p:nvGraphicFramePr>
        <p:xfrm>
          <a:off x="1905000" y="1295400"/>
          <a:ext cx="5334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1903245786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530915446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6210915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01970684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157256206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7636446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354105369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424944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0085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87FD2-0233-42FB-B402-7A35BC21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EEC3F-0A0B-4C1D-ABEA-1CFA11DC761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441A025-1D8E-433E-934D-F2668ACFCA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altLang="en-US" sz="2800" b="1" dirty="0"/>
              <a:t>THE DIVIDE AND CONQUER SOLUTION</a:t>
            </a:r>
            <a:endParaRPr lang="en-AU" altLang="en-US" sz="28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F160CF-97C9-4AF7-BAC4-CF342C6D7156}"/>
              </a:ext>
            </a:extLst>
          </p:cNvPr>
          <p:cNvCxnSpPr/>
          <p:nvPr/>
        </p:nvCxnSpPr>
        <p:spPr>
          <a:xfrm flipH="1">
            <a:off x="2286000" y="1666240"/>
            <a:ext cx="1447800" cy="1000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19B19A2-6FAF-4DE5-8A2E-76FD81E41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170" y="2667000"/>
            <a:ext cx="2529659" cy="3708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589D51-6A02-4645-8434-03883D08C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" y="3820161"/>
            <a:ext cx="1186688" cy="3708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D1637-6422-438A-8607-BCF3D324B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" y="4715512"/>
            <a:ext cx="504825" cy="342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826C17-8139-4310-AB3A-0C5BF8549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170" y="4734562"/>
            <a:ext cx="485775" cy="3048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B03928-7F72-4113-816E-502A6681DC39}"/>
              </a:ext>
            </a:extLst>
          </p:cNvPr>
          <p:cNvCxnSpPr>
            <a:endCxn id="11" idx="0"/>
          </p:cNvCxnSpPr>
          <p:nvPr/>
        </p:nvCxnSpPr>
        <p:spPr>
          <a:xfrm flipH="1">
            <a:off x="836231" y="3037840"/>
            <a:ext cx="763969" cy="782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AFAAC1-6F4B-4A85-AF0C-A67B00605595}"/>
              </a:ext>
            </a:extLst>
          </p:cNvPr>
          <p:cNvCxnSpPr>
            <a:cxnSpLocks/>
          </p:cNvCxnSpPr>
          <p:nvPr/>
        </p:nvCxnSpPr>
        <p:spPr>
          <a:xfrm flipH="1">
            <a:off x="381001" y="4191001"/>
            <a:ext cx="366711" cy="52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7CD9B1-C540-4789-B973-3CA9CA7163D5}"/>
              </a:ext>
            </a:extLst>
          </p:cNvPr>
          <p:cNvCxnSpPr/>
          <p:nvPr/>
        </p:nvCxnSpPr>
        <p:spPr>
          <a:xfrm flipV="1">
            <a:off x="331772" y="4191001"/>
            <a:ext cx="321469" cy="543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BE4D7B-25EF-46C7-BC01-C9F964C3CD1D}"/>
              </a:ext>
            </a:extLst>
          </p:cNvPr>
          <p:cNvSpPr txBox="1"/>
          <p:nvPr/>
        </p:nvSpPr>
        <p:spPr>
          <a:xfrm>
            <a:off x="123826" y="4283979"/>
            <a:ext cx="51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5E5EA1-391C-4DD0-AFA9-98CB208C195C}"/>
              </a:ext>
            </a:extLst>
          </p:cNvPr>
          <p:cNvCxnSpPr>
            <a:endCxn id="13" idx="0"/>
          </p:cNvCxnSpPr>
          <p:nvPr/>
        </p:nvCxnSpPr>
        <p:spPr>
          <a:xfrm>
            <a:off x="1021170" y="4191001"/>
            <a:ext cx="242888" cy="543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FCC5F2-42E2-4E35-80C6-F76F57AF3903}"/>
              </a:ext>
            </a:extLst>
          </p:cNvPr>
          <p:cNvCxnSpPr/>
          <p:nvPr/>
        </p:nvCxnSpPr>
        <p:spPr>
          <a:xfrm flipH="1" flipV="1">
            <a:off x="1057272" y="4191001"/>
            <a:ext cx="286575" cy="52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6017602-1695-4475-8089-A46101558A47}"/>
              </a:ext>
            </a:extLst>
          </p:cNvPr>
          <p:cNvSpPr txBox="1"/>
          <p:nvPr/>
        </p:nvSpPr>
        <p:spPr>
          <a:xfrm>
            <a:off x="1264058" y="4283979"/>
            <a:ext cx="485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3D5EE7-4224-434A-8E12-5B46842652DD}"/>
              </a:ext>
            </a:extLst>
          </p:cNvPr>
          <p:cNvSpPr txBox="1"/>
          <p:nvPr/>
        </p:nvSpPr>
        <p:spPr>
          <a:xfrm>
            <a:off x="673511" y="4176714"/>
            <a:ext cx="395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F8FEDF-5EA4-4F8E-9665-2601C5AD68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0825" y="3798888"/>
            <a:ext cx="1147283" cy="37083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04D749-AF7B-4F87-AB88-02CEE7F0FEDE}"/>
              </a:ext>
            </a:extLst>
          </p:cNvPr>
          <p:cNvCxnSpPr/>
          <p:nvPr/>
        </p:nvCxnSpPr>
        <p:spPr>
          <a:xfrm flipV="1">
            <a:off x="1021170" y="3037840"/>
            <a:ext cx="728663" cy="761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945DA7-8AC0-4E92-B715-B8DFC6C6811E}"/>
              </a:ext>
            </a:extLst>
          </p:cNvPr>
          <p:cNvSpPr txBox="1"/>
          <p:nvPr/>
        </p:nvSpPr>
        <p:spPr>
          <a:xfrm>
            <a:off x="747712" y="3276600"/>
            <a:ext cx="395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FB3E88-493C-4A64-8F6A-8910CD602338}"/>
              </a:ext>
            </a:extLst>
          </p:cNvPr>
          <p:cNvSpPr txBox="1"/>
          <p:nvPr/>
        </p:nvSpPr>
        <p:spPr>
          <a:xfrm>
            <a:off x="331772" y="3615154"/>
            <a:ext cx="932286" cy="64755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E124DE-F525-4D36-B738-7F5DC87F3540}"/>
              </a:ext>
            </a:extLst>
          </p:cNvPr>
          <p:cNvCxnSpPr/>
          <p:nvPr/>
        </p:nvCxnSpPr>
        <p:spPr>
          <a:xfrm>
            <a:off x="2438400" y="3037840"/>
            <a:ext cx="762000" cy="761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0B3C6BA7-B863-4A70-AB6C-FB1C3BA96E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7925" y="4688304"/>
            <a:ext cx="495300" cy="31432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F61312A-0B3A-42ED-A577-BF16C92FA2B2}"/>
              </a:ext>
            </a:extLst>
          </p:cNvPr>
          <p:cNvCxnSpPr>
            <a:endCxn id="22" idx="0"/>
          </p:cNvCxnSpPr>
          <p:nvPr/>
        </p:nvCxnSpPr>
        <p:spPr>
          <a:xfrm flipH="1">
            <a:off x="2695575" y="4169727"/>
            <a:ext cx="314325" cy="518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217A2E02-3135-483C-BD4B-269613FA35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7979" y="4685350"/>
            <a:ext cx="514350" cy="30480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A9C6926-C938-4D16-AB9C-98C11844C0EB}"/>
              </a:ext>
            </a:extLst>
          </p:cNvPr>
          <p:cNvCxnSpPr>
            <a:cxnSpLocks/>
          </p:cNvCxnSpPr>
          <p:nvPr/>
        </p:nvCxnSpPr>
        <p:spPr>
          <a:xfrm>
            <a:off x="3550829" y="4169727"/>
            <a:ext cx="180974" cy="545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D64008-F119-4561-AEE2-753CE84860B7}"/>
              </a:ext>
            </a:extLst>
          </p:cNvPr>
          <p:cNvCxnSpPr>
            <a:cxnSpLocks/>
          </p:cNvCxnSpPr>
          <p:nvPr/>
        </p:nvCxnSpPr>
        <p:spPr>
          <a:xfrm flipV="1">
            <a:off x="2590800" y="4109502"/>
            <a:ext cx="409575" cy="606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E8702E4-9F1A-4ED9-9F62-52BB6EF6761E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3607979" y="4109502"/>
            <a:ext cx="257175" cy="57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3C11F7C-4D32-4770-9F0A-5C578AE7C583}"/>
              </a:ext>
            </a:extLst>
          </p:cNvPr>
          <p:cNvSpPr txBox="1"/>
          <p:nvPr/>
        </p:nvSpPr>
        <p:spPr>
          <a:xfrm>
            <a:off x="2514600" y="4191001"/>
            <a:ext cx="276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84C276-B900-4DA2-B91E-721B970D5884}"/>
              </a:ext>
            </a:extLst>
          </p:cNvPr>
          <p:cNvSpPr txBox="1"/>
          <p:nvPr/>
        </p:nvSpPr>
        <p:spPr>
          <a:xfrm>
            <a:off x="3707991" y="4141787"/>
            <a:ext cx="382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4AD76A-7464-4B63-96A2-CA580620D2D7}"/>
              </a:ext>
            </a:extLst>
          </p:cNvPr>
          <p:cNvSpPr txBox="1"/>
          <p:nvPr/>
        </p:nvSpPr>
        <p:spPr>
          <a:xfrm>
            <a:off x="2877933" y="3798888"/>
            <a:ext cx="945742" cy="37083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76A700-30FC-46D3-B877-673D4EFF2A68}"/>
              </a:ext>
            </a:extLst>
          </p:cNvPr>
          <p:cNvSpPr txBox="1"/>
          <p:nvPr/>
        </p:nvSpPr>
        <p:spPr>
          <a:xfrm>
            <a:off x="3181349" y="4166558"/>
            <a:ext cx="350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6F94875-8C7C-4709-AF19-D28886B2BF98}"/>
              </a:ext>
            </a:extLst>
          </p:cNvPr>
          <p:cNvCxnSpPr>
            <a:stCxn id="44" idx="0"/>
          </p:cNvCxnSpPr>
          <p:nvPr/>
        </p:nvCxnSpPr>
        <p:spPr>
          <a:xfrm flipH="1" flipV="1">
            <a:off x="2590800" y="3037840"/>
            <a:ext cx="760004" cy="761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F935AA0-BA2A-4F5E-A121-83F212C866B4}"/>
              </a:ext>
            </a:extLst>
          </p:cNvPr>
          <p:cNvSpPr txBox="1"/>
          <p:nvPr/>
        </p:nvSpPr>
        <p:spPr>
          <a:xfrm>
            <a:off x="3009900" y="3185577"/>
            <a:ext cx="34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B8092B-C984-41FF-82DF-BB79E41692E0}"/>
              </a:ext>
            </a:extLst>
          </p:cNvPr>
          <p:cNvSpPr txBox="1"/>
          <p:nvPr/>
        </p:nvSpPr>
        <p:spPr>
          <a:xfrm>
            <a:off x="1068799" y="2514600"/>
            <a:ext cx="1931576" cy="57826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C8A381-7148-40FD-9FC4-DB8068517A0E}"/>
              </a:ext>
            </a:extLst>
          </p:cNvPr>
          <p:cNvSpPr txBox="1"/>
          <p:nvPr/>
        </p:nvSpPr>
        <p:spPr>
          <a:xfrm>
            <a:off x="1866900" y="3107323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-1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DD85DF3-6EFD-4C04-87D4-EF5131FF81CE}"/>
              </a:ext>
            </a:extLst>
          </p:cNvPr>
          <p:cNvCxnSpPr/>
          <p:nvPr/>
        </p:nvCxnSpPr>
        <p:spPr>
          <a:xfrm flipV="1">
            <a:off x="2034587" y="1666240"/>
            <a:ext cx="1497191" cy="1000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CA30B41-D87B-479A-9470-DB05BAE72D20}"/>
              </a:ext>
            </a:extLst>
          </p:cNvPr>
          <p:cNvSpPr txBox="1"/>
          <p:nvPr/>
        </p:nvSpPr>
        <p:spPr>
          <a:xfrm>
            <a:off x="2318069" y="1862852"/>
            <a:ext cx="534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76DC573E-5DBE-4F87-A6A0-08566781F3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6800" y="2600960"/>
            <a:ext cx="2743200" cy="46117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EB7049F7-CAF3-4951-918C-A67B2217DA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97608" y="3747980"/>
            <a:ext cx="1216572" cy="40091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359EE3B-225A-4487-BD61-A6FFEB3034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32945" y="3738472"/>
            <a:ext cx="1237310" cy="40091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B10009A-46B0-49A1-BC28-20974A9D64A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17744" y="4659991"/>
            <a:ext cx="495206" cy="315694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68A0792-EF88-4DD4-9079-CDC5FADEB8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57005" y="4659488"/>
            <a:ext cx="514350" cy="30616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056EF28-20A2-4219-88F5-640D596E2A7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95499" y="4632543"/>
            <a:ext cx="465131" cy="30616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BF89BA3-2494-4DAB-B0E4-DB0505968FD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17802" y="4648447"/>
            <a:ext cx="468926" cy="28367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800600" y="1666240"/>
            <a:ext cx="914400" cy="1000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029200" y="3037840"/>
            <a:ext cx="609600" cy="71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58" idx="0"/>
          </p:cNvCxnSpPr>
          <p:nvPr/>
        </p:nvCxnSpPr>
        <p:spPr>
          <a:xfrm flipH="1">
            <a:off x="4665347" y="4109502"/>
            <a:ext cx="247603" cy="550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59" idx="0"/>
          </p:cNvCxnSpPr>
          <p:nvPr/>
        </p:nvCxnSpPr>
        <p:spPr>
          <a:xfrm>
            <a:off x="5557005" y="4109502"/>
            <a:ext cx="257175" cy="54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60" idx="0"/>
          </p:cNvCxnSpPr>
          <p:nvPr/>
        </p:nvCxnSpPr>
        <p:spPr>
          <a:xfrm flipH="1">
            <a:off x="6728065" y="4109502"/>
            <a:ext cx="232565" cy="523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61" idx="0"/>
          </p:cNvCxnSpPr>
          <p:nvPr/>
        </p:nvCxnSpPr>
        <p:spPr>
          <a:xfrm>
            <a:off x="7617802" y="4109502"/>
            <a:ext cx="234463" cy="538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57" idx="0"/>
          </p:cNvCxnSpPr>
          <p:nvPr/>
        </p:nvCxnSpPr>
        <p:spPr>
          <a:xfrm>
            <a:off x="6728065" y="3037840"/>
            <a:ext cx="523535" cy="70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8" idx="0"/>
          </p:cNvCxnSpPr>
          <p:nvPr/>
        </p:nvCxnSpPr>
        <p:spPr>
          <a:xfrm flipV="1">
            <a:off x="4665347" y="4109502"/>
            <a:ext cx="135253" cy="550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5638800" y="4109502"/>
            <a:ext cx="304800" cy="57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6" idx="0"/>
          </p:cNvCxnSpPr>
          <p:nvPr/>
        </p:nvCxnSpPr>
        <p:spPr>
          <a:xfrm flipV="1">
            <a:off x="5205894" y="2971800"/>
            <a:ext cx="509106" cy="776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6858000" y="4109502"/>
            <a:ext cx="152400" cy="538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1" idx="0"/>
          </p:cNvCxnSpPr>
          <p:nvPr/>
        </p:nvCxnSpPr>
        <p:spPr>
          <a:xfrm flipH="1" flipV="1">
            <a:off x="7696200" y="4109502"/>
            <a:ext cx="156065" cy="538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7" idx="0"/>
          </p:cNvCxnSpPr>
          <p:nvPr/>
        </p:nvCxnSpPr>
        <p:spPr>
          <a:xfrm flipH="1" flipV="1">
            <a:off x="6632945" y="3037840"/>
            <a:ext cx="618655" cy="70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5029200" y="1666240"/>
            <a:ext cx="784980" cy="1000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397518" y="4209637"/>
            <a:ext cx="378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97415" y="4191001"/>
            <a:ext cx="378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015774" y="4065638"/>
            <a:ext cx="378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665347" y="3738472"/>
            <a:ext cx="891658" cy="40091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479170" y="4166558"/>
            <a:ext cx="378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774232" y="4166558"/>
            <a:ext cx="378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-6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084587" y="4021724"/>
            <a:ext cx="378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012515" y="3154130"/>
            <a:ext cx="378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058434" y="3185577"/>
            <a:ext cx="378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955917" y="2980329"/>
            <a:ext cx="378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708154" y="3738472"/>
            <a:ext cx="891658" cy="40091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640663" y="2617847"/>
            <a:ext cx="891658" cy="40091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435350" y="1858485"/>
            <a:ext cx="378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081920" y="1661740"/>
            <a:ext cx="378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7170" y="1273734"/>
            <a:ext cx="3139260" cy="40091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58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  <p:bldP spid="27" grpId="0"/>
      <p:bldP spid="16" grpId="0" animBg="1"/>
      <p:bldP spid="42" grpId="0"/>
      <p:bldP spid="43" grpId="0"/>
      <p:bldP spid="44" grpId="0" animBg="1"/>
      <p:bldP spid="45" grpId="0"/>
      <p:bldP spid="48" grpId="0"/>
      <p:bldP spid="49" grpId="0" animBg="1"/>
      <p:bldP spid="50" grpId="0"/>
      <p:bldP spid="53" grpId="0"/>
      <p:bldP spid="75" grpId="0"/>
      <p:bldP spid="76" grpId="0"/>
      <p:bldP spid="77" grpId="0"/>
      <p:bldP spid="78" grpId="0" animBg="1"/>
      <p:bldP spid="79" grpId="0"/>
      <p:bldP spid="80" grpId="0"/>
      <p:bldP spid="81" grpId="0"/>
      <p:bldP spid="82" grpId="0"/>
      <p:bldP spid="83" grpId="0"/>
      <p:bldP spid="84" grpId="0"/>
      <p:bldP spid="85" grpId="0" animBg="1"/>
      <p:bldP spid="86" grpId="0" animBg="1"/>
      <p:bldP spid="87" grpId="0"/>
      <p:bldP spid="88" grpId="0"/>
      <p:bldP spid="8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BF9FEFB-585C-4916-82F1-188C7A69E6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altLang="en-US" sz="2800" b="1" dirty="0"/>
              <a:t>THE DIVIDE AND CONQUER SOLUTION</a:t>
            </a:r>
            <a:endParaRPr lang="en-AU" altLang="en-US" sz="2800" b="1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412D360-7EEA-4535-AEDB-57D20A65A9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343404" cy="5248275"/>
          </a:xfrm>
        </p:spPr>
        <p:txBody>
          <a:bodyPr/>
          <a:lstStyle/>
          <a:p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Alogrithm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F5F0B-655E-4677-866F-6B30F8CD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EEC3F-0A0B-4C1D-ABEA-1CFA11DC761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6561E8-9ED2-411D-B1EB-322722AC8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229" y="1903117"/>
            <a:ext cx="5819404" cy="447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6579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BF9FEFB-585C-4916-82F1-188C7A69E6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altLang="en-US" sz="2800" b="1" dirty="0"/>
              <a:t>THE DIVIDE AND CONQUER SOLUTION</a:t>
            </a:r>
            <a:endParaRPr lang="en-AU" altLang="en-US" sz="2800" b="1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412D360-7EEA-4535-AEDB-57D20A65A9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343404" cy="5248275"/>
          </a:xfrm>
        </p:spPr>
        <p:txBody>
          <a:bodyPr/>
          <a:lstStyle/>
          <a:p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Alogrithm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F5F0B-655E-4677-866F-6B30F8CD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EEC3F-0A0B-4C1D-ABEA-1CFA11DC761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AEFD2-4923-4578-8A73-17063A891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860345"/>
            <a:ext cx="7032171" cy="41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9369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cdb2004146l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cdb2004146l</Template>
  <TotalTime>5904</TotalTime>
  <Words>459</Words>
  <Application>Microsoft Office PowerPoint</Application>
  <PresentationFormat>On-screen Show (4:3)</PresentationFormat>
  <Paragraphs>216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Verdana</vt:lpstr>
      <vt:lpstr>Wingdings</vt:lpstr>
      <vt:lpstr>cdb2004146l</vt:lpstr>
      <vt:lpstr>GACS-7101-002 Advance Data Structures  and Algorithms</vt:lpstr>
      <vt:lpstr>CONTENTS</vt:lpstr>
      <vt:lpstr>THE MAXIMUM SUBARRAY PROBLEM</vt:lpstr>
      <vt:lpstr>THE MAXIMUM SUBARRAY PROBLEM</vt:lpstr>
      <vt:lpstr>THE DIVIDE AND CONQUER SOLUTION</vt:lpstr>
      <vt:lpstr>THE DIVIDE AND CONQUER SOLUTION</vt:lpstr>
      <vt:lpstr>THE DIVIDE AND CONQUER SOLUTION</vt:lpstr>
      <vt:lpstr>THE DIVIDE AND CONQUER SOLUTION</vt:lpstr>
      <vt:lpstr>THE DIVIDE AND CONQUER SOLUTION</vt:lpstr>
      <vt:lpstr>IMPLEMENT</vt:lpstr>
      <vt:lpstr>EVALUATION</vt:lpstr>
      <vt:lpstr>EVALUATION</vt:lpstr>
      <vt:lpstr>EVALUATION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KỸ THUẬT LẬP TRÌNH</dc:title>
  <dc:creator>PHUONG</dc:creator>
  <cp:lastModifiedBy>thanh thao</cp:lastModifiedBy>
  <cp:revision>449</cp:revision>
  <dcterms:created xsi:type="dcterms:W3CDTF">2013-05-07T02:58:43Z</dcterms:created>
  <dcterms:modified xsi:type="dcterms:W3CDTF">2019-09-24T02:00:57Z</dcterms:modified>
</cp:coreProperties>
</file>