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iriam Libre"/>
      <p:regular r:id="rId21"/>
      <p:bold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PmHynYJb66N2/xnaj/MjAjon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EB175E-6E99-4245-AED3-24FFA4021B7F}">
  <a:tblStyle styleId="{10EB175E-6E99-4245-AED3-24FFA4021B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iriamLibre-bold.fntdata"/><Relationship Id="rId21" Type="http://schemas.openxmlformats.org/officeDocument/2006/relationships/font" Target="fonts/MiriamLibre-regular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c13b3acc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c13b3ac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e2764015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ae276401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c13b3acc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ac13b3ac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Có thêm mục thuyết trình về model ví dụ: lý thuyết, công thức toán, tại sao model này lại ưu việt hơn so với các model khác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e2764015a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ae276401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e2764015a_5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ae2764015a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e2764015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ae27640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4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4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4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4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4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4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4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4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4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51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01" name="Google Shape;201;p51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1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1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1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1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1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1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1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1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1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1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1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1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1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1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1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1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1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51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20" name="Google Shape;220;p51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1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1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1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1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1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1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1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1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1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1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2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35" name="Google Shape;235;p5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43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55" name="Google Shape;55;p4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3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3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3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3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3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43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69" name="Google Shape;69;p4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4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8" name="Google Shape;88;p4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89" name="Google Shape;89;p4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4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99" name="Google Shape;99;p4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6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46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14" name="Google Shape;114;p46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115" name="Google Shape;115;p4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46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19" name="Google Shape;119;p4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26" name="Google Shape;126;p47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i="0" sz="7200" u="none" cap="none" strike="noStrike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47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129" name="Google Shape;129;p47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7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7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7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7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7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7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7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7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7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7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7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47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142" name="Google Shape;142;p47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7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7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7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8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4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49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49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9" name="Google Shape;159;p4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4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3" name="Google Shape;173;p4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0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824275" y="1991850"/>
            <a:ext cx="557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b="1" lang="en"/>
              <a:t>PAPER </a:t>
            </a:r>
            <a:r>
              <a:rPr b="1" lang="en"/>
              <a:t>CITATION GRAPHS</a:t>
            </a:r>
            <a:endParaRPr b="1"/>
          </a:p>
        </p:txBody>
      </p:sp>
      <p:sp>
        <p:nvSpPr>
          <p:cNvPr id="241" name="Google Shape;241;p1"/>
          <p:cNvSpPr/>
          <p:nvPr/>
        </p:nvSpPr>
        <p:spPr>
          <a:xfrm>
            <a:off x="4192650" y="3525450"/>
            <a:ext cx="27492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Nguyễn Thu Thảo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Đào Thị Hồng Nhung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Lê Thu Hiền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Nguyễn Bá Đăng Khôi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c13b3acc1_0_5"/>
          <p:cNvSpPr txBox="1"/>
          <p:nvPr>
            <p:ph type="title"/>
          </p:nvPr>
        </p:nvSpPr>
        <p:spPr>
          <a:xfrm>
            <a:off x="336900" y="437225"/>
            <a:ext cx="514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After Training</a:t>
            </a:r>
            <a:endParaRPr/>
          </a:p>
        </p:txBody>
      </p:sp>
      <p:sp>
        <p:nvSpPr>
          <p:cNvPr id="303" name="Google Shape;303;g1ac13b3acc1_0_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g1ac13b3acc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00" y="1357200"/>
            <a:ext cx="3571338" cy="354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e2764015a_0_12"/>
          <p:cNvSpPr txBox="1"/>
          <p:nvPr>
            <p:ph idx="4294967295" type="ctrTitle"/>
          </p:nvPr>
        </p:nvSpPr>
        <p:spPr>
          <a:xfrm>
            <a:off x="-37450" y="1911225"/>
            <a:ext cx="2983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700"/>
              <a:t>MODEL ARCHITECTURE OF </a:t>
            </a:r>
            <a:r>
              <a:rPr b="1" lang="en" sz="2700" u="sng"/>
              <a:t>GCN</a:t>
            </a:r>
            <a:endParaRPr b="1" i="0" sz="3300" u="none" cap="none" strike="noStrike">
              <a:solidFill>
                <a:schemeClr val="accent1"/>
              </a:solidFill>
            </a:endParaRPr>
          </a:p>
        </p:txBody>
      </p:sp>
      <p:grpSp>
        <p:nvGrpSpPr>
          <p:cNvPr id="310" name="Google Shape;310;g1ae2764015a_0_12"/>
          <p:cNvGrpSpPr/>
          <p:nvPr/>
        </p:nvGrpSpPr>
        <p:grpSpPr>
          <a:xfrm>
            <a:off x="259221" y="3933675"/>
            <a:ext cx="1424113" cy="1159791"/>
            <a:chOff x="6643075" y="3664250"/>
            <a:chExt cx="407950" cy="407975"/>
          </a:xfrm>
        </p:grpSpPr>
        <p:sp>
          <p:nvSpPr>
            <p:cNvPr id="311" name="Google Shape;311;g1ae2764015a_0_1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ae2764015a_0_1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g1ae2764015a_0_12"/>
          <p:cNvSpPr/>
          <p:nvPr/>
        </p:nvSpPr>
        <p:spPr>
          <a:xfrm>
            <a:off x="259425" y="92475"/>
            <a:ext cx="420185" cy="38758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ae2764015a_0_12"/>
          <p:cNvSpPr/>
          <p:nvPr/>
        </p:nvSpPr>
        <p:spPr>
          <a:xfrm rot="2697410">
            <a:off x="7858202" y="44360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ae2764015a_0_12"/>
          <p:cNvSpPr/>
          <p:nvPr/>
        </p:nvSpPr>
        <p:spPr>
          <a:xfrm>
            <a:off x="8726669" y="48994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ae2764015a_0_12"/>
          <p:cNvSpPr/>
          <p:nvPr/>
        </p:nvSpPr>
        <p:spPr>
          <a:xfrm rot="1279871">
            <a:off x="2594050" y="4747492"/>
            <a:ext cx="255414" cy="24399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ae2764015a_0_1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g1ae2764015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150" y="811400"/>
            <a:ext cx="4710737" cy="33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25" y="301200"/>
            <a:ext cx="4235824" cy="43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"/>
          <p:cNvSpPr txBox="1"/>
          <p:nvPr/>
        </p:nvSpPr>
        <p:spPr>
          <a:xfrm>
            <a:off x="2553050" y="82350"/>
            <a:ext cx="37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The Citation Graph </a:t>
            </a:r>
            <a:endParaRPr b="1" sz="18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c13b3acc1_0_1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ac13b3acc1_0_12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g1ac13b3acc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75" y="842450"/>
            <a:ext cx="3691825" cy="345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4800">
                <a:solidFill>
                  <a:srgbClr val="FFFFFF"/>
                </a:solidFill>
              </a:rPr>
              <a:t>83.15%</a:t>
            </a:r>
            <a:endParaRPr b="0" i="0" sz="4800" u="none" cap="none" strike="noStrike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38" name="Google Shape;338;p16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lang="en"/>
              <a:t>The best results achieved by the GCN model</a:t>
            </a:r>
            <a:endParaRPr b="0" i="0" sz="24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9" name="Google Shape;339;p16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100%</a:t>
            </a:r>
            <a:endParaRPr b="0" i="0" sz="4800" u="none" cap="none" strike="noStrike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40" name="Google Shape;340;p16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lang="en"/>
              <a:t>Try hard</a:t>
            </a: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!</a:t>
            </a:r>
            <a:endParaRPr b="0" i="0" sz="24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1" name="Google Shape;341;p16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4800">
                <a:solidFill>
                  <a:srgbClr val="FFFFFF"/>
                </a:solidFill>
              </a:rPr>
              <a:t>Good clustering </a:t>
            </a:r>
            <a:endParaRPr b="0" i="0" sz="4800" u="none" cap="none" strike="noStrike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42" name="Google Shape;342;p16"/>
          <p:cNvSpPr txBox="1"/>
          <p:nvPr>
            <p:ph idx="4294967295" type="subTitle"/>
          </p:nvPr>
        </p:nvSpPr>
        <p:spPr>
          <a:xfrm>
            <a:off x="3582550" y="2497155"/>
            <a:ext cx="490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lang="en"/>
              <a:t>W</a:t>
            </a:r>
            <a:r>
              <a:rPr lang="en"/>
              <a:t>hen using TSNE visualize GCN </a:t>
            </a:r>
            <a:r>
              <a:rPr lang="en"/>
              <a:t>embeddings</a:t>
            </a:r>
            <a:endParaRPr b="0" i="0" sz="24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3" name="Google Shape;343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16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45" name="Google Shape;345;p1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idx="4294967295" type="ctrTitle"/>
          </p:nvPr>
        </p:nvSpPr>
        <p:spPr>
          <a:xfrm>
            <a:off x="109300" y="28960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THANKS </a:t>
            </a:r>
            <a:endParaRPr b="0" i="0" sz="60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6000"/>
              <a:t>FOR LISTENING</a:t>
            </a:r>
            <a:r>
              <a:rPr b="0" i="0" lang="en" sz="6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!</a:t>
            </a:r>
            <a:endParaRPr b="0" i="0" sz="60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247" name="Google Shape;247;p2"/>
          <p:cNvSpPr txBox="1"/>
          <p:nvPr>
            <p:ph idx="2" type="body"/>
          </p:nvPr>
        </p:nvSpPr>
        <p:spPr>
          <a:xfrm>
            <a:off x="609150" y="1547025"/>
            <a:ext cx="51387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Problem: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The volume of scientific publications doubling every 12 years over the past century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-&gt; Automatically classify each publication’s areas and topics (about 7 classes: 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=&gt; </a:t>
            </a: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PREDICTION TASK: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The task is to predict the 7 subject areas of arXiv CS paper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248" name="Google Shape;248;p2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F4A9E"/>
                </a:solidFill>
              </a:rPr>
              <a:t>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55" name="Google Shape;255;p4"/>
          <p:cNvSpPr txBox="1"/>
          <p:nvPr>
            <p:ph idx="1" type="body"/>
          </p:nvPr>
        </p:nvSpPr>
        <p:spPr>
          <a:xfrm>
            <a:off x="185775" y="1657350"/>
            <a:ext cx="58170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Features input/output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Result of  the best  model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Compare result and explain metrics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</p:txBody>
      </p:sp>
      <p:sp>
        <p:nvSpPr>
          <p:cNvPr id="256" name="Google Shape;256;p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/>
          <p:nvPr>
            <p:ph type="ctrTitle"/>
          </p:nvPr>
        </p:nvSpPr>
        <p:spPr>
          <a:xfrm>
            <a:off x="2626350" y="1888150"/>
            <a:ext cx="418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FEATURES DETAIL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e2764015a_5_0"/>
          <p:cNvSpPr txBox="1"/>
          <p:nvPr>
            <p:ph type="title"/>
          </p:nvPr>
        </p:nvSpPr>
        <p:spPr>
          <a:xfrm>
            <a:off x="457200" y="586975"/>
            <a:ext cx="5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67" name="Google Shape;267;g1ae2764015a_5_0"/>
          <p:cNvSpPr txBox="1"/>
          <p:nvPr>
            <p:ph idx="1" type="body"/>
          </p:nvPr>
        </p:nvSpPr>
        <p:spPr>
          <a:xfrm>
            <a:off x="457200" y="1356775"/>
            <a:ext cx="52902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The Cora dataset consists of 2708 scientific publications classified into one of seven classes. The citation network consists of 5429 links. Each publication in the dataset is described by a 0/1-valued word vector indicating the absence/presence of the corresponding word from the dictionary. The dictionary consists of 1433 unique words.</a:t>
            </a:r>
            <a:endParaRPr sz="1300"/>
          </a:p>
        </p:txBody>
      </p:sp>
      <p:sp>
        <p:nvSpPr>
          <p:cNvPr id="268" name="Google Shape;268;g1ae2764015a_5_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g1ae2764015a_5_0"/>
          <p:cNvSpPr txBox="1"/>
          <p:nvPr>
            <p:ph idx="1" type="body"/>
          </p:nvPr>
        </p:nvSpPr>
        <p:spPr>
          <a:xfrm>
            <a:off x="457200" y="2935375"/>
            <a:ext cx="24534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b="1" lang="en" sz="1700">
                <a:solidFill>
                  <a:srgbClr val="6FA8DC"/>
                </a:solidFill>
                <a:latin typeface="Barlow"/>
                <a:ea typeface="Barlow"/>
                <a:cs typeface="Barlow"/>
                <a:sym typeface="Barlow"/>
              </a:rPr>
              <a:t>Node</a:t>
            </a:r>
            <a:endParaRPr b="1" sz="1700">
              <a:solidFill>
                <a:srgbClr val="6FA8D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Each node is an academic publications. </a:t>
            </a:r>
            <a:br>
              <a:rPr lang="en" sz="1400"/>
            </a:br>
            <a:r>
              <a:rPr lang="en" sz="1400"/>
              <a:t> </a:t>
            </a:r>
            <a:endParaRPr sz="1400"/>
          </a:p>
        </p:txBody>
      </p:sp>
      <p:sp>
        <p:nvSpPr>
          <p:cNvPr id="270" name="Google Shape;270;g1ae2764015a_5_0"/>
          <p:cNvSpPr txBox="1"/>
          <p:nvPr>
            <p:ph idx="3" type="body"/>
          </p:nvPr>
        </p:nvSpPr>
        <p:spPr>
          <a:xfrm>
            <a:off x="3054575" y="2935375"/>
            <a:ext cx="25413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b="1" lang="en" sz="1700">
                <a:solidFill>
                  <a:srgbClr val="6FA8DC"/>
                </a:solidFill>
                <a:latin typeface="Barlow"/>
                <a:ea typeface="Barlow"/>
                <a:cs typeface="Barlow"/>
                <a:sym typeface="Barlow"/>
              </a:rPr>
              <a:t>Edge</a:t>
            </a:r>
            <a:endParaRPr b="1" sz="1700">
              <a:solidFill>
                <a:srgbClr val="6FA8D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Citation relationships between the papers.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Classes of Dataset</a:t>
            </a:r>
            <a:endParaRPr/>
          </a:p>
        </p:txBody>
      </p:sp>
      <p:sp>
        <p:nvSpPr>
          <p:cNvPr id="276" name="Google Shape;276;p9"/>
          <p:cNvSpPr txBox="1"/>
          <p:nvPr>
            <p:ph idx="1" type="body"/>
          </p:nvPr>
        </p:nvSpPr>
        <p:spPr>
          <a:xfrm>
            <a:off x="599450" y="1564250"/>
            <a:ext cx="41097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Neural Network 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Genetic Algorithms 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Probabilistic Methods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Theory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Case Based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Reinforcement Learning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Rule Learning 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e2764015a_5_1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g1ae2764015a_5_17"/>
          <p:cNvSpPr/>
          <p:nvPr/>
        </p:nvSpPr>
        <p:spPr>
          <a:xfrm>
            <a:off x="661800" y="534100"/>
            <a:ext cx="3007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Miriam Libre"/>
                <a:ea typeface="Miriam Libre"/>
                <a:cs typeface="Miriam Libre"/>
                <a:sym typeface="Miriam Libre"/>
              </a:rPr>
              <a:t>The Bag-of-Word model for two paper in Cora   </a:t>
            </a:r>
            <a:endParaRPr sz="1900">
              <a:solidFill>
                <a:schemeClr val="accent3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4" name="Google Shape;284;g1ae2764015a_5_17"/>
          <p:cNvSpPr txBox="1"/>
          <p:nvPr/>
        </p:nvSpPr>
        <p:spPr>
          <a:xfrm>
            <a:off x="778650" y="1070625"/>
            <a:ext cx="79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85" name="Google Shape;285;g1ae2764015a_5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00" y="1203950"/>
            <a:ext cx="5389778" cy="30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e2764015a_0_0"/>
          <p:cNvSpPr txBox="1"/>
          <p:nvPr>
            <p:ph type="ctrTitle"/>
          </p:nvPr>
        </p:nvSpPr>
        <p:spPr>
          <a:xfrm>
            <a:off x="2626350" y="1991850"/>
            <a:ext cx="418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RESULT OF THE BEST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367450" y="3895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 AND COMPAR</a:t>
            </a:r>
            <a:r>
              <a:rPr lang="en"/>
              <a:t>ISON</a:t>
            </a:r>
            <a:endParaRPr/>
          </a:p>
        </p:txBody>
      </p:sp>
      <p:graphicFrame>
        <p:nvGraphicFramePr>
          <p:cNvPr id="296" name="Google Shape;296;p13"/>
          <p:cNvGraphicFramePr/>
          <p:nvPr/>
        </p:nvGraphicFramePr>
        <p:xfrm>
          <a:off x="532950" y="2051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{10EB175E-6E99-4245-AED3-24FFA4021B7F}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</a:t>
                      </a:r>
                      <a:endParaRPr b="1" sz="1400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GCN</a:t>
                      </a:r>
                      <a:endParaRPr b="1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GAT</a:t>
                      </a:r>
                      <a:endParaRPr u="none" cap="none" strike="noStrik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GraphSAGE</a:t>
                      </a:r>
                      <a:endParaRPr u="none" cap="none" strike="noStrik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 </a:t>
                      </a:r>
                      <a:endParaRPr b="1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83.15%</a:t>
                      </a:r>
                      <a:endParaRPr b="1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77%</a:t>
                      </a:r>
                      <a:endParaRPr u="none" cap="none" strike="noStrik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80.6%</a:t>
                      </a:r>
                      <a:endParaRPr u="none" cap="none" strike="noStrik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