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88" r:id="rId3"/>
    <p:sldId id="291" r:id="rId4"/>
    <p:sldId id="289" r:id="rId5"/>
    <p:sldId id="290" r:id="rId6"/>
    <p:sldId id="292" r:id="rId7"/>
    <p:sldId id="257" r:id="rId8"/>
    <p:sldId id="258" r:id="rId9"/>
    <p:sldId id="260" r:id="rId10"/>
    <p:sldId id="259" r:id="rId11"/>
    <p:sldId id="262" r:id="rId12"/>
    <p:sldId id="264" r:id="rId13"/>
    <p:sldId id="263" r:id="rId14"/>
    <p:sldId id="265" r:id="rId15"/>
    <p:sldId id="266" r:id="rId16"/>
    <p:sldId id="267" r:id="rId17"/>
    <p:sldId id="268" r:id="rId18"/>
    <p:sldId id="269" r:id="rId19"/>
    <p:sldId id="270" r:id="rId20"/>
    <p:sldId id="271" r:id="rId21"/>
    <p:sldId id="272" r:id="rId22"/>
    <p:sldId id="273" r:id="rId23"/>
    <p:sldId id="274" r:id="rId24"/>
    <p:sldId id="275" r:id="rId25"/>
    <p:sldId id="278" r:id="rId26"/>
    <p:sldId id="279" r:id="rId27"/>
    <p:sldId id="280" r:id="rId28"/>
    <p:sldId id="277" r:id="rId29"/>
    <p:sldId id="281" r:id="rId30"/>
    <p:sldId id="282" r:id="rId31"/>
    <p:sldId id="283" r:id="rId32"/>
    <p:sldId id="284" r:id="rId33"/>
    <p:sldId id="285" r:id="rId34"/>
    <p:sldId id="286" r:id="rId35"/>
    <p:sldId id="28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63ED71-7973-4859-9214-FF43FD840F2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160CC-78FC-4189-90CD-B03E6CCA625D}" type="slidenum">
              <a:rPr lang="en-US" smtClean="0"/>
              <a:t>‹#›</a:t>
            </a:fld>
            <a:endParaRPr lang="en-US"/>
          </a:p>
        </p:txBody>
      </p:sp>
    </p:spTree>
    <p:extLst>
      <p:ext uri="{BB962C8B-B14F-4D97-AF65-F5344CB8AC3E}">
        <p14:creationId xmlns:p14="http://schemas.microsoft.com/office/powerpoint/2010/main" val="285101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63ED71-7973-4859-9214-FF43FD840F2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160CC-78FC-4189-90CD-B03E6CCA625D}" type="slidenum">
              <a:rPr lang="en-US" smtClean="0"/>
              <a:t>‹#›</a:t>
            </a:fld>
            <a:endParaRPr lang="en-US"/>
          </a:p>
        </p:txBody>
      </p:sp>
    </p:spTree>
    <p:extLst>
      <p:ext uri="{BB962C8B-B14F-4D97-AF65-F5344CB8AC3E}">
        <p14:creationId xmlns:p14="http://schemas.microsoft.com/office/powerpoint/2010/main" val="421125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63ED71-7973-4859-9214-FF43FD840F2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160CC-78FC-4189-90CD-B03E6CCA625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42934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63ED71-7973-4859-9214-FF43FD840F2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160CC-78FC-4189-90CD-B03E6CCA625D}" type="slidenum">
              <a:rPr lang="en-US" smtClean="0"/>
              <a:t>‹#›</a:t>
            </a:fld>
            <a:endParaRPr lang="en-US"/>
          </a:p>
        </p:txBody>
      </p:sp>
    </p:spTree>
    <p:extLst>
      <p:ext uri="{BB962C8B-B14F-4D97-AF65-F5344CB8AC3E}">
        <p14:creationId xmlns:p14="http://schemas.microsoft.com/office/powerpoint/2010/main" val="2008543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63ED71-7973-4859-9214-FF43FD840F2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160CC-78FC-4189-90CD-B03E6CCA625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7803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63ED71-7973-4859-9214-FF43FD840F2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160CC-78FC-4189-90CD-B03E6CCA625D}" type="slidenum">
              <a:rPr lang="en-US" smtClean="0"/>
              <a:t>‹#›</a:t>
            </a:fld>
            <a:endParaRPr lang="en-US"/>
          </a:p>
        </p:txBody>
      </p:sp>
    </p:spTree>
    <p:extLst>
      <p:ext uri="{BB962C8B-B14F-4D97-AF65-F5344CB8AC3E}">
        <p14:creationId xmlns:p14="http://schemas.microsoft.com/office/powerpoint/2010/main" val="1089782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63ED71-7973-4859-9214-FF43FD840F2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160CC-78FC-4189-90CD-B03E6CCA625D}" type="slidenum">
              <a:rPr lang="en-US" smtClean="0"/>
              <a:t>‹#›</a:t>
            </a:fld>
            <a:endParaRPr lang="en-US"/>
          </a:p>
        </p:txBody>
      </p:sp>
    </p:spTree>
    <p:extLst>
      <p:ext uri="{BB962C8B-B14F-4D97-AF65-F5344CB8AC3E}">
        <p14:creationId xmlns:p14="http://schemas.microsoft.com/office/powerpoint/2010/main" val="2615847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63ED71-7973-4859-9214-FF43FD840F2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160CC-78FC-4189-90CD-B03E6CCA625D}" type="slidenum">
              <a:rPr lang="en-US" smtClean="0"/>
              <a:t>‹#›</a:t>
            </a:fld>
            <a:endParaRPr lang="en-US"/>
          </a:p>
        </p:txBody>
      </p:sp>
    </p:spTree>
    <p:extLst>
      <p:ext uri="{BB962C8B-B14F-4D97-AF65-F5344CB8AC3E}">
        <p14:creationId xmlns:p14="http://schemas.microsoft.com/office/powerpoint/2010/main" val="838537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63ED71-7973-4859-9214-FF43FD840F2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160CC-78FC-4189-90CD-B03E6CCA625D}" type="slidenum">
              <a:rPr lang="en-US" smtClean="0"/>
              <a:t>‹#›</a:t>
            </a:fld>
            <a:endParaRPr lang="en-US"/>
          </a:p>
        </p:txBody>
      </p:sp>
    </p:spTree>
    <p:extLst>
      <p:ext uri="{BB962C8B-B14F-4D97-AF65-F5344CB8AC3E}">
        <p14:creationId xmlns:p14="http://schemas.microsoft.com/office/powerpoint/2010/main" val="1724353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63ED71-7973-4859-9214-FF43FD840F2E}"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160CC-78FC-4189-90CD-B03E6CCA625D}" type="slidenum">
              <a:rPr lang="en-US" smtClean="0"/>
              <a:t>‹#›</a:t>
            </a:fld>
            <a:endParaRPr lang="en-US"/>
          </a:p>
        </p:txBody>
      </p:sp>
    </p:spTree>
    <p:extLst>
      <p:ext uri="{BB962C8B-B14F-4D97-AF65-F5344CB8AC3E}">
        <p14:creationId xmlns:p14="http://schemas.microsoft.com/office/powerpoint/2010/main" val="155571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63ED71-7973-4859-9214-FF43FD840F2E}" type="datetimeFigureOut">
              <a:rPr lang="en-US" smtClean="0"/>
              <a:t>11/24/2018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160CC-78FC-4189-90CD-B03E6CCA625D}" type="slidenum">
              <a:rPr lang="en-US" smtClean="0"/>
              <a:t>‹#›</a:t>
            </a:fld>
            <a:endParaRPr lang="en-US"/>
          </a:p>
        </p:txBody>
      </p:sp>
    </p:spTree>
    <p:extLst>
      <p:ext uri="{BB962C8B-B14F-4D97-AF65-F5344CB8AC3E}">
        <p14:creationId xmlns:p14="http://schemas.microsoft.com/office/powerpoint/2010/main" val="845975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63ED71-7973-4859-9214-FF43FD840F2E}" type="datetimeFigureOut">
              <a:rPr lang="en-US" smtClean="0"/>
              <a:t>11/24/2018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6160CC-78FC-4189-90CD-B03E6CCA625D}" type="slidenum">
              <a:rPr lang="en-US" smtClean="0"/>
              <a:t>‹#›</a:t>
            </a:fld>
            <a:endParaRPr lang="en-US"/>
          </a:p>
        </p:txBody>
      </p:sp>
    </p:spTree>
    <p:extLst>
      <p:ext uri="{BB962C8B-B14F-4D97-AF65-F5344CB8AC3E}">
        <p14:creationId xmlns:p14="http://schemas.microsoft.com/office/powerpoint/2010/main" val="399922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63ED71-7973-4859-9214-FF43FD840F2E}" type="datetimeFigureOut">
              <a:rPr lang="en-US" smtClean="0"/>
              <a:t>11/24/2018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6160CC-78FC-4189-90CD-B03E6CCA625D}" type="slidenum">
              <a:rPr lang="en-US" smtClean="0"/>
              <a:t>‹#›</a:t>
            </a:fld>
            <a:endParaRPr lang="en-US"/>
          </a:p>
        </p:txBody>
      </p:sp>
    </p:spTree>
    <p:extLst>
      <p:ext uri="{BB962C8B-B14F-4D97-AF65-F5344CB8AC3E}">
        <p14:creationId xmlns:p14="http://schemas.microsoft.com/office/powerpoint/2010/main" val="1573676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63ED71-7973-4859-9214-FF43FD840F2E}" type="datetimeFigureOut">
              <a:rPr lang="en-US" smtClean="0"/>
              <a:t>11/24/2018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6160CC-78FC-4189-90CD-B03E6CCA625D}" type="slidenum">
              <a:rPr lang="en-US" smtClean="0"/>
              <a:t>‹#›</a:t>
            </a:fld>
            <a:endParaRPr lang="en-US"/>
          </a:p>
        </p:txBody>
      </p:sp>
    </p:spTree>
    <p:extLst>
      <p:ext uri="{BB962C8B-B14F-4D97-AF65-F5344CB8AC3E}">
        <p14:creationId xmlns:p14="http://schemas.microsoft.com/office/powerpoint/2010/main" val="2154722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63ED71-7973-4859-9214-FF43FD840F2E}" type="datetimeFigureOut">
              <a:rPr lang="en-US" smtClean="0"/>
              <a:t>11/24/2018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160CC-78FC-4189-90CD-B03E6CCA625D}" type="slidenum">
              <a:rPr lang="en-US" smtClean="0"/>
              <a:t>‹#›</a:t>
            </a:fld>
            <a:endParaRPr lang="en-US"/>
          </a:p>
        </p:txBody>
      </p:sp>
    </p:spTree>
    <p:extLst>
      <p:ext uri="{BB962C8B-B14F-4D97-AF65-F5344CB8AC3E}">
        <p14:creationId xmlns:p14="http://schemas.microsoft.com/office/powerpoint/2010/main" val="3497356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160CC-78FC-4189-90CD-B03E6CCA625D}" type="slidenum">
              <a:rPr lang="en-US" smtClean="0"/>
              <a:t>‹#›</a:t>
            </a:fld>
            <a:endParaRPr lang="en-US"/>
          </a:p>
        </p:txBody>
      </p:sp>
      <p:sp>
        <p:nvSpPr>
          <p:cNvPr id="5" name="Date Placeholder 4"/>
          <p:cNvSpPr>
            <a:spLocks noGrp="1"/>
          </p:cNvSpPr>
          <p:nvPr>
            <p:ph type="dt" sz="half" idx="10"/>
          </p:nvPr>
        </p:nvSpPr>
        <p:spPr/>
        <p:txBody>
          <a:bodyPr/>
          <a:lstStyle/>
          <a:p>
            <a:fld id="{A163ED71-7973-4859-9214-FF43FD840F2E}" type="datetimeFigureOut">
              <a:rPr lang="en-US" smtClean="0"/>
              <a:t>11/24/2018</a:t>
            </a:fld>
            <a:endParaRPr lang="en-US"/>
          </a:p>
        </p:txBody>
      </p:sp>
    </p:spTree>
    <p:extLst>
      <p:ext uri="{BB962C8B-B14F-4D97-AF65-F5344CB8AC3E}">
        <p14:creationId xmlns:p14="http://schemas.microsoft.com/office/powerpoint/2010/main" val="137635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63ED71-7973-4859-9214-FF43FD840F2E}" type="datetimeFigureOut">
              <a:rPr lang="en-US" smtClean="0"/>
              <a:t>11/24/2018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96160CC-78FC-4189-90CD-B03E6CCA625D}" type="slidenum">
              <a:rPr lang="en-US" smtClean="0"/>
              <a:t>‹#›</a:t>
            </a:fld>
            <a:endParaRPr lang="en-US"/>
          </a:p>
        </p:txBody>
      </p:sp>
    </p:spTree>
    <p:extLst>
      <p:ext uri="{BB962C8B-B14F-4D97-AF65-F5344CB8AC3E}">
        <p14:creationId xmlns:p14="http://schemas.microsoft.com/office/powerpoint/2010/main" val="277460406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885" y="321972"/>
            <a:ext cx="9315718" cy="2653048"/>
          </a:xfrm>
        </p:spPr>
        <p:txBody>
          <a:bodyPr>
            <a:normAutofit fontScale="90000"/>
          </a:bodyPr>
          <a:lstStyle/>
          <a:p>
            <a:pPr algn="ctr"/>
            <a:r>
              <a:rPr lang="en-US" dirty="0" smtClean="0">
                <a:solidFill>
                  <a:srgbClr val="FF0000"/>
                </a:solidFill>
                <a:latin typeface="Times New Roman" panose="02020603050405020304" pitchFamily="18" charset="0"/>
                <a:cs typeface="Times New Roman" panose="02020603050405020304" pitchFamily="18" charset="0"/>
              </a:rPr>
              <a:t>ĐỀ TÀI: </a:t>
            </a:r>
            <a:br>
              <a:rPr lang="en-US" dirty="0" smtClean="0">
                <a:solidFill>
                  <a:srgbClr val="FF0000"/>
                </a:solidFill>
                <a:latin typeface="Times New Roman" panose="02020603050405020304" pitchFamily="18" charset="0"/>
                <a:cs typeface="Times New Roman" panose="02020603050405020304" pitchFamily="18" charset="0"/>
              </a:rPr>
            </a:br>
            <a:r>
              <a:rPr lang="en-US" b="1" dirty="0" err="1" smtClean="0">
                <a:solidFill>
                  <a:srgbClr val="FF0000"/>
                </a:solidFill>
                <a:latin typeface="Times New Roman" panose="02020603050405020304" pitchFamily="18" charset="0"/>
                <a:cs typeface="Times New Roman" panose="02020603050405020304" pitchFamily="18" charset="0"/>
              </a:rPr>
              <a:t>Xây</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dựng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W</a:t>
            </a:r>
            <a:r>
              <a:rPr lang="en-US" b="1" dirty="0" err="1" smtClean="0">
                <a:solidFill>
                  <a:srgbClr val="FF0000"/>
                </a:solidFill>
                <a:latin typeface="Times New Roman" panose="02020603050405020304" pitchFamily="18" charset="0"/>
                <a:cs typeface="Times New Roman" panose="02020603050405020304" pitchFamily="18" charset="0"/>
              </a:rPr>
              <a:t>ebapp</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đảm</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bảo</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smtClean="0">
                <a:solidFill>
                  <a:srgbClr val="FF0000"/>
                </a:solidFill>
                <a:latin typeface="Times New Roman" panose="02020603050405020304" pitchFamily="18" charset="0"/>
                <a:cs typeface="Times New Roman" panose="02020603050405020304" pitchFamily="18" charset="0"/>
              </a:rPr>
              <a:t/>
            </a:r>
            <a:br>
              <a:rPr lang="en-US" b="1" dirty="0" smtClean="0">
                <a:solidFill>
                  <a:srgbClr val="FF0000"/>
                </a:solidFill>
                <a:latin typeface="Times New Roman" panose="02020603050405020304" pitchFamily="18" charset="0"/>
                <a:cs typeface="Times New Roman" panose="02020603050405020304" pitchFamily="18" charset="0"/>
              </a:rPr>
            </a:br>
            <a:r>
              <a:rPr lang="en-US" b="1" dirty="0" smtClean="0">
                <a:solidFill>
                  <a:srgbClr val="FF0000"/>
                </a:solidFill>
                <a:latin typeface="Times New Roman" panose="02020603050405020304" pitchFamily="18" charset="0"/>
                <a:cs typeface="Times New Roman" panose="02020603050405020304" pitchFamily="18" charset="0"/>
              </a:rPr>
              <a:t>10 </a:t>
            </a:r>
            <a:r>
              <a:rPr lang="en-US" b="1" dirty="0" err="1" smtClean="0">
                <a:solidFill>
                  <a:srgbClr val="FF0000"/>
                </a:solidFill>
                <a:latin typeface="Times New Roman" panose="02020603050405020304" pitchFamily="18" charset="0"/>
                <a:cs typeface="Times New Roman" panose="02020603050405020304" pitchFamily="18" charset="0"/>
              </a:rPr>
              <a:t>lỗ</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hỏng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bảo</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mật</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theo</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smtClean="0">
                <a:solidFill>
                  <a:srgbClr val="FF0000"/>
                </a:solidFill>
                <a:latin typeface="Times New Roman" panose="02020603050405020304" pitchFamily="18" charset="0"/>
                <a:cs typeface="Times New Roman" panose="02020603050405020304" pitchFamily="18" charset="0"/>
              </a:rPr>
              <a:t>OWASP</a:t>
            </a:r>
            <a:endParaRPr lang="en-US" sz="6000" b="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739425" y="4636394"/>
            <a:ext cx="6087415" cy="1200329"/>
          </a:xfrm>
          <a:prstGeom prst="rect">
            <a:avLst/>
          </a:prstGeom>
          <a:noFill/>
        </p:spPr>
        <p:txBody>
          <a:bodyPr wrap="square" rtlCol="0">
            <a:spAutoFit/>
          </a:bodyPr>
          <a:lstStyle/>
          <a:p>
            <a:r>
              <a:rPr lang="en-US" sz="2400" b="1" dirty="0" err="1" smtClean="0">
                <a:latin typeface="Times New Roman" panose="02020603050405020304" pitchFamily="18" charset="0"/>
                <a:cs typeface="Times New Roman" panose="02020603050405020304" pitchFamily="18" charset="0"/>
              </a:rPr>
              <a:t>Thành</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viên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nhóm</a:t>
            </a:r>
            <a:r>
              <a:rPr lang="en-US" sz="2400" b="1"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NGUYỄN VĂN THAO – N14DCAT154</a:t>
            </a:r>
          </a:p>
          <a:p>
            <a:r>
              <a:rPr lang="en-US" sz="2400" dirty="0" smtClean="0">
                <a:latin typeface="Times New Roman" panose="02020603050405020304" pitchFamily="18" charset="0"/>
                <a:cs typeface="Times New Roman" panose="02020603050405020304" pitchFamily="18" charset="0"/>
              </a:rPr>
              <a:t>NGÔ THỊ PHƯƠNG TRANG – N14DCAT134</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369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9763" y="876487"/>
            <a:ext cx="10214254" cy="4832092"/>
          </a:xfrm>
          <a:prstGeom prst="rect">
            <a:avLst/>
          </a:prstGeom>
        </p:spPr>
        <p:txBody>
          <a:bodyPr wrap="square">
            <a:spAutoFit/>
          </a:bodyPr>
          <a:lstStyle/>
          <a:p>
            <a:pPr marL="342900" indent="-3429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SQL INJECTION  (A1:2017-Injection)</a:t>
            </a:r>
          </a:p>
          <a:p>
            <a:pPr marL="342900" indent="-3429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Broken authentication and Session management  (A2:2017- Broken Authentication)</a:t>
            </a:r>
          </a:p>
          <a:p>
            <a:pPr marL="342900" indent="-3429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Sensitive data exposure (A3:2017)</a:t>
            </a:r>
          </a:p>
          <a:p>
            <a:pPr marL="342900" indent="-342900">
              <a:buFont typeface="Arial" panose="020B0604020202020204" pitchFamily="34" charset="0"/>
              <a:buChar char="•"/>
            </a:pPr>
            <a:r>
              <a:rPr lang="en-US" sz="2800" dirty="0" smtClean="0">
                <a:solidFill>
                  <a:schemeClr val="accent2"/>
                </a:solidFill>
                <a:latin typeface="Times New Roman" panose="02020603050405020304" pitchFamily="18" charset="0"/>
                <a:cs typeface="Times New Roman" panose="02020603050405020304" pitchFamily="18" charset="0"/>
              </a:rPr>
              <a:t>Insecure direct object references  (A4:2013)</a:t>
            </a:r>
          </a:p>
          <a:p>
            <a:pPr marL="342900" indent="-3429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Broken access control  (A5:2017)</a:t>
            </a:r>
          </a:p>
          <a:p>
            <a:pPr marL="342900" indent="-3429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Security misconfiguration  (A6:2017)</a:t>
            </a:r>
          </a:p>
          <a:p>
            <a:pPr marL="342900" indent="-3429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XSS - Cross-site Scripting  (A7:2017)</a:t>
            </a:r>
          </a:p>
          <a:p>
            <a:pPr marL="342900" indent="-342900">
              <a:buFont typeface="Arial" panose="020B0604020202020204" pitchFamily="34" charset="0"/>
              <a:buChar char="•"/>
            </a:pPr>
            <a:r>
              <a:rPr lang="en-US" sz="2800" dirty="0" smtClean="0">
                <a:solidFill>
                  <a:schemeClr val="accent2"/>
                </a:solidFill>
                <a:latin typeface="Times New Roman" panose="02020603050405020304" pitchFamily="18" charset="0"/>
                <a:cs typeface="Times New Roman" panose="02020603050405020304" pitchFamily="18" charset="0"/>
              </a:rPr>
              <a:t>CSRF - Cross-site Request Forgery  (A8:2013)</a:t>
            </a:r>
          </a:p>
          <a:p>
            <a:pPr marL="342900" indent="-3429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Brute force</a:t>
            </a:r>
          </a:p>
          <a:p>
            <a:pPr marL="342900" indent="-3429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DDOS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3428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803"/>
          </a:xfrm>
        </p:spPr>
        <p:txBody>
          <a:bodyPr>
            <a:normAutofit fontScale="90000"/>
          </a:bodyPr>
          <a:lstStyle/>
          <a:p>
            <a:r>
              <a:rPr lang="en-US" dirty="0" smtClean="0">
                <a:solidFill>
                  <a:srgbClr val="FF0000"/>
                </a:solidFill>
                <a:latin typeface="Times New Roman" panose="02020603050405020304" pitchFamily="18" charset="0"/>
                <a:cs typeface="Times New Roman" panose="02020603050405020304" pitchFamily="18" charset="0"/>
              </a:rPr>
              <a:t>1. SQL INJECTION</a:t>
            </a:r>
            <a:br>
              <a:rPr lang="en-US" dirty="0" smtClean="0">
                <a:solidFill>
                  <a:srgbClr val="FF0000"/>
                </a:solidFill>
                <a:latin typeface="Times New Roman" panose="02020603050405020304" pitchFamily="18" charset="0"/>
                <a:cs typeface="Times New Roman" panose="02020603050405020304" pitchFamily="18" charset="0"/>
              </a:rPr>
            </a:b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242621" y="1339403"/>
            <a:ext cx="4464275" cy="2305319"/>
          </a:xfrm>
          <a:prstGeom prst="rect">
            <a:avLst/>
          </a:prstGeom>
        </p:spPr>
      </p:pic>
      <p:sp>
        <p:nvSpPr>
          <p:cNvPr id="5" name="Rectangle 4"/>
          <p:cNvSpPr/>
          <p:nvPr/>
        </p:nvSpPr>
        <p:spPr>
          <a:xfrm>
            <a:off x="911978" y="1616287"/>
            <a:ext cx="6096000" cy="3749424"/>
          </a:xfrm>
          <a:prstGeom prst="rect">
            <a:avLst/>
          </a:prstGeom>
        </p:spPr>
        <p:txBody>
          <a:bodyPr>
            <a:spAutoFit/>
          </a:bodyPr>
          <a:lstStyle/>
          <a:p>
            <a:pPr marR="0" lvl="2">
              <a:lnSpc>
                <a:spcPct val="107000"/>
              </a:lnSpc>
              <a:spcBef>
                <a:spcPts val="0"/>
              </a:spcBef>
              <a:spcAft>
                <a:spcPts val="0"/>
              </a:spcAft>
            </a:pPr>
            <a:r>
              <a:rPr lang="en-US" sz="2800" b="1" dirty="0" err="1">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Các</a:t>
            </a:r>
            <a:r>
              <a:rPr lang="en-US" sz="2800" b="1"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phần</a:t>
            </a:r>
            <a:r>
              <a:rPr lang="en-US" sz="2800" b="1"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dễ</a:t>
            </a:r>
            <a:r>
              <a:rPr lang="en-US" sz="2800" b="1"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bị</a:t>
            </a:r>
            <a:r>
              <a:rPr lang="en-US" sz="2800" b="1"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tấn</a:t>
            </a:r>
            <a:r>
              <a:rPr lang="en-US" sz="2800" b="1"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công</a:t>
            </a:r>
            <a:endParaRPr lang="en-US" sz="2800"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800" dirty="0" err="1">
                <a:latin typeface="Times New Roman" panose="02020603050405020304" pitchFamily="18" charset="0"/>
                <a:ea typeface="Calibri" panose="020F0502020204030204" pitchFamily="34" charset="0"/>
                <a:cs typeface="Times New Roman" panose="02020603050405020304" pitchFamily="18" charset="0"/>
              </a:rPr>
              <a:t>Trường</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đăng</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nhập</a:t>
            </a:r>
            <a:r>
              <a:rPr lang="en-US" sz="2800" dirty="0">
                <a:latin typeface="Times New Roman" panose="02020603050405020304" pitchFamily="18" charset="0"/>
                <a:ea typeface="Calibri" panose="020F0502020204030204" pitchFamily="34" charset="0"/>
                <a:cs typeface="Times New Roman" panose="02020603050405020304" pitchFamily="18" charset="0"/>
              </a:rPr>
              <a:t> (Login fields)</a:t>
            </a:r>
          </a:p>
          <a:p>
            <a:pPr marL="342900" marR="0" lvl="0" indent="-342900">
              <a:lnSpc>
                <a:spcPct val="107000"/>
              </a:lnSpc>
              <a:spcBef>
                <a:spcPts val="0"/>
              </a:spcBef>
              <a:spcAft>
                <a:spcPts val="0"/>
              </a:spcAft>
              <a:buFont typeface="Symbol" panose="05050102010706020507" pitchFamily="18" charset="2"/>
              <a:buChar char=""/>
            </a:pPr>
            <a:r>
              <a:rPr lang="en-US" sz="2800" dirty="0" err="1">
                <a:latin typeface="Times New Roman" panose="02020603050405020304" pitchFamily="18" charset="0"/>
                <a:ea typeface="Calibri" panose="020F0502020204030204" pitchFamily="34" charset="0"/>
                <a:cs typeface="Times New Roman" panose="02020603050405020304" pitchFamily="18" charset="0"/>
              </a:rPr>
              <a:t>Trường</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tìm</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kiếm</a:t>
            </a:r>
            <a:r>
              <a:rPr lang="en-US" sz="2800" dirty="0">
                <a:latin typeface="Times New Roman" panose="02020603050405020304" pitchFamily="18" charset="0"/>
                <a:ea typeface="Calibri" panose="020F0502020204030204" pitchFamily="34" charset="0"/>
                <a:cs typeface="Times New Roman" panose="02020603050405020304" pitchFamily="18" charset="0"/>
              </a:rPr>
              <a:t> (Search fields)</a:t>
            </a:r>
          </a:p>
          <a:p>
            <a:pPr marL="342900" marR="0" lvl="0" indent="-342900">
              <a:lnSpc>
                <a:spcPct val="107000"/>
              </a:lnSpc>
              <a:spcBef>
                <a:spcPts val="0"/>
              </a:spcBef>
              <a:spcAft>
                <a:spcPts val="0"/>
              </a:spcAft>
              <a:buFont typeface="Symbol" panose="05050102010706020507" pitchFamily="18" charset="2"/>
              <a:buChar char=""/>
            </a:pPr>
            <a:r>
              <a:rPr lang="en-US" sz="2800" dirty="0" err="1">
                <a:latin typeface="Times New Roman" panose="02020603050405020304" pitchFamily="18" charset="0"/>
                <a:ea typeface="Calibri" panose="020F0502020204030204" pitchFamily="34" charset="0"/>
                <a:cs typeface="Times New Roman" panose="02020603050405020304" pitchFamily="18" charset="0"/>
              </a:rPr>
              <a:t>Trường</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nhận</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xét</a:t>
            </a:r>
            <a:r>
              <a:rPr lang="en-US" sz="2800" dirty="0">
                <a:latin typeface="Times New Roman" panose="02020603050405020304" pitchFamily="18" charset="0"/>
                <a:ea typeface="Calibri" panose="020F0502020204030204" pitchFamily="34" charset="0"/>
                <a:cs typeface="Times New Roman" panose="02020603050405020304" pitchFamily="18" charset="0"/>
              </a:rPr>
              <a:t> (Comment fields)</a:t>
            </a:r>
          </a:p>
          <a:p>
            <a:pPr marL="342900" marR="0" lvl="0" indent="-342900">
              <a:lnSpc>
                <a:spcPct val="107000"/>
              </a:lnSpc>
              <a:spcBef>
                <a:spcPts val="0"/>
              </a:spcBef>
              <a:spcAft>
                <a:spcPts val="0"/>
              </a:spcAft>
              <a:buFont typeface="Symbol" panose="05050102010706020507" pitchFamily="18" charset="2"/>
              <a:buChar char=""/>
            </a:pPr>
            <a:r>
              <a:rPr lang="en-US" sz="2800" dirty="0" err="1">
                <a:latin typeface="Times New Roman" panose="02020603050405020304" pitchFamily="18" charset="0"/>
                <a:ea typeface="Calibri" panose="020F0502020204030204" pitchFamily="34" charset="0"/>
                <a:cs typeface="Times New Roman" panose="02020603050405020304" pitchFamily="18" charset="0"/>
              </a:rPr>
              <a:t>Bất</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kì</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trường</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lưu</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hoặc</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trường</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đầu</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vào</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dữ</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2800" dirty="0">
                <a:latin typeface="Times New Roman" panose="02020603050405020304" pitchFamily="18" charset="0"/>
                <a:ea typeface="Calibri" panose="020F0502020204030204" pitchFamily="34" charset="0"/>
                <a:cs typeface="Times New Roman" panose="02020603050405020304" pitchFamily="18" charset="0"/>
              </a:rPr>
              <a:t> (Any other data entry and saving fields) </a:t>
            </a:r>
          </a:p>
          <a:p>
            <a:pPr marL="342900" marR="0" lvl="0" indent="-342900">
              <a:lnSpc>
                <a:spcPct val="107000"/>
              </a:lnSpc>
              <a:spcBef>
                <a:spcPts val="0"/>
              </a:spcBef>
              <a:spcAft>
                <a:spcPts val="0"/>
              </a:spcAft>
              <a:buFont typeface="Symbol" panose="05050102010706020507" pitchFamily="18" charset="2"/>
              <a:buChar char=""/>
            </a:pPr>
            <a:r>
              <a:rPr lang="en-US" sz="2800" dirty="0" err="1">
                <a:latin typeface="Times New Roman" panose="02020603050405020304" pitchFamily="18" charset="0"/>
                <a:ea typeface="Calibri" panose="020F0502020204030204" pitchFamily="34" charset="0"/>
                <a:cs typeface="Times New Roman" panose="02020603050405020304" pitchFamily="18" charset="0"/>
              </a:rPr>
              <a:t>Liên</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kết</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2800" dirty="0">
                <a:latin typeface="Times New Roman" panose="02020603050405020304" pitchFamily="18" charset="0"/>
                <a:ea typeface="Calibri" panose="020F0502020204030204" pitchFamily="34" charset="0"/>
                <a:cs typeface="Times New Roman" panose="02020603050405020304" pitchFamily="18" charset="0"/>
              </a:rPr>
              <a:t> website (Website's links)</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44817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742682"/>
          </a:xfrm>
        </p:spPr>
        <p:txBody>
          <a:bodyPr/>
          <a:lstStyle/>
          <a:p>
            <a:r>
              <a:rPr lang="en-US" b="1" dirty="0" err="1" smtClean="0">
                <a:solidFill>
                  <a:schemeClr val="accent2"/>
                </a:solidFill>
                <a:latin typeface="Times New Roman" panose="02020603050405020304" pitchFamily="18" charset="0"/>
                <a:cs typeface="Times New Roman" panose="02020603050405020304" pitchFamily="18" charset="0"/>
              </a:rPr>
              <a:t>Phòng</a:t>
            </a:r>
            <a:r>
              <a:rPr lang="en-US" b="1" dirty="0" smtClean="0">
                <a:solidFill>
                  <a:schemeClr val="accent2"/>
                </a:solidFill>
                <a:latin typeface="Times New Roman" panose="02020603050405020304" pitchFamily="18" charset="0"/>
                <a:cs typeface="Times New Roman" panose="02020603050405020304" pitchFamily="18" charset="0"/>
              </a:rPr>
              <a:t> </a:t>
            </a:r>
            <a:r>
              <a:rPr lang="en-US" b="1" dirty="0" err="1" smtClean="0">
                <a:solidFill>
                  <a:schemeClr val="accent2"/>
                </a:solidFill>
                <a:latin typeface="Times New Roman" panose="02020603050405020304" pitchFamily="18" charset="0"/>
                <a:cs typeface="Times New Roman" panose="02020603050405020304" pitchFamily="18" charset="0"/>
              </a:rPr>
              <a:t>chống</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3" name="Rectangle 2"/>
          <p:cNvSpPr/>
          <p:nvPr/>
        </p:nvSpPr>
        <p:spPr>
          <a:xfrm>
            <a:off x="677334" y="1956446"/>
            <a:ext cx="8186857" cy="2862322"/>
          </a:xfrm>
          <a:prstGeom prst="rect">
            <a:avLst/>
          </a:prstGeom>
        </p:spPr>
        <p:txBody>
          <a:bodyPr wrap="none">
            <a:spAutoFit/>
          </a:bodyPr>
          <a:lstStyle/>
          <a:p>
            <a:r>
              <a:rPr lang="vi-VN" sz="3600" dirty="0">
                <a:latin typeface="Times New Roman" panose="02020603050405020304" pitchFamily="18" charset="0"/>
                <a:cs typeface="Times New Roman" panose="02020603050405020304" pitchFamily="18" charset="0"/>
              </a:rPr>
              <a:t>•	Lọc dữ liệu từ người </a:t>
            </a:r>
            <a:r>
              <a:rPr lang="vi-VN" sz="3600" dirty="0" smtClean="0">
                <a:latin typeface="Times New Roman" panose="02020603050405020304" pitchFamily="18" charset="0"/>
                <a:cs typeface="Times New Roman" panose="02020603050405020304" pitchFamily="18" charset="0"/>
              </a:rPr>
              <a:t>dùng</a:t>
            </a:r>
            <a:endParaRPr lang="en-US" sz="3600" dirty="0" smtClean="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Không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cộng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chuỗi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để</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tạo</a:t>
            </a: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SQL</a:t>
            </a:r>
          </a:p>
          <a:p>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Không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hiển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thị</a:t>
            </a:r>
            <a:r>
              <a:rPr lang="en-US" sz="3600" dirty="0">
                <a:latin typeface="Times New Roman" panose="02020603050405020304" pitchFamily="18" charset="0"/>
                <a:cs typeface="Times New Roman" panose="02020603050405020304" pitchFamily="18" charset="0"/>
              </a:rPr>
              <a:t> exception, message </a:t>
            </a:r>
            <a:r>
              <a:rPr lang="en-US" sz="3600" dirty="0" err="1" smtClean="0">
                <a:latin typeface="Times New Roman" panose="02020603050405020304" pitchFamily="18" charset="0"/>
                <a:cs typeface="Times New Roman" panose="02020603050405020304" pitchFamily="18" charset="0"/>
              </a:rPr>
              <a:t>lỗi</a:t>
            </a:r>
            <a:endParaRPr lang="en-US" sz="3600" dirty="0" smtClean="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Phân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quyền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rõ</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ràng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trong</a:t>
            </a: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DB</a:t>
            </a:r>
          </a:p>
          <a:p>
            <a:r>
              <a:rPr lang="vi-VN" sz="3600" dirty="0">
                <a:latin typeface="Times New Roman" panose="02020603050405020304" pitchFamily="18" charset="0"/>
                <a:cs typeface="Times New Roman" panose="02020603050405020304" pitchFamily="18" charset="0"/>
              </a:rPr>
              <a:t>•	Backup dữ liệu thường xuyên</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0417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2. Broken </a:t>
            </a:r>
            <a:r>
              <a:rPr lang="en-US" dirty="0">
                <a:solidFill>
                  <a:srgbClr val="FF0000"/>
                </a:solidFill>
                <a:latin typeface="Times New Roman" panose="02020603050405020304" pitchFamily="18" charset="0"/>
                <a:cs typeface="Times New Roman" panose="02020603050405020304" pitchFamily="18" charset="0"/>
              </a:rPr>
              <a:t>authentication and Session management </a:t>
            </a:r>
          </a:p>
        </p:txBody>
      </p:sp>
      <p:sp>
        <p:nvSpPr>
          <p:cNvPr id="3" name="Rectangle 2"/>
          <p:cNvSpPr/>
          <p:nvPr/>
        </p:nvSpPr>
        <p:spPr>
          <a:xfrm>
            <a:off x="677334" y="1930400"/>
            <a:ext cx="10475770" cy="3539430"/>
          </a:xfrm>
          <a:prstGeom prst="rect">
            <a:avLst/>
          </a:prstGeom>
        </p:spPr>
        <p:txBody>
          <a:bodyPr wrap="square">
            <a:spAutoFit/>
          </a:bodyPr>
          <a:lstStyle/>
          <a:p>
            <a:r>
              <a:rPr lang="en-US" sz="2800" dirty="0" err="1" smtClean="0">
                <a:solidFill>
                  <a:schemeClr val="accent2"/>
                </a:solidFill>
                <a:latin typeface="Times New Roman" panose="02020603050405020304" pitchFamily="18" charset="0"/>
                <a:cs typeface="Times New Roman" panose="02020603050405020304" pitchFamily="18" charset="0"/>
              </a:rPr>
              <a:t>Ví</a:t>
            </a:r>
            <a:r>
              <a:rPr lang="en-US" sz="2800" dirty="0" smtClean="0">
                <a:solidFill>
                  <a:schemeClr val="accent2"/>
                </a:solidFill>
                <a:latin typeface="Times New Roman" panose="02020603050405020304" pitchFamily="18" charset="0"/>
                <a:cs typeface="Times New Roman" panose="02020603050405020304" pitchFamily="18" charset="0"/>
              </a:rPr>
              <a:t> </a:t>
            </a:r>
            <a:r>
              <a:rPr lang="en-US" sz="2800" dirty="0" err="1" smtClean="0">
                <a:solidFill>
                  <a:schemeClr val="accent2"/>
                </a:solidFill>
                <a:latin typeface="Times New Roman" panose="02020603050405020304" pitchFamily="18" charset="0"/>
                <a:cs typeface="Times New Roman" panose="02020603050405020304" pitchFamily="18" charset="0"/>
              </a:rPr>
              <a:t>dụ</a:t>
            </a:r>
            <a:r>
              <a:rPr lang="vi-VN" sz="2800" dirty="0" smtClean="0">
                <a:solidFill>
                  <a:schemeClr val="accent2"/>
                </a:solidFill>
                <a:latin typeface="Times New Roman" panose="02020603050405020304" pitchFamily="18" charset="0"/>
                <a:cs typeface="Times New Roman" panose="02020603050405020304" pitchFamily="18" charset="0"/>
              </a:rPr>
              <a:t> </a:t>
            </a:r>
            <a:r>
              <a:rPr lang="vi-VN" sz="2800" dirty="0">
                <a:solidFill>
                  <a:schemeClr val="accent2"/>
                </a:solidFill>
                <a:latin typeface="Times New Roman" panose="02020603050405020304" pitchFamily="18" charset="0"/>
                <a:cs typeface="Times New Roman" panose="02020603050405020304" pitchFamily="18" charset="0"/>
              </a:rPr>
              <a:t>1</a:t>
            </a:r>
            <a:r>
              <a:rPr lang="vi-VN" sz="2800" dirty="0">
                <a:latin typeface="Times New Roman" panose="02020603050405020304" pitchFamily="18" charset="0"/>
                <a:cs typeface="Times New Roman" panose="02020603050405020304" pitchFamily="18" charset="0"/>
              </a:rPr>
              <a:t>: Ứng dụng đặt vé máy bay cho phép viết lại URL, đặt id phiên làm việc trong URL </a:t>
            </a:r>
            <a:r>
              <a:rPr lang="vi-VN" sz="2800" b="1" dirty="0">
                <a:latin typeface="Times New Roman" panose="02020603050405020304" pitchFamily="18" charset="0"/>
                <a:cs typeface="Times New Roman" panose="02020603050405020304" pitchFamily="18" charset="0"/>
              </a:rPr>
              <a:t>http://example.com/sale/saleitems;jsessionid=2P0OC2JDPXM0OQSNDLPSKHCJUN2JV?dest=Hawaii </a:t>
            </a:r>
          </a:p>
          <a:p>
            <a:r>
              <a:rPr lang="vi-VN" sz="2800" dirty="0">
                <a:latin typeface="Times New Roman" panose="02020603050405020304" pitchFamily="18" charset="0"/>
                <a:cs typeface="Times New Roman" panose="02020603050405020304" pitchFamily="18" charset="0"/>
              </a:rPr>
              <a:t>Một người dùng bình thường muốn cho người bạn của anh ta biết về việc bán vé. Anh ta email liên kết trên mà không biết anh ta đang gửi id phiên làm việc của mình. Người bạn của anh ta sử dụng liên kết đó có thể sử dụng phiên làm việc và cả thẻ tín dụng </a:t>
            </a:r>
          </a:p>
        </p:txBody>
      </p:sp>
    </p:spTree>
    <p:extLst>
      <p:ext uri="{BB962C8B-B14F-4D97-AF65-F5344CB8AC3E}">
        <p14:creationId xmlns:p14="http://schemas.microsoft.com/office/powerpoint/2010/main" val="2976682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0913" y="722830"/>
            <a:ext cx="10019763" cy="5016758"/>
          </a:xfrm>
          <a:prstGeom prst="rect">
            <a:avLst/>
          </a:prstGeom>
        </p:spPr>
        <p:txBody>
          <a:bodyPr wrap="square">
            <a:spAutoFit/>
          </a:bodyPr>
          <a:lstStyle/>
          <a:p>
            <a:r>
              <a:rPr lang="en-US" sz="3200" dirty="0" err="1" smtClean="0">
                <a:solidFill>
                  <a:schemeClr val="accent2"/>
                </a:solidFill>
                <a:latin typeface="Times New Roman" panose="02020603050405020304" pitchFamily="18" charset="0"/>
                <a:cs typeface="Times New Roman" panose="02020603050405020304" pitchFamily="18" charset="0"/>
              </a:rPr>
              <a:t>Ví</a:t>
            </a:r>
            <a:r>
              <a:rPr lang="en-US" sz="3200" dirty="0" smtClean="0">
                <a:solidFill>
                  <a:schemeClr val="accent2"/>
                </a:solidFill>
                <a:latin typeface="Times New Roman" panose="02020603050405020304" pitchFamily="18" charset="0"/>
                <a:cs typeface="Times New Roman" panose="02020603050405020304" pitchFamily="18" charset="0"/>
              </a:rPr>
              <a:t> </a:t>
            </a:r>
            <a:r>
              <a:rPr lang="en-US" sz="3200" dirty="0" err="1" smtClean="0">
                <a:solidFill>
                  <a:schemeClr val="accent2"/>
                </a:solidFill>
                <a:latin typeface="Times New Roman" panose="02020603050405020304" pitchFamily="18" charset="0"/>
                <a:cs typeface="Times New Roman" panose="02020603050405020304" pitchFamily="18" charset="0"/>
              </a:rPr>
              <a:t>dụ</a:t>
            </a:r>
            <a:r>
              <a:rPr lang="vi-VN" sz="3200" dirty="0" smtClean="0">
                <a:solidFill>
                  <a:schemeClr val="accent2"/>
                </a:solidFill>
                <a:latin typeface="Times New Roman" panose="02020603050405020304" pitchFamily="18" charset="0"/>
                <a:cs typeface="Times New Roman" panose="02020603050405020304" pitchFamily="18" charset="0"/>
              </a:rPr>
              <a:t> </a:t>
            </a:r>
            <a:r>
              <a:rPr lang="vi-VN" sz="3200" dirty="0">
                <a:solidFill>
                  <a:schemeClr val="accent2"/>
                </a:solidFill>
                <a:latin typeface="Times New Roman" panose="02020603050405020304" pitchFamily="18" charset="0"/>
                <a:cs typeface="Times New Roman" panose="02020603050405020304" pitchFamily="18" charset="0"/>
              </a:rPr>
              <a:t>2</a:t>
            </a:r>
            <a:r>
              <a:rPr lang="vi-VN" sz="3200" dirty="0">
                <a:latin typeface="Times New Roman" panose="02020603050405020304" pitchFamily="18" charset="0"/>
                <a:cs typeface="Times New Roman" panose="02020603050405020304" pitchFamily="18" charset="0"/>
              </a:rPr>
              <a:t>: Thời gian chờ của ứng dụng không được chỉnh hợp lý. Người dung sử dụng một máy công cộng để truy cập vào trang web. Thay vì chọn “đăng xuất” anh ta chỉ đóng trình duyệt và đi. Một người khác sử dụng cùng trình duyệt đó vài giờ sau vẫn có thể sử dụng phiên làm việc đó </a:t>
            </a:r>
            <a:endParaRPr lang="en-US" sz="3200" dirty="0" smtClean="0">
              <a:latin typeface="Times New Roman" panose="02020603050405020304" pitchFamily="18" charset="0"/>
              <a:cs typeface="Times New Roman" panose="02020603050405020304" pitchFamily="18" charset="0"/>
            </a:endParaRPr>
          </a:p>
          <a:p>
            <a:endParaRPr lang="vi-VN" sz="3200" dirty="0">
              <a:latin typeface="Times New Roman" panose="02020603050405020304" pitchFamily="18" charset="0"/>
              <a:cs typeface="Times New Roman" panose="02020603050405020304" pitchFamily="18" charset="0"/>
            </a:endParaRPr>
          </a:p>
          <a:p>
            <a:r>
              <a:rPr lang="en-US" sz="3200" dirty="0" err="1" smtClean="0">
                <a:solidFill>
                  <a:schemeClr val="accent2"/>
                </a:solidFill>
                <a:latin typeface="Times New Roman" panose="02020603050405020304" pitchFamily="18" charset="0"/>
                <a:cs typeface="Times New Roman" panose="02020603050405020304" pitchFamily="18" charset="0"/>
              </a:rPr>
              <a:t>Ví</a:t>
            </a:r>
            <a:r>
              <a:rPr lang="en-US" sz="3200" dirty="0" smtClean="0">
                <a:solidFill>
                  <a:schemeClr val="accent2"/>
                </a:solidFill>
                <a:latin typeface="Times New Roman" panose="02020603050405020304" pitchFamily="18" charset="0"/>
                <a:cs typeface="Times New Roman" panose="02020603050405020304" pitchFamily="18" charset="0"/>
              </a:rPr>
              <a:t> </a:t>
            </a:r>
            <a:r>
              <a:rPr lang="en-US" sz="3200" dirty="0" err="1" smtClean="0">
                <a:solidFill>
                  <a:schemeClr val="accent2"/>
                </a:solidFill>
                <a:latin typeface="Times New Roman" panose="02020603050405020304" pitchFamily="18" charset="0"/>
                <a:cs typeface="Times New Roman" panose="02020603050405020304" pitchFamily="18" charset="0"/>
              </a:rPr>
              <a:t>dụ</a:t>
            </a:r>
            <a:r>
              <a:rPr lang="vi-VN" sz="3200" dirty="0" smtClean="0">
                <a:solidFill>
                  <a:schemeClr val="accent2"/>
                </a:solidFill>
                <a:latin typeface="Times New Roman" panose="02020603050405020304" pitchFamily="18" charset="0"/>
                <a:cs typeface="Times New Roman" panose="02020603050405020304" pitchFamily="18" charset="0"/>
              </a:rPr>
              <a:t> </a:t>
            </a:r>
            <a:r>
              <a:rPr lang="vi-VN" sz="3200" dirty="0">
                <a:solidFill>
                  <a:schemeClr val="accent2"/>
                </a:solidFill>
                <a:latin typeface="Times New Roman" panose="02020603050405020304" pitchFamily="18" charset="0"/>
                <a:cs typeface="Times New Roman" panose="02020603050405020304" pitchFamily="18" charset="0"/>
              </a:rPr>
              <a:t>3</a:t>
            </a:r>
            <a:r>
              <a:rPr lang="vi-VN" sz="3200" dirty="0">
                <a:latin typeface="Times New Roman" panose="02020603050405020304" pitchFamily="18" charset="0"/>
                <a:cs typeface="Times New Roman" panose="02020603050405020304" pitchFamily="18" charset="0"/>
              </a:rPr>
              <a:t>: Người nội bộ hoặc kẻ tấn công có quyền truy cập đến cơ sở dữ liệu lưu trữ password. Password không được mã hóa cho phép kẻ tấn công ăn cắp được những tài khoản đó</a:t>
            </a:r>
          </a:p>
        </p:txBody>
      </p:sp>
    </p:spTree>
    <p:extLst>
      <p:ext uri="{BB962C8B-B14F-4D97-AF65-F5344CB8AC3E}">
        <p14:creationId xmlns:p14="http://schemas.microsoft.com/office/powerpoint/2010/main" val="4008313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304" y="558085"/>
            <a:ext cx="8596668" cy="794197"/>
          </a:xfrm>
        </p:spPr>
        <p:txBody>
          <a:bodyPr/>
          <a:lstStyle/>
          <a:p>
            <a:r>
              <a:rPr lang="en-US" b="1" dirty="0" err="1" smtClean="0">
                <a:solidFill>
                  <a:schemeClr val="accent2"/>
                </a:solidFill>
                <a:latin typeface="Times New Roman" panose="02020603050405020304" pitchFamily="18" charset="0"/>
                <a:cs typeface="Times New Roman" panose="02020603050405020304" pitchFamily="18" charset="0"/>
              </a:rPr>
              <a:t>Phòng</a:t>
            </a:r>
            <a:r>
              <a:rPr lang="en-US" b="1" dirty="0" smtClean="0">
                <a:solidFill>
                  <a:schemeClr val="accent2"/>
                </a:solidFill>
                <a:latin typeface="Times New Roman" panose="02020603050405020304" pitchFamily="18" charset="0"/>
                <a:cs typeface="Times New Roman" panose="02020603050405020304" pitchFamily="18" charset="0"/>
              </a:rPr>
              <a:t> </a:t>
            </a:r>
            <a:r>
              <a:rPr lang="en-US" b="1" dirty="0" err="1" smtClean="0">
                <a:solidFill>
                  <a:schemeClr val="accent2"/>
                </a:solidFill>
                <a:latin typeface="Times New Roman" panose="02020603050405020304" pitchFamily="18" charset="0"/>
                <a:cs typeface="Times New Roman" panose="02020603050405020304" pitchFamily="18" charset="0"/>
              </a:rPr>
              <a:t>chống</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3" name="Rectangle 2"/>
          <p:cNvSpPr/>
          <p:nvPr/>
        </p:nvSpPr>
        <p:spPr>
          <a:xfrm>
            <a:off x="677335" y="1352282"/>
            <a:ext cx="10346980" cy="5262979"/>
          </a:xfrm>
          <a:prstGeom prst="rect">
            <a:avLst/>
          </a:prstGeom>
        </p:spPr>
        <p:txBody>
          <a:bodyPr wrap="square">
            <a:spAutoFit/>
          </a:bodyPr>
          <a:lstStyle/>
          <a:p>
            <a:pPr marL="342900" indent="-342900">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Hạn </a:t>
            </a:r>
            <a:r>
              <a:rPr lang="vi-VN" sz="2800" dirty="0">
                <a:latin typeface="Times New Roman" panose="02020603050405020304" pitchFamily="18" charset="0"/>
                <a:cs typeface="Times New Roman" panose="02020603050405020304" pitchFamily="18" charset="0"/>
              </a:rPr>
              <a:t>chế số lần đăng nhập thất bại. Thông báo tất cả các đăng nhập thất bại và cảnh báo quản trị viên khi nhồi nhét thông tin xác thực, brute force hoặc các cuộc tấn công khác được phát hiện</a:t>
            </a:r>
            <a:r>
              <a:rPr lang="vi-VN"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Sử </a:t>
            </a:r>
            <a:r>
              <a:rPr lang="vi-VN" sz="2800" dirty="0">
                <a:latin typeface="Times New Roman" panose="02020603050405020304" pitchFamily="18" charset="0"/>
                <a:cs typeface="Times New Roman" panose="02020603050405020304" pitchFamily="18" charset="0"/>
              </a:rPr>
              <a:t>dụng trình quản lý phiên được tích hợp sẵn phía máy chủ, bảo mật, tạo ID phiên ngẫu nhiên mới với entropy cao sau khi đăng nhập. ID phiên không được nằm trong URL, được lưu trữ an toàn và không hợp lệ sau khi đăng xuất, không hoạt động và hết thời gian chờ tuyệt </a:t>
            </a:r>
            <a:r>
              <a:rPr lang="vi-VN" sz="2800" dirty="0" smtClean="0">
                <a:latin typeface="Times New Roman" panose="02020603050405020304" pitchFamily="18" charset="0"/>
                <a:cs typeface="Times New Roman" panose="02020603050405020304" pitchFamily="18" charset="0"/>
              </a:rPr>
              <a:t>đối</a:t>
            </a:r>
            <a:endParaRPr lang="en-US" sz="28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Thực </a:t>
            </a:r>
            <a:r>
              <a:rPr lang="vi-VN" sz="2800" dirty="0">
                <a:latin typeface="Times New Roman" panose="02020603050405020304" pitchFamily="18" charset="0"/>
                <a:cs typeface="Times New Roman" panose="02020603050405020304" pitchFamily="18" charset="0"/>
              </a:rPr>
              <a:t>hiện kiểm tra mật khẩu yếu, chẳng hạn như kiểm tra mật khẩu mới hoặc đã thay đổi dựa trên danh sách 10.000 mật khẩu kém nhất hàng đầu</a:t>
            </a:r>
            <a:r>
              <a:rPr lang="vi-VN" sz="2800" dirty="0" smtClean="0">
                <a:latin typeface="Times New Roman" panose="02020603050405020304" pitchFamily="18" charset="0"/>
                <a:cs typeface="Times New Roman" panose="02020603050405020304" pitchFamily="18" charset="0"/>
              </a:rPr>
              <a:t>.</a:t>
            </a:r>
            <a:endParaRPr lang="en-US" sz="2800" dirty="0" smtClean="0"/>
          </a:p>
          <a:p>
            <a:pPr marL="342900" indent="-3429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394858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4045"/>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3</a:t>
            </a:r>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SENSITIVE </a:t>
            </a:r>
            <a:r>
              <a:rPr lang="en-US" dirty="0">
                <a:solidFill>
                  <a:srgbClr val="FF0000"/>
                </a:solidFill>
                <a:latin typeface="Times New Roman" panose="02020603050405020304" pitchFamily="18" charset="0"/>
                <a:cs typeface="Times New Roman" panose="02020603050405020304" pitchFamily="18" charset="0"/>
              </a:rPr>
              <a:t>DATA EXPOSURE </a:t>
            </a:r>
          </a:p>
        </p:txBody>
      </p:sp>
      <p:sp>
        <p:nvSpPr>
          <p:cNvPr id="3" name="Rectangle 2"/>
          <p:cNvSpPr/>
          <p:nvPr/>
        </p:nvSpPr>
        <p:spPr>
          <a:xfrm>
            <a:off x="677334" y="1313645"/>
            <a:ext cx="10251583" cy="4401205"/>
          </a:xfrm>
          <a:prstGeom prst="rect">
            <a:avLst/>
          </a:prstGeom>
        </p:spPr>
        <p:txBody>
          <a:bodyPr wrap="square">
            <a:spAutoFit/>
          </a:bodyPr>
          <a:lstStyle/>
          <a:p>
            <a:pPr marL="285750" indent="-285750">
              <a:buFont typeface="Arial" panose="020B0604020202020204" pitchFamily="34" charset="0"/>
              <a:buChar char="•"/>
            </a:pPr>
            <a:r>
              <a:rPr lang="vi-VN" sz="2800" dirty="0">
                <a:solidFill>
                  <a:schemeClr val="accent2"/>
                </a:solidFill>
                <a:latin typeface="Times New Roman" panose="02020603050405020304" pitchFamily="18" charset="0"/>
                <a:cs typeface="Times New Roman" panose="02020603050405020304" pitchFamily="18" charset="0"/>
              </a:rPr>
              <a:t>Nguyên nhân</a:t>
            </a:r>
          </a:p>
          <a:p>
            <a:r>
              <a:rPr lang="vi-VN" sz="2800" dirty="0">
                <a:latin typeface="Times New Roman" panose="02020603050405020304" pitchFamily="18" charset="0"/>
                <a:cs typeface="Times New Roman" panose="02020603050405020304" pitchFamily="18" charset="0"/>
              </a:rPr>
              <a:t>Các dữ liệu nhạy cảm không được lưu trữ và bảo vệ cẩn thận, dẫn đến khi bị kẻ tấn công khai thác gây ra những ảnh hưởng to lớn cho hệ thống máy chủ, doanh nghiệp và khách hàng.</a:t>
            </a:r>
          </a:p>
          <a:p>
            <a:pPr marL="285750" indent="-285750">
              <a:buFont typeface="Arial" panose="020B0604020202020204" pitchFamily="34" charset="0"/>
              <a:buChar char="•"/>
            </a:pPr>
            <a:r>
              <a:rPr lang="vi-VN" sz="2800" dirty="0" smtClean="0">
                <a:solidFill>
                  <a:schemeClr val="accent2"/>
                </a:solidFill>
                <a:latin typeface="Times New Roman" panose="02020603050405020304" pitchFamily="18" charset="0"/>
                <a:cs typeface="Times New Roman" panose="02020603050405020304" pitchFamily="18" charset="0"/>
              </a:rPr>
              <a:t>Lỗ </a:t>
            </a:r>
            <a:r>
              <a:rPr lang="vi-VN" sz="2800" dirty="0">
                <a:solidFill>
                  <a:schemeClr val="accent2"/>
                </a:solidFill>
                <a:latin typeface="Times New Roman" panose="02020603050405020304" pitchFamily="18" charset="0"/>
                <a:cs typeface="Times New Roman" panose="02020603050405020304" pitchFamily="18" charset="0"/>
              </a:rPr>
              <a:t>hổng đặc trưng</a:t>
            </a:r>
          </a:p>
          <a:p>
            <a:r>
              <a:rPr lang="vi-VN" sz="2800" dirty="0">
                <a:latin typeface="Times New Roman" panose="02020603050405020304" pitchFamily="18" charset="0"/>
                <a:cs typeface="Times New Roman" panose="02020603050405020304" pitchFamily="18" charset="0"/>
              </a:rPr>
              <a:t>- Cleartext Storage of Sensitive Information</a:t>
            </a:r>
          </a:p>
          <a:p>
            <a:r>
              <a:rPr lang="vi-VN" sz="2800" dirty="0">
                <a:latin typeface="Times New Roman" panose="02020603050405020304" pitchFamily="18" charset="0"/>
                <a:cs typeface="Times New Roman" panose="02020603050405020304" pitchFamily="18" charset="0"/>
              </a:rPr>
              <a:t>- Cleartext Transmission of Sensitive Information</a:t>
            </a:r>
          </a:p>
          <a:p>
            <a:pPr marL="285750" indent="-285750">
              <a:buFont typeface="Arial" panose="020B0604020202020204" pitchFamily="34" charset="0"/>
              <a:buChar char="•"/>
            </a:pPr>
            <a:r>
              <a:rPr lang="vi-VN" sz="2800" dirty="0" smtClean="0">
                <a:solidFill>
                  <a:schemeClr val="accent2"/>
                </a:solidFill>
                <a:latin typeface="Times New Roman" panose="02020603050405020304" pitchFamily="18" charset="0"/>
                <a:cs typeface="Times New Roman" panose="02020603050405020304" pitchFamily="18" charset="0"/>
              </a:rPr>
              <a:t>Nguy cơ </a:t>
            </a:r>
            <a:r>
              <a:rPr lang="vi-VN" sz="2800" dirty="0">
                <a:solidFill>
                  <a:schemeClr val="accent2"/>
                </a:solidFill>
                <a:latin typeface="Times New Roman" panose="02020603050405020304" pitchFamily="18" charset="0"/>
                <a:cs typeface="Times New Roman" panose="02020603050405020304" pitchFamily="18" charset="0"/>
              </a:rPr>
              <a:t>an ninh</a:t>
            </a:r>
          </a:p>
          <a:p>
            <a:r>
              <a:rPr lang="vi-VN" sz="2800" dirty="0">
                <a:latin typeface="Times New Roman" panose="02020603050405020304" pitchFamily="18" charset="0"/>
                <a:cs typeface="Times New Roman" panose="02020603050405020304" pitchFamily="18" charset="0"/>
              </a:rPr>
              <a:t>- Kẻ tấn công có thể lấy được các thông tin nhạy cảm không được bảo vệ và sử dụng các thông tin đó để phục vụ cho cho các mục đích xấu.</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2938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lstStyle/>
          <a:p>
            <a:r>
              <a:rPr lang="en-US" b="1" dirty="0" err="1" smtClean="0">
                <a:solidFill>
                  <a:schemeClr val="accent2"/>
                </a:solidFill>
                <a:latin typeface="Times New Roman" panose="02020603050405020304" pitchFamily="18" charset="0"/>
                <a:cs typeface="Times New Roman" panose="02020603050405020304" pitchFamily="18" charset="0"/>
              </a:rPr>
              <a:t>Phòng</a:t>
            </a:r>
            <a:r>
              <a:rPr lang="en-US" b="1" dirty="0" smtClean="0">
                <a:solidFill>
                  <a:schemeClr val="accent2"/>
                </a:solidFill>
                <a:latin typeface="Times New Roman" panose="02020603050405020304" pitchFamily="18" charset="0"/>
                <a:cs typeface="Times New Roman" panose="02020603050405020304" pitchFamily="18" charset="0"/>
              </a:rPr>
              <a:t> </a:t>
            </a:r>
            <a:r>
              <a:rPr lang="en-US" b="1" dirty="0" err="1" smtClean="0">
                <a:solidFill>
                  <a:schemeClr val="accent2"/>
                </a:solidFill>
                <a:latin typeface="Times New Roman" panose="02020603050405020304" pitchFamily="18" charset="0"/>
                <a:cs typeface="Times New Roman" panose="02020603050405020304" pitchFamily="18" charset="0"/>
              </a:rPr>
              <a:t>chống</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3" name="Rectangle 2"/>
          <p:cNvSpPr/>
          <p:nvPr/>
        </p:nvSpPr>
        <p:spPr>
          <a:xfrm>
            <a:off x="824247" y="1365161"/>
            <a:ext cx="9800823" cy="3785652"/>
          </a:xfrm>
          <a:prstGeom prst="rect">
            <a:avLst/>
          </a:prstGeom>
        </p:spPr>
        <p:txBody>
          <a:bodyPr wrap="square">
            <a:spAutoFit/>
          </a:bodyPr>
          <a:lstStyle/>
          <a:p>
            <a:pPr marL="285750" indent="-285750">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Phân </a:t>
            </a:r>
            <a:r>
              <a:rPr lang="vi-VN" sz="2400" dirty="0">
                <a:latin typeface="Times New Roman" panose="02020603050405020304" pitchFamily="18" charset="0"/>
                <a:cs typeface="Times New Roman" panose="02020603050405020304" pitchFamily="18" charset="0"/>
              </a:rPr>
              <a:t>loại dữ liệu được xử lý, lưu trữ hoặc truyền bởi một ứng </a:t>
            </a:r>
            <a:r>
              <a:rPr lang="vi-VN" sz="2400" dirty="0"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Không </a:t>
            </a:r>
            <a:r>
              <a:rPr lang="vi-VN" sz="2400" dirty="0">
                <a:latin typeface="Times New Roman" panose="02020603050405020304" pitchFamily="18" charset="0"/>
                <a:cs typeface="Times New Roman" panose="02020603050405020304" pitchFamily="18" charset="0"/>
              </a:rPr>
              <a:t>lưu trữ dữ liệu nhạy cảm một cách không cần thiết. </a:t>
            </a:r>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Đảm </a:t>
            </a:r>
            <a:r>
              <a:rPr lang="vi-VN" sz="2400" dirty="0">
                <a:latin typeface="Times New Roman" panose="02020603050405020304" pitchFamily="18" charset="0"/>
                <a:cs typeface="Times New Roman" panose="02020603050405020304" pitchFamily="18" charset="0"/>
              </a:rPr>
              <a:t>bảo mã hóa tất cả dữ liệu nhạy </a:t>
            </a:r>
            <a:r>
              <a:rPr lang="vi-VN" sz="2400" dirty="0" smtClean="0">
                <a:latin typeface="Times New Roman" panose="02020603050405020304" pitchFamily="18" charset="0"/>
                <a:cs typeface="Times New Roman" panose="02020603050405020304" pitchFamily="18" charset="0"/>
              </a:rPr>
              <a:t>cảm.</a:t>
            </a:r>
            <a:endParaRPr lang="vi-V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Đảm </a:t>
            </a:r>
            <a:r>
              <a:rPr lang="vi-VN" sz="2400" dirty="0">
                <a:latin typeface="Times New Roman" panose="02020603050405020304" pitchFamily="18" charset="0"/>
                <a:cs typeface="Times New Roman" panose="02020603050405020304" pitchFamily="18" charset="0"/>
              </a:rPr>
              <a:t>bảo các thuật toán, giao thức và khóa chuẩn được cập nhật và mạnh mẽ được đặt ra; sử dụng quản lý khóa phù hợp.</a:t>
            </a:r>
          </a:p>
          <a:p>
            <a:pPr marL="285750" indent="-285750">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Tắt </a:t>
            </a:r>
            <a:r>
              <a:rPr lang="vi-VN" sz="2400" dirty="0">
                <a:latin typeface="Times New Roman" panose="02020603050405020304" pitchFamily="18" charset="0"/>
                <a:cs typeface="Times New Roman" panose="02020603050405020304" pitchFamily="18" charset="0"/>
              </a:rPr>
              <a:t>bộ nhớ đệm cho phản hồi có chứa dữ liệu nhạy cảm.</a:t>
            </a:r>
          </a:p>
          <a:p>
            <a:pPr marL="285750" indent="-285750">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Lưu </a:t>
            </a:r>
            <a:r>
              <a:rPr lang="vi-VN" sz="2400" dirty="0">
                <a:latin typeface="Times New Roman" panose="02020603050405020304" pitchFamily="18" charset="0"/>
                <a:cs typeface="Times New Roman" panose="02020603050405020304" pitchFamily="18" charset="0"/>
              </a:rPr>
              <a:t>trữ mật khẩu bằng cách sử dụng các hàm băm thích ứng và dữ liệu ngẫu nhiên </a:t>
            </a:r>
            <a:r>
              <a:rPr lang="vi-VN" sz="2400" dirty="0" smtClean="0">
                <a:latin typeface="Times New Roman" panose="02020603050405020304" pitchFamily="18" charset="0"/>
                <a:cs typeface="Times New Roman" panose="02020603050405020304" pitchFamily="18" charset="0"/>
              </a:rPr>
              <a:t>mạnh.</a:t>
            </a:r>
            <a:endParaRPr lang="vi-V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Xác </a:t>
            </a:r>
            <a:r>
              <a:rPr lang="vi-VN" sz="2400" dirty="0">
                <a:latin typeface="Times New Roman" panose="02020603050405020304" pitchFamily="18" charset="0"/>
                <a:cs typeface="Times New Roman" panose="02020603050405020304" pitchFamily="18" charset="0"/>
              </a:rPr>
              <a:t>minh độc lập hiệu quả trong cấu hình và cài đặt</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01120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651522" cy="729803"/>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4. INSECURE </a:t>
            </a:r>
            <a:r>
              <a:rPr lang="en-US" dirty="0">
                <a:solidFill>
                  <a:srgbClr val="FF0000"/>
                </a:solidFill>
                <a:latin typeface="Times New Roman" panose="02020603050405020304" pitchFamily="18" charset="0"/>
                <a:cs typeface="Times New Roman" panose="02020603050405020304" pitchFamily="18" charset="0"/>
              </a:rPr>
              <a:t>DIRECT OBJECT REFERENCES</a:t>
            </a:r>
          </a:p>
        </p:txBody>
      </p:sp>
      <p:sp>
        <p:nvSpPr>
          <p:cNvPr id="3" name="Rectangle 2"/>
          <p:cNvSpPr/>
          <p:nvPr/>
        </p:nvSpPr>
        <p:spPr>
          <a:xfrm>
            <a:off x="677334" y="1543097"/>
            <a:ext cx="6801653" cy="4031873"/>
          </a:xfrm>
          <a:prstGeom prst="rect">
            <a:avLst/>
          </a:prstGeom>
        </p:spPr>
        <p:txBody>
          <a:bodyPr wrap="square">
            <a:spAutoFit/>
          </a:bodyPr>
          <a:lstStyle/>
          <a:p>
            <a:r>
              <a:rPr lang="vi-VN" sz="3200" dirty="0">
                <a:latin typeface="Times New Roman" panose="02020603050405020304" pitchFamily="18" charset="0"/>
                <a:cs typeface="Times New Roman" panose="02020603050405020304" pitchFamily="18" charset="0"/>
              </a:rPr>
              <a:t>Nguyên nhân chính gây ra lỗ hổng này là sự bất cẩn của developer hoặc sysadmin</a:t>
            </a:r>
          </a:p>
          <a:p>
            <a:r>
              <a:rPr lang="vi-VN" sz="3200" dirty="0">
                <a:latin typeface="Times New Roman" panose="02020603050405020304" pitchFamily="18" charset="0"/>
                <a:cs typeface="Times New Roman" panose="02020603050405020304" pitchFamily="18" charset="0"/>
              </a:rPr>
              <a:t>Lỗ hổng này xảy ra khi chương trình cho phép người dùng truy cập tài nguyên (dữ liệu, file, thư mục, database) một cách bất hợp pháp, thông qua dữ liệu do người dùng cung cấp.</a:t>
            </a:r>
          </a:p>
        </p:txBody>
      </p:sp>
      <p:pic>
        <p:nvPicPr>
          <p:cNvPr id="4" name="Picture 3"/>
          <p:cNvPicPr>
            <a:picLocks noChangeAspect="1"/>
          </p:cNvPicPr>
          <p:nvPr/>
        </p:nvPicPr>
        <p:blipFill>
          <a:blip r:embed="rId2"/>
          <a:stretch>
            <a:fillRect/>
          </a:stretch>
        </p:blipFill>
        <p:spPr>
          <a:xfrm>
            <a:off x="7478987" y="3097369"/>
            <a:ext cx="4713013" cy="3760631"/>
          </a:xfrm>
          <a:prstGeom prst="rect">
            <a:avLst/>
          </a:prstGeom>
        </p:spPr>
      </p:pic>
    </p:spTree>
    <p:extLst>
      <p:ext uri="{BB962C8B-B14F-4D97-AF65-F5344CB8AC3E}">
        <p14:creationId xmlns:p14="http://schemas.microsoft.com/office/powerpoint/2010/main" val="29707210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455" y="545206"/>
            <a:ext cx="8596668" cy="691166"/>
          </a:xfrm>
        </p:spPr>
        <p:txBody>
          <a:bodyPr/>
          <a:lstStyle/>
          <a:p>
            <a:r>
              <a:rPr lang="en-US" b="1" dirty="0" err="1" smtClean="0">
                <a:solidFill>
                  <a:schemeClr val="accent2"/>
                </a:solidFill>
                <a:latin typeface="Times New Roman" panose="02020603050405020304" pitchFamily="18" charset="0"/>
                <a:cs typeface="Times New Roman" panose="02020603050405020304" pitchFamily="18" charset="0"/>
              </a:rPr>
              <a:t>Phòng</a:t>
            </a:r>
            <a:r>
              <a:rPr lang="en-US" b="1" dirty="0" smtClean="0">
                <a:solidFill>
                  <a:schemeClr val="accent2"/>
                </a:solidFill>
                <a:latin typeface="Times New Roman" panose="02020603050405020304" pitchFamily="18" charset="0"/>
                <a:cs typeface="Times New Roman" panose="02020603050405020304" pitchFamily="18" charset="0"/>
              </a:rPr>
              <a:t> </a:t>
            </a:r>
            <a:r>
              <a:rPr lang="en-US" b="1" dirty="0" err="1" smtClean="0">
                <a:solidFill>
                  <a:schemeClr val="accent2"/>
                </a:solidFill>
                <a:latin typeface="Times New Roman" panose="02020603050405020304" pitchFamily="18" charset="0"/>
                <a:cs typeface="Times New Roman" panose="02020603050405020304" pitchFamily="18" charset="0"/>
              </a:rPr>
              <a:t>chống</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3" name="Rectangle 2"/>
          <p:cNvSpPr/>
          <p:nvPr/>
        </p:nvSpPr>
        <p:spPr>
          <a:xfrm>
            <a:off x="664455" y="1466224"/>
            <a:ext cx="9934858" cy="4893647"/>
          </a:xfrm>
          <a:prstGeom prst="rect">
            <a:avLst/>
          </a:prstGeom>
        </p:spPr>
        <p:txBody>
          <a:bodyPr wrap="square">
            <a:spAutoFit/>
          </a:bodyPr>
          <a:lstStyle/>
          <a:p>
            <a:pPr marL="342900" indent="-342900">
              <a:buFont typeface="Arial" panose="020B0604020202020204" pitchFamily="34" charset="0"/>
              <a:buChar char="•"/>
            </a:pPr>
            <a:r>
              <a:rPr lang="vi-VN" sz="2400" b="1" dirty="0" smtClean="0">
                <a:latin typeface="Times New Roman" panose="02020603050405020304" pitchFamily="18" charset="0"/>
                <a:cs typeface="Times New Roman" panose="02020603050405020304" pitchFamily="18" charset="0"/>
              </a:rPr>
              <a:t>Test </a:t>
            </a:r>
            <a:r>
              <a:rPr lang="vi-VN" sz="2400" b="1" dirty="0">
                <a:latin typeface="Times New Roman" panose="02020603050405020304" pitchFamily="18" charset="0"/>
                <a:cs typeface="Times New Roman" panose="02020603050405020304" pitchFamily="18" charset="0"/>
              </a:rPr>
              <a:t>cẩn thận </a:t>
            </a:r>
            <a:r>
              <a:rPr lang="vi-VN" sz="2400" dirty="0">
                <a:latin typeface="Times New Roman" panose="02020603050405020304" pitchFamily="18" charset="0"/>
                <a:cs typeface="Times New Roman" panose="02020603050405020304" pitchFamily="18" charset="0"/>
              </a:rPr>
              <a:t>– Nguyên nhân gây ra lỗi thường là do sự bất cẩn của developer. Tuy nhiên, nếu để sản phẩm bị lỗi thì đây là lỗi của tester. Đây là lỗi nằm trong code, do đó tester phải chịu trách nhiệm nếu để lỗi này xảy đến với người dùng.</a:t>
            </a:r>
          </a:p>
          <a:p>
            <a:pPr marL="342900" indent="-342900">
              <a:buFont typeface="Arial" panose="020B0604020202020204" pitchFamily="34" charset="0"/>
              <a:buChar char="•"/>
            </a:pPr>
            <a:r>
              <a:rPr lang="vi-VN" sz="2400" b="1" dirty="0" smtClean="0">
                <a:latin typeface="Times New Roman" panose="02020603050405020304" pitchFamily="18" charset="0"/>
                <a:cs typeface="Times New Roman" panose="02020603050405020304" pitchFamily="18" charset="0"/>
              </a:rPr>
              <a:t>Bảo </a:t>
            </a:r>
            <a:r>
              <a:rPr lang="vi-VN" sz="2400" b="1" dirty="0">
                <a:latin typeface="Times New Roman" panose="02020603050405020304" pitchFamily="18" charset="0"/>
                <a:cs typeface="Times New Roman" panose="02020603050405020304" pitchFamily="18" charset="0"/>
              </a:rPr>
              <a:t>vệ dữ liệu “nhảy cảm” </a:t>
            </a:r>
            <a:r>
              <a:rPr lang="vi-VN" sz="2400" dirty="0">
                <a:latin typeface="Times New Roman" panose="02020603050405020304" pitchFamily="18" charset="0"/>
                <a:cs typeface="Times New Roman" panose="02020603050405020304" pitchFamily="18" charset="0"/>
              </a:rPr>
              <a:t>– Với những dữ liệu “nhạy cảm” như source code, config, database key, cần hạn chế truy cập. Cách tốt nhất là chỉ cho phép các IP nội bộ truy cập các dữ liệu này, hacker khỏi táy máy.</a:t>
            </a:r>
          </a:p>
          <a:p>
            <a:pPr marL="342900" indent="-342900">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Quan </a:t>
            </a:r>
            <a:r>
              <a:rPr lang="vi-VN" sz="2400" dirty="0">
                <a:latin typeface="Times New Roman" panose="02020603050405020304" pitchFamily="18" charset="0"/>
                <a:cs typeface="Times New Roman" panose="02020603050405020304" pitchFamily="18" charset="0"/>
              </a:rPr>
              <a:t>trọng nhất: </a:t>
            </a:r>
            <a:r>
              <a:rPr lang="vi-VN" sz="2400" b="1" dirty="0">
                <a:latin typeface="Times New Roman" panose="02020603050405020304" pitchFamily="18" charset="0"/>
                <a:cs typeface="Times New Roman" panose="02020603050405020304" pitchFamily="18" charset="0"/>
              </a:rPr>
              <a:t>Kiểm tra chặt chẽ quyền truy cập của user</a:t>
            </a:r>
          </a:p>
          <a:p>
            <a:pPr marL="342900" indent="-342900">
              <a:buFont typeface="Arial" panose="020B0604020202020204" pitchFamily="34" charset="0"/>
              <a:buChar char="•"/>
            </a:pPr>
            <a:r>
              <a:rPr lang="vi-VN" sz="2400" b="1" dirty="0" smtClean="0">
                <a:latin typeface="Times New Roman" panose="02020603050405020304" pitchFamily="18" charset="0"/>
                <a:cs typeface="Times New Roman" panose="02020603050405020304" pitchFamily="18" charset="0"/>
              </a:rPr>
              <a:t>Tránh </a:t>
            </a:r>
            <a:r>
              <a:rPr lang="vi-VN" sz="2400" b="1" dirty="0">
                <a:latin typeface="Times New Roman" panose="02020603050405020304" pitchFamily="18" charset="0"/>
                <a:cs typeface="Times New Roman" panose="02020603050405020304" pitchFamily="18" charset="0"/>
              </a:rPr>
              <a:t>để lộ key của đối tượng </a:t>
            </a:r>
            <a:r>
              <a:rPr lang="vi-VN" sz="2400" dirty="0">
                <a:latin typeface="Times New Roman" panose="02020603050405020304" pitchFamily="18" charset="0"/>
                <a:cs typeface="Times New Roman" panose="02020603050405020304" pitchFamily="18" charset="0"/>
              </a:rPr>
              <a:t>–  nếu id của đối tượng là số int, hacker có thể đoán ra id của các đối tượng khác. Nhằm phòng tránh việt này, ta có thể mã hoá id, dùng GUID để làm id. Hacker không thể nào dò ra ID của đối tượng khác được.</a:t>
            </a:r>
          </a:p>
          <a:p>
            <a:pPr marL="342900" indent="-342900">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7252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6924"/>
          </a:xfrm>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MỘT SỐ CUỘC TẤN CÔNG GẦN ĐÂY</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2351587" y="1326524"/>
            <a:ext cx="7603781" cy="4955203"/>
          </a:xfrm>
          <a:prstGeom prst="rect">
            <a:avLst/>
          </a:prstGeom>
        </p:spPr>
        <p:txBody>
          <a:bodyPr wrap="square">
            <a:spAutoFit/>
          </a:bodyPr>
          <a:lstStyle/>
          <a:p>
            <a:r>
              <a:rPr lang="en-US" sz="3600" b="1" dirty="0">
                <a:solidFill>
                  <a:schemeClr val="accent2"/>
                </a:solidFill>
                <a:latin typeface="Times New Roman" panose="02020603050405020304" pitchFamily="18" charset="0"/>
                <a:cs typeface="Times New Roman" panose="02020603050405020304" pitchFamily="18" charset="0"/>
              </a:rPr>
              <a:t>Facebook </a:t>
            </a:r>
            <a:r>
              <a:rPr lang="en-US" sz="3600" b="1" dirty="0" err="1">
                <a:solidFill>
                  <a:schemeClr val="accent2"/>
                </a:solidFill>
                <a:latin typeface="Times New Roman" panose="02020603050405020304" pitchFamily="18" charset="0"/>
                <a:cs typeface="Times New Roman" panose="02020603050405020304" pitchFamily="18" charset="0"/>
              </a:rPr>
              <a:t>bị</a:t>
            </a:r>
            <a:r>
              <a:rPr lang="en-US" sz="3600" b="1" dirty="0">
                <a:solidFill>
                  <a:schemeClr val="accent2"/>
                </a:solidFill>
                <a:latin typeface="Times New Roman" panose="02020603050405020304" pitchFamily="18" charset="0"/>
                <a:cs typeface="Times New Roman" panose="02020603050405020304" pitchFamily="18" charset="0"/>
              </a:rPr>
              <a:t> </a:t>
            </a:r>
            <a:r>
              <a:rPr lang="en-US" sz="3600" b="1" dirty="0" smtClean="0">
                <a:solidFill>
                  <a:schemeClr val="accent2"/>
                </a:solidFill>
                <a:latin typeface="Times New Roman" panose="02020603050405020304" pitchFamily="18" charset="0"/>
                <a:cs typeface="Times New Roman" panose="02020603050405020304" pitchFamily="18" charset="0"/>
              </a:rPr>
              <a:t>hack </a:t>
            </a:r>
            <a:r>
              <a:rPr lang="en-US" sz="3600" b="1" dirty="0" err="1" smtClean="0">
                <a:solidFill>
                  <a:schemeClr val="accent2"/>
                </a:solidFill>
                <a:latin typeface="Times New Roman" panose="02020603050405020304" pitchFamily="18" charset="0"/>
                <a:cs typeface="Times New Roman" panose="02020603050405020304" pitchFamily="18" charset="0"/>
              </a:rPr>
              <a:t>ngày</a:t>
            </a:r>
            <a:r>
              <a:rPr lang="en-US" sz="3600" b="1" dirty="0" smtClean="0">
                <a:solidFill>
                  <a:schemeClr val="accent2"/>
                </a:solidFill>
                <a:latin typeface="Times New Roman" panose="02020603050405020304" pitchFamily="18" charset="0"/>
                <a:cs typeface="Times New Roman" panose="02020603050405020304" pitchFamily="18" charset="0"/>
              </a:rPr>
              <a:t> 28/9/2018</a:t>
            </a:r>
          </a:p>
          <a:p>
            <a:r>
              <a:rPr lang="vi-VN" sz="2800" dirty="0" smtClean="0">
                <a:latin typeface="Times New Roman" panose="02020603050405020304" pitchFamily="18" charset="0"/>
                <a:cs typeface="Times New Roman" panose="02020603050405020304" pitchFamily="18" charset="0"/>
              </a:rPr>
              <a:t>Thông </a:t>
            </a:r>
            <a:r>
              <a:rPr lang="vi-VN" sz="2800" dirty="0">
                <a:latin typeface="Times New Roman" panose="02020603050405020304" pitchFamily="18" charset="0"/>
                <a:cs typeface="Times New Roman" panose="02020603050405020304" pitchFamily="18" charset="0"/>
              </a:rPr>
              <a:t>qua tính năng "View As" và một lỗi phát sinh từ tháng 7/2017, hacker có thể lấy được mã đăng nhập vào tài khoản Facebook của người dùng một cách dễ dàng</a:t>
            </a:r>
            <a:r>
              <a:rPr lang="vi-VN"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r>
              <a:rPr lang="vi-VN" sz="2800" i="1" dirty="0">
                <a:latin typeface="Times New Roman" panose="02020603050405020304" pitchFamily="18" charset="0"/>
                <a:cs typeface="Times New Roman" panose="02020603050405020304" pitchFamily="18" charset="0"/>
              </a:rPr>
              <a:t>Cụ thể hơn, trình phát video đã tạo và gửi cho bạn token để đăng nhập vào ứng dụng Facebook trên smartphone như thể đó chính là người bạn đang mạo danh. Từ đó, bạn (trong trường hợp này là hacker) sẽ có toàn quyền truy cập vào tài khoản người khác</a:t>
            </a:r>
            <a:r>
              <a:rPr lang="vi-VN"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31819" y="2498502"/>
            <a:ext cx="1905000" cy="1905000"/>
          </a:xfrm>
          <a:prstGeom prst="rect">
            <a:avLst/>
          </a:prstGeom>
        </p:spPr>
      </p:pic>
    </p:spTree>
    <p:extLst>
      <p:ext uri="{BB962C8B-B14F-4D97-AF65-F5344CB8AC3E}">
        <p14:creationId xmlns:p14="http://schemas.microsoft.com/office/powerpoint/2010/main" val="2274807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253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5. BROKEN </a:t>
            </a:r>
            <a:r>
              <a:rPr lang="en-US" dirty="0">
                <a:solidFill>
                  <a:srgbClr val="FF0000"/>
                </a:solidFill>
                <a:latin typeface="Times New Roman" panose="02020603050405020304" pitchFamily="18" charset="0"/>
                <a:cs typeface="Times New Roman" panose="02020603050405020304" pitchFamily="18" charset="0"/>
              </a:rPr>
              <a:t>ACCESS CONTROL </a:t>
            </a:r>
          </a:p>
        </p:txBody>
      </p:sp>
      <p:sp>
        <p:nvSpPr>
          <p:cNvPr id="3" name="Rectangle 2"/>
          <p:cNvSpPr/>
          <p:nvPr/>
        </p:nvSpPr>
        <p:spPr>
          <a:xfrm>
            <a:off x="677334" y="1385990"/>
            <a:ext cx="9535612" cy="4154984"/>
          </a:xfrm>
          <a:prstGeom prst="rect">
            <a:avLst/>
          </a:prstGeom>
        </p:spPr>
        <p:txBody>
          <a:bodyPr wrap="square">
            <a:spAutoFit/>
          </a:bodyPr>
          <a:lstStyle/>
          <a:p>
            <a:r>
              <a:rPr lang="vi-VN" sz="2400" dirty="0">
                <a:latin typeface="Times New Roman" panose="02020603050405020304" pitchFamily="18" charset="0"/>
                <a:cs typeface="Times New Roman" panose="02020603050405020304" pitchFamily="18" charset="0"/>
              </a:rPr>
              <a:t>Khi người dùng bị hạn chế kiểm soát truy cập, tin tặc có thể khai thác và truy cập các chức năng hoặc dữ liệu trái phép. Kiểm soát truy cập nhằm mục đích kiểm soát người dùng được ủy quyền được phép hay không được phép làm gì trong một ứng dụng và để thiết lập quyền kiểm soát truy cập một cách hợp lí, ứng dụng phải đảm bảo rằng nó đang nghiêm túc thực hiện kiểm tra ủy quyền và xác thực hợp lệ để xác định người dùng được đặc quyền, thực tế là những người dùng Internet ngẫu nhiên.</a:t>
            </a:r>
          </a:p>
          <a:p>
            <a:endParaRPr lang="en-US" sz="2400" dirty="0" smtClean="0">
              <a:latin typeface="Times New Roman" panose="02020603050405020304" pitchFamily="18" charset="0"/>
              <a:cs typeface="Times New Roman" panose="02020603050405020304" pitchFamily="18" charset="0"/>
            </a:endParaRPr>
          </a:p>
          <a:p>
            <a:r>
              <a:rPr lang="vi-VN" sz="2400" i="1" dirty="0" smtClean="0">
                <a:latin typeface="Times New Roman" panose="02020603050405020304" pitchFamily="18" charset="0"/>
                <a:cs typeface="Times New Roman" panose="02020603050405020304" pitchFamily="18" charset="0"/>
              </a:rPr>
              <a:t>Nguyên </a:t>
            </a:r>
            <a:r>
              <a:rPr lang="vi-VN" sz="2400" i="1" dirty="0">
                <a:latin typeface="Times New Roman" panose="02020603050405020304" pitchFamily="18" charset="0"/>
                <a:cs typeface="Times New Roman" panose="02020603050405020304" pitchFamily="18" charset="0"/>
              </a:rPr>
              <a:t>nhân lỗi kiểm soát truy cập xảy ra có thể là do các nhà phát triển thường bị bế tắc trong việc kiểm soát truy cập phù hợp với các quy tắc đặt ra.</a:t>
            </a:r>
          </a:p>
        </p:txBody>
      </p:sp>
    </p:spTree>
    <p:extLst>
      <p:ext uri="{BB962C8B-B14F-4D97-AF65-F5344CB8AC3E}">
        <p14:creationId xmlns:p14="http://schemas.microsoft.com/office/powerpoint/2010/main" val="2822158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b="1" dirty="0" err="1" smtClean="0">
                <a:solidFill>
                  <a:schemeClr val="accent2"/>
                </a:solidFill>
                <a:latin typeface="Times New Roman" panose="02020603050405020304" pitchFamily="18" charset="0"/>
                <a:cs typeface="Times New Roman" panose="02020603050405020304" pitchFamily="18" charset="0"/>
              </a:rPr>
              <a:t>Phòng</a:t>
            </a:r>
            <a:r>
              <a:rPr lang="en-US" b="1" dirty="0" smtClean="0">
                <a:solidFill>
                  <a:schemeClr val="accent2"/>
                </a:solidFill>
                <a:latin typeface="Times New Roman" panose="02020603050405020304" pitchFamily="18" charset="0"/>
                <a:cs typeface="Times New Roman" panose="02020603050405020304" pitchFamily="18" charset="0"/>
              </a:rPr>
              <a:t> </a:t>
            </a:r>
            <a:r>
              <a:rPr lang="en-US" b="1" dirty="0" err="1">
                <a:solidFill>
                  <a:schemeClr val="accent2"/>
                </a:solidFill>
                <a:latin typeface="Times New Roman" panose="02020603050405020304" pitchFamily="18" charset="0"/>
                <a:cs typeface="Times New Roman" panose="02020603050405020304" pitchFamily="18" charset="0"/>
              </a:rPr>
              <a:t>chống</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3" name="Rectangle 2"/>
          <p:cNvSpPr/>
          <p:nvPr/>
        </p:nvSpPr>
        <p:spPr>
          <a:xfrm>
            <a:off x="677333" y="1352282"/>
            <a:ext cx="9638643" cy="4401205"/>
          </a:xfrm>
          <a:prstGeom prst="rect">
            <a:avLst/>
          </a:prstGeom>
        </p:spPr>
        <p:txBody>
          <a:bodyPr wrap="square">
            <a:spAutoFit/>
          </a:bodyPr>
          <a:lstStyle/>
          <a:p>
            <a:r>
              <a:rPr lang="vi-VN" sz="2000" dirty="0">
                <a:latin typeface="Times New Roman" panose="02020603050405020304" pitchFamily="18" charset="0"/>
                <a:cs typeface="Times New Roman" panose="02020603050405020304" pitchFamily="18" charset="0"/>
              </a:rPr>
              <a:t>Kiểm soát truy cập chỉ hiệu quả nếu được thực thi mã phía máy chủ đáng tin cậy hoặc API không có máy chủ, nơi mà kẻ tấn công không thể sửa đổi kiểm tra kiểm soát truy cập hoặc siêu dữ liệu</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Ngoại</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khai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thì</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từ</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chối</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truy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theo</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Tránh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kê</a:t>
            </a:r>
            <a:r>
              <a:rPr lang="vi-VN"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thư </a:t>
            </a:r>
            <a:r>
              <a:rPr lang="vi-VN" sz="2000" dirty="0"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vi-VN"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máy chủ web và đảm bảo siêu dữ liệu tệp (ví dụ: .git) và tệp sao lưu không có </a:t>
            </a:r>
            <a:r>
              <a:rPr lang="vi-VN" sz="2000" dirty="0" smtClean="0">
                <a:latin typeface="Times New Roman" panose="02020603050405020304" pitchFamily="18" charset="0"/>
                <a:cs typeface="Times New Roman" panose="02020603050405020304" pitchFamily="18" charset="0"/>
              </a:rPr>
              <a:t>trong </a:t>
            </a:r>
            <a:r>
              <a:rPr lang="vi-VN" sz="2000" dirty="0">
                <a:latin typeface="Times New Roman" panose="02020603050405020304" pitchFamily="18" charset="0"/>
                <a:cs typeface="Times New Roman" panose="02020603050405020304" pitchFamily="18" charset="0"/>
              </a:rPr>
              <a:t>web</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000" dirty="0" smtClean="0">
                <a:latin typeface="Times New Roman" panose="02020603050405020304" pitchFamily="18" charset="0"/>
                <a:cs typeface="Times New Roman" panose="02020603050405020304" pitchFamily="18" charset="0"/>
              </a:rPr>
              <a:t>Quản </a:t>
            </a:r>
            <a:r>
              <a:rPr lang="vi-VN" sz="2000" dirty="0">
                <a:latin typeface="Times New Roman" panose="02020603050405020304" pitchFamily="18" charset="0"/>
                <a:cs typeface="Times New Roman" panose="02020603050405020304" pitchFamily="18" charset="0"/>
              </a:rPr>
              <a:t>trị viên được cảnh báo khi có lỗi kiểm soát truy cập phù hợp (ví dụ: thất bại lặp lại</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Giới</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cập</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báo</a:t>
            </a:r>
            <a:r>
              <a:rPr lang="en-US" sz="2000" dirty="0">
                <a:latin typeface="Times New Roman" panose="02020603050405020304" pitchFamily="18" charset="0"/>
                <a:cs typeface="Times New Roman" panose="02020603050405020304" pitchFamily="18" charset="0"/>
              </a:rPr>
              <a:t> JWT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xuất</a:t>
            </a:r>
            <a:r>
              <a:rPr lang="en-US"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Các nhà phát triển và nhân viên QA nên bao gồm các đơn vị kiểm soát truy cập và kiểm tra tích hợp</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72344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6</a:t>
            </a:r>
            <a:r>
              <a:rPr lang="en-US" dirty="0">
                <a:solidFill>
                  <a:srgbClr val="FF0000"/>
                </a:solidFill>
                <a:latin typeface="Times New Roman" panose="02020603050405020304" pitchFamily="18" charset="0"/>
                <a:cs typeface="Times New Roman" panose="02020603050405020304" pitchFamily="18" charset="0"/>
              </a:rPr>
              <a:t>.	SECURITY MISCONFIGURATION</a:t>
            </a:r>
          </a:p>
        </p:txBody>
      </p:sp>
      <p:sp>
        <p:nvSpPr>
          <p:cNvPr id="3" name="Rectangle 2"/>
          <p:cNvSpPr/>
          <p:nvPr/>
        </p:nvSpPr>
        <p:spPr>
          <a:xfrm>
            <a:off x="1090410" y="1788815"/>
            <a:ext cx="8183591" cy="2677656"/>
          </a:xfrm>
          <a:prstGeom prst="rect">
            <a:avLst/>
          </a:prstGeom>
        </p:spPr>
        <p:txBody>
          <a:bodyPr wrap="square">
            <a:spAutoFit/>
          </a:bodyPr>
          <a:lstStyle/>
          <a:p>
            <a:r>
              <a:rPr lang="vi-VN" sz="2800" dirty="0">
                <a:latin typeface="Times New Roman" panose="02020603050405020304" pitchFamily="18" charset="0"/>
                <a:cs typeface="Times New Roman" panose="02020603050405020304" pitchFamily="18" charset="0"/>
              </a:rPr>
              <a:t>Do cấu hình an ninh lỏng lẻo tại các tầng kiến trúc của web như nền tảng, framework, máy chủ, cơ sở dữ liệu và mã tùy chỉnh nên tin tặc có thể khai thác tấn công và có quyền truy cập dữ liệu. </a:t>
            </a:r>
            <a:endParaRPr lang="en-US" sz="2800" dirty="0" smtClean="0">
              <a:latin typeface="Times New Roman" panose="02020603050405020304" pitchFamily="18" charset="0"/>
              <a:cs typeface="Times New Roman" panose="02020603050405020304" pitchFamily="18" charset="0"/>
            </a:endParaRPr>
          </a:p>
          <a:p>
            <a:r>
              <a:rPr lang="vi-VN" sz="2800" dirty="0" smtClean="0">
                <a:latin typeface="Times New Roman" panose="02020603050405020304" pitchFamily="18" charset="0"/>
                <a:cs typeface="Times New Roman" panose="02020603050405020304" pitchFamily="18" charset="0"/>
              </a:rPr>
              <a:t>Vì </a:t>
            </a:r>
            <a:r>
              <a:rPr lang="vi-VN" sz="2800" dirty="0">
                <a:latin typeface="Times New Roman" panose="02020603050405020304" pitchFamily="18" charset="0"/>
                <a:cs typeface="Times New Roman" panose="02020603050405020304" pitchFamily="18" charset="0"/>
              </a:rPr>
              <a:t>thế, tất cả các tầng kiến trúc của web phải được cập nhật thường xuyên.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43785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2530"/>
          </a:xfrm>
        </p:spPr>
        <p:txBody>
          <a:bodyPr/>
          <a:lstStyle/>
          <a:p>
            <a:r>
              <a:rPr lang="en-US" b="1" dirty="0" err="1" smtClean="0">
                <a:solidFill>
                  <a:schemeClr val="accent2"/>
                </a:solidFill>
                <a:latin typeface="Times New Roman" panose="02020603050405020304" pitchFamily="18" charset="0"/>
                <a:cs typeface="Times New Roman" panose="02020603050405020304" pitchFamily="18" charset="0"/>
              </a:rPr>
              <a:t>Phòng</a:t>
            </a:r>
            <a:r>
              <a:rPr lang="en-US" b="1" dirty="0" smtClean="0">
                <a:solidFill>
                  <a:schemeClr val="accent2"/>
                </a:solidFill>
                <a:latin typeface="Times New Roman" panose="02020603050405020304" pitchFamily="18" charset="0"/>
                <a:cs typeface="Times New Roman" panose="02020603050405020304" pitchFamily="18" charset="0"/>
              </a:rPr>
              <a:t> </a:t>
            </a:r>
            <a:r>
              <a:rPr lang="en-US" b="1" dirty="0" err="1" smtClean="0">
                <a:solidFill>
                  <a:schemeClr val="accent2"/>
                </a:solidFill>
                <a:latin typeface="Times New Roman" panose="02020603050405020304" pitchFamily="18" charset="0"/>
                <a:cs typeface="Times New Roman" panose="02020603050405020304" pitchFamily="18" charset="0"/>
              </a:rPr>
              <a:t>chống</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3" name="Rectangle 2"/>
          <p:cNvSpPr/>
          <p:nvPr/>
        </p:nvSpPr>
        <p:spPr>
          <a:xfrm>
            <a:off x="819955" y="1759890"/>
            <a:ext cx="6121758" cy="3046988"/>
          </a:xfrm>
          <a:prstGeom prst="rect">
            <a:avLst/>
          </a:prstGeom>
        </p:spPr>
        <p:txBody>
          <a:bodyPr wrap="square">
            <a:spAutoFit/>
          </a:bodyPr>
          <a:lstStyle/>
          <a:p>
            <a:pPr marL="342900" indent="-3429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Nền</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có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Một </a:t>
            </a:r>
            <a:r>
              <a:rPr lang="vi-VN" sz="2400" dirty="0">
                <a:latin typeface="Times New Roman" panose="02020603050405020304" pitchFamily="18" charset="0"/>
                <a:cs typeface="Times New Roman" panose="02020603050405020304" pitchFamily="18" charset="0"/>
              </a:rPr>
              <a:t>quy trình tự động để xác minh tính hiệu quả của các cấu hình và cài đặt trong tất cả các môi trường</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9019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6924"/>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7</a:t>
            </a:r>
            <a:r>
              <a:rPr lang="en-US" dirty="0">
                <a:solidFill>
                  <a:srgbClr val="FF0000"/>
                </a:solidFill>
                <a:latin typeface="Times New Roman" panose="02020603050405020304" pitchFamily="18" charset="0"/>
                <a:cs typeface="Times New Roman" panose="02020603050405020304" pitchFamily="18" charset="0"/>
              </a:rPr>
              <a:t>.	XSS - CROSS-SITE SCRIPTING </a:t>
            </a:r>
          </a:p>
        </p:txBody>
      </p:sp>
      <p:sp>
        <p:nvSpPr>
          <p:cNvPr id="3" name="Rectangle 2"/>
          <p:cNvSpPr/>
          <p:nvPr/>
        </p:nvSpPr>
        <p:spPr>
          <a:xfrm>
            <a:off x="832834" y="1518154"/>
            <a:ext cx="6096000" cy="4154984"/>
          </a:xfrm>
          <a:prstGeom prst="rect">
            <a:avLst/>
          </a:prstGeom>
        </p:spPr>
        <p:txBody>
          <a:bodyPr>
            <a:spAutoFit/>
          </a:bodyPr>
          <a:lstStyle/>
          <a:p>
            <a:r>
              <a:rPr lang="vi-VN" sz="2400" dirty="0">
                <a:latin typeface="Times New Roman" panose="02020603050405020304" pitchFamily="18" charset="0"/>
                <a:cs typeface="Times New Roman" panose="02020603050405020304" pitchFamily="18" charset="0"/>
              </a:rPr>
              <a:t>Cross-Site Scripting hay còn được gọi tắt là XSS (thay vì gọi tắt là CSS để tránh nhầm lẫn với CSS-Cascading Style Sheet của HTML) là một kĩ thuật tấn công bằng cách chèn vào các website động (ASP, PHP, CGI, JSP ...) những thẻ HTML hay những đoạn mã script nguy hiểm có thể gây nguy hại cho những người sử dụng khác. Trong đó, những đoạn mã nguy hiểm đựơc chèn vào hầu hết được viết bằng các Client-Site Script như JavaScript, JScript, DHTML và cũng có thể là cả các thẻ HTML.</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478574" y="1518154"/>
            <a:ext cx="4563172" cy="3311423"/>
          </a:xfrm>
          <a:prstGeom prst="rect">
            <a:avLst/>
          </a:prstGeom>
        </p:spPr>
      </p:pic>
    </p:spTree>
    <p:extLst>
      <p:ext uri="{BB962C8B-B14F-4D97-AF65-F5344CB8AC3E}">
        <p14:creationId xmlns:p14="http://schemas.microsoft.com/office/powerpoint/2010/main" val="2603598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2530"/>
          </a:xfrm>
        </p:spPr>
        <p:txBody>
          <a:bodyPr/>
          <a:lstStyle/>
          <a:p>
            <a:r>
              <a:rPr lang="en-US" b="1" dirty="0" err="1" smtClean="0">
                <a:solidFill>
                  <a:schemeClr val="accent2"/>
                </a:solidFill>
                <a:latin typeface="Times New Roman" panose="02020603050405020304" pitchFamily="18" charset="0"/>
                <a:cs typeface="Times New Roman" panose="02020603050405020304" pitchFamily="18" charset="0"/>
              </a:rPr>
              <a:t>Phân</a:t>
            </a:r>
            <a:r>
              <a:rPr lang="en-US" b="1" dirty="0" smtClean="0">
                <a:solidFill>
                  <a:schemeClr val="accent2"/>
                </a:solidFill>
                <a:latin typeface="Times New Roman" panose="02020603050405020304" pitchFamily="18" charset="0"/>
                <a:cs typeface="Times New Roman" panose="02020603050405020304" pitchFamily="18" charset="0"/>
              </a:rPr>
              <a:t> </a:t>
            </a:r>
            <a:r>
              <a:rPr lang="en-US" b="1" dirty="0" err="1" smtClean="0">
                <a:solidFill>
                  <a:schemeClr val="accent2"/>
                </a:solidFill>
                <a:latin typeface="Times New Roman" panose="02020603050405020304" pitchFamily="18" charset="0"/>
                <a:cs typeface="Times New Roman" panose="02020603050405020304" pitchFamily="18" charset="0"/>
              </a:rPr>
              <a:t>loại</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5" name="Rectangle 4"/>
          <p:cNvSpPr/>
          <p:nvPr/>
        </p:nvSpPr>
        <p:spPr>
          <a:xfrm>
            <a:off x="677334" y="1384991"/>
            <a:ext cx="2307042" cy="523220"/>
          </a:xfrm>
          <a:prstGeom prst="rect">
            <a:avLst/>
          </a:prstGeom>
        </p:spPr>
        <p:txBody>
          <a:bodyPr wrap="none">
            <a:spAutoFit/>
          </a:bodyPr>
          <a:lstStyle/>
          <a:p>
            <a:r>
              <a:rPr lang="en-US" sz="2800" dirty="0">
                <a:latin typeface="Times New Roman" panose="02020603050405020304" pitchFamily="18" charset="0"/>
                <a:cs typeface="Times New Roman" panose="02020603050405020304" pitchFamily="18" charset="0"/>
              </a:rPr>
              <a:t>Reflected XSS</a:t>
            </a:r>
          </a:p>
        </p:txBody>
      </p:sp>
      <p:pic>
        <p:nvPicPr>
          <p:cNvPr id="6" name="Picture 5"/>
          <p:cNvPicPr>
            <a:picLocks noChangeAspect="1"/>
          </p:cNvPicPr>
          <p:nvPr/>
        </p:nvPicPr>
        <p:blipFill>
          <a:blip r:embed="rId2"/>
          <a:stretch>
            <a:fillRect/>
          </a:stretch>
        </p:blipFill>
        <p:spPr>
          <a:xfrm>
            <a:off x="1506828" y="2202287"/>
            <a:ext cx="8474299" cy="4404575"/>
          </a:xfrm>
          <a:prstGeom prst="rect">
            <a:avLst/>
          </a:prstGeom>
        </p:spPr>
      </p:pic>
    </p:spTree>
    <p:extLst>
      <p:ext uri="{BB962C8B-B14F-4D97-AF65-F5344CB8AC3E}">
        <p14:creationId xmlns:p14="http://schemas.microsoft.com/office/powerpoint/2010/main" val="15198801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360" y="578407"/>
            <a:ext cx="2351926" cy="646331"/>
          </a:xfrm>
          <a:prstGeom prst="rect">
            <a:avLst/>
          </a:prstGeom>
        </p:spPr>
        <p:txBody>
          <a:bodyPr wrap="none">
            <a:spAutoFit/>
          </a:bodyPr>
          <a:lstStyle/>
          <a:p>
            <a:r>
              <a:rPr lang="en-US" sz="3600" dirty="0" smtClean="0">
                <a:latin typeface="Times New Roman" panose="02020603050405020304" pitchFamily="18" charset="0"/>
                <a:cs typeface="Times New Roman" panose="02020603050405020304" pitchFamily="18" charset="0"/>
              </a:rPr>
              <a:t>Stored </a:t>
            </a:r>
            <a:r>
              <a:rPr lang="en-US" sz="3600" dirty="0">
                <a:latin typeface="Times New Roman" panose="02020603050405020304" pitchFamily="18" charset="0"/>
                <a:cs typeface="Times New Roman" panose="02020603050405020304" pitchFamily="18" charset="0"/>
              </a:rPr>
              <a:t>XSS</a:t>
            </a:r>
          </a:p>
        </p:txBody>
      </p:sp>
      <p:pic>
        <p:nvPicPr>
          <p:cNvPr id="4" name="Picture 3"/>
          <p:cNvPicPr>
            <a:picLocks noChangeAspect="1"/>
          </p:cNvPicPr>
          <p:nvPr/>
        </p:nvPicPr>
        <p:blipFill>
          <a:blip r:embed="rId2"/>
          <a:stretch>
            <a:fillRect/>
          </a:stretch>
        </p:blipFill>
        <p:spPr>
          <a:xfrm>
            <a:off x="683360" y="1635616"/>
            <a:ext cx="8422003" cy="4919730"/>
          </a:xfrm>
          <a:prstGeom prst="rect">
            <a:avLst/>
          </a:prstGeom>
        </p:spPr>
      </p:pic>
    </p:spTree>
    <p:extLst>
      <p:ext uri="{BB962C8B-B14F-4D97-AF65-F5344CB8AC3E}">
        <p14:creationId xmlns:p14="http://schemas.microsoft.com/office/powerpoint/2010/main" val="18285469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360" y="578407"/>
            <a:ext cx="3467616" cy="646331"/>
          </a:xfrm>
          <a:prstGeom prst="rect">
            <a:avLst/>
          </a:prstGeom>
        </p:spPr>
        <p:txBody>
          <a:bodyPr wrap="none">
            <a:spAutoFit/>
          </a:bodyPr>
          <a:lstStyle/>
          <a:p>
            <a:r>
              <a:rPr lang="en-US" sz="3600" dirty="0" smtClean="0">
                <a:latin typeface="Times New Roman" panose="02020603050405020304" pitchFamily="18" charset="0"/>
                <a:cs typeface="Times New Roman" panose="02020603050405020304" pitchFamily="18" charset="0"/>
              </a:rPr>
              <a:t>DOM </a:t>
            </a:r>
            <a:r>
              <a:rPr lang="en-US" sz="3600" dirty="0">
                <a:latin typeface="Times New Roman" panose="02020603050405020304" pitchFamily="18" charset="0"/>
                <a:cs typeface="Times New Roman" panose="02020603050405020304" pitchFamily="18" charset="0"/>
              </a:rPr>
              <a:t>Based XSS</a:t>
            </a:r>
          </a:p>
        </p:txBody>
      </p:sp>
      <p:pic>
        <p:nvPicPr>
          <p:cNvPr id="4" name="Picture 3"/>
          <p:cNvPicPr>
            <a:picLocks noChangeAspect="1"/>
          </p:cNvPicPr>
          <p:nvPr/>
        </p:nvPicPr>
        <p:blipFill>
          <a:blip r:embed="rId2"/>
          <a:stretch>
            <a:fillRect/>
          </a:stretch>
        </p:blipFill>
        <p:spPr>
          <a:xfrm>
            <a:off x="683360" y="1481070"/>
            <a:ext cx="8756854" cy="4842457"/>
          </a:xfrm>
          <a:prstGeom prst="rect">
            <a:avLst/>
          </a:prstGeom>
        </p:spPr>
      </p:pic>
    </p:spTree>
    <p:extLst>
      <p:ext uri="{BB962C8B-B14F-4D97-AF65-F5344CB8AC3E}">
        <p14:creationId xmlns:p14="http://schemas.microsoft.com/office/powerpoint/2010/main" val="9495308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2530"/>
          </a:xfrm>
        </p:spPr>
        <p:txBody>
          <a:bodyPr/>
          <a:lstStyle/>
          <a:p>
            <a:r>
              <a:rPr lang="en-US" b="1" dirty="0" err="1" smtClean="0">
                <a:solidFill>
                  <a:schemeClr val="accent2"/>
                </a:solidFill>
                <a:latin typeface="Times New Roman" panose="02020603050405020304" pitchFamily="18" charset="0"/>
                <a:cs typeface="Times New Roman" panose="02020603050405020304" pitchFamily="18" charset="0"/>
              </a:rPr>
              <a:t>Phòng</a:t>
            </a:r>
            <a:r>
              <a:rPr lang="en-US" b="1" dirty="0" smtClean="0">
                <a:solidFill>
                  <a:schemeClr val="accent2"/>
                </a:solidFill>
                <a:latin typeface="Times New Roman" panose="02020603050405020304" pitchFamily="18" charset="0"/>
                <a:cs typeface="Times New Roman" panose="02020603050405020304" pitchFamily="18" charset="0"/>
              </a:rPr>
              <a:t> </a:t>
            </a:r>
            <a:r>
              <a:rPr lang="en-US" b="1" dirty="0" err="1" smtClean="0">
                <a:solidFill>
                  <a:schemeClr val="accent2"/>
                </a:solidFill>
                <a:latin typeface="Times New Roman" panose="02020603050405020304" pitchFamily="18" charset="0"/>
                <a:cs typeface="Times New Roman" panose="02020603050405020304" pitchFamily="18" charset="0"/>
              </a:rPr>
              <a:t>chống</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4" name="Rectangle 3"/>
          <p:cNvSpPr/>
          <p:nvPr/>
        </p:nvSpPr>
        <p:spPr>
          <a:xfrm>
            <a:off x="677333" y="1370355"/>
            <a:ext cx="9278035" cy="4524315"/>
          </a:xfrm>
          <a:prstGeom prst="rect">
            <a:avLst/>
          </a:prstGeom>
        </p:spPr>
        <p:txBody>
          <a:bodyPr wrap="square">
            <a:spAutoFit/>
          </a:bodyPr>
          <a:lstStyle/>
          <a:p>
            <a:r>
              <a:rPr lang="vi-VN" sz="2400" dirty="0">
                <a:latin typeface="Times New Roman" panose="02020603050405020304" pitchFamily="18" charset="0"/>
                <a:cs typeface="Times New Roman" panose="02020603050405020304" pitchFamily="18" charset="0"/>
              </a:rPr>
              <a:t>Ngăn chặn XSS yêu cầu tách dữ liệu không đáng tin cậy khỏi nội dung trình duyệt đang hoạt động. Điều này có thể đạt được bằng cách</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Sử </a:t>
            </a:r>
            <a:r>
              <a:rPr lang="vi-VN" sz="2400" dirty="0">
                <a:latin typeface="Times New Roman" panose="02020603050405020304" pitchFamily="18" charset="0"/>
                <a:cs typeface="Times New Roman" panose="02020603050405020304" pitchFamily="18" charset="0"/>
              </a:rPr>
              <a:t>dụng frameworks tự động thoát khỏi XSS trong thiết kế, chẳng hạn như Ruby on Rails, React JS mới nhất</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Thoát </a:t>
            </a:r>
            <a:r>
              <a:rPr lang="vi-VN" sz="2400" dirty="0">
                <a:latin typeface="Times New Roman" panose="02020603050405020304" pitchFamily="18" charset="0"/>
                <a:cs typeface="Times New Roman" panose="02020603050405020304" pitchFamily="18" charset="0"/>
              </a:rPr>
              <a:t>dữ liệu yêu cầu HTTP không đáng tin cậy dựa trên ngữ cảnh trong đầu ra HTML (nội dung, thuộc tính, JavaScript, CSS hoặc URL) sẽ giải quyết các lỗ hổng XSS được phản ánh và lưu trữ. </a:t>
            </a:r>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Áp</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duyệt</a:t>
            </a:r>
            <a:r>
              <a:rPr lang="en-US" sz="2400" dirty="0">
                <a:latin typeface="Times New Roman" panose="02020603050405020304" pitchFamily="18" charset="0"/>
                <a:cs typeface="Times New Roman" panose="02020603050405020304" pitchFamily="18" charset="0"/>
              </a:rPr>
              <a:t> ở </a:t>
            </a:r>
            <a:r>
              <a:rPr lang="en-US" sz="2400" dirty="0" err="1">
                <a:latin typeface="Times New Roman" panose="02020603050405020304" pitchFamily="18" charset="0"/>
                <a:cs typeface="Times New Roman" panose="02020603050405020304" pitchFamily="18" charset="0"/>
              </a:rPr>
              <a:t>phía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DOM XSS. </a:t>
            </a:r>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Bật</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dung (CSP)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soát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XSS.</a:t>
            </a:r>
          </a:p>
        </p:txBody>
      </p:sp>
    </p:spTree>
    <p:extLst>
      <p:ext uri="{BB962C8B-B14F-4D97-AF65-F5344CB8AC3E}">
        <p14:creationId xmlns:p14="http://schemas.microsoft.com/office/powerpoint/2010/main" val="41782866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6924"/>
          </a:xfrm>
        </p:spPr>
        <p:txBody>
          <a:bodyPr>
            <a:normAutofit fontScale="90000"/>
          </a:bodyPr>
          <a:lstStyle/>
          <a:p>
            <a:r>
              <a:rPr lang="en-US" dirty="0" smtClean="0">
                <a:solidFill>
                  <a:srgbClr val="FF0000"/>
                </a:solidFill>
                <a:latin typeface="Times New Roman" panose="02020603050405020304" pitchFamily="18" charset="0"/>
                <a:cs typeface="Times New Roman" panose="02020603050405020304" pitchFamily="18" charset="0"/>
              </a:rPr>
              <a:t>8</a:t>
            </a:r>
            <a:r>
              <a:rPr lang="en-US" dirty="0">
                <a:solidFill>
                  <a:srgbClr val="FF0000"/>
                </a:solidFill>
                <a:latin typeface="Times New Roman" panose="02020603050405020304" pitchFamily="18" charset="0"/>
                <a:cs typeface="Times New Roman" panose="02020603050405020304" pitchFamily="18" charset="0"/>
              </a:rPr>
              <a:t>.	CSRF - CROSS-SITE REQUEST FORGERY </a:t>
            </a:r>
          </a:p>
        </p:txBody>
      </p:sp>
      <p:sp>
        <p:nvSpPr>
          <p:cNvPr id="3" name="Rectangle 2"/>
          <p:cNvSpPr/>
          <p:nvPr/>
        </p:nvSpPr>
        <p:spPr>
          <a:xfrm>
            <a:off x="832834" y="1518154"/>
            <a:ext cx="7963436" cy="1815882"/>
          </a:xfrm>
          <a:prstGeom prst="rect">
            <a:avLst/>
          </a:prstGeom>
        </p:spPr>
        <p:txBody>
          <a:bodyPr wrap="square">
            <a:spAutoFit/>
          </a:bodyPr>
          <a:lstStyle/>
          <a:p>
            <a:r>
              <a:rPr lang="vi-VN" sz="2800" dirty="0">
                <a:latin typeface="Times New Roman" panose="02020603050405020304" pitchFamily="18" charset="0"/>
                <a:cs typeface="Times New Roman" panose="02020603050405020304" pitchFamily="18" charset="0"/>
              </a:rPr>
              <a:t>CSRF là viết tắt của từ "Cross-Site Request Forgery", đây là một kỹ thuật tấn công sử dụng quyền chứng thực của người dùng để thực hiện các hành động trên một website khác.</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9206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9549" y="503889"/>
            <a:ext cx="5898525" cy="5509200"/>
          </a:xfrm>
          <a:prstGeom prst="rect">
            <a:avLst/>
          </a:prstGeom>
        </p:spPr>
        <p:txBody>
          <a:bodyPr wrap="square">
            <a:spAutoFit/>
          </a:bodyPr>
          <a:lstStyle/>
          <a:p>
            <a:r>
              <a:rPr lang="vi-VN" sz="3200" b="1" dirty="0">
                <a:solidFill>
                  <a:schemeClr val="accent2"/>
                </a:solidFill>
                <a:latin typeface="Times New Roman" panose="02020603050405020304" pitchFamily="18" charset="0"/>
                <a:cs typeface="Times New Roman" panose="02020603050405020304" pitchFamily="18" charset="0"/>
              </a:rPr>
              <a:t>Trung tâm Thông tin Tín dụng Equifax</a:t>
            </a:r>
          </a:p>
          <a:p>
            <a:pPr marL="342900" indent="-34290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Thời gian: 29/07/2017</a:t>
            </a:r>
          </a:p>
          <a:p>
            <a:pPr marL="342900" indent="-34290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Ảnh hưởng đến: Thông tin cá nhân nhạy cảm của 147.9 triệu người, bao gồm số thẻ tín dụng của 209.000 người</a:t>
            </a:r>
          </a:p>
          <a:p>
            <a:pPr marL="342900" indent="-34290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Một trong các trung tâm thông tin tín dụng lớn nhất nước Mỹ, Equifax, đã để lộ thông tin của 147,9 triệu người do </a:t>
            </a:r>
            <a:r>
              <a:rPr lang="vi-VN" sz="2400" i="1" dirty="0">
                <a:latin typeface="Times New Roman" panose="02020603050405020304" pitchFamily="18" charset="0"/>
                <a:cs typeface="Times New Roman" panose="02020603050405020304" pitchFamily="18" charset="0"/>
              </a:rPr>
              <a:t>một trong các website của họ tồn tại lỗ hổng bảo mật</a:t>
            </a:r>
            <a:r>
              <a:rPr lang="vi-VN" sz="2400" dirty="0">
                <a:latin typeface="Times New Roman" panose="02020603050405020304" pitchFamily="18" charset="0"/>
                <a:cs typeface="Times New Roman" panose="02020603050405020304" pitchFamily="18" charset="0"/>
              </a:rPr>
              <a:t>. Trong số đó có 143 triệu người bị lộ thông tin về số an sinh xã hội, ngày sinh, địa chỉ; số giấy phép lái xe của một số người; và 209.000 số thẻ tín dụng.</a:t>
            </a:r>
            <a:endParaRPr lang="en-US"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385317" y="1867435"/>
            <a:ext cx="4441782" cy="2498503"/>
          </a:xfrm>
          <a:prstGeom prst="rect">
            <a:avLst/>
          </a:prstGeom>
        </p:spPr>
      </p:pic>
    </p:spTree>
    <p:extLst>
      <p:ext uri="{BB962C8B-B14F-4D97-AF65-F5344CB8AC3E}">
        <p14:creationId xmlns:p14="http://schemas.microsoft.com/office/powerpoint/2010/main" val="17556782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3943" y="850005"/>
            <a:ext cx="8809150" cy="5293217"/>
          </a:xfrm>
          <a:prstGeom prst="rect">
            <a:avLst/>
          </a:prstGeom>
        </p:spPr>
      </p:pic>
    </p:spTree>
    <p:extLst>
      <p:ext uri="{BB962C8B-B14F-4D97-AF65-F5344CB8AC3E}">
        <p14:creationId xmlns:p14="http://schemas.microsoft.com/office/powerpoint/2010/main" val="41465850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2530"/>
          </a:xfrm>
        </p:spPr>
        <p:txBody>
          <a:bodyPr/>
          <a:lstStyle/>
          <a:p>
            <a:r>
              <a:rPr lang="en-US" b="1" dirty="0" err="1" smtClean="0">
                <a:solidFill>
                  <a:schemeClr val="accent2"/>
                </a:solidFill>
                <a:latin typeface="Times New Roman" panose="02020603050405020304" pitchFamily="18" charset="0"/>
                <a:cs typeface="Times New Roman" panose="02020603050405020304" pitchFamily="18" charset="0"/>
              </a:rPr>
              <a:t>Phòng</a:t>
            </a:r>
            <a:r>
              <a:rPr lang="en-US" b="1" dirty="0" smtClean="0">
                <a:solidFill>
                  <a:schemeClr val="accent2"/>
                </a:solidFill>
                <a:latin typeface="Times New Roman" panose="02020603050405020304" pitchFamily="18" charset="0"/>
                <a:cs typeface="Times New Roman" panose="02020603050405020304" pitchFamily="18" charset="0"/>
              </a:rPr>
              <a:t> </a:t>
            </a:r>
            <a:r>
              <a:rPr lang="en-US" b="1" dirty="0" err="1" smtClean="0">
                <a:solidFill>
                  <a:schemeClr val="accent2"/>
                </a:solidFill>
                <a:latin typeface="Times New Roman" panose="02020603050405020304" pitchFamily="18" charset="0"/>
                <a:cs typeface="Times New Roman" panose="02020603050405020304" pitchFamily="18" charset="0"/>
              </a:rPr>
              <a:t>chống</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4" name="Rectangle 3"/>
          <p:cNvSpPr/>
          <p:nvPr/>
        </p:nvSpPr>
        <p:spPr>
          <a:xfrm>
            <a:off x="677333" y="1370355"/>
            <a:ext cx="10707591" cy="4154984"/>
          </a:xfrm>
          <a:prstGeom prst="rect">
            <a:avLst/>
          </a:prstGeom>
        </p:spPr>
        <p:txBody>
          <a:bodyPr wrap="square">
            <a:spAutoFit/>
          </a:bodyPr>
          <a:lstStyle/>
          <a:p>
            <a:r>
              <a:rPr lang="vi-VN" sz="2400" dirty="0" smtClean="0">
                <a:latin typeface="Times New Roman" panose="02020603050405020304" pitchFamily="18" charset="0"/>
                <a:cs typeface="Times New Roman" panose="02020603050405020304" pitchFamily="18" charset="0"/>
              </a:rPr>
              <a:t>Phía </a:t>
            </a:r>
            <a:r>
              <a:rPr lang="vi-VN" sz="2400" dirty="0">
                <a:latin typeface="Times New Roman" panose="02020603050405020304" pitchFamily="18" charset="0"/>
                <a:cs typeface="Times New Roman" panose="02020603050405020304" pitchFamily="18" charset="0"/>
              </a:rPr>
              <a:t>client</a:t>
            </a:r>
          </a:p>
          <a:p>
            <a:pPr marL="342900" indent="-342900">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Đăng </a:t>
            </a:r>
            <a:r>
              <a:rPr lang="vi-VN" sz="2400" dirty="0">
                <a:latin typeface="Times New Roman" panose="02020603050405020304" pitchFamily="18" charset="0"/>
                <a:cs typeface="Times New Roman" panose="02020603050405020304" pitchFamily="18" charset="0"/>
              </a:rPr>
              <a:t>xuất ra khỏi các website quan </a:t>
            </a:r>
            <a:r>
              <a:rPr lang="vi-VN" sz="2400" dirty="0" smtClean="0">
                <a:latin typeface="Times New Roman" panose="02020603050405020304" pitchFamily="18" charset="0"/>
                <a:cs typeface="Times New Roman" panose="02020603050405020304" pitchFamily="18" charset="0"/>
              </a:rPr>
              <a:t>tr</a:t>
            </a:r>
            <a:r>
              <a:rPr lang="en-US" sz="2400" dirty="0">
                <a:latin typeface="Times New Roman" panose="02020603050405020304" pitchFamily="18" charset="0"/>
                <a:cs typeface="Times New Roman" panose="02020603050405020304" pitchFamily="18" charset="0"/>
              </a:rPr>
              <a:t>ọ</a:t>
            </a:r>
            <a:r>
              <a:rPr lang="vi-VN" sz="2400" dirty="0" smtClean="0">
                <a:latin typeface="Times New Roman" panose="02020603050405020304" pitchFamily="18" charset="0"/>
                <a:cs typeface="Times New Roman" panose="02020603050405020304" pitchFamily="18" charset="0"/>
              </a:rPr>
              <a:t>ng </a:t>
            </a:r>
            <a:r>
              <a:rPr lang="vi-VN" sz="2400" dirty="0">
                <a:latin typeface="Times New Roman" panose="02020603050405020304" pitchFamily="18" charset="0"/>
                <a:cs typeface="Times New Roman" panose="02020603050405020304" pitchFamily="18" charset="0"/>
              </a:rPr>
              <a:t>khi không dùng đến, đặc biệt là các website lên quan đến tiền tệ</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Không click vào các link lạ trên bất kỳ một trang web, gmail, facebook, ... nào.</a:t>
            </a:r>
          </a:p>
          <a:p>
            <a:pPr marL="342900" indent="-34290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Trong khi thực hiện các giao dịch quan trọng thì không </a:t>
            </a:r>
            <a:r>
              <a:rPr lang="vi-VN" sz="2400" dirty="0" smtClean="0">
                <a:latin typeface="Times New Roman" panose="02020603050405020304" pitchFamily="18" charset="0"/>
                <a:cs typeface="Times New Roman" panose="02020603050405020304" pitchFamily="18" charset="0"/>
              </a:rPr>
              <a:t>vào </a:t>
            </a:r>
            <a:r>
              <a:rPr lang="vi-VN" sz="2400" dirty="0">
                <a:latin typeface="Times New Roman" panose="02020603050405020304" pitchFamily="18" charset="0"/>
                <a:cs typeface="Times New Roman" panose="02020603050405020304" pitchFamily="18" charset="0"/>
              </a:rPr>
              <a:t>các trang web khác.</a:t>
            </a:r>
          </a:p>
          <a:p>
            <a:pPr marL="342900" indent="-34290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a:t>
            </a:r>
          </a:p>
          <a:p>
            <a:r>
              <a:rPr lang="vi-VN" sz="2400" dirty="0">
                <a:latin typeface="Times New Roman" panose="02020603050405020304" pitchFamily="18" charset="0"/>
                <a:cs typeface="Times New Roman" panose="02020603050405020304" pitchFamily="18" charset="0"/>
              </a:rPr>
              <a:t>Phía Server</a:t>
            </a:r>
          </a:p>
          <a:p>
            <a:pPr marL="342900" indent="-34290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Chúng ta có thể thực hiện xây dựng captcha cho các yêu cầu quan trọng.</a:t>
            </a:r>
          </a:p>
          <a:p>
            <a:pPr marL="342900" indent="-34290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Sử dụng CSRF token để có thể xác nhận request hợp lệ </a:t>
            </a: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Đối </a:t>
            </a:r>
            <a:r>
              <a:rPr lang="vi-VN" sz="2400" dirty="0">
                <a:latin typeface="Times New Roman" panose="02020603050405020304" pitchFamily="18" charset="0"/>
                <a:cs typeface="Times New Roman" panose="02020603050405020304" pitchFamily="18" charset="0"/>
              </a:rPr>
              <a:t>với các hệ thống quan trọng thì chúng ta nên thiết lập sẵn các ip được cho phép.</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6789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6924"/>
          </a:xfrm>
        </p:spPr>
        <p:txBody>
          <a:bodyPr>
            <a:normAutofit/>
          </a:bodyPr>
          <a:lstStyle/>
          <a:p>
            <a:r>
              <a:rPr lang="en-US" dirty="0" smtClean="0">
                <a:solidFill>
                  <a:srgbClr val="FF0000"/>
                </a:solidFill>
                <a:latin typeface="Times New Roman" panose="02020603050405020304" pitchFamily="18" charset="0"/>
                <a:cs typeface="Times New Roman" panose="02020603050405020304" pitchFamily="18" charset="0"/>
              </a:rPr>
              <a:t>9</a:t>
            </a:r>
            <a:r>
              <a:rPr lang="en-US" dirty="0">
                <a:solidFill>
                  <a:srgbClr val="FF0000"/>
                </a:solidFill>
                <a:latin typeface="Times New Roman" panose="02020603050405020304" pitchFamily="18" charset="0"/>
                <a:cs typeface="Times New Roman" panose="02020603050405020304" pitchFamily="18" charset="0"/>
              </a:rPr>
              <a:t>.	BRUTE FORCE</a:t>
            </a:r>
          </a:p>
        </p:txBody>
      </p:sp>
      <p:sp>
        <p:nvSpPr>
          <p:cNvPr id="3" name="Rectangle 2"/>
          <p:cNvSpPr/>
          <p:nvPr/>
        </p:nvSpPr>
        <p:spPr>
          <a:xfrm>
            <a:off x="832834" y="1518154"/>
            <a:ext cx="7963436" cy="3108543"/>
          </a:xfrm>
          <a:prstGeom prst="rect">
            <a:avLst/>
          </a:prstGeom>
        </p:spPr>
        <p:txBody>
          <a:bodyPr wrap="square">
            <a:spAutoFit/>
          </a:bodyPr>
          <a:lstStyle/>
          <a:p>
            <a:r>
              <a:rPr lang="vi-VN" sz="2800" dirty="0">
                <a:latin typeface="Times New Roman" panose="02020603050405020304" pitchFamily="18" charset="0"/>
                <a:cs typeface="Times New Roman" panose="02020603050405020304" pitchFamily="18" charset="0"/>
              </a:rPr>
              <a:t>Trường hợp dễ bị tấn </a:t>
            </a:r>
            <a:r>
              <a:rPr lang="vi-VN" sz="2800" dirty="0" smtClean="0">
                <a:latin typeface="Times New Roman" panose="02020603050405020304" pitchFamily="18" charset="0"/>
                <a:cs typeface="Times New Roman" panose="02020603050405020304" pitchFamily="18" charset="0"/>
              </a:rPr>
              <a:t>công</a:t>
            </a:r>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Đặt </a:t>
            </a:r>
            <a:r>
              <a:rPr lang="vi-VN" sz="2800" dirty="0">
                <a:latin typeface="Times New Roman" panose="02020603050405020304" pitchFamily="18" charset="0"/>
                <a:cs typeface="Times New Roman" panose="02020603050405020304" pitchFamily="18" charset="0"/>
              </a:rPr>
              <a:t>username mặc định hoặc thông dụng như admin, administrator hoặc tương tự.</a:t>
            </a:r>
          </a:p>
          <a:p>
            <a:pPr marL="457200" indent="-457200">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Mật </a:t>
            </a:r>
            <a:r>
              <a:rPr lang="vi-VN" sz="2800" dirty="0">
                <a:latin typeface="Times New Roman" panose="02020603050405020304" pitchFamily="18" charset="0"/>
                <a:cs typeface="Times New Roman" panose="02020603050405020304" pitchFamily="18" charset="0"/>
              </a:rPr>
              <a:t>khẩu không đủ mạnh, phổ biến.</a:t>
            </a:r>
          </a:p>
          <a:p>
            <a:pPr marL="457200" indent="-457200">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Không bảo </a:t>
            </a:r>
            <a:r>
              <a:rPr lang="vi-VN" sz="2800" dirty="0">
                <a:latin typeface="Times New Roman" panose="02020603050405020304" pitchFamily="18" charset="0"/>
                <a:cs typeface="Times New Roman" panose="02020603050405020304" pitchFamily="18" charset="0"/>
              </a:rPr>
              <a:t>mật đường dẫn đăng nhập.</a:t>
            </a:r>
          </a:p>
          <a:p>
            <a:pPr marL="457200" indent="-457200">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Không thay </a:t>
            </a:r>
            <a:r>
              <a:rPr lang="vi-VN" sz="2800" dirty="0">
                <a:latin typeface="Times New Roman" panose="02020603050405020304" pitchFamily="18" charset="0"/>
                <a:cs typeface="Times New Roman" panose="02020603050405020304" pitchFamily="18" charset="0"/>
              </a:rPr>
              <a:t>đổi mật khẩu thường xuyên.</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78996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2530"/>
          </a:xfrm>
        </p:spPr>
        <p:txBody>
          <a:bodyPr/>
          <a:lstStyle/>
          <a:p>
            <a:r>
              <a:rPr lang="en-US" b="1" dirty="0" err="1" smtClean="0">
                <a:solidFill>
                  <a:schemeClr val="accent2"/>
                </a:solidFill>
                <a:latin typeface="Times New Roman" panose="02020603050405020304" pitchFamily="18" charset="0"/>
                <a:cs typeface="Times New Roman" panose="02020603050405020304" pitchFamily="18" charset="0"/>
              </a:rPr>
              <a:t>Phòng</a:t>
            </a:r>
            <a:r>
              <a:rPr lang="en-US" b="1" dirty="0" smtClean="0">
                <a:solidFill>
                  <a:schemeClr val="accent2"/>
                </a:solidFill>
                <a:latin typeface="Times New Roman" panose="02020603050405020304" pitchFamily="18" charset="0"/>
                <a:cs typeface="Times New Roman" panose="02020603050405020304" pitchFamily="18" charset="0"/>
              </a:rPr>
              <a:t> </a:t>
            </a:r>
            <a:r>
              <a:rPr lang="en-US" b="1" dirty="0" err="1" smtClean="0">
                <a:solidFill>
                  <a:schemeClr val="accent2"/>
                </a:solidFill>
                <a:latin typeface="Times New Roman" panose="02020603050405020304" pitchFamily="18" charset="0"/>
                <a:cs typeface="Times New Roman" panose="02020603050405020304" pitchFamily="18" charset="0"/>
              </a:rPr>
              <a:t>chống</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4" name="Rectangle 3"/>
          <p:cNvSpPr/>
          <p:nvPr/>
        </p:nvSpPr>
        <p:spPr>
          <a:xfrm>
            <a:off x="677333" y="1370355"/>
            <a:ext cx="9278035" cy="3046988"/>
          </a:xfrm>
          <a:prstGeom prst="rect">
            <a:avLst/>
          </a:prstGeom>
        </p:spPr>
        <p:txBody>
          <a:bodyPr wrap="square">
            <a:spAutoFit/>
          </a:bodyPr>
          <a:lstStyle/>
          <a:p>
            <a:pPr marL="342900" indent="-342900">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Đặt </a:t>
            </a:r>
            <a:r>
              <a:rPr lang="vi-VN" sz="2400" dirty="0">
                <a:latin typeface="Times New Roman" panose="02020603050405020304" pitchFamily="18" charset="0"/>
                <a:cs typeface="Times New Roman" panose="02020603050405020304" pitchFamily="18" charset="0"/>
              </a:rPr>
              <a:t>một username khó đoán ra.</a:t>
            </a:r>
          </a:p>
          <a:p>
            <a:pPr marL="342900" indent="-342900">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Chọn </a:t>
            </a:r>
            <a:r>
              <a:rPr lang="vi-VN" sz="2400" dirty="0">
                <a:latin typeface="Times New Roman" panose="02020603050405020304" pitchFamily="18" charset="0"/>
                <a:cs typeface="Times New Roman" panose="02020603050405020304" pitchFamily="18" charset="0"/>
              </a:rPr>
              <a:t>một mật khẩu đủ mạnh (Có thể tham khảo cách đặt mật khẩu vừa mạnh vừa dễ nhớ)</a:t>
            </a:r>
          </a:p>
          <a:p>
            <a:pPr marL="342900" indent="-342900">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Hạn </a:t>
            </a:r>
            <a:r>
              <a:rPr lang="vi-VN" sz="2400" dirty="0">
                <a:latin typeface="Times New Roman" panose="02020603050405020304" pitchFamily="18" charset="0"/>
                <a:cs typeface="Times New Roman" panose="02020603050405020304" pitchFamily="18" charset="0"/>
              </a:rPr>
              <a:t>chế số lần đăng nhập sai.</a:t>
            </a:r>
          </a:p>
          <a:p>
            <a:pPr marL="342900" indent="-342900">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Bảo </a:t>
            </a:r>
            <a:r>
              <a:rPr lang="vi-VN" sz="2400" dirty="0">
                <a:latin typeface="Times New Roman" panose="02020603050405020304" pitchFamily="18" charset="0"/>
                <a:cs typeface="Times New Roman" panose="02020603050405020304" pitchFamily="18" charset="0"/>
              </a:rPr>
              <a:t>mật đường dẫn đăng nhập.</a:t>
            </a:r>
          </a:p>
          <a:p>
            <a:pPr marL="342900" indent="-342900">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Thay </a:t>
            </a:r>
            <a:r>
              <a:rPr lang="vi-VN" sz="2400" dirty="0">
                <a:latin typeface="Times New Roman" panose="02020603050405020304" pitchFamily="18" charset="0"/>
                <a:cs typeface="Times New Roman" panose="02020603050405020304" pitchFamily="18" charset="0"/>
              </a:rPr>
              <a:t>đổi mật khẩu đăng nhập thường xuyên.</a:t>
            </a:r>
          </a:p>
          <a:p>
            <a:pPr marL="342900" indent="-342900">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Sử </a:t>
            </a:r>
            <a:r>
              <a:rPr lang="vi-VN" sz="2400" dirty="0">
                <a:latin typeface="Times New Roman" panose="02020603050405020304" pitchFamily="18" charset="0"/>
                <a:cs typeface="Times New Roman" panose="02020603050405020304" pitchFamily="18" charset="0"/>
              </a:rPr>
              <a:t>dụng plugins hạn chế số lần đăng nhập liên tục hoặc plugins chặn người khác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26882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6924"/>
          </a:xfrm>
        </p:spPr>
        <p:txBody>
          <a:bodyPr>
            <a:normAutofit/>
          </a:bodyPr>
          <a:lstStyle/>
          <a:p>
            <a:r>
              <a:rPr lang="en-US" dirty="0" smtClean="0">
                <a:solidFill>
                  <a:srgbClr val="FF0000"/>
                </a:solidFill>
                <a:latin typeface="Times New Roman" panose="02020603050405020304" pitchFamily="18" charset="0"/>
                <a:cs typeface="Times New Roman" panose="02020603050405020304" pitchFamily="18" charset="0"/>
              </a:rPr>
              <a:t>10</a:t>
            </a:r>
            <a:r>
              <a:rPr lang="en-US" dirty="0">
                <a:solidFill>
                  <a:srgbClr val="FF0000"/>
                </a:solidFill>
                <a:latin typeface="Times New Roman" panose="02020603050405020304" pitchFamily="18" charset="0"/>
                <a:cs typeface="Times New Roman" panose="02020603050405020304" pitchFamily="18" charset="0"/>
              </a:rPr>
              <a:t>.	DDOS</a:t>
            </a:r>
          </a:p>
        </p:txBody>
      </p:sp>
      <p:sp>
        <p:nvSpPr>
          <p:cNvPr id="3" name="Rectangle 2"/>
          <p:cNvSpPr/>
          <p:nvPr/>
        </p:nvSpPr>
        <p:spPr>
          <a:xfrm>
            <a:off x="677334" y="1326524"/>
            <a:ext cx="10529931" cy="1938992"/>
          </a:xfrm>
          <a:prstGeom prst="rect">
            <a:avLst/>
          </a:prstGeom>
        </p:spPr>
        <p:txBody>
          <a:bodyPr wrap="square">
            <a:spAutoFit/>
          </a:bodyPr>
          <a:lstStyle/>
          <a:p>
            <a:r>
              <a:rPr lang="vi-VN" sz="2400" dirty="0">
                <a:latin typeface="Times New Roman" panose="02020603050405020304" pitchFamily="18" charset="0"/>
                <a:cs typeface="Times New Roman" panose="02020603050405020304" pitchFamily="18" charset="0"/>
              </a:rPr>
              <a:t>Tấn công DDOS mạnh hơn DOS rất nhiều, điểm mạnh của hình thức này đó là nó được phân tán từ nhiều dải IP khác nhau, chính vì thế người bị tấn công sẽ rất khó phát hiện để ngăn chặn được. Tìm hiểu các biện pháp phòng chống tấn công DDoS sẽ giúp Doanh nghiệp chủ động được các hoạt động xử lý, giảm thiểu tối đa thiệt hại.</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321753" y="3166537"/>
            <a:ext cx="4822354" cy="3590855"/>
          </a:xfrm>
          <a:prstGeom prst="rect">
            <a:avLst/>
          </a:prstGeom>
        </p:spPr>
      </p:pic>
    </p:spTree>
    <p:extLst>
      <p:ext uri="{BB962C8B-B14F-4D97-AF65-F5344CB8AC3E}">
        <p14:creationId xmlns:p14="http://schemas.microsoft.com/office/powerpoint/2010/main" val="17838143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2530"/>
          </a:xfrm>
        </p:spPr>
        <p:txBody>
          <a:bodyPr/>
          <a:lstStyle/>
          <a:p>
            <a:r>
              <a:rPr lang="en-US" b="1" dirty="0" err="1" smtClean="0">
                <a:solidFill>
                  <a:schemeClr val="accent2"/>
                </a:solidFill>
                <a:latin typeface="Times New Roman" panose="02020603050405020304" pitchFamily="18" charset="0"/>
                <a:cs typeface="Times New Roman" panose="02020603050405020304" pitchFamily="18" charset="0"/>
              </a:rPr>
              <a:t>Phòng</a:t>
            </a:r>
            <a:r>
              <a:rPr lang="en-US" b="1" dirty="0" smtClean="0">
                <a:solidFill>
                  <a:schemeClr val="accent2"/>
                </a:solidFill>
                <a:latin typeface="Times New Roman" panose="02020603050405020304" pitchFamily="18" charset="0"/>
                <a:cs typeface="Times New Roman" panose="02020603050405020304" pitchFamily="18" charset="0"/>
              </a:rPr>
              <a:t> </a:t>
            </a:r>
            <a:r>
              <a:rPr lang="en-US" b="1" dirty="0" err="1" smtClean="0">
                <a:solidFill>
                  <a:schemeClr val="accent2"/>
                </a:solidFill>
                <a:latin typeface="Times New Roman" panose="02020603050405020304" pitchFamily="18" charset="0"/>
                <a:cs typeface="Times New Roman" panose="02020603050405020304" pitchFamily="18" charset="0"/>
              </a:rPr>
              <a:t>chống</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4" name="Rectangle 3"/>
          <p:cNvSpPr/>
          <p:nvPr/>
        </p:nvSpPr>
        <p:spPr>
          <a:xfrm>
            <a:off x="677333" y="1370355"/>
            <a:ext cx="9744138" cy="2062103"/>
          </a:xfrm>
          <a:prstGeom prst="rect">
            <a:avLst/>
          </a:prstGeom>
        </p:spPr>
        <p:txBody>
          <a:bodyPr wrap="square">
            <a:spAutoFit/>
          </a:bodyPr>
          <a:lstStyle/>
          <a:p>
            <a:pPr marL="342900" indent="-342900">
              <a:buFont typeface="Arial" panose="020B0604020202020204" pitchFamily="34" charset="0"/>
              <a:buChar char="•"/>
            </a:pPr>
            <a:r>
              <a:rPr lang="vi-VN" sz="3200" dirty="0">
                <a:latin typeface="Times New Roman" panose="02020603050405020304" pitchFamily="18" charset="0"/>
                <a:cs typeface="Times New Roman" panose="02020603050405020304" pitchFamily="18" charset="0"/>
              </a:rPr>
              <a:t>Chống tải lại website có ác </a:t>
            </a:r>
            <a:r>
              <a:rPr lang="vi-VN" sz="3200" dirty="0" smtClean="0">
                <a:latin typeface="Times New Roman" panose="02020603050405020304" pitchFamily="18" charset="0"/>
                <a:cs typeface="Times New Roman" panose="02020603050405020304" pitchFamily="18" charset="0"/>
              </a:rPr>
              <a:t>ý</a:t>
            </a:r>
            <a:endParaRPr lang="en-US" sz="32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3200" dirty="0">
                <a:latin typeface="Times New Roman" panose="02020603050405020304" pitchFamily="18" charset="0"/>
                <a:cs typeface="Times New Roman" panose="02020603050405020304" pitchFamily="18" charset="0"/>
              </a:rPr>
              <a:t>Lựa chọn nhà cung cấp chất lượng chống DDoS cơ </a:t>
            </a:r>
            <a:r>
              <a:rPr lang="vi-VN" sz="3200" dirty="0" smtClean="0">
                <a:latin typeface="Times New Roman" panose="02020603050405020304" pitchFamily="18" charset="0"/>
                <a:cs typeface="Times New Roman" panose="02020603050405020304" pitchFamily="18" charset="0"/>
              </a:rPr>
              <a:t>bản</a:t>
            </a:r>
            <a:endParaRPr lang="en-US" sz="32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Giới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nối</a:t>
            </a:r>
            <a:r>
              <a:rPr lang="en-US" sz="3200" dirty="0">
                <a:latin typeface="Times New Roman" panose="02020603050405020304" pitchFamily="18" charset="0"/>
                <a:cs typeface="Times New Roman" panose="02020603050405020304" pitchFamily="18" charset="0"/>
              </a:rPr>
              <a:t> website </a:t>
            </a:r>
            <a:r>
              <a:rPr lang="en-US" sz="3200" dirty="0" err="1">
                <a:latin typeface="Times New Roman" panose="02020603050405020304" pitchFamily="18" charset="0"/>
                <a:cs typeface="Times New Roman" panose="02020603050405020304" pitchFamily="18" charset="0"/>
              </a:rPr>
              <a:t>tại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thời</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điểm</a:t>
            </a:r>
            <a:endParaRPr lang="en-US" sz="32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Cài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đặt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thống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ngăn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chặn</a:t>
            </a:r>
            <a:r>
              <a:rPr lang="en-US" sz="3200" dirty="0">
                <a:latin typeface="Times New Roman" panose="02020603050405020304" pitchFamily="18" charset="0"/>
                <a:cs typeface="Times New Roman" panose="02020603050405020304" pitchFamily="18" charset="0"/>
              </a:rPr>
              <a:t> IP</a:t>
            </a:r>
          </a:p>
        </p:txBody>
      </p:sp>
    </p:spTree>
    <p:extLst>
      <p:ext uri="{BB962C8B-B14F-4D97-AF65-F5344CB8AC3E}">
        <p14:creationId xmlns:p14="http://schemas.microsoft.com/office/powerpoint/2010/main" val="148461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0837" y="850715"/>
            <a:ext cx="6854515" cy="5386090"/>
          </a:xfrm>
          <a:prstGeom prst="rect">
            <a:avLst/>
          </a:prstGeom>
        </p:spPr>
        <p:txBody>
          <a:bodyPr wrap="square">
            <a:spAutoFit/>
          </a:bodyPr>
          <a:lstStyle/>
          <a:p>
            <a:r>
              <a:rPr lang="vi-VN" sz="3200" b="1" dirty="0">
                <a:solidFill>
                  <a:schemeClr val="accent2"/>
                </a:solidFill>
                <a:latin typeface="Times New Roman" panose="02020603050405020304" pitchFamily="18" charset="0"/>
                <a:cs typeface="Times New Roman" panose="02020603050405020304" pitchFamily="18" charset="0"/>
              </a:rPr>
              <a:t>VNG</a:t>
            </a:r>
          </a:p>
          <a:p>
            <a:pPr marL="342900" indent="-34290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Thời gian: 2015</a:t>
            </a:r>
          </a:p>
          <a:p>
            <a:pPr marL="342900" indent="-34290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Ảnh hưởng đến: thông tin cá nhân của 160 triệu người dùng</a:t>
            </a:r>
          </a:p>
          <a:p>
            <a:pPr marL="342900" indent="-34290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Vào ngày 26/4/2018, hơn 163 triệu tài khoản Zing ID bị phát hiện được rao bán trên một diễn đàn nước ngoài. VNG xác nhận sự kiện này xảy ra từ năm 2015 nhưng đã không có hành động công bố vụ việc. Các dữ liệu bị lộ bao gồm: mật khẩu, tên đăng nhập, mã game, email, số điện thoại, họ tên đầy đủ, ngày sinh, địa chỉ, IP… </a:t>
            </a:r>
            <a:r>
              <a:rPr lang="vi-VN" sz="2400" i="1" dirty="0">
                <a:latin typeface="Times New Roman" panose="02020603050405020304" pitchFamily="18" charset="0"/>
                <a:cs typeface="Times New Roman" panose="02020603050405020304" pitchFamily="18" charset="0"/>
              </a:rPr>
              <a:t>Dữ liệu mật khẩu bị lộ được cộng đồng bảo mật đánh giá đã được mã hóa khá sơ sài và dễ dàng bị giải mã bởi hacker.</a:t>
            </a:r>
            <a:endParaRPr lang="en-US" sz="2400" i="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8076393" y="850715"/>
            <a:ext cx="3819392" cy="2987898"/>
          </a:xfrm>
          <a:prstGeom prst="rect">
            <a:avLst/>
          </a:prstGeom>
        </p:spPr>
      </p:pic>
    </p:spTree>
    <p:extLst>
      <p:ext uri="{BB962C8B-B14F-4D97-AF65-F5344CB8AC3E}">
        <p14:creationId xmlns:p14="http://schemas.microsoft.com/office/powerpoint/2010/main" val="2017596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590" y="378063"/>
            <a:ext cx="6997520" cy="6124754"/>
          </a:xfrm>
          <a:prstGeom prst="rect">
            <a:avLst/>
          </a:prstGeom>
        </p:spPr>
        <p:txBody>
          <a:bodyPr wrap="square">
            <a:spAutoFit/>
          </a:bodyPr>
          <a:lstStyle/>
          <a:p>
            <a:r>
              <a:rPr lang="vi-VN" sz="3200" b="1" dirty="0">
                <a:solidFill>
                  <a:schemeClr val="accent2"/>
                </a:solidFill>
                <a:latin typeface="Times New Roman" panose="02020603050405020304" pitchFamily="18" charset="0"/>
                <a:cs typeface="Times New Roman" panose="02020603050405020304" pitchFamily="18" charset="0"/>
              </a:rPr>
              <a:t>VCCorp</a:t>
            </a:r>
          </a:p>
          <a:p>
            <a:pPr marL="342900" indent="-34290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Thời gian: Tháng 10/2014</a:t>
            </a:r>
          </a:p>
          <a:p>
            <a:pPr marL="342900" indent="-34290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Ảnh hưởng đến: Nhiều website lớn của VCCorp gồm Kênh14, Gamek, Genk, CafeF và một số website do VCCorp vận hành kỹ thuật như Dân Trí, Soha, Người Lao Động… ngưng hoạt động</a:t>
            </a:r>
          </a:p>
          <a:p>
            <a:pPr marL="342900" indent="-34290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Trong khoảng 17-18/10, các website thuộc sở hữu của VCCorp và các đối tác của công ty này </a:t>
            </a:r>
            <a:r>
              <a:rPr lang="vi-VN" sz="2400" i="1" dirty="0">
                <a:latin typeface="Times New Roman" panose="02020603050405020304" pitchFamily="18" charset="0"/>
                <a:cs typeface="Times New Roman" panose="02020603050405020304" pitchFamily="18" charset="0"/>
              </a:rPr>
              <a:t>liên tục không thể truy cập hoặc bị chuyển hướng</a:t>
            </a:r>
            <a:r>
              <a:rPr lang="vi-VN" sz="2400" dirty="0">
                <a:latin typeface="Times New Roman" panose="02020603050405020304" pitchFamily="18" charset="0"/>
                <a:cs typeface="Times New Roman" panose="02020603050405020304" pitchFamily="18" charset="0"/>
              </a:rPr>
              <a:t> về trang blog “VCCorp tự truyện” với nhiều thông tin tiêu cực về VCCorp. Báo Dantri và VnEconomy liên tiếp bị gián đoạn. Website giadinh.net.vn bị nghi ngờ bị hacker xóa toàn bộ dữ liệu trên máy chủ. Sự cố đã gây thiệt hại cho VCCorp hàng chục tỷ đồng và được coi là nghiêm trọng nhất từng xảy ra với VCCorp từ trước tới nay.</a:t>
            </a:r>
            <a:endParaRPr lang="en-US"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200833" y="2554615"/>
            <a:ext cx="2581275" cy="1771650"/>
          </a:xfrm>
          <a:prstGeom prst="rect">
            <a:avLst/>
          </a:prstGeom>
        </p:spPr>
      </p:pic>
    </p:spTree>
    <p:extLst>
      <p:ext uri="{BB962C8B-B14F-4D97-AF65-F5344CB8AC3E}">
        <p14:creationId xmlns:p14="http://schemas.microsoft.com/office/powerpoint/2010/main" val="2187632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3741" y="334850"/>
            <a:ext cx="6971764" cy="6098995"/>
          </a:xfrm>
          <a:prstGeom prst="rect">
            <a:avLst/>
          </a:prstGeom>
        </p:spPr>
        <p:txBody>
          <a:bodyPr wrap="square">
            <a:spAutoFit/>
          </a:bodyPr>
          <a:lstStyle/>
          <a:p>
            <a:r>
              <a:rPr lang="vi-VN" sz="3200" b="1" dirty="0">
                <a:solidFill>
                  <a:schemeClr val="accent2"/>
                </a:solidFill>
                <a:latin typeface="Times New Roman" panose="02020603050405020304" pitchFamily="18" charset="0"/>
                <a:cs typeface="Times New Roman" panose="02020603050405020304" pitchFamily="18" charset="0"/>
              </a:rPr>
              <a:t>Yahoo</a:t>
            </a:r>
          </a:p>
          <a:p>
            <a:pPr marL="285750" indent="-28575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Thời gian: 2013 – 2014</a:t>
            </a:r>
          </a:p>
          <a:p>
            <a:pPr marL="285750" indent="-28575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Ảnh hưởng đến: 3 tỉ tài khoản người dùng</a:t>
            </a:r>
          </a:p>
          <a:p>
            <a:pPr marL="285750" indent="-28575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Tại thời điểm tháng 9 năm 2016, khi Yahoo đang thương lượng việc bán lại cho Verizon, công ty này đã công bố thông tin về vụ lộ dữ liệu lớn nhất trong lịch sử – xảy ra từ năm 2014 với 500 triệu tài khoản bị ảnh hưởng.</a:t>
            </a:r>
          </a:p>
          <a:p>
            <a:pPr marL="285750" indent="-285750">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Chẳng bao lâu sau, Yahoo cập nhật thêm thông tin về một cuộc tấn công mạng khác vào năm 2013 với số tài khoản bị ảnh hưởng lên đến 1 tỉ. Lần này không chỉ tên, ngày sinh, địa chỉ email và mật khẩu (</a:t>
            </a:r>
            <a:r>
              <a:rPr lang="vi-VN" sz="2400" i="1" dirty="0">
                <a:latin typeface="Times New Roman" panose="02020603050405020304" pitchFamily="18" charset="0"/>
                <a:cs typeface="Times New Roman" panose="02020603050405020304" pitchFamily="18" charset="0"/>
              </a:rPr>
              <a:t>không được mã hóa chặt chẽ</a:t>
            </a:r>
            <a:r>
              <a:rPr lang="vi-VN" sz="2400" dirty="0">
                <a:latin typeface="Times New Roman" panose="02020603050405020304" pitchFamily="18" charset="0"/>
                <a:cs typeface="Times New Roman" panose="02020603050405020304" pitchFamily="18" charset="0"/>
              </a:rPr>
              <a:t>) mà cả câu hỏi bảo mật và đáp án cũng bị đánh cắp. Đến tháng 10 năm 2017, số lượng tài khoản bị ảnh hưởng cuối cùng cũng được chốt: 3 tỉ tài khoản.</a:t>
            </a:r>
            <a:endParaRPr lang="en-US"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710153" y="2329890"/>
            <a:ext cx="4481847" cy="2521039"/>
          </a:xfrm>
          <a:prstGeom prst="rect">
            <a:avLst/>
          </a:prstGeom>
        </p:spPr>
      </p:pic>
    </p:spTree>
    <p:extLst>
      <p:ext uri="{BB962C8B-B14F-4D97-AF65-F5344CB8AC3E}">
        <p14:creationId xmlns:p14="http://schemas.microsoft.com/office/powerpoint/2010/main" val="3037112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OWASP Top 10 </a:t>
            </a:r>
            <a:r>
              <a:rPr lang="en-US" dirty="0" err="1">
                <a:solidFill>
                  <a:srgbClr val="FF0000"/>
                </a:solidFill>
                <a:latin typeface="Times New Roman" panose="02020603050405020304" pitchFamily="18" charset="0"/>
                <a:cs typeface="Times New Roman" panose="02020603050405020304" pitchFamily="18" charset="0"/>
              </a:rPr>
              <a:t>rủi</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ro</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bảo</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mật</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ứng</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dụng</a:t>
            </a:r>
            <a:r>
              <a:rPr lang="en-US" dirty="0">
                <a:solidFill>
                  <a:srgbClr val="FF0000"/>
                </a:solidFill>
                <a:latin typeface="Times New Roman" panose="02020603050405020304" pitchFamily="18" charset="0"/>
                <a:cs typeface="Times New Roman" panose="02020603050405020304" pitchFamily="18" charset="0"/>
              </a:rPr>
              <a:t> – 2017</a:t>
            </a:r>
          </a:p>
        </p:txBody>
      </p:sp>
    </p:spTree>
    <p:extLst>
      <p:ext uri="{BB962C8B-B14F-4D97-AF65-F5344CB8AC3E}">
        <p14:creationId xmlns:p14="http://schemas.microsoft.com/office/powerpoint/2010/main" val="2196003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27277" y="706783"/>
            <a:ext cx="9504609" cy="5016758"/>
          </a:xfrm>
          <a:prstGeom prst="rect">
            <a:avLst/>
          </a:prstGeom>
        </p:spPr>
        <p:txBody>
          <a:bodyPr wrap="square">
            <a:spAutoFit/>
          </a:bodyPr>
          <a:lstStyle/>
          <a:p>
            <a:r>
              <a:rPr lang="en-US" sz="3200" dirty="0" smtClean="0">
                <a:latin typeface="Times New Roman" panose="02020603050405020304" pitchFamily="18" charset="0"/>
                <a:cs typeface="Times New Roman" panose="02020603050405020304" pitchFamily="18" charset="0"/>
              </a:rPr>
              <a:t>A1:2017-Injection</a:t>
            </a:r>
          </a:p>
          <a:p>
            <a:r>
              <a:rPr lang="en-US" sz="3200" dirty="0" smtClean="0">
                <a:latin typeface="Times New Roman" panose="02020603050405020304" pitchFamily="18" charset="0"/>
                <a:cs typeface="Times New Roman" panose="02020603050405020304" pitchFamily="18" charset="0"/>
              </a:rPr>
              <a:t>A2:2017-Broken Authentication</a:t>
            </a:r>
          </a:p>
          <a:p>
            <a:r>
              <a:rPr lang="en-US" sz="3200" dirty="0" smtClean="0">
                <a:latin typeface="Times New Roman" panose="02020603050405020304" pitchFamily="18" charset="0"/>
                <a:cs typeface="Times New Roman" panose="02020603050405020304" pitchFamily="18" charset="0"/>
              </a:rPr>
              <a:t>A3:2017-Sensitive Data Exposure</a:t>
            </a:r>
          </a:p>
          <a:p>
            <a:r>
              <a:rPr lang="en-US" sz="3200" dirty="0" smtClean="0">
                <a:latin typeface="Times New Roman" panose="02020603050405020304" pitchFamily="18" charset="0"/>
                <a:cs typeface="Times New Roman" panose="02020603050405020304" pitchFamily="18" charset="0"/>
              </a:rPr>
              <a:t>A4:2017-XML External Entities (XXE)</a:t>
            </a:r>
          </a:p>
          <a:p>
            <a:r>
              <a:rPr lang="en-US" sz="3200" dirty="0" smtClean="0">
                <a:latin typeface="Times New Roman" panose="02020603050405020304" pitchFamily="18" charset="0"/>
                <a:cs typeface="Times New Roman" panose="02020603050405020304" pitchFamily="18" charset="0"/>
              </a:rPr>
              <a:t>A5:2017-Broken Access Control</a:t>
            </a:r>
          </a:p>
          <a:p>
            <a:r>
              <a:rPr lang="en-US" sz="3200" dirty="0" smtClean="0">
                <a:latin typeface="Times New Roman" panose="02020603050405020304" pitchFamily="18" charset="0"/>
                <a:cs typeface="Times New Roman" panose="02020603050405020304" pitchFamily="18" charset="0"/>
              </a:rPr>
              <a:t>A6:2017-Security Misconfiguration</a:t>
            </a:r>
          </a:p>
          <a:p>
            <a:r>
              <a:rPr lang="en-US" sz="3200" dirty="0" smtClean="0">
                <a:latin typeface="Times New Roman" panose="02020603050405020304" pitchFamily="18" charset="0"/>
                <a:cs typeface="Times New Roman" panose="02020603050405020304" pitchFamily="18" charset="0"/>
              </a:rPr>
              <a:t>A7:2017-Cross-Site Scripting (XSS)</a:t>
            </a:r>
          </a:p>
          <a:p>
            <a:r>
              <a:rPr lang="en-US" sz="3200" dirty="0" smtClean="0">
                <a:latin typeface="Times New Roman" panose="02020603050405020304" pitchFamily="18" charset="0"/>
                <a:cs typeface="Times New Roman" panose="02020603050405020304" pitchFamily="18" charset="0"/>
              </a:rPr>
              <a:t>A8:2017-Insecure Deserialization</a:t>
            </a:r>
          </a:p>
          <a:p>
            <a:r>
              <a:rPr lang="en-US" sz="3200" dirty="0" smtClean="0">
                <a:latin typeface="Times New Roman" panose="02020603050405020304" pitchFamily="18" charset="0"/>
                <a:cs typeface="Times New Roman" panose="02020603050405020304" pitchFamily="18" charset="0"/>
              </a:rPr>
              <a:t>A9:2017-Using Components with Known Vulnerabilities</a:t>
            </a:r>
          </a:p>
          <a:p>
            <a:r>
              <a:rPr lang="en-US" sz="3200" dirty="0" smtClean="0">
                <a:latin typeface="Times New Roman" panose="02020603050405020304" pitchFamily="18" charset="0"/>
                <a:cs typeface="Times New Roman" panose="02020603050405020304" pitchFamily="18" charset="0"/>
              </a:rPr>
              <a:t>A10:2017-Insufficient Logging &amp; Monitoring</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683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1750"/>
                                  </p:stCondLst>
                                  <p:childTnLst>
                                    <p:set>
                                      <p:cBhvr>
                                        <p:cTn id="6" dur="1" fill="hold">
                                          <p:stCondLst>
                                            <p:cond delay="0"/>
                                          </p:stCondLst>
                                        </p:cTn>
                                        <p:tgtEl>
                                          <p:spTgt spid="5">
                                            <p:txEl>
                                              <p:pRg st="3" end="3"/>
                                            </p:txEl>
                                          </p:spTgt>
                                        </p:tgtEl>
                                        <p:attrNameLst>
                                          <p:attrName>style.visibility</p:attrName>
                                        </p:attrNameLst>
                                      </p:cBhvr>
                                      <p:to>
                                        <p:strVal val="hidden"/>
                                      </p:to>
                                    </p:set>
                                  </p:childTnLst>
                                </p:cTn>
                              </p:par>
                              <p:par>
                                <p:cTn id="7" presetID="1" presetClass="exit" presetSubtype="0" fill="hold" nodeType="withEffect">
                                  <p:stCondLst>
                                    <p:cond delay="1750"/>
                                  </p:stCondLst>
                                  <p:childTnLst>
                                    <p:set>
                                      <p:cBhvr>
                                        <p:cTn id="8" dur="1" fill="hold">
                                          <p:stCondLst>
                                            <p:cond delay="0"/>
                                          </p:stCondLst>
                                        </p:cTn>
                                        <p:tgtEl>
                                          <p:spTgt spid="5">
                                            <p:txEl>
                                              <p:pRg st="7" end="7"/>
                                            </p:txEl>
                                          </p:spTgt>
                                        </p:tgtEl>
                                        <p:attrNameLst>
                                          <p:attrName>style.visibility</p:attrName>
                                        </p:attrNameLst>
                                      </p:cBhvr>
                                      <p:to>
                                        <p:strVal val="hidden"/>
                                      </p:to>
                                    </p:set>
                                  </p:childTnLst>
                                </p:cTn>
                              </p:par>
                              <p:par>
                                <p:cTn id="9" presetID="1" presetClass="exit" presetSubtype="0" fill="hold" nodeType="withEffect">
                                  <p:stCondLst>
                                    <p:cond delay="1750"/>
                                  </p:stCondLst>
                                  <p:childTnLst>
                                    <p:set>
                                      <p:cBhvr>
                                        <p:cTn id="10" dur="1" fill="hold">
                                          <p:stCondLst>
                                            <p:cond delay="0"/>
                                          </p:stCondLst>
                                        </p:cTn>
                                        <p:tgtEl>
                                          <p:spTgt spid="5">
                                            <p:txEl>
                                              <p:pRg st="8" end="8"/>
                                            </p:txEl>
                                          </p:spTgt>
                                        </p:tgtEl>
                                        <p:attrNameLst>
                                          <p:attrName>style.visibility</p:attrName>
                                        </p:attrNameLst>
                                      </p:cBhvr>
                                      <p:to>
                                        <p:strVal val="hidden"/>
                                      </p:to>
                                    </p:set>
                                  </p:childTnLst>
                                </p:cTn>
                              </p:par>
                              <p:par>
                                <p:cTn id="11" presetID="1" presetClass="exit" presetSubtype="0" fill="hold" nodeType="withEffect">
                                  <p:stCondLst>
                                    <p:cond delay="1750"/>
                                  </p:stCondLst>
                                  <p:childTnLst>
                                    <p:set>
                                      <p:cBhvr>
                                        <p:cTn id="12" dur="1" fill="hold">
                                          <p:stCondLst>
                                            <p:cond delay="0"/>
                                          </p:stCondLst>
                                        </p:cTn>
                                        <p:tgtEl>
                                          <p:spTgt spid="5">
                                            <p:txEl>
                                              <p:pRg st="9" end="9"/>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7517" y="1429557"/>
            <a:ext cx="8435423" cy="2987898"/>
          </a:xfrm>
        </p:spPr>
        <p:txBody>
          <a:bodyPr/>
          <a:lstStyle/>
          <a:p>
            <a:pPr algn="ctr"/>
            <a:r>
              <a:rPr lang="en-US" sz="6600" dirty="0" smtClean="0">
                <a:solidFill>
                  <a:srgbClr val="FF0000"/>
                </a:solidFill>
                <a:latin typeface="Times New Roman" panose="02020603050405020304" pitchFamily="18" charset="0"/>
                <a:cs typeface="Times New Roman" panose="02020603050405020304" pitchFamily="18" charset="0"/>
              </a:rPr>
              <a:t>10 </a:t>
            </a:r>
            <a:r>
              <a:rPr lang="en-US" sz="6600" dirty="0" err="1" smtClean="0">
                <a:solidFill>
                  <a:srgbClr val="FF0000"/>
                </a:solidFill>
                <a:latin typeface="Times New Roman" panose="02020603050405020304" pitchFamily="18" charset="0"/>
                <a:cs typeface="Times New Roman" panose="02020603050405020304" pitchFamily="18" charset="0"/>
              </a:rPr>
              <a:t>lỗ</a:t>
            </a:r>
            <a:r>
              <a:rPr lang="en-US" sz="6600" dirty="0" err="1">
                <a:solidFill>
                  <a:srgbClr val="FF0000"/>
                </a:solidFill>
                <a:latin typeface="Times New Roman" panose="02020603050405020304" pitchFamily="18" charset="0"/>
                <a:cs typeface="Times New Roman" panose="02020603050405020304" pitchFamily="18" charset="0"/>
              </a:rPr>
              <a:t>i</a:t>
            </a:r>
            <a:r>
              <a:rPr lang="en-US" sz="6600" dirty="0" smtClean="0">
                <a:solidFill>
                  <a:srgbClr val="FF0000"/>
                </a:solidFill>
                <a:latin typeface="Times New Roman" panose="02020603050405020304" pitchFamily="18" charset="0"/>
                <a:cs typeface="Times New Roman" panose="02020603050405020304" pitchFamily="18" charset="0"/>
              </a:rPr>
              <a:t> </a:t>
            </a:r>
            <a:r>
              <a:rPr lang="en-US" sz="6600" dirty="0" err="1" smtClean="0">
                <a:solidFill>
                  <a:srgbClr val="FF0000"/>
                </a:solidFill>
                <a:latin typeface="Times New Roman" panose="02020603050405020304" pitchFamily="18" charset="0"/>
                <a:cs typeface="Times New Roman" panose="02020603050405020304" pitchFamily="18" charset="0"/>
              </a:rPr>
              <a:t>được</a:t>
            </a:r>
            <a:r>
              <a:rPr lang="en-US" sz="6600" dirty="0" smtClean="0">
                <a:solidFill>
                  <a:srgbClr val="FF0000"/>
                </a:solidFill>
                <a:latin typeface="Times New Roman" panose="02020603050405020304" pitchFamily="18" charset="0"/>
                <a:cs typeface="Times New Roman" panose="02020603050405020304" pitchFamily="18" charset="0"/>
              </a:rPr>
              <a:t> </a:t>
            </a:r>
            <a:r>
              <a:rPr lang="en-US" sz="6600" dirty="0" err="1" smtClean="0">
                <a:solidFill>
                  <a:srgbClr val="FF0000"/>
                </a:solidFill>
                <a:latin typeface="Times New Roman" panose="02020603050405020304" pitchFamily="18" charset="0"/>
                <a:cs typeface="Times New Roman" panose="02020603050405020304" pitchFamily="18" charset="0"/>
              </a:rPr>
              <a:t>tìm</a:t>
            </a:r>
            <a:r>
              <a:rPr lang="en-US" sz="6600" dirty="0" smtClean="0">
                <a:solidFill>
                  <a:srgbClr val="FF0000"/>
                </a:solidFill>
                <a:latin typeface="Times New Roman" panose="02020603050405020304" pitchFamily="18" charset="0"/>
                <a:cs typeface="Times New Roman" panose="02020603050405020304" pitchFamily="18" charset="0"/>
              </a:rPr>
              <a:t> </a:t>
            </a:r>
            <a:r>
              <a:rPr lang="en-US" sz="6600" dirty="0" err="1" smtClean="0">
                <a:solidFill>
                  <a:srgbClr val="FF0000"/>
                </a:solidFill>
                <a:latin typeface="Times New Roman" panose="02020603050405020304" pitchFamily="18" charset="0"/>
                <a:cs typeface="Times New Roman" panose="02020603050405020304" pitchFamily="18" charset="0"/>
              </a:rPr>
              <a:t>hiểu</a:t>
            </a:r>
            <a:r>
              <a:rPr lang="en-US" sz="6600" dirty="0" smtClean="0">
                <a:solidFill>
                  <a:srgbClr val="FF0000"/>
                </a:solidFill>
                <a:latin typeface="Times New Roman" panose="02020603050405020304" pitchFamily="18" charset="0"/>
                <a:cs typeface="Times New Roman" panose="02020603050405020304" pitchFamily="18" charset="0"/>
              </a:rPr>
              <a:t> </a:t>
            </a:r>
            <a:r>
              <a:rPr lang="en-US" sz="6600" dirty="0" err="1" smtClean="0">
                <a:solidFill>
                  <a:srgbClr val="FF0000"/>
                </a:solidFill>
                <a:latin typeface="Times New Roman" panose="02020603050405020304" pitchFamily="18" charset="0"/>
                <a:cs typeface="Times New Roman" panose="02020603050405020304" pitchFamily="18" charset="0"/>
              </a:rPr>
              <a:t>và</a:t>
            </a:r>
            <a:r>
              <a:rPr lang="en-US" sz="6600" dirty="0" smtClean="0">
                <a:solidFill>
                  <a:srgbClr val="FF0000"/>
                </a:solidFill>
                <a:latin typeface="Times New Roman" panose="02020603050405020304" pitchFamily="18" charset="0"/>
                <a:cs typeface="Times New Roman" panose="02020603050405020304" pitchFamily="18" charset="0"/>
              </a:rPr>
              <a:t> </a:t>
            </a:r>
            <a:r>
              <a:rPr lang="en-US" sz="6600" dirty="0" err="1" smtClean="0">
                <a:solidFill>
                  <a:srgbClr val="FF0000"/>
                </a:solidFill>
                <a:latin typeface="Times New Roman" panose="02020603050405020304" pitchFamily="18" charset="0"/>
                <a:cs typeface="Times New Roman" panose="02020603050405020304" pitchFamily="18" charset="0"/>
              </a:rPr>
              <a:t>sử</a:t>
            </a:r>
            <a:r>
              <a:rPr lang="en-US" sz="6600" dirty="0" smtClean="0">
                <a:solidFill>
                  <a:srgbClr val="FF0000"/>
                </a:solidFill>
                <a:latin typeface="Times New Roman" panose="02020603050405020304" pitchFamily="18" charset="0"/>
                <a:cs typeface="Times New Roman" panose="02020603050405020304" pitchFamily="18" charset="0"/>
              </a:rPr>
              <a:t> </a:t>
            </a:r>
            <a:r>
              <a:rPr lang="en-US" sz="6600" dirty="0" err="1" smtClean="0">
                <a:solidFill>
                  <a:srgbClr val="FF0000"/>
                </a:solidFill>
                <a:latin typeface="Times New Roman" panose="02020603050405020304" pitchFamily="18" charset="0"/>
                <a:cs typeface="Times New Roman" panose="02020603050405020304" pitchFamily="18" charset="0"/>
              </a:rPr>
              <a:t>dụng</a:t>
            </a:r>
            <a:r>
              <a:rPr lang="en-US" sz="6600" dirty="0" smtClean="0">
                <a:solidFill>
                  <a:srgbClr val="FF0000"/>
                </a:solidFill>
                <a:latin typeface="Times New Roman" panose="02020603050405020304" pitchFamily="18" charset="0"/>
                <a:cs typeface="Times New Roman" panose="02020603050405020304" pitchFamily="18" charset="0"/>
              </a:rPr>
              <a:t> </a:t>
            </a:r>
            <a:r>
              <a:rPr lang="en-US" sz="6600" dirty="0" err="1" smtClean="0">
                <a:solidFill>
                  <a:srgbClr val="FF0000"/>
                </a:solidFill>
                <a:latin typeface="Times New Roman" panose="02020603050405020304" pitchFamily="18" charset="0"/>
                <a:cs typeface="Times New Roman" panose="02020603050405020304" pitchFamily="18" charset="0"/>
              </a:rPr>
              <a:t>trên</a:t>
            </a:r>
            <a:r>
              <a:rPr lang="en-US" sz="6600" dirty="0" smtClean="0">
                <a:solidFill>
                  <a:srgbClr val="FF0000"/>
                </a:solidFill>
                <a:latin typeface="Times New Roman" panose="02020603050405020304" pitchFamily="18" charset="0"/>
                <a:cs typeface="Times New Roman" panose="02020603050405020304" pitchFamily="18" charset="0"/>
              </a:rPr>
              <a:t> web</a:t>
            </a:r>
            <a:endParaRPr lang="en-US" sz="6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248741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461</TotalTime>
  <Words>2792</Words>
  <Application>Microsoft Office PowerPoint</Application>
  <PresentationFormat>Widescreen</PresentationFormat>
  <Paragraphs>164</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Symbol</vt:lpstr>
      <vt:lpstr>Times New Roman</vt:lpstr>
      <vt:lpstr>Trebuchet MS</vt:lpstr>
      <vt:lpstr>Wingdings 3</vt:lpstr>
      <vt:lpstr>Facet</vt:lpstr>
      <vt:lpstr>ĐỀ TÀI:  Xây dựng Webapp đảm bảo  10 lỗ hỏng bảo mật theo OWASP</vt:lpstr>
      <vt:lpstr>MỘT SỐ CUỘC TẤN CÔNG GẦN ĐÂY</vt:lpstr>
      <vt:lpstr>PowerPoint Presentation</vt:lpstr>
      <vt:lpstr>PowerPoint Presentation</vt:lpstr>
      <vt:lpstr>PowerPoint Presentation</vt:lpstr>
      <vt:lpstr>PowerPoint Presentation</vt:lpstr>
      <vt:lpstr>OWASP Top 10 rủi ro bảo mật ứng dụng – 2017</vt:lpstr>
      <vt:lpstr>PowerPoint Presentation</vt:lpstr>
      <vt:lpstr>10 lỗi được tìm hiểu và sử dụng trên web</vt:lpstr>
      <vt:lpstr>PowerPoint Presentation</vt:lpstr>
      <vt:lpstr>1. SQL INJECTION </vt:lpstr>
      <vt:lpstr>Phòng chống</vt:lpstr>
      <vt:lpstr>2. Broken authentication and Session management </vt:lpstr>
      <vt:lpstr>PowerPoint Presentation</vt:lpstr>
      <vt:lpstr>Phòng chống</vt:lpstr>
      <vt:lpstr>3. SENSITIVE DATA EXPOSURE </vt:lpstr>
      <vt:lpstr>Phòng chống</vt:lpstr>
      <vt:lpstr>4. INSECURE DIRECT OBJECT REFERENCES</vt:lpstr>
      <vt:lpstr>Phòng chống</vt:lpstr>
      <vt:lpstr>5. BROKEN ACCESS CONTROL </vt:lpstr>
      <vt:lpstr>Phòng chống</vt:lpstr>
      <vt:lpstr>6. SECURITY MISCONFIGURATION</vt:lpstr>
      <vt:lpstr>Phòng chống</vt:lpstr>
      <vt:lpstr>7. XSS - CROSS-SITE SCRIPTING </vt:lpstr>
      <vt:lpstr>Phân loại</vt:lpstr>
      <vt:lpstr>PowerPoint Presentation</vt:lpstr>
      <vt:lpstr>PowerPoint Presentation</vt:lpstr>
      <vt:lpstr>Phòng chống</vt:lpstr>
      <vt:lpstr>8. CSRF - CROSS-SITE REQUEST FORGERY </vt:lpstr>
      <vt:lpstr>PowerPoint Presentation</vt:lpstr>
      <vt:lpstr>Phòng chống</vt:lpstr>
      <vt:lpstr>9. BRUTE FORCE</vt:lpstr>
      <vt:lpstr>Phòng chống</vt:lpstr>
      <vt:lpstr>10. DDOS</vt:lpstr>
      <vt:lpstr>Phòng chống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Xây dựng webapp đảm bảo 10 lỗ hỏng bảo mật theo OWASP</dc:title>
  <dc:creator>Irina</dc:creator>
  <cp:lastModifiedBy>Irina</cp:lastModifiedBy>
  <cp:revision>36</cp:revision>
  <dcterms:created xsi:type="dcterms:W3CDTF">2018-11-22T06:47:05Z</dcterms:created>
  <dcterms:modified xsi:type="dcterms:W3CDTF">2018-11-24T04:10:45Z</dcterms:modified>
</cp:coreProperties>
</file>