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8"/>
  </p:notesMasterIdLst>
  <p:sldIdLst>
    <p:sldId id="256" r:id="rId2"/>
    <p:sldId id="258" r:id="rId3"/>
    <p:sldId id="259" r:id="rId4"/>
    <p:sldId id="310" r:id="rId5"/>
    <p:sldId id="260" r:id="rId6"/>
    <p:sldId id="261" r:id="rId7"/>
    <p:sldId id="262" r:id="rId8"/>
    <p:sldId id="311" r:id="rId9"/>
    <p:sldId id="263" r:id="rId10"/>
    <p:sldId id="264" r:id="rId11"/>
    <p:sldId id="265" r:id="rId12"/>
    <p:sldId id="266" r:id="rId13"/>
    <p:sldId id="267" r:id="rId14"/>
    <p:sldId id="268" r:id="rId15"/>
    <p:sldId id="312" r:id="rId16"/>
    <p:sldId id="270" r:id="rId17"/>
    <p:sldId id="269" r:id="rId18"/>
    <p:sldId id="317" r:id="rId19"/>
    <p:sldId id="271" r:id="rId20"/>
    <p:sldId id="272" r:id="rId21"/>
    <p:sldId id="273" r:id="rId22"/>
    <p:sldId id="274" r:id="rId23"/>
    <p:sldId id="275" r:id="rId24"/>
    <p:sldId id="276" r:id="rId25"/>
    <p:sldId id="313" r:id="rId26"/>
    <p:sldId id="277" r:id="rId27"/>
    <p:sldId id="279" r:id="rId28"/>
    <p:sldId id="280" r:id="rId29"/>
    <p:sldId id="281" r:id="rId30"/>
    <p:sldId id="278" r:id="rId31"/>
    <p:sldId id="282" r:id="rId32"/>
    <p:sldId id="285" r:id="rId33"/>
    <p:sldId id="283" r:id="rId34"/>
    <p:sldId id="284" r:id="rId35"/>
    <p:sldId id="286" r:id="rId36"/>
    <p:sldId id="289" r:id="rId37"/>
    <p:sldId id="287" r:id="rId38"/>
    <p:sldId id="288"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5" r:id="rId54"/>
    <p:sldId id="304" r:id="rId55"/>
    <p:sldId id="306" r:id="rId56"/>
    <p:sldId id="307" r:id="rId57"/>
    <p:sldId id="308" r:id="rId58"/>
    <p:sldId id="314" r:id="rId59"/>
    <p:sldId id="315" r:id="rId60"/>
    <p:sldId id="318" r:id="rId61"/>
    <p:sldId id="316" r:id="rId62"/>
    <p:sldId id="323" r:id="rId63"/>
    <p:sldId id="324" r:id="rId64"/>
    <p:sldId id="325" r:id="rId65"/>
    <p:sldId id="326" r:id="rId66"/>
    <p:sldId id="327" r:id="rId67"/>
    <p:sldId id="328" r:id="rId68"/>
    <p:sldId id="329" r:id="rId69"/>
    <p:sldId id="330" r:id="rId70"/>
    <p:sldId id="331" r:id="rId71"/>
    <p:sldId id="332" r:id="rId72"/>
    <p:sldId id="333" r:id="rId73"/>
    <p:sldId id="309" r:id="rId74"/>
    <p:sldId id="320" r:id="rId75"/>
    <p:sldId id="319" r:id="rId76"/>
    <p:sldId id="322"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085" autoAdjust="0"/>
  </p:normalViewPr>
  <p:slideViewPr>
    <p:cSldViewPr>
      <p:cViewPr>
        <p:scale>
          <a:sx n="72" d="100"/>
          <a:sy n="72" d="100"/>
        </p:scale>
        <p:origin x="-131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516150-5885-4012-8806-6BC4BC453EB1}" type="datetimeFigureOut">
              <a:rPr lang="en-US" smtClean="0"/>
              <a:t>01/11/2016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B842AA-1770-47B5-86E9-2358399F357D}" type="slidenum">
              <a:rPr lang="en-US" smtClean="0"/>
              <a:t>‹#›</a:t>
            </a:fld>
            <a:endParaRPr lang="en-US"/>
          </a:p>
        </p:txBody>
      </p:sp>
    </p:spTree>
    <p:extLst>
      <p:ext uri="{BB962C8B-B14F-4D97-AF65-F5344CB8AC3E}">
        <p14:creationId xmlns:p14="http://schemas.microsoft.com/office/powerpoint/2010/main" val="189983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java.sun.com/docs/books/tutorial/essential/io/examples/ScanSum.java"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java.sun.com/docs/books/tutorial/essential/io/examples/ScanSum.java"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Luồng xử lý tất cả dữ liệu từ cơ bản đến đối tượng.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Nguồn dữ liệu (data source) và nơi đến của dữ liệu của hai hình trên có thể là bất cứ cái gì giữ, phát ra, hay xử lý dữ liệu. Có thể là tập tin, chương trình khác, thiết bị ngoại vi, mảng, hay network socket.</a:t>
            </a:r>
          </a:p>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a:t>
            </a:fld>
            <a:endParaRPr lang="en-US"/>
          </a:p>
        </p:txBody>
      </p:sp>
    </p:spTree>
    <p:extLst>
      <p:ext uri="{BB962C8B-B14F-4D97-AF65-F5344CB8AC3E}">
        <p14:creationId xmlns:p14="http://schemas.microsoft.com/office/powerpoint/2010/main" val="327566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print hay println xuất ra từng giá trị sau khi chuyển kiểu bằng phương thức toString.</a:t>
            </a:r>
          </a:p>
        </p:txBody>
      </p:sp>
      <p:sp>
        <p:nvSpPr>
          <p:cNvPr id="4" name="Slide Number Placeholder 3"/>
          <p:cNvSpPr>
            <a:spLocks noGrp="1"/>
          </p:cNvSpPr>
          <p:nvPr>
            <p:ph type="sldNum" sz="quarter" idx="10"/>
          </p:nvPr>
        </p:nvSpPr>
        <p:spPr/>
        <p:txBody>
          <a:bodyPr/>
          <a:lstStyle/>
          <a:p>
            <a:fld id="{97B842AA-1770-47B5-86E9-2358399F357D}" type="slidenum">
              <a:rPr lang="en-US" smtClean="0"/>
              <a:t>33</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34</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35</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36</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37</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38</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39</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40</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41</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42</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Chú ý:</a:t>
            </a:r>
          </a:p>
          <a:p>
            <a:r>
              <a:rPr lang="en-US" sz="1200" kern="1200" smtClean="0">
                <a:solidFill>
                  <a:schemeClr val="tx1"/>
                </a:solidFill>
                <a:effectLst/>
                <a:latin typeface="+mn-lt"/>
                <a:ea typeface="+mn-ea"/>
                <a:cs typeface="+mn-cs"/>
              </a:rPr>
              <a:t>o Luôn đóng luồng khi không cần dùng nữa.</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o Khi xử lý vào ra với tập tin chứa dữ liệu ký tự ta nên dùng luồng ký tự. Luồng byte chỉ dùng cho việc vào ra cơ bản nhất. Nhưng tại sao ta dùng luồng byte cho minh hoạ đầu tiên. Lý do rằng các kiểu luồng khác được xây dựng trên luồng byte.</a:t>
            </a:r>
          </a:p>
        </p:txBody>
      </p:sp>
      <p:sp>
        <p:nvSpPr>
          <p:cNvPr id="4" name="Slide Number Placeholder 3"/>
          <p:cNvSpPr>
            <a:spLocks noGrp="1"/>
          </p:cNvSpPr>
          <p:nvPr>
            <p:ph type="sldNum" sz="quarter" idx="10"/>
          </p:nvPr>
        </p:nvSpPr>
        <p:spPr/>
        <p:txBody>
          <a:bodyPr/>
          <a:lstStyle/>
          <a:p>
            <a:fld id="{97B842AA-1770-47B5-86E9-2358399F357D}" type="slidenum">
              <a:rPr lang="en-US" smtClean="0"/>
              <a:t>9</a:t>
            </a:fld>
            <a:endParaRPr lang="en-US"/>
          </a:p>
        </p:txBody>
      </p:sp>
    </p:spTree>
    <p:extLst>
      <p:ext uri="{BB962C8B-B14F-4D97-AF65-F5344CB8AC3E}">
        <p14:creationId xmlns:p14="http://schemas.microsoft.com/office/powerpoint/2010/main" val="1591732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43</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44</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45</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46</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47</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48</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49</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50</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51</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52</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16</a:t>
            </a:fld>
            <a:endParaRPr lang="en-US"/>
          </a:p>
        </p:txBody>
      </p:sp>
    </p:spTree>
    <p:extLst>
      <p:ext uri="{BB962C8B-B14F-4D97-AF65-F5344CB8AC3E}">
        <p14:creationId xmlns:p14="http://schemas.microsoft.com/office/powerpoint/2010/main" val="1155235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53</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54</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55</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56</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57</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srgbClr val="FFFF00"/>
                </a:solidFill>
              </a:rPr>
              <a:t>DataOutputStream</a:t>
            </a: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58</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59</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srgbClr val="FFFF00"/>
                </a:solidFill>
              </a:rPr>
              <a:t>DataInputStream</a:t>
            </a: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60</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61</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62</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readLine trả về một dòng văn bản, println chèn dấu kết thúc dòng phù hợp với hệ điều hành hiện thời.</a:t>
            </a:r>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18</a:t>
            </a:fld>
            <a:endParaRPr lang="en-US"/>
          </a:p>
        </p:txBody>
      </p:sp>
    </p:spTree>
    <p:extLst>
      <p:ext uri="{BB962C8B-B14F-4D97-AF65-F5344CB8AC3E}">
        <p14:creationId xmlns:p14="http://schemas.microsoft.com/office/powerpoint/2010/main" val="11552356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63</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64</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65</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66</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67</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68</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69</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70</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71</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72</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Lớp ByteArrayOutputStream: Lớp này cung cấp hai phương thức xây dựng. Một chấp nhận một đối số số nguyên dùng để ấn định mảng byte kết xuất theo một kích cỡ ban đầu. và thứ hai không chấp nhận đối số nào, và thiết lập đệm kết xuất với kích thước mặc định.</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Lớp này cung cấp vài phương thức bổ sung, không được khai báo trong OutputStream:</a:t>
            </a:r>
          </a:p>
          <a:p>
            <a:pPr lvl="0"/>
            <a:r>
              <a:rPr lang="en-US" sz="1200" kern="1200" smtClean="0">
                <a:solidFill>
                  <a:schemeClr val="tx1"/>
                </a:solidFill>
                <a:effectLst/>
                <a:latin typeface="+mn-lt"/>
                <a:ea typeface="+mn-ea"/>
                <a:cs typeface="+mn-cs"/>
              </a:rPr>
              <a:t>reset(): Thiết lập lại kết xuất vùng đệm nhằm cho phép tiến trình ghi khởi động lại tại đầu vùng đệm.</a:t>
            </a:r>
          </a:p>
          <a:p>
            <a:pPr lvl="0"/>
            <a:r>
              <a:rPr lang="en-US" sz="1200" kern="1200" smtClean="0">
                <a:solidFill>
                  <a:schemeClr val="tx1"/>
                </a:solidFill>
                <a:effectLst/>
                <a:latin typeface="+mn-lt"/>
                <a:ea typeface="+mn-ea"/>
                <a:cs typeface="+mn-cs"/>
              </a:rPr>
              <a:t>size(): Trả về số byte hiện tại đã được ghi tới vùng đệm.</a:t>
            </a:r>
          </a:p>
          <a:p>
            <a:r>
              <a:rPr lang="en-US" sz="1200" kern="1200" smtClean="0">
                <a:solidFill>
                  <a:schemeClr val="tx1"/>
                </a:solidFill>
                <a:effectLst/>
                <a:latin typeface="+mn-lt"/>
                <a:ea typeface="+mn-ea"/>
                <a:cs typeface="+mn-cs"/>
              </a:rPr>
              <a:t>writeto(): Ghi nội dung của vùng đệm kết xuất ra luồng xuất đã chỉ định. Để thực hiện, nó chấp nhận một đối tượng của lớp OutputStream làm đối số.</a:t>
            </a:r>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22</a:t>
            </a:fld>
            <a:endParaRPr lang="en-US"/>
          </a:p>
        </p:txBody>
      </p:sp>
    </p:spTree>
    <p:extLst>
      <p:ext uri="{BB962C8B-B14F-4D97-AF65-F5344CB8AC3E}">
        <p14:creationId xmlns:p14="http://schemas.microsoft.com/office/powerpoint/2010/main" val="27496328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73</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74</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75</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76</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Ngoài ra Scanner cũng hỗ trợ các kiểu dữ liệu cơ bản (trừ char), cũng như BigInteger và BigDecimal. </a:t>
            </a:r>
          </a:p>
          <a:p>
            <a:r>
              <a:rPr lang="en-US" sz="1200" kern="1200" smtClean="0">
                <a:solidFill>
                  <a:schemeClr val="tx1"/>
                </a:solidFill>
                <a:effectLst/>
                <a:latin typeface="+mn-lt"/>
                <a:ea typeface="+mn-ea"/>
                <a:cs typeface="+mn-cs"/>
              </a:rPr>
              <a:t>Giá trị kiểu số dùng rất nhiều dấu phân cách. </a:t>
            </a:r>
          </a:p>
          <a:p>
            <a:r>
              <a:rPr lang="en-US" sz="1200" kern="1200" smtClean="0">
                <a:solidFill>
                  <a:schemeClr val="tx1"/>
                </a:solidFill>
                <a:effectLst/>
                <a:latin typeface="+mn-lt"/>
                <a:ea typeface="+mn-ea"/>
                <a:cs typeface="+mn-cs"/>
              </a:rPr>
              <a:t>Thông dụng như kiểu bản địa của Mỹ (US locale), Scanner đọc chính xác chuỗi "32,767" như là số nguyên.</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Chương trình </a:t>
            </a:r>
            <a:r>
              <a:rPr lang="en-US" sz="1200" u="none" strike="noStrike" kern="1200" smtClean="0">
                <a:solidFill>
                  <a:schemeClr val="tx1"/>
                </a:solidFill>
                <a:effectLst/>
                <a:latin typeface="+mn-lt"/>
                <a:ea typeface="+mn-ea"/>
                <a:cs typeface="+mn-cs"/>
                <a:hlinkClick r:id="rId3"/>
              </a:rPr>
              <a:t>ScanSum</a:t>
            </a:r>
            <a:r>
              <a:rPr lang="en-US" sz="1200" kern="1200" smtClean="0">
                <a:solidFill>
                  <a:schemeClr val="tx1"/>
                </a:solidFill>
                <a:effectLst/>
                <a:latin typeface="+mn-lt"/>
                <a:ea typeface="+mn-ea"/>
                <a:cs typeface="+mn-cs"/>
              </a:rPr>
              <a:t> đọc một danh sách các giá trị double và tính tổng chúng:</a:t>
            </a:r>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28</a:t>
            </a:fld>
            <a:endParaRPr lang="en-US"/>
          </a:p>
        </p:txBody>
      </p:sp>
    </p:spTree>
    <p:extLst>
      <p:ext uri="{BB962C8B-B14F-4D97-AF65-F5344CB8AC3E}">
        <p14:creationId xmlns:p14="http://schemas.microsoft.com/office/powerpoint/2010/main" val="398558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Ngoài ra Scanner cũng hỗ trợ các kiểu dữ liệu cơ bản (trừ char), cũng như BigInteger và BigDecimal. </a:t>
            </a:r>
          </a:p>
          <a:p>
            <a:r>
              <a:rPr lang="en-US" sz="1200" kern="1200" smtClean="0">
                <a:solidFill>
                  <a:schemeClr val="tx1"/>
                </a:solidFill>
                <a:effectLst/>
                <a:latin typeface="+mn-lt"/>
                <a:ea typeface="+mn-ea"/>
                <a:cs typeface="+mn-cs"/>
              </a:rPr>
              <a:t>Giá trị kiểu số dùng rất nhiều dấu phân cách. </a:t>
            </a:r>
          </a:p>
          <a:p>
            <a:r>
              <a:rPr lang="en-US" sz="1200" kern="1200" smtClean="0">
                <a:solidFill>
                  <a:schemeClr val="tx1"/>
                </a:solidFill>
                <a:effectLst/>
                <a:latin typeface="+mn-lt"/>
                <a:ea typeface="+mn-ea"/>
                <a:cs typeface="+mn-cs"/>
              </a:rPr>
              <a:t>Thông dụng như kiểu bản địa của Mỹ (US locale), Scanner đọc chính xác chuỗi "32,767" như là số nguyên.</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Chương trình </a:t>
            </a:r>
            <a:r>
              <a:rPr lang="en-US" sz="1200" u="none" strike="noStrike" kern="1200" smtClean="0">
                <a:solidFill>
                  <a:schemeClr val="tx1"/>
                </a:solidFill>
                <a:effectLst/>
                <a:latin typeface="+mn-lt"/>
                <a:ea typeface="+mn-ea"/>
                <a:cs typeface="+mn-cs"/>
                <a:hlinkClick r:id="rId3"/>
              </a:rPr>
              <a:t>ScanSum</a:t>
            </a:r>
            <a:r>
              <a:rPr lang="en-US" sz="1200" kern="1200" smtClean="0">
                <a:solidFill>
                  <a:schemeClr val="tx1"/>
                </a:solidFill>
                <a:effectLst/>
                <a:latin typeface="+mn-lt"/>
                <a:ea typeface="+mn-ea"/>
                <a:cs typeface="+mn-cs"/>
              </a:rPr>
              <a:t> đọc một danh sách các giá trị double và tính tổng chúng:</a:t>
            </a:r>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29</a:t>
            </a:fld>
            <a:endParaRPr lang="en-US"/>
          </a:p>
        </p:txBody>
      </p:sp>
    </p:spTree>
    <p:extLst>
      <p:ext uri="{BB962C8B-B14F-4D97-AF65-F5344CB8AC3E}">
        <p14:creationId xmlns:p14="http://schemas.microsoft.com/office/powerpoint/2010/main" val="398558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31</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print hay println xuất ra từng giá trị sau khi chuyển kiểu bằng phương thức toString.</a:t>
            </a:r>
          </a:p>
        </p:txBody>
      </p:sp>
      <p:sp>
        <p:nvSpPr>
          <p:cNvPr id="4" name="Slide Number Placeholder 3"/>
          <p:cNvSpPr>
            <a:spLocks noGrp="1"/>
          </p:cNvSpPr>
          <p:nvPr>
            <p:ph type="sldNum" sz="quarter" idx="10"/>
          </p:nvPr>
        </p:nvSpPr>
        <p:spPr/>
        <p:txBody>
          <a:bodyPr/>
          <a:lstStyle/>
          <a:p>
            <a:fld id="{97B842AA-1770-47B5-86E9-2358399F357D}" type="slidenum">
              <a:rPr lang="en-US" smtClean="0"/>
              <a:t>32</a:t>
            </a:fld>
            <a:endParaRPr lang="en-US"/>
          </a:p>
        </p:txBody>
      </p:sp>
    </p:spTree>
    <p:extLst>
      <p:ext uri="{BB962C8B-B14F-4D97-AF65-F5344CB8AC3E}">
        <p14:creationId xmlns:p14="http://schemas.microsoft.com/office/powerpoint/2010/main" val="37818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EEA37A-DCB6-4D6E-9397-047ED70ABE78}" type="datetimeFigureOut">
              <a:rPr lang="en-US" smtClean="0"/>
              <a:t>01/11/2016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01/11/2016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01/11/2016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01/11/2016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EEA37A-DCB6-4D6E-9397-047ED70ABE78}" type="datetimeFigureOut">
              <a:rPr lang="en-US" smtClean="0"/>
              <a:t>01/11/2016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01/11/2016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01/11/2016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01/11/2016</a:t>
            </a:fld>
            <a:endParaRPr lang="en-US"/>
          </a:p>
        </p:txBody>
      </p:sp>
      <p:sp>
        <p:nvSpPr>
          <p:cNvPr id="8" name="Slide Number Placeholder 7"/>
          <p:cNvSpPr>
            <a:spLocks noGrp="1"/>
          </p:cNvSpPr>
          <p:nvPr>
            <p:ph type="sldNum" sz="quarter" idx="11"/>
          </p:nvPr>
        </p:nvSpPr>
        <p:spPr/>
        <p:txBody>
          <a:bodyPr/>
          <a:lstStyle/>
          <a:p>
            <a:fld id="{DF1D4E77-EC6A-4B5A-8594-55D7A527C61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EA37A-DCB6-4D6E-9397-047ED70ABE78}" type="datetimeFigureOut">
              <a:rPr lang="en-US" smtClean="0"/>
              <a:t>01/11/2016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01/11/2016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DF1D4E77-EC6A-4B5A-8594-55D7A527C6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1EEA37A-DCB6-4D6E-9397-047ED70ABE78}" type="datetimeFigureOut">
              <a:rPr lang="en-US" smtClean="0"/>
              <a:t>01/11/2016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1EEA37A-DCB6-4D6E-9397-047ED70ABE78}" type="datetimeFigureOut">
              <a:rPr lang="en-US" smtClean="0"/>
              <a:t>01/11/2016</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F1D4E77-EC6A-4B5A-8594-55D7A527C61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29000"/>
            <a:ext cx="8964488" cy="2301240"/>
          </a:xfrm>
        </p:spPr>
        <p:txBody>
          <a:bodyPr>
            <a:normAutofit/>
          </a:bodyPr>
          <a:lstStyle/>
          <a:p>
            <a:pPr algn="ctr"/>
            <a:r>
              <a:rPr lang="en-US" sz="4000" smtClean="0"/>
              <a:t>lập </a:t>
            </a:r>
            <a:r>
              <a:rPr lang="en-US" sz="4000" err="1" smtClean="0"/>
              <a:t>trình</a:t>
            </a:r>
            <a:r>
              <a:rPr lang="en-US" sz="4000" smtClean="0"/>
              <a:t> Hđt VỚI JAVA:</a:t>
            </a:r>
            <a:br>
              <a:rPr lang="en-US" sz="4000" smtClean="0"/>
            </a:br>
            <a:r>
              <a:rPr lang="en-US" sz="4000" smtClean="0"/>
              <a:t>XỬ LÝ VÀO RA</a:t>
            </a:r>
            <a:endParaRPr lang="en-US" sz="4000"/>
          </a:p>
        </p:txBody>
      </p:sp>
      <p:sp>
        <p:nvSpPr>
          <p:cNvPr id="3" name="Subtitle 2"/>
          <p:cNvSpPr>
            <a:spLocks noGrp="1"/>
          </p:cNvSpPr>
          <p:nvPr>
            <p:ph type="subTitle" idx="1"/>
          </p:nvPr>
        </p:nvSpPr>
        <p:spPr>
          <a:xfrm>
            <a:off x="251520" y="308248"/>
            <a:ext cx="8640960" cy="2544688"/>
          </a:xfrm>
        </p:spPr>
        <p:txBody>
          <a:bodyPr>
            <a:normAutofit fontScale="85000" lnSpcReduction="10000"/>
          </a:bodyPr>
          <a:lstStyle/>
          <a:p>
            <a:pPr algn="just"/>
            <a:r>
              <a:rPr lang="en-US" sz="2200" err="1" smtClean="0"/>
              <a:t>Học</a:t>
            </a:r>
            <a:r>
              <a:rPr lang="en-US" sz="2200" smtClean="0"/>
              <a:t> </a:t>
            </a:r>
            <a:r>
              <a:rPr lang="en-US" sz="2200" err="1" smtClean="0"/>
              <a:t>viện</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Bưu</a:t>
            </a:r>
            <a:r>
              <a:rPr lang="en-US" sz="2200" smtClean="0"/>
              <a:t> </a:t>
            </a:r>
            <a:r>
              <a:rPr lang="en-US" sz="2200" err="1" smtClean="0"/>
              <a:t>chính</a:t>
            </a:r>
            <a:r>
              <a:rPr lang="en-US" sz="2200" smtClean="0"/>
              <a:t> </a:t>
            </a:r>
            <a:r>
              <a:rPr lang="en-US" sz="2200" err="1" smtClean="0"/>
              <a:t>Viễn</a:t>
            </a:r>
            <a:r>
              <a:rPr lang="en-US" sz="2200" smtClean="0"/>
              <a:t> </a:t>
            </a:r>
            <a:r>
              <a:rPr lang="en-US" sz="2200" err="1" smtClean="0"/>
              <a:t>thông</a:t>
            </a:r>
            <a:endParaRPr lang="en-US" sz="2200" smtClean="0"/>
          </a:p>
          <a:p>
            <a:pPr algn="just"/>
            <a:r>
              <a:rPr lang="en-US" sz="2200" err="1" smtClean="0"/>
              <a:t>Khoa</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thông</a:t>
            </a:r>
            <a:r>
              <a:rPr lang="en-US" sz="2200" smtClean="0"/>
              <a:t> tin</a:t>
            </a:r>
          </a:p>
          <a:p>
            <a:pPr algn="just"/>
            <a:endParaRPr lang="en-US"/>
          </a:p>
          <a:p>
            <a:pPr algn="ctr"/>
            <a:r>
              <a:rPr lang="en-US" sz="4800" smtClean="0">
                <a:solidFill>
                  <a:srgbClr val="FFFF00"/>
                </a:solidFill>
              </a:rPr>
              <a:t>LẬP TRÌNH HƯỚNG ĐỐI TƯỢNG</a:t>
            </a:r>
          </a:p>
          <a:p>
            <a:pPr algn="just"/>
            <a:endParaRPr lang="en-US" smtClean="0"/>
          </a:p>
          <a:p>
            <a:r>
              <a:rPr lang="en-US" err="1" smtClean="0"/>
              <a:t>Nguyễn</a:t>
            </a:r>
            <a:r>
              <a:rPr lang="en-US" smtClean="0"/>
              <a:t> </a:t>
            </a:r>
            <a:r>
              <a:rPr lang="en-US" err="1" smtClean="0"/>
              <a:t>Thị</a:t>
            </a:r>
            <a:r>
              <a:rPr lang="en-US" smtClean="0"/>
              <a:t> </a:t>
            </a:r>
            <a:r>
              <a:rPr lang="en-US" err="1" smtClean="0"/>
              <a:t>Bích</a:t>
            </a:r>
            <a:r>
              <a:rPr lang="en-US" smtClean="0"/>
              <a:t> </a:t>
            </a:r>
            <a:r>
              <a:rPr lang="en-US" err="1" smtClean="0"/>
              <a:t>Nguyên</a:t>
            </a:r>
            <a:endParaRPr lang="en-US" smtClean="0"/>
          </a:p>
          <a:p>
            <a:r>
              <a:rPr lang="en-US" sz="1700" smtClean="0"/>
              <a:t>ntbichnguyen@gmail.com</a:t>
            </a:r>
            <a:endParaRPr lang="en-US" sz="1700"/>
          </a:p>
        </p:txBody>
      </p:sp>
    </p:spTree>
    <p:extLst>
      <p:ext uri="{BB962C8B-B14F-4D97-AF65-F5344CB8AC3E}">
        <p14:creationId xmlns:p14="http://schemas.microsoft.com/office/powerpoint/2010/main" val="1063877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LUỒNG KÝ TỰ</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Java </a:t>
            </a:r>
            <a:r>
              <a:rPr lang="en-US"/>
              <a:t>lưu trữ ký tự theo mã Unicode. Luồng vào ra ký </a:t>
            </a:r>
            <a:r>
              <a:rPr lang="en-US" smtClean="0"/>
              <a:t>tự tự </a:t>
            </a:r>
            <a:r>
              <a:rPr lang="en-US"/>
              <a:t>động dịch bảng mã này tới/từ bộ ký tự địa phương (local character set</a:t>
            </a:r>
            <a:r>
              <a:rPr lang="en-US" smtClean="0"/>
              <a:t>).</a:t>
            </a:r>
          </a:p>
          <a:p>
            <a:pPr algn="just"/>
            <a:r>
              <a:rPr lang="en-US" smtClean="0"/>
              <a:t>Tất </a:t>
            </a:r>
            <a:r>
              <a:rPr lang="en-US"/>
              <a:t>cả lớp luồng ký tự </a:t>
            </a:r>
            <a:r>
              <a:rPr lang="en-US" smtClean="0"/>
              <a:t>đều là lớp con của </a:t>
            </a:r>
            <a:r>
              <a:rPr lang="en-US">
                <a:solidFill>
                  <a:srgbClr val="FFFF00"/>
                </a:solidFill>
              </a:rPr>
              <a:t>Reader và Writer</a:t>
            </a:r>
            <a:r>
              <a:rPr lang="en-US"/>
              <a:t>. Như luồng byte, ta có luồng ký tự chuyên dùng cho vào ra tập tin: </a:t>
            </a:r>
            <a:r>
              <a:rPr lang="en-US">
                <a:solidFill>
                  <a:srgbClr val="FFFF00"/>
                </a:solidFill>
              </a:rPr>
              <a:t>FileReader and FileWriter</a:t>
            </a:r>
            <a:r>
              <a:rPr lang="en-US" smtClean="0"/>
              <a:t>.</a:t>
            </a:r>
            <a:endParaRPr lang="en-US"/>
          </a:p>
        </p:txBody>
      </p:sp>
    </p:spTree>
    <p:extLst>
      <p:ext uri="{BB962C8B-B14F-4D97-AF65-F5344CB8AC3E}">
        <p14:creationId xmlns:p14="http://schemas.microsoft.com/office/powerpoint/2010/main" val="3011378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LUỒNG KÝ TỰ</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577" y="116633"/>
            <a:ext cx="6636846" cy="662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225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LUỒNG KÝ TỰ</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smtClean="0">
                <a:solidFill>
                  <a:srgbClr val="FF0000"/>
                </a:solidFill>
              </a:rPr>
              <a:t>Nhận xét:</a:t>
            </a:r>
          </a:p>
          <a:p>
            <a:pPr algn="just"/>
            <a:r>
              <a:rPr lang="en-US" smtClean="0"/>
              <a:t>Trong </a:t>
            </a:r>
            <a:r>
              <a:rPr lang="en-US"/>
              <a:t>CopyCharacters biến c chứa giá trị ký tự 16 bit; còn CopyBytes biến c chứa giá trị ký tự 8 </a:t>
            </a:r>
            <a:r>
              <a:rPr lang="en-US" smtClean="0"/>
              <a:t>bit.</a:t>
            </a:r>
          </a:p>
          <a:p>
            <a:pPr algn="just"/>
            <a:r>
              <a:rPr lang="en-US" smtClean="0"/>
              <a:t>Luồng </a:t>
            </a:r>
            <a:r>
              <a:rPr lang="en-US"/>
              <a:t>ký tự thường bao lấy luồng byte. Luồng ký tự dùng luồng byte để thực hiện vào ra ở cấp độ vật lý, còn công việc còn lại của nó là xử lý việc dịch giữa ký tự và </a:t>
            </a:r>
            <a:r>
              <a:rPr lang="en-US" smtClean="0"/>
              <a:t>byte.</a:t>
            </a:r>
          </a:p>
          <a:p>
            <a:pPr algn="just"/>
            <a:r>
              <a:rPr lang="en-US" smtClean="0"/>
              <a:t>Ví </a:t>
            </a:r>
            <a:r>
              <a:rPr lang="en-US"/>
              <a:t>dụ FileReader dùng FileInputStream, trong khi đó FileWriter dùng FileOutputStream.</a:t>
            </a:r>
          </a:p>
        </p:txBody>
      </p:sp>
    </p:spTree>
    <p:extLst>
      <p:ext uri="{BB962C8B-B14F-4D97-AF65-F5344CB8AC3E}">
        <p14:creationId xmlns:p14="http://schemas.microsoft.com/office/powerpoint/2010/main" val="682478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SỬ DỤNG BỘ ĐỆM TRONG ĐỌC GHI DỮ LIỆU</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Vào </a:t>
            </a:r>
            <a:r>
              <a:rPr lang="en-US"/>
              <a:t>ra không bộ đệm (unbuffered I/O</a:t>
            </a:r>
            <a:r>
              <a:rPr lang="en-US" smtClean="0"/>
              <a:t>): Mỗi </a:t>
            </a:r>
            <a:r>
              <a:rPr lang="en-US"/>
              <a:t>lần đọc hoặc viết đều được xử lý trực tiếp bởi hệ điều hành</a:t>
            </a:r>
            <a:r>
              <a:rPr lang="en-US" smtClean="0"/>
              <a:t>.</a:t>
            </a:r>
          </a:p>
          <a:p>
            <a:pPr lvl="1" algn="just"/>
            <a:r>
              <a:rPr lang="en-US" smtClean="0"/>
              <a:t>Không hiệu quả.</a:t>
            </a:r>
          </a:p>
          <a:p>
            <a:pPr lvl="1" algn="just"/>
            <a:r>
              <a:rPr lang="en-US" smtClean="0"/>
              <a:t>Tốn chi phí truy xuất đĩa cứng.</a:t>
            </a:r>
          </a:p>
          <a:p>
            <a:pPr lvl="1" algn="just"/>
            <a:r>
              <a:rPr lang="en-US" smtClean="0"/>
              <a:t>Dễ tổn hại tập tin và đĩa cứng.</a:t>
            </a:r>
            <a:endParaRPr lang="en-US"/>
          </a:p>
          <a:p>
            <a:pPr algn="just"/>
            <a:endParaRPr lang="en-US"/>
          </a:p>
        </p:txBody>
      </p:sp>
    </p:spTree>
    <p:extLst>
      <p:ext uri="{BB962C8B-B14F-4D97-AF65-F5344CB8AC3E}">
        <p14:creationId xmlns:p14="http://schemas.microsoft.com/office/powerpoint/2010/main" val="3336260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LUỒNG BỘ ĐỆM</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Để </a:t>
            </a:r>
            <a:r>
              <a:rPr lang="en-US"/>
              <a:t>khắc phục, Java giới thiệu luồng vào ra dùng bộ đệm. </a:t>
            </a:r>
            <a:endParaRPr lang="en-US" smtClean="0"/>
          </a:p>
          <a:p>
            <a:pPr lvl="1" algn="just"/>
            <a:r>
              <a:rPr lang="en-US" smtClean="0"/>
              <a:t>Luồng vào: Đọc </a:t>
            </a:r>
            <a:r>
              <a:rPr lang="en-US"/>
              <a:t>dữ liệu từ bộ </a:t>
            </a:r>
            <a:r>
              <a:rPr lang="en-US" smtClean="0"/>
              <a:t>đệm</a:t>
            </a:r>
            <a:r>
              <a:rPr lang="en-US"/>
              <a:t>.</a:t>
            </a:r>
            <a:endParaRPr lang="en-US" smtClean="0"/>
          </a:p>
          <a:p>
            <a:pPr lvl="1" algn="just"/>
            <a:r>
              <a:rPr lang="en-US" smtClean="0"/>
              <a:t>Luồng xuất: Ghi </a:t>
            </a:r>
            <a:r>
              <a:rPr lang="en-US"/>
              <a:t>dữ liệu vào bộ đệm</a:t>
            </a:r>
            <a:r>
              <a:rPr lang="en-US" smtClean="0"/>
              <a:t>.</a:t>
            </a:r>
          </a:p>
          <a:p>
            <a:pPr algn="just"/>
            <a:r>
              <a:rPr lang="en-US" smtClean="0"/>
              <a:t>Hiệu quả và an toàn hơn cho các thao tác đọc ghi tập tin.</a:t>
            </a:r>
            <a:endParaRPr lang="en-US"/>
          </a:p>
        </p:txBody>
      </p:sp>
    </p:spTree>
    <p:extLst>
      <p:ext uri="{BB962C8B-B14F-4D97-AF65-F5344CB8AC3E}">
        <p14:creationId xmlns:p14="http://schemas.microsoft.com/office/powerpoint/2010/main" val="2467533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LUỒNG BỘ ĐỆM</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algn="just"/>
            <a:r>
              <a:rPr lang="en-US" smtClean="0"/>
              <a:t>Chuyển từ không sử dụng </a:t>
            </a:r>
            <a:r>
              <a:rPr lang="en-US"/>
              <a:t>bộ </a:t>
            </a:r>
            <a:r>
              <a:rPr lang="en-US" smtClean="0"/>
              <a:t>đệm</a:t>
            </a:r>
            <a:r>
              <a:rPr lang="en-US"/>
              <a:t> </a:t>
            </a:r>
            <a:r>
              <a:rPr lang="en-US" smtClean="0"/>
              <a:t>sang sử</a:t>
            </a:r>
            <a:r>
              <a:rPr lang="en-US"/>
              <a:t> dụng bộ </a:t>
            </a:r>
            <a:r>
              <a:rPr lang="en-US" smtClean="0"/>
              <a:t>đệm dùng Buffered Stream :</a:t>
            </a:r>
          </a:p>
          <a:p>
            <a:pPr lvl="1" algn="just"/>
            <a:r>
              <a:rPr lang="en-US" smtClean="0"/>
              <a:t>BufferedInputStream</a:t>
            </a:r>
            <a:endParaRPr lang="en-US"/>
          </a:p>
          <a:p>
            <a:pPr lvl="1" algn="just"/>
            <a:r>
              <a:rPr lang="en-US" smtClean="0"/>
              <a:t>BufferedOutputStream </a:t>
            </a:r>
            <a:endParaRPr lang="en-US"/>
          </a:p>
          <a:p>
            <a:pPr lvl="1" algn="just"/>
            <a:r>
              <a:rPr lang="en-US" smtClean="0"/>
              <a:t>BufferedReader</a:t>
            </a:r>
          </a:p>
          <a:p>
            <a:pPr lvl="1" algn="just"/>
            <a:r>
              <a:rPr lang="en-US" smtClean="0"/>
              <a:t>BufferedWriter </a:t>
            </a:r>
          </a:p>
          <a:p>
            <a:pPr algn="just"/>
            <a:r>
              <a:rPr lang="en-US" sz="3100"/>
              <a:t>Ví dụ:</a:t>
            </a:r>
          </a:p>
          <a:p>
            <a:pPr lvl="1" algn="just"/>
            <a:r>
              <a:rPr lang="en-US" sz="2700"/>
              <a:t>BufferedReader </a:t>
            </a:r>
            <a:r>
              <a:rPr lang="en-US" sz="2700" smtClean="0"/>
              <a:t>br </a:t>
            </a:r>
            <a:r>
              <a:rPr lang="en-US" sz="2700"/>
              <a:t>= new BufferedReader (new FileReader("fileIn.txt"));</a:t>
            </a:r>
          </a:p>
          <a:p>
            <a:pPr lvl="1" algn="just"/>
            <a:r>
              <a:rPr lang="en-US" sz="2700"/>
              <a:t>BufferedWriter </a:t>
            </a:r>
            <a:r>
              <a:rPr lang="en-US" sz="2700" smtClean="0"/>
              <a:t>bw </a:t>
            </a:r>
            <a:r>
              <a:rPr lang="en-US" sz="2700"/>
              <a:t>= new BufferedWriter (new FileWriter("fileBufWriter.txt"));</a:t>
            </a:r>
          </a:p>
        </p:txBody>
      </p:sp>
    </p:spTree>
    <p:extLst>
      <p:ext uri="{BB962C8B-B14F-4D97-AF65-F5344CB8AC3E}">
        <p14:creationId xmlns:p14="http://schemas.microsoft.com/office/powerpoint/2010/main" val="178430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LUỒNG BỘ ĐỆM</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9" y="135984"/>
            <a:ext cx="8496944" cy="6586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375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LUỒNG BỘ ĐỆM</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Khi </a:t>
            </a:r>
            <a:r>
              <a:rPr lang="en-US"/>
              <a:t>xử lý dòng dữ liệu có dấu kết thúc dòng, thông thường "\r\n", hoặc "\r", hoặc "\n" thì ta dùng vào ra hướng dòng (line-oriented I/O). </a:t>
            </a:r>
            <a:r>
              <a:rPr lang="en-US" smtClean="0"/>
              <a:t>Để </a:t>
            </a:r>
            <a:r>
              <a:rPr lang="en-US"/>
              <a:t>làm điều này, ta dùng </a:t>
            </a:r>
            <a:r>
              <a:rPr lang="en-US">
                <a:solidFill>
                  <a:srgbClr val="FFFF00"/>
                </a:solidFill>
              </a:rPr>
              <a:t>BufferedReader và PrintWriter</a:t>
            </a:r>
            <a:r>
              <a:rPr lang="en-US"/>
              <a:t>.</a:t>
            </a:r>
          </a:p>
        </p:txBody>
      </p:sp>
    </p:spTree>
    <p:extLst>
      <p:ext uri="{BB962C8B-B14F-4D97-AF65-F5344CB8AC3E}">
        <p14:creationId xmlns:p14="http://schemas.microsoft.com/office/powerpoint/2010/main" val="1599102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LUỒNG BỘ ĐỆM</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76200"/>
            <a:ext cx="8532813" cy="670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125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LUỒNG BỘ ĐỆM</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Có </a:t>
            </a:r>
            <a:r>
              <a:rPr lang="en-US"/>
              <a:t>bốn luồng vào ra dùng bộ đệm bao bọc luồng không bộ </a:t>
            </a:r>
            <a:r>
              <a:rPr lang="en-US" smtClean="0"/>
              <a:t>đệm:</a:t>
            </a:r>
          </a:p>
          <a:p>
            <a:pPr lvl="1" algn="just"/>
            <a:r>
              <a:rPr lang="en-US" smtClean="0"/>
              <a:t>BufferedInputStream và BufferedOutputStream </a:t>
            </a:r>
            <a:r>
              <a:rPr lang="en-US"/>
              <a:t>tạo luồng byte có bộ </a:t>
            </a:r>
            <a:r>
              <a:rPr lang="en-US" smtClean="0"/>
              <a:t>đệm.</a:t>
            </a:r>
          </a:p>
          <a:p>
            <a:pPr lvl="1" algn="just"/>
            <a:r>
              <a:rPr lang="en-US" smtClean="0"/>
              <a:t>BufferedReader </a:t>
            </a:r>
            <a:r>
              <a:rPr lang="en-US"/>
              <a:t>và BufferedWriter tạo luồng ký tự có bộ đệm.</a:t>
            </a:r>
          </a:p>
        </p:txBody>
      </p:sp>
    </p:spTree>
    <p:extLst>
      <p:ext uri="{BB962C8B-B14F-4D97-AF65-F5344CB8AC3E}">
        <p14:creationId xmlns:p14="http://schemas.microsoft.com/office/powerpoint/2010/main" val="63598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FFFF00"/>
                </a:solidFill>
              </a:rPr>
              <a:t>NỘI DUNG</a:t>
            </a:r>
            <a:endParaRPr lang="en-US">
              <a:solidFill>
                <a:srgbClr val="FFFF00"/>
              </a:solidFill>
            </a:endParaRPr>
          </a:p>
        </p:txBody>
      </p:sp>
      <p:sp>
        <p:nvSpPr>
          <p:cNvPr id="3" name="Content Placeholder 2"/>
          <p:cNvSpPr>
            <a:spLocks noGrp="1"/>
          </p:cNvSpPr>
          <p:nvPr>
            <p:ph idx="1"/>
          </p:nvPr>
        </p:nvSpPr>
        <p:spPr/>
        <p:txBody>
          <a:bodyPr>
            <a:normAutofit fontScale="62500" lnSpcReduction="20000"/>
          </a:bodyPr>
          <a:lstStyle/>
          <a:p>
            <a:pPr algn="just"/>
            <a:r>
              <a:rPr lang="en-US" sz="3100" smtClean="0"/>
              <a:t>7.1 </a:t>
            </a:r>
            <a:r>
              <a:rPr lang="en-US" sz="3100"/>
              <a:t>Giới thiệu ngoại lệ</a:t>
            </a:r>
          </a:p>
          <a:p>
            <a:pPr algn="just"/>
            <a:r>
              <a:rPr lang="en-US" sz="3100" smtClean="0"/>
              <a:t>7.2 </a:t>
            </a:r>
            <a:r>
              <a:rPr lang="en-US" sz="3100"/>
              <a:t>Cơ chế xử lý ngoại </a:t>
            </a:r>
            <a:r>
              <a:rPr lang="en-US" sz="3100" smtClean="0"/>
              <a:t>lệ</a:t>
            </a:r>
          </a:p>
          <a:p>
            <a:pPr algn="just"/>
            <a:r>
              <a:rPr lang="en-US"/>
              <a:t>7.2.1 Khối try</a:t>
            </a:r>
          </a:p>
          <a:p>
            <a:pPr algn="just"/>
            <a:r>
              <a:rPr lang="en-US" smtClean="0"/>
              <a:t>7.2.2 Khối </a:t>
            </a:r>
            <a:r>
              <a:rPr lang="en-US"/>
              <a:t>catch</a:t>
            </a:r>
          </a:p>
          <a:p>
            <a:pPr algn="just"/>
            <a:r>
              <a:rPr lang="en-US" smtClean="0"/>
              <a:t>7.2.3 Khối </a:t>
            </a:r>
            <a:r>
              <a:rPr lang="en-US"/>
              <a:t>finally</a:t>
            </a:r>
          </a:p>
          <a:p>
            <a:pPr algn="just"/>
            <a:r>
              <a:rPr lang="en-US" smtClean="0"/>
              <a:t>7.3 </a:t>
            </a:r>
            <a:r>
              <a:rPr lang="en-US"/>
              <a:t>Bắt các ngoại lệ</a:t>
            </a:r>
          </a:p>
          <a:p>
            <a:pPr algn="just"/>
            <a:r>
              <a:rPr lang="en-US" smtClean="0"/>
              <a:t>7.4 </a:t>
            </a:r>
            <a:r>
              <a:rPr lang="en-US"/>
              <a:t>Phân cấp lớp ngoại lệ</a:t>
            </a:r>
          </a:p>
          <a:p>
            <a:pPr algn="just"/>
            <a:r>
              <a:rPr lang="en-US" smtClean="0"/>
              <a:t>7.5 Các </a:t>
            </a:r>
            <a:r>
              <a:rPr lang="en-US"/>
              <a:t>điểm cần lưu ý thêm về ngoại lệ</a:t>
            </a:r>
          </a:p>
          <a:p>
            <a:pPr lvl="1" algn="just"/>
            <a:r>
              <a:rPr lang="en-US" sz="2700" smtClean="0"/>
              <a:t>7.5.1 </a:t>
            </a:r>
            <a:r>
              <a:rPr lang="en-US" sz="2700"/>
              <a:t>Bắt ngoại lệ tổng quát</a:t>
            </a:r>
          </a:p>
          <a:p>
            <a:pPr lvl="1" algn="just"/>
            <a:r>
              <a:rPr lang="en-US" sz="2700" smtClean="0"/>
              <a:t>7.5.2 </a:t>
            </a:r>
            <a:r>
              <a:rPr lang="en-US" sz="2700"/>
              <a:t>Trình biên dịch Java yêu cầu phải có xử lý ngoại lệ</a:t>
            </a:r>
          </a:p>
          <a:p>
            <a:pPr lvl="1" algn="just"/>
            <a:r>
              <a:rPr lang="en-US" sz="2700" smtClean="0"/>
              <a:t>7.5.3 </a:t>
            </a:r>
            <a:r>
              <a:rPr lang="en-US" sz="2700"/>
              <a:t>Tận dụng xử lý ngoại lệ để làm rõ lỗi phát sinh</a:t>
            </a:r>
          </a:p>
          <a:p>
            <a:pPr lvl="1" algn="just"/>
            <a:r>
              <a:rPr lang="en-US" sz="2700" smtClean="0"/>
              <a:t>7.5.4 </a:t>
            </a:r>
            <a:r>
              <a:rPr lang="en-US" sz="2700"/>
              <a:t>try/catch lồng nhau</a:t>
            </a:r>
          </a:p>
          <a:p>
            <a:pPr lvl="1" algn="just"/>
            <a:r>
              <a:rPr lang="en-US" sz="2700" smtClean="0"/>
              <a:t>7.5.5 </a:t>
            </a:r>
            <a:r>
              <a:rPr lang="en-US" sz="2700"/>
              <a:t>Kiểu ngoại lệ do người dùng định </a:t>
            </a:r>
            <a:r>
              <a:rPr lang="en-US" sz="2700" smtClean="0"/>
              <a:t>nghĩa</a:t>
            </a:r>
          </a:p>
          <a:p>
            <a:pPr lvl="1" algn="just"/>
            <a:r>
              <a:rPr lang="en-US" sz="2700" smtClean="0"/>
              <a:t>7.5.6 Ném </a:t>
            </a:r>
            <a:r>
              <a:rPr lang="en-US" sz="2700"/>
              <a:t>nhiều kiểu ngoại lệ</a:t>
            </a:r>
          </a:p>
          <a:p>
            <a:r>
              <a:rPr lang="en-US" sz="3100" smtClean="0"/>
              <a:t>7.6 Bài tập</a:t>
            </a:r>
            <a:endParaRPr lang="en-US" sz="3100"/>
          </a:p>
        </p:txBody>
      </p:sp>
    </p:spTree>
    <p:extLst>
      <p:ext uri="{BB962C8B-B14F-4D97-AF65-F5344CB8AC3E}">
        <p14:creationId xmlns:p14="http://schemas.microsoft.com/office/powerpoint/2010/main" val="1927266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LUỒNG BỘ ĐỆM</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Đôi </a:t>
            </a:r>
            <a:r>
              <a:rPr lang="en-US"/>
              <a:t>khi ta cần ghi bộ đệm ra nơi chứa ngay lập tức mà không cần chờ nó đầy. Khi đó việc xuất bộ đệm (flush the buffer) được thực hiện bằng phương thức flush.</a:t>
            </a:r>
          </a:p>
        </p:txBody>
      </p:sp>
    </p:spTree>
    <p:extLst>
      <p:ext uri="{BB962C8B-B14F-4D97-AF65-F5344CB8AC3E}">
        <p14:creationId xmlns:p14="http://schemas.microsoft.com/office/powerpoint/2010/main" val="470889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LUỒNG BỘ ĐỆM</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algn="just"/>
            <a:r>
              <a:rPr lang="en-US" smtClean="0"/>
              <a:t>Có </a:t>
            </a:r>
            <a:r>
              <a:rPr lang="en-US"/>
              <a:t>hai luồng vào ra dùng bộ đệm trực tiếp (không cần bao bọc) để xử lý trên mảng:</a:t>
            </a:r>
          </a:p>
          <a:p>
            <a:pPr lvl="1" algn="just"/>
            <a:r>
              <a:rPr lang="en-US"/>
              <a:t>Lớp </a:t>
            </a:r>
            <a:r>
              <a:rPr lang="en-US" smtClean="0">
                <a:solidFill>
                  <a:srgbClr val="FFFF00"/>
                </a:solidFill>
              </a:rPr>
              <a:t>ByteArrayInputStream</a:t>
            </a:r>
            <a:r>
              <a:rPr lang="en-US" smtClean="0"/>
              <a:t>: Tạo </a:t>
            </a:r>
            <a:r>
              <a:rPr lang="en-US"/>
              <a:t>luồng đầu vào từ bộ nhớ đệm. Nó là mảng các byte.</a:t>
            </a:r>
          </a:p>
          <a:p>
            <a:pPr lvl="1" algn="just"/>
            <a:r>
              <a:rPr lang="en-US"/>
              <a:t>Lớp </a:t>
            </a:r>
            <a:r>
              <a:rPr lang="en-US" smtClean="0">
                <a:solidFill>
                  <a:srgbClr val="FFFF00"/>
                </a:solidFill>
              </a:rPr>
              <a:t>ByteArrayOutputStream</a:t>
            </a:r>
            <a:r>
              <a:rPr lang="en-US" smtClean="0"/>
              <a:t>: Tạo </a:t>
            </a:r>
            <a:r>
              <a:rPr lang="en-US"/>
              <a:t>ra luồng xuất trên một mảng các byte. Lớp này cung cấp các phương thức toByteArrray() và toString(). Chúng được dùng để chuyển đổi luồng thành một mảng byte hay đối tượng chuỗi</a:t>
            </a:r>
            <a:r>
              <a:rPr lang="en-US" smtClean="0"/>
              <a:t>.</a:t>
            </a:r>
            <a:endParaRPr lang="en-US"/>
          </a:p>
        </p:txBody>
      </p:sp>
    </p:spTree>
    <p:extLst>
      <p:ext uri="{BB962C8B-B14F-4D97-AF65-F5344CB8AC3E}">
        <p14:creationId xmlns:p14="http://schemas.microsoft.com/office/powerpoint/2010/main" val="20583092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LUỒNG BỘ ĐỆM</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82550"/>
            <a:ext cx="8139113" cy="669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904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LUỒNG BỘ ĐỆM</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mtClean="0"/>
              <a:t>Kết quả:</a:t>
            </a:r>
          </a:p>
          <a:p>
            <a:pPr algn="just"/>
            <a:r>
              <a:rPr lang="en-US"/>
              <a:t>Output Stream is: Welcome to Byte Array Input Output classes</a:t>
            </a:r>
          </a:p>
          <a:p>
            <a:pPr algn="just"/>
            <a:r>
              <a:rPr lang="en-US"/>
              <a:t>Size of output stream is: 42</a:t>
            </a:r>
          </a:p>
          <a:p>
            <a:pPr algn="just"/>
            <a:r>
              <a:rPr lang="en-US"/>
              <a:t>Input Stream has: 42 available bytes</a:t>
            </a:r>
          </a:p>
          <a:p>
            <a:pPr algn="just"/>
            <a:r>
              <a:rPr lang="en-US"/>
              <a:t>Number of Bytes read are: 42</a:t>
            </a:r>
          </a:p>
          <a:p>
            <a:pPr algn="just"/>
            <a:r>
              <a:rPr lang="en-US"/>
              <a:t>They are: Welcome to Byte Array Input Output classes</a:t>
            </a:r>
          </a:p>
          <a:p>
            <a:pPr algn="just"/>
            <a:endParaRPr lang="en-US"/>
          </a:p>
        </p:txBody>
      </p:sp>
    </p:spTree>
    <p:extLst>
      <p:ext uri="{BB962C8B-B14F-4D97-AF65-F5344CB8AC3E}">
        <p14:creationId xmlns:p14="http://schemas.microsoft.com/office/powerpoint/2010/main" val="40643221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ĐỌC GHI DỮ LIỆU THEO ĐỊNH DẠNG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Chuyển đổi định dạng dữ liệu trong quá trình đọc ghi dữ liệu:</a:t>
            </a:r>
          </a:p>
          <a:p>
            <a:pPr lvl="1" algn="just"/>
            <a:r>
              <a:rPr lang="en-US" smtClean="0"/>
              <a:t>Scanner: Phân tách dữ liệu thành các thẻ bài.</a:t>
            </a:r>
          </a:p>
          <a:p>
            <a:pPr lvl="1" algn="just"/>
            <a:r>
              <a:rPr lang="en-US" smtClean="0"/>
              <a:t>Formatting: Định dạng dữ liệu theo dạng người dùng có thể xử lý.</a:t>
            </a:r>
            <a:endParaRPr lang="en-US"/>
          </a:p>
          <a:p>
            <a:pPr algn="just"/>
            <a:endParaRPr lang="en-US"/>
          </a:p>
        </p:txBody>
      </p:sp>
    </p:spTree>
    <p:extLst>
      <p:ext uri="{BB962C8B-B14F-4D97-AF65-F5344CB8AC3E}">
        <p14:creationId xmlns:p14="http://schemas.microsoft.com/office/powerpoint/2010/main" val="752544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SCANNING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Đối </a:t>
            </a:r>
            <a:r>
              <a:rPr lang="en-US"/>
              <a:t>tượng kiểu Scanner dùng để ngắt các dữ liệu vào có qui cách thành các từ (token) và dịch từng từ theo kiểu dữ liệu của nó.</a:t>
            </a:r>
          </a:p>
          <a:p>
            <a:pPr algn="just"/>
            <a:r>
              <a:rPr lang="en-US"/>
              <a:t>Thông thường một Scanner dùng khoảng trắng để phân biệt các từ (ký tự khoảng trắng bao gồm khoảng trắng, tab, dấu kết thúc dòng).</a:t>
            </a:r>
          </a:p>
          <a:p>
            <a:pPr algn="just"/>
            <a:endParaRPr lang="en-US"/>
          </a:p>
        </p:txBody>
      </p:sp>
    </p:spTree>
    <p:extLst>
      <p:ext uri="{BB962C8B-B14F-4D97-AF65-F5344CB8AC3E}">
        <p14:creationId xmlns:p14="http://schemas.microsoft.com/office/powerpoint/2010/main" val="654642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SCANNING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96" y="1150010"/>
            <a:ext cx="8720484" cy="566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648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SCANNING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66" y="1556792"/>
            <a:ext cx="8771714" cy="346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13492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SCANNING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40" y="188640"/>
            <a:ext cx="8226320" cy="662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8091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SCANNING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26" y="2348880"/>
            <a:ext cx="8638962"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2074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GIỚI THIỆU LUỒNG VÀO RA</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algn="just"/>
            <a:r>
              <a:rPr lang="en-US"/>
              <a:t>L</a:t>
            </a:r>
            <a:r>
              <a:rPr lang="en-US" smtClean="0"/>
              <a:t>uồng </a:t>
            </a:r>
            <a:r>
              <a:rPr lang="en-US"/>
              <a:t>(stream) là một dòng lưu </a:t>
            </a:r>
            <a:r>
              <a:rPr lang="en-US" smtClean="0"/>
              <a:t>chuyển, là </a:t>
            </a:r>
            <a:r>
              <a:rPr lang="en-US"/>
              <a:t>một lộ trình mà dữ liệu được truyền trong một chương trình</a:t>
            </a:r>
            <a:r>
              <a:rPr lang="en-US" smtClean="0"/>
              <a:t>.</a:t>
            </a:r>
          </a:p>
          <a:p>
            <a:pPr algn="just"/>
            <a:r>
              <a:rPr lang="en-US" smtClean="0"/>
              <a:t>Luồng </a:t>
            </a:r>
            <a:r>
              <a:rPr lang="en-US"/>
              <a:t>là những dàn ống (pipelines) để gửi và nhận thông tin. </a:t>
            </a:r>
            <a:r>
              <a:rPr lang="en-US" smtClean="0"/>
              <a:t>Khi </a:t>
            </a:r>
            <a:r>
              <a:rPr lang="en-US"/>
              <a:t>một luồng dữ liệu được gửi hoặc nhận, ta hàm ý như đang ghi hoặc đọc luồng </a:t>
            </a:r>
            <a:r>
              <a:rPr lang="en-US" smtClean="0"/>
              <a:t>đó.</a:t>
            </a:r>
          </a:p>
          <a:p>
            <a:pPr algn="just"/>
            <a:r>
              <a:rPr lang="en-US"/>
              <a:t>Nếu có một lỗi xảy ra khi đọc hay ghi luồng, một IOException được kích hoạt. Do vậy, các câu lệnh luồng phải bao gồm khối try/catch.</a:t>
            </a:r>
          </a:p>
        </p:txBody>
      </p:sp>
    </p:spTree>
    <p:extLst>
      <p:ext uri="{BB962C8B-B14F-4D97-AF65-F5344CB8AC3E}">
        <p14:creationId xmlns:p14="http://schemas.microsoft.com/office/powerpoint/2010/main" val="296935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SCANNING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Tùy </a:t>
            </a:r>
            <a:r>
              <a:rPr lang="en-US"/>
              <a:t>theo qui ước của locale, dấu . có thể là dấu khác. </a:t>
            </a:r>
            <a:endParaRPr lang="en-US" smtClean="0"/>
          </a:p>
          <a:p>
            <a:pPr algn="just"/>
            <a:r>
              <a:rPr lang="en-US" smtClean="0"/>
              <a:t>Do </a:t>
            </a:r>
            <a:r>
              <a:rPr lang="en-US"/>
              <a:t>System.out là một đối tượng PrintStream và lớp đó không cung cấp cách thức để ghi đè locale mặc định. Ta chỉ có thể ghi đè locale cho toàn bộ chương trình bằng formatting.</a:t>
            </a:r>
          </a:p>
          <a:p>
            <a:pPr algn="just"/>
            <a:endParaRPr lang="en-US"/>
          </a:p>
        </p:txBody>
      </p:sp>
    </p:spTree>
    <p:extLst>
      <p:ext uri="{BB962C8B-B14F-4D97-AF65-F5344CB8AC3E}">
        <p14:creationId xmlns:p14="http://schemas.microsoft.com/office/powerpoint/2010/main" val="569340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FORMATTING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Đối </a:t>
            </a:r>
            <a:r>
              <a:rPr lang="en-US"/>
              <a:t>tượng luồng thực hiện việc formatting có kiểu là PrintWriter, lớp luồng ký tự, và PrintStream, lớp luồng byte</a:t>
            </a:r>
            <a:r>
              <a:rPr lang="en-US" smtClean="0"/>
              <a:t>.</a:t>
            </a:r>
            <a:endParaRPr lang="en-US"/>
          </a:p>
        </p:txBody>
      </p:sp>
    </p:spTree>
    <p:extLst>
      <p:ext uri="{BB962C8B-B14F-4D97-AF65-F5344CB8AC3E}">
        <p14:creationId xmlns:p14="http://schemas.microsoft.com/office/powerpoint/2010/main" val="13781209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FORMATTING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Có </a:t>
            </a:r>
            <a:r>
              <a:rPr lang="en-US"/>
              <a:t>hai mức formatting:</a:t>
            </a:r>
          </a:p>
          <a:p>
            <a:pPr marL="852678" lvl="1" indent="-514350" algn="just">
              <a:buFont typeface="+mj-lt"/>
              <a:buAutoNum type="arabicPeriod"/>
            </a:pPr>
            <a:r>
              <a:rPr lang="en-US" smtClean="0"/>
              <a:t>print </a:t>
            </a:r>
            <a:r>
              <a:rPr lang="en-US"/>
              <a:t>và println đặt qui cách từng giá trị theo cách tiêu chuẩn. </a:t>
            </a:r>
            <a:r>
              <a:rPr lang="en-US" smtClean="0"/>
              <a:t>Print </a:t>
            </a:r>
            <a:r>
              <a:rPr lang="en-US"/>
              <a:t>hay println xuất ra từng giá trị sau khi chuyển kiểu bằng phương thức </a:t>
            </a:r>
            <a:r>
              <a:rPr lang="en-US" smtClean="0"/>
              <a:t>toString.</a:t>
            </a:r>
          </a:p>
          <a:p>
            <a:pPr marL="852678" lvl="1" indent="-514350" algn="just">
              <a:buFont typeface="+mj-lt"/>
              <a:buAutoNum type="arabicPeriod"/>
            </a:pPr>
            <a:r>
              <a:rPr lang="en-US" sz="2600" smtClean="0"/>
              <a:t>format </a:t>
            </a:r>
            <a:r>
              <a:rPr lang="en-US" sz="2600"/>
              <a:t>đặt qui cách hầu như bất kỳ giá trị số dựa trên chuỗi có qui cách với nhiều lựa chọn. Phương thức này trong lớp </a:t>
            </a:r>
            <a:r>
              <a:rPr lang="en-US" sz="2600" smtClean="0"/>
              <a:t>java.util.Formatter</a:t>
            </a:r>
            <a:endParaRPr lang="en-US" sz="2600"/>
          </a:p>
        </p:txBody>
      </p:sp>
    </p:spTree>
    <p:extLst>
      <p:ext uri="{BB962C8B-B14F-4D97-AF65-F5344CB8AC3E}">
        <p14:creationId xmlns:p14="http://schemas.microsoft.com/office/powerpoint/2010/main" val="19216747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FORMATTING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24" y="1412776"/>
            <a:ext cx="8381903"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2707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FORMATTING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83" y="1556792"/>
            <a:ext cx="8939213"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7353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FORMATTING</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algn="just"/>
            <a:r>
              <a:rPr lang="en-US" smtClean="0"/>
              <a:t>Các </a:t>
            </a:r>
            <a:r>
              <a:rPr lang="en-US"/>
              <a:t>ký tự chuyển đổi thường </a:t>
            </a:r>
            <a:r>
              <a:rPr lang="en-US" smtClean="0"/>
              <a:t>gặp:</a:t>
            </a:r>
          </a:p>
          <a:p>
            <a:pPr lvl="1" algn="just"/>
            <a:r>
              <a:rPr lang="en-US" sz="2600" smtClean="0"/>
              <a:t>d </a:t>
            </a:r>
            <a:r>
              <a:rPr lang="en-US" sz="2600"/>
              <a:t>đặt qui cách giá trị nguyên như loại thập </a:t>
            </a:r>
            <a:r>
              <a:rPr lang="en-US" sz="2600" smtClean="0"/>
              <a:t>phân.</a:t>
            </a:r>
          </a:p>
          <a:p>
            <a:pPr lvl="1" algn="just"/>
            <a:r>
              <a:rPr lang="en-US" sz="2600" smtClean="0"/>
              <a:t>f </a:t>
            </a:r>
            <a:r>
              <a:rPr lang="en-US" sz="2600"/>
              <a:t>đặt qui cách giá trị dấu chấm động (float) như loại thập </a:t>
            </a:r>
            <a:r>
              <a:rPr lang="en-US" sz="2600" smtClean="0"/>
              <a:t>phân.</a:t>
            </a:r>
          </a:p>
          <a:p>
            <a:pPr lvl="1" algn="just"/>
            <a:r>
              <a:rPr lang="en-US" sz="2600" smtClean="0"/>
              <a:t>n </a:t>
            </a:r>
            <a:r>
              <a:rPr lang="en-US" sz="2600"/>
              <a:t>xuất dấu kết thúc </a:t>
            </a:r>
            <a:r>
              <a:rPr lang="en-US" sz="2600" smtClean="0"/>
              <a:t>dòng.</a:t>
            </a:r>
          </a:p>
          <a:p>
            <a:pPr lvl="1" algn="just"/>
            <a:r>
              <a:rPr lang="en-US" sz="2600" smtClean="0"/>
              <a:t>x </a:t>
            </a:r>
            <a:r>
              <a:rPr lang="en-US" sz="2600"/>
              <a:t>đặt qui cách giá trị nguyên như loại thập lục </a:t>
            </a:r>
            <a:r>
              <a:rPr lang="en-US" sz="2600" smtClean="0"/>
              <a:t>phân.</a:t>
            </a:r>
          </a:p>
          <a:p>
            <a:pPr lvl="1" algn="just"/>
            <a:r>
              <a:rPr lang="en-US" sz="2600" smtClean="0"/>
              <a:t>s </a:t>
            </a:r>
            <a:r>
              <a:rPr lang="en-US" sz="2600"/>
              <a:t>đặt qui cách bất kỳ giá trị nào như là một </a:t>
            </a:r>
            <a:r>
              <a:rPr lang="en-US" sz="2600" smtClean="0"/>
              <a:t>chuỗi.</a:t>
            </a:r>
          </a:p>
          <a:p>
            <a:pPr lvl="1" algn="just"/>
            <a:r>
              <a:rPr lang="en-US" smtClean="0"/>
              <a:t>tB </a:t>
            </a:r>
            <a:r>
              <a:rPr lang="en-US"/>
              <a:t>đặt qui cách số nguyên là tên tháng theo kiểu bản địa.</a:t>
            </a:r>
          </a:p>
        </p:txBody>
      </p:sp>
    </p:spTree>
    <p:extLst>
      <p:ext uri="{BB962C8B-B14F-4D97-AF65-F5344CB8AC3E}">
        <p14:creationId xmlns:p14="http://schemas.microsoft.com/office/powerpoint/2010/main" val="25893262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FORMATTING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a:t>Các thành phần đặc tả qui cách.</a:t>
            </a:r>
            <a:endParaRPr lang="en-US"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71440"/>
            <a:ext cx="7738698" cy="2381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23676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FORMATTING</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smtClean="0">
                <a:solidFill>
                  <a:srgbClr val="FF0000"/>
                </a:solidFill>
              </a:rPr>
              <a:t>Lưu ý:</a:t>
            </a:r>
          </a:p>
          <a:p>
            <a:pPr algn="just"/>
            <a:r>
              <a:rPr lang="en-US" smtClean="0"/>
              <a:t>Ngoại </a:t>
            </a:r>
            <a:r>
              <a:rPr lang="en-US"/>
              <a:t>trừ %% và %n tất cả đặc tả qui cách phải có tham số đi kèm; Nếu không một ngoại lệ phát sinh.</a:t>
            </a:r>
          </a:p>
          <a:p>
            <a:pPr algn="just"/>
            <a:r>
              <a:rPr lang="en-US"/>
              <a:t>Trong ngôn ngữ Java, \n phát ra ký tự linefeed (\u000A). Không nên dùng \n để xuống dòng. Ta nên dùng %n để xuống dòng cho phù hợp với môi trường thực hiện.</a:t>
            </a:r>
          </a:p>
          <a:p>
            <a:pPr algn="just"/>
            <a:r>
              <a:rPr lang="en-US"/>
              <a:t>Đặc tả qui cách có thể có thêm nhiều thành phần để tuỳ biến kết quả xuất ra.</a:t>
            </a:r>
          </a:p>
        </p:txBody>
      </p:sp>
    </p:spTree>
    <p:extLst>
      <p:ext uri="{BB962C8B-B14F-4D97-AF65-F5344CB8AC3E}">
        <p14:creationId xmlns:p14="http://schemas.microsoft.com/office/powerpoint/2010/main" val="9073146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VÀO RA TỪ CHẾ ĐỘ </a:t>
            </a:r>
            <a:br>
              <a:rPr lang="en-US" smtClean="0">
                <a:solidFill>
                  <a:srgbClr val="FFFF00"/>
                </a:solidFill>
              </a:rPr>
            </a:br>
            <a:r>
              <a:rPr lang="en-US" smtClean="0">
                <a:solidFill>
                  <a:srgbClr val="FFFF00"/>
                </a:solidFill>
              </a:rPr>
              <a:t>DÒNG LỆNH</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Một </a:t>
            </a:r>
            <a:r>
              <a:rPr lang="en-US"/>
              <a:t>chương trình thường được chạy từ dòng lệnh và tương tác với người sử dụng trong môi trường dòng lệnh. </a:t>
            </a:r>
            <a:endParaRPr lang="en-US" smtClean="0"/>
          </a:p>
          <a:p>
            <a:pPr algn="just"/>
            <a:r>
              <a:rPr lang="en-US" smtClean="0"/>
              <a:t>Các </a:t>
            </a:r>
            <a:r>
              <a:rPr lang="en-US"/>
              <a:t>nền tảng Java hỗ trợ loại hình tương tác theo hai cách: </a:t>
            </a:r>
            <a:r>
              <a:rPr lang="en-US" smtClean="0">
                <a:solidFill>
                  <a:srgbClr val="FFFF00"/>
                </a:solidFill>
              </a:rPr>
              <a:t>Thông </a:t>
            </a:r>
            <a:r>
              <a:rPr lang="en-US">
                <a:solidFill>
                  <a:srgbClr val="FFFF00"/>
                </a:solidFill>
              </a:rPr>
              <a:t>qua các luồng chuẩn và thông qua Console.</a:t>
            </a:r>
          </a:p>
        </p:txBody>
      </p:sp>
    </p:spTree>
    <p:extLst>
      <p:ext uri="{BB962C8B-B14F-4D97-AF65-F5344CB8AC3E}">
        <p14:creationId xmlns:p14="http://schemas.microsoft.com/office/powerpoint/2010/main" val="42093440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VÀO RA QUA LUỒNG CHUẨN</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smtClean="0"/>
              <a:t>Để </a:t>
            </a:r>
            <a:r>
              <a:rPr lang="en-US"/>
              <a:t>xử lý đầu vào ta phải dùng System.in, đây là một luồng </a:t>
            </a:r>
            <a:r>
              <a:rPr lang="en-US" smtClean="0"/>
              <a:t>byte.</a:t>
            </a:r>
          </a:p>
          <a:p>
            <a:pPr algn="just"/>
            <a:r>
              <a:rPr lang="en-US" smtClean="0"/>
              <a:t>Với </a:t>
            </a:r>
            <a:r>
              <a:rPr lang="en-US"/>
              <a:t>System.in ta có thể đọc trong một byte đơn lẻ, hoặc một mảng kiểu byte, nó trả là một số nguyên</a:t>
            </a:r>
            <a:r>
              <a:rPr lang="en-US" smtClean="0"/>
              <a:t>.</a:t>
            </a:r>
          </a:p>
          <a:p>
            <a:pPr algn="just"/>
            <a:r>
              <a:rPr lang="en-US" smtClean="0"/>
              <a:t>Sau </a:t>
            </a:r>
            <a:r>
              <a:rPr lang="en-US"/>
              <a:t>đó ta chuyển từng byte từ đầu vào bàn phím thành kiểu ký tự</a:t>
            </a:r>
            <a:r>
              <a:rPr lang="en-US" smtClean="0"/>
              <a:t>.</a:t>
            </a:r>
          </a:p>
          <a:p>
            <a:pPr marL="36576" indent="0">
              <a:buNone/>
            </a:pPr>
            <a:r>
              <a:rPr lang="en-US" sz="3100" smtClean="0"/>
              <a:t>	try </a:t>
            </a:r>
            <a:r>
              <a:rPr lang="en-US" sz="3100"/>
              <a:t>{</a:t>
            </a:r>
          </a:p>
          <a:p>
            <a:pPr marL="36576" indent="0">
              <a:buNone/>
            </a:pPr>
            <a:r>
              <a:rPr lang="en-US" sz="3100" smtClean="0"/>
              <a:t>		int </a:t>
            </a:r>
            <a:r>
              <a:rPr lang="en-US" sz="3100"/>
              <a:t>tmp = System.in.read (); </a:t>
            </a:r>
            <a:endParaRPr lang="en-US" sz="3100" smtClean="0"/>
          </a:p>
          <a:p>
            <a:pPr marL="36576" indent="0">
              <a:buNone/>
            </a:pPr>
            <a:r>
              <a:rPr lang="en-US" sz="3100" smtClean="0"/>
              <a:t>		char </a:t>
            </a:r>
            <a:r>
              <a:rPr lang="en-US" sz="3100"/>
              <a:t>c = (char)tmp;</a:t>
            </a:r>
          </a:p>
          <a:p>
            <a:pPr marL="36576" indent="0">
              <a:buNone/>
            </a:pPr>
            <a:r>
              <a:rPr lang="en-US" sz="3100" smtClean="0"/>
              <a:t>	}</a:t>
            </a:r>
            <a:endParaRPr lang="en-US" sz="3100"/>
          </a:p>
        </p:txBody>
      </p:sp>
    </p:spTree>
    <p:extLst>
      <p:ext uri="{BB962C8B-B14F-4D97-AF65-F5344CB8AC3E}">
        <p14:creationId xmlns:p14="http://schemas.microsoft.com/office/powerpoint/2010/main" val="1322575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GIỚI THIỆU LUỒNG VÀO RA</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smtClean="0"/>
              <a:t>Tất cả các xử lý nhập xuất dữ liệu đều được gọi chung là luồng nhập xuất (I/O Stream)</a:t>
            </a:r>
          </a:p>
          <a:p>
            <a:pPr lvl="1" algn="just"/>
            <a:r>
              <a:rPr lang="en-US" smtClean="0"/>
              <a:t>Nhận dữ liệu từ bàn phím.</a:t>
            </a:r>
          </a:p>
          <a:p>
            <a:pPr lvl="1" algn="just"/>
            <a:r>
              <a:rPr lang="en-US" smtClean="0"/>
              <a:t>Lấy dữ liệu từ một chương trình khác.</a:t>
            </a:r>
          </a:p>
          <a:p>
            <a:pPr lvl="1" algn="just"/>
            <a:r>
              <a:rPr lang="en-US" smtClean="0"/>
              <a:t>Ghi dữ liệu ra đĩa.</a:t>
            </a:r>
          </a:p>
          <a:p>
            <a:pPr lvl="1" algn="just"/>
            <a:r>
              <a:rPr lang="en-US" smtClean="0"/>
              <a:t>Xuất dữ liệu ra màn hình, máy in…</a:t>
            </a:r>
          </a:p>
          <a:p>
            <a:pPr lvl="1" algn="just"/>
            <a:r>
              <a:rPr lang="en-US" smtClean="0"/>
              <a:t>….</a:t>
            </a:r>
            <a:endParaRPr lang="en-US"/>
          </a:p>
          <a:p>
            <a:pPr algn="just"/>
            <a:r>
              <a:rPr lang="en-US" smtClean="0"/>
              <a:t>Luồng hỗ trợ nhiều kiểu dữ liệu khác nhau.</a:t>
            </a:r>
          </a:p>
          <a:p>
            <a:pPr algn="just"/>
            <a:r>
              <a:rPr lang="en-US" smtClean="0"/>
              <a:t>Một số luồng chỉ truyền dữ liệu, một số luồng có thể xử lý và chuyển đổi dữ liệu.</a:t>
            </a:r>
          </a:p>
        </p:txBody>
      </p:sp>
    </p:spTree>
    <p:extLst>
      <p:ext uri="{BB962C8B-B14F-4D97-AF65-F5344CB8AC3E}">
        <p14:creationId xmlns:p14="http://schemas.microsoft.com/office/powerpoint/2010/main" val="33530403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VÀO RA QUA LUỒNG CHUẨN</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Để </a:t>
            </a:r>
            <a:r>
              <a:rPr lang="en-US"/>
              <a:t>đọc một chuỗi ký tự thì đoạn mã trên nên đi vào bên trong một vòng lặp:</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564904"/>
            <a:ext cx="6101372" cy="4260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53381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VÀO RA QUA LUỒNG CHUẨN</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Để </a:t>
            </a:r>
            <a:r>
              <a:rPr lang="en-US"/>
              <a:t>sử dụng nhập chuẩn này như là luồng ký tự, ta phải bao System.in trong InputStreamReader</a:t>
            </a:r>
            <a:r>
              <a:rPr lang="en-US" smtClean="0"/>
              <a:t>.</a:t>
            </a:r>
          </a:p>
          <a:p>
            <a:pPr marL="36576" indent="0" algn="just">
              <a:buNone/>
            </a:pPr>
            <a:r>
              <a:rPr lang="en-US" smtClean="0"/>
              <a:t>	</a:t>
            </a:r>
            <a:r>
              <a:rPr lang="en-US" smtClean="0">
                <a:solidFill>
                  <a:srgbClr val="FFFF00"/>
                </a:solidFill>
              </a:rPr>
              <a:t>InputStreamReader </a:t>
            </a:r>
            <a:r>
              <a:rPr lang="en-US">
                <a:solidFill>
                  <a:srgbClr val="FFFF00"/>
                </a:solidFill>
              </a:rPr>
              <a:t>cin = </a:t>
            </a:r>
            <a:endParaRPr lang="en-US" smtClean="0">
              <a:solidFill>
                <a:srgbClr val="FFFF00"/>
              </a:solidFill>
            </a:endParaRPr>
          </a:p>
          <a:p>
            <a:pPr marL="36576" indent="0" algn="just">
              <a:buNone/>
            </a:pPr>
            <a:r>
              <a:rPr lang="en-US" smtClean="0">
                <a:solidFill>
                  <a:srgbClr val="FFFF00"/>
                </a:solidFill>
              </a:rPr>
              <a:t>	new	InputStreamReader(System.in</a:t>
            </a:r>
            <a:r>
              <a:rPr lang="en-US">
                <a:solidFill>
                  <a:srgbClr val="FFFF00"/>
                </a:solidFill>
              </a:rPr>
              <a:t>);</a:t>
            </a:r>
          </a:p>
        </p:txBody>
      </p:sp>
    </p:spTree>
    <p:extLst>
      <p:ext uri="{BB962C8B-B14F-4D97-AF65-F5344CB8AC3E}">
        <p14:creationId xmlns:p14="http://schemas.microsoft.com/office/powerpoint/2010/main" val="19989582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VÀO RA QUA LUỒNG CHUẨN</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Trong </a:t>
            </a:r>
            <a:r>
              <a:rPr lang="en-US"/>
              <a:t>ví dụ </a:t>
            </a:r>
            <a:r>
              <a:rPr lang="en-US" smtClean="0"/>
              <a:t>BufferedReaderApp bên dưới, </a:t>
            </a:r>
            <a:r>
              <a:rPr lang="en-US"/>
              <a:t>ta bao System.in với InputStreamReader và sau đó bao thể hiện này với BufferedReader.</a:t>
            </a:r>
          </a:p>
          <a:p>
            <a:pPr algn="just"/>
            <a:r>
              <a:rPr lang="en-US"/>
              <a:t>Ta dùng phương thức readLine() trong BufferedReader để có một dòng nhập vào thay vì vòng lặp để nhận từng ký tự. Kỹ thuật này cũng loại bỏ việc chuyển từ int tới char.</a:t>
            </a:r>
          </a:p>
        </p:txBody>
      </p:sp>
    </p:spTree>
    <p:extLst>
      <p:ext uri="{BB962C8B-B14F-4D97-AF65-F5344CB8AC3E}">
        <p14:creationId xmlns:p14="http://schemas.microsoft.com/office/powerpoint/2010/main" val="40583770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VÀO RA QUA LUỒNG CHUẨN</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60" y="1138014"/>
            <a:ext cx="8594120" cy="567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018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VÀO RA QUA LUỒNG CHUẨN</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956" y="1556792"/>
            <a:ext cx="8830088" cy="4835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3594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VÀO RA QUA LUỒNG CHUẨN</a:t>
            </a:r>
            <a:endParaRPr lang="en-US">
              <a:solidFill>
                <a:srgbClr val="FFFF00"/>
              </a:solidFill>
            </a:endParaRPr>
          </a:p>
        </p:txBody>
      </p:sp>
      <p:sp>
        <p:nvSpPr>
          <p:cNvPr id="3" name="Content Placeholder 2"/>
          <p:cNvSpPr>
            <a:spLocks noGrp="1"/>
          </p:cNvSpPr>
          <p:nvPr>
            <p:ph idx="1"/>
          </p:nvPr>
        </p:nvSpPr>
        <p:spPr/>
        <p:txBody>
          <a:bodyPr>
            <a:normAutofit/>
          </a:bodyPr>
          <a:lstStyle/>
          <a:p>
            <a:r>
              <a:rPr lang="en-US" smtClean="0"/>
              <a:t>Một </a:t>
            </a:r>
            <a:r>
              <a:rPr lang="en-US"/>
              <a:t>ví dụ kết quả chương trình:</a:t>
            </a:r>
          </a:p>
          <a:p>
            <a:pPr marL="36576" indent="0">
              <a:buNone/>
            </a:pPr>
            <a:r>
              <a:rPr lang="en-US"/>
              <a:t>My input from the keyboard  </a:t>
            </a:r>
            <a:endParaRPr lang="en-US" smtClean="0"/>
          </a:p>
          <a:p>
            <a:pPr marL="36576" indent="0">
              <a:buNone/>
            </a:pPr>
            <a:r>
              <a:rPr lang="en-US" smtClean="0"/>
              <a:t>echo </a:t>
            </a:r>
            <a:r>
              <a:rPr lang="en-US"/>
              <a:t>My input from the keyboard </a:t>
            </a:r>
            <a:endParaRPr lang="en-US" smtClean="0"/>
          </a:p>
          <a:p>
            <a:pPr marL="36576" indent="0">
              <a:buNone/>
            </a:pPr>
            <a:r>
              <a:rPr lang="en-US" smtClean="0"/>
              <a:t>More </a:t>
            </a:r>
            <a:r>
              <a:rPr lang="en-US"/>
              <a:t>of my input</a:t>
            </a:r>
          </a:p>
          <a:p>
            <a:pPr marL="36576" indent="0">
              <a:buNone/>
            </a:pPr>
            <a:r>
              <a:rPr lang="en-US"/>
              <a:t>echo More of my </a:t>
            </a:r>
            <a:r>
              <a:rPr lang="en-US" smtClean="0"/>
              <a:t>input</a:t>
            </a:r>
          </a:p>
          <a:p>
            <a:pPr marL="36576" indent="0">
              <a:buNone/>
            </a:pPr>
            <a:r>
              <a:rPr lang="en-US" smtClean="0"/>
              <a:t>q</a:t>
            </a:r>
            <a:endParaRPr lang="en-US"/>
          </a:p>
          <a:p>
            <a:pPr marL="36576" indent="0">
              <a:buNone/>
            </a:pPr>
            <a:r>
              <a:rPr lang="en-US"/>
              <a:t>echo q</a:t>
            </a:r>
          </a:p>
        </p:txBody>
      </p:sp>
    </p:spTree>
    <p:extLst>
      <p:ext uri="{BB962C8B-B14F-4D97-AF65-F5344CB8AC3E}">
        <p14:creationId xmlns:p14="http://schemas.microsoft.com/office/powerpoint/2010/main" val="37843444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VÀO RA QUA LUỒNG CHUẨN</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a:t>Để có được giá trị số từ bàn phím </a:t>
            </a:r>
            <a:r>
              <a:rPr lang="en-US" smtClean="0"/>
              <a:t>phải </a:t>
            </a:r>
            <a:r>
              <a:rPr lang="en-US"/>
              <a:t>đọc các giá trị như chuỗi và sau đó chuyển đổi chúng thành các kiểu cơ bản.</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055818"/>
            <a:ext cx="7443864" cy="3757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9453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VÀO RA QUA LUỒNG CHUẨN</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smtClean="0">
                <a:solidFill>
                  <a:srgbClr val="FF0000"/>
                </a:solidFill>
              </a:rPr>
              <a:t>Lưu ý:</a:t>
            </a:r>
          </a:p>
          <a:p>
            <a:pPr algn="just"/>
            <a:r>
              <a:rPr lang="en-US" smtClean="0"/>
              <a:t>Vài </a:t>
            </a:r>
            <a:r>
              <a:rPr lang="en-US"/>
              <a:t>lớp luồng bao bọc (wrapper) bao gồm một bộ đệm thu thập dữ liệu cho đến khi nó đầy và sau đó toàn dữ liệu trong bộ đệm được gửi đến đích của nó trong một lần. Điều này hiệu quả hơn gửi mỗi một byte mỗi lần vì chi phí liên quan đến việc chuyển giao.</a:t>
            </a:r>
          </a:p>
          <a:p>
            <a:pPr algn="just"/>
            <a:r>
              <a:rPr lang="en-US"/>
              <a:t>Để bảo đảm rằng dữ liệu được đẩy ra khỏi bộ đệm ngay lập tức ta dùng phương thức </a:t>
            </a:r>
            <a:r>
              <a:rPr lang="en-US">
                <a:solidFill>
                  <a:srgbClr val="FFFF00"/>
                </a:solidFill>
              </a:rPr>
              <a:t>flush</a:t>
            </a:r>
            <a:r>
              <a:rPr lang="en-US"/>
              <a:t>. Với cả hai PrintStream và PrintWriter, ta có tùy chọn autoflush.</a:t>
            </a:r>
          </a:p>
        </p:txBody>
      </p:sp>
    </p:spTree>
    <p:extLst>
      <p:ext uri="{BB962C8B-B14F-4D97-AF65-F5344CB8AC3E}">
        <p14:creationId xmlns:p14="http://schemas.microsoft.com/office/powerpoint/2010/main" val="4900667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VÀO RA QUA CONSOLE</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Console </a:t>
            </a:r>
            <a:r>
              <a:rPr lang="en-US"/>
              <a:t>là một thay thế cao cấp hơn cho luồng chuẩn. </a:t>
            </a:r>
            <a:endParaRPr lang="en-US" smtClean="0"/>
          </a:p>
          <a:p>
            <a:pPr algn="just"/>
            <a:r>
              <a:rPr lang="en-US" smtClean="0"/>
              <a:t>Console </a:t>
            </a:r>
            <a:r>
              <a:rPr lang="en-US"/>
              <a:t>có hầu hết các tính năng cung cấp bởi luồng chuẩn và đặc biệt hữu ích cho việc nhập mật khẩu an toàn. </a:t>
            </a:r>
            <a:endParaRPr lang="en-US" smtClean="0"/>
          </a:p>
          <a:p>
            <a:pPr algn="just"/>
            <a:r>
              <a:rPr lang="en-US" smtClean="0"/>
              <a:t>Nó </a:t>
            </a:r>
            <a:r>
              <a:rPr lang="en-US"/>
              <a:t>cũng cung cấp luồng vào và ra là luồng ký tự thực sự, thông qua phương thức reader và writer.</a:t>
            </a:r>
          </a:p>
        </p:txBody>
      </p:sp>
    </p:spTree>
    <p:extLst>
      <p:ext uri="{BB962C8B-B14F-4D97-AF65-F5344CB8AC3E}">
        <p14:creationId xmlns:p14="http://schemas.microsoft.com/office/powerpoint/2010/main" val="35514244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VÀO RA QUA CONSOLE</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algn="just"/>
            <a:r>
              <a:rPr lang="en-US" smtClean="0"/>
              <a:t>Trước </a:t>
            </a:r>
            <a:r>
              <a:rPr lang="en-US"/>
              <a:t>khi một chương trình có thể sử dụng Console, nó phải cố gắng tạo đối tượng điều khiển bằng cách gọi </a:t>
            </a:r>
            <a:r>
              <a:rPr lang="en-US">
                <a:solidFill>
                  <a:srgbClr val="FFFF00"/>
                </a:solidFill>
              </a:rPr>
              <a:t>System.console()</a:t>
            </a:r>
            <a:r>
              <a:rPr lang="en-US"/>
              <a:t>. </a:t>
            </a:r>
            <a:endParaRPr lang="en-US" smtClean="0"/>
          </a:p>
          <a:p>
            <a:pPr algn="just"/>
            <a:r>
              <a:rPr lang="en-US" smtClean="0"/>
              <a:t>Nếu </a:t>
            </a:r>
            <a:r>
              <a:rPr lang="en-US"/>
              <a:t>đối tượng điều khiển có sẵn, phương thức này trả về một tham chiếu. </a:t>
            </a:r>
            <a:endParaRPr lang="en-US" smtClean="0"/>
          </a:p>
          <a:p>
            <a:pPr algn="just"/>
            <a:r>
              <a:rPr lang="en-US" smtClean="0"/>
              <a:t>Nếu </a:t>
            </a:r>
            <a:r>
              <a:rPr lang="en-US"/>
              <a:t>System.console trả về null, thì các hoạt động Console không được phép, hoặc vì hệ điều hành không hỗ trợ chúng hay bởi vì chương trình chạy trong môi trường không tương tác.</a:t>
            </a:r>
          </a:p>
        </p:txBody>
      </p:sp>
    </p:spTree>
    <p:extLst>
      <p:ext uri="{BB962C8B-B14F-4D97-AF65-F5344CB8AC3E}">
        <p14:creationId xmlns:p14="http://schemas.microsoft.com/office/powerpoint/2010/main" val="2083856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GIỚI THIỆU LUỒNG VÀO RA</a:t>
            </a:r>
            <a:endParaRPr lang="en-US">
              <a:solidFill>
                <a:srgbClr val="FFFF00"/>
              </a:solidFill>
            </a:endParaRPr>
          </a:p>
        </p:txBody>
      </p:sp>
      <p:sp>
        <p:nvSpPr>
          <p:cNvPr id="3" name="Content Placeholder 2"/>
          <p:cNvSpPr>
            <a:spLocks noGrp="1"/>
          </p:cNvSpPr>
          <p:nvPr>
            <p:ph idx="1"/>
          </p:nvPr>
        </p:nvSpPr>
        <p:spPr>
          <a:xfrm>
            <a:off x="457200" y="1124744"/>
            <a:ext cx="7467600" cy="5001419"/>
          </a:xfrm>
        </p:spPr>
        <p:txBody>
          <a:bodyPr>
            <a:normAutofit/>
          </a:bodyPr>
          <a:lstStyle/>
          <a:p>
            <a:pPr algn="just"/>
            <a:r>
              <a:rPr lang="en-US" smtClean="0"/>
              <a:t>Đọc </a:t>
            </a:r>
            <a:r>
              <a:rPr lang="en-US"/>
              <a:t>dữ liệu vào chương </a:t>
            </a:r>
            <a:r>
              <a:rPr lang="en-US" smtClean="0"/>
              <a:t>trình</a:t>
            </a:r>
          </a:p>
          <a:p>
            <a:pPr algn="just"/>
            <a:endParaRPr lang="en-US"/>
          </a:p>
          <a:p>
            <a:pPr algn="just"/>
            <a:endParaRPr lang="en-US" smtClean="0"/>
          </a:p>
          <a:p>
            <a:pPr algn="just"/>
            <a:endParaRPr lang="en-US" smtClean="0"/>
          </a:p>
          <a:p>
            <a:pPr algn="just"/>
            <a:endParaRPr lang="en-US"/>
          </a:p>
          <a:p>
            <a:pPr algn="just"/>
            <a:r>
              <a:rPr lang="en-US" smtClean="0"/>
              <a:t>Viết </a:t>
            </a:r>
            <a:r>
              <a:rPr lang="en-US"/>
              <a:t>dữ liệu </a:t>
            </a:r>
            <a:r>
              <a:rPr lang="en-US" smtClean="0"/>
              <a:t>từ </a:t>
            </a:r>
            <a:r>
              <a:rPr lang="en-US"/>
              <a:t>chương </a:t>
            </a:r>
            <a:r>
              <a:rPr lang="en-US" smtClean="0"/>
              <a:t>trình</a:t>
            </a:r>
            <a:endParaRPr lang="en-US"/>
          </a:p>
        </p:txBody>
      </p:sp>
      <p:pic>
        <p:nvPicPr>
          <p:cNvPr id="5" name="image100.png"/>
          <p:cNvPicPr/>
          <p:nvPr/>
        </p:nvPicPr>
        <p:blipFill>
          <a:blip r:embed="rId3" cstate="print"/>
          <a:stretch>
            <a:fillRect/>
          </a:stretch>
        </p:blipFill>
        <p:spPr>
          <a:xfrm>
            <a:off x="919958" y="1628800"/>
            <a:ext cx="7252442" cy="2304254"/>
          </a:xfrm>
          <a:prstGeom prst="rect">
            <a:avLst/>
          </a:prstGeom>
        </p:spPr>
      </p:pic>
      <p:pic>
        <p:nvPicPr>
          <p:cNvPr id="6" name="image101.png"/>
          <p:cNvPicPr/>
          <p:nvPr/>
        </p:nvPicPr>
        <p:blipFill>
          <a:blip r:embed="rId4" cstate="print"/>
          <a:stretch>
            <a:fillRect/>
          </a:stretch>
        </p:blipFill>
        <p:spPr>
          <a:xfrm>
            <a:off x="868206" y="4509120"/>
            <a:ext cx="7376202" cy="2253646"/>
          </a:xfrm>
          <a:prstGeom prst="rect">
            <a:avLst/>
          </a:prstGeom>
        </p:spPr>
      </p:pic>
    </p:spTree>
    <p:extLst>
      <p:ext uri="{BB962C8B-B14F-4D97-AF65-F5344CB8AC3E}">
        <p14:creationId xmlns:p14="http://schemas.microsoft.com/office/powerpoint/2010/main" val="13519969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VÀO RA QUA CONSOLE</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algn="just"/>
            <a:r>
              <a:rPr lang="en-US" smtClean="0"/>
              <a:t>Đối </a:t>
            </a:r>
            <a:r>
              <a:rPr lang="en-US"/>
              <a:t>tượng Console hỗ trợ nhập mật khẩu an toàn thông qua các phương thức readPassword. </a:t>
            </a:r>
            <a:endParaRPr lang="en-US" smtClean="0"/>
          </a:p>
          <a:p>
            <a:pPr algn="just"/>
            <a:r>
              <a:rPr lang="en-US" smtClean="0"/>
              <a:t>Đầu </a:t>
            </a:r>
            <a:r>
              <a:rPr lang="en-US"/>
              <a:t>tiên, nó ngăn chặn hiển thị, do đó, mật khẩu là không thể nhìn thấy trên màn hình của người dùng. </a:t>
            </a:r>
            <a:endParaRPr lang="en-US" smtClean="0"/>
          </a:p>
          <a:p>
            <a:pPr algn="just"/>
            <a:r>
              <a:rPr lang="en-US" smtClean="0"/>
              <a:t>Thứ </a:t>
            </a:r>
            <a:r>
              <a:rPr lang="en-US"/>
              <a:t>hai, readPassword trả về một mảng ký tự, không phải là một chuỗi, vì vậy các mật khẩu có thể được ghi đè, loại bỏ nó khỏi bộ nhớ ngay sau khi nó không còn cần thiết.</a:t>
            </a:r>
          </a:p>
        </p:txBody>
      </p:sp>
    </p:spTree>
    <p:extLst>
      <p:ext uri="{BB962C8B-B14F-4D97-AF65-F5344CB8AC3E}">
        <p14:creationId xmlns:p14="http://schemas.microsoft.com/office/powerpoint/2010/main" val="30726683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VÀO RA QUA CONSOLE</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74" y="1556792"/>
            <a:ext cx="8859922" cy="429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8188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VÀO RA QUA CONSOLE</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10" y="1482948"/>
            <a:ext cx="8882586" cy="518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26301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VÀO RA QUA CONSOLE</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82" y="1622872"/>
            <a:ext cx="8967522" cy="324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242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VÀO RA QUA CONSOLE</a:t>
            </a:r>
            <a:endParaRPr lang="en-US">
              <a:solidFill>
                <a:srgbClr val="FFFF00"/>
              </a:solidFill>
            </a:endParaRPr>
          </a:p>
        </p:txBody>
      </p:sp>
      <p:sp>
        <p:nvSpPr>
          <p:cNvPr id="3" name="Content Placeholder 2"/>
          <p:cNvSpPr>
            <a:spLocks noGrp="1"/>
          </p:cNvSpPr>
          <p:nvPr>
            <p:ph idx="1"/>
          </p:nvPr>
        </p:nvSpPr>
        <p:spPr/>
        <p:txBody>
          <a:bodyPr>
            <a:normAutofit fontScale="62500" lnSpcReduction="20000"/>
          </a:bodyPr>
          <a:lstStyle/>
          <a:p>
            <a:pPr algn="just"/>
            <a:r>
              <a:rPr lang="en-US" sz="3100" smtClean="0"/>
              <a:t>Chương </a:t>
            </a:r>
            <a:r>
              <a:rPr lang="en-US" sz="3100"/>
              <a:t>trình này thực hiện:</a:t>
            </a:r>
          </a:p>
          <a:p>
            <a:pPr lvl="0" algn="just"/>
            <a:r>
              <a:rPr lang="en-US" sz="3100"/>
              <a:t>Cố gắng để lấy đối tượng Console. Nếu đối tượng không có, hủy bỏ.</a:t>
            </a:r>
          </a:p>
          <a:p>
            <a:pPr lvl="0" algn="just"/>
            <a:r>
              <a:rPr lang="en-US" sz="3100"/>
              <a:t>Gọi Console.readLine để nhắc và đọc tên đăng nhập của người dùng.</a:t>
            </a:r>
          </a:p>
          <a:p>
            <a:pPr lvl="0" algn="just"/>
            <a:r>
              <a:rPr lang="en-US" sz="3100"/>
              <a:t>Gọi Console.readPassword để nhắc và đọc mật khẩu hiện hành.</a:t>
            </a:r>
          </a:p>
          <a:p>
            <a:pPr lvl="0" algn="just"/>
            <a:r>
              <a:rPr lang="en-US" sz="3100"/>
              <a:t>Kiểm tra người dùng có quyền thay đổi mật khẩu.</a:t>
            </a:r>
          </a:p>
          <a:p>
            <a:pPr lvl="0" algn="just"/>
            <a:r>
              <a:rPr lang="en-US" sz="3100"/>
              <a:t>Lặp lại các bước sau cho đến khi người dùng nhập mật khẩu hai </a:t>
            </a:r>
            <a:r>
              <a:rPr lang="en-US" sz="3100" smtClean="0"/>
              <a:t>lần:</a:t>
            </a:r>
          </a:p>
          <a:p>
            <a:pPr lvl="1" algn="just"/>
            <a:r>
              <a:rPr lang="en-US" sz="2700" smtClean="0"/>
              <a:t>Console.readPassword </a:t>
            </a:r>
            <a:r>
              <a:rPr lang="en-US" sz="2700"/>
              <a:t>gọi hai lần để nhắc cho và đọc một mật khẩu </a:t>
            </a:r>
            <a:r>
              <a:rPr lang="en-US" sz="2700" smtClean="0"/>
              <a:t>mới.</a:t>
            </a:r>
          </a:p>
          <a:p>
            <a:pPr lvl="1" algn="just"/>
            <a:r>
              <a:rPr lang="en-US" sz="2700" smtClean="0"/>
              <a:t>Nếu </a:t>
            </a:r>
            <a:r>
              <a:rPr lang="en-US" sz="2700"/>
              <a:t>người dùng nhập vào cùng một mật khẩu cả hai lần, gọi change để thay đổi nó. Ghi đè lên cả hai mật khẩu với các khoảng </a:t>
            </a:r>
            <a:r>
              <a:rPr lang="en-US" sz="2700" smtClean="0"/>
              <a:t>trống.</a:t>
            </a:r>
          </a:p>
          <a:p>
            <a:pPr lvl="1" algn="just"/>
            <a:r>
              <a:rPr lang="en-US" sz="2700" smtClean="0"/>
              <a:t>Ghi </a:t>
            </a:r>
            <a:r>
              <a:rPr lang="en-US" sz="2700"/>
              <a:t>đè lên các mật khẩu cũ với khoảng trống.</a:t>
            </a:r>
          </a:p>
        </p:txBody>
      </p:sp>
    </p:spTree>
    <p:extLst>
      <p:ext uri="{BB962C8B-B14F-4D97-AF65-F5344CB8AC3E}">
        <p14:creationId xmlns:p14="http://schemas.microsoft.com/office/powerpoint/2010/main" val="31142921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DÙNG SCANNER CHO NHẬP TỪ CONSOLE</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sz="3100" smtClean="0"/>
              <a:t>Đoạn </a:t>
            </a:r>
            <a:r>
              <a:rPr lang="en-US" sz="3100"/>
              <a:t>lệnh sau minh hoạ việc đọc giá trị nguyên từ bàn phím:</a:t>
            </a:r>
          </a:p>
          <a:p>
            <a:pPr marL="36576" indent="0" algn="just">
              <a:buNone/>
            </a:pPr>
            <a:r>
              <a:rPr lang="en-US" sz="3100" smtClean="0"/>
              <a:t>	Scanner </a:t>
            </a:r>
            <a:r>
              <a:rPr lang="en-US" sz="3100"/>
              <a:t>scanner = new Scanner </a:t>
            </a:r>
            <a:r>
              <a:rPr lang="en-US" sz="3100" smtClean="0"/>
              <a:t>						(</a:t>
            </a:r>
            <a:r>
              <a:rPr lang="en-US" sz="3100"/>
              <a:t>System.in); </a:t>
            </a:r>
            <a:endParaRPr lang="en-US" sz="3100" smtClean="0"/>
          </a:p>
          <a:p>
            <a:pPr marL="36576" indent="0" algn="just">
              <a:buNone/>
            </a:pPr>
            <a:r>
              <a:rPr lang="en-US" sz="3100" smtClean="0"/>
              <a:t>	int </a:t>
            </a:r>
            <a:r>
              <a:rPr lang="en-US" sz="3100"/>
              <a:t>i = scanner.nextInt ();</a:t>
            </a:r>
          </a:p>
          <a:p>
            <a:pPr algn="just"/>
            <a:r>
              <a:rPr lang="en-US" sz="3100"/>
              <a:t>Đối với mỗi kiểu cơ bản có phương thức </a:t>
            </a:r>
            <a:r>
              <a:rPr lang="en-US" sz="3100">
                <a:solidFill>
                  <a:srgbClr val="FFFF00"/>
                </a:solidFill>
              </a:rPr>
              <a:t>nextXxx() trả về giá trị của kiểu tương ứng</a:t>
            </a:r>
            <a:r>
              <a:rPr lang="en-US" sz="3100" smtClean="0"/>
              <a:t>.</a:t>
            </a:r>
          </a:p>
          <a:p>
            <a:pPr algn="just"/>
            <a:r>
              <a:rPr lang="en-US" sz="3100" smtClean="0"/>
              <a:t>Nếu </a:t>
            </a:r>
            <a:r>
              <a:rPr lang="en-US" sz="3100"/>
              <a:t>chuỗi không thể chuyển được như kiểu đó, thì xử lý ngoại lệ InputMismatchException xuất hiện.</a:t>
            </a:r>
          </a:p>
          <a:p>
            <a:pPr algn="just"/>
            <a:endParaRPr lang="en-US" sz="2700"/>
          </a:p>
        </p:txBody>
      </p:sp>
    </p:spTree>
    <p:extLst>
      <p:ext uri="{BB962C8B-B14F-4D97-AF65-F5344CB8AC3E}">
        <p14:creationId xmlns:p14="http://schemas.microsoft.com/office/powerpoint/2010/main" val="16114979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DÙNG SCANNER CHO NHẬP TỪ CONSOLE</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a:p>
            <a:pPr algn="just"/>
            <a:endParaRPr lang="en-US" sz="270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215155"/>
            <a:ext cx="8456613" cy="652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733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DÙNG SCANNER CHO NHẬP TỪ CONSOLE</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Có </a:t>
            </a:r>
            <a:r>
              <a:rPr lang="en-US" sz="3100"/>
              <a:t>một số phương thức khác hữu ích trong lớp Scanner như </a:t>
            </a:r>
            <a:r>
              <a:rPr lang="en-US" sz="3100">
                <a:solidFill>
                  <a:srgbClr val="FFFF00"/>
                </a:solidFill>
              </a:rPr>
              <a:t>skip()</a:t>
            </a:r>
            <a:r>
              <a:rPr lang="en-US" sz="3100"/>
              <a:t> để nhảy qua đầu vào, </a:t>
            </a:r>
            <a:r>
              <a:rPr lang="en-US" sz="3100">
                <a:solidFill>
                  <a:srgbClr val="FFFF00"/>
                </a:solidFill>
              </a:rPr>
              <a:t>findInLine ()</a:t>
            </a:r>
            <a:r>
              <a:rPr lang="en-US" sz="3100"/>
              <a:t> để tìm kiếm các chuỗi con. </a:t>
            </a:r>
            <a:r>
              <a:rPr lang="en-US" sz="3100">
                <a:solidFill>
                  <a:srgbClr val="FFFF00"/>
                </a:solidFill>
              </a:rPr>
              <a:t>useDelimiter()</a:t>
            </a:r>
            <a:r>
              <a:rPr lang="en-US" sz="3100"/>
              <a:t> để chỉ ra một dấu phân cách từ khác (different token separator). Ví dụ ta muốn dấu phân cách từ là dấu phẩy theo sau là khoảng trắng, dùng lệnh:</a:t>
            </a:r>
          </a:p>
          <a:p>
            <a:pPr marL="36576" indent="0" algn="just">
              <a:buNone/>
            </a:pPr>
            <a:r>
              <a:rPr lang="en-US" sz="3100" smtClean="0"/>
              <a:t>	s.useDelimiter</a:t>
            </a:r>
            <a:r>
              <a:rPr lang="en-US" sz="3100"/>
              <a:t>(",\\s*");</a:t>
            </a:r>
          </a:p>
          <a:p>
            <a:pPr algn="just"/>
            <a:endParaRPr lang="en-US" sz="2700"/>
          </a:p>
        </p:txBody>
      </p:sp>
    </p:spTree>
    <p:extLst>
      <p:ext uri="{BB962C8B-B14F-4D97-AF65-F5344CB8AC3E}">
        <p14:creationId xmlns:p14="http://schemas.microsoft.com/office/powerpoint/2010/main" val="717933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ĐỌC GHI DỮ LIỆU VỚI </a:t>
            </a:r>
            <a:br>
              <a:rPr lang="en-US" smtClean="0">
                <a:solidFill>
                  <a:srgbClr val="FFFF00"/>
                </a:solidFill>
              </a:rPr>
            </a:br>
            <a:r>
              <a:rPr lang="en-US" smtClean="0">
                <a:solidFill>
                  <a:srgbClr val="FFFF00"/>
                </a:solidFill>
              </a:rPr>
              <a:t>DATA STREAM</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Hỗ trợ đọc ghi các giá trị thuộc kiểu cơ sở và String theo định dạng nhị phân.</a:t>
            </a:r>
          </a:p>
          <a:p>
            <a:pPr algn="just"/>
            <a:r>
              <a:rPr lang="en-US" sz="3100" smtClean="0"/>
              <a:t>Tất cả các lớp Data Stream đều là lớp con của </a:t>
            </a:r>
            <a:r>
              <a:rPr lang="en-US" sz="3100" smtClean="0">
                <a:solidFill>
                  <a:srgbClr val="FFFF00"/>
                </a:solidFill>
              </a:rPr>
              <a:t>DataInputStream</a:t>
            </a:r>
            <a:r>
              <a:rPr lang="en-US" sz="3100" smtClean="0"/>
              <a:t> và </a:t>
            </a:r>
            <a:r>
              <a:rPr lang="en-US" sz="3100" smtClean="0">
                <a:solidFill>
                  <a:srgbClr val="FFFF00"/>
                </a:solidFill>
              </a:rPr>
              <a:t>DataOutputStream</a:t>
            </a:r>
            <a:r>
              <a:rPr lang="en-US" sz="3100" smtClean="0"/>
              <a:t>.</a:t>
            </a:r>
            <a:endParaRPr lang="en-US" sz="3100"/>
          </a:p>
          <a:p>
            <a:pPr algn="just"/>
            <a:endParaRPr lang="en-US" sz="2700"/>
          </a:p>
        </p:txBody>
      </p:sp>
    </p:spTree>
    <p:extLst>
      <p:ext uri="{BB962C8B-B14F-4D97-AF65-F5344CB8AC3E}">
        <p14:creationId xmlns:p14="http://schemas.microsoft.com/office/powerpoint/2010/main" val="9518634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ĐỌC GHI DỮ LIỆU VỚI </a:t>
            </a:r>
            <a:br>
              <a:rPr lang="en-US" smtClean="0">
                <a:solidFill>
                  <a:srgbClr val="FFFF00"/>
                </a:solidFill>
              </a:rPr>
            </a:br>
            <a:r>
              <a:rPr lang="en-US" smtClean="0">
                <a:solidFill>
                  <a:srgbClr val="FFFF00"/>
                </a:solidFill>
              </a:rPr>
              <a:t>DATA STREAM</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270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88640"/>
            <a:ext cx="9540552"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9905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GIỚI THIỆU LUỒNG VÀO RA</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Các </a:t>
            </a:r>
            <a:r>
              <a:rPr lang="en-US"/>
              <a:t>lớp </a:t>
            </a:r>
            <a:r>
              <a:rPr lang="en-US">
                <a:solidFill>
                  <a:srgbClr val="FFFF00"/>
                </a:solidFill>
              </a:rPr>
              <a:t>InputStream</a:t>
            </a:r>
            <a:r>
              <a:rPr lang="en-US"/>
              <a:t> và </a:t>
            </a:r>
            <a:r>
              <a:rPr lang="en-US">
                <a:solidFill>
                  <a:srgbClr val="FFFF00"/>
                </a:solidFill>
              </a:rPr>
              <a:t>OutputStream</a:t>
            </a:r>
            <a:r>
              <a:rPr lang="en-US"/>
              <a:t> cung cấp nhiều khả năng vào ra khác </a:t>
            </a:r>
            <a:r>
              <a:rPr lang="en-US" smtClean="0"/>
              <a:t>nhau.</a:t>
            </a:r>
          </a:p>
          <a:p>
            <a:pPr algn="just"/>
            <a:r>
              <a:rPr lang="en-US" smtClean="0"/>
              <a:t>Cả </a:t>
            </a:r>
            <a:r>
              <a:rPr lang="en-US"/>
              <a:t>hai lớp này có các lớp con để thực hiện vào ra thông qua các vùng đệm bộ nhớ, các tập tin và ống </a:t>
            </a:r>
            <a:r>
              <a:rPr lang="en-US" smtClean="0"/>
              <a:t>dẫn.</a:t>
            </a:r>
          </a:p>
          <a:p>
            <a:pPr algn="just"/>
            <a:r>
              <a:rPr lang="en-US" smtClean="0"/>
              <a:t>Các </a:t>
            </a:r>
            <a:r>
              <a:rPr lang="en-US"/>
              <a:t>lớp con của lớp InputStream thực hiện đầu vào, trong khi các lớp con của lớp OutputStream thực hiện kết xuất.</a:t>
            </a:r>
          </a:p>
          <a:p>
            <a:pPr algn="just"/>
            <a:endParaRPr lang="en-US"/>
          </a:p>
        </p:txBody>
      </p:sp>
    </p:spTree>
    <p:extLst>
      <p:ext uri="{BB962C8B-B14F-4D97-AF65-F5344CB8AC3E}">
        <p14:creationId xmlns:p14="http://schemas.microsoft.com/office/powerpoint/2010/main" val="34524044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ĐỌC GHI DỮ LIỆU VỚI </a:t>
            </a:r>
            <a:br>
              <a:rPr lang="en-US" smtClean="0">
                <a:solidFill>
                  <a:srgbClr val="FFFF00"/>
                </a:solidFill>
              </a:rPr>
            </a:br>
            <a:r>
              <a:rPr lang="en-US" smtClean="0">
                <a:solidFill>
                  <a:srgbClr val="FFFF00"/>
                </a:solidFill>
              </a:rPr>
              <a:t>DATA STREAM</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27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1611585"/>
            <a:ext cx="9458325"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41790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ĐỌC GHI ĐỐI TƯỢNG VỚI </a:t>
            </a:r>
            <a:br>
              <a:rPr lang="en-US" smtClean="0">
                <a:solidFill>
                  <a:srgbClr val="FFFF00"/>
                </a:solidFill>
              </a:rPr>
            </a:br>
            <a:r>
              <a:rPr lang="en-US" smtClean="0">
                <a:solidFill>
                  <a:srgbClr val="FFFF00"/>
                </a:solidFill>
              </a:rPr>
              <a:t>OBJECT STREAM</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2700" smtClean="0"/>
              <a:t>Hỗ trợ đọc ghi các đối tượng.</a:t>
            </a:r>
          </a:p>
          <a:p>
            <a:pPr algn="just"/>
            <a:r>
              <a:rPr lang="en-US" sz="2700" smtClean="0"/>
              <a:t>Các đối tượng phải thực thi interface Serializable.</a:t>
            </a:r>
          </a:p>
          <a:p>
            <a:pPr algn="just"/>
            <a:r>
              <a:rPr lang="en-US" sz="2700" smtClean="0"/>
              <a:t>Tất cả các lớp Object Stream đều là lớp con của ObjectInputStream và ObjectOutputStream.</a:t>
            </a:r>
            <a:endParaRPr lang="en-US" sz="2700"/>
          </a:p>
        </p:txBody>
      </p:sp>
    </p:spTree>
    <p:extLst>
      <p:ext uri="{BB962C8B-B14F-4D97-AF65-F5344CB8AC3E}">
        <p14:creationId xmlns:p14="http://schemas.microsoft.com/office/powerpoint/2010/main" val="30961237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ĐỌC GHI ĐỐI TƯỢNG VỚI </a:t>
            </a:r>
            <a:br>
              <a:rPr lang="en-US" smtClean="0">
                <a:solidFill>
                  <a:srgbClr val="FFFF00"/>
                </a:solidFill>
              </a:rPr>
            </a:br>
            <a:r>
              <a:rPr lang="en-US" smtClean="0">
                <a:solidFill>
                  <a:srgbClr val="FFFF00"/>
                </a:solidFill>
              </a:rPr>
              <a:t>OBJECT STREAM</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270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553854"/>
            <a:ext cx="8035080" cy="5259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34848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ĐỌC GHI ĐỐI TƯỢNG VỚI </a:t>
            </a:r>
            <a:br>
              <a:rPr lang="en-US" smtClean="0">
                <a:solidFill>
                  <a:srgbClr val="FFFF00"/>
                </a:solidFill>
              </a:rPr>
            </a:br>
            <a:r>
              <a:rPr lang="en-US" smtClean="0">
                <a:solidFill>
                  <a:srgbClr val="FFFF00"/>
                </a:solidFill>
              </a:rPr>
              <a:t>OBJECT STREAM</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270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912988"/>
            <a:ext cx="6495558" cy="590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09136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TỔNG QUAN VỀ LÀM VIỆC VỚI TẬP TIN (FILE I/O)</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2700" smtClean="0"/>
              <a:t>Làm việc với đường dẫn tập tin, thư mục.</a:t>
            </a:r>
          </a:p>
          <a:p>
            <a:pPr algn="just"/>
            <a:r>
              <a:rPr lang="en-US" sz="2700" smtClean="0"/>
              <a:t>Kiểm tra tồn tại tập tin, thư mục.</a:t>
            </a:r>
          </a:p>
          <a:p>
            <a:pPr algn="just"/>
            <a:r>
              <a:rPr lang="en-US" sz="2700" smtClean="0"/>
              <a:t>Xóa, di chuyển </a:t>
            </a:r>
            <a:r>
              <a:rPr lang="en-US" sz="2700"/>
              <a:t>tập tin, thư mục</a:t>
            </a:r>
            <a:r>
              <a:rPr lang="en-US" sz="2700" smtClean="0"/>
              <a:t>.</a:t>
            </a:r>
          </a:p>
          <a:p>
            <a:pPr algn="just"/>
            <a:r>
              <a:rPr lang="en-US" sz="2700"/>
              <a:t>Giám sát sự thay đổi của hệ thống </a:t>
            </a:r>
            <a:r>
              <a:rPr lang="en-US" sz="2700" smtClean="0"/>
              <a:t>tập </a:t>
            </a:r>
            <a:r>
              <a:rPr lang="en-US" sz="2700"/>
              <a:t>tin, thư </a:t>
            </a:r>
            <a:r>
              <a:rPr lang="en-US" sz="2700" smtClean="0"/>
              <a:t>mục.</a:t>
            </a:r>
            <a:endParaRPr lang="en-US" sz="2700"/>
          </a:p>
        </p:txBody>
      </p:sp>
    </p:spTree>
    <p:extLst>
      <p:ext uri="{BB962C8B-B14F-4D97-AF65-F5344CB8AC3E}">
        <p14:creationId xmlns:p14="http://schemas.microsoft.com/office/powerpoint/2010/main" val="21744560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ĐƯỜNG DẪN TẬP TIN,</a:t>
            </a:r>
            <a:br>
              <a:rPr lang="en-US" smtClean="0">
                <a:solidFill>
                  <a:srgbClr val="FFFF00"/>
                </a:solidFill>
              </a:rPr>
            </a:br>
            <a:r>
              <a:rPr lang="en-US" smtClean="0">
                <a:solidFill>
                  <a:srgbClr val="FFFF00"/>
                </a:solidFill>
              </a:rPr>
              <a:t>THƯ MỤC</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2700" smtClean="0"/>
              <a:t>Đường dẫn tuyệt đối</a:t>
            </a:r>
          </a:p>
          <a:p>
            <a:pPr lvl="1" algn="just"/>
            <a:r>
              <a:rPr lang="en-US" sz="2300" smtClean="0"/>
              <a:t>Bắt đầu từ thư mục gốc của ổ đĩa.</a:t>
            </a:r>
          </a:p>
          <a:p>
            <a:pPr lvl="1" algn="just"/>
            <a:r>
              <a:rPr lang="en-US" sz="2300"/>
              <a:t>Ví dụ: E</a:t>
            </a:r>
            <a:r>
              <a:rPr lang="en-US" sz="2300" smtClean="0"/>
              <a:t>:\\HDT\\sinhvien.dat</a:t>
            </a:r>
          </a:p>
          <a:p>
            <a:pPr algn="just"/>
            <a:r>
              <a:rPr lang="en-US" sz="2700"/>
              <a:t>Đường dẫn </a:t>
            </a:r>
            <a:r>
              <a:rPr lang="en-US" sz="2700" smtClean="0"/>
              <a:t>tương </a:t>
            </a:r>
            <a:r>
              <a:rPr lang="en-US" sz="2700"/>
              <a:t>đối</a:t>
            </a:r>
          </a:p>
          <a:p>
            <a:pPr lvl="1" algn="just"/>
            <a:r>
              <a:rPr lang="en-US" sz="2300" smtClean="0"/>
              <a:t>Không bắt </a:t>
            </a:r>
            <a:r>
              <a:rPr lang="en-US" sz="2300"/>
              <a:t>đầu từ thư mục gốc của ổ đĩa</a:t>
            </a:r>
            <a:r>
              <a:rPr lang="en-US" sz="2300" smtClean="0"/>
              <a:t>.</a:t>
            </a:r>
          </a:p>
          <a:p>
            <a:pPr lvl="1" algn="just"/>
            <a:r>
              <a:rPr lang="en-US" sz="2300" smtClean="0"/>
              <a:t>Cần thêm thông tin để xác định vị trí tập tin</a:t>
            </a:r>
            <a:endParaRPr lang="en-US" sz="2300"/>
          </a:p>
          <a:p>
            <a:pPr lvl="1" algn="just"/>
            <a:r>
              <a:rPr lang="en-US" sz="2300"/>
              <a:t>Ví dụ: </a:t>
            </a:r>
            <a:r>
              <a:rPr lang="en-US" sz="2300" smtClean="0"/>
              <a:t>sinhvien.dat</a:t>
            </a:r>
            <a:endParaRPr lang="en-US" sz="2300"/>
          </a:p>
        </p:txBody>
      </p:sp>
    </p:spTree>
    <p:extLst>
      <p:ext uri="{BB962C8B-B14F-4D97-AF65-F5344CB8AC3E}">
        <p14:creationId xmlns:p14="http://schemas.microsoft.com/office/powerpoint/2010/main" val="13572928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LỚP PATH</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2700" smtClean="0"/>
              <a:t>Thể hiện đường dẫn của hệ thống tập tin, thư mục.</a:t>
            </a:r>
            <a:endParaRPr lang="en-US" sz="2300"/>
          </a:p>
          <a:p>
            <a:pPr algn="just"/>
            <a:r>
              <a:rPr lang="en-US" sz="2700"/>
              <a:t>Cung cấp các phương thức hỗ trợ thu thập thông tin các thành phần trên đường dẫn tập tin, thư mục.</a:t>
            </a:r>
          </a:p>
        </p:txBody>
      </p:sp>
    </p:spTree>
    <p:extLst>
      <p:ext uri="{BB962C8B-B14F-4D97-AF65-F5344CB8AC3E}">
        <p14:creationId xmlns:p14="http://schemas.microsoft.com/office/powerpoint/2010/main" val="37221631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LỚP PATH</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sz="2700" smtClean="0"/>
              <a:t>Tạo Path:</a:t>
            </a:r>
          </a:p>
          <a:p>
            <a:pPr lvl="1" algn="just"/>
            <a:r>
              <a:rPr lang="en-US" sz="2300"/>
              <a:t>Path p1 = </a:t>
            </a:r>
            <a:r>
              <a:rPr lang="en-US" sz="2300">
                <a:solidFill>
                  <a:srgbClr val="FFFF00"/>
                </a:solidFill>
              </a:rPr>
              <a:t>Paths</a:t>
            </a:r>
            <a:r>
              <a:rPr lang="en-US" sz="2300"/>
              <a:t>.get ("sinhvien.dat");</a:t>
            </a:r>
          </a:p>
          <a:p>
            <a:pPr lvl="1" algn="just"/>
            <a:r>
              <a:rPr lang="en-US" sz="2300"/>
              <a:t>Path p2 = </a:t>
            </a:r>
            <a:r>
              <a:rPr lang="en-US" sz="2300">
                <a:solidFill>
                  <a:srgbClr val="FFFF00"/>
                </a:solidFill>
              </a:rPr>
              <a:t>Paths</a:t>
            </a:r>
            <a:r>
              <a:rPr lang="en-US" sz="2300"/>
              <a:t>.get ("E:\\HDT\\sinhvien.dat");</a:t>
            </a:r>
          </a:p>
          <a:p>
            <a:pPr algn="just"/>
            <a:r>
              <a:rPr lang="en-US" sz="2700"/>
              <a:t>Cung cấp các phương thức hỗ trợ thu thập thông tin các thành phần trên đường dẫn tập tin, thư mục</a:t>
            </a:r>
            <a:r>
              <a:rPr lang="en-US" sz="2700" smtClean="0"/>
              <a:t>.</a:t>
            </a:r>
          </a:p>
          <a:p>
            <a:pPr lvl="1" algn="just"/>
            <a:r>
              <a:rPr lang="en-US" sz="2300"/>
              <a:t>Path p = Paths.get ("E:\\HDT\\sinhvien.dat"); </a:t>
            </a:r>
            <a:endParaRPr lang="en-US" sz="2300" smtClean="0"/>
          </a:p>
          <a:p>
            <a:pPr lvl="1" algn="just"/>
            <a:r>
              <a:rPr lang="en-US" sz="2300" smtClean="0"/>
              <a:t>JOptionPane.showMessageDialog(null</a:t>
            </a:r>
            <a:r>
              <a:rPr lang="en-US" sz="2300"/>
              <a:t>, p.</a:t>
            </a:r>
            <a:r>
              <a:rPr lang="en-US" sz="2300">
                <a:solidFill>
                  <a:srgbClr val="FFFF00"/>
                </a:solidFill>
              </a:rPr>
              <a:t>toString()</a:t>
            </a:r>
            <a:r>
              <a:rPr lang="en-US" sz="2300"/>
              <a:t>);</a:t>
            </a:r>
          </a:p>
          <a:p>
            <a:pPr lvl="1" algn="just"/>
            <a:r>
              <a:rPr lang="en-US" sz="2300" smtClean="0"/>
              <a:t>JOptionPane.showMessageDialog(null</a:t>
            </a:r>
            <a:r>
              <a:rPr lang="en-US" sz="2300"/>
              <a:t>, p.</a:t>
            </a:r>
            <a:r>
              <a:rPr lang="en-US" sz="2300">
                <a:solidFill>
                  <a:srgbClr val="FFFF00"/>
                </a:solidFill>
              </a:rPr>
              <a:t>getFileName()</a:t>
            </a:r>
            <a:r>
              <a:rPr lang="en-US" sz="2300"/>
              <a:t>);</a:t>
            </a:r>
          </a:p>
          <a:p>
            <a:pPr lvl="1" algn="just"/>
            <a:r>
              <a:rPr lang="en-US" sz="2300" smtClean="0"/>
              <a:t>JOptionPane.showMessageDialog(null</a:t>
            </a:r>
            <a:r>
              <a:rPr lang="en-US" sz="2300"/>
              <a:t>, p.</a:t>
            </a:r>
            <a:r>
              <a:rPr lang="en-US" sz="2300">
                <a:solidFill>
                  <a:srgbClr val="FFFF00"/>
                </a:solidFill>
              </a:rPr>
              <a:t>getName(ib)</a:t>
            </a:r>
            <a:r>
              <a:rPr lang="en-US" sz="2300"/>
              <a:t>);</a:t>
            </a:r>
          </a:p>
          <a:p>
            <a:pPr lvl="1" algn="just"/>
            <a:r>
              <a:rPr lang="en-US" sz="2300" smtClean="0"/>
              <a:t>JOptionPane.showMessageDialog(null</a:t>
            </a:r>
            <a:r>
              <a:rPr lang="en-US" sz="2300"/>
              <a:t>, p.</a:t>
            </a:r>
            <a:r>
              <a:rPr lang="en-US" sz="2300">
                <a:solidFill>
                  <a:srgbClr val="FFFF00"/>
                </a:solidFill>
              </a:rPr>
              <a:t>getParent()</a:t>
            </a:r>
            <a:r>
              <a:rPr lang="en-US" sz="2300"/>
              <a:t>);</a:t>
            </a:r>
          </a:p>
          <a:p>
            <a:pPr lvl="1" algn="just"/>
            <a:r>
              <a:rPr lang="en-US" sz="2300" smtClean="0"/>
              <a:t>JOptionPane.showMessageDialog(null</a:t>
            </a:r>
            <a:r>
              <a:rPr lang="en-US" sz="2300"/>
              <a:t>, p.</a:t>
            </a:r>
            <a:r>
              <a:rPr lang="en-US" sz="2300">
                <a:solidFill>
                  <a:srgbClr val="FFFF00"/>
                </a:solidFill>
              </a:rPr>
              <a:t>getRoot()</a:t>
            </a:r>
            <a:r>
              <a:rPr lang="en-US" sz="2300"/>
              <a:t>);</a:t>
            </a:r>
          </a:p>
        </p:txBody>
      </p:sp>
    </p:spTree>
    <p:extLst>
      <p:ext uri="{BB962C8B-B14F-4D97-AF65-F5344CB8AC3E}">
        <p14:creationId xmlns:p14="http://schemas.microsoft.com/office/powerpoint/2010/main" val="16152479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LỚP FILES</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2700" smtClean="0"/>
              <a:t>Cung cấp các phương thức static hỗ trợ đọc, ghi, xử lý tập tin, thư mục.</a:t>
            </a:r>
          </a:p>
          <a:p>
            <a:pPr algn="just"/>
            <a:r>
              <a:rPr lang="en-US" sz="2700" smtClean="0"/>
              <a:t>Lớp Files làm kết hợp với 1 thể hiện của Path để xác định vị trí của tập tin, thư mục.</a:t>
            </a:r>
            <a:endParaRPr lang="en-US" sz="2300"/>
          </a:p>
        </p:txBody>
      </p:sp>
    </p:spTree>
    <p:extLst>
      <p:ext uri="{BB962C8B-B14F-4D97-AF65-F5344CB8AC3E}">
        <p14:creationId xmlns:p14="http://schemas.microsoft.com/office/powerpoint/2010/main" val="5467810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KIỂM TRA SỰ TỒN TẠI CỦA TẬP TIN, THƯ MỤC</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230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31404"/>
            <a:ext cx="8685213"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3278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LUỒNG BYTE</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Luồng byte (Byte Stream) hỗ trợ việc xuất nhập dữ liệu trên byte, thường được dùng khi đọc ghi dữ liệu nhị phân.</a:t>
            </a:r>
          </a:p>
          <a:p>
            <a:pPr algn="just"/>
            <a:r>
              <a:rPr lang="en-US" smtClean="0"/>
              <a:t>Tất cả các lớp xử lý luồng byte đều là lớp con của </a:t>
            </a:r>
            <a:r>
              <a:rPr lang="en-US">
                <a:solidFill>
                  <a:srgbClr val="FFFF00"/>
                </a:solidFill>
              </a:rPr>
              <a:t>InputStream</a:t>
            </a:r>
            <a:r>
              <a:rPr lang="en-US"/>
              <a:t> và </a:t>
            </a:r>
            <a:r>
              <a:rPr lang="en-US">
                <a:solidFill>
                  <a:srgbClr val="FFFF00"/>
                </a:solidFill>
              </a:rPr>
              <a:t>OutputStream</a:t>
            </a:r>
            <a:r>
              <a:rPr lang="en-US"/>
              <a:t>.</a:t>
            </a:r>
          </a:p>
          <a:p>
            <a:pPr algn="just"/>
            <a:endParaRPr lang="en-US"/>
          </a:p>
          <a:p>
            <a:pPr algn="just"/>
            <a:endParaRPr lang="en-US"/>
          </a:p>
        </p:txBody>
      </p:sp>
    </p:spTree>
    <p:extLst>
      <p:ext uri="{BB962C8B-B14F-4D97-AF65-F5344CB8AC3E}">
        <p14:creationId xmlns:p14="http://schemas.microsoft.com/office/powerpoint/2010/main" val="22753802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KIỂM TRA TRUY XUẤT</a:t>
            </a:r>
            <a:br>
              <a:rPr lang="en-US" smtClean="0">
                <a:solidFill>
                  <a:srgbClr val="FFFF00"/>
                </a:solidFill>
              </a:rPr>
            </a:br>
            <a:r>
              <a:rPr lang="en-US" smtClean="0">
                <a:solidFill>
                  <a:srgbClr val="FFFF00"/>
                </a:solidFill>
              </a:rPr>
              <a:t>TẬP TIN, THƯ MỤC</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2700" smtClean="0"/>
              <a:t>Kiểm tra truy xuất đến tập tin.</a:t>
            </a:r>
          </a:p>
          <a:p>
            <a:pPr lvl="1" algn="just"/>
            <a:r>
              <a:rPr lang="en-US" sz="2300" smtClean="0"/>
              <a:t>Tập tin cho phép đọc.</a:t>
            </a:r>
          </a:p>
          <a:p>
            <a:pPr lvl="2" algn="just"/>
            <a:r>
              <a:rPr lang="en-US" sz="2100" smtClean="0"/>
              <a:t>Files.isReadable(path)</a:t>
            </a:r>
          </a:p>
          <a:p>
            <a:pPr lvl="1" algn="just"/>
            <a:r>
              <a:rPr lang="en-US" sz="2300"/>
              <a:t>Tập tin cho phép ghi.</a:t>
            </a:r>
          </a:p>
          <a:p>
            <a:pPr lvl="2" algn="just"/>
            <a:r>
              <a:rPr lang="en-US" sz="2100"/>
              <a:t>Files.isWritable(path)</a:t>
            </a:r>
          </a:p>
        </p:txBody>
      </p:sp>
    </p:spTree>
    <p:extLst>
      <p:ext uri="{BB962C8B-B14F-4D97-AF65-F5344CB8AC3E}">
        <p14:creationId xmlns:p14="http://schemas.microsoft.com/office/powerpoint/2010/main" val="36574779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XÓA TẬP TIN, THƯ MỤC</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210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84784"/>
            <a:ext cx="789622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11932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DI CHUYỂN</a:t>
            </a:r>
            <a:br>
              <a:rPr lang="en-US" smtClean="0">
                <a:solidFill>
                  <a:srgbClr val="FFFF00"/>
                </a:solidFill>
              </a:rPr>
            </a:br>
            <a:r>
              <a:rPr lang="en-US" smtClean="0">
                <a:solidFill>
                  <a:srgbClr val="FFFF00"/>
                </a:solidFill>
              </a:rPr>
              <a:t>TẬP TIN, THƯ MỤC</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2700" smtClean="0"/>
              <a:t>Sao chép tập tin, thư mục.</a:t>
            </a:r>
          </a:p>
          <a:p>
            <a:pPr lvl="1" algn="just"/>
            <a:r>
              <a:rPr lang="en-US" sz="2300" smtClean="0"/>
              <a:t>Files.copy(fileNguon,fileDich,REPLACE_EXISTING);</a:t>
            </a:r>
          </a:p>
          <a:p>
            <a:pPr algn="just"/>
            <a:r>
              <a:rPr lang="en-US" sz="2700" smtClean="0"/>
              <a:t>Di chuyển </a:t>
            </a:r>
            <a:r>
              <a:rPr lang="en-US" sz="2700"/>
              <a:t>tập tin, thư mục</a:t>
            </a:r>
            <a:r>
              <a:rPr lang="en-US" sz="2700" smtClean="0"/>
              <a:t>.</a:t>
            </a:r>
          </a:p>
          <a:p>
            <a:pPr lvl="1" algn="just"/>
            <a:r>
              <a:rPr lang="en-US" sz="2300" smtClean="0"/>
              <a:t>Files.move(fileNguon,fileDich,REPLACE_EXISTING</a:t>
            </a:r>
            <a:r>
              <a:rPr lang="en-US" sz="2300"/>
              <a:t>);</a:t>
            </a:r>
          </a:p>
          <a:p>
            <a:pPr algn="just"/>
            <a:endParaRPr lang="en-US" sz="2700" smtClean="0"/>
          </a:p>
        </p:txBody>
      </p:sp>
    </p:spTree>
    <p:extLst>
      <p:ext uri="{BB962C8B-B14F-4D97-AF65-F5344CB8AC3E}">
        <p14:creationId xmlns:p14="http://schemas.microsoft.com/office/powerpoint/2010/main" val="34041782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algn="just"/>
            <a:r>
              <a:rPr lang="en-US" smtClean="0">
                <a:solidFill>
                  <a:srgbClr val="FF0000"/>
                </a:solidFill>
              </a:rPr>
              <a:t>Bài 1:</a:t>
            </a:r>
            <a:r>
              <a:rPr lang="en-US" smtClean="0"/>
              <a:t> </a:t>
            </a:r>
            <a:r>
              <a:rPr lang="en-US" sz="3100" smtClean="0"/>
              <a:t>Nhập String </a:t>
            </a:r>
            <a:r>
              <a:rPr lang="en-US" sz="3100"/>
              <a:t>s = "Hi </a:t>
            </a:r>
            <a:r>
              <a:rPr lang="en-US" sz="3100" smtClean="0"/>
              <a:t>D14CQAT01-N! </a:t>
            </a:r>
            <a:r>
              <a:rPr lang="en-US" sz="3100"/>
              <a:t>Welcome to Object Oriented Programming in </a:t>
            </a:r>
            <a:r>
              <a:rPr lang="en-US" sz="3100" smtClean="0"/>
              <a:t>Java“ vào file Text.txt;</a:t>
            </a:r>
          </a:p>
          <a:p>
            <a:pPr algn="just"/>
            <a:r>
              <a:rPr lang="en-US" sz="3100" smtClean="0"/>
              <a:t>Xuất kích thước của s.</a:t>
            </a:r>
          </a:p>
          <a:p>
            <a:pPr algn="just"/>
            <a:r>
              <a:rPr lang="en-US" sz="3100" smtClean="0"/>
              <a:t>Đọc s, in </a:t>
            </a:r>
            <a:r>
              <a:rPr lang="en-US" sz="3100"/>
              <a:t>dạng </a:t>
            </a:r>
            <a:r>
              <a:rPr lang="en-US" sz="3100" smtClean="0"/>
              <a:t>in hoa các ký tự trên từng dòng.</a:t>
            </a:r>
            <a:endParaRPr lang="en-US" sz="3100"/>
          </a:p>
          <a:p>
            <a:pPr algn="just"/>
            <a:r>
              <a:rPr lang="en-US" sz="3100"/>
              <a:t>In niên khóa học (ở đây là 14</a:t>
            </a:r>
            <a:r>
              <a:rPr lang="en-US" sz="3100" smtClean="0"/>
              <a:t>).</a:t>
            </a:r>
          </a:p>
          <a:p>
            <a:pPr algn="just"/>
            <a:r>
              <a:rPr lang="en-US" sz="3100" smtClean="0"/>
              <a:t>In từ “Java” ở cuối chuỗi s.</a:t>
            </a:r>
          </a:p>
        </p:txBody>
      </p:sp>
    </p:spTree>
    <p:extLst>
      <p:ext uri="{BB962C8B-B14F-4D97-AF65-F5344CB8AC3E}">
        <p14:creationId xmlns:p14="http://schemas.microsoft.com/office/powerpoint/2010/main" val="18534608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algn="just"/>
            <a:r>
              <a:rPr lang="en-US" smtClean="0">
                <a:solidFill>
                  <a:srgbClr val="FF0000"/>
                </a:solidFill>
              </a:rPr>
              <a:t>Bài 2:</a:t>
            </a:r>
            <a:r>
              <a:rPr lang="en-US" smtClean="0"/>
              <a:t> </a:t>
            </a:r>
            <a:r>
              <a:rPr lang="en-US" sz="3100" smtClean="0"/>
              <a:t>Mỗi Sinh Viên</a:t>
            </a:r>
            <a:r>
              <a:rPr lang="vi-VN" sz="3100" smtClean="0"/>
              <a:t> </a:t>
            </a:r>
            <a:r>
              <a:rPr lang="vi-VN" sz="3100"/>
              <a:t>gồm các thuộc tính: </a:t>
            </a:r>
            <a:r>
              <a:rPr lang="en-US" sz="3100" smtClean="0"/>
              <a:t>Họ </a:t>
            </a:r>
            <a:r>
              <a:rPr lang="vi-VN" sz="3100" smtClean="0"/>
              <a:t>tên</a:t>
            </a:r>
            <a:r>
              <a:rPr lang="vi-VN" sz="3100"/>
              <a:t>, </a:t>
            </a:r>
            <a:r>
              <a:rPr lang="en-US" sz="3100" smtClean="0"/>
              <a:t>ngày</a:t>
            </a:r>
            <a:r>
              <a:rPr lang="vi-VN" sz="3100" smtClean="0"/>
              <a:t> </a:t>
            </a:r>
            <a:r>
              <a:rPr lang="vi-VN" sz="3100"/>
              <a:t>sinh, điểm trung bình. Ghi </a:t>
            </a:r>
            <a:r>
              <a:rPr lang="en-US" sz="3100" smtClean="0"/>
              <a:t>danh sách n sinh viên</a:t>
            </a:r>
            <a:r>
              <a:rPr lang="vi-VN" sz="3100" smtClean="0"/>
              <a:t> </a:t>
            </a:r>
            <a:r>
              <a:rPr lang="vi-VN" sz="3100"/>
              <a:t>vào file theo kiểu nhị </a:t>
            </a:r>
            <a:r>
              <a:rPr lang="vi-VN" sz="3100" smtClean="0"/>
              <a:t>phân.</a:t>
            </a:r>
            <a:endParaRPr lang="en-US" sz="3100" smtClean="0"/>
          </a:p>
          <a:p>
            <a:pPr algn="just"/>
            <a:r>
              <a:rPr lang="vi-VN" sz="3100" smtClean="0"/>
              <a:t>Đọc </a:t>
            </a:r>
            <a:r>
              <a:rPr lang="vi-VN" sz="3100"/>
              <a:t>file in thông tin ra </a:t>
            </a:r>
            <a:r>
              <a:rPr lang="vi-VN" sz="3100" smtClean="0"/>
              <a:t>ngoài.</a:t>
            </a:r>
            <a:endParaRPr lang="en-US" sz="3100" smtClean="0"/>
          </a:p>
          <a:p>
            <a:pPr algn="just"/>
            <a:r>
              <a:rPr lang="vi-VN" sz="3100" smtClean="0"/>
              <a:t>Nếu </a:t>
            </a:r>
            <a:r>
              <a:rPr lang="vi-VN" sz="3100"/>
              <a:t>chạy lại chương trình mà file đã tồn tại thì không tạo đối tượng mới nữa mà in luôn ra thông tin đối tượng </a:t>
            </a:r>
            <a:r>
              <a:rPr lang="vi-VN" sz="3100" smtClean="0"/>
              <a:t>được </a:t>
            </a:r>
            <a:r>
              <a:rPr lang="vi-VN" sz="3100"/>
              <a:t>đọc từ file!</a:t>
            </a:r>
            <a:endParaRPr lang="en-US" sz="3100"/>
          </a:p>
        </p:txBody>
      </p:sp>
    </p:spTree>
    <p:extLst>
      <p:ext uri="{BB962C8B-B14F-4D97-AF65-F5344CB8AC3E}">
        <p14:creationId xmlns:p14="http://schemas.microsoft.com/office/powerpoint/2010/main" val="33036224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algn="just"/>
            <a:r>
              <a:rPr lang="en-US" smtClean="0">
                <a:solidFill>
                  <a:srgbClr val="FF0000"/>
                </a:solidFill>
              </a:rPr>
              <a:t>Bài 3:</a:t>
            </a:r>
            <a:r>
              <a:rPr lang="en-US" smtClean="0"/>
              <a:t> </a:t>
            </a:r>
            <a:r>
              <a:rPr lang="en-US" sz="3100" smtClean="0"/>
              <a:t>Mỗi Sinh Viên</a:t>
            </a:r>
            <a:r>
              <a:rPr lang="vi-VN" sz="3100" smtClean="0"/>
              <a:t> </a:t>
            </a:r>
            <a:r>
              <a:rPr lang="vi-VN" sz="3100"/>
              <a:t>gồm các thuộc tính: </a:t>
            </a:r>
            <a:r>
              <a:rPr lang="en-US" sz="3100" smtClean="0"/>
              <a:t>Họ </a:t>
            </a:r>
            <a:r>
              <a:rPr lang="vi-VN" sz="3100" smtClean="0"/>
              <a:t>tên</a:t>
            </a:r>
            <a:r>
              <a:rPr lang="vi-VN" sz="3100"/>
              <a:t>, </a:t>
            </a:r>
            <a:r>
              <a:rPr lang="en-US" sz="3100" smtClean="0"/>
              <a:t>ngày</a:t>
            </a:r>
            <a:r>
              <a:rPr lang="vi-VN" sz="3100" smtClean="0"/>
              <a:t> </a:t>
            </a:r>
            <a:r>
              <a:rPr lang="vi-VN" sz="3100"/>
              <a:t>sinh, điểm trung bình. Ghi </a:t>
            </a:r>
            <a:r>
              <a:rPr lang="en-US" sz="3100" smtClean="0"/>
              <a:t>danh sách n sinh viên</a:t>
            </a:r>
            <a:r>
              <a:rPr lang="vi-VN" sz="3100" smtClean="0"/>
              <a:t> </a:t>
            </a:r>
            <a:r>
              <a:rPr lang="vi-VN" sz="3100"/>
              <a:t>vào file theo kiểu nhị </a:t>
            </a:r>
            <a:r>
              <a:rPr lang="vi-VN" sz="3100" smtClean="0"/>
              <a:t>phân.</a:t>
            </a:r>
            <a:endParaRPr lang="en-US" sz="3100" smtClean="0"/>
          </a:p>
          <a:p>
            <a:pPr algn="just"/>
            <a:r>
              <a:rPr lang="vi-VN" sz="3100" smtClean="0"/>
              <a:t>Đọc </a:t>
            </a:r>
            <a:r>
              <a:rPr lang="vi-VN" sz="3100"/>
              <a:t>file in thông tin ra </a:t>
            </a:r>
            <a:r>
              <a:rPr lang="vi-VN" sz="3100" smtClean="0"/>
              <a:t>ngoài.</a:t>
            </a:r>
            <a:endParaRPr lang="en-US" sz="3100" smtClean="0"/>
          </a:p>
          <a:p>
            <a:pPr algn="just"/>
            <a:r>
              <a:rPr lang="vi-VN" sz="3100" smtClean="0"/>
              <a:t>Nếu </a:t>
            </a:r>
            <a:r>
              <a:rPr lang="vi-VN" sz="3100"/>
              <a:t>chạy lại chương trình mà file đã tồn tại thì </a:t>
            </a:r>
            <a:r>
              <a:rPr lang="en-US" sz="3100" smtClean="0"/>
              <a:t>cho chọn hoặc</a:t>
            </a:r>
            <a:r>
              <a:rPr lang="vi-VN" sz="3100" smtClean="0"/>
              <a:t> </a:t>
            </a:r>
            <a:r>
              <a:rPr lang="vi-VN" sz="3100"/>
              <a:t>in luôn ra thông tin đối tượng </a:t>
            </a:r>
            <a:r>
              <a:rPr lang="vi-VN" sz="3100" smtClean="0"/>
              <a:t>được </a:t>
            </a:r>
            <a:r>
              <a:rPr lang="vi-VN" sz="3100"/>
              <a:t>đọc từ </a:t>
            </a:r>
            <a:r>
              <a:rPr lang="vi-VN" sz="3100" smtClean="0"/>
              <a:t>file</a:t>
            </a:r>
            <a:r>
              <a:rPr lang="en-US" sz="3100" smtClean="0"/>
              <a:t> hoặc cho ghi tiếp vào cuối danh sách sau đó mới in ra toàn bộ</a:t>
            </a:r>
            <a:r>
              <a:rPr lang="vi-VN" sz="3100" smtClean="0"/>
              <a:t>!</a:t>
            </a:r>
            <a:endParaRPr lang="en-US" sz="3100"/>
          </a:p>
        </p:txBody>
      </p:sp>
    </p:spTree>
    <p:extLst>
      <p:ext uri="{BB962C8B-B14F-4D97-AF65-F5344CB8AC3E}">
        <p14:creationId xmlns:p14="http://schemas.microsoft.com/office/powerpoint/2010/main" val="25490201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fontScale="62500" lnSpcReduction="20000"/>
          </a:bodyPr>
          <a:lstStyle/>
          <a:p>
            <a:pPr algn="just"/>
            <a:r>
              <a:rPr lang="en-US">
                <a:solidFill>
                  <a:srgbClr val="FF0000"/>
                </a:solidFill>
              </a:rPr>
              <a:t>Bài 4:</a:t>
            </a:r>
            <a:r>
              <a:rPr lang="en-US"/>
              <a:t> </a:t>
            </a:r>
            <a:r>
              <a:rPr lang="en-US" sz="3100" smtClean="0"/>
              <a:t>Viết chương </a:t>
            </a:r>
            <a:r>
              <a:rPr lang="en-US" sz="3100"/>
              <a:t>trình </a:t>
            </a:r>
            <a:r>
              <a:rPr lang="en-US" sz="3100" smtClean="0"/>
              <a:t>thay đổi mật khẩu người dùng:</a:t>
            </a:r>
            <a:endParaRPr lang="en-US" sz="3100"/>
          </a:p>
          <a:p>
            <a:pPr lvl="0" algn="just"/>
            <a:r>
              <a:rPr lang="en-US" sz="3100"/>
              <a:t>Cố gắng để lấy đối tượng Console. Nếu đối tượng không có, hủy bỏ.</a:t>
            </a:r>
          </a:p>
          <a:p>
            <a:pPr lvl="0" algn="just"/>
            <a:r>
              <a:rPr lang="en-US" sz="3100"/>
              <a:t>Gọi Console.readLine để nhắc và đọc tên đăng nhập của người dùng.</a:t>
            </a:r>
          </a:p>
          <a:p>
            <a:pPr lvl="0" algn="just"/>
            <a:r>
              <a:rPr lang="en-US" sz="3100"/>
              <a:t>Gọi Console.readPassword để nhắc và đọc mật khẩu hiện hành.</a:t>
            </a:r>
          </a:p>
          <a:p>
            <a:pPr lvl="0" algn="just"/>
            <a:r>
              <a:rPr lang="en-US" sz="3100"/>
              <a:t>Kiểm tra người dùng có quyền thay đổi mật khẩu.</a:t>
            </a:r>
          </a:p>
          <a:p>
            <a:pPr lvl="0" algn="just"/>
            <a:r>
              <a:rPr lang="en-US" sz="3100"/>
              <a:t>Lặp lại các bước sau cho đến khi người dùng nhập mật khẩu hai </a:t>
            </a:r>
            <a:r>
              <a:rPr lang="en-US" sz="3100" smtClean="0"/>
              <a:t>lần:</a:t>
            </a:r>
          </a:p>
          <a:p>
            <a:pPr lvl="1" algn="just"/>
            <a:r>
              <a:rPr lang="en-US" sz="2700" smtClean="0"/>
              <a:t>Console.readPassword </a:t>
            </a:r>
            <a:r>
              <a:rPr lang="en-US" sz="2700"/>
              <a:t>gọi hai lần để nhắc cho và đọc một mật khẩu </a:t>
            </a:r>
            <a:r>
              <a:rPr lang="en-US" sz="2700" smtClean="0"/>
              <a:t>mới.</a:t>
            </a:r>
          </a:p>
          <a:p>
            <a:pPr lvl="1" algn="just"/>
            <a:r>
              <a:rPr lang="en-US" sz="2700" smtClean="0"/>
              <a:t>Nếu </a:t>
            </a:r>
            <a:r>
              <a:rPr lang="en-US" sz="2700"/>
              <a:t>người dùng nhập vào cùng một mật khẩu cả hai lần, gọi change để thay đổi nó. Ghi đè lên cả hai mật khẩu với các khoảng </a:t>
            </a:r>
            <a:r>
              <a:rPr lang="en-US" sz="2700" smtClean="0"/>
              <a:t>trống.</a:t>
            </a:r>
          </a:p>
          <a:p>
            <a:pPr lvl="1" algn="just"/>
            <a:r>
              <a:rPr lang="en-US" sz="2700" smtClean="0"/>
              <a:t>Ghi </a:t>
            </a:r>
            <a:r>
              <a:rPr lang="en-US" sz="2700"/>
              <a:t>đè lên các mật khẩu cũ với khoảng trống.</a:t>
            </a:r>
          </a:p>
        </p:txBody>
      </p:sp>
    </p:spTree>
    <p:extLst>
      <p:ext uri="{BB962C8B-B14F-4D97-AF65-F5344CB8AC3E}">
        <p14:creationId xmlns:p14="http://schemas.microsoft.com/office/powerpoint/2010/main" val="2030953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LUỒNG BYTE</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a:p>
            <a:pPr algn="just"/>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228035"/>
            <a:ext cx="6399213"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900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LUỒNG BYTE</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a:p>
            <a:pPr algn="just"/>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57150"/>
            <a:ext cx="8736013" cy="674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2895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6781</TotalTime>
  <Words>3662</Words>
  <Application>Microsoft Office PowerPoint</Application>
  <PresentationFormat>On-screen Show (4:3)</PresentationFormat>
  <Paragraphs>368</Paragraphs>
  <Slides>76</Slides>
  <Notes>53</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Technic</vt:lpstr>
      <vt:lpstr>lập trình Hđt VỚI JAVA: XỬ LÝ VÀO RA</vt:lpstr>
      <vt:lpstr>NỘI DUNG</vt:lpstr>
      <vt:lpstr>GIỚI THIỆU LUỒNG VÀO RA</vt:lpstr>
      <vt:lpstr>GIỚI THIỆU LUỒNG VÀO RA</vt:lpstr>
      <vt:lpstr>GIỚI THIỆU LUỒNG VÀO RA</vt:lpstr>
      <vt:lpstr>GIỚI THIỆU LUỒNG VÀO RA</vt:lpstr>
      <vt:lpstr>LUỒNG BYTE</vt:lpstr>
      <vt:lpstr>LUỒNG BYTE</vt:lpstr>
      <vt:lpstr>LUỒNG BYTE</vt:lpstr>
      <vt:lpstr>LUỒNG KÝ TỰ</vt:lpstr>
      <vt:lpstr>LUỒNG KÝ TỰ</vt:lpstr>
      <vt:lpstr>LUỒNG KÝ TỰ</vt:lpstr>
      <vt:lpstr>SỬ DỤNG BỘ ĐỆM TRONG ĐỌC GHI DỮ LIỆU</vt:lpstr>
      <vt:lpstr>LUỒNG BỘ ĐỆM</vt:lpstr>
      <vt:lpstr>LUỒNG BỘ ĐỆM</vt:lpstr>
      <vt:lpstr>LUỒNG BỘ ĐỆM</vt:lpstr>
      <vt:lpstr>LUỒNG BỘ ĐỆM</vt:lpstr>
      <vt:lpstr>LUỒNG BỘ ĐỆM</vt:lpstr>
      <vt:lpstr>LUỒNG BỘ ĐỆM</vt:lpstr>
      <vt:lpstr>LUỒNG BỘ ĐỆM</vt:lpstr>
      <vt:lpstr>LUỒNG BỘ ĐỆM</vt:lpstr>
      <vt:lpstr>LUỒNG BỘ ĐỆM</vt:lpstr>
      <vt:lpstr>LUỒNG BỘ ĐỆM</vt:lpstr>
      <vt:lpstr>ĐỌC GHI DỮ LIỆU THEO ĐỊNH DẠNG</vt:lpstr>
      <vt:lpstr>SCANNING</vt:lpstr>
      <vt:lpstr>SCANNING</vt:lpstr>
      <vt:lpstr>SCANNING</vt:lpstr>
      <vt:lpstr>SCANNING</vt:lpstr>
      <vt:lpstr>SCANNING</vt:lpstr>
      <vt:lpstr>SCANNING</vt:lpstr>
      <vt:lpstr>FORMATTING</vt:lpstr>
      <vt:lpstr>FORMATTING</vt:lpstr>
      <vt:lpstr>FORMATTING</vt:lpstr>
      <vt:lpstr>FORMATTING</vt:lpstr>
      <vt:lpstr>FORMATTING</vt:lpstr>
      <vt:lpstr>FORMATTING</vt:lpstr>
      <vt:lpstr>FORMATTING</vt:lpstr>
      <vt:lpstr>VÀO RA TỪ CHẾ ĐỘ  DÒNG LỆNH</vt:lpstr>
      <vt:lpstr>VÀO RA QUA LUỒNG CHUẨN</vt:lpstr>
      <vt:lpstr>VÀO RA QUA LUỒNG CHUẨN</vt:lpstr>
      <vt:lpstr>VÀO RA QUA LUỒNG CHUẨN</vt:lpstr>
      <vt:lpstr>VÀO RA QUA LUỒNG CHUẨN</vt:lpstr>
      <vt:lpstr>VÀO RA QUA LUỒNG CHUẨN</vt:lpstr>
      <vt:lpstr>VÀO RA QUA LUỒNG CHUẨN</vt:lpstr>
      <vt:lpstr>VÀO RA QUA LUỒNG CHUẨN</vt:lpstr>
      <vt:lpstr>VÀO RA QUA LUỒNG CHUẨN</vt:lpstr>
      <vt:lpstr>VÀO RA QUA LUỒNG CHUẨN</vt:lpstr>
      <vt:lpstr>VÀO RA QUA CONSOLE</vt:lpstr>
      <vt:lpstr>VÀO RA QUA CONSOLE</vt:lpstr>
      <vt:lpstr>VÀO RA QUA CONSOLE</vt:lpstr>
      <vt:lpstr>VÀO RA QUA CONSOLE</vt:lpstr>
      <vt:lpstr>VÀO RA QUA CONSOLE</vt:lpstr>
      <vt:lpstr>VÀO RA QUA CONSOLE</vt:lpstr>
      <vt:lpstr>VÀO RA QUA CONSOLE</vt:lpstr>
      <vt:lpstr>DÙNG SCANNER CHO NHẬP TỪ CONSOLE</vt:lpstr>
      <vt:lpstr>DÙNG SCANNER CHO NHẬP TỪ CONSOLE</vt:lpstr>
      <vt:lpstr>DÙNG SCANNER CHO NHẬP TỪ CONSOLE</vt:lpstr>
      <vt:lpstr>ĐỌC GHI DỮ LIỆU VỚI  DATA STREAM</vt:lpstr>
      <vt:lpstr>ĐỌC GHI DỮ LIỆU VỚI  DATA STREAM</vt:lpstr>
      <vt:lpstr>ĐỌC GHI DỮ LIỆU VỚI  DATA STREAM</vt:lpstr>
      <vt:lpstr>ĐỌC GHI ĐỐI TƯỢNG VỚI  OBJECT STREAM</vt:lpstr>
      <vt:lpstr>ĐỌC GHI ĐỐI TƯỢNG VỚI  OBJECT STREAM</vt:lpstr>
      <vt:lpstr>ĐỌC GHI ĐỐI TƯỢNG VỚI  OBJECT STREAM</vt:lpstr>
      <vt:lpstr>TỔNG QUAN VỀ LÀM VIỆC VỚI TẬP TIN (FILE I/O)</vt:lpstr>
      <vt:lpstr>ĐƯỜNG DẪN TẬP TIN, THƯ MỤC</vt:lpstr>
      <vt:lpstr>LỚP PATH</vt:lpstr>
      <vt:lpstr>LỚP PATH</vt:lpstr>
      <vt:lpstr>LỚP FILES</vt:lpstr>
      <vt:lpstr>KIỂM TRA SỰ TỒN TẠI CỦA TẬP TIN, THƯ MỤC</vt:lpstr>
      <vt:lpstr>KIỂM TRA TRUY XUẤT TẬP TIN, THƯ MỤC</vt:lpstr>
      <vt:lpstr>XÓA TẬP TIN, THƯ MỤC</vt:lpstr>
      <vt:lpstr>DI CHUYỂN TẬP TIN, THƯ MỤC</vt:lpstr>
      <vt:lpstr>BÀI TẬP</vt:lpstr>
      <vt:lpstr>BÀI TẬP</vt:lpstr>
      <vt:lpstr>BÀI TẬP</vt:lpstr>
      <vt:lpstr>BÀI TẬP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Xử lý vào ra</dc:title>
  <dc:creator>Windows User</dc:creator>
  <cp:lastModifiedBy>Windows User</cp:lastModifiedBy>
  <cp:revision>1427</cp:revision>
  <dcterms:created xsi:type="dcterms:W3CDTF">2016-08-15T10:08:11Z</dcterms:created>
  <dcterms:modified xsi:type="dcterms:W3CDTF">2016-11-01T01:18:09Z</dcterms:modified>
</cp:coreProperties>
</file>