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04"/>
  </p:notesMasterIdLst>
  <p:sldIdLst>
    <p:sldId id="256" r:id="rId2"/>
    <p:sldId id="258" r:id="rId3"/>
    <p:sldId id="259" r:id="rId4"/>
    <p:sldId id="326" r:id="rId5"/>
    <p:sldId id="323" r:id="rId6"/>
    <p:sldId id="328" r:id="rId7"/>
    <p:sldId id="329" r:id="rId8"/>
    <p:sldId id="327" r:id="rId9"/>
    <p:sldId id="330" r:id="rId10"/>
    <p:sldId id="332" r:id="rId11"/>
    <p:sldId id="333" r:id="rId12"/>
    <p:sldId id="334" r:id="rId13"/>
    <p:sldId id="335" r:id="rId14"/>
    <p:sldId id="336" r:id="rId15"/>
    <p:sldId id="350" r:id="rId16"/>
    <p:sldId id="351" r:id="rId17"/>
    <p:sldId id="352" r:id="rId18"/>
    <p:sldId id="353" r:id="rId19"/>
    <p:sldId id="337" r:id="rId20"/>
    <p:sldId id="338" r:id="rId21"/>
    <p:sldId id="339" r:id="rId22"/>
    <p:sldId id="340" r:id="rId23"/>
    <p:sldId id="341" r:id="rId24"/>
    <p:sldId id="342" r:id="rId25"/>
    <p:sldId id="343" r:id="rId26"/>
    <p:sldId id="344" r:id="rId27"/>
    <p:sldId id="345" r:id="rId28"/>
    <p:sldId id="346" r:id="rId29"/>
    <p:sldId id="347" r:id="rId30"/>
    <p:sldId id="349" r:id="rId31"/>
    <p:sldId id="354" r:id="rId32"/>
    <p:sldId id="348" r:id="rId33"/>
    <p:sldId id="355" r:id="rId34"/>
    <p:sldId id="356" r:id="rId35"/>
    <p:sldId id="358" r:id="rId36"/>
    <p:sldId id="357" r:id="rId37"/>
    <p:sldId id="359" r:id="rId38"/>
    <p:sldId id="361" r:id="rId39"/>
    <p:sldId id="360" r:id="rId40"/>
    <p:sldId id="362" r:id="rId41"/>
    <p:sldId id="363" r:id="rId42"/>
    <p:sldId id="364" r:id="rId43"/>
    <p:sldId id="365" r:id="rId44"/>
    <p:sldId id="367" r:id="rId45"/>
    <p:sldId id="366" r:id="rId46"/>
    <p:sldId id="368" r:id="rId47"/>
    <p:sldId id="370" r:id="rId48"/>
    <p:sldId id="369" r:id="rId49"/>
    <p:sldId id="419" r:id="rId50"/>
    <p:sldId id="420" r:id="rId51"/>
    <p:sldId id="418" r:id="rId52"/>
    <p:sldId id="371" r:id="rId53"/>
    <p:sldId id="372" r:id="rId54"/>
    <p:sldId id="373" r:id="rId55"/>
    <p:sldId id="374" r:id="rId56"/>
    <p:sldId id="375" r:id="rId57"/>
    <p:sldId id="376" r:id="rId58"/>
    <p:sldId id="377" r:id="rId59"/>
    <p:sldId id="378" r:id="rId60"/>
    <p:sldId id="379" r:id="rId61"/>
    <p:sldId id="380" r:id="rId62"/>
    <p:sldId id="381" r:id="rId63"/>
    <p:sldId id="382" r:id="rId64"/>
    <p:sldId id="383" r:id="rId65"/>
    <p:sldId id="384" r:id="rId66"/>
    <p:sldId id="385" r:id="rId67"/>
    <p:sldId id="386" r:id="rId68"/>
    <p:sldId id="387" r:id="rId69"/>
    <p:sldId id="388" r:id="rId70"/>
    <p:sldId id="390" r:id="rId71"/>
    <p:sldId id="391" r:id="rId72"/>
    <p:sldId id="392" r:id="rId73"/>
    <p:sldId id="393" r:id="rId74"/>
    <p:sldId id="394" r:id="rId75"/>
    <p:sldId id="389" r:id="rId76"/>
    <p:sldId id="395" r:id="rId77"/>
    <p:sldId id="396" r:id="rId78"/>
    <p:sldId id="397" r:id="rId79"/>
    <p:sldId id="398" r:id="rId80"/>
    <p:sldId id="399" r:id="rId81"/>
    <p:sldId id="401" r:id="rId82"/>
    <p:sldId id="402" r:id="rId83"/>
    <p:sldId id="403" r:id="rId84"/>
    <p:sldId id="400" r:id="rId85"/>
    <p:sldId id="404" r:id="rId86"/>
    <p:sldId id="405" r:id="rId87"/>
    <p:sldId id="406" r:id="rId88"/>
    <p:sldId id="408" r:id="rId89"/>
    <p:sldId id="409" r:id="rId90"/>
    <p:sldId id="407" r:id="rId91"/>
    <p:sldId id="410" r:id="rId92"/>
    <p:sldId id="411" r:id="rId93"/>
    <p:sldId id="412" r:id="rId94"/>
    <p:sldId id="413" r:id="rId95"/>
    <p:sldId id="415" r:id="rId96"/>
    <p:sldId id="416" r:id="rId97"/>
    <p:sldId id="417" r:id="rId98"/>
    <p:sldId id="309" r:id="rId99"/>
    <p:sldId id="320" r:id="rId100"/>
    <p:sldId id="319" r:id="rId101"/>
    <p:sldId id="421" r:id="rId102"/>
    <p:sldId id="322" r:id="rId10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256" autoAdjust="0"/>
  </p:normalViewPr>
  <p:slideViewPr>
    <p:cSldViewPr>
      <p:cViewPr>
        <p:scale>
          <a:sx n="72" d="100"/>
          <a:sy n="72" d="100"/>
        </p:scale>
        <p:origin x="-1314" y="3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heme" Target="theme/theme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516150-5885-4012-8806-6BC4BC453EB1}" type="datetimeFigureOut">
              <a:rPr lang="en-US" smtClean="0"/>
              <a:t>08/11/2016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B842AA-1770-47B5-86E9-2358399F357D}" type="slidenum">
              <a:rPr lang="en-US" smtClean="0"/>
              <a:t>‹#›</a:t>
            </a:fld>
            <a:endParaRPr lang="en-US"/>
          </a:p>
        </p:txBody>
      </p:sp>
    </p:spTree>
    <p:extLst>
      <p:ext uri="{BB962C8B-B14F-4D97-AF65-F5344CB8AC3E}">
        <p14:creationId xmlns:p14="http://schemas.microsoft.com/office/powerpoint/2010/main" val="1899834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Thuộc tính </a:t>
            </a:r>
            <a:r>
              <a:rPr lang="en-US" sz="1200" smtClean="0">
                <a:solidFill>
                  <a:srgbClr val="FFFF00"/>
                </a:solidFill>
              </a:rPr>
              <a:t>setEchoChar(char)/getEchoChar() </a:t>
            </a:r>
            <a:r>
              <a:rPr lang="en-US" smtClean="0"/>
              <a:t>được dùng khi ta cần che dấu thông tin văn bản, ví dụ, ô gõ mật khẩu của chương trình.</a:t>
            </a:r>
          </a:p>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40</a:t>
            </a:fld>
            <a:endParaRPr lang="en-US"/>
          </a:p>
        </p:txBody>
      </p:sp>
    </p:spTree>
    <p:extLst>
      <p:ext uri="{BB962C8B-B14F-4D97-AF65-F5344CB8AC3E}">
        <p14:creationId xmlns:p14="http://schemas.microsoft.com/office/powerpoint/2010/main" val="4114563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49</a:t>
            </a:fld>
            <a:endParaRPr lang="en-US"/>
          </a:p>
        </p:txBody>
      </p:sp>
    </p:spTree>
    <p:extLst>
      <p:ext uri="{BB962C8B-B14F-4D97-AF65-F5344CB8AC3E}">
        <p14:creationId xmlns:p14="http://schemas.microsoft.com/office/powerpoint/2010/main" val="41145630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50</a:t>
            </a:fld>
            <a:endParaRPr lang="en-US"/>
          </a:p>
        </p:txBody>
      </p:sp>
    </p:spTree>
    <p:extLst>
      <p:ext uri="{BB962C8B-B14F-4D97-AF65-F5344CB8AC3E}">
        <p14:creationId xmlns:p14="http://schemas.microsoft.com/office/powerpoint/2010/main" val="41145630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51</a:t>
            </a:fld>
            <a:endParaRPr lang="en-US"/>
          </a:p>
        </p:txBody>
      </p:sp>
    </p:spTree>
    <p:extLst>
      <p:ext uri="{BB962C8B-B14F-4D97-AF65-F5344CB8AC3E}">
        <p14:creationId xmlns:p14="http://schemas.microsoft.com/office/powerpoint/2010/main" val="41145630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52</a:t>
            </a:fld>
            <a:endParaRPr lang="en-US"/>
          </a:p>
        </p:txBody>
      </p:sp>
    </p:spTree>
    <p:extLst>
      <p:ext uri="{BB962C8B-B14F-4D97-AF65-F5344CB8AC3E}">
        <p14:creationId xmlns:p14="http://schemas.microsoft.com/office/powerpoint/2010/main" val="41145630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53</a:t>
            </a:fld>
            <a:endParaRPr lang="en-US"/>
          </a:p>
        </p:txBody>
      </p:sp>
    </p:spTree>
    <p:extLst>
      <p:ext uri="{BB962C8B-B14F-4D97-AF65-F5344CB8AC3E}">
        <p14:creationId xmlns:p14="http://schemas.microsoft.com/office/powerpoint/2010/main" val="41145630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54</a:t>
            </a:fld>
            <a:endParaRPr lang="en-US"/>
          </a:p>
        </p:txBody>
      </p:sp>
    </p:spTree>
    <p:extLst>
      <p:ext uri="{BB962C8B-B14F-4D97-AF65-F5344CB8AC3E}">
        <p14:creationId xmlns:p14="http://schemas.microsoft.com/office/powerpoint/2010/main" val="41145630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55</a:t>
            </a:fld>
            <a:endParaRPr lang="en-US"/>
          </a:p>
        </p:txBody>
      </p:sp>
    </p:spTree>
    <p:extLst>
      <p:ext uri="{BB962C8B-B14F-4D97-AF65-F5344CB8AC3E}">
        <p14:creationId xmlns:p14="http://schemas.microsoft.com/office/powerpoint/2010/main" val="41145630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56</a:t>
            </a:fld>
            <a:endParaRPr lang="en-US"/>
          </a:p>
        </p:txBody>
      </p:sp>
    </p:spTree>
    <p:extLst>
      <p:ext uri="{BB962C8B-B14F-4D97-AF65-F5344CB8AC3E}">
        <p14:creationId xmlns:p14="http://schemas.microsoft.com/office/powerpoint/2010/main" val="41145630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t>Phương thức void actionPerformed(ActionEvent e) sẽ phản ứng tới việc nghe một ActionEvent.</a:t>
            </a:r>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57</a:t>
            </a:fld>
            <a:endParaRPr lang="en-US"/>
          </a:p>
        </p:txBody>
      </p:sp>
    </p:spTree>
    <p:extLst>
      <p:ext uri="{BB962C8B-B14F-4D97-AF65-F5344CB8AC3E}">
        <p14:creationId xmlns:p14="http://schemas.microsoft.com/office/powerpoint/2010/main" val="41145630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58</a:t>
            </a:fld>
            <a:endParaRPr lang="en-US"/>
          </a:p>
        </p:txBody>
      </p:sp>
    </p:spTree>
    <p:extLst>
      <p:ext uri="{BB962C8B-B14F-4D97-AF65-F5344CB8AC3E}">
        <p14:creationId xmlns:p14="http://schemas.microsoft.com/office/powerpoint/2010/main" val="4114563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41</a:t>
            </a:fld>
            <a:endParaRPr lang="en-US"/>
          </a:p>
        </p:txBody>
      </p:sp>
    </p:spTree>
    <p:extLst>
      <p:ext uri="{BB962C8B-B14F-4D97-AF65-F5344CB8AC3E}">
        <p14:creationId xmlns:p14="http://schemas.microsoft.com/office/powerpoint/2010/main" val="41145630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59</a:t>
            </a:fld>
            <a:endParaRPr lang="en-US"/>
          </a:p>
        </p:txBody>
      </p:sp>
    </p:spTree>
    <p:extLst>
      <p:ext uri="{BB962C8B-B14F-4D97-AF65-F5344CB8AC3E}">
        <p14:creationId xmlns:p14="http://schemas.microsoft.com/office/powerpoint/2010/main" val="41145630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Nhận xét dấu ; sau } của câu lệnh phức tạp này. Bình thường không có dấu ; sau } nhưng đây là trường hợp đặc biệt để ; kết thúc câu lệnh đơn.</a:t>
            </a:r>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60</a:t>
            </a:fld>
            <a:endParaRPr lang="en-US"/>
          </a:p>
        </p:txBody>
      </p:sp>
    </p:spTree>
    <p:extLst>
      <p:ext uri="{BB962C8B-B14F-4D97-AF65-F5344CB8AC3E}">
        <p14:creationId xmlns:p14="http://schemas.microsoft.com/office/powerpoint/2010/main" val="41145630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61</a:t>
            </a:fld>
            <a:endParaRPr lang="en-US"/>
          </a:p>
        </p:txBody>
      </p:sp>
    </p:spTree>
    <p:extLst>
      <p:ext uri="{BB962C8B-B14F-4D97-AF65-F5344CB8AC3E}">
        <p14:creationId xmlns:p14="http://schemas.microsoft.com/office/powerpoint/2010/main" val="41145630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62</a:t>
            </a:fld>
            <a:endParaRPr lang="en-US"/>
          </a:p>
        </p:txBody>
      </p:sp>
    </p:spTree>
    <p:extLst>
      <p:ext uri="{BB962C8B-B14F-4D97-AF65-F5344CB8AC3E}">
        <p14:creationId xmlns:p14="http://schemas.microsoft.com/office/powerpoint/2010/main" val="41145630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63</a:t>
            </a:fld>
            <a:endParaRPr lang="en-US"/>
          </a:p>
        </p:txBody>
      </p:sp>
    </p:spTree>
    <p:extLst>
      <p:ext uri="{BB962C8B-B14F-4D97-AF65-F5344CB8AC3E}">
        <p14:creationId xmlns:p14="http://schemas.microsoft.com/office/powerpoint/2010/main" val="41145630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64</a:t>
            </a:fld>
            <a:endParaRPr lang="en-US"/>
          </a:p>
        </p:txBody>
      </p:sp>
    </p:spTree>
    <p:extLst>
      <p:ext uri="{BB962C8B-B14F-4D97-AF65-F5344CB8AC3E}">
        <p14:creationId xmlns:p14="http://schemas.microsoft.com/office/powerpoint/2010/main" val="41145630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65</a:t>
            </a:fld>
            <a:endParaRPr lang="en-US"/>
          </a:p>
        </p:txBody>
      </p:sp>
    </p:spTree>
    <p:extLst>
      <p:ext uri="{BB962C8B-B14F-4D97-AF65-F5344CB8AC3E}">
        <p14:creationId xmlns:p14="http://schemas.microsoft.com/office/powerpoint/2010/main" val="41145630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66</a:t>
            </a:fld>
            <a:endParaRPr lang="en-US"/>
          </a:p>
        </p:txBody>
      </p:sp>
    </p:spTree>
    <p:extLst>
      <p:ext uri="{BB962C8B-B14F-4D97-AF65-F5344CB8AC3E}">
        <p14:creationId xmlns:p14="http://schemas.microsoft.com/office/powerpoint/2010/main" val="41145630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67</a:t>
            </a:fld>
            <a:endParaRPr lang="en-US"/>
          </a:p>
        </p:txBody>
      </p:sp>
    </p:spTree>
    <p:extLst>
      <p:ext uri="{BB962C8B-B14F-4D97-AF65-F5344CB8AC3E}">
        <p14:creationId xmlns:p14="http://schemas.microsoft.com/office/powerpoint/2010/main" val="41145630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68</a:t>
            </a:fld>
            <a:endParaRPr lang="en-US"/>
          </a:p>
        </p:txBody>
      </p:sp>
    </p:spTree>
    <p:extLst>
      <p:ext uri="{BB962C8B-B14F-4D97-AF65-F5344CB8AC3E}">
        <p14:creationId xmlns:p14="http://schemas.microsoft.com/office/powerpoint/2010/main" val="4114563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42</a:t>
            </a:fld>
            <a:endParaRPr lang="en-US"/>
          </a:p>
        </p:txBody>
      </p:sp>
    </p:spTree>
    <p:extLst>
      <p:ext uri="{BB962C8B-B14F-4D97-AF65-F5344CB8AC3E}">
        <p14:creationId xmlns:p14="http://schemas.microsoft.com/office/powerpoint/2010/main" val="41145630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69</a:t>
            </a:fld>
            <a:endParaRPr lang="en-US"/>
          </a:p>
        </p:txBody>
      </p:sp>
    </p:spTree>
    <p:extLst>
      <p:ext uri="{BB962C8B-B14F-4D97-AF65-F5344CB8AC3E}">
        <p14:creationId xmlns:p14="http://schemas.microsoft.com/office/powerpoint/2010/main" val="41145630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70</a:t>
            </a:fld>
            <a:endParaRPr lang="en-US"/>
          </a:p>
        </p:txBody>
      </p:sp>
    </p:spTree>
    <p:extLst>
      <p:ext uri="{BB962C8B-B14F-4D97-AF65-F5344CB8AC3E}">
        <p14:creationId xmlns:p14="http://schemas.microsoft.com/office/powerpoint/2010/main" val="41145630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71</a:t>
            </a:fld>
            <a:endParaRPr lang="en-US"/>
          </a:p>
        </p:txBody>
      </p:sp>
    </p:spTree>
    <p:extLst>
      <p:ext uri="{BB962C8B-B14F-4D97-AF65-F5344CB8AC3E}">
        <p14:creationId xmlns:p14="http://schemas.microsoft.com/office/powerpoint/2010/main" val="41145630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72</a:t>
            </a:fld>
            <a:endParaRPr lang="en-US"/>
          </a:p>
        </p:txBody>
      </p:sp>
    </p:spTree>
    <p:extLst>
      <p:ext uri="{BB962C8B-B14F-4D97-AF65-F5344CB8AC3E}">
        <p14:creationId xmlns:p14="http://schemas.microsoft.com/office/powerpoint/2010/main" val="41145630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73</a:t>
            </a:fld>
            <a:endParaRPr lang="en-US"/>
          </a:p>
        </p:txBody>
      </p:sp>
    </p:spTree>
    <p:extLst>
      <p:ext uri="{BB962C8B-B14F-4D97-AF65-F5344CB8AC3E}">
        <p14:creationId xmlns:p14="http://schemas.microsoft.com/office/powerpoint/2010/main" val="41145630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74</a:t>
            </a:fld>
            <a:endParaRPr lang="en-US"/>
          </a:p>
        </p:txBody>
      </p:sp>
    </p:spTree>
    <p:extLst>
      <p:ext uri="{BB962C8B-B14F-4D97-AF65-F5344CB8AC3E}">
        <p14:creationId xmlns:p14="http://schemas.microsoft.com/office/powerpoint/2010/main" val="41145630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75</a:t>
            </a:fld>
            <a:endParaRPr lang="en-US"/>
          </a:p>
        </p:txBody>
      </p:sp>
    </p:spTree>
    <p:extLst>
      <p:ext uri="{BB962C8B-B14F-4D97-AF65-F5344CB8AC3E}">
        <p14:creationId xmlns:p14="http://schemas.microsoft.com/office/powerpoint/2010/main" val="41145630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76</a:t>
            </a:fld>
            <a:endParaRPr lang="en-US"/>
          </a:p>
        </p:txBody>
      </p:sp>
    </p:spTree>
    <p:extLst>
      <p:ext uri="{BB962C8B-B14F-4D97-AF65-F5344CB8AC3E}">
        <p14:creationId xmlns:p14="http://schemas.microsoft.com/office/powerpoint/2010/main" val="41145630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77</a:t>
            </a:fld>
            <a:endParaRPr lang="en-US"/>
          </a:p>
        </p:txBody>
      </p:sp>
    </p:spTree>
    <p:extLst>
      <p:ext uri="{BB962C8B-B14F-4D97-AF65-F5344CB8AC3E}">
        <p14:creationId xmlns:p14="http://schemas.microsoft.com/office/powerpoint/2010/main" val="41145630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78</a:t>
            </a:fld>
            <a:endParaRPr lang="en-US"/>
          </a:p>
        </p:txBody>
      </p:sp>
    </p:spTree>
    <p:extLst>
      <p:ext uri="{BB962C8B-B14F-4D97-AF65-F5344CB8AC3E}">
        <p14:creationId xmlns:p14="http://schemas.microsoft.com/office/powerpoint/2010/main" val="4114563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43</a:t>
            </a:fld>
            <a:endParaRPr lang="en-US"/>
          </a:p>
        </p:txBody>
      </p:sp>
    </p:spTree>
    <p:extLst>
      <p:ext uri="{BB962C8B-B14F-4D97-AF65-F5344CB8AC3E}">
        <p14:creationId xmlns:p14="http://schemas.microsoft.com/office/powerpoint/2010/main" val="411456308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79</a:t>
            </a:fld>
            <a:endParaRPr lang="en-US"/>
          </a:p>
        </p:txBody>
      </p:sp>
    </p:spTree>
    <p:extLst>
      <p:ext uri="{BB962C8B-B14F-4D97-AF65-F5344CB8AC3E}">
        <p14:creationId xmlns:p14="http://schemas.microsoft.com/office/powerpoint/2010/main" val="41145630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80</a:t>
            </a:fld>
            <a:endParaRPr lang="en-US"/>
          </a:p>
        </p:txBody>
      </p:sp>
    </p:spTree>
    <p:extLst>
      <p:ext uri="{BB962C8B-B14F-4D97-AF65-F5344CB8AC3E}">
        <p14:creationId xmlns:p14="http://schemas.microsoft.com/office/powerpoint/2010/main" val="41145630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81</a:t>
            </a:fld>
            <a:endParaRPr lang="en-US"/>
          </a:p>
        </p:txBody>
      </p:sp>
    </p:spTree>
    <p:extLst>
      <p:ext uri="{BB962C8B-B14F-4D97-AF65-F5344CB8AC3E}">
        <p14:creationId xmlns:p14="http://schemas.microsoft.com/office/powerpoint/2010/main" val="411456308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82</a:t>
            </a:fld>
            <a:endParaRPr lang="en-US"/>
          </a:p>
        </p:txBody>
      </p:sp>
    </p:spTree>
    <p:extLst>
      <p:ext uri="{BB962C8B-B14F-4D97-AF65-F5344CB8AC3E}">
        <p14:creationId xmlns:p14="http://schemas.microsoft.com/office/powerpoint/2010/main" val="411456308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83</a:t>
            </a:fld>
            <a:endParaRPr lang="en-US"/>
          </a:p>
        </p:txBody>
      </p:sp>
    </p:spTree>
    <p:extLst>
      <p:ext uri="{BB962C8B-B14F-4D97-AF65-F5344CB8AC3E}">
        <p14:creationId xmlns:p14="http://schemas.microsoft.com/office/powerpoint/2010/main" val="411456308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t>Choice tương tự đối tượng dropdown list của window.</a:t>
            </a:r>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84</a:t>
            </a:fld>
            <a:endParaRPr lang="en-US"/>
          </a:p>
        </p:txBody>
      </p:sp>
    </p:spTree>
    <p:extLst>
      <p:ext uri="{BB962C8B-B14F-4D97-AF65-F5344CB8AC3E}">
        <p14:creationId xmlns:p14="http://schemas.microsoft.com/office/powerpoint/2010/main" val="411456308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85</a:t>
            </a:fld>
            <a:endParaRPr lang="en-US"/>
          </a:p>
        </p:txBody>
      </p:sp>
    </p:spTree>
    <p:extLst>
      <p:ext uri="{BB962C8B-B14F-4D97-AF65-F5344CB8AC3E}">
        <p14:creationId xmlns:p14="http://schemas.microsoft.com/office/powerpoint/2010/main" val="411456308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86</a:t>
            </a:fld>
            <a:endParaRPr lang="en-US"/>
          </a:p>
        </p:txBody>
      </p:sp>
    </p:spTree>
    <p:extLst>
      <p:ext uri="{BB962C8B-B14F-4D97-AF65-F5344CB8AC3E}">
        <p14:creationId xmlns:p14="http://schemas.microsoft.com/office/powerpoint/2010/main" val="411456308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87</a:t>
            </a:fld>
            <a:endParaRPr lang="en-US"/>
          </a:p>
        </p:txBody>
      </p:sp>
    </p:spTree>
    <p:extLst>
      <p:ext uri="{BB962C8B-B14F-4D97-AF65-F5344CB8AC3E}">
        <p14:creationId xmlns:p14="http://schemas.microsoft.com/office/powerpoint/2010/main" val="411456308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88</a:t>
            </a:fld>
            <a:endParaRPr lang="en-US"/>
          </a:p>
        </p:txBody>
      </p:sp>
    </p:spTree>
    <p:extLst>
      <p:ext uri="{BB962C8B-B14F-4D97-AF65-F5344CB8AC3E}">
        <p14:creationId xmlns:p14="http://schemas.microsoft.com/office/powerpoint/2010/main" val="4114563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44</a:t>
            </a:fld>
            <a:endParaRPr lang="en-US"/>
          </a:p>
        </p:txBody>
      </p:sp>
    </p:spTree>
    <p:extLst>
      <p:ext uri="{BB962C8B-B14F-4D97-AF65-F5344CB8AC3E}">
        <p14:creationId xmlns:p14="http://schemas.microsoft.com/office/powerpoint/2010/main" val="411456308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89</a:t>
            </a:fld>
            <a:endParaRPr lang="en-US"/>
          </a:p>
        </p:txBody>
      </p:sp>
    </p:spTree>
    <p:extLst>
      <p:ext uri="{BB962C8B-B14F-4D97-AF65-F5344CB8AC3E}">
        <p14:creationId xmlns:p14="http://schemas.microsoft.com/office/powerpoint/2010/main" val="411456308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90</a:t>
            </a:fld>
            <a:endParaRPr lang="en-US"/>
          </a:p>
        </p:txBody>
      </p:sp>
    </p:spTree>
    <p:extLst>
      <p:ext uri="{BB962C8B-B14F-4D97-AF65-F5344CB8AC3E}">
        <p14:creationId xmlns:p14="http://schemas.microsoft.com/office/powerpoint/2010/main" val="411456308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91</a:t>
            </a:fld>
            <a:endParaRPr lang="en-US"/>
          </a:p>
        </p:txBody>
      </p:sp>
    </p:spTree>
    <p:extLst>
      <p:ext uri="{BB962C8B-B14F-4D97-AF65-F5344CB8AC3E}">
        <p14:creationId xmlns:p14="http://schemas.microsoft.com/office/powerpoint/2010/main" val="411456308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92</a:t>
            </a:fld>
            <a:endParaRPr lang="en-US"/>
          </a:p>
        </p:txBody>
      </p:sp>
    </p:spTree>
    <p:extLst>
      <p:ext uri="{BB962C8B-B14F-4D97-AF65-F5344CB8AC3E}">
        <p14:creationId xmlns:p14="http://schemas.microsoft.com/office/powerpoint/2010/main" val="411456308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93</a:t>
            </a:fld>
            <a:endParaRPr lang="en-US"/>
          </a:p>
        </p:txBody>
      </p:sp>
    </p:spTree>
    <p:extLst>
      <p:ext uri="{BB962C8B-B14F-4D97-AF65-F5344CB8AC3E}">
        <p14:creationId xmlns:p14="http://schemas.microsoft.com/office/powerpoint/2010/main" val="411456308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94</a:t>
            </a:fld>
            <a:endParaRPr lang="en-US"/>
          </a:p>
        </p:txBody>
      </p:sp>
    </p:spTree>
    <p:extLst>
      <p:ext uri="{BB962C8B-B14F-4D97-AF65-F5344CB8AC3E}">
        <p14:creationId xmlns:p14="http://schemas.microsoft.com/office/powerpoint/2010/main" val="411456308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95</a:t>
            </a:fld>
            <a:endParaRPr lang="en-US"/>
          </a:p>
        </p:txBody>
      </p:sp>
    </p:spTree>
    <p:extLst>
      <p:ext uri="{BB962C8B-B14F-4D97-AF65-F5344CB8AC3E}">
        <p14:creationId xmlns:p14="http://schemas.microsoft.com/office/powerpoint/2010/main" val="411456308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96</a:t>
            </a:fld>
            <a:endParaRPr lang="en-US"/>
          </a:p>
        </p:txBody>
      </p:sp>
    </p:spTree>
    <p:extLst>
      <p:ext uri="{BB962C8B-B14F-4D97-AF65-F5344CB8AC3E}">
        <p14:creationId xmlns:p14="http://schemas.microsoft.com/office/powerpoint/2010/main" val="411456308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97</a:t>
            </a:fld>
            <a:endParaRPr lang="en-US"/>
          </a:p>
        </p:txBody>
      </p:sp>
    </p:spTree>
    <p:extLst>
      <p:ext uri="{BB962C8B-B14F-4D97-AF65-F5344CB8AC3E}">
        <p14:creationId xmlns:p14="http://schemas.microsoft.com/office/powerpoint/2010/main" val="411456308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98</a:t>
            </a:fld>
            <a:endParaRPr lang="en-US"/>
          </a:p>
        </p:txBody>
      </p:sp>
    </p:spTree>
    <p:extLst>
      <p:ext uri="{BB962C8B-B14F-4D97-AF65-F5344CB8AC3E}">
        <p14:creationId xmlns:p14="http://schemas.microsoft.com/office/powerpoint/2010/main" val="1268114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45</a:t>
            </a:fld>
            <a:endParaRPr lang="en-US"/>
          </a:p>
        </p:txBody>
      </p:sp>
    </p:spTree>
    <p:extLst>
      <p:ext uri="{BB962C8B-B14F-4D97-AF65-F5344CB8AC3E}">
        <p14:creationId xmlns:p14="http://schemas.microsoft.com/office/powerpoint/2010/main" val="411456308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99</a:t>
            </a:fld>
            <a:endParaRPr lang="en-US"/>
          </a:p>
        </p:txBody>
      </p:sp>
    </p:spTree>
    <p:extLst>
      <p:ext uri="{BB962C8B-B14F-4D97-AF65-F5344CB8AC3E}">
        <p14:creationId xmlns:p14="http://schemas.microsoft.com/office/powerpoint/2010/main" val="126811436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100</a:t>
            </a:fld>
            <a:endParaRPr lang="en-US"/>
          </a:p>
        </p:txBody>
      </p:sp>
    </p:spTree>
    <p:extLst>
      <p:ext uri="{BB962C8B-B14F-4D97-AF65-F5344CB8AC3E}">
        <p14:creationId xmlns:p14="http://schemas.microsoft.com/office/powerpoint/2010/main" val="126811436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p>
        </p:txBody>
      </p:sp>
      <p:sp>
        <p:nvSpPr>
          <p:cNvPr id="4" name="Slide Number Placeholder 3"/>
          <p:cNvSpPr>
            <a:spLocks noGrp="1"/>
          </p:cNvSpPr>
          <p:nvPr>
            <p:ph type="sldNum" sz="quarter" idx="10"/>
          </p:nvPr>
        </p:nvSpPr>
        <p:spPr/>
        <p:txBody>
          <a:bodyPr/>
          <a:lstStyle/>
          <a:p>
            <a:fld id="{97B842AA-1770-47B5-86E9-2358399F357D}" type="slidenum">
              <a:rPr lang="en-US" smtClean="0"/>
              <a:t>101</a:t>
            </a:fld>
            <a:endParaRPr lang="en-US"/>
          </a:p>
        </p:txBody>
      </p:sp>
    </p:spTree>
    <p:extLst>
      <p:ext uri="{BB962C8B-B14F-4D97-AF65-F5344CB8AC3E}">
        <p14:creationId xmlns:p14="http://schemas.microsoft.com/office/powerpoint/2010/main" val="37818062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p>
        </p:txBody>
      </p:sp>
      <p:sp>
        <p:nvSpPr>
          <p:cNvPr id="4" name="Slide Number Placeholder 3"/>
          <p:cNvSpPr>
            <a:spLocks noGrp="1"/>
          </p:cNvSpPr>
          <p:nvPr>
            <p:ph type="sldNum" sz="quarter" idx="10"/>
          </p:nvPr>
        </p:nvSpPr>
        <p:spPr/>
        <p:txBody>
          <a:bodyPr/>
          <a:lstStyle/>
          <a:p>
            <a:fld id="{97B842AA-1770-47B5-86E9-2358399F357D}" type="slidenum">
              <a:rPr lang="en-US" smtClean="0"/>
              <a:t>102</a:t>
            </a:fld>
            <a:endParaRPr lang="en-US"/>
          </a:p>
        </p:txBody>
      </p:sp>
    </p:spTree>
    <p:extLst>
      <p:ext uri="{BB962C8B-B14F-4D97-AF65-F5344CB8AC3E}">
        <p14:creationId xmlns:p14="http://schemas.microsoft.com/office/powerpoint/2010/main" val="378180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46</a:t>
            </a:fld>
            <a:endParaRPr lang="en-US"/>
          </a:p>
        </p:txBody>
      </p:sp>
    </p:spTree>
    <p:extLst>
      <p:ext uri="{BB962C8B-B14F-4D97-AF65-F5344CB8AC3E}">
        <p14:creationId xmlns:p14="http://schemas.microsoft.com/office/powerpoint/2010/main" val="41145630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Tuy nhiên, khi click vào nút nhấn này, không xảy ra điều già cả. Lí do là chúng ta chưa cài đặt việc xử lý sự kiện cho nút nhấn. Phần sau sẽ trình bày việc xử lý sự kiện cho các đối tượng.</a:t>
            </a:r>
          </a:p>
        </p:txBody>
      </p:sp>
      <p:sp>
        <p:nvSpPr>
          <p:cNvPr id="4" name="Slide Number Placeholder 3"/>
          <p:cNvSpPr>
            <a:spLocks noGrp="1"/>
          </p:cNvSpPr>
          <p:nvPr>
            <p:ph type="sldNum" sz="quarter" idx="10"/>
          </p:nvPr>
        </p:nvSpPr>
        <p:spPr/>
        <p:txBody>
          <a:bodyPr/>
          <a:lstStyle/>
          <a:p>
            <a:fld id="{97B842AA-1770-47B5-86E9-2358399F357D}" type="slidenum">
              <a:rPr lang="en-US" smtClean="0"/>
              <a:t>47</a:t>
            </a:fld>
            <a:endParaRPr lang="en-US"/>
          </a:p>
        </p:txBody>
      </p:sp>
    </p:spTree>
    <p:extLst>
      <p:ext uri="{BB962C8B-B14F-4D97-AF65-F5344CB8AC3E}">
        <p14:creationId xmlns:p14="http://schemas.microsoft.com/office/powerpoint/2010/main" val="41145630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48</a:t>
            </a:fld>
            <a:endParaRPr lang="en-US"/>
          </a:p>
        </p:txBody>
      </p:sp>
    </p:spTree>
    <p:extLst>
      <p:ext uri="{BB962C8B-B14F-4D97-AF65-F5344CB8AC3E}">
        <p14:creationId xmlns:p14="http://schemas.microsoft.com/office/powerpoint/2010/main" val="4114563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1EEA37A-DCB6-4D6E-9397-047ED70ABE78}" type="datetimeFigureOut">
              <a:rPr lang="en-US" smtClean="0"/>
              <a:t>08/11/2016</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DF1D4E77-EC6A-4B5A-8594-55D7A527C61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1EEA37A-DCB6-4D6E-9397-047ED70ABE78}" type="datetimeFigureOut">
              <a:rPr lang="en-US" smtClean="0"/>
              <a:t>08/11/2016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1D4E77-EC6A-4B5A-8594-55D7A527C61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1EEA37A-DCB6-4D6E-9397-047ED70ABE78}" type="datetimeFigureOut">
              <a:rPr lang="en-US" smtClean="0"/>
              <a:t>08/11/2016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1D4E77-EC6A-4B5A-8594-55D7A527C61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1EEA37A-DCB6-4D6E-9397-047ED70ABE78}" type="datetimeFigureOut">
              <a:rPr lang="en-US" smtClean="0"/>
              <a:t>08/11/2016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1D4E77-EC6A-4B5A-8594-55D7A527C61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1EEA37A-DCB6-4D6E-9397-047ED70ABE78}" type="datetimeFigureOut">
              <a:rPr lang="en-US" smtClean="0"/>
              <a:t>08/11/2016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1D4E77-EC6A-4B5A-8594-55D7A527C61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1EEA37A-DCB6-4D6E-9397-047ED70ABE78}" type="datetimeFigureOut">
              <a:rPr lang="en-US" smtClean="0"/>
              <a:t>08/11/2016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1D4E77-EC6A-4B5A-8594-55D7A527C61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1EEA37A-DCB6-4D6E-9397-047ED70ABE78}" type="datetimeFigureOut">
              <a:rPr lang="en-US" smtClean="0"/>
              <a:t>08/11/2016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1D4E77-EC6A-4B5A-8594-55D7A527C61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F1EEA37A-DCB6-4D6E-9397-047ED70ABE78}" type="datetimeFigureOut">
              <a:rPr lang="en-US" smtClean="0"/>
              <a:t>08/11/2016</a:t>
            </a:fld>
            <a:endParaRPr lang="en-US"/>
          </a:p>
        </p:txBody>
      </p:sp>
      <p:sp>
        <p:nvSpPr>
          <p:cNvPr id="8" name="Slide Number Placeholder 7"/>
          <p:cNvSpPr>
            <a:spLocks noGrp="1"/>
          </p:cNvSpPr>
          <p:nvPr>
            <p:ph type="sldNum" sz="quarter" idx="11"/>
          </p:nvPr>
        </p:nvSpPr>
        <p:spPr/>
        <p:txBody>
          <a:bodyPr/>
          <a:lstStyle/>
          <a:p>
            <a:fld id="{DF1D4E77-EC6A-4B5A-8594-55D7A527C61C}"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EEA37A-DCB6-4D6E-9397-047ED70ABE78}" type="datetimeFigureOut">
              <a:rPr lang="en-US" smtClean="0"/>
              <a:t>08/11/2016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1D4E77-EC6A-4B5A-8594-55D7A527C61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1EEA37A-DCB6-4D6E-9397-047ED70ABE78}" type="datetimeFigureOut">
              <a:rPr lang="en-US" smtClean="0"/>
              <a:t>08/11/2016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DF1D4E77-EC6A-4B5A-8594-55D7A527C61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F1EEA37A-DCB6-4D6E-9397-047ED70ABE78}" type="datetimeFigureOut">
              <a:rPr lang="en-US" smtClean="0"/>
              <a:t>08/11/2016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1D4E77-EC6A-4B5A-8594-55D7A527C61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F1EEA37A-DCB6-4D6E-9397-047ED70ABE78}" type="datetimeFigureOut">
              <a:rPr lang="en-US" smtClean="0"/>
              <a:t>08/11/2016</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DF1D4E77-EC6A-4B5A-8594-55D7A527C61C}"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429000"/>
            <a:ext cx="8964488" cy="2301240"/>
          </a:xfrm>
        </p:spPr>
        <p:txBody>
          <a:bodyPr>
            <a:normAutofit/>
          </a:bodyPr>
          <a:lstStyle/>
          <a:p>
            <a:pPr algn="ctr"/>
            <a:r>
              <a:rPr lang="en-US" sz="4000" smtClean="0"/>
              <a:t>lập </a:t>
            </a:r>
            <a:r>
              <a:rPr lang="en-US" sz="4000" err="1" smtClean="0"/>
              <a:t>trình</a:t>
            </a:r>
            <a:r>
              <a:rPr lang="en-US" sz="4000" smtClean="0"/>
              <a:t> GIAO DIỆN</a:t>
            </a:r>
            <a:endParaRPr lang="en-US" sz="4000"/>
          </a:p>
        </p:txBody>
      </p:sp>
      <p:sp>
        <p:nvSpPr>
          <p:cNvPr id="3" name="Subtitle 2"/>
          <p:cNvSpPr>
            <a:spLocks noGrp="1"/>
          </p:cNvSpPr>
          <p:nvPr>
            <p:ph type="subTitle" idx="1"/>
          </p:nvPr>
        </p:nvSpPr>
        <p:spPr>
          <a:xfrm>
            <a:off x="251520" y="308248"/>
            <a:ext cx="8640960" cy="2544688"/>
          </a:xfrm>
        </p:spPr>
        <p:txBody>
          <a:bodyPr>
            <a:normAutofit fontScale="85000" lnSpcReduction="10000"/>
          </a:bodyPr>
          <a:lstStyle/>
          <a:p>
            <a:pPr algn="just"/>
            <a:r>
              <a:rPr lang="en-US" sz="2200" err="1" smtClean="0"/>
              <a:t>Học</a:t>
            </a:r>
            <a:r>
              <a:rPr lang="en-US" sz="2200" smtClean="0"/>
              <a:t> </a:t>
            </a:r>
            <a:r>
              <a:rPr lang="en-US" sz="2200" err="1" smtClean="0"/>
              <a:t>viện</a:t>
            </a:r>
            <a:r>
              <a:rPr lang="en-US" sz="2200" smtClean="0"/>
              <a:t> </a:t>
            </a:r>
            <a:r>
              <a:rPr lang="en-US" sz="2200" err="1" smtClean="0"/>
              <a:t>Công</a:t>
            </a:r>
            <a:r>
              <a:rPr lang="en-US" sz="2200" smtClean="0"/>
              <a:t> </a:t>
            </a:r>
            <a:r>
              <a:rPr lang="en-US" sz="2200" err="1" smtClean="0"/>
              <a:t>nghệ</a:t>
            </a:r>
            <a:r>
              <a:rPr lang="en-US" sz="2200" smtClean="0"/>
              <a:t> </a:t>
            </a:r>
            <a:r>
              <a:rPr lang="en-US" sz="2200" err="1" smtClean="0"/>
              <a:t>Bưu</a:t>
            </a:r>
            <a:r>
              <a:rPr lang="en-US" sz="2200" smtClean="0"/>
              <a:t> </a:t>
            </a:r>
            <a:r>
              <a:rPr lang="en-US" sz="2200" err="1" smtClean="0"/>
              <a:t>chính</a:t>
            </a:r>
            <a:r>
              <a:rPr lang="en-US" sz="2200" smtClean="0"/>
              <a:t> </a:t>
            </a:r>
            <a:r>
              <a:rPr lang="en-US" sz="2200" err="1" smtClean="0"/>
              <a:t>Viễn</a:t>
            </a:r>
            <a:r>
              <a:rPr lang="en-US" sz="2200" smtClean="0"/>
              <a:t> </a:t>
            </a:r>
            <a:r>
              <a:rPr lang="en-US" sz="2200" err="1" smtClean="0"/>
              <a:t>thông</a:t>
            </a:r>
            <a:endParaRPr lang="en-US" sz="2200" smtClean="0"/>
          </a:p>
          <a:p>
            <a:pPr algn="just"/>
            <a:r>
              <a:rPr lang="en-US" sz="2200" err="1" smtClean="0"/>
              <a:t>Khoa</a:t>
            </a:r>
            <a:r>
              <a:rPr lang="en-US" sz="2200" smtClean="0"/>
              <a:t> </a:t>
            </a:r>
            <a:r>
              <a:rPr lang="en-US" sz="2200" err="1" smtClean="0"/>
              <a:t>Công</a:t>
            </a:r>
            <a:r>
              <a:rPr lang="en-US" sz="2200" smtClean="0"/>
              <a:t> </a:t>
            </a:r>
            <a:r>
              <a:rPr lang="en-US" sz="2200" err="1" smtClean="0"/>
              <a:t>nghệ</a:t>
            </a:r>
            <a:r>
              <a:rPr lang="en-US" sz="2200" smtClean="0"/>
              <a:t> </a:t>
            </a:r>
            <a:r>
              <a:rPr lang="en-US" sz="2200" err="1" smtClean="0"/>
              <a:t>thông</a:t>
            </a:r>
            <a:r>
              <a:rPr lang="en-US" sz="2200" smtClean="0"/>
              <a:t> tin</a:t>
            </a:r>
          </a:p>
          <a:p>
            <a:pPr algn="just"/>
            <a:endParaRPr lang="en-US"/>
          </a:p>
          <a:p>
            <a:pPr algn="ctr"/>
            <a:r>
              <a:rPr lang="en-US" sz="4800" smtClean="0">
                <a:solidFill>
                  <a:srgbClr val="FFFF00"/>
                </a:solidFill>
              </a:rPr>
              <a:t>LẬP TRÌNH HƯỚNG ĐỐI TƯỢNG</a:t>
            </a:r>
          </a:p>
          <a:p>
            <a:pPr algn="just"/>
            <a:endParaRPr lang="en-US" smtClean="0"/>
          </a:p>
          <a:p>
            <a:r>
              <a:rPr lang="en-US" err="1" smtClean="0"/>
              <a:t>Nguyễn</a:t>
            </a:r>
            <a:r>
              <a:rPr lang="en-US" smtClean="0"/>
              <a:t> </a:t>
            </a:r>
            <a:r>
              <a:rPr lang="en-US" err="1" smtClean="0"/>
              <a:t>Thị</a:t>
            </a:r>
            <a:r>
              <a:rPr lang="en-US" smtClean="0"/>
              <a:t> </a:t>
            </a:r>
            <a:r>
              <a:rPr lang="en-US" err="1" smtClean="0"/>
              <a:t>Bích</a:t>
            </a:r>
            <a:r>
              <a:rPr lang="en-US" smtClean="0"/>
              <a:t> </a:t>
            </a:r>
            <a:r>
              <a:rPr lang="en-US" err="1" smtClean="0"/>
              <a:t>Nguyên</a:t>
            </a:r>
            <a:endParaRPr lang="en-US" smtClean="0"/>
          </a:p>
          <a:p>
            <a:r>
              <a:rPr lang="en-US" sz="1700" smtClean="0"/>
              <a:t>ntbichnguyen@gmail.com</a:t>
            </a:r>
            <a:endParaRPr lang="en-US" sz="1700"/>
          </a:p>
        </p:txBody>
      </p:sp>
    </p:spTree>
    <p:extLst>
      <p:ext uri="{BB962C8B-B14F-4D97-AF65-F5344CB8AC3E}">
        <p14:creationId xmlns:p14="http://schemas.microsoft.com/office/powerpoint/2010/main" val="10638779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a:solidFill>
                  <a:srgbClr val="FFFF00"/>
                </a:solidFill>
              </a:rPr>
              <a:t>CÁC GÓI TRONG JAVA </a:t>
            </a:r>
            <a:r>
              <a:rPr lang="en-US" smtClean="0">
                <a:solidFill>
                  <a:srgbClr val="FFFF00"/>
                </a:solidFill>
              </a:rPr>
              <a:t>AWT</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mtClean="0">
                <a:solidFill>
                  <a:srgbClr val="FFFF00"/>
                </a:solidFill>
              </a:rPr>
              <a:t>java.awt.event</a:t>
            </a:r>
            <a:r>
              <a:rPr lang="en-US" smtClean="0"/>
              <a:t> </a:t>
            </a:r>
            <a:r>
              <a:rPr lang="en-US"/>
              <a:t>gồm các lớp xử lý sự kiện trên giao </a:t>
            </a:r>
            <a:r>
              <a:rPr lang="en-US" smtClean="0"/>
              <a:t>diện:</a:t>
            </a:r>
          </a:p>
          <a:p>
            <a:pPr lvl="1" algn="just"/>
            <a:r>
              <a:rPr lang="en-US" sz="2600" smtClean="0"/>
              <a:t>Các </a:t>
            </a:r>
            <a:r>
              <a:rPr lang="en-US" sz="2600"/>
              <a:t>lớp sự kiện (ActionEvent, MouseEvent, KeyEvent và </a:t>
            </a:r>
            <a:r>
              <a:rPr lang="en-US" sz="2600" smtClean="0"/>
              <a:t>WindowEvent)</a:t>
            </a:r>
          </a:p>
          <a:p>
            <a:pPr lvl="1" algn="just"/>
            <a:r>
              <a:rPr lang="en-US" sz="2600" smtClean="0"/>
              <a:t>Các </a:t>
            </a:r>
            <a:r>
              <a:rPr lang="en-US" sz="2600"/>
              <a:t>giao diện nghe sự </a:t>
            </a:r>
            <a:r>
              <a:rPr lang="en-US" sz="2600" smtClean="0"/>
              <a:t>kiện (</a:t>
            </a:r>
            <a:r>
              <a:rPr lang="en-US" sz="2600"/>
              <a:t>MouseListener, KeyListener</a:t>
            </a:r>
            <a:r>
              <a:rPr lang="en-US" sz="2600" smtClean="0"/>
              <a:t>...)</a:t>
            </a:r>
          </a:p>
          <a:p>
            <a:pPr lvl="1" algn="just"/>
            <a:r>
              <a:rPr lang="en-US" sz="2600" smtClean="0"/>
              <a:t>Các </a:t>
            </a:r>
            <a:r>
              <a:rPr lang="en-US" sz="2600"/>
              <a:t>lớp Adapter (</a:t>
            </a:r>
            <a:r>
              <a:rPr lang="en-US" sz="2600" smtClean="0"/>
              <a:t>MouseAdapter, KeyAdapter</a:t>
            </a:r>
            <a:r>
              <a:rPr lang="en-US" sz="2600"/>
              <a:t>)</a:t>
            </a:r>
          </a:p>
        </p:txBody>
      </p:sp>
    </p:spTree>
    <p:extLst>
      <p:ext uri="{BB962C8B-B14F-4D97-AF65-F5344CB8AC3E}">
        <p14:creationId xmlns:p14="http://schemas.microsoft.com/office/powerpoint/2010/main" val="412679495"/>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BÀI TẬP</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mtClean="0">
                <a:solidFill>
                  <a:srgbClr val="FF0000"/>
                </a:solidFill>
              </a:rPr>
              <a:t>Bài </a:t>
            </a:r>
            <a:r>
              <a:rPr lang="en-US" smtClean="0">
                <a:solidFill>
                  <a:srgbClr val="FF0000"/>
                </a:solidFill>
              </a:rPr>
              <a:t>3: </a:t>
            </a:r>
            <a:r>
              <a:rPr lang="en-US" sz="3100" smtClean="0"/>
              <a:t>Thiết </a:t>
            </a:r>
            <a:r>
              <a:rPr lang="en-US" sz="3100"/>
              <a:t>kế giao </a:t>
            </a:r>
            <a:r>
              <a:rPr lang="en-US" sz="3100"/>
              <a:t>diện </a:t>
            </a:r>
            <a:r>
              <a:rPr lang="en-US" sz="3100" smtClean="0"/>
              <a:t>của Frame giả </a:t>
            </a:r>
            <a:r>
              <a:rPr lang="en-US" sz="3100"/>
              <a:t>lập phần mềm Notepad của Window XP.</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4218" y="2771678"/>
            <a:ext cx="6108142" cy="39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9020162"/>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BÀI TẬP</a:t>
            </a:r>
            <a:endParaRPr lang="en-US">
              <a:solidFill>
                <a:srgbClr val="FFFF00"/>
              </a:solidFill>
            </a:endParaRPr>
          </a:p>
        </p:txBody>
      </p:sp>
      <p:sp>
        <p:nvSpPr>
          <p:cNvPr id="3" name="Content Placeholder 2"/>
          <p:cNvSpPr>
            <a:spLocks noGrp="1"/>
          </p:cNvSpPr>
          <p:nvPr>
            <p:ph idx="1"/>
          </p:nvPr>
        </p:nvSpPr>
        <p:spPr/>
        <p:txBody>
          <a:bodyPr>
            <a:normAutofit fontScale="92500"/>
          </a:bodyPr>
          <a:lstStyle/>
          <a:p>
            <a:pPr algn="just"/>
            <a:r>
              <a:rPr lang="en-US">
                <a:solidFill>
                  <a:srgbClr val="FF0000"/>
                </a:solidFill>
              </a:rPr>
              <a:t>Bài 4:</a:t>
            </a:r>
            <a:r>
              <a:rPr lang="en-US"/>
              <a:t> </a:t>
            </a:r>
            <a:r>
              <a:rPr lang="en-US" sz="3100" smtClean="0"/>
              <a:t>Thiết </a:t>
            </a:r>
            <a:r>
              <a:rPr lang="en-US" sz="3100"/>
              <a:t>kế </a:t>
            </a:r>
            <a:r>
              <a:rPr lang="en-US" sz="3100"/>
              <a:t>giao </a:t>
            </a:r>
            <a:r>
              <a:rPr lang="en-US" sz="3100" smtClean="0"/>
              <a:t>diện như hình bên dưới thỏa các điều kiện sau:</a:t>
            </a:r>
          </a:p>
          <a:p>
            <a:pPr lvl="1" algn="just"/>
            <a:r>
              <a:rPr lang="en-US" sz="2700" smtClean="0"/>
              <a:t>Nhập vào các thông tin: Name, Birth, Address.</a:t>
            </a:r>
          </a:p>
          <a:p>
            <a:pPr lvl="1" algn="just"/>
            <a:r>
              <a:rPr lang="en-US" sz="2700"/>
              <a:t>Chọn </a:t>
            </a:r>
            <a:r>
              <a:rPr lang="en-US" sz="2700"/>
              <a:t>Male</a:t>
            </a:r>
            <a:r>
              <a:rPr lang="en-US" sz="2700"/>
              <a:t>, </a:t>
            </a:r>
            <a:r>
              <a:rPr lang="en-US" sz="2700" smtClean="0"/>
              <a:t>Female sẽ hiện thị ở trường Sex.</a:t>
            </a:r>
          </a:p>
          <a:p>
            <a:pPr lvl="1" algn="just"/>
            <a:r>
              <a:rPr lang="en-US" sz="2700" smtClean="0"/>
              <a:t>Sau đó kích vào nút Display mới hiển thị tất cả thông tin của nhân viên ở trường Result.</a:t>
            </a:r>
          </a:p>
          <a:p>
            <a:pPr lvl="1" algn="just"/>
            <a:r>
              <a:rPr lang="en-US" sz="2700" smtClean="0"/>
              <a:t>Kích vào Reset để xóa tất cả nội dung đã chọn hoặc nhập trước đó.</a:t>
            </a:r>
          </a:p>
          <a:p>
            <a:pPr lvl="1" algn="just"/>
            <a:r>
              <a:rPr lang="en-US" sz="2700"/>
              <a:t>Kích </a:t>
            </a:r>
            <a:r>
              <a:rPr lang="en-US" sz="2700"/>
              <a:t>vào </a:t>
            </a:r>
            <a:r>
              <a:rPr lang="en-US" sz="2700" smtClean="0"/>
              <a:t>Exit để thoát chương trình.</a:t>
            </a:r>
            <a:endParaRPr lang="en-US" sz="2700"/>
          </a:p>
        </p:txBody>
      </p:sp>
    </p:spTree>
    <p:extLst>
      <p:ext uri="{BB962C8B-B14F-4D97-AF65-F5344CB8AC3E}">
        <p14:creationId xmlns:p14="http://schemas.microsoft.com/office/powerpoint/2010/main" val="134470967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BÀI TẬP</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a:solidFill>
                  <a:srgbClr val="FF0000"/>
                </a:solidFill>
              </a:rPr>
              <a:t>Bài 4:</a:t>
            </a:r>
            <a:r>
              <a:rPr lang="en-US"/>
              <a:t> </a:t>
            </a:r>
            <a:r>
              <a:rPr lang="en-US" sz="3100" smtClean="0"/>
              <a:t>Thiết </a:t>
            </a:r>
            <a:r>
              <a:rPr lang="en-US" sz="3100"/>
              <a:t>kế </a:t>
            </a:r>
            <a:r>
              <a:rPr lang="en-US" sz="3100"/>
              <a:t>giao </a:t>
            </a:r>
            <a:r>
              <a:rPr lang="en-US" sz="3100" smtClean="0"/>
              <a:t>diện</a:t>
            </a:r>
          </a:p>
          <a:p>
            <a:pPr algn="just"/>
            <a:endParaRPr lang="en-US" sz="310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5696" y="2261690"/>
            <a:ext cx="4939814" cy="4551686"/>
          </a:xfrm>
          <a:prstGeom prst="rect">
            <a:avLst/>
          </a:prstGeom>
        </p:spPr>
      </p:pic>
    </p:spTree>
    <p:extLst>
      <p:ext uri="{BB962C8B-B14F-4D97-AF65-F5344CB8AC3E}">
        <p14:creationId xmlns:p14="http://schemas.microsoft.com/office/powerpoint/2010/main" val="20309535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CONTAINER VÀ COMPONENT</a:t>
            </a:r>
            <a:endParaRPr lang="en-US">
              <a:solidFill>
                <a:srgbClr val="FFFF00"/>
              </a:solidFill>
            </a:endParaRPr>
          </a:p>
        </p:txBody>
      </p:sp>
      <p:sp>
        <p:nvSpPr>
          <p:cNvPr id="3" name="Content Placeholder 2"/>
          <p:cNvSpPr>
            <a:spLocks noGrp="1"/>
          </p:cNvSpPr>
          <p:nvPr>
            <p:ph idx="1"/>
          </p:nvPr>
        </p:nvSpPr>
        <p:spPr/>
        <p:txBody>
          <a:bodyPr>
            <a:normAutofit fontScale="92500" lnSpcReduction="10000"/>
          </a:bodyPr>
          <a:lstStyle/>
          <a:p>
            <a:pPr algn="just"/>
            <a:r>
              <a:rPr lang="en-US" sz="3100" smtClean="0"/>
              <a:t>Component</a:t>
            </a:r>
            <a:r>
              <a:rPr lang="en-US" sz="3100"/>
              <a:t>: </a:t>
            </a:r>
            <a:r>
              <a:rPr lang="en-US" sz="3100" smtClean="0"/>
              <a:t>Là </a:t>
            </a:r>
            <a:r>
              <a:rPr lang="en-US" sz="3100"/>
              <a:t>đối tượng cơ bản tạo nên giao diện</a:t>
            </a:r>
          </a:p>
          <a:p>
            <a:pPr lvl="1" algn="just"/>
            <a:r>
              <a:rPr lang="en-US" sz="2700"/>
              <a:t>Cho phép người dùng tương tác với chương </a:t>
            </a:r>
            <a:r>
              <a:rPr lang="en-US" sz="2700" smtClean="0"/>
              <a:t>trình.</a:t>
            </a:r>
            <a:endParaRPr lang="en-US" sz="2700"/>
          </a:p>
          <a:p>
            <a:pPr algn="just"/>
            <a:r>
              <a:rPr lang="en-US" sz="3100"/>
              <a:t>Container</a:t>
            </a:r>
            <a:r>
              <a:rPr lang="en-US" sz="3100" smtClean="0"/>
              <a:t>: Là </a:t>
            </a:r>
            <a:r>
              <a:rPr lang="en-US" sz="3100"/>
              <a:t>đối tượng chứa các component</a:t>
            </a:r>
          </a:p>
          <a:p>
            <a:pPr lvl="1" algn="just"/>
            <a:r>
              <a:rPr lang="en-US" sz="2700"/>
              <a:t>Bản thân container cũng là một </a:t>
            </a:r>
            <a:r>
              <a:rPr lang="en-US" sz="2700" smtClean="0"/>
              <a:t>component.</a:t>
            </a:r>
            <a:endParaRPr lang="en-US" sz="2700"/>
          </a:p>
          <a:p>
            <a:pPr lvl="1" algn="just"/>
            <a:r>
              <a:rPr lang="en-US" sz="2700"/>
              <a:t>Một container có thể chứa các container </a:t>
            </a:r>
            <a:r>
              <a:rPr lang="en-US" sz="2700" smtClean="0"/>
              <a:t>khác.</a:t>
            </a:r>
            <a:endParaRPr lang="en-US" sz="2700"/>
          </a:p>
          <a:p>
            <a:pPr lvl="1" algn="just"/>
            <a:r>
              <a:rPr lang="en-US" sz="2700"/>
              <a:t>Phương thức add(Component): </a:t>
            </a:r>
            <a:r>
              <a:rPr lang="en-US" sz="2700" smtClean="0"/>
              <a:t>Thêm </a:t>
            </a:r>
            <a:r>
              <a:rPr lang="en-US" sz="2700"/>
              <a:t>một component vào </a:t>
            </a:r>
            <a:r>
              <a:rPr lang="en-US" sz="2700" smtClean="0"/>
              <a:t>container.</a:t>
            </a:r>
            <a:endParaRPr lang="en-US" sz="2700"/>
          </a:p>
        </p:txBody>
      </p:sp>
      <p:sp>
        <p:nvSpPr>
          <p:cNvPr id="4" name="Rectangle 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9802179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a:solidFill>
                  <a:srgbClr val="FFFF00"/>
                </a:solidFill>
              </a:rPr>
              <a:t>CONTAINER VÀ COMPONENT</a:t>
            </a:r>
          </a:p>
        </p:txBody>
      </p:sp>
      <p:sp>
        <p:nvSpPr>
          <p:cNvPr id="3" name="Content Placeholder 2"/>
          <p:cNvSpPr>
            <a:spLocks noGrp="1"/>
          </p:cNvSpPr>
          <p:nvPr>
            <p:ph idx="1"/>
          </p:nvPr>
        </p:nvSpPr>
        <p:spPr/>
        <p:txBody>
          <a:bodyPr>
            <a:normAutofit/>
          </a:bodyPr>
          <a:lstStyle/>
          <a:p>
            <a:pPr algn="just"/>
            <a:endParaRPr lang="en-US" sz="2700"/>
          </a:p>
        </p:txBody>
      </p:sp>
      <p:sp>
        <p:nvSpPr>
          <p:cNvPr id="4" name="Rectangle 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126"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989" y="1412776"/>
            <a:ext cx="8963678" cy="256706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2310" y="4063938"/>
            <a:ext cx="6734066" cy="2727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86349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CÁC LOẠI CONTAINER</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vi-VN" sz="2700"/>
              <a:t>Có hai loại container: container cấp cao và container</a:t>
            </a:r>
            <a:r>
              <a:rPr lang="vi-VN" sz="2700" smtClean="0"/>
              <a:t> </a:t>
            </a:r>
            <a:r>
              <a:rPr lang="vi-VN" sz="2700"/>
              <a:t>có mục đích chung.</a:t>
            </a:r>
            <a:endParaRPr lang="en-US" sz="2700"/>
          </a:p>
        </p:txBody>
      </p:sp>
      <p:sp>
        <p:nvSpPr>
          <p:cNvPr id="4" name="Rectangle 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7664" y="2636912"/>
            <a:ext cx="5181600" cy="3656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69648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lgn="just"/>
            <a:r>
              <a:rPr lang="en-US" sz="3100" smtClean="0">
                <a:solidFill>
                  <a:srgbClr val="FFFF00"/>
                </a:solidFill>
              </a:rPr>
              <a:t>Frame</a:t>
            </a:r>
            <a:r>
              <a:rPr lang="en-US" sz="3100"/>
              <a:t>: </a:t>
            </a:r>
            <a:r>
              <a:rPr lang="en-US" sz="3100" smtClean="0"/>
              <a:t>Cửa </a:t>
            </a:r>
            <a:r>
              <a:rPr lang="en-US" sz="3100"/>
              <a:t>sổ chính của giao diện chương </a:t>
            </a:r>
            <a:r>
              <a:rPr lang="en-US" sz="3100" smtClean="0"/>
              <a:t>trình.</a:t>
            </a:r>
          </a:p>
          <a:p>
            <a:pPr lvl="1" algn="just"/>
            <a:r>
              <a:rPr lang="en-US" sz="2700" smtClean="0"/>
              <a:t>Xây </a:t>
            </a:r>
            <a:r>
              <a:rPr lang="en-US" sz="2700"/>
              <a:t>dựng cửa sổ chương trình bằng cách kế thừa lớp Frame hoặc kết tập 1 đối tượng </a:t>
            </a:r>
            <a:r>
              <a:rPr lang="en-US" sz="2700" smtClean="0"/>
              <a:t>Frame.</a:t>
            </a:r>
          </a:p>
          <a:p>
            <a:pPr lvl="1" algn="just"/>
            <a:r>
              <a:rPr lang="en-US" sz="2700" smtClean="0"/>
              <a:t>Kế </a:t>
            </a:r>
            <a:r>
              <a:rPr lang="en-US" sz="2700"/>
              <a:t>thừa để sử dụng ngay các thành viên của </a:t>
            </a:r>
            <a:r>
              <a:rPr lang="en-US" sz="2700" smtClean="0"/>
              <a:t>Frame.</a:t>
            </a:r>
          </a:p>
          <a:p>
            <a:pPr algn="just"/>
            <a:r>
              <a:rPr lang="en-US" sz="3100" smtClean="0">
                <a:solidFill>
                  <a:srgbClr val="FFFF00"/>
                </a:solidFill>
              </a:rPr>
              <a:t>Dialog</a:t>
            </a:r>
            <a:r>
              <a:rPr lang="en-US" sz="3100"/>
              <a:t>: </a:t>
            </a:r>
            <a:r>
              <a:rPr lang="en-US" sz="3100" smtClean="0"/>
              <a:t>Cửa </a:t>
            </a:r>
            <a:r>
              <a:rPr lang="en-US" sz="3100"/>
              <a:t>sổ pop-up được sử dụng để tạo ra các tương tác nằm ngoài cửa sổ </a:t>
            </a:r>
            <a:r>
              <a:rPr lang="en-US" sz="3100" smtClean="0"/>
              <a:t>chính.</a:t>
            </a:r>
          </a:p>
          <a:p>
            <a:pPr algn="just"/>
            <a:r>
              <a:rPr lang="en-US" sz="3100" smtClean="0">
                <a:solidFill>
                  <a:srgbClr val="FFFF00"/>
                </a:solidFill>
              </a:rPr>
              <a:t>Applet</a:t>
            </a:r>
            <a:r>
              <a:rPr lang="en-US" sz="3100"/>
              <a:t>: </a:t>
            </a:r>
            <a:r>
              <a:rPr lang="en-US" sz="3100" smtClean="0"/>
              <a:t>Sử </a:t>
            </a:r>
            <a:r>
              <a:rPr lang="en-US" sz="3100"/>
              <a:t>dụng </a:t>
            </a:r>
            <a:r>
              <a:rPr lang="en-US" sz="3100" smtClean="0"/>
              <a:t>xây </a:t>
            </a:r>
            <a:r>
              <a:rPr lang="en-US" sz="3100"/>
              <a:t>dựng chương trình chạy trên trình duyệt </a:t>
            </a:r>
            <a:r>
              <a:rPr lang="en-US" sz="3100" smtClean="0"/>
              <a:t>Web.</a:t>
            </a:r>
            <a:endParaRPr lang="en-US" sz="3100"/>
          </a:p>
        </p:txBody>
      </p:sp>
      <p:sp>
        <p:nvSpPr>
          <p:cNvPr id="4" name="Rectangle 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itle 1"/>
          <p:cNvSpPr txBox="1">
            <a:spLocks/>
          </p:cNvSpPr>
          <p:nvPr/>
        </p:nvSpPr>
        <p:spPr>
          <a:xfrm>
            <a:off x="457200" y="274638"/>
            <a:ext cx="7467600" cy="1143000"/>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pPr algn="ctr"/>
            <a:r>
              <a:rPr lang="en-US">
                <a:solidFill>
                  <a:srgbClr val="FFFF00"/>
                </a:solidFill>
              </a:rPr>
              <a:t>TOP-LEVEL </a:t>
            </a:r>
            <a:r>
              <a:rPr lang="en-US" smtClean="0">
                <a:solidFill>
                  <a:srgbClr val="FFFF00"/>
                </a:solidFill>
              </a:rPr>
              <a:t>CONTAINER </a:t>
            </a:r>
            <a:endParaRPr lang="en-US">
              <a:solidFill>
                <a:srgbClr val="FFFF00"/>
              </a:solidFill>
            </a:endParaRPr>
          </a:p>
        </p:txBody>
      </p:sp>
    </p:spTree>
    <p:extLst>
      <p:ext uri="{BB962C8B-B14F-4D97-AF65-F5344CB8AC3E}">
        <p14:creationId xmlns:p14="http://schemas.microsoft.com/office/powerpoint/2010/main" val="3195307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4800" y="2213992"/>
            <a:ext cx="7467600" cy="1143000"/>
          </a:xfrm>
        </p:spPr>
        <p:txBody>
          <a:bodyPr>
            <a:normAutofit fontScale="90000"/>
          </a:bodyPr>
          <a:lstStyle/>
          <a:p>
            <a:pPr algn="ctr"/>
            <a:r>
              <a:rPr lang="en-US" smtClean="0">
                <a:solidFill>
                  <a:srgbClr val="FFFF00"/>
                </a:solidFill>
              </a:rPr>
              <a:t>XÂY DỰNG GIAO DIỆN VỚI</a:t>
            </a:r>
            <a:br>
              <a:rPr lang="en-US" smtClean="0">
                <a:solidFill>
                  <a:srgbClr val="FFFF00"/>
                </a:solidFill>
              </a:rPr>
            </a:br>
            <a:r>
              <a:rPr lang="en-US" smtClean="0">
                <a:solidFill>
                  <a:srgbClr val="FFFF00"/>
                </a:solidFill>
              </a:rPr>
              <a:t>CÁC ĐỐI TƯỢNG CƠ BẢN</a:t>
            </a:r>
            <a:endParaRPr lang="en-US">
              <a:solidFill>
                <a:srgbClr val="FFFF00"/>
              </a:solidFill>
            </a:endParaRPr>
          </a:p>
        </p:txBody>
      </p:sp>
    </p:spTree>
    <p:extLst>
      <p:ext uri="{BB962C8B-B14F-4D97-AF65-F5344CB8AC3E}">
        <p14:creationId xmlns:p14="http://schemas.microsoft.com/office/powerpoint/2010/main" val="30372238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GIAO DIỆN VỚI CÁC ĐỐI TƯỢNG CƠ BẢN</a:t>
            </a:r>
            <a:endParaRPr lang="en-US">
              <a:solidFill>
                <a:srgbClr val="FFFF00"/>
              </a:solidFill>
            </a:endParaRPr>
          </a:p>
        </p:txBody>
      </p:sp>
      <p:sp>
        <p:nvSpPr>
          <p:cNvPr id="3" name="Content Placeholder 2"/>
          <p:cNvSpPr>
            <a:spLocks noGrp="1"/>
          </p:cNvSpPr>
          <p:nvPr>
            <p:ph idx="1"/>
          </p:nvPr>
        </p:nvSpPr>
        <p:spPr/>
        <p:txBody>
          <a:bodyPr>
            <a:normAutofit fontScale="92500"/>
          </a:bodyPr>
          <a:lstStyle/>
          <a:p>
            <a:pPr algn="just"/>
            <a:r>
              <a:rPr lang="en-US" sz="3000" smtClean="0"/>
              <a:t>Các </a:t>
            </a:r>
            <a:r>
              <a:rPr lang="en-US" sz="3000"/>
              <a:t>đối tượng khung chứa (container) cơ bản: Frame, Panel, </a:t>
            </a:r>
            <a:r>
              <a:rPr lang="en-US" sz="3000" smtClean="0"/>
              <a:t>Dialog.</a:t>
            </a:r>
          </a:p>
          <a:p>
            <a:pPr algn="just"/>
            <a:r>
              <a:rPr lang="en-US" sz="3000" smtClean="0"/>
              <a:t>Các </a:t>
            </a:r>
            <a:r>
              <a:rPr lang="en-US" sz="3000"/>
              <a:t>đối tượng thành phần (component) cơ bản: Button, Label, TextField, </a:t>
            </a:r>
            <a:r>
              <a:rPr lang="en-US" sz="3000" smtClean="0"/>
              <a:t>TextArea</a:t>
            </a:r>
          </a:p>
          <a:p>
            <a:pPr algn="just"/>
            <a:r>
              <a:rPr lang="en-US" sz="3000" smtClean="0"/>
              <a:t>Các </a:t>
            </a:r>
            <a:r>
              <a:rPr lang="en-US" sz="3000"/>
              <a:t>sự kiện cơ bản của các đối </a:t>
            </a:r>
            <a:r>
              <a:rPr lang="en-US" sz="3000" smtClean="0"/>
              <a:t>tượng.</a:t>
            </a:r>
          </a:p>
          <a:p>
            <a:pPr algn="just"/>
            <a:endParaRPr lang="en-US" sz="3000" smtClean="0"/>
          </a:p>
          <a:p>
            <a:pPr marL="36576" indent="0" algn="just">
              <a:buNone/>
            </a:pPr>
            <a:r>
              <a:rPr lang="en-US" smtClean="0"/>
              <a:t>=&gt; Muốn </a:t>
            </a:r>
            <a:r>
              <a:rPr lang="en-US"/>
              <a:t>sử dụng các đối tượng này, cần thêm lệnh sử dụng thư viện AWT của </a:t>
            </a:r>
            <a:r>
              <a:rPr lang="en-US" smtClean="0"/>
              <a:t>Java:</a:t>
            </a:r>
          </a:p>
          <a:p>
            <a:pPr marL="36576" indent="0" algn="just">
              <a:buNone/>
            </a:pPr>
            <a:r>
              <a:rPr lang="en-US" smtClean="0"/>
              <a:t>	</a:t>
            </a:r>
            <a:r>
              <a:rPr lang="en-US" smtClean="0">
                <a:solidFill>
                  <a:srgbClr val="FFFF00"/>
                </a:solidFill>
              </a:rPr>
              <a:t>import </a:t>
            </a:r>
            <a:r>
              <a:rPr lang="en-US">
                <a:solidFill>
                  <a:srgbClr val="FFFF00"/>
                </a:solidFill>
              </a:rPr>
              <a:t>java.awt</a:t>
            </a:r>
            <a:r>
              <a:rPr lang="en-US" smtClean="0">
                <a:solidFill>
                  <a:srgbClr val="FFFF00"/>
                </a:solidFill>
              </a:rPr>
              <a:t>.*;</a:t>
            </a:r>
            <a:endParaRPr lang="en-US"/>
          </a:p>
        </p:txBody>
      </p:sp>
    </p:spTree>
    <p:extLst>
      <p:ext uri="{BB962C8B-B14F-4D97-AF65-F5344CB8AC3E}">
        <p14:creationId xmlns:p14="http://schemas.microsoft.com/office/powerpoint/2010/main" val="601733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CÁC ĐỐI TƯỢNG CONTAINER CƠ BẢN</a:t>
            </a:r>
            <a:endParaRPr lang="en-US">
              <a:solidFill>
                <a:srgbClr val="FFFF00"/>
              </a:solidFill>
            </a:endParaRPr>
          </a:p>
        </p:txBody>
      </p:sp>
      <p:sp>
        <p:nvSpPr>
          <p:cNvPr id="3" name="Content Placeholder 2"/>
          <p:cNvSpPr>
            <a:spLocks noGrp="1"/>
          </p:cNvSpPr>
          <p:nvPr>
            <p:ph idx="1"/>
          </p:nvPr>
        </p:nvSpPr>
        <p:spPr/>
        <p:txBody>
          <a:bodyPr>
            <a:normAutofit lnSpcReduction="10000"/>
          </a:bodyPr>
          <a:lstStyle/>
          <a:p>
            <a:pPr algn="just"/>
            <a:r>
              <a:rPr lang="en-US" sz="3100" smtClean="0"/>
              <a:t>Các </a:t>
            </a:r>
            <a:r>
              <a:rPr lang="en-US" sz="3100"/>
              <a:t>đối tượng container được dùng để chứa các đối tượng thành phần khác. Các lớp đối tượng này có một số phương thức chung như </a:t>
            </a:r>
            <a:r>
              <a:rPr lang="en-US" sz="3100" smtClean="0"/>
              <a:t>sau:</a:t>
            </a:r>
          </a:p>
          <a:p>
            <a:pPr lvl="1" algn="just"/>
            <a:r>
              <a:rPr lang="en-US" sz="2700" smtClean="0"/>
              <a:t>add(Object</a:t>
            </a:r>
            <a:r>
              <a:rPr lang="en-US" sz="2700"/>
              <a:t>): </a:t>
            </a:r>
            <a:r>
              <a:rPr lang="en-US" sz="2700" smtClean="0"/>
              <a:t>Thêm </a:t>
            </a:r>
            <a:r>
              <a:rPr lang="en-US" sz="2700"/>
              <a:t>một đối tượng (kiểu component) vào </a:t>
            </a:r>
            <a:r>
              <a:rPr lang="en-US" sz="2700" smtClean="0"/>
              <a:t>container.</a:t>
            </a:r>
          </a:p>
          <a:p>
            <a:pPr lvl="1" algn="just"/>
            <a:r>
              <a:rPr lang="en-US" sz="2700" smtClean="0"/>
              <a:t>remove(Object</a:t>
            </a:r>
            <a:r>
              <a:rPr lang="en-US" sz="2700"/>
              <a:t>): </a:t>
            </a:r>
            <a:r>
              <a:rPr lang="en-US" sz="2700" smtClean="0"/>
              <a:t>Loại </a:t>
            </a:r>
            <a:r>
              <a:rPr lang="en-US" sz="2700"/>
              <a:t>bỏ một đối tượng ra khỏi </a:t>
            </a:r>
            <a:r>
              <a:rPr lang="en-US" sz="2700" smtClean="0"/>
              <a:t>container.</a:t>
            </a:r>
          </a:p>
          <a:p>
            <a:pPr lvl="1" algn="just"/>
            <a:r>
              <a:rPr lang="en-US" sz="2700" smtClean="0"/>
              <a:t>removeAll</a:t>
            </a:r>
            <a:r>
              <a:rPr lang="en-US" sz="2700"/>
              <a:t>(): L</a:t>
            </a:r>
            <a:r>
              <a:rPr lang="en-US" sz="2700" smtClean="0"/>
              <a:t>oại </a:t>
            </a:r>
            <a:r>
              <a:rPr lang="en-US" sz="2700"/>
              <a:t>bỏ tất cả các đối tượng mà container đang </a:t>
            </a:r>
            <a:r>
              <a:rPr lang="en-US" sz="2700" smtClean="0"/>
              <a:t>chứa.</a:t>
            </a:r>
            <a:endParaRPr lang="en-US" sz="2700"/>
          </a:p>
          <a:p>
            <a:pPr algn="just"/>
            <a:endParaRPr lang="en-US"/>
          </a:p>
        </p:txBody>
      </p:sp>
    </p:spTree>
    <p:extLst>
      <p:ext uri="{BB962C8B-B14F-4D97-AF65-F5344CB8AC3E}">
        <p14:creationId xmlns:p14="http://schemas.microsoft.com/office/powerpoint/2010/main" val="15336474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CÁC ĐỐI TƯỢNG CONTAINER CƠ BẢN</a:t>
            </a:r>
            <a:endParaRPr lang="en-US">
              <a:solidFill>
                <a:srgbClr val="FFFF00"/>
              </a:solidFill>
            </a:endParaRPr>
          </a:p>
        </p:txBody>
      </p:sp>
      <p:sp>
        <p:nvSpPr>
          <p:cNvPr id="3" name="Content Placeholder 2"/>
          <p:cNvSpPr>
            <a:spLocks noGrp="1"/>
          </p:cNvSpPr>
          <p:nvPr>
            <p:ph idx="1"/>
          </p:nvPr>
        </p:nvSpPr>
        <p:spPr/>
        <p:txBody>
          <a:bodyPr>
            <a:normAutofit fontScale="92500" lnSpcReduction="10000"/>
          </a:bodyPr>
          <a:lstStyle/>
          <a:p>
            <a:pPr algn="just"/>
            <a:r>
              <a:rPr lang="en-US" sz="3100" smtClean="0"/>
              <a:t>getComponent(int</a:t>
            </a:r>
            <a:r>
              <a:rPr lang="en-US" sz="3100"/>
              <a:t>): </a:t>
            </a:r>
            <a:r>
              <a:rPr lang="en-US" sz="3100" smtClean="0"/>
              <a:t>Trả </a:t>
            </a:r>
            <a:r>
              <a:rPr lang="en-US" sz="3100"/>
              <a:t>về đối tượng thành phần có chỉ số là tham số đầu vào. Container quản lý các đối tượng chứa trong nó dưới dạng mảng. Chỉ số của các thành phần là số thứ tự khi thành phần đó được thêm vào </a:t>
            </a:r>
            <a:r>
              <a:rPr lang="en-US" sz="3100" smtClean="0"/>
              <a:t>container.</a:t>
            </a:r>
          </a:p>
          <a:p>
            <a:pPr algn="just"/>
            <a:r>
              <a:rPr lang="en-US" sz="3100" smtClean="0"/>
              <a:t>getComponents</a:t>
            </a:r>
            <a:r>
              <a:rPr lang="en-US" sz="3100"/>
              <a:t>(): </a:t>
            </a:r>
            <a:r>
              <a:rPr lang="en-US" sz="3100" smtClean="0"/>
              <a:t>Trả </a:t>
            </a:r>
            <a:r>
              <a:rPr lang="en-US" sz="3100"/>
              <a:t>về mảng tất cả các đối tượng mà container đang </a:t>
            </a:r>
            <a:r>
              <a:rPr lang="en-US" sz="3100" smtClean="0"/>
              <a:t>chứa.</a:t>
            </a:r>
          </a:p>
          <a:p>
            <a:pPr algn="just"/>
            <a:r>
              <a:rPr lang="en-US" sz="3100" smtClean="0"/>
              <a:t>countComponents</a:t>
            </a:r>
            <a:r>
              <a:rPr lang="en-US" sz="3100"/>
              <a:t>(): </a:t>
            </a:r>
            <a:r>
              <a:rPr lang="en-US" sz="3100" smtClean="0"/>
              <a:t>Trả </a:t>
            </a:r>
            <a:r>
              <a:rPr lang="en-US" sz="3100"/>
              <a:t>về số lượng các đối tượng mà container đang chứa</a:t>
            </a:r>
            <a:r>
              <a:rPr lang="en-US" sz="3100" smtClean="0"/>
              <a:t>.</a:t>
            </a:r>
            <a:endParaRPr lang="en-US"/>
          </a:p>
        </p:txBody>
      </p:sp>
    </p:spTree>
    <p:extLst>
      <p:ext uri="{BB962C8B-B14F-4D97-AF65-F5344CB8AC3E}">
        <p14:creationId xmlns:p14="http://schemas.microsoft.com/office/powerpoint/2010/main" val="27939842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3100" smtClean="0"/>
              <a:t>Frame </a:t>
            </a:r>
            <a:r>
              <a:rPr lang="en-US" sz="3100"/>
              <a:t>là một đối tượng có thể dùng một cách độc lập, hoặc được gắn vào một đối tượng khác như một đối tượng conponent bình </a:t>
            </a:r>
            <a:r>
              <a:rPr lang="en-US" sz="3100" smtClean="0"/>
              <a:t>thường.</a:t>
            </a:r>
          </a:p>
          <a:p>
            <a:pPr algn="just"/>
            <a:r>
              <a:rPr lang="en-US" sz="3100" smtClean="0"/>
              <a:t>Thông </a:t>
            </a:r>
            <a:r>
              <a:rPr lang="en-US" sz="3100"/>
              <a:t>thường, Frame được dùng như một cửa sổ của một chương trình độc </a:t>
            </a:r>
            <a:r>
              <a:rPr lang="en-US" sz="3100" smtClean="0"/>
              <a:t>lập.</a:t>
            </a:r>
            <a:endParaRPr lang="en-US" sz="3100"/>
          </a:p>
        </p:txBody>
      </p:sp>
      <p:sp>
        <p:nvSpPr>
          <p:cNvPr id="4" name="Rectangle 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itle 1"/>
          <p:cNvSpPr txBox="1">
            <a:spLocks/>
          </p:cNvSpPr>
          <p:nvPr/>
        </p:nvSpPr>
        <p:spPr>
          <a:xfrm>
            <a:off x="457200" y="274638"/>
            <a:ext cx="7467600" cy="1143000"/>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pPr algn="ctr"/>
            <a:r>
              <a:rPr lang="en-US" smtClean="0">
                <a:solidFill>
                  <a:srgbClr val="FFFF00"/>
                </a:solidFill>
              </a:rPr>
              <a:t>FRAME </a:t>
            </a:r>
            <a:endParaRPr lang="en-US">
              <a:solidFill>
                <a:srgbClr val="FFFF00"/>
              </a:solidFill>
            </a:endParaRPr>
          </a:p>
        </p:txBody>
      </p:sp>
    </p:spTree>
    <p:extLst>
      <p:ext uri="{BB962C8B-B14F-4D97-AF65-F5344CB8AC3E}">
        <p14:creationId xmlns:p14="http://schemas.microsoft.com/office/powerpoint/2010/main" val="18456209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solidFill>
                  <a:srgbClr val="FFFF00"/>
                </a:solidFill>
              </a:rPr>
              <a:t>NỘI DUNG</a:t>
            </a:r>
            <a:endParaRPr lang="en-US">
              <a:solidFill>
                <a:srgbClr val="FFFF00"/>
              </a:solidFill>
            </a:endParaRPr>
          </a:p>
        </p:txBody>
      </p:sp>
      <p:sp>
        <p:nvSpPr>
          <p:cNvPr id="3" name="Content Placeholder 2"/>
          <p:cNvSpPr>
            <a:spLocks noGrp="1"/>
          </p:cNvSpPr>
          <p:nvPr>
            <p:ph idx="1"/>
          </p:nvPr>
        </p:nvSpPr>
        <p:spPr/>
        <p:txBody>
          <a:bodyPr>
            <a:normAutofit fontScale="62500" lnSpcReduction="20000"/>
          </a:bodyPr>
          <a:lstStyle/>
          <a:p>
            <a:pPr algn="just"/>
            <a:r>
              <a:rPr lang="en-US" smtClean="0"/>
              <a:t>9.1 Giới </a:t>
            </a:r>
            <a:r>
              <a:rPr lang="en-US"/>
              <a:t>thiệu về lập trình giao diện</a:t>
            </a:r>
          </a:p>
          <a:p>
            <a:pPr algn="just"/>
            <a:r>
              <a:rPr lang="en-US" sz="3100" smtClean="0"/>
              <a:t>9.2 </a:t>
            </a:r>
            <a:r>
              <a:rPr lang="en-US" sz="3000" smtClean="0"/>
              <a:t>Giao </a:t>
            </a:r>
            <a:r>
              <a:rPr lang="en-US" sz="3000"/>
              <a:t>diện với các đối tượng cơ </a:t>
            </a:r>
            <a:r>
              <a:rPr lang="en-US" sz="3000" smtClean="0"/>
              <a:t>bản</a:t>
            </a:r>
            <a:endParaRPr lang="en-US"/>
          </a:p>
          <a:p>
            <a:pPr lvl="1" algn="just"/>
            <a:r>
              <a:rPr lang="en-US" sz="2600" smtClean="0"/>
              <a:t>9.2.1 </a:t>
            </a:r>
            <a:r>
              <a:rPr lang="en-US" sz="2600" smtClean="0"/>
              <a:t>Các </a:t>
            </a:r>
            <a:r>
              <a:rPr lang="en-US" sz="2600"/>
              <a:t>đối tượng container cơ </a:t>
            </a:r>
            <a:r>
              <a:rPr lang="en-US" sz="2600" smtClean="0"/>
              <a:t>bản</a:t>
            </a:r>
          </a:p>
          <a:p>
            <a:pPr lvl="2" algn="just"/>
            <a:r>
              <a:rPr lang="en-US" smtClean="0"/>
              <a:t>9.2.1.1 </a:t>
            </a:r>
            <a:r>
              <a:rPr lang="en-US" sz="2400" smtClean="0"/>
              <a:t>Frame</a:t>
            </a:r>
          </a:p>
          <a:p>
            <a:pPr lvl="2" algn="just"/>
            <a:r>
              <a:rPr lang="en-US" smtClean="0"/>
              <a:t>9.2.1.2 </a:t>
            </a:r>
            <a:r>
              <a:rPr lang="en-US" sz="2400" smtClean="0"/>
              <a:t>Panel</a:t>
            </a:r>
          </a:p>
          <a:p>
            <a:pPr lvl="2" algn="just"/>
            <a:r>
              <a:rPr lang="en-US" smtClean="0"/>
              <a:t>9.2.1.3 </a:t>
            </a:r>
            <a:r>
              <a:rPr lang="en-US" sz="2400" smtClean="0"/>
              <a:t>Dialog</a:t>
            </a:r>
          </a:p>
          <a:p>
            <a:pPr lvl="1" algn="just"/>
            <a:r>
              <a:rPr lang="en-US" smtClean="0"/>
              <a:t>9.2.2 </a:t>
            </a:r>
            <a:r>
              <a:rPr lang="en-US" sz="2600" smtClean="0"/>
              <a:t>Các </a:t>
            </a:r>
            <a:r>
              <a:rPr lang="en-US" sz="2600"/>
              <a:t>đối tượng component cơ </a:t>
            </a:r>
            <a:r>
              <a:rPr lang="en-US" sz="2600" smtClean="0"/>
              <a:t>bản</a:t>
            </a:r>
          </a:p>
          <a:p>
            <a:pPr lvl="2" algn="just"/>
            <a:r>
              <a:rPr lang="en-US" smtClean="0"/>
              <a:t>9.2.2.1 </a:t>
            </a:r>
            <a:r>
              <a:rPr lang="en-US" sz="2400" smtClean="0"/>
              <a:t>Label</a:t>
            </a:r>
          </a:p>
          <a:p>
            <a:pPr lvl="2" algn="just"/>
            <a:r>
              <a:rPr lang="en-US" smtClean="0"/>
              <a:t>9.2.2.2 </a:t>
            </a:r>
            <a:r>
              <a:rPr lang="en-US" sz="2400" smtClean="0"/>
              <a:t>TextField </a:t>
            </a:r>
            <a:r>
              <a:rPr lang="en-US" sz="2400"/>
              <a:t>và </a:t>
            </a:r>
            <a:r>
              <a:rPr lang="en-US" sz="2400" smtClean="0"/>
              <a:t>TextArea</a:t>
            </a:r>
          </a:p>
          <a:p>
            <a:pPr lvl="2" algn="just"/>
            <a:r>
              <a:rPr lang="en-US" smtClean="0"/>
              <a:t>9.2.2.3 </a:t>
            </a:r>
            <a:r>
              <a:rPr lang="en-US" sz="2400" smtClean="0"/>
              <a:t>Button</a:t>
            </a:r>
          </a:p>
          <a:p>
            <a:pPr lvl="1" algn="just"/>
            <a:r>
              <a:rPr lang="en-US" smtClean="0"/>
              <a:t>9.2.3 </a:t>
            </a:r>
            <a:r>
              <a:rPr lang="en-US" smtClean="0"/>
              <a:t>Xử </a:t>
            </a:r>
            <a:r>
              <a:rPr lang="en-US"/>
              <a:t>lý sự </a:t>
            </a:r>
            <a:r>
              <a:rPr lang="en-US" smtClean="0"/>
              <a:t>kiện</a:t>
            </a:r>
          </a:p>
          <a:p>
            <a:pPr lvl="2" algn="just"/>
            <a:r>
              <a:rPr lang="en-US"/>
              <a:t>9.1.3.1 Sự kiện và phát sinh sự kiện</a:t>
            </a:r>
          </a:p>
          <a:p>
            <a:pPr lvl="2" algn="just"/>
            <a:r>
              <a:rPr lang="en-US"/>
              <a:t>9.1.3.2 Nguyên lý xử lý sự kiện</a:t>
            </a:r>
          </a:p>
          <a:p>
            <a:pPr algn="just"/>
            <a:r>
              <a:rPr lang="en-US" smtClean="0"/>
              <a:t>9.3 </a:t>
            </a:r>
            <a:r>
              <a:rPr lang="en-US" sz="3000" smtClean="0"/>
              <a:t>Giao </a:t>
            </a:r>
            <a:r>
              <a:rPr lang="en-US" sz="3000"/>
              <a:t>diện với các đối tượng </a:t>
            </a:r>
            <a:r>
              <a:rPr lang="en-US" sz="3000" smtClean="0"/>
              <a:t>Multimedia</a:t>
            </a:r>
          </a:p>
          <a:p>
            <a:pPr lvl="1" algn="just"/>
            <a:r>
              <a:rPr lang="en-US" smtClean="0"/>
              <a:t>9.3.1 </a:t>
            </a:r>
            <a:r>
              <a:rPr lang="en-US"/>
              <a:t>Ô đánh dấu và nút chọn</a:t>
            </a:r>
          </a:p>
          <a:p>
            <a:pPr lvl="1" algn="just"/>
            <a:r>
              <a:rPr lang="en-US" smtClean="0"/>
              <a:t>9.3.2 </a:t>
            </a:r>
            <a:r>
              <a:rPr lang="en-US"/>
              <a:t>Lựa chọn</a:t>
            </a:r>
          </a:p>
          <a:p>
            <a:pPr lvl="1" algn="just"/>
            <a:r>
              <a:rPr lang="en-US" smtClean="0"/>
              <a:t>9.3.3 </a:t>
            </a:r>
            <a:r>
              <a:rPr lang="en-US"/>
              <a:t>Danh sách</a:t>
            </a:r>
          </a:p>
          <a:p>
            <a:pPr marL="420624" lvl="1" indent="-384048" algn="just">
              <a:buSzPct val="80000"/>
              <a:buFont typeface="Wingdings 2"/>
              <a:buChar char=""/>
            </a:pPr>
            <a:r>
              <a:rPr lang="en-US" sz="3000" smtClean="0"/>
              <a:t>9.4 Bài tập</a:t>
            </a:r>
            <a:endParaRPr lang="en-US" sz="3000" smtClean="0"/>
          </a:p>
        </p:txBody>
      </p:sp>
    </p:spTree>
    <p:extLst>
      <p:ext uri="{BB962C8B-B14F-4D97-AF65-F5344CB8AC3E}">
        <p14:creationId xmlns:p14="http://schemas.microsoft.com/office/powerpoint/2010/main" val="19272665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algn="just"/>
            <a:r>
              <a:rPr lang="en-US" sz="3100" smtClean="0"/>
              <a:t>Các </a:t>
            </a:r>
            <a:r>
              <a:rPr lang="en-US" sz="3100"/>
              <a:t>phương thức cơ bản của lớp </a:t>
            </a:r>
            <a:r>
              <a:rPr lang="en-US" sz="3100" smtClean="0"/>
              <a:t>Frame:</a:t>
            </a:r>
          </a:p>
          <a:p>
            <a:pPr algn="just"/>
            <a:r>
              <a:rPr lang="en-US" sz="3100" smtClean="0">
                <a:solidFill>
                  <a:srgbClr val="FFFF00"/>
                </a:solidFill>
              </a:rPr>
              <a:t>Frame</a:t>
            </a:r>
            <a:r>
              <a:rPr lang="en-US" sz="3100">
                <a:solidFill>
                  <a:srgbClr val="FFFF00"/>
                </a:solidFill>
              </a:rPr>
              <a:t>()</a:t>
            </a:r>
            <a:r>
              <a:rPr lang="en-US" sz="3100"/>
              <a:t>: </a:t>
            </a:r>
            <a:r>
              <a:rPr lang="en-US" sz="3100" smtClean="0"/>
              <a:t>Khởi </a:t>
            </a:r>
            <a:r>
              <a:rPr lang="en-US" sz="3100"/>
              <a:t>tạo không tham </a:t>
            </a:r>
            <a:r>
              <a:rPr lang="en-US" sz="3100" smtClean="0"/>
              <a:t>số.</a:t>
            </a:r>
          </a:p>
          <a:p>
            <a:pPr algn="just"/>
            <a:r>
              <a:rPr lang="en-US" sz="3100" smtClean="0">
                <a:solidFill>
                  <a:srgbClr val="FFFF00"/>
                </a:solidFill>
              </a:rPr>
              <a:t>Frame(String</a:t>
            </a:r>
            <a:r>
              <a:rPr lang="en-US" sz="3100">
                <a:solidFill>
                  <a:srgbClr val="FFFF00"/>
                </a:solidFill>
              </a:rPr>
              <a:t>)</a:t>
            </a:r>
            <a:r>
              <a:rPr lang="en-US" sz="3100"/>
              <a:t>: </a:t>
            </a:r>
            <a:r>
              <a:rPr lang="en-US" sz="3100" smtClean="0"/>
              <a:t>Khởi </a:t>
            </a:r>
            <a:r>
              <a:rPr lang="en-US" sz="3100"/>
              <a:t>tạo với tham số là dòng tiêu đề của </a:t>
            </a:r>
            <a:r>
              <a:rPr lang="en-US" sz="3100" smtClean="0"/>
              <a:t>frame.</a:t>
            </a:r>
          </a:p>
          <a:p>
            <a:pPr algn="just"/>
            <a:r>
              <a:rPr lang="en-US" sz="3100" smtClean="0">
                <a:solidFill>
                  <a:srgbClr val="FFFF00"/>
                </a:solidFill>
              </a:rPr>
              <a:t>setSize(int</a:t>
            </a:r>
            <a:r>
              <a:rPr lang="en-US" sz="3100">
                <a:solidFill>
                  <a:srgbClr val="FFFF00"/>
                </a:solidFill>
              </a:rPr>
              <a:t>, int)</a:t>
            </a:r>
            <a:r>
              <a:rPr lang="en-US" sz="3100"/>
              <a:t>: Đ</a:t>
            </a:r>
            <a:r>
              <a:rPr lang="en-US" sz="3100" smtClean="0"/>
              <a:t>ịnh </a:t>
            </a:r>
            <a:r>
              <a:rPr lang="en-US" sz="3100"/>
              <a:t>kích cỡ của frame, tham số tương ứng là chiều rộng và chiều cao của </a:t>
            </a:r>
            <a:r>
              <a:rPr lang="en-US" sz="3100" smtClean="0"/>
              <a:t>frame.</a:t>
            </a:r>
          </a:p>
          <a:p>
            <a:pPr algn="just"/>
            <a:r>
              <a:rPr lang="en-US" sz="3100" smtClean="0">
                <a:solidFill>
                  <a:srgbClr val="FFFF00"/>
                </a:solidFill>
              </a:rPr>
              <a:t>setVisible(boolean</a:t>
            </a:r>
            <a:r>
              <a:rPr lang="en-US" sz="3100">
                <a:solidFill>
                  <a:srgbClr val="FFFF00"/>
                </a:solidFill>
              </a:rPr>
              <a:t>)</a:t>
            </a:r>
            <a:r>
              <a:rPr lang="en-US" sz="3100"/>
              <a:t>: C</a:t>
            </a:r>
            <a:r>
              <a:rPr lang="en-US" sz="3100" smtClean="0"/>
              <a:t>ho </a:t>
            </a:r>
            <a:r>
              <a:rPr lang="en-US" sz="3100"/>
              <a:t>phép frame xuất hiện hay ẩn đi trên màn </a:t>
            </a:r>
            <a:r>
              <a:rPr lang="en-US" sz="3100" smtClean="0"/>
              <a:t>hình.</a:t>
            </a:r>
          </a:p>
          <a:p>
            <a:pPr algn="just"/>
            <a:r>
              <a:rPr lang="en-US" sz="3100" smtClean="0">
                <a:solidFill>
                  <a:srgbClr val="FFFF00"/>
                </a:solidFill>
              </a:rPr>
              <a:t>setTitle(String</a:t>
            </a:r>
            <a:r>
              <a:rPr lang="en-US" sz="3100">
                <a:solidFill>
                  <a:srgbClr val="FFFF00"/>
                </a:solidFill>
              </a:rPr>
              <a:t>)/getTitle()</a:t>
            </a:r>
            <a:r>
              <a:rPr lang="en-US" sz="3100"/>
              <a:t>: </a:t>
            </a:r>
            <a:r>
              <a:rPr lang="en-US" sz="3100" smtClean="0"/>
              <a:t>Truy </a:t>
            </a:r>
            <a:r>
              <a:rPr lang="en-US" sz="3100"/>
              <a:t>nhập thuộc tính dòng tiêu đề của </a:t>
            </a:r>
            <a:r>
              <a:rPr lang="en-US" sz="3100" smtClean="0"/>
              <a:t>frame.</a:t>
            </a:r>
          </a:p>
          <a:p>
            <a:pPr algn="just"/>
            <a:r>
              <a:rPr lang="en-US" sz="3100" smtClean="0">
                <a:solidFill>
                  <a:srgbClr val="FFFF00"/>
                </a:solidFill>
              </a:rPr>
              <a:t>setResizable(boolean</a:t>
            </a:r>
            <a:r>
              <a:rPr lang="en-US" sz="3100">
                <a:solidFill>
                  <a:srgbClr val="FFFF00"/>
                </a:solidFill>
              </a:rPr>
              <a:t>)</a:t>
            </a:r>
            <a:r>
              <a:rPr lang="en-US" sz="3100"/>
              <a:t>: </a:t>
            </a:r>
            <a:r>
              <a:rPr lang="en-US" sz="3100" smtClean="0"/>
              <a:t>Thiết </a:t>
            </a:r>
            <a:r>
              <a:rPr lang="en-US" sz="3100"/>
              <a:t>lập thuộc tính cho phép thay đổi kích cỡ </a:t>
            </a:r>
            <a:r>
              <a:rPr lang="en-US" sz="3100" smtClean="0"/>
              <a:t>frame.</a:t>
            </a:r>
          </a:p>
          <a:p>
            <a:pPr algn="just"/>
            <a:r>
              <a:rPr lang="en-US" sz="3100" smtClean="0">
                <a:solidFill>
                  <a:srgbClr val="FFFF00"/>
                </a:solidFill>
              </a:rPr>
              <a:t>setIconImage(Image</a:t>
            </a:r>
            <a:r>
              <a:rPr lang="en-US" sz="3100">
                <a:solidFill>
                  <a:srgbClr val="FFFF00"/>
                </a:solidFill>
              </a:rPr>
              <a:t>)</a:t>
            </a:r>
            <a:r>
              <a:rPr lang="en-US" sz="3100"/>
              <a:t>: </a:t>
            </a:r>
            <a:r>
              <a:rPr lang="en-US" sz="3100" smtClean="0"/>
              <a:t>Thiết </a:t>
            </a:r>
            <a:r>
              <a:rPr lang="en-US" sz="3100"/>
              <a:t>lập ảnh icon ở góc trên (biểu tượng) của frame.</a:t>
            </a:r>
          </a:p>
        </p:txBody>
      </p:sp>
      <p:sp>
        <p:nvSpPr>
          <p:cNvPr id="4" name="Rectangle 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itle 1"/>
          <p:cNvSpPr txBox="1">
            <a:spLocks/>
          </p:cNvSpPr>
          <p:nvPr/>
        </p:nvSpPr>
        <p:spPr>
          <a:xfrm>
            <a:off x="457200" y="274638"/>
            <a:ext cx="7467600" cy="1143000"/>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pPr algn="ctr"/>
            <a:r>
              <a:rPr lang="en-US" smtClean="0">
                <a:solidFill>
                  <a:srgbClr val="FFFF00"/>
                </a:solidFill>
              </a:rPr>
              <a:t>FRAME </a:t>
            </a:r>
            <a:endParaRPr lang="en-US">
              <a:solidFill>
                <a:srgbClr val="FFFF00"/>
              </a:solidFill>
            </a:endParaRPr>
          </a:p>
        </p:txBody>
      </p:sp>
    </p:spTree>
    <p:extLst>
      <p:ext uri="{BB962C8B-B14F-4D97-AF65-F5344CB8AC3E}">
        <p14:creationId xmlns:p14="http://schemas.microsoft.com/office/powerpoint/2010/main" val="12329660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endParaRPr lang="en-US" sz="3100"/>
          </a:p>
        </p:txBody>
      </p:sp>
      <p:sp>
        <p:nvSpPr>
          <p:cNvPr id="4" name="Rectangle 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itle 1"/>
          <p:cNvSpPr txBox="1">
            <a:spLocks/>
          </p:cNvSpPr>
          <p:nvPr/>
        </p:nvSpPr>
        <p:spPr>
          <a:xfrm>
            <a:off x="457200" y="274638"/>
            <a:ext cx="7467600" cy="1143000"/>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pPr algn="ctr"/>
            <a:r>
              <a:rPr lang="en-US" smtClean="0">
                <a:solidFill>
                  <a:srgbClr val="FFFF00"/>
                </a:solidFill>
              </a:rPr>
              <a:t>FRAME </a:t>
            </a:r>
            <a:endParaRPr lang="en-US">
              <a:solidFill>
                <a:srgbClr val="FFFF00"/>
              </a:solidFill>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387" y="1380828"/>
            <a:ext cx="8409914" cy="4640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3146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3100" smtClean="0"/>
              <a:t>Kết </a:t>
            </a:r>
            <a:r>
              <a:rPr lang="en-US" sz="3100"/>
              <a:t>quả demo </a:t>
            </a:r>
            <a:r>
              <a:rPr lang="en-US" sz="3100" smtClean="0"/>
              <a:t>Frame:</a:t>
            </a:r>
            <a:endParaRPr lang="en-US" sz="3100"/>
          </a:p>
        </p:txBody>
      </p:sp>
      <p:sp>
        <p:nvSpPr>
          <p:cNvPr id="4" name="Rectangle 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itle 1"/>
          <p:cNvSpPr txBox="1">
            <a:spLocks/>
          </p:cNvSpPr>
          <p:nvPr/>
        </p:nvSpPr>
        <p:spPr>
          <a:xfrm>
            <a:off x="457200" y="274638"/>
            <a:ext cx="7467600" cy="1143000"/>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pPr algn="ctr"/>
            <a:r>
              <a:rPr lang="en-US" smtClean="0">
                <a:solidFill>
                  <a:srgbClr val="FFFF00"/>
                </a:solidFill>
              </a:rPr>
              <a:t>FRAME </a:t>
            </a:r>
            <a:endParaRPr lang="en-US">
              <a:solidFill>
                <a:srgbClr val="FFFF00"/>
              </a:solidFill>
            </a:endParaRP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0759" y="2348880"/>
            <a:ext cx="3796825" cy="1904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28923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lgn="just"/>
            <a:r>
              <a:rPr lang="en-US" sz="3100" smtClean="0"/>
              <a:t>Panel </a:t>
            </a:r>
            <a:r>
              <a:rPr lang="en-US" sz="3100"/>
              <a:t>cũng là một </a:t>
            </a:r>
            <a:r>
              <a:rPr lang="en-US" sz="3100" smtClean="0"/>
              <a:t>dạng khung </a:t>
            </a:r>
            <a:r>
              <a:rPr lang="en-US" sz="3100"/>
              <a:t>chứa, nhưng khá đơn giản. Panel chỉ dùng để nhóm các đối tượng giao diện với </a:t>
            </a:r>
            <a:r>
              <a:rPr lang="en-US" sz="3100" smtClean="0"/>
              <a:t>nhau.</a:t>
            </a:r>
          </a:p>
          <a:p>
            <a:pPr algn="just"/>
            <a:r>
              <a:rPr lang="en-US" sz="3100" smtClean="0"/>
              <a:t>Thông </a:t>
            </a:r>
            <a:r>
              <a:rPr lang="en-US" sz="3100"/>
              <a:t>thường, panel được dùng trong một cửa sổ của Frame hoặc một ứng dụng </a:t>
            </a:r>
            <a:r>
              <a:rPr lang="en-US" sz="3100" smtClean="0"/>
              <a:t>khác.</a:t>
            </a:r>
          </a:p>
          <a:p>
            <a:pPr algn="just"/>
            <a:r>
              <a:rPr lang="en-US" sz="3100" smtClean="0"/>
              <a:t>Các </a:t>
            </a:r>
            <a:r>
              <a:rPr lang="en-US" sz="3100"/>
              <a:t>phương thức cơ bản của lớp Panel, ngoài các phương thức chung của </a:t>
            </a:r>
            <a:r>
              <a:rPr lang="en-US" sz="3100" smtClean="0"/>
              <a:t>container:</a:t>
            </a:r>
          </a:p>
          <a:p>
            <a:pPr lvl="1" algn="just"/>
            <a:r>
              <a:rPr lang="en-US" sz="2700" smtClean="0">
                <a:solidFill>
                  <a:srgbClr val="FFFF00"/>
                </a:solidFill>
              </a:rPr>
              <a:t>Panel</a:t>
            </a:r>
            <a:r>
              <a:rPr lang="en-US" sz="2700">
                <a:solidFill>
                  <a:srgbClr val="FFFF00"/>
                </a:solidFill>
              </a:rPr>
              <a:t>()</a:t>
            </a:r>
            <a:r>
              <a:rPr lang="en-US" sz="2700"/>
              <a:t>: Khởi tạo không tham số.</a:t>
            </a:r>
          </a:p>
        </p:txBody>
      </p:sp>
      <p:sp>
        <p:nvSpPr>
          <p:cNvPr id="4" name="Rectangle 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itle 1"/>
          <p:cNvSpPr txBox="1">
            <a:spLocks/>
          </p:cNvSpPr>
          <p:nvPr/>
        </p:nvSpPr>
        <p:spPr>
          <a:xfrm>
            <a:off x="457200" y="274638"/>
            <a:ext cx="7467600" cy="1143000"/>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pPr algn="ctr"/>
            <a:r>
              <a:rPr lang="en-US" smtClean="0">
                <a:solidFill>
                  <a:srgbClr val="FFFF00"/>
                </a:solidFill>
              </a:rPr>
              <a:t>PANEL </a:t>
            </a:r>
            <a:endParaRPr lang="en-US">
              <a:solidFill>
                <a:srgbClr val="FFFF00"/>
              </a:solidFill>
            </a:endParaRPr>
          </a:p>
        </p:txBody>
      </p:sp>
    </p:spTree>
    <p:extLst>
      <p:ext uri="{BB962C8B-B14F-4D97-AF65-F5344CB8AC3E}">
        <p14:creationId xmlns:p14="http://schemas.microsoft.com/office/powerpoint/2010/main" val="19687610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endParaRPr lang="en-US" sz="2700"/>
          </a:p>
        </p:txBody>
      </p:sp>
      <p:sp>
        <p:nvSpPr>
          <p:cNvPr id="4" name="Rectangle 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itle 1"/>
          <p:cNvSpPr txBox="1">
            <a:spLocks/>
          </p:cNvSpPr>
          <p:nvPr/>
        </p:nvSpPr>
        <p:spPr>
          <a:xfrm>
            <a:off x="457200" y="274638"/>
            <a:ext cx="7467600" cy="1143000"/>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pPr algn="ctr"/>
            <a:r>
              <a:rPr lang="en-US" smtClean="0">
                <a:solidFill>
                  <a:srgbClr val="FFFF00"/>
                </a:solidFill>
              </a:rPr>
              <a:t>PANEL </a:t>
            </a:r>
            <a:endParaRPr lang="en-US">
              <a:solidFill>
                <a:srgbClr val="FFFF00"/>
              </a:solidFill>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484784"/>
            <a:ext cx="8510342" cy="4737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09338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3100" smtClean="0"/>
              <a:t>Kết </a:t>
            </a:r>
            <a:r>
              <a:rPr lang="en-US" sz="3100"/>
              <a:t>quả demo </a:t>
            </a:r>
            <a:r>
              <a:rPr lang="en-US" sz="3100" smtClean="0"/>
              <a:t>Panel:</a:t>
            </a:r>
            <a:endParaRPr lang="en-US" sz="3100"/>
          </a:p>
        </p:txBody>
      </p:sp>
      <p:sp>
        <p:nvSpPr>
          <p:cNvPr id="4" name="Rectangle 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itle 1"/>
          <p:cNvSpPr txBox="1">
            <a:spLocks/>
          </p:cNvSpPr>
          <p:nvPr/>
        </p:nvSpPr>
        <p:spPr>
          <a:xfrm>
            <a:off x="457200" y="274638"/>
            <a:ext cx="7467600" cy="1143000"/>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pPr algn="ctr"/>
            <a:r>
              <a:rPr lang="en-US" smtClean="0">
                <a:solidFill>
                  <a:srgbClr val="FFFF00"/>
                </a:solidFill>
              </a:rPr>
              <a:t>PANEL </a:t>
            </a:r>
            <a:endParaRPr lang="en-US">
              <a:solidFill>
                <a:srgbClr val="FFFF00"/>
              </a:solidFill>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482850"/>
            <a:ext cx="3810000" cy="189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61560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lgn="just"/>
            <a:r>
              <a:rPr lang="en-US" sz="3100" smtClean="0"/>
              <a:t>Dialog </a:t>
            </a:r>
            <a:r>
              <a:rPr lang="en-US" sz="3100"/>
              <a:t>là một đối tượng cửa sổ con của một cửa sổ chương trình chính. Do vậy, Dialog chỉ được sử dụng kèm với một Frame. Có hai dạng </a:t>
            </a:r>
            <a:r>
              <a:rPr lang="en-US" sz="3100" smtClean="0"/>
              <a:t>Dialog:</a:t>
            </a:r>
          </a:p>
          <a:p>
            <a:pPr lvl="1" algn="just"/>
            <a:r>
              <a:rPr lang="en-US" sz="2700" smtClean="0">
                <a:solidFill>
                  <a:srgbClr val="FFFF00"/>
                </a:solidFill>
              </a:rPr>
              <a:t>Modal</a:t>
            </a:r>
            <a:r>
              <a:rPr lang="en-US" sz="2700"/>
              <a:t>: </a:t>
            </a:r>
            <a:r>
              <a:rPr lang="en-US" sz="2700" smtClean="0"/>
              <a:t>Khi </a:t>
            </a:r>
            <a:r>
              <a:rPr lang="en-US" sz="2700"/>
              <a:t>hiện </a:t>
            </a:r>
            <a:r>
              <a:rPr lang="en-US" sz="2700" smtClean="0"/>
              <a:t>cửa </a:t>
            </a:r>
            <a:r>
              <a:rPr lang="en-US" sz="2700"/>
              <a:t>sổ dialog, các cửa sổ khác của chương trình sẽ bị khoá lại, không thao tác được, chỉ thao tác được trên cửa sổ </a:t>
            </a:r>
            <a:r>
              <a:rPr lang="en-US" sz="2700" smtClean="0"/>
              <a:t>dialog.</a:t>
            </a:r>
          </a:p>
          <a:p>
            <a:pPr lvl="1" algn="just"/>
            <a:r>
              <a:rPr lang="en-US" sz="2700" smtClean="0">
                <a:solidFill>
                  <a:srgbClr val="FFFF00"/>
                </a:solidFill>
              </a:rPr>
              <a:t>Non-modal</a:t>
            </a:r>
            <a:r>
              <a:rPr lang="en-US" sz="2700"/>
              <a:t>: </a:t>
            </a:r>
            <a:r>
              <a:rPr lang="en-US" sz="2700" smtClean="0"/>
              <a:t>Không khóa </a:t>
            </a:r>
            <a:r>
              <a:rPr lang="en-US" sz="2700"/>
              <a:t>các cửa sổ khác. Khi dialog xuất hiện, người dùng vẫn có thể chuyển sang thao tác trên các cửa sổ khác, nếu cần.</a:t>
            </a:r>
          </a:p>
        </p:txBody>
      </p:sp>
      <p:sp>
        <p:nvSpPr>
          <p:cNvPr id="4" name="Rectangle 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itle 1"/>
          <p:cNvSpPr txBox="1">
            <a:spLocks/>
          </p:cNvSpPr>
          <p:nvPr/>
        </p:nvSpPr>
        <p:spPr>
          <a:xfrm>
            <a:off x="457200" y="274638"/>
            <a:ext cx="7467600" cy="1143000"/>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pPr algn="ctr"/>
            <a:r>
              <a:rPr lang="en-US" smtClean="0">
                <a:solidFill>
                  <a:srgbClr val="FFFF00"/>
                </a:solidFill>
              </a:rPr>
              <a:t>DIALOG</a:t>
            </a:r>
            <a:endParaRPr lang="en-US">
              <a:solidFill>
                <a:srgbClr val="FFFF00"/>
              </a:solidFill>
            </a:endParaRPr>
          </a:p>
        </p:txBody>
      </p:sp>
    </p:spTree>
    <p:extLst>
      <p:ext uri="{BB962C8B-B14F-4D97-AF65-F5344CB8AC3E}">
        <p14:creationId xmlns:p14="http://schemas.microsoft.com/office/powerpoint/2010/main" val="29683427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marL="36576" indent="0" algn="just">
              <a:buNone/>
            </a:pPr>
            <a:r>
              <a:rPr lang="en-US" smtClean="0"/>
              <a:t>Các </a:t>
            </a:r>
            <a:r>
              <a:rPr lang="en-US"/>
              <a:t>phương thức cơ bản của lớp </a:t>
            </a:r>
            <a:r>
              <a:rPr lang="en-US" smtClean="0"/>
              <a:t>Dialog:</a:t>
            </a:r>
          </a:p>
          <a:p>
            <a:pPr algn="just"/>
            <a:r>
              <a:rPr lang="en-US" sz="3000" smtClean="0">
                <a:solidFill>
                  <a:srgbClr val="FFFF00"/>
                </a:solidFill>
              </a:rPr>
              <a:t>Dialog(Frame</a:t>
            </a:r>
            <a:r>
              <a:rPr lang="en-US" sz="3000">
                <a:solidFill>
                  <a:srgbClr val="FFFF00"/>
                </a:solidFill>
              </a:rPr>
              <a:t>, boolean)</a:t>
            </a:r>
            <a:r>
              <a:rPr lang="en-US" sz="3000"/>
              <a:t>: Khởi tạo dialog, tham số thứ nhất là frame chứa dialog, tham số thứ hai xác định dialog có là modal hay </a:t>
            </a:r>
            <a:r>
              <a:rPr lang="en-US" sz="3000" smtClean="0"/>
              <a:t>không.</a:t>
            </a:r>
          </a:p>
          <a:p>
            <a:pPr algn="just"/>
            <a:r>
              <a:rPr lang="en-US" sz="3000" smtClean="0">
                <a:solidFill>
                  <a:srgbClr val="FFFF00"/>
                </a:solidFill>
              </a:rPr>
              <a:t>Dialog(Frame</a:t>
            </a:r>
            <a:r>
              <a:rPr lang="en-US" sz="3000">
                <a:solidFill>
                  <a:srgbClr val="FFFF00"/>
                </a:solidFill>
              </a:rPr>
              <a:t>, String, boolean)</a:t>
            </a:r>
            <a:r>
              <a:rPr lang="en-US" sz="3000"/>
              <a:t>: Khởi tạo dialog, thêm tham số thứ hai là dòng tiêu đề của </a:t>
            </a:r>
            <a:r>
              <a:rPr lang="en-US" sz="3000" smtClean="0"/>
              <a:t>dialog.</a:t>
            </a:r>
          </a:p>
          <a:p>
            <a:pPr algn="just"/>
            <a:r>
              <a:rPr lang="en-US" sz="3000" smtClean="0">
                <a:solidFill>
                  <a:srgbClr val="FFFF00"/>
                </a:solidFill>
              </a:rPr>
              <a:t>setVisible(boolean</a:t>
            </a:r>
            <a:r>
              <a:rPr lang="en-US" sz="3000">
                <a:solidFill>
                  <a:srgbClr val="FFFF00"/>
                </a:solidFill>
              </a:rPr>
              <a:t>)</a:t>
            </a:r>
            <a:r>
              <a:rPr lang="en-US" sz="3000"/>
              <a:t>: Thiết lập trạng thái hiển thị hoặc ẩn dialog trên màn </a:t>
            </a:r>
            <a:r>
              <a:rPr lang="en-US" sz="3000" smtClean="0"/>
              <a:t>hình.</a:t>
            </a:r>
          </a:p>
        </p:txBody>
      </p:sp>
      <p:sp>
        <p:nvSpPr>
          <p:cNvPr id="4" name="Rectangle 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itle 1"/>
          <p:cNvSpPr txBox="1">
            <a:spLocks/>
          </p:cNvSpPr>
          <p:nvPr/>
        </p:nvSpPr>
        <p:spPr>
          <a:xfrm>
            <a:off x="457200" y="274638"/>
            <a:ext cx="7467600" cy="1143000"/>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pPr algn="ctr"/>
            <a:r>
              <a:rPr lang="en-US" smtClean="0">
                <a:solidFill>
                  <a:srgbClr val="FFFF00"/>
                </a:solidFill>
              </a:rPr>
              <a:t>DIALOG</a:t>
            </a:r>
            <a:endParaRPr lang="en-US">
              <a:solidFill>
                <a:srgbClr val="FFFF00"/>
              </a:solidFill>
            </a:endParaRPr>
          </a:p>
        </p:txBody>
      </p:sp>
    </p:spTree>
    <p:extLst>
      <p:ext uri="{BB962C8B-B14F-4D97-AF65-F5344CB8AC3E}">
        <p14:creationId xmlns:p14="http://schemas.microsoft.com/office/powerpoint/2010/main" val="38248551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gn="just"/>
            <a:r>
              <a:rPr lang="en-US" sz="3000" smtClean="0">
                <a:solidFill>
                  <a:srgbClr val="FFFF00"/>
                </a:solidFill>
              </a:rPr>
              <a:t>setSize(int</a:t>
            </a:r>
            <a:r>
              <a:rPr lang="en-US" sz="3000">
                <a:solidFill>
                  <a:srgbClr val="FFFF00"/>
                </a:solidFill>
              </a:rPr>
              <a:t>, int)</a:t>
            </a:r>
            <a:r>
              <a:rPr lang="en-US" sz="3000"/>
              <a:t>: Định kích cỡ cho dialog, các tham số tương ứng là chiều rộng và chiều cao của </a:t>
            </a:r>
            <a:r>
              <a:rPr lang="en-US" sz="3000" smtClean="0"/>
              <a:t>dialog.</a:t>
            </a:r>
          </a:p>
          <a:p>
            <a:pPr algn="just"/>
            <a:r>
              <a:rPr lang="en-US" sz="3000" smtClean="0">
                <a:solidFill>
                  <a:srgbClr val="FFFF00"/>
                </a:solidFill>
              </a:rPr>
              <a:t>setTitle(String</a:t>
            </a:r>
            <a:r>
              <a:rPr lang="en-US" sz="3000">
                <a:solidFill>
                  <a:srgbClr val="FFFF00"/>
                </a:solidFill>
              </a:rPr>
              <a:t>)/getTitle()</a:t>
            </a:r>
            <a:r>
              <a:rPr lang="en-US" sz="3000"/>
              <a:t>: Truy </a:t>
            </a:r>
            <a:r>
              <a:rPr lang="en-US" sz="3000" smtClean="0"/>
              <a:t>nhập thuộc </a:t>
            </a:r>
            <a:r>
              <a:rPr lang="en-US" sz="3000"/>
              <a:t>tính dòng tiêu đề của </a:t>
            </a:r>
            <a:r>
              <a:rPr lang="en-US" sz="3000" smtClean="0"/>
              <a:t>dialog.</a:t>
            </a:r>
          </a:p>
          <a:p>
            <a:pPr algn="just"/>
            <a:r>
              <a:rPr lang="en-US" sz="3000" smtClean="0">
                <a:solidFill>
                  <a:srgbClr val="FFFF00"/>
                </a:solidFill>
              </a:rPr>
              <a:t>setResizable(boolean</a:t>
            </a:r>
            <a:r>
              <a:rPr lang="en-US" sz="3000">
                <a:solidFill>
                  <a:srgbClr val="FFFF00"/>
                </a:solidFill>
              </a:rPr>
              <a:t>)</a:t>
            </a:r>
            <a:r>
              <a:rPr lang="en-US" sz="3000"/>
              <a:t>: Thiết lập thuộc tính cho phép thay đổi kích cỡ của </a:t>
            </a:r>
            <a:r>
              <a:rPr lang="en-US" sz="3000" smtClean="0"/>
              <a:t>dialog.</a:t>
            </a:r>
          </a:p>
          <a:p>
            <a:pPr algn="just"/>
            <a:r>
              <a:rPr lang="en-US" smtClean="0">
                <a:solidFill>
                  <a:srgbClr val="FFFF00"/>
                </a:solidFill>
              </a:rPr>
              <a:t>setLayout(Layout</a:t>
            </a:r>
            <a:r>
              <a:rPr lang="en-US">
                <a:solidFill>
                  <a:srgbClr val="FFFF00"/>
                </a:solidFill>
              </a:rPr>
              <a:t>)</a:t>
            </a:r>
            <a:r>
              <a:rPr lang="en-US"/>
              <a:t>: Thiết lập chế độ hiển thị các đối tượng chứa trong dialog.</a:t>
            </a:r>
          </a:p>
        </p:txBody>
      </p:sp>
      <p:sp>
        <p:nvSpPr>
          <p:cNvPr id="4" name="Rectangle 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itle 1"/>
          <p:cNvSpPr txBox="1">
            <a:spLocks/>
          </p:cNvSpPr>
          <p:nvPr/>
        </p:nvSpPr>
        <p:spPr>
          <a:xfrm>
            <a:off x="457200" y="274638"/>
            <a:ext cx="7467600" cy="1143000"/>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pPr algn="ctr"/>
            <a:r>
              <a:rPr lang="en-US" smtClean="0">
                <a:solidFill>
                  <a:srgbClr val="FFFF00"/>
                </a:solidFill>
              </a:rPr>
              <a:t>DIALOG</a:t>
            </a:r>
            <a:endParaRPr lang="en-US">
              <a:solidFill>
                <a:srgbClr val="FFFF00"/>
              </a:solidFill>
            </a:endParaRPr>
          </a:p>
        </p:txBody>
      </p:sp>
    </p:spTree>
    <p:extLst>
      <p:ext uri="{BB962C8B-B14F-4D97-AF65-F5344CB8AC3E}">
        <p14:creationId xmlns:p14="http://schemas.microsoft.com/office/powerpoint/2010/main" val="3949389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endParaRPr lang="en-US"/>
          </a:p>
        </p:txBody>
      </p:sp>
      <p:sp>
        <p:nvSpPr>
          <p:cNvPr id="4" name="Rectangle 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itle 1"/>
          <p:cNvSpPr txBox="1">
            <a:spLocks/>
          </p:cNvSpPr>
          <p:nvPr/>
        </p:nvSpPr>
        <p:spPr>
          <a:xfrm>
            <a:off x="457200" y="274638"/>
            <a:ext cx="7467600" cy="1143000"/>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pPr algn="ctr"/>
            <a:r>
              <a:rPr lang="en-US" smtClean="0">
                <a:solidFill>
                  <a:srgbClr val="FFFF00"/>
                </a:solidFill>
              </a:rPr>
              <a:t>DIALOG</a:t>
            </a:r>
            <a:endParaRPr lang="en-US">
              <a:solidFill>
                <a:srgbClr val="FFFF00"/>
              </a:solidFill>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512" y="1591519"/>
            <a:ext cx="8686978" cy="4573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68051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CÁC GÓI LẬP TRÌNH </a:t>
            </a:r>
            <a:br>
              <a:rPr lang="en-US" smtClean="0">
                <a:solidFill>
                  <a:srgbClr val="FFFF00"/>
                </a:solidFill>
              </a:rPr>
            </a:br>
            <a:r>
              <a:rPr lang="en-US" smtClean="0">
                <a:solidFill>
                  <a:srgbClr val="FFFF00"/>
                </a:solidFill>
              </a:rPr>
              <a:t>GIAO DIỆN TRONG JAVA</a:t>
            </a:r>
            <a:endParaRPr lang="en-US">
              <a:solidFill>
                <a:srgbClr val="FFFF00"/>
              </a:solidFill>
            </a:endParaRPr>
          </a:p>
        </p:txBody>
      </p:sp>
      <p:sp>
        <p:nvSpPr>
          <p:cNvPr id="3" name="Content Placeholder 2"/>
          <p:cNvSpPr>
            <a:spLocks noGrp="1"/>
          </p:cNvSpPr>
          <p:nvPr>
            <p:ph idx="1"/>
          </p:nvPr>
        </p:nvSpPr>
        <p:spPr/>
        <p:txBody>
          <a:bodyPr>
            <a:normAutofit fontScale="85000" lnSpcReduction="20000"/>
          </a:bodyPr>
          <a:lstStyle/>
          <a:p>
            <a:pPr lvl="0" algn="just"/>
            <a:r>
              <a:rPr lang="en-US" smtClean="0"/>
              <a:t>Java </a:t>
            </a:r>
            <a:r>
              <a:rPr lang="en-US"/>
              <a:t>cung cấp các gói lập trình giao diện chính </a:t>
            </a:r>
            <a:r>
              <a:rPr lang="en-US" smtClean="0"/>
              <a:t>sau:</a:t>
            </a:r>
          </a:p>
          <a:p>
            <a:pPr lvl="1" algn="just"/>
            <a:r>
              <a:rPr lang="en-US" sz="2600" smtClean="0"/>
              <a:t>java.awt</a:t>
            </a:r>
            <a:r>
              <a:rPr lang="en-US" sz="2600"/>
              <a:t>: </a:t>
            </a:r>
            <a:r>
              <a:rPr lang="en-US" sz="2600" smtClean="0"/>
              <a:t>Cung </a:t>
            </a:r>
            <a:r>
              <a:rPr lang="en-US" sz="2600"/>
              <a:t>cấp các lớp cơ bản để lập trình giao </a:t>
            </a:r>
            <a:r>
              <a:rPr lang="en-US" sz="2600" smtClean="0"/>
              <a:t>diện</a:t>
            </a:r>
          </a:p>
          <a:p>
            <a:pPr lvl="1" algn="just"/>
            <a:r>
              <a:rPr lang="en-US" sz="2600" smtClean="0"/>
              <a:t>javax.swing</a:t>
            </a:r>
            <a:r>
              <a:rPr lang="en-US" sz="2600"/>
              <a:t>: </a:t>
            </a:r>
            <a:r>
              <a:rPr lang="en-US" sz="2600" smtClean="0"/>
              <a:t>Cung </a:t>
            </a:r>
            <a:r>
              <a:rPr lang="en-US" sz="2600"/>
              <a:t>cấp các lớp mới để xây dựng giao diện chương trình dễ dàng, mềm dẻo </a:t>
            </a:r>
            <a:r>
              <a:rPr lang="en-US" sz="2600" smtClean="0"/>
              <a:t>hơn</a:t>
            </a:r>
          </a:p>
          <a:p>
            <a:pPr lvl="1" algn="just"/>
            <a:r>
              <a:rPr lang="en-US" sz="2600" smtClean="0"/>
              <a:t>java.swt</a:t>
            </a:r>
            <a:r>
              <a:rPr lang="en-US" sz="2600"/>
              <a:t>: </a:t>
            </a:r>
            <a:r>
              <a:rPr lang="en-US"/>
              <a:t>Đ</a:t>
            </a:r>
            <a:r>
              <a:rPr lang="en-US" sz="2600" smtClean="0"/>
              <a:t>ược </a:t>
            </a:r>
            <a:r>
              <a:rPr lang="en-US" sz="2600"/>
              <a:t>phát triển bởi </a:t>
            </a:r>
            <a:r>
              <a:rPr lang="en-US" sz="2600" smtClean="0"/>
              <a:t>IBM</a:t>
            </a:r>
          </a:p>
          <a:p>
            <a:pPr lvl="0" algn="just"/>
            <a:r>
              <a:rPr lang="en-US" smtClean="0"/>
              <a:t>Giao </a:t>
            </a:r>
            <a:r>
              <a:rPr lang="en-US"/>
              <a:t>diện chương trình gồm cửa sổ và các thành phần điều khiển (nút bấm, ô nhập dữ liệu...) đặt lên </a:t>
            </a:r>
            <a:r>
              <a:rPr lang="en-US" smtClean="0"/>
              <a:t>trên.</a:t>
            </a:r>
          </a:p>
          <a:p>
            <a:pPr lvl="0" algn="just"/>
            <a:r>
              <a:rPr lang="en-US" smtClean="0"/>
              <a:t>Có </a:t>
            </a:r>
            <a:r>
              <a:rPr lang="en-US"/>
              <a:t>thể sử dụng plug-in để hỗ </a:t>
            </a:r>
            <a:r>
              <a:rPr lang="en-US" smtClean="0"/>
              <a:t>trợ:</a:t>
            </a:r>
          </a:p>
          <a:p>
            <a:pPr lvl="1" algn="just"/>
            <a:r>
              <a:rPr lang="en-US" sz="2600" smtClean="0"/>
              <a:t>Eclipse</a:t>
            </a:r>
            <a:r>
              <a:rPr lang="en-US" sz="2600"/>
              <a:t>: WindowsBuilder </a:t>
            </a:r>
            <a:r>
              <a:rPr lang="en-US" sz="2600" smtClean="0"/>
              <a:t>Pro</a:t>
            </a:r>
          </a:p>
          <a:p>
            <a:pPr lvl="1" algn="just"/>
            <a:r>
              <a:rPr lang="en-US" smtClean="0"/>
              <a:t>Netbean</a:t>
            </a:r>
            <a:r>
              <a:rPr lang="en-US"/>
              <a:t>: Đ</a:t>
            </a:r>
            <a:r>
              <a:rPr lang="en-US" smtClean="0"/>
              <a:t>ã </a:t>
            </a:r>
            <a:r>
              <a:rPr lang="en-US"/>
              <a:t>tích hợp</a:t>
            </a:r>
          </a:p>
          <a:p>
            <a:pPr algn="just"/>
            <a:endParaRPr lang="en-US"/>
          </a:p>
        </p:txBody>
      </p:sp>
    </p:spTree>
    <p:extLst>
      <p:ext uri="{BB962C8B-B14F-4D97-AF65-F5344CB8AC3E}">
        <p14:creationId xmlns:p14="http://schemas.microsoft.com/office/powerpoint/2010/main" val="2969353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itle 1"/>
          <p:cNvSpPr txBox="1">
            <a:spLocks/>
          </p:cNvSpPr>
          <p:nvPr/>
        </p:nvSpPr>
        <p:spPr>
          <a:xfrm>
            <a:off x="457200" y="274638"/>
            <a:ext cx="7467600" cy="1143000"/>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pPr algn="ctr"/>
            <a:r>
              <a:rPr lang="en-US" smtClean="0">
                <a:solidFill>
                  <a:srgbClr val="FFFF00"/>
                </a:solidFill>
              </a:rPr>
              <a:t>DIALOG</a:t>
            </a:r>
            <a:endParaRPr lang="en-US">
              <a:solidFill>
                <a:srgbClr val="FFFF00"/>
              </a:solidFill>
            </a:endParaRPr>
          </a:p>
        </p:txBody>
      </p:sp>
      <p:pic>
        <p:nvPicPr>
          <p:cNvPr id="1229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11760" y="2132856"/>
            <a:ext cx="3796825" cy="1866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0385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4800" y="2213992"/>
            <a:ext cx="7467600" cy="1143000"/>
          </a:xfrm>
        </p:spPr>
        <p:txBody>
          <a:bodyPr>
            <a:normAutofit fontScale="90000"/>
          </a:bodyPr>
          <a:lstStyle/>
          <a:p>
            <a:pPr algn="ctr"/>
            <a:r>
              <a:rPr lang="en-US" smtClean="0">
                <a:solidFill>
                  <a:srgbClr val="FFFF00"/>
                </a:solidFill>
              </a:rPr>
              <a:t>XÂY DỰNG GIAO DIỆN VỚI</a:t>
            </a:r>
            <a:br>
              <a:rPr lang="en-US" smtClean="0">
                <a:solidFill>
                  <a:srgbClr val="FFFF00"/>
                </a:solidFill>
              </a:rPr>
            </a:br>
            <a:r>
              <a:rPr lang="en-US" smtClean="0">
                <a:solidFill>
                  <a:srgbClr val="FFFF00"/>
                </a:solidFill>
              </a:rPr>
              <a:t>CÁC ĐỐI TƯỢNG COMPONENT CƠ BẢN</a:t>
            </a:r>
            <a:endParaRPr lang="en-US">
              <a:solidFill>
                <a:srgbClr val="FFFF00"/>
              </a:solidFill>
            </a:endParaRPr>
          </a:p>
        </p:txBody>
      </p:sp>
    </p:spTree>
    <p:extLst>
      <p:ext uri="{BB962C8B-B14F-4D97-AF65-F5344CB8AC3E}">
        <p14:creationId xmlns:p14="http://schemas.microsoft.com/office/powerpoint/2010/main" val="76532501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mtClean="0"/>
              <a:t>Label </a:t>
            </a:r>
            <a:r>
              <a:rPr lang="en-US"/>
              <a:t>(nhãn) là một đối tượng để hiển thị văn bản tĩnh, những văn bản mà người dùng không thể thay đổi trực tiếp được. </a:t>
            </a:r>
            <a:endParaRPr lang="en-US" smtClean="0"/>
          </a:p>
          <a:p>
            <a:pPr algn="just"/>
            <a:r>
              <a:rPr lang="en-US" smtClean="0"/>
              <a:t>Các </a:t>
            </a:r>
            <a:r>
              <a:rPr lang="en-US"/>
              <a:t>phương thức cơ bản của </a:t>
            </a:r>
            <a:r>
              <a:rPr lang="en-US" smtClean="0"/>
              <a:t>Label:</a:t>
            </a:r>
          </a:p>
          <a:p>
            <a:pPr lvl="1" algn="just"/>
            <a:r>
              <a:rPr lang="en-US" sz="2600" smtClean="0">
                <a:solidFill>
                  <a:srgbClr val="FFFF00"/>
                </a:solidFill>
              </a:rPr>
              <a:t>Label</a:t>
            </a:r>
            <a:r>
              <a:rPr lang="en-US" sz="2600">
                <a:solidFill>
                  <a:srgbClr val="FFFF00"/>
                </a:solidFill>
              </a:rPr>
              <a:t>()</a:t>
            </a:r>
            <a:r>
              <a:rPr lang="en-US" sz="2600"/>
              <a:t>: Khởi tạo một nhãn </a:t>
            </a:r>
            <a:r>
              <a:rPr lang="en-US" sz="2600" smtClean="0"/>
              <a:t>rỗng.</a:t>
            </a:r>
          </a:p>
          <a:p>
            <a:pPr lvl="1" algn="just"/>
            <a:r>
              <a:rPr lang="en-US" sz="2600" smtClean="0">
                <a:solidFill>
                  <a:srgbClr val="FFFF00"/>
                </a:solidFill>
              </a:rPr>
              <a:t>Label(String</a:t>
            </a:r>
            <a:r>
              <a:rPr lang="en-US" sz="2600">
                <a:solidFill>
                  <a:srgbClr val="FFFF00"/>
                </a:solidFill>
              </a:rPr>
              <a:t>)</a:t>
            </a:r>
            <a:r>
              <a:rPr lang="en-US" sz="2600"/>
              <a:t>: Khởi tạo một nhãn với nội dung văn bản là tham số đầu </a:t>
            </a:r>
            <a:r>
              <a:rPr lang="en-US" sz="2600" smtClean="0"/>
              <a:t>vào.</a:t>
            </a:r>
          </a:p>
        </p:txBody>
      </p:sp>
      <p:sp>
        <p:nvSpPr>
          <p:cNvPr id="4" name="Rectangle 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itle 1"/>
          <p:cNvSpPr txBox="1">
            <a:spLocks/>
          </p:cNvSpPr>
          <p:nvPr/>
        </p:nvSpPr>
        <p:spPr>
          <a:xfrm>
            <a:off x="457200" y="274638"/>
            <a:ext cx="7467600" cy="1143000"/>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pPr algn="ctr"/>
            <a:r>
              <a:rPr lang="en-US" smtClean="0">
                <a:solidFill>
                  <a:srgbClr val="FFFF00"/>
                </a:solidFill>
              </a:rPr>
              <a:t>LABLE</a:t>
            </a:r>
            <a:endParaRPr lang="en-US">
              <a:solidFill>
                <a:srgbClr val="FFFF00"/>
              </a:solidFill>
            </a:endParaRPr>
          </a:p>
        </p:txBody>
      </p:sp>
    </p:spTree>
    <p:extLst>
      <p:ext uri="{BB962C8B-B14F-4D97-AF65-F5344CB8AC3E}">
        <p14:creationId xmlns:p14="http://schemas.microsoft.com/office/powerpoint/2010/main" val="30642088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lgn="just"/>
            <a:r>
              <a:rPr lang="en-US" sz="3000" smtClean="0">
                <a:solidFill>
                  <a:srgbClr val="FFFF00"/>
                </a:solidFill>
              </a:rPr>
              <a:t>Label(String</a:t>
            </a:r>
            <a:r>
              <a:rPr lang="en-US" sz="3000">
                <a:solidFill>
                  <a:srgbClr val="FFFF00"/>
                </a:solidFill>
              </a:rPr>
              <a:t>, int)</a:t>
            </a:r>
            <a:r>
              <a:rPr lang="en-US" sz="3000"/>
              <a:t>: Khởi tạo một nhãn có nội dung sẵn, tham số thứ hai xác định cách căn lề của nhãn so với khung chứa, bao gồm {Label.CENTER, Label.LEFT, Label.RIGHT</a:t>
            </a:r>
            <a:r>
              <a:rPr lang="en-US" sz="3000" smtClean="0"/>
              <a:t>}.</a:t>
            </a:r>
          </a:p>
          <a:p>
            <a:pPr algn="just"/>
            <a:r>
              <a:rPr lang="en-US" sz="3000" smtClean="0">
                <a:solidFill>
                  <a:srgbClr val="FFFF00"/>
                </a:solidFill>
              </a:rPr>
              <a:t>setText(String</a:t>
            </a:r>
            <a:r>
              <a:rPr lang="en-US" sz="3000">
                <a:solidFill>
                  <a:srgbClr val="FFFF00"/>
                </a:solidFill>
              </a:rPr>
              <a:t>)/getText()</a:t>
            </a:r>
            <a:r>
              <a:rPr lang="en-US" sz="3000"/>
              <a:t>: Truy nhập nội dung văn bản của </a:t>
            </a:r>
            <a:r>
              <a:rPr lang="en-US" sz="3000" smtClean="0"/>
              <a:t>nhãn.</a:t>
            </a:r>
          </a:p>
          <a:p>
            <a:pPr algn="just"/>
            <a:r>
              <a:rPr lang="en-US" sz="3000" smtClean="0">
                <a:solidFill>
                  <a:srgbClr val="FFFF00"/>
                </a:solidFill>
              </a:rPr>
              <a:t>setAlignment(int</a:t>
            </a:r>
            <a:r>
              <a:rPr lang="en-US" sz="3000">
                <a:solidFill>
                  <a:srgbClr val="FFFF00"/>
                </a:solidFill>
              </a:rPr>
              <a:t>)/getAlignment</a:t>
            </a:r>
            <a:r>
              <a:rPr lang="en-US" sz="3000" smtClean="0">
                <a:solidFill>
                  <a:srgbClr val="FFFF00"/>
                </a:solidFill>
              </a:rPr>
              <a:t>()</a:t>
            </a:r>
            <a:r>
              <a:rPr lang="en-US" sz="3000" smtClean="0"/>
              <a:t>: Truy </a:t>
            </a:r>
            <a:r>
              <a:rPr lang="en-US" sz="3000"/>
              <a:t>nhập thuộc tính căn lề của </a:t>
            </a:r>
            <a:r>
              <a:rPr lang="en-US" sz="3000" smtClean="0"/>
              <a:t>nhãn.</a:t>
            </a:r>
          </a:p>
          <a:p>
            <a:pPr algn="just"/>
            <a:r>
              <a:rPr lang="en-US" smtClean="0">
                <a:solidFill>
                  <a:srgbClr val="FFFF00"/>
                </a:solidFill>
              </a:rPr>
              <a:t>setFont(Font</a:t>
            </a:r>
            <a:r>
              <a:rPr lang="en-US">
                <a:solidFill>
                  <a:srgbClr val="FFFF00"/>
                </a:solidFill>
              </a:rPr>
              <a:t>)</a:t>
            </a:r>
            <a:r>
              <a:rPr lang="en-US"/>
              <a:t>: Định dạng phông chữ của nhãn.</a:t>
            </a:r>
          </a:p>
        </p:txBody>
      </p:sp>
      <p:sp>
        <p:nvSpPr>
          <p:cNvPr id="4" name="Rectangle 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itle 1"/>
          <p:cNvSpPr txBox="1">
            <a:spLocks/>
          </p:cNvSpPr>
          <p:nvPr/>
        </p:nvSpPr>
        <p:spPr>
          <a:xfrm>
            <a:off x="457200" y="274638"/>
            <a:ext cx="7467600" cy="1143000"/>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pPr algn="ctr"/>
            <a:r>
              <a:rPr lang="en-US" smtClean="0">
                <a:solidFill>
                  <a:srgbClr val="FFFF00"/>
                </a:solidFill>
              </a:rPr>
              <a:t>LABLE</a:t>
            </a:r>
            <a:endParaRPr lang="en-US">
              <a:solidFill>
                <a:srgbClr val="FFFF00"/>
              </a:solidFill>
            </a:endParaRPr>
          </a:p>
        </p:txBody>
      </p:sp>
    </p:spTree>
    <p:extLst>
      <p:ext uri="{BB962C8B-B14F-4D97-AF65-F5344CB8AC3E}">
        <p14:creationId xmlns:p14="http://schemas.microsoft.com/office/powerpoint/2010/main" val="40077663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endParaRPr lang="en-US"/>
          </a:p>
        </p:txBody>
      </p:sp>
      <p:sp>
        <p:nvSpPr>
          <p:cNvPr id="4" name="Rectangle 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itle 1"/>
          <p:cNvSpPr txBox="1">
            <a:spLocks/>
          </p:cNvSpPr>
          <p:nvPr/>
        </p:nvSpPr>
        <p:spPr>
          <a:xfrm>
            <a:off x="457200" y="274638"/>
            <a:ext cx="7467600" cy="1143000"/>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pPr algn="ctr"/>
            <a:r>
              <a:rPr lang="en-US" smtClean="0">
                <a:solidFill>
                  <a:srgbClr val="FFFF00"/>
                </a:solidFill>
              </a:rPr>
              <a:t>LABLE</a:t>
            </a:r>
            <a:endParaRPr lang="en-US">
              <a:solidFill>
                <a:srgbClr val="FFFF00"/>
              </a:solidFill>
            </a:endParaRP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776" y="1277960"/>
            <a:ext cx="8784976" cy="5463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028302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endParaRPr lang="en-US"/>
          </a:p>
        </p:txBody>
      </p:sp>
      <p:sp>
        <p:nvSpPr>
          <p:cNvPr id="4" name="Rectangle 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itle 1"/>
          <p:cNvSpPr txBox="1">
            <a:spLocks/>
          </p:cNvSpPr>
          <p:nvPr/>
        </p:nvSpPr>
        <p:spPr>
          <a:xfrm>
            <a:off x="457200" y="274638"/>
            <a:ext cx="7467600" cy="1143000"/>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pPr algn="ctr"/>
            <a:r>
              <a:rPr lang="en-US" smtClean="0">
                <a:solidFill>
                  <a:srgbClr val="FFFF00"/>
                </a:solidFill>
              </a:rPr>
              <a:t>LABLE</a:t>
            </a:r>
            <a:endParaRPr lang="en-US">
              <a:solidFill>
                <a:srgbClr val="FFFF00"/>
              </a:solidFill>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276872"/>
            <a:ext cx="3810000" cy="187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72209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mtClean="0"/>
              <a:t>Đây </a:t>
            </a:r>
            <a:r>
              <a:rPr lang="en-US"/>
              <a:t>là hai đối tượng dùng để biểu diễn văn bản và người dùng có thể thay đổi nội dung văn bản chứa trong chúng. Điểm khác biệt là TextField chỉ cho phép một dòng văn bản, trong khi TextArea cho phép chứa nhiều dòng văn bản.</a:t>
            </a:r>
          </a:p>
        </p:txBody>
      </p:sp>
      <p:sp>
        <p:nvSpPr>
          <p:cNvPr id="4" name="Rectangle 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itle 1"/>
          <p:cNvSpPr txBox="1">
            <a:spLocks/>
          </p:cNvSpPr>
          <p:nvPr/>
        </p:nvSpPr>
        <p:spPr>
          <a:xfrm>
            <a:off x="457200" y="274638"/>
            <a:ext cx="7467600" cy="1143000"/>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pPr algn="ctr"/>
            <a:r>
              <a:rPr lang="en-US" smtClean="0">
                <a:solidFill>
                  <a:srgbClr val="FFFF00"/>
                </a:solidFill>
              </a:rPr>
              <a:t>TEXTFIELD VÀ TEXTAREA</a:t>
            </a:r>
            <a:endParaRPr lang="en-US">
              <a:solidFill>
                <a:srgbClr val="FFFF00"/>
              </a:solidFill>
            </a:endParaRPr>
          </a:p>
        </p:txBody>
      </p:sp>
    </p:spTree>
    <p:extLst>
      <p:ext uri="{BB962C8B-B14F-4D97-AF65-F5344CB8AC3E}">
        <p14:creationId xmlns:p14="http://schemas.microsoft.com/office/powerpoint/2010/main" val="23416721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36576" indent="0" algn="just">
              <a:buNone/>
            </a:pPr>
            <a:r>
              <a:rPr lang="en-US" smtClean="0"/>
              <a:t>Các </a:t>
            </a:r>
            <a:r>
              <a:rPr lang="en-US"/>
              <a:t>phương thức chung của hai lớp </a:t>
            </a:r>
            <a:r>
              <a:rPr lang="en-US" smtClean="0"/>
              <a:t>này:</a:t>
            </a:r>
          </a:p>
          <a:p>
            <a:pPr algn="just"/>
            <a:r>
              <a:rPr lang="en-US" sz="3000" smtClean="0">
                <a:solidFill>
                  <a:srgbClr val="FFFF00"/>
                </a:solidFill>
              </a:rPr>
              <a:t>setText(String</a:t>
            </a:r>
            <a:r>
              <a:rPr lang="en-US" sz="3000">
                <a:solidFill>
                  <a:srgbClr val="FFFF00"/>
                </a:solidFill>
              </a:rPr>
              <a:t>)/getText()</a:t>
            </a:r>
            <a:r>
              <a:rPr lang="en-US" sz="3000"/>
              <a:t>: Truy nhập thuộc tính nội dung văn bản chứa trong </a:t>
            </a:r>
            <a:r>
              <a:rPr lang="en-US" sz="3000" smtClean="0"/>
              <a:t>ô.</a:t>
            </a:r>
          </a:p>
          <a:p>
            <a:pPr algn="just"/>
            <a:r>
              <a:rPr lang="en-US" sz="3000" smtClean="0">
                <a:solidFill>
                  <a:srgbClr val="FFFF00"/>
                </a:solidFill>
              </a:rPr>
              <a:t>getSelectedText</a:t>
            </a:r>
            <a:r>
              <a:rPr lang="en-US" sz="3000">
                <a:solidFill>
                  <a:srgbClr val="FFFF00"/>
                </a:solidFill>
              </a:rPr>
              <a:t>()</a:t>
            </a:r>
            <a:r>
              <a:rPr lang="en-US" sz="3000"/>
              <a:t>: Trả về chuỗi văn bản được bôi đen (đánh dấu chọn) trong </a:t>
            </a:r>
            <a:r>
              <a:rPr lang="en-US" sz="3000" smtClean="0"/>
              <a:t>ô.</a:t>
            </a:r>
          </a:p>
          <a:p>
            <a:pPr algn="just"/>
            <a:r>
              <a:rPr lang="en-US" sz="3000" smtClean="0">
                <a:solidFill>
                  <a:srgbClr val="FFFF00"/>
                </a:solidFill>
              </a:rPr>
              <a:t>getSelectedStart</a:t>
            </a:r>
            <a:r>
              <a:rPr lang="en-US" sz="3000">
                <a:solidFill>
                  <a:srgbClr val="FFFF00"/>
                </a:solidFill>
              </a:rPr>
              <a:t>()</a:t>
            </a:r>
            <a:r>
              <a:rPr lang="en-US" sz="3000"/>
              <a:t>: Trả về vị trí kí tự đầu trong vùng được đánh dấu chọn (tính từ 0</a:t>
            </a:r>
            <a:r>
              <a:rPr lang="en-US" sz="3000" smtClean="0"/>
              <a:t>).</a:t>
            </a:r>
          </a:p>
        </p:txBody>
      </p:sp>
      <p:sp>
        <p:nvSpPr>
          <p:cNvPr id="4" name="Rectangle 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itle 1"/>
          <p:cNvSpPr txBox="1">
            <a:spLocks/>
          </p:cNvSpPr>
          <p:nvPr/>
        </p:nvSpPr>
        <p:spPr>
          <a:xfrm>
            <a:off x="457200" y="274638"/>
            <a:ext cx="7467600" cy="1143000"/>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pPr algn="ctr"/>
            <a:r>
              <a:rPr lang="en-US" smtClean="0">
                <a:solidFill>
                  <a:srgbClr val="FFFF00"/>
                </a:solidFill>
              </a:rPr>
              <a:t>TEXTFIELD VÀ TEXTAREA</a:t>
            </a:r>
            <a:endParaRPr lang="en-US">
              <a:solidFill>
                <a:srgbClr val="FFFF00"/>
              </a:solidFill>
            </a:endParaRPr>
          </a:p>
        </p:txBody>
      </p:sp>
    </p:spTree>
    <p:extLst>
      <p:ext uri="{BB962C8B-B14F-4D97-AF65-F5344CB8AC3E}">
        <p14:creationId xmlns:p14="http://schemas.microsoft.com/office/powerpoint/2010/main" val="33935292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3000" smtClean="0">
                <a:solidFill>
                  <a:srgbClr val="FFFF00"/>
                </a:solidFill>
              </a:rPr>
              <a:t>getSelectedEnd</a:t>
            </a:r>
            <a:r>
              <a:rPr lang="en-US" sz="3000">
                <a:solidFill>
                  <a:srgbClr val="FFFF00"/>
                </a:solidFill>
              </a:rPr>
              <a:t>()</a:t>
            </a:r>
            <a:r>
              <a:rPr lang="en-US" sz="3000"/>
              <a:t>: Trả về vị trí kí tự cuối trong vùng được đánh dấu chọn (tính từ 0</a:t>
            </a:r>
            <a:r>
              <a:rPr lang="en-US" sz="3000" smtClean="0"/>
              <a:t>).</a:t>
            </a:r>
          </a:p>
          <a:p>
            <a:pPr algn="just"/>
            <a:r>
              <a:rPr lang="en-US" sz="3000" smtClean="0">
                <a:solidFill>
                  <a:srgbClr val="FFFF00"/>
                </a:solidFill>
              </a:rPr>
              <a:t>selectAll</a:t>
            </a:r>
            <a:r>
              <a:rPr lang="en-US" sz="3000">
                <a:solidFill>
                  <a:srgbClr val="FFFF00"/>
                </a:solidFill>
              </a:rPr>
              <a:t>()</a:t>
            </a:r>
            <a:r>
              <a:rPr lang="en-US" sz="3000"/>
              <a:t>: Đánh dấu chọn toàn văn </a:t>
            </a:r>
            <a:r>
              <a:rPr lang="en-US" sz="3000" smtClean="0"/>
              <a:t>bản.</a:t>
            </a:r>
          </a:p>
          <a:p>
            <a:pPr algn="just"/>
            <a:r>
              <a:rPr lang="en-US" smtClean="0">
                <a:solidFill>
                  <a:srgbClr val="FFFF00"/>
                </a:solidFill>
              </a:rPr>
              <a:t>setEditable(boolean</a:t>
            </a:r>
            <a:r>
              <a:rPr lang="en-US">
                <a:solidFill>
                  <a:srgbClr val="FFFF00"/>
                </a:solidFill>
              </a:rPr>
              <a:t>)</a:t>
            </a:r>
            <a:r>
              <a:rPr lang="en-US"/>
              <a:t>: Xác định vùng văn bản có thể edit được hay không.</a:t>
            </a:r>
          </a:p>
        </p:txBody>
      </p:sp>
      <p:sp>
        <p:nvSpPr>
          <p:cNvPr id="4" name="Rectangle 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itle 1"/>
          <p:cNvSpPr txBox="1">
            <a:spLocks/>
          </p:cNvSpPr>
          <p:nvPr/>
        </p:nvSpPr>
        <p:spPr>
          <a:xfrm>
            <a:off x="457200" y="274638"/>
            <a:ext cx="7467600" cy="1143000"/>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pPr algn="ctr"/>
            <a:r>
              <a:rPr lang="en-US" smtClean="0">
                <a:solidFill>
                  <a:srgbClr val="FFFF00"/>
                </a:solidFill>
              </a:rPr>
              <a:t>TEXTFIELD VÀ TEXTAREA</a:t>
            </a:r>
            <a:endParaRPr lang="en-US">
              <a:solidFill>
                <a:srgbClr val="FFFF00"/>
              </a:solidFill>
            </a:endParaRPr>
          </a:p>
        </p:txBody>
      </p:sp>
    </p:spTree>
    <p:extLst>
      <p:ext uri="{BB962C8B-B14F-4D97-AF65-F5344CB8AC3E}">
        <p14:creationId xmlns:p14="http://schemas.microsoft.com/office/powerpoint/2010/main" val="247061480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36576" indent="0" algn="just">
              <a:buNone/>
            </a:pPr>
            <a:r>
              <a:rPr lang="en-US" sz="3000" smtClean="0"/>
              <a:t>Các </a:t>
            </a:r>
            <a:r>
              <a:rPr lang="en-US" sz="3000"/>
              <a:t>phương thức khác của lớp </a:t>
            </a:r>
            <a:r>
              <a:rPr lang="en-US" sz="3000" smtClean="0"/>
              <a:t>TextField:</a:t>
            </a:r>
          </a:p>
          <a:p>
            <a:pPr algn="just"/>
            <a:r>
              <a:rPr lang="en-US" smtClean="0">
                <a:solidFill>
                  <a:srgbClr val="FFFF00"/>
                </a:solidFill>
              </a:rPr>
              <a:t>TextField</a:t>
            </a:r>
            <a:r>
              <a:rPr lang="en-US">
                <a:solidFill>
                  <a:srgbClr val="FFFF00"/>
                </a:solidFill>
              </a:rPr>
              <a:t>()</a:t>
            </a:r>
            <a:r>
              <a:rPr lang="en-US"/>
              <a:t>: Khởi tạo một ô văn bản </a:t>
            </a:r>
            <a:r>
              <a:rPr lang="en-US" smtClean="0"/>
              <a:t>rỗng.</a:t>
            </a:r>
          </a:p>
          <a:p>
            <a:pPr algn="just"/>
            <a:r>
              <a:rPr lang="en-US" sz="3000" smtClean="0">
                <a:solidFill>
                  <a:srgbClr val="FFFF00"/>
                </a:solidFill>
              </a:rPr>
              <a:t>TextField(int</a:t>
            </a:r>
            <a:r>
              <a:rPr lang="en-US" sz="3000">
                <a:solidFill>
                  <a:srgbClr val="FFFF00"/>
                </a:solidFill>
              </a:rPr>
              <a:t>)</a:t>
            </a:r>
            <a:r>
              <a:rPr lang="en-US" sz="3000"/>
              <a:t>: Khởi tạo một ô văn bản rỗng, độ rộng xác định bởi tham số </a:t>
            </a:r>
            <a:r>
              <a:rPr lang="en-US" sz="3000" smtClean="0"/>
              <a:t>vào.</a:t>
            </a:r>
          </a:p>
          <a:p>
            <a:pPr algn="just"/>
            <a:r>
              <a:rPr lang="en-US" sz="3000" smtClean="0">
                <a:solidFill>
                  <a:srgbClr val="FFFF00"/>
                </a:solidFill>
              </a:rPr>
              <a:t>TextField(String</a:t>
            </a:r>
            <a:r>
              <a:rPr lang="en-US" sz="3000">
                <a:solidFill>
                  <a:srgbClr val="FFFF00"/>
                </a:solidFill>
              </a:rPr>
              <a:t>)</a:t>
            </a:r>
            <a:r>
              <a:rPr lang="en-US" sz="3000"/>
              <a:t>: Khởi tạo một ô văn bản có nội dung xác định bởi tham số đầu </a:t>
            </a:r>
            <a:r>
              <a:rPr lang="en-US" sz="3000" smtClean="0"/>
              <a:t>vào.</a:t>
            </a:r>
          </a:p>
        </p:txBody>
      </p:sp>
      <p:sp>
        <p:nvSpPr>
          <p:cNvPr id="4" name="Rectangle 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itle 1"/>
          <p:cNvSpPr txBox="1">
            <a:spLocks/>
          </p:cNvSpPr>
          <p:nvPr/>
        </p:nvSpPr>
        <p:spPr>
          <a:xfrm>
            <a:off x="457200" y="274638"/>
            <a:ext cx="7467600" cy="1143000"/>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pPr algn="ctr"/>
            <a:r>
              <a:rPr lang="en-US" smtClean="0">
                <a:solidFill>
                  <a:srgbClr val="FFFF00"/>
                </a:solidFill>
              </a:rPr>
              <a:t>TEXTFIELD</a:t>
            </a:r>
            <a:endParaRPr lang="en-US">
              <a:solidFill>
                <a:srgbClr val="FFFF00"/>
              </a:solidFill>
            </a:endParaRPr>
          </a:p>
        </p:txBody>
      </p:sp>
    </p:spTree>
    <p:extLst>
      <p:ext uri="{BB962C8B-B14F-4D97-AF65-F5344CB8AC3E}">
        <p14:creationId xmlns:p14="http://schemas.microsoft.com/office/powerpoint/2010/main" val="13358564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a:solidFill>
                  <a:srgbClr val="FFFF00"/>
                </a:solidFill>
              </a:rPr>
              <a:t>JAVA AWT </a:t>
            </a:r>
            <a:r>
              <a:rPr lang="en-US" smtClean="0">
                <a:solidFill>
                  <a:srgbClr val="FFFF00"/>
                </a:solidFill>
              </a:rPr>
              <a:t/>
            </a:r>
            <a:br>
              <a:rPr lang="en-US" smtClean="0">
                <a:solidFill>
                  <a:srgbClr val="FFFF00"/>
                </a:solidFill>
              </a:rPr>
            </a:br>
            <a:r>
              <a:rPr lang="en-US" smtClean="0">
                <a:solidFill>
                  <a:srgbClr val="FFFF00"/>
                </a:solidFill>
              </a:rPr>
              <a:t>(Abstract </a:t>
            </a:r>
            <a:r>
              <a:rPr lang="en-US">
                <a:solidFill>
                  <a:srgbClr val="FFFF00"/>
                </a:solidFill>
              </a:rPr>
              <a:t>Window </a:t>
            </a:r>
            <a:r>
              <a:rPr lang="en-US" smtClean="0">
                <a:solidFill>
                  <a:srgbClr val="FFFF00"/>
                </a:solidFill>
              </a:rPr>
              <a:t>Toolkit)</a:t>
            </a:r>
            <a:endParaRPr lang="en-US">
              <a:solidFill>
                <a:srgbClr val="FFFF00"/>
              </a:solidFill>
            </a:endParaRPr>
          </a:p>
        </p:txBody>
      </p:sp>
      <p:sp>
        <p:nvSpPr>
          <p:cNvPr id="3" name="Content Placeholder 2"/>
          <p:cNvSpPr>
            <a:spLocks noGrp="1"/>
          </p:cNvSpPr>
          <p:nvPr>
            <p:ph idx="1"/>
          </p:nvPr>
        </p:nvSpPr>
        <p:spPr/>
        <p:txBody>
          <a:bodyPr>
            <a:normAutofit/>
          </a:bodyPr>
          <a:lstStyle/>
          <a:p>
            <a:pPr lvl="0" algn="just"/>
            <a:endParaRPr lang="en-US" smtClean="0"/>
          </a:p>
        </p:txBody>
      </p:sp>
      <p:sp>
        <p:nvSpPr>
          <p:cNvPr id="4" name="Rectangle 7"/>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708" y="1772816"/>
            <a:ext cx="8642768" cy="4203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05281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36576" indent="0" algn="just">
              <a:buNone/>
            </a:pPr>
            <a:r>
              <a:rPr lang="en-US" sz="3000" smtClean="0"/>
              <a:t>Các </a:t>
            </a:r>
            <a:r>
              <a:rPr lang="en-US" sz="3000"/>
              <a:t>phương thức khác của lớp </a:t>
            </a:r>
            <a:r>
              <a:rPr lang="en-US" sz="3000" smtClean="0"/>
              <a:t>TextField:</a:t>
            </a:r>
          </a:p>
          <a:p>
            <a:pPr algn="just"/>
            <a:r>
              <a:rPr lang="en-US" sz="3000" smtClean="0">
                <a:solidFill>
                  <a:srgbClr val="FFFF00"/>
                </a:solidFill>
              </a:rPr>
              <a:t>TextField(String</a:t>
            </a:r>
            <a:r>
              <a:rPr lang="en-US" sz="3000">
                <a:solidFill>
                  <a:srgbClr val="FFFF00"/>
                </a:solidFill>
              </a:rPr>
              <a:t>, int)</a:t>
            </a:r>
            <a:r>
              <a:rPr lang="en-US" sz="3000"/>
              <a:t>: Khởi tạo </a:t>
            </a:r>
            <a:r>
              <a:rPr lang="en-US" sz="3000" smtClean="0"/>
              <a:t>với </a:t>
            </a:r>
            <a:r>
              <a:rPr lang="en-US" sz="3000"/>
              <a:t>nội dung có sẵn, độ rộng xác </a:t>
            </a:r>
            <a:r>
              <a:rPr lang="en-US" sz="3000" smtClean="0"/>
              <a:t>định.</a:t>
            </a:r>
          </a:p>
          <a:p>
            <a:pPr algn="just"/>
            <a:r>
              <a:rPr lang="en-US" sz="3000" smtClean="0">
                <a:solidFill>
                  <a:srgbClr val="FFFF00"/>
                </a:solidFill>
              </a:rPr>
              <a:t>setEchoChar(char</a:t>
            </a:r>
            <a:r>
              <a:rPr lang="en-US" sz="3000">
                <a:solidFill>
                  <a:srgbClr val="FFFF00"/>
                </a:solidFill>
              </a:rPr>
              <a:t>)/getEchoChar()</a:t>
            </a:r>
            <a:r>
              <a:rPr lang="en-US" sz="3000"/>
              <a:t>: Truy nhập thuộc tính là </a:t>
            </a:r>
            <a:r>
              <a:rPr lang="en-US" sz="3000" smtClean="0"/>
              <a:t>ký </a:t>
            </a:r>
            <a:r>
              <a:rPr lang="en-US" sz="3000"/>
              <a:t>tự thay thế văn bản trong </a:t>
            </a:r>
            <a:r>
              <a:rPr lang="en-US" sz="3000" smtClean="0"/>
              <a:t>ô.</a:t>
            </a:r>
          </a:p>
          <a:p>
            <a:pPr algn="just"/>
            <a:r>
              <a:rPr lang="en-US" smtClean="0">
                <a:solidFill>
                  <a:srgbClr val="FFFF00"/>
                </a:solidFill>
              </a:rPr>
              <a:t>getColums</a:t>
            </a:r>
            <a:r>
              <a:rPr lang="en-US">
                <a:solidFill>
                  <a:srgbClr val="FFFF00"/>
                </a:solidFill>
              </a:rPr>
              <a:t>()</a:t>
            </a:r>
            <a:r>
              <a:rPr lang="en-US"/>
              <a:t>: Trả về độ rộng của ô văn bản. </a:t>
            </a:r>
          </a:p>
        </p:txBody>
      </p:sp>
      <p:sp>
        <p:nvSpPr>
          <p:cNvPr id="4" name="Rectangle 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itle 1"/>
          <p:cNvSpPr txBox="1">
            <a:spLocks/>
          </p:cNvSpPr>
          <p:nvPr/>
        </p:nvSpPr>
        <p:spPr>
          <a:xfrm>
            <a:off x="457200" y="274638"/>
            <a:ext cx="7467600" cy="1143000"/>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pPr algn="ctr"/>
            <a:r>
              <a:rPr lang="en-US" smtClean="0">
                <a:solidFill>
                  <a:srgbClr val="FFFF00"/>
                </a:solidFill>
              </a:rPr>
              <a:t>TEXTFIELD</a:t>
            </a:r>
            <a:endParaRPr lang="en-US">
              <a:solidFill>
                <a:srgbClr val="FFFF00"/>
              </a:solidFill>
            </a:endParaRPr>
          </a:p>
        </p:txBody>
      </p:sp>
    </p:spTree>
    <p:extLst>
      <p:ext uri="{BB962C8B-B14F-4D97-AF65-F5344CB8AC3E}">
        <p14:creationId xmlns:p14="http://schemas.microsoft.com/office/powerpoint/2010/main" val="312479673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pPr marL="36576" indent="0" algn="just">
              <a:buNone/>
            </a:pPr>
            <a:r>
              <a:rPr lang="en-US" sz="3100" smtClean="0"/>
              <a:t>Các </a:t>
            </a:r>
            <a:r>
              <a:rPr lang="en-US" sz="3100"/>
              <a:t>phương thức khác của lớp </a:t>
            </a:r>
            <a:r>
              <a:rPr lang="en-US" sz="3100" smtClean="0"/>
              <a:t>TextArea:</a:t>
            </a:r>
          </a:p>
          <a:p>
            <a:pPr algn="just"/>
            <a:r>
              <a:rPr lang="en-US" sz="3100" smtClean="0">
                <a:solidFill>
                  <a:srgbClr val="FFFF00"/>
                </a:solidFill>
              </a:rPr>
              <a:t>TextArea</a:t>
            </a:r>
            <a:r>
              <a:rPr lang="en-US" sz="3100">
                <a:solidFill>
                  <a:srgbClr val="FFFF00"/>
                </a:solidFill>
              </a:rPr>
              <a:t>()</a:t>
            </a:r>
            <a:r>
              <a:rPr lang="en-US" sz="3100"/>
              <a:t>: Khởi tạo một vùng văn bản </a:t>
            </a:r>
            <a:r>
              <a:rPr lang="en-US" sz="3100" smtClean="0"/>
              <a:t>rỗng.</a:t>
            </a:r>
          </a:p>
          <a:p>
            <a:pPr algn="just"/>
            <a:r>
              <a:rPr lang="en-US" sz="3100" smtClean="0">
                <a:solidFill>
                  <a:srgbClr val="FFFF00"/>
                </a:solidFill>
              </a:rPr>
              <a:t>TextArea(int</a:t>
            </a:r>
            <a:r>
              <a:rPr lang="en-US" sz="3100">
                <a:solidFill>
                  <a:srgbClr val="FFFF00"/>
                </a:solidFill>
              </a:rPr>
              <a:t>, int)</a:t>
            </a:r>
            <a:r>
              <a:rPr lang="en-US" sz="3100"/>
              <a:t>: Khởi tạo một vùng văn bản rỗng, kích cỡ (số dòng, số cột) </a:t>
            </a:r>
            <a:r>
              <a:rPr lang="en-US" sz="3100" smtClean="0"/>
              <a:t>xác định </a:t>
            </a:r>
            <a:r>
              <a:rPr lang="en-US" sz="3100"/>
              <a:t>bởi tham số </a:t>
            </a:r>
            <a:r>
              <a:rPr lang="en-US" sz="3100" smtClean="0"/>
              <a:t>vào.</a:t>
            </a:r>
          </a:p>
          <a:p>
            <a:pPr algn="just"/>
            <a:r>
              <a:rPr lang="en-US" sz="3100" smtClean="0">
                <a:solidFill>
                  <a:srgbClr val="FFFF00"/>
                </a:solidFill>
              </a:rPr>
              <a:t>TextArea(String</a:t>
            </a:r>
            <a:r>
              <a:rPr lang="en-US" sz="3100">
                <a:solidFill>
                  <a:srgbClr val="FFFF00"/>
                </a:solidFill>
              </a:rPr>
              <a:t>)</a:t>
            </a:r>
            <a:r>
              <a:rPr lang="en-US" sz="3100"/>
              <a:t>: Khởi tạo một vùng văn bản có nội dung xác định bởi tham số đầu </a:t>
            </a:r>
            <a:r>
              <a:rPr lang="en-US" sz="3100" smtClean="0"/>
              <a:t>vào.</a:t>
            </a:r>
          </a:p>
          <a:p>
            <a:pPr algn="just"/>
            <a:r>
              <a:rPr lang="en-US" sz="3100" smtClean="0">
                <a:solidFill>
                  <a:srgbClr val="FFFF00"/>
                </a:solidFill>
              </a:rPr>
              <a:t>TextArea(String</a:t>
            </a:r>
            <a:r>
              <a:rPr lang="en-US" sz="3100">
                <a:solidFill>
                  <a:srgbClr val="FFFF00"/>
                </a:solidFill>
              </a:rPr>
              <a:t>, int, int)</a:t>
            </a:r>
            <a:r>
              <a:rPr lang="en-US" sz="3100"/>
              <a:t>: Khởi tạo vùng văn bản với nội dung có sẵn, độ rộng xác </a:t>
            </a:r>
            <a:r>
              <a:rPr lang="en-US" sz="3100" smtClean="0"/>
              <a:t>định.</a:t>
            </a:r>
          </a:p>
        </p:txBody>
      </p:sp>
      <p:sp>
        <p:nvSpPr>
          <p:cNvPr id="4" name="Rectangle 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itle 1"/>
          <p:cNvSpPr txBox="1">
            <a:spLocks/>
          </p:cNvSpPr>
          <p:nvPr/>
        </p:nvSpPr>
        <p:spPr>
          <a:xfrm>
            <a:off x="457200" y="274638"/>
            <a:ext cx="7467600" cy="1143000"/>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pPr algn="ctr"/>
            <a:r>
              <a:rPr lang="en-US" smtClean="0">
                <a:solidFill>
                  <a:srgbClr val="FFFF00"/>
                </a:solidFill>
              </a:rPr>
              <a:t>TEXTAREA</a:t>
            </a:r>
            <a:endParaRPr lang="en-US">
              <a:solidFill>
                <a:srgbClr val="FFFF00"/>
              </a:solidFill>
            </a:endParaRPr>
          </a:p>
        </p:txBody>
      </p:sp>
    </p:spTree>
    <p:extLst>
      <p:ext uri="{BB962C8B-B14F-4D97-AF65-F5344CB8AC3E}">
        <p14:creationId xmlns:p14="http://schemas.microsoft.com/office/powerpoint/2010/main" val="16472051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algn="just"/>
            <a:r>
              <a:rPr lang="en-US" sz="3100" smtClean="0">
                <a:solidFill>
                  <a:srgbClr val="FFFF00"/>
                </a:solidFill>
              </a:rPr>
              <a:t>appendText(String</a:t>
            </a:r>
            <a:r>
              <a:rPr lang="en-US" sz="3100">
                <a:solidFill>
                  <a:srgbClr val="FFFF00"/>
                </a:solidFill>
              </a:rPr>
              <a:t>)</a:t>
            </a:r>
            <a:r>
              <a:rPr lang="en-US" sz="3100"/>
              <a:t>: Thêm một đoạn văn bản vào cuối đoạn văn bản trong </a:t>
            </a:r>
            <a:r>
              <a:rPr lang="en-US" sz="3100" smtClean="0"/>
              <a:t>vùng.</a:t>
            </a:r>
          </a:p>
          <a:p>
            <a:pPr algn="just"/>
            <a:r>
              <a:rPr lang="en-US" sz="3100" smtClean="0">
                <a:solidFill>
                  <a:srgbClr val="FFFF00"/>
                </a:solidFill>
              </a:rPr>
              <a:t>insertText(String</a:t>
            </a:r>
            <a:r>
              <a:rPr lang="en-US" sz="3100">
                <a:solidFill>
                  <a:srgbClr val="FFFF00"/>
                </a:solidFill>
              </a:rPr>
              <a:t>, int)</a:t>
            </a:r>
            <a:r>
              <a:rPr lang="en-US" sz="3100"/>
              <a:t>: Chèn một đoạn văn bản vào vị trí xác định (tham số thứ hai) của vùng văn </a:t>
            </a:r>
            <a:r>
              <a:rPr lang="en-US" sz="3100" smtClean="0"/>
              <a:t>bản.</a:t>
            </a:r>
          </a:p>
          <a:p>
            <a:pPr algn="just"/>
            <a:r>
              <a:rPr lang="en-US" sz="3100" smtClean="0">
                <a:solidFill>
                  <a:srgbClr val="FFFF00"/>
                </a:solidFill>
              </a:rPr>
              <a:t>replaceText(String</a:t>
            </a:r>
            <a:r>
              <a:rPr lang="en-US" sz="3100">
                <a:solidFill>
                  <a:srgbClr val="FFFF00"/>
                </a:solidFill>
              </a:rPr>
              <a:t>, int, int)</a:t>
            </a:r>
            <a:r>
              <a:rPr lang="en-US" sz="3100"/>
              <a:t>: Thay thế một đoạn văn bản trong vùng, đánh dấu bằng vị trí bắt đầu và vị trí kết thúc (tham số thứ hai và thứ ba), bằng một đoạn văn bản mới (tham số thứ nhất</a:t>
            </a:r>
            <a:r>
              <a:rPr lang="en-US" sz="3100" smtClean="0"/>
              <a:t>).</a:t>
            </a:r>
          </a:p>
          <a:p>
            <a:pPr algn="just"/>
            <a:r>
              <a:rPr lang="en-US" sz="3100" smtClean="0">
                <a:solidFill>
                  <a:srgbClr val="FFFF00"/>
                </a:solidFill>
              </a:rPr>
              <a:t>getRows</a:t>
            </a:r>
            <a:r>
              <a:rPr lang="en-US" sz="3100">
                <a:solidFill>
                  <a:srgbClr val="FFFF00"/>
                </a:solidFill>
              </a:rPr>
              <a:t>()/getColums()</a:t>
            </a:r>
            <a:r>
              <a:rPr lang="en-US" sz="3100"/>
              <a:t>: Trả về số dòng/cột của vùng văn bản.</a:t>
            </a:r>
          </a:p>
        </p:txBody>
      </p:sp>
      <p:sp>
        <p:nvSpPr>
          <p:cNvPr id="4" name="Rectangle 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itle 1"/>
          <p:cNvSpPr txBox="1">
            <a:spLocks/>
          </p:cNvSpPr>
          <p:nvPr/>
        </p:nvSpPr>
        <p:spPr>
          <a:xfrm>
            <a:off x="457200" y="274638"/>
            <a:ext cx="7467600" cy="1143000"/>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pPr algn="ctr"/>
            <a:r>
              <a:rPr lang="en-US" smtClean="0">
                <a:solidFill>
                  <a:srgbClr val="FFFF00"/>
                </a:solidFill>
              </a:rPr>
              <a:t>TEXTAREA</a:t>
            </a:r>
            <a:endParaRPr lang="en-US">
              <a:solidFill>
                <a:srgbClr val="FFFF00"/>
              </a:solidFill>
            </a:endParaRPr>
          </a:p>
        </p:txBody>
      </p:sp>
    </p:spTree>
    <p:extLst>
      <p:ext uri="{BB962C8B-B14F-4D97-AF65-F5344CB8AC3E}">
        <p14:creationId xmlns:p14="http://schemas.microsoft.com/office/powerpoint/2010/main" val="142006719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endParaRPr lang="en-US" sz="3100"/>
          </a:p>
        </p:txBody>
      </p:sp>
      <p:sp>
        <p:nvSpPr>
          <p:cNvPr id="4" name="Rectangle 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itle 1"/>
          <p:cNvSpPr txBox="1">
            <a:spLocks/>
          </p:cNvSpPr>
          <p:nvPr/>
        </p:nvSpPr>
        <p:spPr>
          <a:xfrm>
            <a:off x="457200" y="274638"/>
            <a:ext cx="7467600" cy="1143000"/>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pPr algn="ctr"/>
            <a:r>
              <a:rPr lang="en-US">
                <a:solidFill>
                  <a:srgbClr val="FFFF00"/>
                </a:solidFill>
              </a:rPr>
              <a:t>TEXTFIELD VÀ TEXTAREA</a:t>
            </a: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124744"/>
            <a:ext cx="8464968" cy="5700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926478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endParaRPr lang="en-US" sz="3100"/>
          </a:p>
        </p:txBody>
      </p:sp>
      <p:sp>
        <p:nvSpPr>
          <p:cNvPr id="4" name="Rectangle 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itle 1"/>
          <p:cNvSpPr txBox="1">
            <a:spLocks/>
          </p:cNvSpPr>
          <p:nvPr/>
        </p:nvSpPr>
        <p:spPr>
          <a:xfrm>
            <a:off x="457200" y="274638"/>
            <a:ext cx="7467600" cy="1143000"/>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pPr algn="ctr"/>
            <a:r>
              <a:rPr lang="en-US">
                <a:solidFill>
                  <a:srgbClr val="FFFF00"/>
                </a:solidFill>
              </a:rPr>
              <a:t>TEXTFIELD VÀ TEXTAREA</a:t>
            </a:r>
          </a:p>
        </p:txBody>
      </p:sp>
      <p:pic>
        <p:nvPicPr>
          <p:cNvPr id="163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700808"/>
            <a:ext cx="8800438" cy="32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634414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3100" smtClean="0"/>
              <a:t>Button </a:t>
            </a:r>
            <a:r>
              <a:rPr lang="en-US" sz="3100"/>
              <a:t>là đối tượng nút lệnh, dùng để thực hiện một nhiệm vụ xác </a:t>
            </a:r>
            <a:r>
              <a:rPr lang="en-US" sz="3100" smtClean="0"/>
              <a:t>định.</a:t>
            </a:r>
          </a:p>
          <a:p>
            <a:pPr algn="just"/>
            <a:r>
              <a:rPr lang="en-US" sz="3100" smtClean="0"/>
              <a:t>Các </a:t>
            </a:r>
            <a:r>
              <a:rPr lang="en-US" sz="3100"/>
              <a:t>phương thức cơ bản của nút </a:t>
            </a:r>
            <a:r>
              <a:rPr lang="en-US" sz="3100" smtClean="0"/>
              <a:t>nhấn:</a:t>
            </a:r>
          </a:p>
          <a:p>
            <a:pPr lvl="1" algn="just"/>
            <a:r>
              <a:rPr lang="en-US" sz="2700" smtClean="0">
                <a:solidFill>
                  <a:srgbClr val="FFFF00"/>
                </a:solidFill>
              </a:rPr>
              <a:t>Button (String</a:t>
            </a:r>
            <a:r>
              <a:rPr lang="en-US" sz="2700">
                <a:solidFill>
                  <a:srgbClr val="FFFF00"/>
                </a:solidFill>
              </a:rPr>
              <a:t>)</a:t>
            </a:r>
            <a:r>
              <a:rPr lang="en-US" sz="2700"/>
              <a:t>: Khởi tạo nút nhấn với tên xác định trên </a:t>
            </a:r>
            <a:r>
              <a:rPr lang="en-US" sz="2700" smtClean="0"/>
              <a:t>nút.</a:t>
            </a:r>
          </a:p>
          <a:p>
            <a:pPr lvl="1" algn="just"/>
            <a:r>
              <a:rPr lang="en-US" sz="2700" smtClean="0">
                <a:solidFill>
                  <a:srgbClr val="FFFF00"/>
                </a:solidFill>
              </a:rPr>
              <a:t>setLabel (String</a:t>
            </a:r>
            <a:r>
              <a:rPr lang="en-US" sz="2700">
                <a:solidFill>
                  <a:srgbClr val="FFFF00"/>
                </a:solidFill>
              </a:rPr>
              <a:t>)/getLabel()</a:t>
            </a:r>
            <a:r>
              <a:rPr lang="en-US" sz="2700"/>
              <a:t>: Truy nhập tên của nút nhấn.</a:t>
            </a:r>
          </a:p>
        </p:txBody>
      </p:sp>
      <p:sp>
        <p:nvSpPr>
          <p:cNvPr id="4" name="Rectangle 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itle 1"/>
          <p:cNvSpPr txBox="1">
            <a:spLocks/>
          </p:cNvSpPr>
          <p:nvPr/>
        </p:nvSpPr>
        <p:spPr>
          <a:xfrm>
            <a:off x="457200" y="274638"/>
            <a:ext cx="7467600" cy="1143000"/>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pPr algn="ctr"/>
            <a:r>
              <a:rPr lang="en-US" smtClean="0">
                <a:solidFill>
                  <a:srgbClr val="FFFF00"/>
                </a:solidFill>
              </a:rPr>
              <a:t>BUTTON</a:t>
            </a:r>
            <a:endParaRPr lang="en-US">
              <a:solidFill>
                <a:srgbClr val="FFFF00"/>
              </a:solidFill>
            </a:endParaRPr>
          </a:p>
        </p:txBody>
      </p:sp>
    </p:spTree>
    <p:extLst>
      <p:ext uri="{BB962C8B-B14F-4D97-AF65-F5344CB8AC3E}">
        <p14:creationId xmlns:p14="http://schemas.microsoft.com/office/powerpoint/2010/main" val="301170426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endParaRPr lang="en-US" sz="2700"/>
          </a:p>
        </p:txBody>
      </p:sp>
      <p:sp>
        <p:nvSpPr>
          <p:cNvPr id="4" name="Rectangle 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itle 1"/>
          <p:cNvSpPr txBox="1">
            <a:spLocks/>
          </p:cNvSpPr>
          <p:nvPr/>
        </p:nvSpPr>
        <p:spPr>
          <a:xfrm>
            <a:off x="457200" y="274638"/>
            <a:ext cx="7467600" cy="1143000"/>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pPr algn="ctr"/>
            <a:r>
              <a:rPr lang="en-US" smtClean="0">
                <a:solidFill>
                  <a:srgbClr val="FFFF00"/>
                </a:solidFill>
              </a:rPr>
              <a:t>BUTTON</a:t>
            </a:r>
            <a:endParaRPr lang="en-US">
              <a:solidFill>
                <a:srgbClr val="FFFF00"/>
              </a:solidFill>
            </a:endParaRP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049" y="1119584"/>
            <a:ext cx="8850313" cy="576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708415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endParaRPr lang="en-US" sz="2700"/>
          </a:p>
        </p:txBody>
      </p:sp>
      <p:sp>
        <p:nvSpPr>
          <p:cNvPr id="4" name="Rectangle 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itle 1"/>
          <p:cNvSpPr txBox="1">
            <a:spLocks/>
          </p:cNvSpPr>
          <p:nvPr/>
        </p:nvSpPr>
        <p:spPr>
          <a:xfrm>
            <a:off x="457200" y="274638"/>
            <a:ext cx="7467600" cy="1143000"/>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pPr algn="ctr"/>
            <a:r>
              <a:rPr lang="en-US" smtClean="0">
                <a:solidFill>
                  <a:srgbClr val="FFFF00"/>
                </a:solidFill>
              </a:rPr>
              <a:t>BUTTON</a:t>
            </a:r>
            <a:endParaRPr lang="en-US">
              <a:solidFill>
                <a:srgbClr val="FFFF00"/>
              </a:solidFill>
            </a:endParaRP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9700" y="2425976"/>
            <a:ext cx="3784600" cy="186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645335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3100" smtClean="0"/>
              <a:t>Người </a:t>
            </a:r>
            <a:r>
              <a:rPr lang="en-US" sz="3100"/>
              <a:t>dùng tương tác với chương trình qua giao </a:t>
            </a:r>
            <a:r>
              <a:rPr lang="en-US" sz="3100" smtClean="0"/>
              <a:t>diện.</a:t>
            </a:r>
          </a:p>
          <a:p>
            <a:pPr algn="just"/>
            <a:r>
              <a:rPr lang="en-US" sz="3100" smtClean="0"/>
              <a:t>Chương </a:t>
            </a:r>
            <a:r>
              <a:rPr lang="en-US" sz="3100"/>
              <a:t>trình phải nghe được các sự kiện trên giao diện (nhập dữ liệu, nhấn phím Enter, nhấp chuột, đóng cửa sổ chương trình...) để thực hiện hành động tương ứng </a:t>
            </a:r>
            <a:r>
              <a:rPr lang="en-US" sz="3100" smtClean="0"/>
              <a:t>-&gt; lập </a:t>
            </a:r>
            <a:r>
              <a:rPr lang="en-US" sz="3100"/>
              <a:t>trình hướng sự </a:t>
            </a:r>
            <a:r>
              <a:rPr lang="en-US" sz="3100" smtClean="0"/>
              <a:t>kiện.</a:t>
            </a:r>
          </a:p>
        </p:txBody>
      </p:sp>
      <p:sp>
        <p:nvSpPr>
          <p:cNvPr id="4" name="Rectangle 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itle 1"/>
          <p:cNvSpPr txBox="1">
            <a:spLocks/>
          </p:cNvSpPr>
          <p:nvPr/>
        </p:nvSpPr>
        <p:spPr>
          <a:xfrm>
            <a:off x="457200" y="274638"/>
            <a:ext cx="7467600" cy="1143000"/>
          </a:xfrm>
          <a:prstGeom prst="rect">
            <a:avLst/>
          </a:prstGeom>
        </p:spPr>
        <p:txBody>
          <a:bodyPr vert="horz" lIns="45720" rIns="45720" anchor="ctr">
            <a:normAutofit fontScale="92500" lnSpcReduction="20000"/>
          </a:bodyPr>
          <a:lstStyle>
            <a:lvl1pPr algn="l" rtl="0" eaLnBrk="1" latinLnBrk="0" hangingPunct="1">
              <a:spcBef>
                <a:spcPct val="0"/>
              </a:spcBef>
              <a:buNone/>
              <a:defRPr kumimoji="0" sz="4600" kern="1200">
                <a:solidFill>
                  <a:schemeClr val="tx1"/>
                </a:solidFill>
                <a:latin typeface="+mj-lt"/>
                <a:ea typeface="+mj-ea"/>
                <a:cs typeface="+mj-cs"/>
              </a:defRPr>
            </a:lvl1pPr>
          </a:lstStyle>
          <a:p>
            <a:pPr algn="ctr"/>
            <a:r>
              <a:rPr lang="en-US" smtClean="0">
                <a:solidFill>
                  <a:srgbClr val="FFFF00"/>
                </a:solidFill>
              </a:rPr>
              <a:t>SỰ KIỆN VÀ PHÁT SINH </a:t>
            </a:r>
          </a:p>
          <a:p>
            <a:pPr algn="ctr"/>
            <a:r>
              <a:rPr lang="en-US" smtClean="0">
                <a:solidFill>
                  <a:srgbClr val="FFFF00"/>
                </a:solidFill>
              </a:rPr>
              <a:t>SỰ KIỆN</a:t>
            </a:r>
            <a:endParaRPr lang="en-US">
              <a:solidFill>
                <a:srgbClr val="FFFF00"/>
              </a:solidFill>
            </a:endParaRPr>
          </a:p>
        </p:txBody>
      </p:sp>
    </p:spTree>
    <p:extLst>
      <p:ext uri="{BB962C8B-B14F-4D97-AF65-F5344CB8AC3E}">
        <p14:creationId xmlns:p14="http://schemas.microsoft.com/office/powerpoint/2010/main" val="493183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lgn="just"/>
            <a:r>
              <a:rPr lang="en-US" sz="3100" smtClean="0"/>
              <a:t>Tham </a:t>
            </a:r>
            <a:r>
              <a:rPr lang="en-US" sz="3100"/>
              <a:t>gia sự kiện luôn có 3 đối tượng: </a:t>
            </a:r>
            <a:r>
              <a:rPr lang="en-US" sz="3100" smtClean="0"/>
              <a:t>Nguồn </a:t>
            </a:r>
            <a:r>
              <a:rPr lang="en-US" sz="3100"/>
              <a:t>(source) sinh sự kiện, bộ nghe sự kiện (listener), và sự kiện (</a:t>
            </a:r>
            <a:r>
              <a:rPr lang="en-US" sz="3100" smtClean="0"/>
              <a:t>event).</a:t>
            </a:r>
          </a:p>
          <a:p>
            <a:pPr algn="just"/>
            <a:r>
              <a:rPr lang="en-US" sz="3100" smtClean="0"/>
              <a:t>Nguồn </a:t>
            </a:r>
            <a:r>
              <a:rPr lang="en-US" sz="3100"/>
              <a:t>(source): </a:t>
            </a:r>
            <a:r>
              <a:rPr lang="en-US" sz="3100" smtClean="0"/>
              <a:t>Là </a:t>
            </a:r>
            <a:r>
              <a:rPr lang="en-US" sz="3100"/>
              <a:t>nơi phát sinh sự </a:t>
            </a:r>
            <a:r>
              <a:rPr lang="en-US" sz="3100" smtClean="0"/>
              <a:t>kiện (</a:t>
            </a:r>
            <a:r>
              <a:rPr lang="en-US" sz="3100"/>
              <a:t>button, textfield</a:t>
            </a:r>
            <a:r>
              <a:rPr lang="en-US" sz="3100" smtClean="0"/>
              <a:t>...).</a:t>
            </a:r>
          </a:p>
          <a:p>
            <a:pPr algn="just"/>
            <a:r>
              <a:rPr lang="en-US" sz="3100" smtClean="0"/>
              <a:t>Mỗi </a:t>
            </a:r>
            <a:r>
              <a:rPr lang="en-US" sz="3100"/>
              <a:t>nguồn sẽ đăng ký các bộ nghe sự kiện khác </a:t>
            </a:r>
            <a:r>
              <a:rPr lang="en-US" sz="3100" smtClean="0"/>
              <a:t>nhau.</a:t>
            </a:r>
          </a:p>
          <a:p>
            <a:pPr algn="just"/>
            <a:r>
              <a:rPr lang="en-US" sz="3100" smtClean="0"/>
              <a:t>Khi </a:t>
            </a:r>
            <a:r>
              <a:rPr lang="en-US" sz="3100"/>
              <a:t>có sự kiện nào đó xảy ra từ nguồn, phương thức xử lý sự kiện (event handler) trên bộ nghe sự kiện sẽ được gọi để xử </a:t>
            </a:r>
            <a:r>
              <a:rPr lang="en-US" sz="3100" smtClean="0"/>
              <a:t>lý.</a:t>
            </a:r>
            <a:endParaRPr lang="en-US" sz="3100"/>
          </a:p>
        </p:txBody>
      </p:sp>
      <p:sp>
        <p:nvSpPr>
          <p:cNvPr id="4" name="Rectangle 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itle 1"/>
          <p:cNvSpPr txBox="1">
            <a:spLocks/>
          </p:cNvSpPr>
          <p:nvPr/>
        </p:nvSpPr>
        <p:spPr>
          <a:xfrm>
            <a:off x="457200" y="274638"/>
            <a:ext cx="7467600" cy="1143000"/>
          </a:xfrm>
          <a:prstGeom prst="rect">
            <a:avLst/>
          </a:prstGeom>
        </p:spPr>
        <p:txBody>
          <a:bodyPr vert="horz" lIns="45720" rIns="45720" anchor="ctr">
            <a:normAutofit fontScale="92500" lnSpcReduction="20000"/>
          </a:bodyPr>
          <a:lstStyle>
            <a:lvl1pPr algn="l" rtl="0" eaLnBrk="1" latinLnBrk="0" hangingPunct="1">
              <a:spcBef>
                <a:spcPct val="0"/>
              </a:spcBef>
              <a:buNone/>
              <a:defRPr kumimoji="0" sz="4600" kern="1200">
                <a:solidFill>
                  <a:schemeClr val="tx1"/>
                </a:solidFill>
                <a:latin typeface="+mj-lt"/>
                <a:ea typeface="+mj-ea"/>
                <a:cs typeface="+mj-cs"/>
              </a:defRPr>
            </a:lvl1pPr>
          </a:lstStyle>
          <a:p>
            <a:pPr algn="ctr"/>
            <a:r>
              <a:rPr lang="en-US">
                <a:solidFill>
                  <a:srgbClr val="FFFF00"/>
                </a:solidFill>
              </a:rPr>
              <a:t>SỰ KIỆN VÀ PHÁT SINH </a:t>
            </a:r>
          </a:p>
          <a:p>
            <a:pPr algn="ctr"/>
            <a:r>
              <a:rPr lang="en-US">
                <a:solidFill>
                  <a:srgbClr val="FFFF00"/>
                </a:solidFill>
              </a:rPr>
              <a:t>SỰ KIỆN</a:t>
            </a:r>
          </a:p>
        </p:txBody>
      </p:sp>
    </p:spTree>
    <p:extLst>
      <p:ext uri="{BB962C8B-B14F-4D97-AF65-F5344CB8AC3E}">
        <p14:creationId xmlns:p14="http://schemas.microsoft.com/office/powerpoint/2010/main" val="24748250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a:solidFill>
                  <a:srgbClr val="FFFF00"/>
                </a:solidFill>
              </a:rPr>
              <a:t>JAVA AWT</a:t>
            </a:r>
          </a:p>
        </p:txBody>
      </p:sp>
      <p:sp>
        <p:nvSpPr>
          <p:cNvPr id="3" name="Content Placeholder 2"/>
          <p:cNvSpPr>
            <a:spLocks noGrp="1"/>
          </p:cNvSpPr>
          <p:nvPr>
            <p:ph idx="1"/>
          </p:nvPr>
        </p:nvSpPr>
        <p:spPr/>
        <p:txBody>
          <a:bodyPr>
            <a:normAutofit fontScale="85000" lnSpcReduction="10000"/>
          </a:bodyPr>
          <a:lstStyle/>
          <a:p>
            <a:pPr algn="just"/>
            <a:r>
              <a:rPr lang="en-US" smtClean="0"/>
              <a:t>Component</a:t>
            </a:r>
            <a:r>
              <a:rPr lang="en-US"/>
              <a:t>: </a:t>
            </a:r>
            <a:r>
              <a:rPr lang="en-US" smtClean="0"/>
              <a:t>Một </a:t>
            </a:r>
            <a:r>
              <a:rPr lang="en-US"/>
              <a:t>thành phần có thể hiển thị trên màn hình đồ </a:t>
            </a:r>
            <a:r>
              <a:rPr lang="en-US" smtClean="0"/>
              <a:t>họa.</a:t>
            </a:r>
          </a:p>
          <a:p>
            <a:pPr algn="just"/>
            <a:r>
              <a:rPr lang="en-US" smtClean="0"/>
              <a:t>Container</a:t>
            </a:r>
            <a:r>
              <a:rPr lang="en-US"/>
              <a:t>: </a:t>
            </a:r>
            <a:r>
              <a:rPr lang="en-US" smtClean="0"/>
              <a:t>Lớp </a:t>
            </a:r>
            <a:r>
              <a:rPr lang="en-US"/>
              <a:t>chứa, bao chứa các thành phần </a:t>
            </a:r>
            <a:r>
              <a:rPr lang="en-US" smtClean="0"/>
              <a:t>khác.</a:t>
            </a:r>
          </a:p>
          <a:p>
            <a:pPr lvl="1" algn="just"/>
            <a:r>
              <a:rPr lang="en-US" sz="2600" smtClean="0"/>
              <a:t>Một </a:t>
            </a:r>
            <a:r>
              <a:rPr lang="en-US" sz="2600"/>
              <a:t>đối tượng Container có thể chứa các đối tượng Container </a:t>
            </a:r>
            <a:r>
              <a:rPr lang="en-US" sz="2600" smtClean="0"/>
              <a:t>khác.</a:t>
            </a:r>
          </a:p>
          <a:p>
            <a:pPr algn="just"/>
            <a:r>
              <a:rPr lang="en-US" smtClean="0"/>
              <a:t>Label</a:t>
            </a:r>
            <a:r>
              <a:rPr lang="en-US"/>
              <a:t>: </a:t>
            </a:r>
            <a:r>
              <a:rPr lang="en-US" smtClean="0"/>
              <a:t>Nhãn</a:t>
            </a:r>
          </a:p>
          <a:p>
            <a:pPr algn="just"/>
            <a:r>
              <a:rPr lang="en-US" smtClean="0"/>
              <a:t>Button</a:t>
            </a:r>
            <a:r>
              <a:rPr lang="en-US"/>
              <a:t>: </a:t>
            </a:r>
            <a:r>
              <a:rPr lang="en-US" smtClean="0"/>
              <a:t>Nút bấm</a:t>
            </a:r>
          </a:p>
          <a:p>
            <a:pPr algn="just"/>
            <a:r>
              <a:rPr lang="en-US" smtClean="0"/>
              <a:t>Checkbox</a:t>
            </a:r>
            <a:r>
              <a:rPr lang="en-US"/>
              <a:t>: Ô</a:t>
            </a:r>
            <a:r>
              <a:rPr lang="en-US" smtClean="0"/>
              <a:t> </a:t>
            </a:r>
            <a:r>
              <a:rPr lang="en-US"/>
              <a:t>lựa </a:t>
            </a:r>
            <a:r>
              <a:rPr lang="en-US" smtClean="0"/>
              <a:t>chọn</a:t>
            </a:r>
          </a:p>
          <a:p>
            <a:pPr algn="just"/>
            <a:r>
              <a:rPr lang="en-US" smtClean="0"/>
              <a:t>TextComponent</a:t>
            </a:r>
            <a:r>
              <a:rPr lang="en-US"/>
              <a:t>: </a:t>
            </a:r>
            <a:r>
              <a:rPr lang="en-US" smtClean="0"/>
              <a:t>Nhập </a:t>
            </a:r>
            <a:r>
              <a:rPr lang="en-US"/>
              <a:t>xuất dữ liệu dạng </a:t>
            </a:r>
            <a:r>
              <a:rPr lang="en-US" smtClean="0"/>
              <a:t>text.</a:t>
            </a:r>
          </a:p>
          <a:p>
            <a:pPr algn="just"/>
            <a:r>
              <a:rPr lang="en-US" smtClean="0"/>
              <a:t>...</a:t>
            </a:r>
            <a:endParaRPr lang="en-US"/>
          </a:p>
        </p:txBody>
      </p:sp>
    </p:spTree>
    <p:extLst>
      <p:ext uri="{BB962C8B-B14F-4D97-AF65-F5344CB8AC3E}">
        <p14:creationId xmlns:p14="http://schemas.microsoft.com/office/powerpoint/2010/main" val="275631059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endParaRPr lang="en-US" sz="3100"/>
          </a:p>
        </p:txBody>
      </p:sp>
      <p:sp>
        <p:nvSpPr>
          <p:cNvPr id="4" name="Rectangle 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itle 1"/>
          <p:cNvSpPr txBox="1">
            <a:spLocks/>
          </p:cNvSpPr>
          <p:nvPr/>
        </p:nvSpPr>
        <p:spPr>
          <a:xfrm>
            <a:off x="457200" y="274638"/>
            <a:ext cx="7467600" cy="1143000"/>
          </a:xfrm>
          <a:prstGeom prst="rect">
            <a:avLst/>
          </a:prstGeom>
        </p:spPr>
        <p:txBody>
          <a:bodyPr vert="horz" lIns="45720" rIns="45720" anchor="ctr">
            <a:normAutofit fontScale="92500" lnSpcReduction="20000"/>
          </a:bodyPr>
          <a:lstStyle>
            <a:lvl1pPr algn="l" rtl="0" eaLnBrk="1" latinLnBrk="0" hangingPunct="1">
              <a:spcBef>
                <a:spcPct val="0"/>
              </a:spcBef>
              <a:buNone/>
              <a:defRPr kumimoji="0" sz="4600" kern="1200">
                <a:solidFill>
                  <a:schemeClr val="tx1"/>
                </a:solidFill>
                <a:latin typeface="+mj-lt"/>
                <a:ea typeface="+mj-ea"/>
                <a:cs typeface="+mj-cs"/>
              </a:defRPr>
            </a:lvl1pPr>
          </a:lstStyle>
          <a:p>
            <a:pPr algn="ctr"/>
            <a:r>
              <a:rPr lang="en-US">
                <a:solidFill>
                  <a:srgbClr val="FFFF00"/>
                </a:solidFill>
              </a:rPr>
              <a:t>SỰ KIỆN VÀ PHÁT SINH </a:t>
            </a:r>
          </a:p>
          <a:p>
            <a:pPr algn="ctr"/>
            <a:r>
              <a:rPr lang="en-US">
                <a:solidFill>
                  <a:srgbClr val="FFFF00"/>
                </a:solidFill>
              </a:rPr>
              <a:t>SỰ KIỆN</a:t>
            </a:r>
          </a:p>
        </p:txBody>
      </p:sp>
      <p:pic>
        <p:nvPicPr>
          <p:cNvPr id="440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396" y="1610568"/>
            <a:ext cx="8376068" cy="4842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730648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36576" indent="0" algn="just">
              <a:buNone/>
            </a:pPr>
            <a:r>
              <a:rPr lang="en-US" sz="3100" smtClean="0"/>
              <a:t>Hai </a:t>
            </a:r>
            <a:r>
              <a:rPr lang="en-US" sz="3100"/>
              <a:t>bước để xử lý sự </a:t>
            </a:r>
            <a:r>
              <a:rPr lang="en-US" sz="3100" smtClean="0"/>
              <a:t>kiện:</a:t>
            </a:r>
          </a:p>
          <a:p>
            <a:pPr algn="just"/>
            <a:r>
              <a:rPr lang="en-US" sz="3100" smtClean="0"/>
              <a:t>Tạo </a:t>
            </a:r>
            <a:r>
              <a:rPr lang="en-US" sz="3100"/>
              <a:t>một đối tượng listenner có thể nghe và phản ứng với các kiểu sự kiện đặc biệt từ đối tượng component. </a:t>
            </a:r>
            <a:endParaRPr lang="en-US" sz="3100" smtClean="0"/>
          </a:p>
          <a:p>
            <a:pPr lvl="1" algn="just"/>
            <a:r>
              <a:rPr lang="en-US" sz="2700" smtClean="0"/>
              <a:t>Ví </a:t>
            </a:r>
            <a:r>
              <a:rPr lang="en-US" sz="2700"/>
              <a:t>dụ để phản ứng tới việc click một Button mà phát ra ActionEvents, ta phải tạo một ActionListener mà có khả năng lắng </a:t>
            </a:r>
            <a:r>
              <a:rPr lang="en-US" sz="2700" smtClean="0"/>
              <a:t>nghe </a:t>
            </a:r>
            <a:r>
              <a:rPr lang="en-US" sz="2700"/>
              <a:t>và phản ứng tới </a:t>
            </a:r>
            <a:r>
              <a:rPr lang="en-US" sz="2700" smtClean="0"/>
              <a:t>ActionEvents.</a:t>
            </a:r>
          </a:p>
          <a:p>
            <a:pPr algn="just"/>
            <a:r>
              <a:rPr lang="en-US" sz="3100" smtClean="0"/>
              <a:t>Ta </a:t>
            </a:r>
            <a:r>
              <a:rPr lang="en-US" sz="3100"/>
              <a:t>phải đăng ký đối tượng listenner với đối tượng component này.</a:t>
            </a:r>
          </a:p>
        </p:txBody>
      </p:sp>
      <p:sp>
        <p:nvSpPr>
          <p:cNvPr id="4" name="Rectangle 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itle 1"/>
          <p:cNvSpPr txBox="1">
            <a:spLocks/>
          </p:cNvSpPr>
          <p:nvPr/>
        </p:nvSpPr>
        <p:spPr>
          <a:xfrm>
            <a:off x="457200" y="274638"/>
            <a:ext cx="7467600" cy="1143000"/>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pPr algn="ctr"/>
            <a:r>
              <a:rPr lang="en-US" smtClean="0">
                <a:solidFill>
                  <a:srgbClr val="FFFF00"/>
                </a:solidFill>
              </a:rPr>
              <a:t>XỬ LÝ SỰ KIỆN</a:t>
            </a:r>
            <a:endParaRPr lang="en-US">
              <a:solidFill>
                <a:srgbClr val="FFFF00"/>
              </a:solidFill>
            </a:endParaRPr>
          </a:p>
        </p:txBody>
      </p:sp>
    </p:spTree>
    <p:extLst>
      <p:ext uri="{BB962C8B-B14F-4D97-AF65-F5344CB8AC3E}">
        <p14:creationId xmlns:p14="http://schemas.microsoft.com/office/powerpoint/2010/main" val="390811122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3100" smtClean="0"/>
              <a:t>Khi </a:t>
            </a:r>
            <a:r>
              <a:rPr lang="en-US" sz="3100"/>
              <a:t>xử lý sự kiện, để xác định sự kiện phát sinh từ component nào, ta dùng phương thức getSource</a:t>
            </a:r>
            <a:r>
              <a:rPr lang="en-US" sz="3100" smtClean="0"/>
              <a:t>():</a:t>
            </a:r>
          </a:p>
          <a:p>
            <a:pPr lvl="1" algn="just"/>
            <a:r>
              <a:rPr lang="en-US" sz="2700" smtClean="0">
                <a:solidFill>
                  <a:srgbClr val="FFFF00"/>
                </a:solidFill>
              </a:rPr>
              <a:t>&lt;</a:t>
            </a:r>
            <a:r>
              <a:rPr lang="en-US" sz="2700">
                <a:solidFill>
                  <a:srgbClr val="FFFF00"/>
                </a:solidFill>
              </a:rPr>
              <a:t>Kiểu component&gt; &lt;Đối tượng sự kiện&gt;.getSource();</a:t>
            </a:r>
          </a:p>
        </p:txBody>
      </p:sp>
      <p:sp>
        <p:nvSpPr>
          <p:cNvPr id="4" name="Rectangle 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itle 1"/>
          <p:cNvSpPr txBox="1">
            <a:spLocks/>
          </p:cNvSpPr>
          <p:nvPr/>
        </p:nvSpPr>
        <p:spPr>
          <a:xfrm>
            <a:off x="457200" y="274638"/>
            <a:ext cx="7467600" cy="1143000"/>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pPr algn="ctr"/>
            <a:r>
              <a:rPr lang="en-US" smtClean="0">
                <a:solidFill>
                  <a:srgbClr val="FFFF00"/>
                </a:solidFill>
              </a:rPr>
              <a:t>XỬ LÝ SỰ KIỆN</a:t>
            </a:r>
            <a:endParaRPr lang="en-US">
              <a:solidFill>
                <a:srgbClr val="FFFF00"/>
              </a:solidFill>
            </a:endParaRPr>
          </a:p>
        </p:txBody>
      </p:sp>
    </p:spTree>
    <p:extLst>
      <p:ext uri="{BB962C8B-B14F-4D97-AF65-F5344CB8AC3E}">
        <p14:creationId xmlns:p14="http://schemas.microsoft.com/office/powerpoint/2010/main" val="426488872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algn="just"/>
            <a:r>
              <a:rPr lang="en-US" sz="3100" smtClean="0">
                <a:solidFill>
                  <a:srgbClr val="FFFF00"/>
                </a:solidFill>
              </a:rPr>
              <a:t>ActionEvent</a:t>
            </a:r>
            <a:r>
              <a:rPr lang="en-US" sz="3100"/>
              <a:t>: </a:t>
            </a:r>
            <a:r>
              <a:rPr lang="en-US" sz="3100" smtClean="0"/>
              <a:t>Xuất </a:t>
            </a:r>
            <a:r>
              <a:rPr lang="en-US" sz="3100"/>
              <a:t>hiện khi một nút bị click vào, một danh sách (list) được chọn, một menu được </a:t>
            </a:r>
            <a:r>
              <a:rPr lang="en-US" sz="3100" smtClean="0"/>
              <a:t>chọn.</a:t>
            </a:r>
          </a:p>
          <a:p>
            <a:pPr algn="just"/>
            <a:r>
              <a:rPr lang="en-US" sz="3100" smtClean="0">
                <a:solidFill>
                  <a:srgbClr val="FFFF00"/>
                </a:solidFill>
              </a:rPr>
              <a:t>AdjustmentEvent</a:t>
            </a:r>
            <a:r>
              <a:rPr lang="en-US" sz="3100" smtClean="0"/>
              <a:t>: </a:t>
            </a:r>
            <a:r>
              <a:rPr lang="vi-VN" sz="3100" smtClean="0"/>
              <a:t>Phát </a:t>
            </a:r>
            <a:r>
              <a:rPr lang="vi-VN" sz="3100"/>
              <a:t>sinh khi một thanh scrollbar được sử dụng.</a:t>
            </a:r>
            <a:endParaRPr lang="en-US" sz="3100"/>
          </a:p>
          <a:p>
            <a:pPr algn="just"/>
            <a:r>
              <a:rPr lang="en-US" sz="3100" smtClean="0">
                <a:solidFill>
                  <a:srgbClr val="FFFF00"/>
                </a:solidFill>
              </a:rPr>
              <a:t>ComponentEvent</a:t>
            </a:r>
            <a:r>
              <a:rPr lang="en-US" sz="3100"/>
              <a:t>: </a:t>
            </a:r>
            <a:r>
              <a:rPr lang="en-US" sz="3100" smtClean="0"/>
              <a:t>Xuất </a:t>
            </a:r>
            <a:r>
              <a:rPr lang="en-US" sz="3100"/>
              <a:t>hiện khi một component bị thay đổi kích cỡ, vị trí, trạng </a:t>
            </a:r>
            <a:r>
              <a:rPr lang="en-US" sz="3100" smtClean="0"/>
              <a:t>thái.</a:t>
            </a:r>
          </a:p>
          <a:p>
            <a:pPr algn="just"/>
            <a:r>
              <a:rPr lang="en-US" sz="3100" smtClean="0">
                <a:solidFill>
                  <a:srgbClr val="FFFF00"/>
                </a:solidFill>
              </a:rPr>
              <a:t>FocusEvent</a:t>
            </a:r>
            <a:r>
              <a:rPr lang="en-US" sz="3100"/>
              <a:t>: </a:t>
            </a:r>
            <a:r>
              <a:rPr lang="en-US" sz="3100" smtClean="0"/>
              <a:t>Xuất </a:t>
            </a:r>
            <a:r>
              <a:rPr lang="en-US" sz="3100"/>
              <a:t>hiện khi một component có hoặc mất </a:t>
            </a:r>
            <a:r>
              <a:rPr lang="en-US" sz="3100" smtClean="0"/>
              <a:t>focus.</a:t>
            </a:r>
          </a:p>
          <a:p>
            <a:pPr algn="just"/>
            <a:r>
              <a:rPr lang="en-US" sz="3100" smtClean="0">
                <a:solidFill>
                  <a:srgbClr val="FFFF00"/>
                </a:solidFill>
              </a:rPr>
              <a:t>ItemEvent</a:t>
            </a:r>
            <a:r>
              <a:rPr lang="en-US" sz="3100"/>
              <a:t>: </a:t>
            </a:r>
            <a:r>
              <a:rPr lang="en-US" sz="3100" smtClean="0"/>
              <a:t>Xuất </a:t>
            </a:r>
            <a:r>
              <a:rPr lang="en-US" sz="3100"/>
              <a:t>hiện khi một menu item được chọn hoặc bỏ, khi checkbox hoặc list item được click vào.</a:t>
            </a:r>
          </a:p>
        </p:txBody>
      </p:sp>
      <p:sp>
        <p:nvSpPr>
          <p:cNvPr id="4" name="Rectangle 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itle 1"/>
          <p:cNvSpPr txBox="1">
            <a:spLocks/>
          </p:cNvSpPr>
          <p:nvPr/>
        </p:nvSpPr>
        <p:spPr>
          <a:xfrm>
            <a:off x="457200" y="274638"/>
            <a:ext cx="7467600" cy="1143000"/>
          </a:xfrm>
          <a:prstGeom prst="rect">
            <a:avLst/>
          </a:prstGeom>
        </p:spPr>
        <p:txBody>
          <a:bodyPr vert="horz" lIns="45720" rIns="45720" anchor="ctr">
            <a:normAutofit fontScale="92500"/>
          </a:bodyPr>
          <a:lstStyle>
            <a:lvl1pPr algn="l" rtl="0" eaLnBrk="1" latinLnBrk="0" hangingPunct="1">
              <a:spcBef>
                <a:spcPct val="0"/>
              </a:spcBef>
              <a:buNone/>
              <a:defRPr kumimoji="0" sz="4600" kern="1200">
                <a:solidFill>
                  <a:schemeClr val="tx1"/>
                </a:solidFill>
                <a:latin typeface="+mj-lt"/>
                <a:ea typeface="+mj-ea"/>
                <a:cs typeface="+mj-cs"/>
              </a:defRPr>
            </a:lvl1pPr>
          </a:lstStyle>
          <a:p>
            <a:pPr algn="ctr"/>
            <a:r>
              <a:rPr lang="en-US" smtClean="0">
                <a:solidFill>
                  <a:srgbClr val="FFFF00"/>
                </a:solidFill>
              </a:rPr>
              <a:t>CÁC KIỂU SỰ KIỆN CƠ BẢN</a:t>
            </a:r>
            <a:endParaRPr lang="en-US">
              <a:solidFill>
                <a:srgbClr val="FFFF00"/>
              </a:solidFill>
            </a:endParaRPr>
          </a:p>
        </p:txBody>
      </p:sp>
    </p:spTree>
    <p:extLst>
      <p:ext uri="{BB962C8B-B14F-4D97-AF65-F5344CB8AC3E}">
        <p14:creationId xmlns:p14="http://schemas.microsoft.com/office/powerpoint/2010/main" val="100337411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lgn="just"/>
            <a:r>
              <a:rPr lang="en-US" sz="3100" smtClean="0">
                <a:solidFill>
                  <a:srgbClr val="FFFF00"/>
                </a:solidFill>
              </a:rPr>
              <a:t>WindowEvent</a:t>
            </a:r>
            <a:r>
              <a:rPr lang="en-US" sz="3100"/>
              <a:t>: </a:t>
            </a:r>
            <a:r>
              <a:rPr lang="en-US" sz="3100" smtClean="0"/>
              <a:t>Xuất </a:t>
            </a:r>
            <a:r>
              <a:rPr lang="en-US" sz="3100"/>
              <a:t>hiện khi một </a:t>
            </a:r>
            <a:r>
              <a:rPr lang="en-US" sz="3100" smtClean="0"/>
              <a:t>cửa </a:t>
            </a:r>
            <a:r>
              <a:rPr lang="en-US" sz="3100"/>
              <a:t>sổ được mở ra, kích hoạt, đóng lại hoặc thoát </a:t>
            </a:r>
            <a:r>
              <a:rPr lang="en-US" sz="3100" smtClean="0"/>
              <a:t>ra.</a:t>
            </a:r>
          </a:p>
          <a:p>
            <a:pPr algn="just"/>
            <a:r>
              <a:rPr lang="en-US" sz="3100" smtClean="0">
                <a:solidFill>
                  <a:srgbClr val="FFFF00"/>
                </a:solidFill>
              </a:rPr>
              <a:t>TextEvent</a:t>
            </a:r>
            <a:r>
              <a:rPr lang="en-US" sz="3100"/>
              <a:t>: </a:t>
            </a:r>
            <a:r>
              <a:rPr lang="en-US" sz="3100" smtClean="0"/>
              <a:t>Xuất </a:t>
            </a:r>
            <a:r>
              <a:rPr lang="en-US" sz="3100"/>
              <a:t>hiện khi giá trị văn bản của các đối tượng TextField và TextArea bị thay </a:t>
            </a:r>
            <a:r>
              <a:rPr lang="en-US" sz="3100" smtClean="0"/>
              <a:t>đổi.</a:t>
            </a:r>
          </a:p>
          <a:p>
            <a:pPr algn="just"/>
            <a:r>
              <a:rPr lang="en-US" sz="3100" smtClean="0">
                <a:solidFill>
                  <a:srgbClr val="FFFF00"/>
                </a:solidFill>
              </a:rPr>
              <a:t>MouseEvent</a:t>
            </a:r>
            <a:r>
              <a:rPr lang="en-US" sz="3100"/>
              <a:t>: </a:t>
            </a:r>
            <a:r>
              <a:rPr lang="en-US" sz="3100" smtClean="0"/>
              <a:t>Xuất </a:t>
            </a:r>
            <a:r>
              <a:rPr lang="en-US" sz="3100"/>
              <a:t>hiện khi chuột được click, di chuyển qua, nhấn xuống và thả </a:t>
            </a:r>
            <a:r>
              <a:rPr lang="en-US" sz="3100" smtClean="0"/>
              <a:t>ra.</a:t>
            </a:r>
          </a:p>
          <a:p>
            <a:pPr algn="just"/>
            <a:r>
              <a:rPr lang="en-US" sz="3100" smtClean="0">
                <a:solidFill>
                  <a:srgbClr val="FFFF00"/>
                </a:solidFill>
              </a:rPr>
              <a:t>KeyEvent</a:t>
            </a:r>
            <a:r>
              <a:rPr lang="en-US" sz="3100"/>
              <a:t>: </a:t>
            </a:r>
            <a:r>
              <a:rPr lang="en-US" sz="3100" smtClean="0"/>
              <a:t>Xuất </a:t>
            </a:r>
            <a:r>
              <a:rPr lang="en-US" sz="3100"/>
              <a:t>hiện khi có đầu vào từ bàn phím.</a:t>
            </a:r>
          </a:p>
        </p:txBody>
      </p:sp>
      <p:sp>
        <p:nvSpPr>
          <p:cNvPr id="4" name="Rectangle 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itle 1"/>
          <p:cNvSpPr txBox="1">
            <a:spLocks/>
          </p:cNvSpPr>
          <p:nvPr/>
        </p:nvSpPr>
        <p:spPr>
          <a:xfrm>
            <a:off x="457200" y="274638"/>
            <a:ext cx="7467600" cy="1143000"/>
          </a:xfrm>
          <a:prstGeom prst="rect">
            <a:avLst/>
          </a:prstGeom>
        </p:spPr>
        <p:txBody>
          <a:bodyPr vert="horz" lIns="45720" rIns="45720" anchor="ctr">
            <a:normAutofit fontScale="92500"/>
          </a:bodyPr>
          <a:lstStyle>
            <a:lvl1pPr algn="l" rtl="0" eaLnBrk="1" latinLnBrk="0" hangingPunct="1">
              <a:spcBef>
                <a:spcPct val="0"/>
              </a:spcBef>
              <a:buNone/>
              <a:defRPr kumimoji="0" sz="4600" kern="1200">
                <a:solidFill>
                  <a:schemeClr val="tx1"/>
                </a:solidFill>
                <a:latin typeface="+mj-lt"/>
                <a:ea typeface="+mj-ea"/>
                <a:cs typeface="+mj-cs"/>
              </a:defRPr>
            </a:lvl1pPr>
          </a:lstStyle>
          <a:p>
            <a:pPr algn="ctr"/>
            <a:r>
              <a:rPr lang="en-US" smtClean="0">
                <a:solidFill>
                  <a:srgbClr val="FFFF00"/>
                </a:solidFill>
              </a:rPr>
              <a:t>CÁC KIỂU SỰ KIỆN CƠ BẢN</a:t>
            </a:r>
            <a:endParaRPr lang="en-US">
              <a:solidFill>
                <a:srgbClr val="FFFF00"/>
              </a:solidFill>
            </a:endParaRPr>
          </a:p>
        </p:txBody>
      </p:sp>
    </p:spTree>
    <p:extLst>
      <p:ext uri="{BB962C8B-B14F-4D97-AF65-F5344CB8AC3E}">
        <p14:creationId xmlns:p14="http://schemas.microsoft.com/office/powerpoint/2010/main" val="372292995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lgn="just"/>
            <a:r>
              <a:rPr lang="en-US" sz="3100" smtClean="0"/>
              <a:t>Các </a:t>
            </a:r>
            <a:r>
              <a:rPr lang="en-US" sz="3100"/>
              <a:t>giao tiếp được cài đặt để xử lý các sự kiện trên:</a:t>
            </a:r>
          </a:p>
          <a:p>
            <a:pPr lvl="1" algn="just"/>
            <a:r>
              <a:rPr lang="en-US" sz="2700"/>
              <a:t>ActionListener</a:t>
            </a:r>
            <a:r>
              <a:rPr lang="en-US" sz="2700" smtClean="0"/>
              <a:t>.</a:t>
            </a:r>
          </a:p>
          <a:p>
            <a:pPr lvl="1" algn="just"/>
            <a:r>
              <a:rPr lang="en-US" sz="2700"/>
              <a:t>AdjustmentListener</a:t>
            </a:r>
          </a:p>
          <a:p>
            <a:pPr lvl="1" algn="just"/>
            <a:r>
              <a:rPr lang="en-US" sz="2700"/>
              <a:t>ComponentListener</a:t>
            </a:r>
          </a:p>
          <a:p>
            <a:pPr lvl="1" algn="just"/>
            <a:r>
              <a:rPr lang="en-US" sz="2700"/>
              <a:t>FocusListener</a:t>
            </a:r>
          </a:p>
          <a:p>
            <a:pPr lvl="1" algn="just"/>
            <a:r>
              <a:rPr lang="en-US" sz="2700"/>
              <a:t>ItemListener</a:t>
            </a:r>
          </a:p>
          <a:p>
            <a:pPr lvl="1" algn="just"/>
            <a:r>
              <a:rPr lang="en-US" sz="2700"/>
              <a:t>WindowListener</a:t>
            </a:r>
          </a:p>
          <a:p>
            <a:pPr lvl="1" algn="just"/>
            <a:r>
              <a:rPr lang="en-US" sz="2700"/>
              <a:t>TextListener</a:t>
            </a:r>
          </a:p>
          <a:p>
            <a:pPr lvl="1" algn="just"/>
            <a:r>
              <a:rPr lang="en-US" sz="2700"/>
              <a:t>MouseListener và MouseMotionListener</a:t>
            </a:r>
          </a:p>
          <a:p>
            <a:pPr lvl="1" algn="just"/>
            <a:r>
              <a:rPr lang="en-US" sz="2700"/>
              <a:t>KeyListener</a:t>
            </a:r>
          </a:p>
        </p:txBody>
      </p:sp>
      <p:sp>
        <p:nvSpPr>
          <p:cNvPr id="4" name="Rectangle 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itle 1"/>
          <p:cNvSpPr txBox="1">
            <a:spLocks/>
          </p:cNvSpPr>
          <p:nvPr/>
        </p:nvSpPr>
        <p:spPr>
          <a:xfrm>
            <a:off x="457200" y="274638"/>
            <a:ext cx="7467600" cy="1143000"/>
          </a:xfrm>
          <a:prstGeom prst="rect">
            <a:avLst/>
          </a:prstGeom>
        </p:spPr>
        <p:txBody>
          <a:bodyPr vert="horz" lIns="45720" rIns="45720" anchor="ctr">
            <a:normAutofit fontScale="92500"/>
          </a:bodyPr>
          <a:lstStyle>
            <a:lvl1pPr algn="l" rtl="0" eaLnBrk="1" latinLnBrk="0" hangingPunct="1">
              <a:spcBef>
                <a:spcPct val="0"/>
              </a:spcBef>
              <a:buNone/>
              <a:defRPr kumimoji="0" sz="4600" kern="1200">
                <a:solidFill>
                  <a:schemeClr val="tx1"/>
                </a:solidFill>
                <a:latin typeface="+mj-lt"/>
                <a:ea typeface="+mj-ea"/>
                <a:cs typeface="+mj-cs"/>
              </a:defRPr>
            </a:lvl1pPr>
          </a:lstStyle>
          <a:p>
            <a:pPr algn="ctr"/>
            <a:r>
              <a:rPr lang="en-US" smtClean="0">
                <a:solidFill>
                  <a:srgbClr val="FFFF00"/>
                </a:solidFill>
              </a:rPr>
              <a:t>CÁC KIỂU SỰ KIỆN CƠ BẢN</a:t>
            </a:r>
            <a:endParaRPr lang="en-US">
              <a:solidFill>
                <a:srgbClr val="FFFF00"/>
              </a:solidFill>
            </a:endParaRPr>
          </a:p>
        </p:txBody>
      </p:sp>
    </p:spTree>
    <p:extLst>
      <p:ext uri="{BB962C8B-B14F-4D97-AF65-F5344CB8AC3E}">
        <p14:creationId xmlns:p14="http://schemas.microsoft.com/office/powerpoint/2010/main" val="309011284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3100" smtClean="0"/>
              <a:t>Cách </a:t>
            </a:r>
            <a:r>
              <a:rPr lang="en-US" sz="3100"/>
              <a:t>khai báo lớp trong có </a:t>
            </a:r>
            <a:r>
              <a:rPr lang="en-US" sz="3100" smtClean="0"/>
              <a:t>tên: </a:t>
            </a:r>
            <a:endParaRPr lang="en-US" sz="3100"/>
          </a:p>
          <a:p>
            <a:pPr algn="just"/>
            <a:endParaRPr lang="en-US" sz="2700"/>
          </a:p>
        </p:txBody>
      </p:sp>
      <p:sp>
        <p:nvSpPr>
          <p:cNvPr id="4" name="Rectangle 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itle 1"/>
          <p:cNvSpPr txBox="1">
            <a:spLocks/>
          </p:cNvSpPr>
          <p:nvPr/>
        </p:nvSpPr>
        <p:spPr>
          <a:xfrm>
            <a:off x="457200" y="274638"/>
            <a:ext cx="7467600" cy="1143000"/>
          </a:xfrm>
          <a:prstGeom prst="rect">
            <a:avLst/>
          </a:prstGeom>
        </p:spPr>
        <p:txBody>
          <a:bodyPr vert="horz" lIns="45720" rIns="45720" anchor="ctr">
            <a:normAutofit fontScale="92500" lnSpcReduction="20000"/>
          </a:bodyPr>
          <a:lstStyle>
            <a:lvl1pPr algn="l" rtl="0" eaLnBrk="1" latinLnBrk="0" hangingPunct="1">
              <a:spcBef>
                <a:spcPct val="0"/>
              </a:spcBef>
              <a:buNone/>
              <a:defRPr kumimoji="0" sz="4600" kern="1200">
                <a:solidFill>
                  <a:schemeClr val="tx1"/>
                </a:solidFill>
                <a:latin typeface="+mj-lt"/>
                <a:ea typeface="+mj-ea"/>
                <a:cs typeface="+mj-cs"/>
              </a:defRPr>
            </a:lvl1pPr>
          </a:lstStyle>
          <a:p>
            <a:pPr algn="ctr"/>
            <a:r>
              <a:rPr lang="en-US" smtClean="0">
                <a:solidFill>
                  <a:srgbClr val="FFFF00"/>
                </a:solidFill>
              </a:rPr>
              <a:t>CÁCH TẠO VÀ ĐĂNG KÝ LISTENERS</a:t>
            </a:r>
            <a:endParaRPr lang="en-US">
              <a:solidFill>
                <a:srgbClr val="FFFF00"/>
              </a:solidFill>
            </a:endParaRPr>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2204864"/>
            <a:ext cx="7995506" cy="4464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244485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gn="just"/>
            <a:r>
              <a:rPr lang="en-US" sz="3100" smtClean="0"/>
              <a:t>Trong </a:t>
            </a:r>
            <a:r>
              <a:rPr lang="en-US" sz="3100"/>
              <a:t>việc tạo và đăng ký Listener ta dùng kỹ thuật lớp trong không tên (anonymous inner class</a:t>
            </a:r>
            <a:r>
              <a:rPr lang="en-US" sz="3100" smtClean="0"/>
              <a:t>).</a:t>
            </a:r>
          </a:p>
          <a:p>
            <a:pPr algn="just"/>
            <a:r>
              <a:rPr lang="en-US" sz="3100" smtClean="0"/>
              <a:t>Để tạo </a:t>
            </a:r>
            <a:r>
              <a:rPr lang="en-US" sz="3100"/>
              <a:t>lớp Listener điển hình như ActionListener ta phải thực hiện một giao tiếp </a:t>
            </a:r>
            <a:r>
              <a:rPr lang="en-US" sz="3100" smtClean="0"/>
              <a:t>ActionListener.</a:t>
            </a:r>
          </a:p>
          <a:p>
            <a:pPr algn="just"/>
            <a:r>
              <a:rPr lang="en-US" sz="3100" smtClean="0"/>
              <a:t>Giao </a:t>
            </a:r>
            <a:r>
              <a:rPr lang="en-US" sz="3100"/>
              <a:t>tiếp này có một phương thức actionPerformed có tiêu đề như </a:t>
            </a:r>
            <a:r>
              <a:rPr lang="en-US" sz="3100" smtClean="0"/>
              <a:t>sau:</a:t>
            </a:r>
          </a:p>
          <a:p>
            <a:pPr lvl="1" algn="just"/>
            <a:r>
              <a:rPr lang="en-US" sz="2700" smtClean="0"/>
              <a:t>void </a:t>
            </a:r>
            <a:r>
              <a:rPr lang="en-US" sz="2700"/>
              <a:t>actionPerformed(ActionEvent </a:t>
            </a:r>
            <a:r>
              <a:rPr lang="en-US" sz="2700" smtClean="0"/>
              <a:t>e)</a:t>
            </a:r>
            <a:endParaRPr lang="en-US" sz="3100"/>
          </a:p>
          <a:p>
            <a:pPr algn="just"/>
            <a:endParaRPr lang="en-US" sz="2700"/>
          </a:p>
        </p:txBody>
      </p:sp>
      <p:sp>
        <p:nvSpPr>
          <p:cNvPr id="4" name="Rectangle 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itle 1"/>
          <p:cNvSpPr txBox="1">
            <a:spLocks/>
          </p:cNvSpPr>
          <p:nvPr/>
        </p:nvSpPr>
        <p:spPr>
          <a:xfrm>
            <a:off x="457200" y="274638"/>
            <a:ext cx="7467600" cy="1143000"/>
          </a:xfrm>
          <a:prstGeom prst="rect">
            <a:avLst/>
          </a:prstGeom>
        </p:spPr>
        <p:txBody>
          <a:bodyPr vert="horz" lIns="45720" rIns="45720" anchor="ctr">
            <a:normAutofit fontScale="92500" lnSpcReduction="20000"/>
          </a:bodyPr>
          <a:lstStyle>
            <a:lvl1pPr algn="l" rtl="0" eaLnBrk="1" latinLnBrk="0" hangingPunct="1">
              <a:spcBef>
                <a:spcPct val="0"/>
              </a:spcBef>
              <a:buNone/>
              <a:defRPr kumimoji="0" sz="4600" kern="1200">
                <a:solidFill>
                  <a:schemeClr val="tx1"/>
                </a:solidFill>
                <a:latin typeface="+mj-lt"/>
                <a:ea typeface="+mj-ea"/>
                <a:cs typeface="+mj-cs"/>
              </a:defRPr>
            </a:lvl1pPr>
          </a:lstStyle>
          <a:p>
            <a:pPr algn="ctr"/>
            <a:r>
              <a:rPr lang="en-US" smtClean="0">
                <a:solidFill>
                  <a:srgbClr val="FFFF00"/>
                </a:solidFill>
              </a:rPr>
              <a:t>CÁCH TẠO VÀ ĐĂNG KÝ LISTENERS</a:t>
            </a:r>
            <a:endParaRPr lang="en-US">
              <a:solidFill>
                <a:srgbClr val="FFFF00"/>
              </a:solidFill>
            </a:endParaRPr>
          </a:p>
        </p:txBody>
      </p:sp>
    </p:spTree>
    <p:extLst>
      <p:ext uri="{BB962C8B-B14F-4D97-AF65-F5344CB8AC3E}">
        <p14:creationId xmlns:p14="http://schemas.microsoft.com/office/powerpoint/2010/main" val="289141757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gn="just"/>
            <a:r>
              <a:rPr lang="en-US" sz="3100" smtClean="0"/>
              <a:t>Đầu </a:t>
            </a:r>
            <a:r>
              <a:rPr lang="en-US" sz="3100"/>
              <a:t>tiên tạo một đối tượng kiểu </a:t>
            </a:r>
            <a:r>
              <a:rPr lang="en-US" sz="3100" smtClean="0"/>
              <a:t>ActionListener</a:t>
            </a:r>
          </a:p>
          <a:p>
            <a:pPr lvl="1" algn="just"/>
            <a:r>
              <a:rPr lang="en-US" sz="2700" smtClean="0"/>
              <a:t>ActionListener </a:t>
            </a:r>
            <a:r>
              <a:rPr lang="en-US" sz="2700"/>
              <a:t>l = new ActionListener</a:t>
            </a:r>
            <a:r>
              <a:rPr lang="en-US" sz="2700" smtClean="0"/>
              <a:t>();</a:t>
            </a:r>
          </a:p>
          <a:p>
            <a:pPr algn="just"/>
            <a:r>
              <a:rPr lang="en-US" sz="3100" smtClean="0"/>
              <a:t>Tuy </a:t>
            </a:r>
            <a:r>
              <a:rPr lang="en-US" sz="3100"/>
              <a:t>nhiên vì ActionListener là một giao tiếp nên không thể tạo đối tượng kiểu ActionListener trực tiếp</a:t>
            </a:r>
            <a:r>
              <a:rPr lang="en-US" sz="3100" smtClean="0"/>
              <a:t>.</a:t>
            </a:r>
          </a:p>
          <a:p>
            <a:pPr algn="just"/>
            <a:r>
              <a:rPr lang="en-US" sz="3100" smtClean="0"/>
              <a:t>=&gt; Cần </a:t>
            </a:r>
            <a:r>
              <a:rPr lang="en-US" sz="3100"/>
              <a:t>là tạo một đối tượng của lớp X nào đó mà thực hiện giao tiếp ActionListener:</a:t>
            </a:r>
          </a:p>
        </p:txBody>
      </p:sp>
      <p:sp>
        <p:nvSpPr>
          <p:cNvPr id="4" name="Rectangle 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itle 1"/>
          <p:cNvSpPr txBox="1">
            <a:spLocks/>
          </p:cNvSpPr>
          <p:nvPr/>
        </p:nvSpPr>
        <p:spPr>
          <a:xfrm>
            <a:off x="457200" y="274638"/>
            <a:ext cx="7467600" cy="1143000"/>
          </a:xfrm>
          <a:prstGeom prst="rect">
            <a:avLst/>
          </a:prstGeom>
        </p:spPr>
        <p:txBody>
          <a:bodyPr vert="horz" lIns="45720" rIns="45720" anchor="ctr">
            <a:normAutofit fontScale="92500" lnSpcReduction="20000"/>
          </a:bodyPr>
          <a:lstStyle>
            <a:lvl1pPr algn="l" rtl="0" eaLnBrk="1" latinLnBrk="0" hangingPunct="1">
              <a:spcBef>
                <a:spcPct val="0"/>
              </a:spcBef>
              <a:buNone/>
              <a:defRPr kumimoji="0" sz="4600" kern="1200">
                <a:solidFill>
                  <a:schemeClr val="tx1"/>
                </a:solidFill>
                <a:latin typeface="+mj-lt"/>
                <a:ea typeface="+mj-ea"/>
                <a:cs typeface="+mj-cs"/>
              </a:defRPr>
            </a:lvl1pPr>
          </a:lstStyle>
          <a:p>
            <a:pPr algn="ctr"/>
            <a:r>
              <a:rPr lang="en-US" smtClean="0">
                <a:solidFill>
                  <a:srgbClr val="FFFF00"/>
                </a:solidFill>
              </a:rPr>
              <a:t>CÁCH TẠO VÀ ĐĂNG KÝ LISTENERS</a:t>
            </a:r>
            <a:endParaRPr lang="en-US">
              <a:solidFill>
                <a:srgbClr val="FFFF00"/>
              </a:solidFill>
            </a:endParaRPr>
          </a:p>
        </p:txBody>
      </p:sp>
    </p:spTree>
    <p:extLst>
      <p:ext uri="{BB962C8B-B14F-4D97-AF65-F5344CB8AC3E}">
        <p14:creationId xmlns:p14="http://schemas.microsoft.com/office/powerpoint/2010/main" val="184200605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endParaRPr lang="en-US" sz="3100"/>
          </a:p>
        </p:txBody>
      </p:sp>
      <p:sp>
        <p:nvSpPr>
          <p:cNvPr id="4" name="Rectangle 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itle 1"/>
          <p:cNvSpPr txBox="1">
            <a:spLocks/>
          </p:cNvSpPr>
          <p:nvPr/>
        </p:nvSpPr>
        <p:spPr>
          <a:xfrm>
            <a:off x="457200" y="274638"/>
            <a:ext cx="7467600" cy="1143000"/>
          </a:xfrm>
          <a:prstGeom prst="rect">
            <a:avLst/>
          </a:prstGeom>
        </p:spPr>
        <p:txBody>
          <a:bodyPr vert="horz" lIns="45720" rIns="45720" anchor="ctr">
            <a:normAutofit fontScale="92500" lnSpcReduction="20000"/>
          </a:bodyPr>
          <a:lstStyle>
            <a:lvl1pPr algn="l" rtl="0" eaLnBrk="1" latinLnBrk="0" hangingPunct="1">
              <a:spcBef>
                <a:spcPct val="0"/>
              </a:spcBef>
              <a:buNone/>
              <a:defRPr kumimoji="0" sz="4600" kern="1200">
                <a:solidFill>
                  <a:schemeClr val="tx1"/>
                </a:solidFill>
                <a:latin typeface="+mj-lt"/>
                <a:ea typeface="+mj-ea"/>
                <a:cs typeface="+mj-cs"/>
              </a:defRPr>
            </a:lvl1pPr>
          </a:lstStyle>
          <a:p>
            <a:pPr algn="ctr"/>
            <a:r>
              <a:rPr lang="en-US" smtClean="0">
                <a:solidFill>
                  <a:srgbClr val="FFFF00"/>
                </a:solidFill>
              </a:rPr>
              <a:t>CÁCH TẠO VÀ ĐĂNG KÝ LISTENERS</a:t>
            </a:r>
            <a:endParaRPr lang="en-US">
              <a:solidFill>
                <a:srgbClr val="FFFF00"/>
              </a:solidFill>
            </a:endParaRPr>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 y="1981200"/>
            <a:ext cx="9040813"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23225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a:solidFill>
                  <a:srgbClr val="FFFF00"/>
                </a:solidFill>
              </a:rPr>
              <a:t>JAVA </a:t>
            </a:r>
            <a:r>
              <a:rPr lang="en-US" smtClean="0">
                <a:solidFill>
                  <a:srgbClr val="FFFF00"/>
                </a:solidFill>
              </a:rPr>
              <a:t>SWING</a:t>
            </a:r>
            <a:endParaRPr lang="en-US">
              <a:solidFill>
                <a:srgbClr val="FFFF00"/>
              </a:solidFill>
            </a:endParaRPr>
          </a:p>
        </p:txBody>
      </p:sp>
      <p:sp>
        <p:nvSpPr>
          <p:cNvPr id="3" name="Content Placeholder 2"/>
          <p:cNvSpPr>
            <a:spLocks noGrp="1"/>
          </p:cNvSpPr>
          <p:nvPr>
            <p:ph idx="1"/>
          </p:nvPr>
        </p:nvSpPr>
        <p:spPr/>
        <p:txBody>
          <a:bodyPr>
            <a:normAutofit/>
          </a:bodyPr>
          <a:lstStyle/>
          <a:p>
            <a:pPr algn="just"/>
            <a:endParaRPr lang="en-US"/>
          </a:p>
        </p:txBody>
      </p:sp>
      <p:sp>
        <p:nvSpPr>
          <p:cNvPr id="4" name="Rectangle 7"/>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0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380" y="1340768"/>
            <a:ext cx="8358084" cy="4856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17358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r>
              <a:rPr lang="en-US" sz="3100" smtClean="0"/>
              <a:t>Giả </a:t>
            </a:r>
            <a:r>
              <a:rPr lang="en-US" sz="3100"/>
              <a:t>sử ta có thể chen toàn bộ khai báo của lớp X </a:t>
            </a:r>
            <a:r>
              <a:rPr lang="en-US" sz="3100" smtClean="0"/>
              <a:t>như sau:</a:t>
            </a:r>
            <a:endParaRPr lang="en-US" sz="3100"/>
          </a:p>
          <a:p>
            <a:pPr marL="36576" indent="0">
              <a:buNone/>
            </a:pPr>
            <a:r>
              <a:rPr lang="en-US" sz="3100" smtClean="0">
                <a:solidFill>
                  <a:srgbClr val="FFFF00"/>
                </a:solidFill>
              </a:rPr>
              <a:t>ActionListener </a:t>
            </a:r>
            <a:r>
              <a:rPr lang="en-US" sz="3100">
                <a:solidFill>
                  <a:srgbClr val="FFFF00"/>
                </a:solidFill>
              </a:rPr>
              <a:t>l = new ActionListener()</a:t>
            </a:r>
          </a:p>
          <a:p>
            <a:pPr marL="36576" indent="0">
              <a:buNone/>
            </a:pPr>
            <a:r>
              <a:rPr lang="en-US" sz="3100">
                <a:solidFill>
                  <a:srgbClr val="FFFF00"/>
                </a:solidFill>
              </a:rPr>
              <a:t>class X implements ActionListener { ... };</a:t>
            </a:r>
          </a:p>
        </p:txBody>
      </p:sp>
      <p:sp>
        <p:nvSpPr>
          <p:cNvPr id="4" name="Rectangle 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itle 1"/>
          <p:cNvSpPr txBox="1">
            <a:spLocks/>
          </p:cNvSpPr>
          <p:nvPr/>
        </p:nvSpPr>
        <p:spPr>
          <a:xfrm>
            <a:off x="457200" y="274638"/>
            <a:ext cx="7467600" cy="1143000"/>
          </a:xfrm>
          <a:prstGeom prst="rect">
            <a:avLst/>
          </a:prstGeom>
        </p:spPr>
        <p:txBody>
          <a:bodyPr vert="horz" lIns="45720" rIns="45720" anchor="ctr">
            <a:normAutofit fontScale="92500" lnSpcReduction="20000"/>
          </a:bodyPr>
          <a:lstStyle>
            <a:lvl1pPr algn="l" rtl="0" eaLnBrk="1" latinLnBrk="0" hangingPunct="1">
              <a:spcBef>
                <a:spcPct val="0"/>
              </a:spcBef>
              <a:buNone/>
              <a:defRPr kumimoji="0" sz="4600" kern="1200">
                <a:solidFill>
                  <a:schemeClr val="tx1"/>
                </a:solidFill>
                <a:latin typeface="+mj-lt"/>
                <a:ea typeface="+mj-ea"/>
                <a:cs typeface="+mj-cs"/>
              </a:defRPr>
            </a:lvl1pPr>
          </a:lstStyle>
          <a:p>
            <a:pPr algn="ctr"/>
            <a:r>
              <a:rPr lang="en-US" smtClean="0">
                <a:solidFill>
                  <a:srgbClr val="FFFF00"/>
                </a:solidFill>
              </a:rPr>
              <a:t>CÁCH TẠO VÀ ĐĂNG KÝ LISTENERS</a:t>
            </a:r>
            <a:endParaRPr lang="en-US">
              <a:solidFill>
                <a:srgbClr val="FFFF00"/>
              </a:solidFill>
            </a:endParaRPr>
          </a:p>
        </p:txBody>
      </p:sp>
    </p:spTree>
    <p:extLst>
      <p:ext uri="{BB962C8B-B14F-4D97-AF65-F5344CB8AC3E}">
        <p14:creationId xmlns:p14="http://schemas.microsoft.com/office/powerpoint/2010/main" val="387277356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19256" cy="4525963"/>
          </a:xfrm>
        </p:spPr>
        <p:txBody>
          <a:bodyPr>
            <a:normAutofit fontScale="92500"/>
          </a:bodyPr>
          <a:lstStyle/>
          <a:p>
            <a:pPr lvl="0" algn="just"/>
            <a:r>
              <a:rPr lang="en-US" sz="3100" smtClean="0"/>
              <a:t>Giả </a:t>
            </a:r>
            <a:r>
              <a:rPr lang="en-US" sz="3100"/>
              <a:t>sử lớp X không có tên, chỉ có phần </a:t>
            </a:r>
            <a:r>
              <a:rPr lang="en-US" sz="3100" smtClean="0"/>
              <a:t>thân:</a:t>
            </a:r>
          </a:p>
          <a:p>
            <a:pPr marL="36576" lvl="0" indent="0" algn="just">
              <a:buNone/>
            </a:pPr>
            <a:r>
              <a:rPr lang="en-US" sz="3100" smtClean="0">
                <a:solidFill>
                  <a:srgbClr val="FFFF00"/>
                </a:solidFill>
              </a:rPr>
              <a:t>ActionListener </a:t>
            </a:r>
            <a:r>
              <a:rPr lang="en-US" sz="3100">
                <a:solidFill>
                  <a:srgbClr val="FFFF00"/>
                </a:solidFill>
              </a:rPr>
              <a:t>l = new ActionListener() </a:t>
            </a:r>
            <a:endParaRPr lang="en-US" sz="3100" smtClean="0">
              <a:solidFill>
                <a:srgbClr val="FFFF00"/>
              </a:solidFill>
            </a:endParaRPr>
          </a:p>
          <a:p>
            <a:pPr marL="36576" lvl="0" indent="0" algn="just">
              <a:buNone/>
            </a:pPr>
            <a:r>
              <a:rPr lang="en-US" sz="3100" smtClean="0">
                <a:solidFill>
                  <a:srgbClr val="FFFF00"/>
                </a:solidFill>
              </a:rPr>
              <a:t>{</a:t>
            </a:r>
            <a:endParaRPr lang="en-US" sz="3100">
              <a:solidFill>
                <a:srgbClr val="FFFF00"/>
              </a:solidFill>
            </a:endParaRPr>
          </a:p>
          <a:p>
            <a:pPr marL="36576" indent="0">
              <a:buNone/>
            </a:pPr>
            <a:r>
              <a:rPr lang="en-US" sz="3100" smtClean="0">
                <a:solidFill>
                  <a:srgbClr val="FFFF00"/>
                </a:solidFill>
              </a:rPr>
              <a:t>	public void actionPerformed(ActionEvent </a:t>
            </a:r>
            <a:r>
              <a:rPr lang="en-US" sz="3100">
                <a:solidFill>
                  <a:srgbClr val="FFFF00"/>
                </a:solidFill>
              </a:rPr>
              <a:t>e) </a:t>
            </a:r>
            <a:endParaRPr lang="en-US" sz="3100" smtClean="0">
              <a:solidFill>
                <a:srgbClr val="FFFF00"/>
              </a:solidFill>
            </a:endParaRPr>
          </a:p>
          <a:p>
            <a:pPr marL="36576" indent="0" algn="just">
              <a:buNone/>
            </a:pPr>
            <a:r>
              <a:rPr lang="en-US" sz="3100" smtClean="0">
                <a:solidFill>
                  <a:srgbClr val="FFFF00"/>
                </a:solidFill>
              </a:rPr>
              <a:t>	{</a:t>
            </a:r>
          </a:p>
          <a:p>
            <a:pPr marL="36576" indent="0" algn="just">
              <a:buNone/>
            </a:pPr>
            <a:r>
              <a:rPr lang="en-US" sz="3100" smtClean="0">
                <a:solidFill>
                  <a:srgbClr val="FFFF00"/>
                </a:solidFill>
              </a:rPr>
              <a:t>		// </a:t>
            </a:r>
            <a:r>
              <a:rPr lang="en-US" sz="3100">
                <a:solidFill>
                  <a:srgbClr val="FFFF00"/>
                </a:solidFill>
              </a:rPr>
              <a:t>bỏ qua chi tiết …</a:t>
            </a:r>
          </a:p>
          <a:p>
            <a:pPr marL="36576" indent="0" algn="just">
              <a:buNone/>
            </a:pPr>
            <a:r>
              <a:rPr lang="en-US" sz="3100" smtClean="0">
                <a:solidFill>
                  <a:srgbClr val="FFFF00"/>
                </a:solidFill>
              </a:rPr>
              <a:t>	}</a:t>
            </a:r>
            <a:endParaRPr lang="en-US" sz="3100">
              <a:solidFill>
                <a:srgbClr val="FFFF00"/>
              </a:solidFill>
            </a:endParaRPr>
          </a:p>
          <a:p>
            <a:pPr marL="36576" indent="0" algn="just">
              <a:buNone/>
            </a:pPr>
            <a:r>
              <a:rPr lang="en-US" sz="3100">
                <a:solidFill>
                  <a:srgbClr val="FFFF00"/>
                </a:solidFill>
              </a:rPr>
              <a:t>};</a:t>
            </a:r>
            <a:r>
              <a:rPr lang="en-US" sz="3100"/>
              <a:t> // Đừng quên dấu ;</a:t>
            </a:r>
          </a:p>
        </p:txBody>
      </p:sp>
      <p:sp>
        <p:nvSpPr>
          <p:cNvPr id="4" name="Rectangle 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itle 1"/>
          <p:cNvSpPr txBox="1">
            <a:spLocks/>
          </p:cNvSpPr>
          <p:nvPr/>
        </p:nvSpPr>
        <p:spPr>
          <a:xfrm>
            <a:off x="457200" y="274638"/>
            <a:ext cx="7467600" cy="1143000"/>
          </a:xfrm>
          <a:prstGeom prst="rect">
            <a:avLst/>
          </a:prstGeom>
        </p:spPr>
        <p:txBody>
          <a:bodyPr vert="horz" lIns="45720" rIns="45720" anchor="ctr">
            <a:normAutofit fontScale="92500" lnSpcReduction="20000"/>
          </a:bodyPr>
          <a:lstStyle>
            <a:lvl1pPr algn="l" rtl="0" eaLnBrk="1" latinLnBrk="0" hangingPunct="1">
              <a:spcBef>
                <a:spcPct val="0"/>
              </a:spcBef>
              <a:buNone/>
              <a:defRPr kumimoji="0" sz="4600" kern="1200">
                <a:solidFill>
                  <a:schemeClr val="tx1"/>
                </a:solidFill>
                <a:latin typeface="+mj-lt"/>
                <a:ea typeface="+mj-ea"/>
                <a:cs typeface="+mj-cs"/>
              </a:defRPr>
            </a:lvl1pPr>
          </a:lstStyle>
          <a:p>
            <a:pPr algn="ctr"/>
            <a:r>
              <a:rPr lang="en-US" smtClean="0">
                <a:solidFill>
                  <a:srgbClr val="FFFF00"/>
                </a:solidFill>
              </a:rPr>
              <a:t>CÁCH TẠO VÀ ĐĂNG KÝ LISTENERS</a:t>
            </a:r>
            <a:endParaRPr lang="en-US">
              <a:solidFill>
                <a:srgbClr val="FFFF00"/>
              </a:solidFill>
            </a:endParaRPr>
          </a:p>
        </p:txBody>
      </p:sp>
    </p:spTree>
    <p:extLst>
      <p:ext uri="{BB962C8B-B14F-4D97-AF65-F5344CB8AC3E}">
        <p14:creationId xmlns:p14="http://schemas.microsoft.com/office/powerpoint/2010/main" val="151223625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19256" cy="4525963"/>
          </a:xfrm>
        </p:spPr>
        <p:txBody>
          <a:bodyPr>
            <a:normAutofit fontScale="85000" lnSpcReduction="20000"/>
          </a:bodyPr>
          <a:lstStyle/>
          <a:p>
            <a:pPr lvl="0" algn="just"/>
            <a:r>
              <a:rPr lang="en-US" sz="3100" smtClean="0"/>
              <a:t>Khi </a:t>
            </a:r>
            <a:r>
              <a:rPr lang="en-US" sz="3100"/>
              <a:t>chạy một ứng dụng GUI, ta click vào   ở góc trên bên phải của cửa sổ, cửa sổ đóng lại nhưng chương trình vẫn còn chạy, và vẫn chiếm tài nguyên hệ thống. Để kết thúc chương trình hoàn toàn ta cần thực </a:t>
            </a:r>
            <a:r>
              <a:rPr lang="en-US" sz="3100" smtClean="0"/>
              <a:t>hiện:</a:t>
            </a:r>
          </a:p>
          <a:p>
            <a:pPr lvl="1" algn="just"/>
            <a:r>
              <a:rPr lang="en-US" sz="2700" smtClean="0"/>
              <a:t>Tạo </a:t>
            </a:r>
            <a:r>
              <a:rPr lang="en-US" sz="2700"/>
              <a:t>một WindowListener và đăng ký cho cửa sổ chương </a:t>
            </a:r>
            <a:r>
              <a:rPr lang="en-US" sz="2700" smtClean="0"/>
              <a:t>trình.</a:t>
            </a:r>
          </a:p>
          <a:p>
            <a:pPr lvl="1" algn="just"/>
            <a:r>
              <a:rPr lang="en-US" sz="2700" smtClean="0"/>
              <a:t>Tạo </a:t>
            </a:r>
            <a:r>
              <a:rPr lang="en-US" sz="2700"/>
              <a:t>lệnh cho phương thức windowClosing của WindowListener để đóng chương trình </a:t>
            </a:r>
            <a:r>
              <a:rPr lang="en-US" sz="2700">
                <a:solidFill>
                  <a:srgbClr val="FFFF00"/>
                </a:solidFill>
              </a:rPr>
              <a:t>System.exit(0</a:t>
            </a:r>
            <a:r>
              <a:rPr lang="en-US" sz="2700" smtClean="0">
                <a:solidFill>
                  <a:srgbClr val="FFFF00"/>
                </a:solidFill>
              </a:rPr>
              <a:t>)</a:t>
            </a:r>
            <a:r>
              <a:rPr lang="en-US" sz="2700" smtClean="0"/>
              <a:t>.</a:t>
            </a:r>
          </a:p>
          <a:p>
            <a:pPr lvl="1" algn="just"/>
            <a:r>
              <a:rPr lang="en-US" sz="2700" smtClean="0">
                <a:solidFill>
                  <a:srgbClr val="FFFF00"/>
                </a:solidFill>
              </a:rPr>
              <a:t>exit(int </a:t>
            </a:r>
            <a:r>
              <a:rPr lang="en-US" sz="2700">
                <a:solidFill>
                  <a:srgbClr val="FFFF00"/>
                </a:solidFill>
              </a:rPr>
              <a:t>status)</a:t>
            </a:r>
            <a:r>
              <a:rPr lang="en-US" sz="2700"/>
              <a:t> là phương thức tĩnh của lớp System để kết thúc tường minh máy ảo Java. Mã 0 trả về báo hiệu không có lỗi. Các chương trình chạy ở chế độ dòng lệnh đơn luồng thì không cần có lệnh System.exit(0).</a:t>
            </a:r>
          </a:p>
        </p:txBody>
      </p:sp>
      <p:sp>
        <p:nvSpPr>
          <p:cNvPr id="4" name="Rectangle 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itle 1"/>
          <p:cNvSpPr txBox="1">
            <a:spLocks/>
          </p:cNvSpPr>
          <p:nvPr/>
        </p:nvSpPr>
        <p:spPr>
          <a:xfrm>
            <a:off x="457200" y="274638"/>
            <a:ext cx="7467600" cy="1143000"/>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pPr algn="ctr"/>
            <a:r>
              <a:rPr lang="en-US" smtClean="0">
                <a:solidFill>
                  <a:srgbClr val="FFFF00"/>
                </a:solidFill>
              </a:rPr>
              <a:t>LỚP WINDOWLISTENER</a:t>
            </a:r>
            <a:endParaRPr lang="en-US">
              <a:solidFill>
                <a:srgbClr val="FFFF00"/>
              </a:solidFill>
            </a:endParaRPr>
          </a:p>
        </p:txBody>
      </p:sp>
      <p:pic>
        <p:nvPicPr>
          <p:cNvPr id="5" name="image113.jpeg"/>
          <p:cNvPicPr/>
          <p:nvPr/>
        </p:nvPicPr>
        <p:blipFill>
          <a:blip r:embed="rId3" cstate="print"/>
          <a:stretch>
            <a:fillRect/>
          </a:stretch>
        </p:blipFill>
        <p:spPr>
          <a:xfrm>
            <a:off x="7380312" y="1628800"/>
            <a:ext cx="236220" cy="212725"/>
          </a:xfrm>
          <a:prstGeom prst="rect">
            <a:avLst/>
          </a:prstGeom>
        </p:spPr>
      </p:pic>
    </p:spTree>
    <p:extLst>
      <p:ext uri="{BB962C8B-B14F-4D97-AF65-F5344CB8AC3E}">
        <p14:creationId xmlns:p14="http://schemas.microsoft.com/office/powerpoint/2010/main" val="101863512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19256" cy="4525963"/>
          </a:xfrm>
        </p:spPr>
        <p:txBody>
          <a:bodyPr>
            <a:normAutofit/>
          </a:bodyPr>
          <a:lstStyle/>
          <a:p>
            <a:pPr lvl="0" algn="just"/>
            <a:r>
              <a:rPr lang="en-US" sz="3100" smtClean="0"/>
              <a:t>WindowListener </a:t>
            </a:r>
            <a:r>
              <a:rPr lang="en-US" sz="3100"/>
              <a:t>có 7 phương thức, thông thường ta chỉ quan tâm đến </a:t>
            </a:r>
            <a:r>
              <a:rPr lang="en-US" sz="3100" smtClean="0"/>
              <a:t>windowClosing</a:t>
            </a:r>
            <a:endParaRPr lang="en-US" sz="3100"/>
          </a:p>
        </p:txBody>
      </p:sp>
      <p:sp>
        <p:nvSpPr>
          <p:cNvPr id="4" name="Rectangle 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itle 1"/>
          <p:cNvSpPr txBox="1">
            <a:spLocks/>
          </p:cNvSpPr>
          <p:nvPr/>
        </p:nvSpPr>
        <p:spPr>
          <a:xfrm>
            <a:off x="457200" y="274638"/>
            <a:ext cx="7467600" cy="1143000"/>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pPr algn="ctr"/>
            <a:r>
              <a:rPr lang="en-US" smtClean="0">
                <a:solidFill>
                  <a:srgbClr val="FFFF00"/>
                </a:solidFill>
              </a:rPr>
              <a:t>LỚP WINDOWLISTENER</a:t>
            </a:r>
            <a:endParaRPr lang="en-US">
              <a:solidFill>
                <a:srgbClr val="FFFF00"/>
              </a:solidFill>
            </a:endParaRPr>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722" y="2606772"/>
            <a:ext cx="7666710" cy="422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243020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19256" cy="4525963"/>
          </a:xfrm>
        </p:spPr>
        <p:txBody>
          <a:bodyPr>
            <a:normAutofit/>
          </a:bodyPr>
          <a:lstStyle/>
          <a:p>
            <a:pPr lvl="0" algn="just"/>
            <a:r>
              <a:rPr lang="en-US" sz="3100" smtClean="0"/>
              <a:t>Để </a:t>
            </a:r>
            <a:r>
              <a:rPr lang="en-US" sz="3100"/>
              <a:t>tránh rườm rà, Java đã có các lớp Adapter có tác dụng tương </a:t>
            </a:r>
            <a:r>
              <a:rPr lang="en-US" sz="3100" smtClean="0"/>
              <a:t>đương.</a:t>
            </a:r>
            <a:endParaRPr lang="en-US" sz="3100"/>
          </a:p>
        </p:txBody>
      </p:sp>
      <p:sp>
        <p:nvSpPr>
          <p:cNvPr id="4" name="Rectangle 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itle 1"/>
          <p:cNvSpPr txBox="1">
            <a:spLocks/>
          </p:cNvSpPr>
          <p:nvPr/>
        </p:nvSpPr>
        <p:spPr>
          <a:xfrm>
            <a:off x="457200" y="274638"/>
            <a:ext cx="7467600" cy="1143000"/>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pPr algn="ctr"/>
            <a:r>
              <a:rPr lang="en-US" smtClean="0">
                <a:solidFill>
                  <a:srgbClr val="FFFF00"/>
                </a:solidFill>
              </a:rPr>
              <a:t>LỚP WINDOWLISTENER</a:t>
            </a:r>
            <a:endParaRPr lang="en-US">
              <a:solidFill>
                <a:srgbClr val="FFFF00"/>
              </a:solidFill>
            </a:endParaRPr>
          </a:p>
        </p:txBody>
      </p:sp>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2996952"/>
            <a:ext cx="6361113" cy="269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234393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19256" cy="4525963"/>
          </a:xfrm>
        </p:spPr>
        <p:txBody>
          <a:bodyPr>
            <a:normAutofit/>
          </a:bodyPr>
          <a:lstStyle/>
          <a:p>
            <a:pPr lvl="0" algn="just"/>
            <a:r>
              <a:rPr lang="en-US" sz="3100" smtClean="0"/>
              <a:t>Ví dụ khác:</a:t>
            </a:r>
            <a:endParaRPr lang="en-US" sz="3100"/>
          </a:p>
        </p:txBody>
      </p:sp>
      <p:sp>
        <p:nvSpPr>
          <p:cNvPr id="4" name="Rectangle 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itle 1"/>
          <p:cNvSpPr txBox="1">
            <a:spLocks/>
          </p:cNvSpPr>
          <p:nvPr/>
        </p:nvSpPr>
        <p:spPr>
          <a:xfrm>
            <a:off x="457200" y="274638"/>
            <a:ext cx="7467600" cy="1143000"/>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pPr algn="ctr"/>
            <a:r>
              <a:rPr lang="en-US" smtClean="0">
                <a:solidFill>
                  <a:srgbClr val="FFFF00"/>
                </a:solidFill>
              </a:rPr>
              <a:t>LỚP MOUSELISTENER</a:t>
            </a:r>
            <a:endParaRPr lang="en-US">
              <a:solidFill>
                <a:srgbClr val="FFFF00"/>
              </a:solidFill>
            </a:endParaRPr>
          </a:p>
        </p:txBody>
      </p:sp>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661" y="2348880"/>
            <a:ext cx="8748713" cy="393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169731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19256" cy="4525963"/>
          </a:xfrm>
        </p:spPr>
        <p:txBody>
          <a:bodyPr>
            <a:normAutofit/>
          </a:bodyPr>
          <a:lstStyle/>
          <a:p>
            <a:pPr lvl="0" algn="just"/>
            <a:r>
              <a:rPr lang="en-US" sz="3100" smtClean="0"/>
              <a:t>Tương đương với:</a:t>
            </a:r>
            <a:endParaRPr lang="en-US" sz="3100"/>
          </a:p>
        </p:txBody>
      </p:sp>
      <p:sp>
        <p:nvSpPr>
          <p:cNvPr id="4" name="Rectangle 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itle 1"/>
          <p:cNvSpPr txBox="1">
            <a:spLocks/>
          </p:cNvSpPr>
          <p:nvPr/>
        </p:nvSpPr>
        <p:spPr>
          <a:xfrm>
            <a:off x="457200" y="274638"/>
            <a:ext cx="7467600" cy="1143000"/>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pPr algn="ctr"/>
            <a:r>
              <a:rPr lang="en-US" smtClean="0">
                <a:solidFill>
                  <a:srgbClr val="FFFF00"/>
                </a:solidFill>
              </a:rPr>
              <a:t>LỚP MOUSELISTENER</a:t>
            </a:r>
            <a:endParaRPr lang="en-US">
              <a:solidFill>
                <a:srgbClr val="FFFF00"/>
              </a:solidFill>
            </a:endParaRPr>
          </a:p>
        </p:txBody>
      </p:sp>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2400" y="2247900"/>
            <a:ext cx="62992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540194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19256" cy="4525963"/>
          </a:xfrm>
        </p:spPr>
        <p:txBody>
          <a:bodyPr>
            <a:normAutofit/>
          </a:bodyPr>
          <a:lstStyle/>
          <a:p>
            <a:pPr marL="36576" lvl="0" indent="0" algn="just">
              <a:buNone/>
            </a:pPr>
            <a:r>
              <a:rPr lang="en-US" sz="3100" smtClean="0">
                <a:solidFill>
                  <a:srgbClr val="FF0000"/>
                </a:solidFill>
              </a:rPr>
              <a:t>Nhận xét:</a:t>
            </a:r>
          </a:p>
          <a:p>
            <a:pPr lvl="0" algn="just"/>
            <a:r>
              <a:rPr lang="en-US" sz="3100"/>
              <a:t>M</a:t>
            </a:r>
            <a:r>
              <a:rPr lang="en-US" sz="3100" smtClean="0"/>
              <a:t>ỗi </a:t>
            </a:r>
            <a:r>
              <a:rPr lang="en-US" sz="3100"/>
              <a:t>giao tiếp </a:t>
            </a:r>
            <a:r>
              <a:rPr lang="en-US" sz="3100">
                <a:solidFill>
                  <a:srgbClr val="FFFF00"/>
                </a:solidFill>
              </a:rPr>
              <a:t>XxxListener</a:t>
            </a:r>
            <a:r>
              <a:rPr lang="en-US" sz="3100"/>
              <a:t> có một lớp </a:t>
            </a:r>
            <a:r>
              <a:rPr lang="en-US" sz="3100">
                <a:solidFill>
                  <a:srgbClr val="FFFF00"/>
                </a:solidFill>
              </a:rPr>
              <a:t>XxxAdapter</a:t>
            </a:r>
            <a:r>
              <a:rPr lang="en-US" sz="3100"/>
              <a:t> tương </a:t>
            </a:r>
            <a:r>
              <a:rPr lang="en-US" sz="3100" smtClean="0"/>
              <a:t>ứng, </a:t>
            </a:r>
            <a:r>
              <a:rPr lang="en-US" sz="3100"/>
              <a:t>chỉ trừ </a:t>
            </a:r>
            <a:r>
              <a:rPr lang="en-US" sz="3100">
                <a:solidFill>
                  <a:srgbClr val="FFFF00"/>
                </a:solidFill>
              </a:rPr>
              <a:t>ActionListener</a:t>
            </a:r>
            <a:r>
              <a:rPr lang="en-US" sz="3100"/>
              <a:t> không có ActionAdapter vì ActionListener chỉ có một phương thức là actionPerformed.</a:t>
            </a:r>
          </a:p>
        </p:txBody>
      </p:sp>
      <p:sp>
        <p:nvSpPr>
          <p:cNvPr id="4" name="Rectangle 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itle 1"/>
          <p:cNvSpPr txBox="1">
            <a:spLocks/>
          </p:cNvSpPr>
          <p:nvPr/>
        </p:nvSpPr>
        <p:spPr>
          <a:xfrm>
            <a:off x="457200" y="274638"/>
            <a:ext cx="7467600" cy="1143000"/>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pPr algn="ctr"/>
            <a:r>
              <a:rPr lang="en-US" smtClean="0">
                <a:solidFill>
                  <a:srgbClr val="FFFF00"/>
                </a:solidFill>
              </a:rPr>
              <a:t>LỚP XXXLISTENER</a:t>
            </a:r>
            <a:endParaRPr lang="en-US">
              <a:solidFill>
                <a:srgbClr val="FFFF00"/>
              </a:solidFill>
            </a:endParaRPr>
          </a:p>
        </p:txBody>
      </p:sp>
    </p:spTree>
    <p:extLst>
      <p:ext uri="{BB962C8B-B14F-4D97-AF65-F5344CB8AC3E}">
        <p14:creationId xmlns:p14="http://schemas.microsoft.com/office/powerpoint/2010/main" val="77031598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19256" cy="4525963"/>
          </a:xfrm>
        </p:spPr>
        <p:txBody>
          <a:bodyPr>
            <a:normAutofit/>
          </a:bodyPr>
          <a:lstStyle/>
          <a:p>
            <a:pPr lvl="0" algn="just"/>
            <a:r>
              <a:rPr lang="en-US" sz="3100" smtClean="0"/>
              <a:t>Chương </a:t>
            </a:r>
            <a:r>
              <a:rPr lang="en-US" sz="3100"/>
              <a:t>trình EventDemo cài đặt một ứng dụng hoàn chỉnh, bao </a:t>
            </a:r>
            <a:r>
              <a:rPr lang="en-US" sz="3100" smtClean="0"/>
              <a:t>gồm:</a:t>
            </a:r>
          </a:p>
          <a:p>
            <a:pPr lvl="1" algn="just"/>
            <a:r>
              <a:rPr lang="en-US" sz="2700" smtClean="0"/>
              <a:t>Hai </a:t>
            </a:r>
            <a:r>
              <a:rPr lang="en-US" sz="2700"/>
              <a:t>nhãn tiêu đề cho hai ô văn </a:t>
            </a:r>
            <a:r>
              <a:rPr lang="en-US" sz="2700" smtClean="0"/>
              <a:t>bản.</a:t>
            </a:r>
          </a:p>
          <a:p>
            <a:pPr lvl="1" algn="just"/>
            <a:r>
              <a:rPr lang="en-US" sz="2700" smtClean="0"/>
              <a:t>Hai </a:t>
            </a:r>
            <a:r>
              <a:rPr lang="en-US" sz="2700"/>
              <a:t>ô văn bản, để nhập số liệu </a:t>
            </a:r>
            <a:r>
              <a:rPr lang="en-US" sz="2700" smtClean="0"/>
              <a:t>vào.</a:t>
            </a:r>
          </a:p>
          <a:p>
            <a:pPr lvl="1" algn="just"/>
            <a:r>
              <a:rPr lang="en-US" sz="2700" smtClean="0"/>
              <a:t>Bốn </a:t>
            </a:r>
            <a:r>
              <a:rPr lang="en-US" sz="2700"/>
              <a:t>nút nhấn tương ứng để thực hiện các thao tác nhân, chia, cộng, trừ các số liệu nhập từ hai ô văn </a:t>
            </a:r>
            <a:r>
              <a:rPr lang="en-US" sz="2700" smtClean="0"/>
              <a:t>bản.</a:t>
            </a:r>
          </a:p>
          <a:p>
            <a:pPr lvl="1" algn="just"/>
            <a:r>
              <a:rPr lang="en-US" sz="2700" smtClean="0"/>
              <a:t>Thêm </a:t>
            </a:r>
            <a:r>
              <a:rPr lang="en-US" sz="2700"/>
              <a:t>một nút nhấn, khi click vào sẽ thoát khỏi chương trình (chương trình kết thúc).</a:t>
            </a:r>
          </a:p>
        </p:txBody>
      </p:sp>
      <p:sp>
        <p:nvSpPr>
          <p:cNvPr id="4" name="Rectangle 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itle 1"/>
          <p:cNvSpPr txBox="1">
            <a:spLocks/>
          </p:cNvSpPr>
          <p:nvPr/>
        </p:nvSpPr>
        <p:spPr>
          <a:xfrm>
            <a:off x="457200" y="274638"/>
            <a:ext cx="7467600" cy="1143000"/>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pPr algn="ctr"/>
            <a:r>
              <a:rPr lang="en-US" smtClean="0">
                <a:solidFill>
                  <a:srgbClr val="FFFF00"/>
                </a:solidFill>
              </a:rPr>
              <a:t>VÍ DỤ VỀ XỬ </a:t>
            </a:r>
            <a:r>
              <a:rPr lang="en-US">
                <a:solidFill>
                  <a:srgbClr val="FFFF00"/>
                </a:solidFill>
              </a:rPr>
              <a:t>LÝ SỰ KIỆN</a:t>
            </a:r>
          </a:p>
        </p:txBody>
      </p:sp>
    </p:spTree>
    <p:extLst>
      <p:ext uri="{BB962C8B-B14F-4D97-AF65-F5344CB8AC3E}">
        <p14:creationId xmlns:p14="http://schemas.microsoft.com/office/powerpoint/2010/main" val="12654214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19256" cy="4525963"/>
          </a:xfrm>
        </p:spPr>
        <p:txBody>
          <a:bodyPr>
            <a:normAutofit/>
          </a:bodyPr>
          <a:lstStyle/>
          <a:p>
            <a:pPr lvl="0" algn="just"/>
            <a:endParaRPr lang="en-US" sz="2700"/>
          </a:p>
        </p:txBody>
      </p:sp>
      <p:sp>
        <p:nvSpPr>
          <p:cNvPr id="4" name="Rectangle 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itle 1"/>
          <p:cNvSpPr txBox="1">
            <a:spLocks/>
          </p:cNvSpPr>
          <p:nvPr/>
        </p:nvSpPr>
        <p:spPr>
          <a:xfrm>
            <a:off x="457200" y="274638"/>
            <a:ext cx="7467600" cy="1143000"/>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pPr algn="ctr"/>
            <a:r>
              <a:rPr lang="en-US">
                <a:solidFill>
                  <a:srgbClr val="FFFF00"/>
                </a:solidFill>
              </a:rPr>
              <a:t>VÍ DỤ VỀ XỬ LÝ SỰ KIỆN</a:t>
            </a:r>
          </a:p>
        </p:txBody>
      </p:sp>
      <p:pic>
        <p:nvPicPr>
          <p:cNvPr id="26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 y="1428862"/>
            <a:ext cx="8153400" cy="489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46626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a:solidFill>
                  <a:srgbClr val="FFFF00"/>
                </a:solidFill>
              </a:rPr>
              <a:t>JAVA </a:t>
            </a:r>
            <a:r>
              <a:rPr lang="en-US" smtClean="0">
                <a:solidFill>
                  <a:srgbClr val="FFFF00"/>
                </a:solidFill>
              </a:rPr>
              <a:t>SWING</a:t>
            </a:r>
            <a:endParaRPr lang="en-US">
              <a:solidFill>
                <a:srgbClr val="FFFF00"/>
              </a:solidFill>
            </a:endParaRPr>
          </a:p>
        </p:txBody>
      </p:sp>
      <p:sp>
        <p:nvSpPr>
          <p:cNvPr id="3" name="Content Placeholder 2"/>
          <p:cNvSpPr>
            <a:spLocks noGrp="1"/>
          </p:cNvSpPr>
          <p:nvPr>
            <p:ph idx="1"/>
          </p:nvPr>
        </p:nvSpPr>
        <p:spPr/>
        <p:txBody>
          <a:bodyPr>
            <a:normAutofit/>
          </a:bodyPr>
          <a:lstStyle/>
          <a:p>
            <a:pPr algn="just"/>
            <a:endParaRPr lang="en-US"/>
          </a:p>
        </p:txBody>
      </p:sp>
      <p:sp>
        <p:nvSpPr>
          <p:cNvPr id="4" name="Rectangle 7"/>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036" y="1196752"/>
            <a:ext cx="8325428" cy="5593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46557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19256" cy="4525963"/>
          </a:xfrm>
        </p:spPr>
        <p:txBody>
          <a:bodyPr>
            <a:normAutofit/>
          </a:bodyPr>
          <a:lstStyle/>
          <a:p>
            <a:pPr lvl="0" algn="just"/>
            <a:endParaRPr lang="en-US" sz="2700"/>
          </a:p>
        </p:txBody>
      </p:sp>
      <p:sp>
        <p:nvSpPr>
          <p:cNvPr id="4" name="Rectangle 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itle 1"/>
          <p:cNvSpPr txBox="1">
            <a:spLocks/>
          </p:cNvSpPr>
          <p:nvPr/>
        </p:nvSpPr>
        <p:spPr>
          <a:xfrm>
            <a:off x="457200" y="274638"/>
            <a:ext cx="7467600" cy="1143000"/>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pPr algn="ctr"/>
            <a:r>
              <a:rPr lang="en-US">
                <a:solidFill>
                  <a:srgbClr val="FFFF00"/>
                </a:solidFill>
              </a:rPr>
              <a:t>VÍ DỤ VỀ XỬ LÝ SỰ KIỆN</a:t>
            </a:r>
          </a:p>
        </p:txBody>
      </p:sp>
      <p:pic>
        <p:nvPicPr>
          <p:cNvPr id="276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448" y="1425346"/>
            <a:ext cx="7288213" cy="519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677994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19256" cy="4525963"/>
          </a:xfrm>
        </p:spPr>
        <p:txBody>
          <a:bodyPr>
            <a:normAutofit/>
          </a:bodyPr>
          <a:lstStyle/>
          <a:p>
            <a:pPr lvl="0" algn="just"/>
            <a:endParaRPr lang="en-US" sz="2700"/>
          </a:p>
        </p:txBody>
      </p:sp>
      <p:sp>
        <p:nvSpPr>
          <p:cNvPr id="4" name="Rectangle 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itle 1"/>
          <p:cNvSpPr txBox="1">
            <a:spLocks/>
          </p:cNvSpPr>
          <p:nvPr/>
        </p:nvSpPr>
        <p:spPr>
          <a:xfrm>
            <a:off x="457200" y="274638"/>
            <a:ext cx="7467600" cy="1143000"/>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pPr algn="ctr"/>
            <a:r>
              <a:rPr lang="en-US">
                <a:solidFill>
                  <a:srgbClr val="FFFF00"/>
                </a:solidFill>
              </a:rPr>
              <a:t>VÍ DỤ VỀ XỬ LÝ SỰ KIỆN</a:t>
            </a:r>
          </a:p>
        </p:txBody>
      </p:sp>
      <p:pic>
        <p:nvPicPr>
          <p:cNvPr id="286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700" y="1924050"/>
            <a:ext cx="8101013" cy="300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614747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19256" cy="4525963"/>
          </a:xfrm>
        </p:spPr>
        <p:txBody>
          <a:bodyPr>
            <a:normAutofit/>
          </a:bodyPr>
          <a:lstStyle/>
          <a:p>
            <a:pPr lvl="0" algn="just"/>
            <a:endParaRPr lang="en-US" sz="2700"/>
          </a:p>
        </p:txBody>
      </p:sp>
      <p:sp>
        <p:nvSpPr>
          <p:cNvPr id="4" name="Rectangle 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itle 1"/>
          <p:cNvSpPr txBox="1">
            <a:spLocks/>
          </p:cNvSpPr>
          <p:nvPr/>
        </p:nvSpPr>
        <p:spPr>
          <a:xfrm>
            <a:off x="457200" y="274638"/>
            <a:ext cx="7467600" cy="1143000"/>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pPr algn="ctr"/>
            <a:r>
              <a:rPr lang="en-US">
                <a:solidFill>
                  <a:srgbClr val="FFFF00"/>
                </a:solidFill>
              </a:rPr>
              <a:t>VÍ DỤ VỀ XỬ LÝ SỰ KIỆN</a:t>
            </a:r>
          </a:p>
        </p:txBody>
      </p:sp>
      <p:pic>
        <p:nvPicPr>
          <p:cNvPr id="296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516" y="1350492"/>
            <a:ext cx="8685964" cy="5318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437325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19256" cy="4525963"/>
          </a:xfrm>
        </p:spPr>
        <p:txBody>
          <a:bodyPr>
            <a:normAutofit/>
          </a:bodyPr>
          <a:lstStyle/>
          <a:p>
            <a:pPr lvl="0" algn="just"/>
            <a:endParaRPr lang="en-US" sz="2700"/>
          </a:p>
        </p:txBody>
      </p:sp>
      <p:sp>
        <p:nvSpPr>
          <p:cNvPr id="4" name="Rectangle 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itle 1"/>
          <p:cNvSpPr txBox="1">
            <a:spLocks/>
          </p:cNvSpPr>
          <p:nvPr/>
        </p:nvSpPr>
        <p:spPr>
          <a:xfrm>
            <a:off x="457200" y="274638"/>
            <a:ext cx="7467600" cy="1143000"/>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pPr algn="ctr"/>
            <a:r>
              <a:rPr lang="en-US">
                <a:solidFill>
                  <a:srgbClr val="FFFF00"/>
                </a:solidFill>
              </a:rPr>
              <a:t>VÍ DỤ VỀ XỬ LÝ SỰ KIỆN</a:t>
            </a:r>
          </a:p>
        </p:txBody>
      </p:sp>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975" y="1468419"/>
            <a:ext cx="8689506" cy="5268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832168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19256" cy="4525963"/>
          </a:xfrm>
        </p:spPr>
        <p:txBody>
          <a:bodyPr>
            <a:normAutofit/>
          </a:bodyPr>
          <a:lstStyle/>
          <a:p>
            <a:pPr lvl="0" algn="just"/>
            <a:endParaRPr lang="en-US" sz="2700"/>
          </a:p>
        </p:txBody>
      </p:sp>
      <p:sp>
        <p:nvSpPr>
          <p:cNvPr id="4" name="Rectangle 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itle 1"/>
          <p:cNvSpPr txBox="1">
            <a:spLocks/>
          </p:cNvSpPr>
          <p:nvPr/>
        </p:nvSpPr>
        <p:spPr>
          <a:xfrm>
            <a:off x="457200" y="274638"/>
            <a:ext cx="7467600" cy="1143000"/>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pPr algn="ctr"/>
            <a:r>
              <a:rPr lang="en-US">
                <a:solidFill>
                  <a:srgbClr val="FFFF00"/>
                </a:solidFill>
              </a:rPr>
              <a:t>VÍ DỤ VỀ XỬ LÝ SỰ KIỆN</a:t>
            </a:r>
          </a:p>
        </p:txBody>
      </p:sp>
      <p:pic>
        <p:nvPicPr>
          <p:cNvPr id="317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5300" y="1700808"/>
            <a:ext cx="5461000" cy="440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265292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19256" cy="4525963"/>
          </a:xfrm>
        </p:spPr>
        <p:txBody>
          <a:bodyPr>
            <a:normAutofit/>
          </a:bodyPr>
          <a:lstStyle/>
          <a:p>
            <a:pPr lvl="0" algn="just"/>
            <a:r>
              <a:rPr lang="en-US" sz="3100" smtClean="0"/>
              <a:t>Đối </a:t>
            </a:r>
            <a:r>
              <a:rPr lang="en-US" sz="3100"/>
              <a:t>tượng multimedia, bao </a:t>
            </a:r>
            <a:r>
              <a:rPr lang="en-US" sz="3100" smtClean="0"/>
              <a:t>gồm:</a:t>
            </a:r>
          </a:p>
          <a:p>
            <a:pPr lvl="1" algn="just"/>
            <a:r>
              <a:rPr lang="en-US" sz="2700" smtClean="0"/>
              <a:t>Ô </a:t>
            </a:r>
            <a:r>
              <a:rPr lang="en-US" sz="2700"/>
              <a:t>đánh dấu (Checkbox) và Nút chọn (Radio </a:t>
            </a:r>
            <a:r>
              <a:rPr lang="en-US" sz="2700" smtClean="0"/>
              <a:t>button)</a:t>
            </a:r>
          </a:p>
          <a:p>
            <a:pPr lvl="1" algn="just"/>
            <a:r>
              <a:rPr lang="en-US" sz="2700" smtClean="0"/>
              <a:t>Lựa </a:t>
            </a:r>
            <a:r>
              <a:rPr lang="en-US" sz="2700"/>
              <a:t>chọn (</a:t>
            </a:r>
            <a:r>
              <a:rPr lang="en-US" sz="2700" smtClean="0"/>
              <a:t>Choice)</a:t>
            </a:r>
          </a:p>
          <a:p>
            <a:pPr lvl="1" algn="just"/>
            <a:r>
              <a:rPr lang="en-US" sz="2700" smtClean="0"/>
              <a:t>Danh </a:t>
            </a:r>
            <a:r>
              <a:rPr lang="en-US" sz="2700"/>
              <a:t>sách (List)</a:t>
            </a:r>
          </a:p>
        </p:txBody>
      </p:sp>
      <p:sp>
        <p:nvSpPr>
          <p:cNvPr id="4" name="Rectangle 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itle 1"/>
          <p:cNvSpPr txBox="1">
            <a:spLocks/>
          </p:cNvSpPr>
          <p:nvPr/>
        </p:nvSpPr>
        <p:spPr>
          <a:xfrm>
            <a:off x="457200" y="274638"/>
            <a:ext cx="7467600" cy="1143000"/>
          </a:xfrm>
          <a:prstGeom prst="rect">
            <a:avLst/>
          </a:prstGeom>
        </p:spPr>
        <p:txBody>
          <a:bodyPr vert="horz" lIns="45720" rIns="45720" anchor="ctr">
            <a:normAutofit fontScale="92500" lnSpcReduction="20000"/>
          </a:bodyPr>
          <a:lstStyle>
            <a:lvl1pPr algn="l" rtl="0" eaLnBrk="1" latinLnBrk="0" hangingPunct="1">
              <a:spcBef>
                <a:spcPct val="0"/>
              </a:spcBef>
              <a:buNone/>
              <a:defRPr kumimoji="0" sz="4600" kern="1200">
                <a:solidFill>
                  <a:schemeClr val="tx1"/>
                </a:solidFill>
                <a:latin typeface="+mj-lt"/>
                <a:ea typeface="+mj-ea"/>
                <a:cs typeface="+mj-cs"/>
              </a:defRPr>
            </a:lvl1pPr>
          </a:lstStyle>
          <a:p>
            <a:pPr algn="ctr"/>
            <a:r>
              <a:rPr lang="en-US" smtClean="0">
                <a:solidFill>
                  <a:srgbClr val="FFFF00"/>
                </a:solidFill>
              </a:rPr>
              <a:t>GIAO DIỆN VỚI CÁC ĐỐI TƯỢNG MULTIMEDIA</a:t>
            </a:r>
            <a:endParaRPr lang="en-US">
              <a:solidFill>
                <a:srgbClr val="FFFF00"/>
              </a:solidFill>
            </a:endParaRPr>
          </a:p>
        </p:txBody>
      </p:sp>
    </p:spTree>
    <p:extLst>
      <p:ext uri="{BB962C8B-B14F-4D97-AF65-F5344CB8AC3E}">
        <p14:creationId xmlns:p14="http://schemas.microsoft.com/office/powerpoint/2010/main" val="222497546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19256" cy="4525963"/>
          </a:xfrm>
        </p:spPr>
        <p:txBody>
          <a:bodyPr>
            <a:normAutofit/>
          </a:bodyPr>
          <a:lstStyle/>
          <a:p>
            <a:pPr lvl="0" algn="just"/>
            <a:r>
              <a:rPr lang="en-US" sz="3100" smtClean="0"/>
              <a:t>Phương </a:t>
            </a:r>
            <a:r>
              <a:rPr lang="en-US" sz="3100"/>
              <a:t>thức chung của hai lớp </a:t>
            </a:r>
            <a:r>
              <a:rPr lang="en-US" sz="3100" smtClean="0"/>
              <a:t>này:</a:t>
            </a:r>
          </a:p>
          <a:p>
            <a:pPr lvl="1" algn="just"/>
            <a:r>
              <a:rPr lang="en-US" sz="2700" smtClean="0">
                <a:solidFill>
                  <a:srgbClr val="FFFF00"/>
                </a:solidFill>
              </a:rPr>
              <a:t>setState(boolean</a:t>
            </a:r>
            <a:r>
              <a:rPr lang="en-US" sz="2700">
                <a:solidFill>
                  <a:srgbClr val="FFFF00"/>
                </a:solidFill>
              </a:rPr>
              <a:t>)/getState()</a:t>
            </a:r>
            <a:r>
              <a:rPr lang="en-US" sz="2700"/>
              <a:t>: </a:t>
            </a:r>
            <a:r>
              <a:rPr lang="en-US" sz="2700" smtClean="0"/>
              <a:t>Truy </a:t>
            </a:r>
            <a:r>
              <a:rPr lang="en-US" sz="2700"/>
              <a:t>nhập đến trạng thái của nút</a:t>
            </a:r>
            <a:r>
              <a:rPr lang="en-US" sz="2700" smtClean="0"/>
              <a:t>.</a:t>
            </a:r>
            <a:endParaRPr lang="en-US" sz="2700"/>
          </a:p>
        </p:txBody>
      </p:sp>
      <p:sp>
        <p:nvSpPr>
          <p:cNvPr id="4" name="Rectangle 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itle 1"/>
          <p:cNvSpPr txBox="1">
            <a:spLocks/>
          </p:cNvSpPr>
          <p:nvPr/>
        </p:nvSpPr>
        <p:spPr>
          <a:xfrm>
            <a:off x="457200" y="274638"/>
            <a:ext cx="7467600" cy="1143000"/>
          </a:xfrm>
          <a:prstGeom prst="rect">
            <a:avLst/>
          </a:prstGeom>
        </p:spPr>
        <p:txBody>
          <a:bodyPr vert="horz" lIns="45720" rIns="45720" anchor="ctr">
            <a:normAutofit fontScale="92500" lnSpcReduction="20000"/>
          </a:bodyPr>
          <a:lstStyle>
            <a:lvl1pPr algn="l" rtl="0" eaLnBrk="1" latinLnBrk="0" hangingPunct="1">
              <a:spcBef>
                <a:spcPct val="0"/>
              </a:spcBef>
              <a:buNone/>
              <a:defRPr kumimoji="0" sz="4600" kern="1200">
                <a:solidFill>
                  <a:schemeClr val="tx1"/>
                </a:solidFill>
                <a:latin typeface="+mj-lt"/>
                <a:ea typeface="+mj-ea"/>
                <a:cs typeface="+mj-cs"/>
              </a:defRPr>
            </a:lvl1pPr>
          </a:lstStyle>
          <a:p>
            <a:pPr algn="ctr"/>
            <a:r>
              <a:rPr lang="en-US">
                <a:solidFill>
                  <a:srgbClr val="FFFF00"/>
                </a:solidFill>
              </a:rPr>
              <a:t>CHECKBOX VÀ </a:t>
            </a:r>
            <a:endParaRPr lang="en-US" smtClean="0">
              <a:solidFill>
                <a:srgbClr val="FFFF00"/>
              </a:solidFill>
            </a:endParaRPr>
          </a:p>
          <a:p>
            <a:pPr algn="ctr"/>
            <a:r>
              <a:rPr lang="en-US" smtClean="0">
                <a:solidFill>
                  <a:srgbClr val="FFFF00"/>
                </a:solidFill>
              </a:rPr>
              <a:t>RADIO </a:t>
            </a:r>
            <a:r>
              <a:rPr lang="en-US">
                <a:solidFill>
                  <a:srgbClr val="FFFF00"/>
                </a:solidFill>
              </a:rPr>
              <a:t>BUTTON</a:t>
            </a:r>
          </a:p>
        </p:txBody>
      </p:sp>
    </p:spTree>
    <p:extLst>
      <p:ext uri="{BB962C8B-B14F-4D97-AF65-F5344CB8AC3E}">
        <p14:creationId xmlns:p14="http://schemas.microsoft.com/office/powerpoint/2010/main" val="51839316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19256" cy="4525963"/>
          </a:xfrm>
        </p:spPr>
        <p:txBody>
          <a:bodyPr>
            <a:normAutofit/>
          </a:bodyPr>
          <a:lstStyle/>
          <a:p>
            <a:pPr lvl="0" algn="just"/>
            <a:r>
              <a:rPr lang="en-US" sz="3100" smtClean="0"/>
              <a:t>Các </a:t>
            </a:r>
            <a:r>
              <a:rPr lang="en-US" sz="3100"/>
              <a:t>phương thức xây dựng </a:t>
            </a:r>
            <a:r>
              <a:rPr lang="en-US" sz="3100" smtClean="0"/>
              <a:t>Checkbox:</a:t>
            </a:r>
          </a:p>
          <a:p>
            <a:pPr lvl="1" algn="just"/>
            <a:r>
              <a:rPr lang="en-US" sz="2700" smtClean="0">
                <a:solidFill>
                  <a:srgbClr val="FFFF00"/>
                </a:solidFill>
              </a:rPr>
              <a:t>Checkbox</a:t>
            </a:r>
            <a:r>
              <a:rPr lang="en-US" sz="2700">
                <a:solidFill>
                  <a:srgbClr val="FFFF00"/>
                </a:solidFill>
              </a:rPr>
              <a:t>()</a:t>
            </a:r>
            <a:r>
              <a:rPr lang="en-US" sz="2700"/>
              <a:t>: </a:t>
            </a:r>
            <a:r>
              <a:rPr lang="en-US" sz="2700" smtClean="0"/>
              <a:t>Khởi </a:t>
            </a:r>
            <a:r>
              <a:rPr lang="en-US" sz="2700"/>
              <a:t>tạo một ô đánh dấu </a:t>
            </a:r>
            <a:r>
              <a:rPr lang="en-US" sz="2700" smtClean="0"/>
              <a:t>rỗng.</a:t>
            </a:r>
          </a:p>
          <a:p>
            <a:pPr lvl="1" algn="just"/>
            <a:r>
              <a:rPr lang="en-US" sz="2700" smtClean="0">
                <a:solidFill>
                  <a:srgbClr val="FFFF00"/>
                </a:solidFill>
              </a:rPr>
              <a:t>Checkbox(String</a:t>
            </a:r>
            <a:r>
              <a:rPr lang="en-US" sz="2700">
                <a:solidFill>
                  <a:srgbClr val="FFFF00"/>
                </a:solidFill>
              </a:rPr>
              <a:t>)</a:t>
            </a:r>
            <a:r>
              <a:rPr lang="en-US" sz="2700"/>
              <a:t>: </a:t>
            </a:r>
            <a:r>
              <a:rPr lang="en-US" sz="2700" smtClean="0"/>
              <a:t>Khởi </a:t>
            </a:r>
            <a:r>
              <a:rPr lang="en-US" sz="2700"/>
              <a:t>tạo ô đánh dấu có nhãn xác </a:t>
            </a:r>
            <a:r>
              <a:rPr lang="en-US" sz="2700" smtClean="0"/>
              <a:t>định.</a:t>
            </a:r>
          </a:p>
          <a:p>
            <a:pPr lvl="1" algn="just"/>
            <a:r>
              <a:rPr lang="en-US" sz="2700" smtClean="0">
                <a:solidFill>
                  <a:srgbClr val="FFFF00"/>
                </a:solidFill>
              </a:rPr>
              <a:t>Checkbox(String</a:t>
            </a:r>
            <a:r>
              <a:rPr lang="en-US" sz="2700">
                <a:solidFill>
                  <a:srgbClr val="FFFF00"/>
                </a:solidFill>
              </a:rPr>
              <a:t>, boolean)</a:t>
            </a:r>
            <a:r>
              <a:rPr lang="en-US" sz="2700"/>
              <a:t>: </a:t>
            </a:r>
            <a:r>
              <a:rPr lang="en-US" sz="2700" smtClean="0"/>
              <a:t>Khởi </a:t>
            </a:r>
            <a:r>
              <a:rPr lang="en-US" sz="2700"/>
              <a:t>tạo ô đánh dấu có nhãn, có trạng thái xác định</a:t>
            </a:r>
            <a:r>
              <a:rPr lang="en-US" sz="2700" smtClean="0"/>
              <a:t>.</a:t>
            </a:r>
            <a:endParaRPr lang="en-US" sz="2700"/>
          </a:p>
        </p:txBody>
      </p:sp>
      <p:sp>
        <p:nvSpPr>
          <p:cNvPr id="4" name="Rectangle 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itle 1"/>
          <p:cNvSpPr txBox="1">
            <a:spLocks/>
          </p:cNvSpPr>
          <p:nvPr/>
        </p:nvSpPr>
        <p:spPr>
          <a:xfrm>
            <a:off x="457200" y="274638"/>
            <a:ext cx="7467600" cy="1143000"/>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pPr algn="ctr"/>
            <a:r>
              <a:rPr lang="en-US" smtClean="0">
                <a:solidFill>
                  <a:srgbClr val="FFFF00"/>
                </a:solidFill>
              </a:rPr>
              <a:t>CHECKBOX</a:t>
            </a:r>
            <a:endParaRPr lang="en-US">
              <a:solidFill>
                <a:srgbClr val="FFFF00"/>
              </a:solidFill>
            </a:endParaRPr>
          </a:p>
        </p:txBody>
      </p:sp>
    </p:spTree>
    <p:extLst>
      <p:ext uri="{BB962C8B-B14F-4D97-AF65-F5344CB8AC3E}">
        <p14:creationId xmlns:p14="http://schemas.microsoft.com/office/powerpoint/2010/main" val="112449233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19256" cy="4525963"/>
          </a:xfrm>
        </p:spPr>
        <p:txBody>
          <a:bodyPr>
            <a:normAutofit/>
          </a:bodyPr>
          <a:lstStyle/>
          <a:p>
            <a:pPr lvl="0" algn="just"/>
            <a:r>
              <a:rPr lang="en-US" sz="3100" smtClean="0"/>
              <a:t>Các </a:t>
            </a:r>
            <a:r>
              <a:rPr lang="en-US" sz="3100"/>
              <a:t>phương thức xây dựng Radio button tương tự như Checkbox, ngoại trừ việc phải chỉ ra nhóm của các radio </a:t>
            </a:r>
            <a:r>
              <a:rPr lang="en-US" sz="3100" smtClean="0"/>
              <a:t>button:</a:t>
            </a:r>
          </a:p>
          <a:p>
            <a:pPr lvl="1" algn="just"/>
            <a:r>
              <a:rPr lang="en-US" sz="2700" smtClean="0">
                <a:solidFill>
                  <a:srgbClr val="FFFF00"/>
                </a:solidFill>
              </a:rPr>
              <a:t>Checkbox(String</a:t>
            </a:r>
            <a:r>
              <a:rPr lang="en-US" sz="2700">
                <a:solidFill>
                  <a:srgbClr val="FFFF00"/>
                </a:solidFill>
              </a:rPr>
              <a:t>, boolean, CheckboxGroup</a:t>
            </a:r>
            <a:r>
              <a:rPr lang="en-US" sz="2700" smtClean="0">
                <a:solidFill>
                  <a:srgbClr val="FFFF00"/>
                </a:solidFill>
              </a:rPr>
              <a:t>);</a:t>
            </a:r>
          </a:p>
          <a:p>
            <a:pPr lvl="1" algn="just"/>
            <a:r>
              <a:rPr lang="en-US" sz="2700" smtClean="0">
                <a:solidFill>
                  <a:srgbClr val="FFFF00"/>
                </a:solidFill>
              </a:rPr>
              <a:t>Checkbox(String</a:t>
            </a:r>
            <a:r>
              <a:rPr lang="en-US" sz="2700">
                <a:solidFill>
                  <a:srgbClr val="FFFF00"/>
                </a:solidFill>
              </a:rPr>
              <a:t>, CheckboxGroup, boolean);</a:t>
            </a:r>
            <a:r>
              <a:rPr lang="en-US" sz="2700"/>
              <a:t> </a:t>
            </a:r>
          </a:p>
        </p:txBody>
      </p:sp>
      <p:sp>
        <p:nvSpPr>
          <p:cNvPr id="4" name="Rectangle 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itle 1"/>
          <p:cNvSpPr txBox="1">
            <a:spLocks/>
          </p:cNvSpPr>
          <p:nvPr/>
        </p:nvSpPr>
        <p:spPr>
          <a:xfrm>
            <a:off x="457200" y="274638"/>
            <a:ext cx="7467600" cy="1143000"/>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pPr algn="ctr"/>
            <a:r>
              <a:rPr lang="en-US" smtClean="0">
                <a:solidFill>
                  <a:srgbClr val="FFFF00"/>
                </a:solidFill>
              </a:rPr>
              <a:t>RADIO BUTTON</a:t>
            </a:r>
            <a:endParaRPr lang="en-US">
              <a:solidFill>
                <a:srgbClr val="FFFF00"/>
              </a:solidFill>
            </a:endParaRPr>
          </a:p>
        </p:txBody>
      </p:sp>
    </p:spTree>
    <p:extLst>
      <p:ext uri="{BB962C8B-B14F-4D97-AF65-F5344CB8AC3E}">
        <p14:creationId xmlns:p14="http://schemas.microsoft.com/office/powerpoint/2010/main" val="140993118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19256" cy="4525963"/>
          </a:xfrm>
        </p:spPr>
        <p:txBody>
          <a:bodyPr>
            <a:normAutofit/>
          </a:bodyPr>
          <a:lstStyle/>
          <a:p>
            <a:pPr lvl="0" algn="just"/>
            <a:r>
              <a:rPr lang="en-US" sz="3100" smtClean="0"/>
              <a:t>Xử </a:t>
            </a:r>
            <a:r>
              <a:rPr lang="en-US" sz="3100"/>
              <a:t>lý sự kiện thay đổi trạng thái nút </a:t>
            </a:r>
            <a:r>
              <a:rPr lang="en-US" sz="3100" smtClean="0"/>
              <a:t>chọn:</a:t>
            </a:r>
          </a:p>
          <a:p>
            <a:pPr lvl="1" algn="just"/>
            <a:r>
              <a:rPr lang="en-US" sz="2700" smtClean="0"/>
              <a:t>Kiểu </a:t>
            </a:r>
            <a:r>
              <a:rPr lang="en-US" sz="2700"/>
              <a:t>sự kiện: </a:t>
            </a:r>
            <a:r>
              <a:rPr lang="en-US" sz="2700" smtClean="0"/>
              <a:t>ItemEvent</a:t>
            </a:r>
          </a:p>
          <a:p>
            <a:pPr lvl="1" algn="just"/>
            <a:r>
              <a:rPr lang="en-US" sz="2700" smtClean="0"/>
              <a:t>Cài </a:t>
            </a:r>
            <a:r>
              <a:rPr lang="en-US" sz="2700"/>
              <a:t>đặt giao tiếp: </a:t>
            </a:r>
            <a:r>
              <a:rPr lang="en-US" sz="2700" smtClean="0"/>
              <a:t>ItemListener</a:t>
            </a:r>
          </a:p>
          <a:p>
            <a:pPr lvl="1"/>
            <a:r>
              <a:rPr lang="en-US" sz="2700" smtClean="0"/>
              <a:t>Phương </a:t>
            </a:r>
            <a:r>
              <a:rPr lang="en-US" sz="2700"/>
              <a:t>thức </a:t>
            </a:r>
            <a:r>
              <a:rPr lang="en-US" sz="2700" smtClean="0"/>
              <a:t>xử lý: 					itemStateChange(ItemEvent</a:t>
            </a:r>
            <a:r>
              <a:rPr lang="en-US" sz="2700"/>
              <a:t>)</a:t>
            </a:r>
          </a:p>
        </p:txBody>
      </p:sp>
      <p:sp>
        <p:nvSpPr>
          <p:cNvPr id="4" name="Rectangle 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itle 1"/>
          <p:cNvSpPr txBox="1">
            <a:spLocks/>
          </p:cNvSpPr>
          <p:nvPr/>
        </p:nvSpPr>
        <p:spPr>
          <a:xfrm>
            <a:off x="457200" y="274638"/>
            <a:ext cx="7467600" cy="1143000"/>
          </a:xfrm>
          <a:prstGeom prst="rect">
            <a:avLst/>
          </a:prstGeom>
        </p:spPr>
        <p:txBody>
          <a:bodyPr vert="horz" lIns="45720" rIns="45720" anchor="ctr">
            <a:normAutofit fontScale="92500" lnSpcReduction="20000"/>
          </a:bodyPr>
          <a:lstStyle>
            <a:lvl1pPr algn="l" rtl="0" eaLnBrk="1" latinLnBrk="0" hangingPunct="1">
              <a:spcBef>
                <a:spcPct val="0"/>
              </a:spcBef>
              <a:buNone/>
              <a:defRPr kumimoji="0" sz="4600" kern="1200">
                <a:solidFill>
                  <a:schemeClr val="tx1"/>
                </a:solidFill>
                <a:latin typeface="+mj-lt"/>
                <a:ea typeface="+mj-ea"/>
                <a:cs typeface="+mj-cs"/>
              </a:defRPr>
            </a:lvl1pPr>
          </a:lstStyle>
          <a:p>
            <a:pPr algn="ctr"/>
            <a:r>
              <a:rPr lang="en-US">
                <a:solidFill>
                  <a:srgbClr val="FFFF00"/>
                </a:solidFill>
              </a:rPr>
              <a:t>CHECKBOX VÀ </a:t>
            </a:r>
            <a:endParaRPr lang="en-US" smtClean="0">
              <a:solidFill>
                <a:srgbClr val="FFFF00"/>
              </a:solidFill>
            </a:endParaRPr>
          </a:p>
          <a:p>
            <a:pPr algn="ctr"/>
            <a:r>
              <a:rPr lang="en-US" smtClean="0">
                <a:solidFill>
                  <a:srgbClr val="FFFF00"/>
                </a:solidFill>
              </a:rPr>
              <a:t>RADIO </a:t>
            </a:r>
            <a:r>
              <a:rPr lang="en-US">
                <a:solidFill>
                  <a:srgbClr val="FFFF00"/>
                </a:solidFill>
              </a:rPr>
              <a:t>BUTTON</a:t>
            </a:r>
          </a:p>
        </p:txBody>
      </p:sp>
    </p:spTree>
    <p:extLst>
      <p:ext uri="{BB962C8B-B14F-4D97-AF65-F5344CB8AC3E}">
        <p14:creationId xmlns:p14="http://schemas.microsoft.com/office/powerpoint/2010/main" val="10867483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4800" y="2213992"/>
            <a:ext cx="7467600" cy="1143000"/>
          </a:xfrm>
        </p:spPr>
        <p:txBody>
          <a:bodyPr>
            <a:normAutofit fontScale="90000"/>
          </a:bodyPr>
          <a:lstStyle/>
          <a:p>
            <a:pPr algn="ctr"/>
            <a:r>
              <a:rPr lang="en-US" smtClean="0">
                <a:solidFill>
                  <a:srgbClr val="FFFF00"/>
                </a:solidFill>
              </a:rPr>
              <a:t>XÂY DỰNG GIAO DIỆN VỚI JAVA AWT</a:t>
            </a:r>
            <a:endParaRPr lang="en-US">
              <a:solidFill>
                <a:srgbClr val="FFFF00"/>
              </a:solidFill>
            </a:endParaRPr>
          </a:p>
        </p:txBody>
      </p:sp>
    </p:spTree>
    <p:extLst>
      <p:ext uri="{BB962C8B-B14F-4D97-AF65-F5344CB8AC3E}">
        <p14:creationId xmlns:p14="http://schemas.microsoft.com/office/powerpoint/2010/main" val="378667369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19256" cy="4525963"/>
          </a:xfrm>
        </p:spPr>
        <p:txBody>
          <a:bodyPr>
            <a:normAutofit/>
          </a:bodyPr>
          <a:lstStyle/>
          <a:p>
            <a:pPr lvl="0" algn="just"/>
            <a:endParaRPr lang="en-US" sz="2700"/>
          </a:p>
        </p:txBody>
      </p:sp>
      <p:sp>
        <p:nvSpPr>
          <p:cNvPr id="4" name="Rectangle 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itle 1"/>
          <p:cNvSpPr txBox="1">
            <a:spLocks/>
          </p:cNvSpPr>
          <p:nvPr/>
        </p:nvSpPr>
        <p:spPr>
          <a:xfrm>
            <a:off x="457200" y="274638"/>
            <a:ext cx="7467600" cy="1143000"/>
          </a:xfrm>
          <a:prstGeom prst="rect">
            <a:avLst/>
          </a:prstGeom>
        </p:spPr>
        <p:txBody>
          <a:bodyPr vert="horz" lIns="45720" rIns="45720" anchor="ctr">
            <a:normAutofit fontScale="92500" lnSpcReduction="20000"/>
          </a:bodyPr>
          <a:lstStyle>
            <a:lvl1pPr algn="l" rtl="0" eaLnBrk="1" latinLnBrk="0" hangingPunct="1">
              <a:spcBef>
                <a:spcPct val="0"/>
              </a:spcBef>
              <a:buNone/>
              <a:defRPr kumimoji="0" sz="4600" kern="1200">
                <a:solidFill>
                  <a:schemeClr val="tx1"/>
                </a:solidFill>
                <a:latin typeface="+mj-lt"/>
                <a:ea typeface="+mj-ea"/>
                <a:cs typeface="+mj-cs"/>
              </a:defRPr>
            </a:lvl1pPr>
          </a:lstStyle>
          <a:p>
            <a:pPr algn="ctr"/>
            <a:r>
              <a:rPr lang="en-US">
                <a:solidFill>
                  <a:srgbClr val="FFFF00"/>
                </a:solidFill>
              </a:rPr>
              <a:t>CHECKBOX VÀ </a:t>
            </a:r>
            <a:endParaRPr lang="en-US" smtClean="0">
              <a:solidFill>
                <a:srgbClr val="FFFF00"/>
              </a:solidFill>
            </a:endParaRPr>
          </a:p>
          <a:p>
            <a:pPr algn="ctr"/>
            <a:r>
              <a:rPr lang="en-US" smtClean="0">
                <a:solidFill>
                  <a:srgbClr val="FFFF00"/>
                </a:solidFill>
              </a:rPr>
              <a:t>RADIO </a:t>
            </a:r>
            <a:r>
              <a:rPr lang="en-US">
                <a:solidFill>
                  <a:srgbClr val="FFFF00"/>
                </a:solidFill>
              </a:rPr>
              <a:t>BUTTON</a:t>
            </a:r>
          </a:p>
        </p:txBody>
      </p:sp>
      <p:pic>
        <p:nvPicPr>
          <p:cNvPr id="327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347" y="1556792"/>
            <a:ext cx="8417306" cy="5085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237742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19256" cy="4525963"/>
          </a:xfrm>
        </p:spPr>
        <p:txBody>
          <a:bodyPr>
            <a:normAutofit/>
          </a:bodyPr>
          <a:lstStyle/>
          <a:p>
            <a:pPr lvl="0" algn="just"/>
            <a:endParaRPr lang="en-US" sz="2700"/>
          </a:p>
        </p:txBody>
      </p:sp>
      <p:sp>
        <p:nvSpPr>
          <p:cNvPr id="4" name="Rectangle 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itle 1"/>
          <p:cNvSpPr txBox="1">
            <a:spLocks/>
          </p:cNvSpPr>
          <p:nvPr/>
        </p:nvSpPr>
        <p:spPr>
          <a:xfrm>
            <a:off x="457200" y="274638"/>
            <a:ext cx="7467600" cy="1143000"/>
          </a:xfrm>
          <a:prstGeom prst="rect">
            <a:avLst/>
          </a:prstGeom>
        </p:spPr>
        <p:txBody>
          <a:bodyPr vert="horz" lIns="45720" rIns="45720" anchor="ctr">
            <a:normAutofit fontScale="92500" lnSpcReduction="20000"/>
          </a:bodyPr>
          <a:lstStyle>
            <a:lvl1pPr algn="l" rtl="0" eaLnBrk="1" latinLnBrk="0" hangingPunct="1">
              <a:spcBef>
                <a:spcPct val="0"/>
              </a:spcBef>
              <a:buNone/>
              <a:defRPr kumimoji="0" sz="4600" kern="1200">
                <a:solidFill>
                  <a:schemeClr val="tx1"/>
                </a:solidFill>
                <a:latin typeface="+mj-lt"/>
                <a:ea typeface="+mj-ea"/>
                <a:cs typeface="+mj-cs"/>
              </a:defRPr>
            </a:lvl1pPr>
          </a:lstStyle>
          <a:p>
            <a:pPr algn="ctr"/>
            <a:r>
              <a:rPr lang="en-US">
                <a:solidFill>
                  <a:srgbClr val="FFFF00"/>
                </a:solidFill>
              </a:rPr>
              <a:t>CHECKBOX VÀ </a:t>
            </a:r>
            <a:endParaRPr lang="en-US" smtClean="0">
              <a:solidFill>
                <a:srgbClr val="FFFF00"/>
              </a:solidFill>
            </a:endParaRPr>
          </a:p>
          <a:p>
            <a:pPr algn="ctr"/>
            <a:r>
              <a:rPr lang="en-US" smtClean="0">
                <a:solidFill>
                  <a:srgbClr val="FFFF00"/>
                </a:solidFill>
              </a:rPr>
              <a:t>RADIO </a:t>
            </a:r>
            <a:r>
              <a:rPr lang="en-US">
                <a:solidFill>
                  <a:srgbClr val="FFFF00"/>
                </a:solidFill>
              </a:rPr>
              <a:t>BUTTON</a:t>
            </a:r>
          </a:p>
        </p:txBody>
      </p:sp>
      <p:pic>
        <p:nvPicPr>
          <p:cNvPr id="337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900" y="222250"/>
            <a:ext cx="8202613" cy="6411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760810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19256" cy="4525963"/>
          </a:xfrm>
        </p:spPr>
        <p:txBody>
          <a:bodyPr>
            <a:normAutofit/>
          </a:bodyPr>
          <a:lstStyle/>
          <a:p>
            <a:pPr lvl="0" algn="just"/>
            <a:endParaRPr lang="en-US" sz="2700"/>
          </a:p>
        </p:txBody>
      </p:sp>
      <p:sp>
        <p:nvSpPr>
          <p:cNvPr id="4" name="Rectangle 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itle 1"/>
          <p:cNvSpPr txBox="1">
            <a:spLocks/>
          </p:cNvSpPr>
          <p:nvPr/>
        </p:nvSpPr>
        <p:spPr>
          <a:xfrm>
            <a:off x="457200" y="274638"/>
            <a:ext cx="7467600" cy="1143000"/>
          </a:xfrm>
          <a:prstGeom prst="rect">
            <a:avLst/>
          </a:prstGeom>
        </p:spPr>
        <p:txBody>
          <a:bodyPr vert="horz" lIns="45720" rIns="45720" anchor="ctr">
            <a:normAutofit fontScale="92500" lnSpcReduction="20000"/>
          </a:bodyPr>
          <a:lstStyle>
            <a:lvl1pPr algn="l" rtl="0" eaLnBrk="1" latinLnBrk="0" hangingPunct="1">
              <a:spcBef>
                <a:spcPct val="0"/>
              </a:spcBef>
              <a:buNone/>
              <a:defRPr kumimoji="0" sz="4600" kern="1200">
                <a:solidFill>
                  <a:schemeClr val="tx1"/>
                </a:solidFill>
                <a:latin typeface="+mj-lt"/>
                <a:ea typeface="+mj-ea"/>
                <a:cs typeface="+mj-cs"/>
              </a:defRPr>
            </a:lvl1pPr>
          </a:lstStyle>
          <a:p>
            <a:pPr algn="ctr"/>
            <a:r>
              <a:rPr lang="en-US">
                <a:solidFill>
                  <a:srgbClr val="FFFF00"/>
                </a:solidFill>
              </a:rPr>
              <a:t>CHECKBOX VÀ </a:t>
            </a:r>
            <a:endParaRPr lang="en-US" smtClean="0">
              <a:solidFill>
                <a:srgbClr val="FFFF00"/>
              </a:solidFill>
            </a:endParaRPr>
          </a:p>
          <a:p>
            <a:pPr algn="ctr"/>
            <a:r>
              <a:rPr lang="en-US" smtClean="0">
                <a:solidFill>
                  <a:srgbClr val="FFFF00"/>
                </a:solidFill>
              </a:rPr>
              <a:t>RADIO </a:t>
            </a:r>
            <a:r>
              <a:rPr lang="en-US">
                <a:solidFill>
                  <a:srgbClr val="FFFF00"/>
                </a:solidFill>
              </a:rPr>
              <a:t>BUTTON</a:t>
            </a:r>
          </a:p>
        </p:txBody>
      </p:sp>
      <p:pic>
        <p:nvPicPr>
          <p:cNvPr id="348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196752"/>
            <a:ext cx="8496944" cy="5639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695559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19256" cy="4525963"/>
          </a:xfrm>
        </p:spPr>
        <p:txBody>
          <a:bodyPr>
            <a:normAutofit/>
          </a:bodyPr>
          <a:lstStyle/>
          <a:p>
            <a:pPr lvl="0" algn="just"/>
            <a:endParaRPr lang="en-US" sz="2700"/>
          </a:p>
        </p:txBody>
      </p:sp>
      <p:sp>
        <p:nvSpPr>
          <p:cNvPr id="4" name="Rectangle 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itle 1"/>
          <p:cNvSpPr txBox="1">
            <a:spLocks/>
          </p:cNvSpPr>
          <p:nvPr/>
        </p:nvSpPr>
        <p:spPr>
          <a:xfrm>
            <a:off x="457200" y="274638"/>
            <a:ext cx="7467600" cy="1143000"/>
          </a:xfrm>
          <a:prstGeom prst="rect">
            <a:avLst/>
          </a:prstGeom>
        </p:spPr>
        <p:txBody>
          <a:bodyPr vert="horz" lIns="45720" rIns="45720" anchor="ctr">
            <a:normAutofit fontScale="92500" lnSpcReduction="20000"/>
          </a:bodyPr>
          <a:lstStyle>
            <a:lvl1pPr algn="l" rtl="0" eaLnBrk="1" latinLnBrk="0" hangingPunct="1">
              <a:spcBef>
                <a:spcPct val="0"/>
              </a:spcBef>
              <a:buNone/>
              <a:defRPr kumimoji="0" sz="4600" kern="1200">
                <a:solidFill>
                  <a:schemeClr val="tx1"/>
                </a:solidFill>
                <a:latin typeface="+mj-lt"/>
                <a:ea typeface="+mj-ea"/>
                <a:cs typeface="+mj-cs"/>
              </a:defRPr>
            </a:lvl1pPr>
          </a:lstStyle>
          <a:p>
            <a:pPr algn="ctr"/>
            <a:r>
              <a:rPr lang="en-US">
                <a:solidFill>
                  <a:srgbClr val="FFFF00"/>
                </a:solidFill>
              </a:rPr>
              <a:t>CHECKBOX VÀ </a:t>
            </a:r>
            <a:endParaRPr lang="en-US" smtClean="0">
              <a:solidFill>
                <a:srgbClr val="FFFF00"/>
              </a:solidFill>
            </a:endParaRPr>
          </a:p>
          <a:p>
            <a:pPr algn="ctr"/>
            <a:r>
              <a:rPr lang="en-US" smtClean="0">
                <a:solidFill>
                  <a:srgbClr val="FFFF00"/>
                </a:solidFill>
              </a:rPr>
              <a:t>RADIO </a:t>
            </a:r>
            <a:r>
              <a:rPr lang="en-US">
                <a:solidFill>
                  <a:srgbClr val="FFFF00"/>
                </a:solidFill>
              </a:rPr>
              <a:t>BUTTON</a:t>
            </a:r>
          </a:p>
        </p:txBody>
      </p:sp>
      <p:pic>
        <p:nvPicPr>
          <p:cNvPr id="358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9896" y="1916832"/>
            <a:ext cx="4856360" cy="2428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151652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19256" cy="4525963"/>
          </a:xfrm>
        </p:spPr>
        <p:txBody>
          <a:bodyPr>
            <a:normAutofit/>
          </a:bodyPr>
          <a:lstStyle/>
          <a:p>
            <a:pPr lvl="0" algn="just"/>
            <a:r>
              <a:rPr lang="en-US" sz="3100" smtClean="0"/>
              <a:t>Choice </a:t>
            </a:r>
            <a:r>
              <a:rPr lang="en-US" sz="3100"/>
              <a:t>là đối tượng menu sổ xuống, hiển thị một danh sách các item và cho phép người dùng chọn một trong số các item </a:t>
            </a:r>
            <a:r>
              <a:rPr lang="en-US" sz="3100" smtClean="0"/>
              <a:t>đó. </a:t>
            </a:r>
          </a:p>
          <a:p>
            <a:pPr lvl="0" algn="just"/>
            <a:r>
              <a:rPr lang="en-US" sz="3100" smtClean="0"/>
              <a:t>Các </a:t>
            </a:r>
            <a:r>
              <a:rPr lang="en-US" sz="3100"/>
              <a:t>phương thức cơ bản của lớp </a:t>
            </a:r>
            <a:r>
              <a:rPr lang="en-US" sz="3100" smtClean="0"/>
              <a:t>Choice:</a:t>
            </a:r>
          </a:p>
          <a:p>
            <a:pPr lvl="1" algn="just"/>
            <a:r>
              <a:rPr lang="en-US" sz="2700" smtClean="0">
                <a:solidFill>
                  <a:srgbClr val="FFFF00"/>
                </a:solidFill>
              </a:rPr>
              <a:t>Choice</a:t>
            </a:r>
            <a:r>
              <a:rPr lang="en-US" sz="2700">
                <a:solidFill>
                  <a:srgbClr val="FFFF00"/>
                </a:solidFill>
              </a:rPr>
              <a:t>()</a:t>
            </a:r>
            <a:r>
              <a:rPr lang="en-US" sz="2700"/>
              <a:t>: </a:t>
            </a:r>
            <a:r>
              <a:rPr lang="en-US" sz="2700" smtClean="0"/>
              <a:t>Khởi </a:t>
            </a:r>
            <a:r>
              <a:rPr lang="en-US" sz="2700"/>
              <a:t>tạo đối tượng </a:t>
            </a:r>
            <a:r>
              <a:rPr lang="en-US" sz="2700" smtClean="0"/>
              <a:t>choice.</a:t>
            </a:r>
          </a:p>
          <a:p>
            <a:pPr lvl="1" algn="just"/>
            <a:r>
              <a:rPr lang="en-US" sz="2700" smtClean="0">
                <a:solidFill>
                  <a:srgbClr val="FFFF00"/>
                </a:solidFill>
              </a:rPr>
              <a:t>addItem(String</a:t>
            </a:r>
            <a:r>
              <a:rPr lang="en-US" sz="2700">
                <a:solidFill>
                  <a:srgbClr val="FFFF00"/>
                </a:solidFill>
              </a:rPr>
              <a:t>)</a:t>
            </a:r>
            <a:r>
              <a:rPr lang="en-US" sz="2700"/>
              <a:t>: </a:t>
            </a:r>
            <a:r>
              <a:rPr lang="en-US" sz="2700" smtClean="0"/>
              <a:t>Thêm </a:t>
            </a:r>
            <a:r>
              <a:rPr lang="en-US" sz="2700"/>
              <a:t>một item vào danh sách lựa chọn</a:t>
            </a:r>
            <a:r>
              <a:rPr lang="en-US" sz="2700" smtClean="0"/>
              <a:t>.</a:t>
            </a:r>
          </a:p>
          <a:p>
            <a:pPr lvl="1" algn="just"/>
            <a:r>
              <a:rPr lang="en-US" sz="2700">
                <a:solidFill>
                  <a:srgbClr val="FFFF00"/>
                </a:solidFill>
              </a:rPr>
              <a:t>remove(int)</a:t>
            </a:r>
            <a:r>
              <a:rPr lang="en-US" sz="2700"/>
              <a:t>: Xoá item ở vị trí thứ i trong danh sách (bắt đầu là vị trí 0).</a:t>
            </a:r>
          </a:p>
        </p:txBody>
      </p:sp>
      <p:sp>
        <p:nvSpPr>
          <p:cNvPr id="4" name="Rectangle 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itle 1"/>
          <p:cNvSpPr txBox="1">
            <a:spLocks/>
          </p:cNvSpPr>
          <p:nvPr/>
        </p:nvSpPr>
        <p:spPr>
          <a:xfrm>
            <a:off x="457200" y="274638"/>
            <a:ext cx="7467600" cy="1143000"/>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pPr algn="ctr"/>
            <a:r>
              <a:rPr lang="en-US" smtClean="0">
                <a:solidFill>
                  <a:srgbClr val="FFFF00"/>
                </a:solidFill>
              </a:rPr>
              <a:t>CHOICE (LỰA CHỌN)</a:t>
            </a:r>
            <a:endParaRPr lang="en-US">
              <a:solidFill>
                <a:srgbClr val="FFFF00"/>
              </a:solidFill>
            </a:endParaRPr>
          </a:p>
        </p:txBody>
      </p:sp>
    </p:spTree>
    <p:extLst>
      <p:ext uri="{BB962C8B-B14F-4D97-AF65-F5344CB8AC3E}">
        <p14:creationId xmlns:p14="http://schemas.microsoft.com/office/powerpoint/2010/main" val="173982685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19256" cy="4525963"/>
          </a:xfrm>
        </p:spPr>
        <p:txBody>
          <a:bodyPr>
            <a:normAutofit fontScale="92500" lnSpcReduction="10000"/>
          </a:bodyPr>
          <a:lstStyle/>
          <a:p>
            <a:pPr lvl="0" algn="just"/>
            <a:r>
              <a:rPr lang="en-US" sz="3100" smtClean="0">
                <a:solidFill>
                  <a:srgbClr val="FFFF00"/>
                </a:solidFill>
              </a:rPr>
              <a:t>removeAll</a:t>
            </a:r>
            <a:r>
              <a:rPr lang="en-US" sz="3100">
                <a:solidFill>
                  <a:srgbClr val="FFFF00"/>
                </a:solidFill>
              </a:rPr>
              <a:t>()</a:t>
            </a:r>
            <a:r>
              <a:rPr lang="en-US" sz="3100"/>
              <a:t>: </a:t>
            </a:r>
            <a:r>
              <a:rPr lang="en-US" sz="3100" smtClean="0"/>
              <a:t>Xoá </a:t>
            </a:r>
            <a:r>
              <a:rPr lang="en-US" sz="3100"/>
              <a:t>toàn bộ item trong danh sách </a:t>
            </a:r>
            <a:r>
              <a:rPr lang="en-US" sz="3100" smtClean="0"/>
              <a:t>chọn.</a:t>
            </a:r>
          </a:p>
          <a:p>
            <a:pPr lvl="0" algn="just"/>
            <a:r>
              <a:rPr lang="en-US" sz="3100" smtClean="0">
                <a:solidFill>
                  <a:srgbClr val="FFFF00"/>
                </a:solidFill>
              </a:rPr>
              <a:t>select(int</a:t>
            </a:r>
            <a:r>
              <a:rPr lang="en-US" sz="3100">
                <a:solidFill>
                  <a:srgbClr val="FFFF00"/>
                </a:solidFill>
              </a:rPr>
              <a:t>)/select(String)</a:t>
            </a:r>
            <a:r>
              <a:rPr lang="en-US" sz="3100"/>
              <a:t>: chọn một item theo số thứ tự hoặc theo </a:t>
            </a:r>
            <a:r>
              <a:rPr lang="en-US" sz="3100" smtClean="0"/>
              <a:t>tên.</a:t>
            </a:r>
          </a:p>
          <a:p>
            <a:pPr lvl="0" algn="just"/>
            <a:r>
              <a:rPr lang="en-US" sz="3100" smtClean="0">
                <a:solidFill>
                  <a:srgbClr val="FFFF00"/>
                </a:solidFill>
              </a:rPr>
              <a:t>getSelectedIndex</a:t>
            </a:r>
            <a:r>
              <a:rPr lang="en-US" sz="3100">
                <a:solidFill>
                  <a:srgbClr val="FFFF00"/>
                </a:solidFill>
              </a:rPr>
              <a:t>()</a:t>
            </a:r>
            <a:r>
              <a:rPr lang="en-US" sz="3100"/>
              <a:t>: </a:t>
            </a:r>
            <a:r>
              <a:rPr lang="en-US" sz="3100" smtClean="0"/>
              <a:t>Trả </a:t>
            </a:r>
            <a:r>
              <a:rPr lang="en-US" sz="3100"/>
              <a:t>về chỉ số của item được </a:t>
            </a:r>
            <a:r>
              <a:rPr lang="en-US" sz="3100" smtClean="0"/>
              <a:t>chọn.</a:t>
            </a:r>
          </a:p>
          <a:p>
            <a:pPr lvl="0" algn="just"/>
            <a:r>
              <a:rPr lang="en-US" sz="3100" smtClean="0">
                <a:solidFill>
                  <a:srgbClr val="FFFF00"/>
                </a:solidFill>
              </a:rPr>
              <a:t>getSelectedItem</a:t>
            </a:r>
            <a:r>
              <a:rPr lang="en-US" sz="3100">
                <a:solidFill>
                  <a:srgbClr val="FFFF00"/>
                </a:solidFill>
              </a:rPr>
              <a:t>()</a:t>
            </a:r>
            <a:r>
              <a:rPr lang="en-US" sz="3100"/>
              <a:t>: </a:t>
            </a:r>
            <a:r>
              <a:rPr lang="en-US" sz="3100" smtClean="0"/>
              <a:t>Trả </a:t>
            </a:r>
            <a:r>
              <a:rPr lang="en-US" sz="3100"/>
              <a:t>về tên của item được </a:t>
            </a:r>
            <a:r>
              <a:rPr lang="en-US" sz="3100" smtClean="0"/>
              <a:t>chọn.</a:t>
            </a:r>
          </a:p>
          <a:p>
            <a:pPr lvl="0" algn="just"/>
            <a:r>
              <a:rPr lang="en-US" sz="3100" smtClean="0">
                <a:solidFill>
                  <a:srgbClr val="FFFF00"/>
                </a:solidFill>
              </a:rPr>
              <a:t>getItem(int</a:t>
            </a:r>
            <a:r>
              <a:rPr lang="en-US" sz="3100">
                <a:solidFill>
                  <a:srgbClr val="FFFF00"/>
                </a:solidFill>
              </a:rPr>
              <a:t>)</a:t>
            </a:r>
            <a:r>
              <a:rPr lang="en-US" sz="3100"/>
              <a:t>: </a:t>
            </a:r>
            <a:r>
              <a:rPr lang="en-US" sz="3100" smtClean="0"/>
              <a:t>Trả </a:t>
            </a:r>
            <a:r>
              <a:rPr lang="en-US" sz="3100"/>
              <a:t>về tên của item tương ứng với số thứ tự đưa vào.</a:t>
            </a:r>
          </a:p>
        </p:txBody>
      </p:sp>
      <p:sp>
        <p:nvSpPr>
          <p:cNvPr id="4" name="Rectangle 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itle 1"/>
          <p:cNvSpPr txBox="1">
            <a:spLocks/>
          </p:cNvSpPr>
          <p:nvPr/>
        </p:nvSpPr>
        <p:spPr>
          <a:xfrm>
            <a:off x="457200" y="274638"/>
            <a:ext cx="7467600" cy="1143000"/>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pPr algn="ctr"/>
            <a:r>
              <a:rPr lang="en-US" smtClean="0">
                <a:solidFill>
                  <a:srgbClr val="FFFF00"/>
                </a:solidFill>
              </a:rPr>
              <a:t>CHOICE (LỰA CHỌN)</a:t>
            </a:r>
            <a:endParaRPr lang="en-US">
              <a:solidFill>
                <a:srgbClr val="FFFF00"/>
              </a:solidFill>
            </a:endParaRPr>
          </a:p>
        </p:txBody>
      </p:sp>
    </p:spTree>
    <p:extLst>
      <p:ext uri="{BB962C8B-B14F-4D97-AF65-F5344CB8AC3E}">
        <p14:creationId xmlns:p14="http://schemas.microsoft.com/office/powerpoint/2010/main" val="189986665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19256" cy="4525963"/>
          </a:xfrm>
        </p:spPr>
        <p:txBody>
          <a:bodyPr>
            <a:normAutofit/>
          </a:bodyPr>
          <a:lstStyle/>
          <a:p>
            <a:pPr lvl="0" algn="just"/>
            <a:r>
              <a:rPr lang="en-US" sz="3100" smtClean="0"/>
              <a:t>Xử </a:t>
            </a:r>
            <a:r>
              <a:rPr lang="en-US" sz="3100"/>
              <a:t>lý sự kiện thay đổi trạng thái nút </a:t>
            </a:r>
            <a:r>
              <a:rPr lang="en-US" sz="3100" smtClean="0"/>
              <a:t>chọn:</a:t>
            </a:r>
          </a:p>
          <a:p>
            <a:pPr lvl="1" algn="just"/>
            <a:r>
              <a:rPr lang="en-US" sz="2700" smtClean="0"/>
              <a:t>Kiểu </a:t>
            </a:r>
            <a:r>
              <a:rPr lang="en-US" sz="2700"/>
              <a:t>sự kiện: </a:t>
            </a:r>
            <a:r>
              <a:rPr lang="en-US" sz="2700" smtClean="0"/>
              <a:t>ItemEvent</a:t>
            </a:r>
          </a:p>
          <a:p>
            <a:pPr lvl="1" algn="just"/>
            <a:r>
              <a:rPr lang="en-US" sz="2700" smtClean="0"/>
              <a:t>Cài </a:t>
            </a:r>
            <a:r>
              <a:rPr lang="en-US" sz="2700"/>
              <a:t>đặt giao tiếp: </a:t>
            </a:r>
            <a:r>
              <a:rPr lang="en-US" sz="2700" smtClean="0"/>
              <a:t>ItemListener</a:t>
            </a:r>
          </a:p>
          <a:p>
            <a:pPr lvl="1"/>
            <a:r>
              <a:rPr lang="en-US" sz="2700" smtClean="0"/>
              <a:t>Phương </a:t>
            </a:r>
            <a:r>
              <a:rPr lang="en-US" sz="2700"/>
              <a:t>thức xử lý: </a:t>
            </a:r>
            <a:r>
              <a:rPr lang="en-US" sz="2700" smtClean="0"/>
              <a:t>		itemStateChange(ItemEvent</a:t>
            </a:r>
            <a:r>
              <a:rPr lang="en-US" sz="2700"/>
              <a:t>)</a:t>
            </a:r>
          </a:p>
        </p:txBody>
      </p:sp>
      <p:sp>
        <p:nvSpPr>
          <p:cNvPr id="4" name="Rectangle 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itle 1"/>
          <p:cNvSpPr txBox="1">
            <a:spLocks/>
          </p:cNvSpPr>
          <p:nvPr/>
        </p:nvSpPr>
        <p:spPr>
          <a:xfrm>
            <a:off x="457200" y="274638"/>
            <a:ext cx="7467600" cy="1143000"/>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pPr algn="ctr"/>
            <a:r>
              <a:rPr lang="en-US" smtClean="0">
                <a:solidFill>
                  <a:srgbClr val="FFFF00"/>
                </a:solidFill>
              </a:rPr>
              <a:t>CHOICE (LỰA CHỌN)</a:t>
            </a:r>
            <a:endParaRPr lang="en-US">
              <a:solidFill>
                <a:srgbClr val="FFFF00"/>
              </a:solidFill>
            </a:endParaRPr>
          </a:p>
        </p:txBody>
      </p:sp>
    </p:spTree>
    <p:extLst>
      <p:ext uri="{BB962C8B-B14F-4D97-AF65-F5344CB8AC3E}">
        <p14:creationId xmlns:p14="http://schemas.microsoft.com/office/powerpoint/2010/main" val="28220389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19256" cy="4525963"/>
          </a:xfrm>
        </p:spPr>
        <p:txBody>
          <a:bodyPr>
            <a:normAutofit/>
          </a:bodyPr>
          <a:lstStyle/>
          <a:p>
            <a:pPr lvl="0" algn="just"/>
            <a:endParaRPr lang="en-US" sz="2700"/>
          </a:p>
        </p:txBody>
      </p:sp>
      <p:sp>
        <p:nvSpPr>
          <p:cNvPr id="4" name="Rectangle 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itle 1"/>
          <p:cNvSpPr txBox="1">
            <a:spLocks/>
          </p:cNvSpPr>
          <p:nvPr/>
        </p:nvSpPr>
        <p:spPr>
          <a:xfrm>
            <a:off x="457200" y="274638"/>
            <a:ext cx="7467600" cy="1143000"/>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pPr algn="ctr"/>
            <a:r>
              <a:rPr lang="en-US" smtClean="0">
                <a:solidFill>
                  <a:srgbClr val="FFFF00"/>
                </a:solidFill>
              </a:rPr>
              <a:t>CHOICE (LỰA CHỌN)</a:t>
            </a:r>
            <a:endParaRPr lang="en-US">
              <a:solidFill>
                <a:srgbClr val="FFFF00"/>
              </a:solidFill>
            </a:endParaRPr>
          </a:p>
        </p:txBody>
      </p:sp>
      <p:pic>
        <p:nvPicPr>
          <p:cNvPr id="368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00" y="57150"/>
            <a:ext cx="8964613" cy="674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736838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19256" cy="4525963"/>
          </a:xfrm>
        </p:spPr>
        <p:txBody>
          <a:bodyPr>
            <a:normAutofit/>
          </a:bodyPr>
          <a:lstStyle/>
          <a:p>
            <a:pPr lvl="0" algn="just"/>
            <a:endParaRPr lang="en-US" sz="2700"/>
          </a:p>
        </p:txBody>
      </p:sp>
      <p:sp>
        <p:nvSpPr>
          <p:cNvPr id="4" name="Rectangle 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itle 1"/>
          <p:cNvSpPr txBox="1">
            <a:spLocks/>
          </p:cNvSpPr>
          <p:nvPr/>
        </p:nvSpPr>
        <p:spPr>
          <a:xfrm>
            <a:off x="457200" y="274638"/>
            <a:ext cx="7467600" cy="1143000"/>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pPr algn="ctr"/>
            <a:r>
              <a:rPr lang="en-US" smtClean="0">
                <a:solidFill>
                  <a:srgbClr val="FFFF00"/>
                </a:solidFill>
              </a:rPr>
              <a:t>CHOICE (LỰA CHỌN)</a:t>
            </a:r>
            <a:endParaRPr lang="en-US">
              <a:solidFill>
                <a:srgbClr val="FFFF00"/>
              </a:solidFill>
            </a:endParaRPr>
          </a:p>
        </p:txBody>
      </p:sp>
      <p:pic>
        <p:nvPicPr>
          <p:cNvPr id="378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550" y="171450"/>
            <a:ext cx="7707313" cy="6513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70796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19256" cy="4525963"/>
          </a:xfrm>
        </p:spPr>
        <p:txBody>
          <a:bodyPr>
            <a:normAutofit/>
          </a:bodyPr>
          <a:lstStyle/>
          <a:p>
            <a:pPr lvl="0" algn="just"/>
            <a:endParaRPr lang="en-US" sz="2700"/>
          </a:p>
        </p:txBody>
      </p:sp>
      <p:sp>
        <p:nvSpPr>
          <p:cNvPr id="4" name="Rectangle 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itle 1"/>
          <p:cNvSpPr txBox="1">
            <a:spLocks/>
          </p:cNvSpPr>
          <p:nvPr/>
        </p:nvSpPr>
        <p:spPr>
          <a:xfrm>
            <a:off x="457200" y="274638"/>
            <a:ext cx="7467600" cy="1143000"/>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pPr algn="ctr"/>
            <a:r>
              <a:rPr lang="en-US" smtClean="0">
                <a:solidFill>
                  <a:srgbClr val="FFFF00"/>
                </a:solidFill>
              </a:rPr>
              <a:t>CHOICE (LỰA CHỌN)</a:t>
            </a:r>
            <a:endParaRPr lang="en-US">
              <a:solidFill>
                <a:srgbClr val="FFFF00"/>
              </a:solidFill>
            </a:endParaRPr>
          </a:p>
        </p:txBody>
      </p:sp>
      <p:pic>
        <p:nvPicPr>
          <p:cNvPr id="389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9954" y="1916832"/>
            <a:ext cx="5804092" cy="2872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01177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a:solidFill>
                  <a:srgbClr val="FFFF00"/>
                </a:solidFill>
              </a:rPr>
              <a:t>CÁC GÓI TRONG JAVA </a:t>
            </a:r>
            <a:r>
              <a:rPr lang="en-US" smtClean="0">
                <a:solidFill>
                  <a:srgbClr val="FFFF00"/>
                </a:solidFill>
              </a:rPr>
              <a:t>AWT</a:t>
            </a:r>
            <a:endParaRPr lang="en-US">
              <a:solidFill>
                <a:srgbClr val="FFFF00"/>
              </a:solidFill>
            </a:endParaRPr>
          </a:p>
        </p:txBody>
      </p:sp>
      <p:sp>
        <p:nvSpPr>
          <p:cNvPr id="3" name="Content Placeholder 2"/>
          <p:cNvSpPr>
            <a:spLocks noGrp="1"/>
          </p:cNvSpPr>
          <p:nvPr>
            <p:ph idx="1"/>
          </p:nvPr>
        </p:nvSpPr>
        <p:spPr/>
        <p:txBody>
          <a:bodyPr>
            <a:normAutofit fontScale="92500" lnSpcReduction="10000"/>
          </a:bodyPr>
          <a:lstStyle/>
          <a:p>
            <a:pPr algn="just"/>
            <a:r>
              <a:rPr lang="en-US" smtClean="0"/>
              <a:t>Java </a:t>
            </a:r>
            <a:r>
              <a:rPr lang="en-US"/>
              <a:t>AWT có 12 gói cung cấp các lớp để xây dựng giao diện đồ họa (</a:t>
            </a:r>
            <a:r>
              <a:rPr lang="en-US" smtClean="0"/>
              <a:t>GUI).</a:t>
            </a:r>
          </a:p>
          <a:p>
            <a:pPr algn="just"/>
            <a:r>
              <a:rPr lang="en-US" smtClean="0"/>
              <a:t>2 </a:t>
            </a:r>
            <a:r>
              <a:rPr lang="en-US"/>
              <a:t>gói được sử dụng thường </a:t>
            </a:r>
            <a:r>
              <a:rPr lang="en-US" smtClean="0"/>
              <a:t>xuyên.</a:t>
            </a:r>
          </a:p>
          <a:p>
            <a:pPr algn="just"/>
            <a:r>
              <a:rPr lang="en-US" smtClean="0">
                <a:solidFill>
                  <a:srgbClr val="FFFF00"/>
                </a:solidFill>
              </a:rPr>
              <a:t>java.awt</a:t>
            </a:r>
            <a:r>
              <a:rPr lang="en-US" smtClean="0"/>
              <a:t> </a:t>
            </a:r>
            <a:r>
              <a:rPr lang="en-US"/>
              <a:t>gồm các lớp GUI cơ </a:t>
            </a:r>
            <a:r>
              <a:rPr lang="en-US" smtClean="0"/>
              <a:t>bản:</a:t>
            </a:r>
          </a:p>
          <a:p>
            <a:pPr lvl="1" algn="just"/>
            <a:r>
              <a:rPr lang="en-US" sz="2600" smtClean="0"/>
              <a:t>Các </a:t>
            </a:r>
            <a:r>
              <a:rPr lang="en-US" sz="2600"/>
              <a:t>lớp Component (như Button, TextComponent, </a:t>
            </a:r>
            <a:r>
              <a:rPr lang="en-US" smtClean="0"/>
              <a:t>Label</a:t>
            </a:r>
            <a:r>
              <a:rPr lang="en-US"/>
              <a:t>)</a:t>
            </a:r>
          </a:p>
          <a:p>
            <a:pPr lvl="1" algn="just"/>
            <a:r>
              <a:rPr lang="en-US" sz="2600" smtClean="0"/>
              <a:t>Các </a:t>
            </a:r>
            <a:r>
              <a:rPr lang="en-US" sz="2600"/>
              <a:t>lớp Container – lớp chứa (Frame, Panel, Dialog, </a:t>
            </a:r>
            <a:r>
              <a:rPr lang="en-US" sz="2600" smtClean="0"/>
              <a:t>ScollPanel)</a:t>
            </a:r>
          </a:p>
          <a:p>
            <a:pPr lvl="1" algn="just"/>
            <a:r>
              <a:rPr lang="en-US" sz="2600" smtClean="0"/>
              <a:t>Các </a:t>
            </a:r>
            <a:r>
              <a:rPr lang="en-US" sz="2600"/>
              <a:t>lớp quản lý </a:t>
            </a:r>
            <a:r>
              <a:rPr lang="en-US" sz="2600" smtClean="0"/>
              <a:t>layout (</a:t>
            </a:r>
            <a:r>
              <a:rPr lang="en-US" sz="2600"/>
              <a:t>FlowLayout, BorderLayout, </a:t>
            </a:r>
            <a:r>
              <a:rPr lang="en-US" sz="2600" smtClean="0"/>
              <a:t>GridLayout)</a:t>
            </a:r>
          </a:p>
          <a:p>
            <a:pPr lvl="1" algn="just"/>
            <a:r>
              <a:rPr lang="en-US" sz="2600" smtClean="0"/>
              <a:t>Các </a:t>
            </a:r>
            <a:r>
              <a:rPr lang="en-US" sz="2600"/>
              <a:t>lớp đồ họa  tùy </a:t>
            </a:r>
            <a:r>
              <a:rPr lang="en-US" sz="2600" smtClean="0"/>
              <a:t>biến (</a:t>
            </a:r>
            <a:r>
              <a:rPr lang="en-US" sz="2600"/>
              <a:t>Graphics, Color, </a:t>
            </a:r>
            <a:r>
              <a:rPr lang="en-US" sz="2600" smtClean="0"/>
              <a:t>Font)</a:t>
            </a:r>
          </a:p>
        </p:txBody>
      </p:sp>
    </p:spTree>
    <p:extLst>
      <p:ext uri="{BB962C8B-B14F-4D97-AF65-F5344CB8AC3E}">
        <p14:creationId xmlns:p14="http://schemas.microsoft.com/office/powerpoint/2010/main" val="308042506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19256" cy="4525963"/>
          </a:xfrm>
        </p:spPr>
        <p:txBody>
          <a:bodyPr>
            <a:normAutofit fontScale="85000" lnSpcReduction="10000"/>
          </a:bodyPr>
          <a:lstStyle/>
          <a:p>
            <a:pPr lvl="0" algn="just"/>
            <a:r>
              <a:rPr lang="en-US" sz="3100" smtClean="0"/>
              <a:t>List </a:t>
            </a:r>
            <a:r>
              <a:rPr lang="en-US" sz="3100"/>
              <a:t>là một danh </a:t>
            </a:r>
            <a:r>
              <a:rPr lang="en-US" sz="3100" smtClean="0"/>
              <a:t>sách </a:t>
            </a:r>
            <a:r>
              <a:rPr lang="en-US" sz="3100"/>
              <a:t>hoạt động tương tự đối tượng choice. Tuy nhiên, list cho phép người dùng có thể chọn một hoặc nhiều item cùng một lúc</a:t>
            </a:r>
            <a:r>
              <a:rPr lang="en-US" sz="3100" smtClean="0"/>
              <a:t>.</a:t>
            </a:r>
          </a:p>
          <a:p>
            <a:pPr lvl="0" algn="just"/>
            <a:r>
              <a:rPr lang="en-US" sz="3100" smtClean="0"/>
              <a:t>Các </a:t>
            </a:r>
            <a:r>
              <a:rPr lang="en-US" sz="3100"/>
              <a:t>phương thức cơ bản của lớp </a:t>
            </a:r>
            <a:r>
              <a:rPr lang="en-US" sz="3100" smtClean="0"/>
              <a:t>List:</a:t>
            </a:r>
          </a:p>
          <a:p>
            <a:pPr lvl="1" algn="just"/>
            <a:r>
              <a:rPr lang="en-US" sz="2700" smtClean="0">
                <a:solidFill>
                  <a:srgbClr val="FFFF00"/>
                </a:solidFill>
              </a:rPr>
              <a:t>List</a:t>
            </a:r>
            <a:r>
              <a:rPr lang="en-US" sz="2700">
                <a:solidFill>
                  <a:srgbClr val="FFFF00"/>
                </a:solidFill>
              </a:rPr>
              <a:t>()</a:t>
            </a:r>
            <a:r>
              <a:rPr lang="en-US" sz="2700"/>
              <a:t>: </a:t>
            </a:r>
            <a:r>
              <a:rPr lang="en-US" sz="2700" smtClean="0"/>
              <a:t>Khởi </a:t>
            </a:r>
            <a:r>
              <a:rPr lang="en-US" sz="2700"/>
              <a:t>tạo một danh sách rỗng, mỗi lần chỉ được chọn một </a:t>
            </a:r>
            <a:r>
              <a:rPr lang="en-US" sz="2700" smtClean="0"/>
              <a:t>item.</a:t>
            </a:r>
          </a:p>
          <a:p>
            <a:pPr lvl="1" algn="just"/>
            <a:r>
              <a:rPr lang="en-US" sz="2700" smtClean="0">
                <a:solidFill>
                  <a:srgbClr val="FFFF00"/>
                </a:solidFill>
              </a:rPr>
              <a:t>List(int</a:t>
            </a:r>
            <a:r>
              <a:rPr lang="en-US" sz="2700">
                <a:solidFill>
                  <a:srgbClr val="FFFF00"/>
                </a:solidFill>
              </a:rPr>
              <a:t>)</a:t>
            </a:r>
            <a:r>
              <a:rPr lang="en-US" sz="2700"/>
              <a:t>: </a:t>
            </a:r>
            <a:r>
              <a:rPr lang="en-US" sz="2700" smtClean="0"/>
              <a:t>Tương </a:t>
            </a:r>
            <a:r>
              <a:rPr lang="en-US" sz="2700"/>
              <a:t>tự, nhưng có qui định số dòng được nhìn </a:t>
            </a:r>
            <a:r>
              <a:rPr lang="en-US" sz="2700" smtClean="0"/>
              <a:t>thấy.</a:t>
            </a:r>
          </a:p>
          <a:p>
            <a:pPr lvl="1" algn="just"/>
            <a:r>
              <a:rPr lang="en-US" sz="2700" smtClean="0">
                <a:solidFill>
                  <a:srgbClr val="FFFF00"/>
                </a:solidFill>
              </a:rPr>
              <a:t>List(int</a:t>
            </a:r>
            <a:r>
              <a:rPr lang="en-US" sz="2700">
                <a:solidFill>
                  <a:srgbClr val="FFFF00"/>
                </a:solidFill>
              </a:rPr>
              <a:t>, boolean)</a:t>
            </a:r>
            <a:r>
              <a:rPr lang="en-US" sz="2700"/>
              <a:t>: </a:t>
            </a:r>
            <a:r>
              <a:rPr lang="en-US" sz="2700" smtClean="0"/>
              <a:t>Khởi </a:t>
            </a:r>
            <a:r>
              <a:rPr lang="en-US" sz="2700"/>
              <a:t>tạo một danh sách có số dòng được nhìn thấy xác định, chế độ cho phép chọn một hay nhiều item xác định bởi tham số thứ hai.</a:t>
            </a:r>
          </a:p>
        </p:txBody>
      </p:sp>
      <p:sp>
        <p:nvSpPr>
          <p:cNvPr id="4" name="Rectangle 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itle 1"/>
          <p:cNvSpPr txBox="1">
            <a:spLocks/>
          </p:cNvSpPr>
          <p:nvPr/>
        </p:nvSpPr>
        <p:spPr>
          <a:xfrm>
            <a:off x="457200" y="274638"/>
            <a:ext cx="7467600" cy="1143000"/>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pPr algn="ctr"/>
            <a:r>
              <a:rPr lang="en-US" smtClean="0">
                <a:solidFill>
                  <a:srgbClr val="FFFF00"/>
                </a:solidFill>
              </a:rPr>
              <a:t>LIST (DANH SÁCH)</a:t>
            </a:r>
            <a:endParaRPr lang="en-US">
              <a:solidFill>
                <a:srgbClr val="FFFF00"/>
              </a:solidFill>
            </a:endParaRPr>
          </a:p>
        </p:txBody>
      </p:sp>
    </p:spTree>
    <p:extLst>
      <p:ext uri="{BB962C8B-B14F-4D97-AF65-F5344CB8AC3E}">
        <p14:creationId xmlns:p14="http://schemas.microsoft.com/office/powerpoint/2010/main" val="125425633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19256" cy="4525963"/>
          </a:xfrm>
        </p:spPr>
        <p:txBody>
          <a:bodyPr>
            <a:normAutofit lnSpcReduction="10000"/>
          </a:bodyPr>
          <a:lstStyle/>
          <a:p>
            <a:pPr lvl="0" algn="just"/>
            <a:r>
              <a:rPr lang="en-US" sz="3100" smtClean="0">
                <a:solidFill>
                  <a:srgbClr val="FFFF00"/>
                </a:solidFill>
              </a:rPr>
              <a:t>add(String</a:t>
            </a:r>
            <a:r>
              <a:rPr lang="en-US" sz="3100">
                <a:solidFill>
                  <a:srgbClr val="FFFF00"/>
                </a:solidFill>
              </a:rPr>
              <a:t>)</a:t>
            </a:r>
            <a:r>
              <a:rPr lang="en-US" sz="3100"/>
              <a:t>: </a:t>
            </a:r>
            <a:r>
              <a:rPr lang="en-US" sz="3100" smtClean="0"/>
              <a:t>Thêm </a:t>
            </a:r>
            <a:r>
              <a:rPr lang="en-US" sz="3100"/>
              <a:t>một item vào danh </a:t>
            </a:r>
            <a:r>
              <a:rPr lang="en-US" sz="3100" smtClean="0"/>
              <a:t>sách.</a:t>
            </a:r>
          </a:p>
          <a:p>
            <a:pPr lvl="0" algn="just"/>
            <a:r>
              <a:rPr lang="en-US" sz="3100" smtClean="0">
                <a:solidFill>
                  <a:srgbClr val="FFFF00"/>
                </a:solidFill>
              </a:rPr>
              <a:t>add(String</a:t>
            </a:r>
            <a:r>
              <a:rPr lang="en-US" sz="3100">
                <a:solidFill>
                  <a:srgbClr val="FFFF00"/>
                </a:solidFill>
              </a:rPr>
              <a:t>, int)</a:t>
            </a:r>
            <a:r>
              <a:rPr lang="en-US" sz="3100"/>
              <a:t>: </a:t>
            </a:r>
            <a:r>
              <a:rPr lang="en-US" sz="3100" smtClean="0"/>
              <a:t>Chèn </a:t>
            </a:r>
            <a:r>
              <a:rPr lang="en-US" sz="3100"/>
              <a:t>một item vào vị trí xác định trong danh sách. Nếu chỉ số chèn vượt ra khỏi phạm vi danh sách, item sẽ được thêm vào </a:t>
            </a:r>
            <a:r>
              <a:rPr lang="en-US" sz="3100" smtClean="0"/>
              <a:t>cuối.</a:t>
            </a:r>
          </a:p>
          <a:p>
            <a:pPr lvl="0" algn="just"/>
            <a:r>
              <a:rPr lang="en-US" sz="3100" smtClean="0">
                <a:solidFill>
                  <a:srgbClr val="FFFF00"/>
                </a:solidFill>
              </a:rPr>
              <a:t>replaceItem(String</a:t>
            </a:r>
            <a:r>
              <a:rPr lang="en-US" sz="3100">
                <a:solidFill>
                  <a:srgbClr val="FFFF00"/>
                </a:solidFill>
              </a:rPr>
              <a:t>, int)</a:t>
            </a:r>
            <a:r>
              <a:rPr lang="en-US" sz="3100"/>
              <a:t>: </a:t>
            </a:r>
            <a:r>
              <a:rPr lang="en-US" sz="3100" smtClean="0"/>
              <a:t>Thay </a:t>
            </a:r>
            <a:r>
              <a:rPr lang="en-US" sz="3100"/>
              <a:t>thế một item ở vị trí xác định (tham số thứ hai) trong danh sách bằng một item mới (tham số thứ nhất).</a:t>
            </a:r>
          </a:p>
        </p:txBody>
      </p:sp>
      <p:sp>
        <p:nvSpPr>
          <p:cNvPr id="4" name="Rectangle 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itle 1"/>
          <p:cNvSpPr txBox="1">
            <a:spLocks/>
          </p:cNvSpPr>
          <p:nvPr/>
        </p:nvSpPr>
        <p:spPr>
          <a:xfrm>
            <a:off x="457200" y="274638"/>
            <a:ext cx="7467600" cy="1143000"/>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pPr algn="ctr"/>
            <a:r>
              <a:rPr lang="en-US" smtClean="0">
                <a:solidFill>
                  <a:srgbClr val="FFFF00"/>
                </a:solidFill>
              </a:rPr>
              <a:t>LIST (DANH SÁCH)</a:t>
            </a:r>
            <a:endParaRPr lang="en-US">
              <a:solidFill>
                <a:srgbClr val="FFFF00"/>
              </a:solidFill>
            </a:endParaRPr>
          </a:p>
        </p:txBody>
      </p:sp>
    </p:spTree>
    <p:extLst>
      <p:ext uri="{BB962C8B-B14F-4D97-AF65-F5344CB8AC3E}">
        <p14:creationId xmlns:p14="http://schemas.microsoft.com/office/powerpoint/2010/main" val="278102679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19256" cy="4525963"/>
          </a:xfrm>
        </p:spPr>
        <p:txBody>
          <a:bodyPr>
            <a:normAutofit fontScale="85000" lnSpcReduction="20000"/>
          </a:bodyPr>
          <a:lstStyle/>
          <a:p>
            <a:pPr lvl="0" algn="just"/>
            <a:r>
              <a:rPr lang="en-US" sz="3100" smtClean="0">
                <a:solidFill>
                  <a:srgbClr val="FFFF00"/>
                </a:solidFill>
              </a:rPr>
              <a:t>remove(int</a:t>
            </a:r>
            <a:r>
              <a:rPr lang="en-US" sz="3100">
                <a:solidFill>
                  <a:srgbClr val="FFFF00"/>
                </a:solidFill>
              </a:rPr>
              <a:t>)</a:t>
            </a:r>
            <a:r>
              <a:rPr lang="en-US" sz="3100"/>
              <a:t>: </a:t>
            </a:r>
            <a:r>
              <a:rPr lang="en-US" sz="3100" smtClean="0"/>
              <a:t>Xoá </a:t>
            </a:r>
            <a:r>
              <a:rPr lang="en-US" sz="3100"/>
              <a:t>item ở vị trí xác định trong danh </a:t>
            </a:r>
            <a:r>
              <a:rPr lang="en-US" sz="3100" smtClean="0"/>
              <a:t>sách.</a:t>
            </a:r>
          </a:p>
          <a:p>
            <a:pPr lvl="0" algn="just"/>
            <a:r>
              <a:rPr lang="en-US" sz="3100" smtClean="0">
                <a:solidFill>
                  <a:srgbClr val="FFFF00"/>
                </a:solidFill>
              </a:rPr>
              <a:t>removeAll</a:t>
            </a:r>
            <a:r>
              <a:rPr lang="en-US" sz="3100">
                <a:solidFill>
                  <a:srgbClr val="FFFF00"/>
                </a:solidFill>
              </a:rPr>
              <a:t>()</a:t>
            </a:r>
            <a:r>
              <a:rPr lang="en-US" sz="3100"/>
              <a:t>: </a:t>
            </a:r>
            <a:r>
              <a:rPr lang="en-US" sz="3100" smtClean="0"/>
              <a:t>Xoá </a:t>
            </a:r>
            <a:r>
              <a:rPr lang="en-US" sz="3100"/>
              <a:t>toàn bộ item hiện có của danh </a:t>
            </a:r>
            <a:r>
              <a:rPr lang="en-US" sz="3100" smtClean="0"/>
              <a:t>sách.</a:t>
            </a:r>
          </a:p>
          <a:p>
            <a:pPr lvl="0" algn="just"/>
            <a:r>
              <a:rPr lang="en-US" sz="3100" smtClean="0">
                <a:solidFill>
                  <a:srgbClr val="FFFF00"/>
                </a:solidFill>
              </a:rPr>
              <a:t>getSeletedIndex</a:t>
            </a:r>
            <a:r>
              <a:rPr lang="en-US" sz="3100">
                <a:solidFill>
                  <a:srgbClr val="FFFF00"/>
                </a:solidFill>
              </a:rPr>
              <a:t>()</a:t>
            </a:r>
            <a:r>
              <a:rPr lang="en-US" sz="3100"/>
              <a:t>: </a:t>
            </a:r>
            <a:r>
              <a:rPr lang="en-US" sz="3100" smtClean="0"/>
              <a:t>Trả </a:t>
            </a:r>
            <a:r>
              <a:rPr lang="en-US" sz="3100"/>
              <a:t>về index của item được chọn (danh sách đơn chọn</a:t>
            </a:r>
            <a:r>
              <a:rPr lang="en-US" sz="3100" smtClean="0"/>
              <a:t>).</a:t>
            </a:r>
          </a:p>
          <a:p>
            <a:pPr lvl="0" algn="just"/>
            <a:r>
              <a:rPr lang="en-US" sz="3100" smtClean="0">
                <a:solidFill>
                  <a:srgbClr val="FFFF00"/>
                </a:solidFill>
              </a:rPr>
              <a:t>getSelectedItem</a:t>
            </a:r>
            <a:r>
              <a:rPr lang="en-US" sz="3100">
                <a:solidFill>
                  <a:srgbClr val="FFFF00"/>
                </a:solidFill>
              </a:rPr>
              <a:t>()</a:t>
            </a:r>
            <a:r>
              <a:rPr lang="en-US" sz="3100"/>
              <a:t>: </a:t>
            </a:r>
            <a:r>
              <a:rPr lang="en-US" sz="3100" smtClean="0"/>
              <a:t>Trả </a:t>
            </a:r>
            <a:r>
              <a:rPr lang="en-US" sz="3100"/>
              <a:t>về item được chọn (danh sách đơn chọn</a:t>
            </a:r>
            <a:r>
              <a:rPr lang="en-US" sz="3100" smtClean="0"/>
              <a:t>).</a:t>
            </a:r>
          </a:p>
          <a:p>
            <a:pPr lvl="0" algn="just"/>
            <a:r>
              <a:rPr lang="en-US" sz="3100" smtClean="0">
                <a:solidFill>
                  <a:srgbClr val="FFFF00"/>
                </a:solidFill>
              </a:rPr>
              <a:t>getSelectedIndexs</a:t>
            </a:r>
            <a:r>
              <a:rPr lang="en-US" sz="3100">
                <a:solidFill>
                  <a:srgbClr val="FFFF00"/>
                </a:solidFill>
              </a:rPr>
              <a:t>()</a:t>
            </a:r>
            <a:r>
              <a:rPr lang="en-US" sz="3100"/>
              <a:t>: </a:t>
            </a:r>
            <a:r>
              <a:rPr lang="en-US" sz="3100" smtClean="0"/>
              <a:t>Trả </a:t>
            </a:r>
            <a:r>
              <a:rPr lang="en-US" sz="3100"/>
              <a:t>về chỉ số các item được chọn (danh sách đa chọn</a:t>
            </a:r>
            <a:r>
              <a:rPr lang="en-US" sz="3100" smtClean="0"/>
              <a:t>).</a:t>
            </a:r>
          </a:p>
          <a:p>
            <a:pPr lvl="0" algn="just"/>
            <a:r>
              <a:rPr lang="en-US" sz="3100" smtClean="0">
                <a:solidFill>
                  <a:srgbClr val="FFFF00"/>
                </a:solidFill>
              </a:rPr>
              <a:t>getSelectedItems</a:t>
            </a:r>
            <a:r>
              <a:rPr lang="en-US" sz="3100">
                <a:solidFill>
                  <a:srgbClr val="FFFF00"/>
                </a:solidFill>
              </a:rPr>
              <a:t>()</a:t>
            </a:r>
            <a:r>
              <a:rPr lang="en-US" sz="3100"/>
              <a:t>: </a:t>
            </a:r>
            <a:r>
              <a:rPr lang="en-US" sz="3100" smtClean="0"/>
              <a:t>Trả </a:t>
            </a:r>
            <a:r>
              <a:rPr lang="en-US" sz="3100"/>
              <a:t>về các item được chọn (danh sách đa chọn). </a:t>
            </a:r>
          </a:p>
        </p:txBody>
      </p:sp>
      <p:sp>
        <p:nvSpPr>
          <p:cNvPr id="4" name="Rectangle 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itle 1"/>
          <p:cNvSpPr txBox="1">
            <a:spLocks/>
          </p:cNvSpPr>
          <p:nvPr/>
        </p:nvSpPr>
        <p:spPr>
          <a:xfrm>
            <a:off x="457200" y="274638"/>
            <a:ext cx="7467600" cy="1143000"/>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pPr algn="ctr"/>
            <a:r>
              <a:rPr lang="en-US" smtClean="0">
                <a:solidFill>
                  <a:srgbClr val="FFFF00"/>
                </a:solidFill>
              </a:rPr>
              <a:t>LIST (DANH SÁCH)</a:t>
            </a:r>
            <a:endParaRPr lang="en-US">
              <a:solidFill>
                <a:srgbClr val="FFFF00"/>
              </a:solidFill>
            </a:endParaRPr>
          </a:p>
        </p:txBody>
      </p:sp>
    </p:spTree>
    <p:extLst>
      <p:ext uri="{BB962C8B-B14F-4D97-AF65-F5344CB8AC3E}">
        <p14:creationId xmlns:p14="http://schemas.microsoft.com/office/powerpoint/2010/main" val="347587406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19256" cy="4525963"/>
          </a:xfrm>
        </p:spPr>
        <p:txBody>
          <a:bodyPr>
            <a:normAutofit/>
          </a:bodyPr>
          <a:lstStyle/>
          <a:p>
            <a:pPr lvl="0" algn="just"/>
            <a:r>
              <a:rPr lang="en-US" sz="3100" smtClean="0"/>
              <a:t>Xử </a:t>
            </a:r>
            <a:r>
              <a:rPr lang="en-US" sz="3100"/>
              <a:t>lý sự kiện khi thay đổi item được </a:t>
            </a:r>
            <a:r>
              <a:rPr lang="en-US" sz="3100" smtClean="0"/>
              <a:t>chọn:</a:t>
            </a:r>
          </a:p>
          <a:p>
            <a:pPr lvl="1" algn="just"/>
            <a:r>
              <a:rPr lang="en-US" sz="2700" smtClean="0"/>
              <a:t>Kiểu </a:t>
            </a:r>
            <a:r>
              <a:rPr lang="en-US" sz="2700"/>
              <a:t>sự kiện: </a:t>
            </a:r>
            <a:r>
              <a:rPr lang="en-US" sz="2700" smtClean="0"/>
              <a:t>ItemEvent</a:t>
            </a:r>
          </a:p>
          <a:p>
            <a:pPr lvl="1" algn="just"/>
            <a:r>
              <a:rPr lang="en-US" sz="2700" smtClean="0"/>
              <a:t>Cài </a:t>
            </a:r>
            <a:r>
              <a:rPr lang="en-US" sz="2700"/>
              <a:t>đặt giao tiếp: </a:t>
            </a:r>
            <a:r>
              <a:rPr lang="en-US" sz="2700" smtClean="0"/>
              <a:t>ItemListener</a:t>
            </a:r>
          </a:p>
          <a:p>
            <a:pPr lvl="1"/>
            <a:r>
              <a:rPr lang="en-US" sz="2700" smtClean="0"/>
              <a:t>Phương </a:t>
            </a:r>
            <a:r>
              <a:rPr lang="en-US" sz="2700"/>
              <a:t>thức xử </a:t>
            </a:r>
            <a:r>
              <a:rPr lang="en-US" sz="2700" smtClean="0"/>
              <a:t>lý: 	itemStateChange(ItemEvent</a:t>
            </a:r>
            <a:r>
              <a:rPr lang="en-US" sz="2700"/>
              <a:t>);</a:t>
            </a:r>
          </a:p>
        </p:txBody>
      </p:sp>
      <p:sp>
        <p:nvSpPr>
          <p:cNvPr id="4" name="Rectangle 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itle 1"/>
          <p:cNvSpPr txBox="1">
            <a:spLocks/>
          </p:cNvSpPr>
          <p:nvPr/>
        </p:nvSpPr>
        <p:spPr>
          <a:xfrm>
            <a:off x="457200" y="274638"/>
            <a:ext cx="7467600" cy="1143000"/>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pPr algn="ctr"/>
            <a:r>
              <a:rPr lang="en-US" smtClean="0">
                <a:solidFill>
                  <a:srgbClr val="FFFF00"/>
                </a:solidFill>
              </a:rPr>
              <a:t>LIST (DANH SÁCH)</a:t>
            </a:r>
            <a:endParaRPr lang="en-US">
              <a:solidFill>
                <a:srgbClr val="FFFF00"/>
              </a:solidFill>
            </a:endParaRPr>
          </a:p>
        </p:txBody>
      </p:sp>
    </p:spTree>
    <p:extLst>
      <p:ext uri="{BB962C8B-B14F-4D97-AF65-F5344CB8AC3E}">
        <p14:creationId xmlns:p14="http://schemas.microsoft.com/office/powerpoint/2010/main" val="206226273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19256" cy="4525963"/>
          </a:xfrm>
        </p:spPr>
        <p:txBody>
          <a:bodyPr>
            <a:normAutofit/>
          </a:bodyPr>
          <a:lstStyle/>
          <a:p>
            <a:pPr lvl="0" algn="just"/>
            <a:endParaRPr lang="en-US" sz="2700"/>
          </a:p>
        </p:txBody>
      </p:sp>
      <p:sp>
        <p:nvSpPr>
          <p:cNvPr id="4" name="Rectangle 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itle 1"/>
          <p:cNvSpPr txBox="1">
            <a:spLocks/>
          </p:cNvSpPr>
          <p:nvPr/>
        </p:nvSpPr>
        <p:spPr>
          <a:xfrm>
            <a:off x="457200" y="274638"/>
            <a:ext cx="7467600" cy="1143000"/>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pPr algn="ctr"/>
            <a:r>
              <a:rPr lang="en-US" smtClean="0">
                <a:solidFill>
                  <a:srgbClr val="FFFF00"/>
                </a:solidFill>
              </a:rPr>
              <a:t>LIST (DANH SÁCH)</a:t>
            </a:r>
            <a:endParaRPr lang="en-US">
              <a:solidFill>
                <a:srgbClr val="FFFF00"/>
              </a:solidFill>
            </a:endParaRPr>
          </a:p>
        </p:txBody>
      </p:sp>
      <p:pic>
        <p:nvPicPr>
          <p:cNvPr id="399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 y="139700"/>
            <a:ext cx="7847013" cy="6577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119850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19256" cy="4525963"/>
          </a:xfrm>
        </p:spPr>
        <p:txBody>
          <a:bodyPr>
            <a:normAutofit/>
          </a:bodyPr>
          <a:lstStyle/>
          <a:p>
            <a:pPr lvl="0" algn="just"/>
            <a:endParaRPr lang="en-US" sz="2700"/>
          </a:p>
        </p:txBody>
      </p:sp>
      <p:sp>
        <p:nvSpPr>
          <p:cNvPr id="4" name="Rectangle 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itle 1"/>
          <p:cNvSpPr txBox="1">
            <a:spLocks/>
          </p:cNvSpPr>
          <p:nvPr/>
        </p:nvSpPr>
        <p:spPr>
          <a:xfrm>
            <a:off x="457200" y="274638"/>
            <a:ext cx="7467600" cy="1143000"/>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pPr algn="ctr"/>
            <a:r>
              <a:rPr lang="en-US" smtClean="0">
                <a:solidFill>
                  <a:srgbClr val="FFFF00"/>
                </a:solidFill>
              </a:rPr>
              <a:t>LIST (DANH SÁCH)</a:t>
            </a:r>
            <a:endParaRPr lang="en-US">
              <a:solidFill>
                <a:srgbClr val="FFFF00"/>
              </a:solidFill>
            </a:endParaRPr>
          </a:p>
        </p:txBody>
      </p:sp>
      <p:pic>
        <p:nvPicPr>
          <p:cNvPr id="409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050" y="539452"/>
            <a:ext cx="7580313" cy="605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361019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19256" cy="4525963"/>
          </a:xfrm>
        </p:spPr>
        <p:txBody>
          <a:bodyPr>
            <a:normAutofit/>
          </a:bodyPr>
          <a:lstStyle/>
          <a:p>
            <a:pPr lvl="0" algn="just"/>
            <a:endParaRPr lang="en-US" sz="2700"/>
          </a:p>
        </p:txBody>
      </p:sp>
      <p:sp>
        <p:nvSpPr>
          <p:cNvPr id="4" name="Rectangle 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itle 1"/>
          <p:cNvSpPr txBox="1">
            <a:spLocks/>
          </p:cNvSpPr>
          <p:nvPr/>
        </p:nvSpPr>
        <p:spPr>
          <a:xfrm>
            <a:off x="457200" y="274638"/>
            <a:ext cx="7467600" cy="1143000"/>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pPr algn="ctr"/>
            <a:r>
              <a:rPr lang="en-US" smtClean="0">
                <a:solidFill>
                  <a:srgbClr val="FFFF00"/>
                </a:solidFill>
              </a:rPr>
              <a:t>LIST (DANH SÁCH)</a:t>
            </a:r>
            <a:endParaRPr lang="en-US">
              <a:solidFill>
                <a:srgbClr val="FFFF00"/>
              </a:solidFill>
            </a:endParaRPr>
          </a:p>
        </p:txBody>
      </p:sp>
      <p:pic>
        <p:nvPicPr>
          <p:cNvPr id="419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7100" y="2241550"/>
            <a:ext cx="7288213" cy="237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119563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19256" cy="4525963"/>
          </a:xfrm>
        </p:spPr>
        <p:txBody>
          <a:bodyPr>
            <a:normAutofit/>
          </a:bodyPr>
          <a:lstStyle/>
          <a:p>
            <a:pPr lvl="0" algn="just"/>
            <a:endParaRPr lang="en-US" sz="2700"/>
          </a:p>
        </p:txBody>
      </p:sp>
      <p:sp>
        <p:nvSpPr>
          <p:cNvPr id="4" name="Rectangle 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itle 1"/>
          <p:cNvSpPr txBox="1">
            <a:spLocks/>
          </p:cNvSpPr>
          <p:nvPr/>
        </p:nvSpPr>
        <p:spPr>
          <a:xfrm>
            <a:off x="457200" y="274638"/>
            <a:ext cx="7467600" cy="1143000"/>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pPr algn="ctr"/>
            <a:r>
              <a:rPr lang="en-US" smtClean="0">
                <a:solidFill>
                  <a:srgbClr val="FFFF00"/>
                </a:solidFill>
              </a:rPr>
              <a:t>LIST (DANH SÁCH)</a:t>
            </a:r>
            <a:endParaRPr lang="en-US">
              <a:solidFill>
                <a:srgbClr val="FFFF00"/>
              </a:solidFill>
            </a:endParaRPr>
          </a:p>
        </p:txBody>
      </p:sp>
      <p:pic>
        <p:nvPicPr>
          <p:cNvPr id="430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9760" y="1604344"/>
            <a:ext cx="5082480" cy="3232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4038915"/>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BÀI TẬP</a:t>
            </a:r>
            <a:endParaRPr lang="en-US">
              <a:solidFill>
                <a:srgbClr val="FFFF00"/>
              </a:solidFill>
            </a:endParaRPr>
          </a:p>
        </p:txBody>
      </p:sp>
      <p:sp>
        <p:nvSpPr>
          <p:cNvPr id="3" name="Content Placeholder 2"/>
          <p:cNvSpPr>
            <a:spLocks noGrp="1"/>
          </p:cNvSpPr>
          <p:nvPr>
            <p:ph idx="1"/>
          </p:nvPr>
        </p:nvSpPr>
        <p:spPr/>
        <p:txBody>
          <a:bodyPr>
            <a:normAutofit fontScale="92500" lnSpcReduction="20000"/>
          </a:bodyPr>
          <a:lstStyle/>
          <a:p>
            <a:pPr algn="just"/>
            <a:r>
              <a:rPr lang="en-US" sz="3100">
                <a:solidFill>
                  <a:srgbClr val="FF0000"/>
                </a:solidFill>
              </a:rPr>
              <a:t>Bài </a:t>
            </a:r>
            <a:r>
              <a:rPr lang="en-US" sz="3100" smtClean="0">
                <a:solidFill>
                  <a:srgbClr val="FF0000"/>
                </a:solidFill>
              </a:rPr>
              <a:t>1: </a:t>
            </a:r>
            <a:r>
              <a:rPr lang="en-US" sz="3100" smtClean="0"/>
              <a:t>Viết </a:t>
            </a:r>
            <a:r>
              <a:rPr lang="en-US" sz="3100"/>
              <a:t>chương trình thay đổi màu nền của frame theo lựa chọn của </a:t>
            </a:r>
            <a:r>
              <a:rPr lang="en-US" sz="3100"/>
              <a:t>người </a:t>
            </a:r>
            <a:r>
              <a:rPr lang="en-US" sz="3100" smtClean="0"/>
              <a:t>dùng:</a:t>
            </a:r>
          </a:p>
          <a:p>
            <a:pPr algn="just"/>
            <a:r>
              <a:rPr lang="en-US" sz="3100" smtClean="0"/>
              <a:t>Tạo </a:t>
            </a:r>
            <a:r>
              <a:rPr lang="en-US" sz="3100"/>
              <a:t>ra một ô văn bản duy nhất</a:t>
            </a:r>
            <a:r>
              <a:rPr lang="en-US" sz="3100"/>
              <a:t>, </a:t>
            </a:r>
            <a:r>
              <a:rPr lang="en-US" sz="3100" smtClean="0"/>
              <a:t>cho nhập vào </a:t>
            </a:r>
            <a:r>
              <a:rPr lang="en-US" sz="3100"/>
              <a:t>một trong số các </a:t>
            </a:r>
            <a:r>
              <a:rPr lang="en-US" sz="3100"/>
              <a:t>màu </a:t>
            </a:r>
            <a:r>
              <a:rPr lang="en-US" sz="3100"/>
              <a:t>Blue, Cyan, Gray, Green, Magenta, Orange, Pink, Red, White</a:t>
            </a:r>
            <a:r>
              <a:rPr lang="en-US" sz="3100"/>
              <a:t>, </a:t>
            </a:r>
            <a:r>
              <a:rPr lang="en-US" sz="3100" smtClean="0"/>
              <a:t>Yellow.</a:t>
            </a:r>
          </a:p>
          <a:p>
            <a:pPr algn="just"/>
            <a:r>
              <a:rPr lang="en-US" sz="3100" smtClean="0"/>
              <a:t>Người </a:t>
            </a:r>
            <a:r>
              <a:rPr lang="en-US" sz="3100"/>
              <a:t>dùng </a:t>
            </a:r>
            <a:r>
              <a:rPr lang="en-US" sz="3100"/>
              <a:t>nhập</a:t>
            </a:r>
            <a:r>
              <a:rPr lang="en-US" sz="3100" smtClean="0"/>
              <a:t> tên màu xong và </a:t>
            </a:r>
            <a:r>
              <a:rPr lang="en-US" sz="3100"/>
              <a:t>gõ enter, màu nền của frame sẽ đổi theo màu đó. Nếu người </a:t>
            </a:r>
            <a:r>
              <a:rPr lang="en-US" sz="3100"/>
              <a:t>dùng </a:t>
            </a:r>
            <a:r>
              <a:rPr lang="en-US" sz="3100" smtClean="0"/>
              <a:t>nhập sai </a:t>
            </a:r>
            <a:r>
              <a:rPr lang="en-US" sz="3100"/>
              <a:t>màu</a:t>
            </a:r>
            <a:r>
              <a:rPr lang="en-US" sz="3100"/>
              <a:t>, </a:t>
            </a:r>
            <a:r>
              <a:rPr lang="en-US" sz="3100" smtClean="0"/>
              <a:t>thì thông báo chỉ mới tô được các màu ở trên.</a:t>
            </a:r>
            <a:endParaRPr lang="en-US" sz="3100"/>
          </a:p>
        </p:txBody>
      </p:sp>
    </p:spTree>
    <p:extLst>
      <p:ext uri="{BB962C8B-B14F-4D97-AF65-F5344CB8AC3E}">
        <p14:creationId xmlns:p14="http://schemas.microsoft.com/office/powerpoint/2010/main" val="1853460809"/>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BÀI TẬP</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mtClean="0">
                <a:solidFill>
                  <a:srgbClr val="FF0000"/>
                </a:solidFill>
              </a:rPr>
              <a:t>Bài </a:t>
            </a:r>
            <a:r>
              <a:rPr lang="en-US" smtClean="0">
                <a:solidFill>
                  <a:srgbClr val="FF0000"/>
                </a:solidFill>
              </a:rPr>
              <a:t>2: </a:t>
            </a:r>
            <a:r>
              <a:rPr lang="vi-VN" sz="3100" smtClean="0"/>
              <a:t>Viết </a:t>
            </a:r>
            <a:r>
              <a:rPr lang="vi-VN" sz="3100"/>
              <a:t>chương trình </a:t>
            </a:r>
            <a:r>
              <a:rPr lang="vi-VN" sz="3100"/>
              <a:t>tạo </a:t>
            </a:r>
            <a:r>
              <a:rPr lang="vi-VN" sz="3100" smtClean="0"/>
              <a:t>Frame</a:t>
            </a:r>
            <a:r>
              <a:rPr lang="en-US" sz="3100" smtClean="0"/>
              <a:t>, </a:t>
            </a:r>
            <a:r>
              <a:rPr lang="vi-VN" sz="3100" smtClean="0"/>
              <a:t>thêm </a:t>
            </a:r>
            <a:r>
              <a:rPr lang="vi-VN" sz="3100"/>
              <a:t>vào các component và xử lý các </a:t>
            </a:r>
            <a:r>
              <a:rPr lang="vi-VN" sz="3100"/>
              <a:t>sự </a:t>
            </a:r>
            <a:r>
              <a:rPr lang="vi-VN" sz="3100" smtClean="0"/>
              <a:t>kiện</a:t>
            </a:r>
            <a:r>
              <a:rPr lang="en-US" sz="3100" smtClean="0"/>
              <a:t> cho minh họa</a:t>
            </a:r>
            <a:r>
              <a:rPr lang="vi-VN" sz="3100" smtClean="0"/>
              <a:t>.</a:t>
            </a:r>
            <a:endParaRPr lang="en-US" sz="310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0508" y="3140968"/>
            <a:ext cx="3899684" cy="3612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362248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7807</TotalTime>
  <Words>4186</Words>
  <Application>Microsoft Office PowerPoint</Application>
  <PresentationFormat>On-screen Show (4:3)</PresentationFormat>
  <Paragraphs>447</Paragraphs>
  <Slides>102</Slides>
  <Notes>63</Notes>
  <HiddenSlides>0</HiddenSlides>
  <MMClips>0</MMClips>
  <ScaleCrop>false</ScaleCrop>
  <HeadingPairs>
    <vt:vector size="4" baseType="variant">
      <vt:variant>
        <vt:lpstr>Theme</vt:lpstr>
      </vt:variant>
      <vt:variant>
        <vt:i4>1</vt:i4>
      </vt:variant>
      <vt:variant>
        <vt:lpstr>Slide Titles</vt:lpstr>
      </vt:variant>
      <vt:variant>
        <vt:i4>102</vt:i4>
      </vt:variant>
    </vt:vector>
  </HeadingPairs>
  <TitlesOfParts>
    <vt:vector size="103" baseType="lpstr">
      <vt:lpstr>Technic</vt:lpstr>
      <vt:lpstr>lập trình GIAO DIỆN</vt:lpstr>
      <vt:lpstr>NỘI DUNG</vt:lpstr>
      <vt:lpstr>CÁC GÓI LẬP TRÌNH  GIAO DIỆN TRONG JAVA</vt:lpstr>
      <vt:lpstr>JAVA AWT  (Abstract Window Toolkit)</vt:lpstr>
      <vt:lpstr>JAVA AWT</vt:lpstr>
      <vt:lpstr>JAVA SWING</vt:lpstr>
      <vt:lpstr>JAVA SWING</vt:lpstr>
      <vt:lpstr>XÂY DỰNG GIAO DIỆN VỚI JAVA AWT</vt:lpstr>
      <vt:lpstr>CÁC GÓI TRONG JAVA AWT</vt:lpstr>
      <vt:lpstr>CÁC GÓI TRONG JAVA AWT</vt:lpstr>
      <vt:lpstr>CONTAINER VÀ COMPONENT</vt:lpstr>
      <vt:lpstr>CONTAINER VÀ COMPONENT</vt:lpstr>
      <vt:lpstr>CÁC LOẠI CONTAINER</vt:lpstr>
      <vt:lpstr>PowerPoint Presentation</vt:lpstr>
      <vt:lpstr>XÂY DỰNG GIAO DIỆN VỚI CÁC ĐỐI TƯỢNG CƠ BẢN</vt:lpstr>
      <vt:lpstr>GIAO DIỆN VỚI CÁC ĐỐI TƯỢNG CƠ BẢN</vt:lpstr>
      <vt:lpstr>CÁC ĐỐI TƯỢNG CONTAINER CƠ BẢN</vt:lpstr>
      <vt:lpstr>CÁC ĐỐI TƯỢNG CONTAINER CƠ BẢN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XÂY DỰNG GIAO DIỆN VỚI CÁC ĐỐI TƯỢNG COMPONENT CƠ BẢN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BÀI TẬP</vt:lpstr>
      <vt:lpstr>BÀI TẬP</vt:lpstr>
      <vt:lpstr>BÀI TẬP</vt:lpstr>
      <vt:lpstr>BÀI TẬP</vt:lpstr>
      <vt:lpstr>BÀI TẬP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giao diện</dc:title>
  <dc:creator>Windows User</dc:creator>
  <cp:lastModifiedBy>Windows User</cp:lastModifiedBy>
  <cp:revision>1649</cp:revision>
  <dcterms:created xsi:type="dcterms:W3CDTF">2016-08-15T10:08:11Z</dcterms:created>
  <dcterms:modified xsi:type="dcterms:W3CDTF">2016-11-08T18:10:08Z</dcterms:modified>
</cp:coreProperties>
</file>