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1"/>
  </p:notesMasterIdLst>
  <p:sldIdLst>
    <p:sldId id="256" r:id="rId2"/>
    <p:sldId id="258" r:id="rId3"/>
    <p:sldId id="257" r:id="rId4"/>
    <p:sldId id="259" r:id="rId5"/>
    <p:sldId id="364" r:id="rId6"/>
    <p:sldId id="365" r:id="rId7"/>
    <p:sldId id="366" r:id="rId8"/>
    <p:sldId id="363" r:id="rId9"/>
    <p:sldId id="358" r:id="rId10"/>
    <p:sldId id="260" r:id="rId11"/>
    <p:sldId id="261" r:id="rId12"/>
    <p:sldId id="262" r:id="rId13"/>
    <p:sldId id="263" r:id="rId14"/>
    <p:sldId id="264" r:id="rId15"/>
    <p:sldId id="265" r:id="rId16"/>
    <p:sldId id="278" r:id="rId17"/>
    <p:sldId id="367" r:id="rId18"/>
    <p:sldId id="369" r:id="rId19"/>
    <p:sldId id="370" r:id="rId20"/>
    <p:sldId id="368" r:id="rId21"/>
    <p:sldId id="286" r:id="rId22"/>
    <p:sldId id="374" r:id="rId23"/>
    <p:sldId id="375" r:id="rId24"/>
    <p:sldId id="376" r:id="rId25"/>
    <p:sldId id="373" r:id="rId26"/>
    <p:sldId id="281" r:id="rId27"/>
    <p:sldId id="282" r:id="rId28"/>
    <p:sldId id="371" r:id="rId29"/>
    <p:sldId id="378" r:id="rId30"/>
    <p:sldId id="379" r:id="rId31"/>
    <p:sldId id="380" r:id="rId32"/>
    <p:sldId id="381" r:id="rId33"/>
    <p:sldId id="382" r:id="rId34"/>
    <p:sldId id="383" r:id="rId35"/>
    <p:sldId id="384" r:id="rId36"/>
    <p:sldId id="283" r:id="rId37"/>
    <p:sldId id="284" r:id="rId38"/>
    <p:sldId id="285" r:id="rId39"/>
    <p:sldId id="360"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84" autoAdjust="0"/>
  </p:normalViewPr>
  <p:slideViewPr>
    <p:cSldViewPr>
      <p:cViewPr>
        <p:scale>
          <a:sx n="72" d="100"/>
          <a:sy n="72" d="100"/>
        </p:scale>
        <p:origin x="-1314"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07/09/2016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Không thể truy nhập đến dữ liệu một cách tự do như lập trình cấu trúc.</a:t>
            </a:r>
          </a:p>
        </p:txBody>
      </p:sp>
      <p:sp>
        <p:nvSpPr>
          <p:cNvPr id="4" name="Slide Number Placeholder 3"/>
          <p:cNvSpPr>
            <a:spLocks noGrp="1"/>
          </p:cNvSpPr>
          <p:nvPr>
            <p:ph type="sldNum" sz="quarter" idx="10"/>
          </p:nvPr>
        </p:nvSpPr>
        <p:spPr/>
        <p:txBody>
          <a:bodyPr/>
          <a:lstStyle/>
          <a:p>
            <a:fld id="{97B842AA-1770-47B5-86E9-2358399F357D}" type="slidenum">
              <a:rPr lang="en-US" smtClean="0"/>
              <a:t>24</a:t>
            </a:fld>
            <a:endParaRPr lang="en-US"/>
          </a:p>
        </p:txBody>
      </p:sp>
    </p:spTree>
    <p:extLst>
      <p:ext uri="{BB962C8B-B14F-4D97-AF65-F5344CB8AC3E}">
        <p14:creationId xmlns:p14="http://schemas.microsoft.com/office/powerpoint/2010/main" val="121429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25</a:t>
            </a:fld>
            <a:endParaRPr lang="en-US"/>
          </a:p>
        </p:txBody>
      </p:sp>
    </p:spTree>
    <p:extLst>
      <p:ext uri="{BB962C8B-B14F-4D97-AF65-F5344CB8AC3E}">
        <p14:creationId xmlns:p14="http://schemas.microsoft.com/office/powerpoint/2010/main" val="45684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B842AA-1770-47B5-86E9-2358399F357D}" type="slidenum">
              <a:rPr lang="en-US" smtClean="0"/>
              <a:t>26</a:t>
            </a:fld>
            <a:endParaRPr lang="en-US"/>
          </a:p>
        </p:txBody>
      </p:sp>
    </p:spTree>
    <p:extLst>
      <p:ext uri="{BB962C8B-B14F-4D97-AF65-F5344CB8AC3E}">
        <p14:creationId xmlns:p14="http://schemas.microsoft.com/office/powerpoint/2010/main" val="456841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27</a:t>
            </a:fld>
            <a:endParaRPr lang="en-US"/>
          </a:p>
        </p:txBody>
      </p:sp>
    </p:spTree>
    <p:extLst>
      <p:ext uri="{BB962C8B-B14F-4D97-AF65-F5344CB8AC3E}">
        <p14:creationId xmlns:p14="http://schemas.microsoft.com/office/powerpoint/2010/main" val="149721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28</a:t>
            </a:fld>
            <a:endParaRPr lang="en-US"/>
          </a:p>
        </p:txBody>
      </p:sp>
    </p:spTree>
    <p:extLst>
      <p:ext uri="{BB962C8B-B14F-4D97-AF65-F5344CB8AC3E}">
        <p14:creationId xmlns:p14="http://schemas.microsoft.com/office/powerpoint/2010/main" val="149721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07/09/2016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07/09/2016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07/09/2016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07/09/2016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07/09/2016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07/09/2016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07/09/2016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07/09/2016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07/09/2016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07/09/2016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07/09/2016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07/09/2016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429000"/>
            <a:ext cx="8247392" cy="2301240"/>
          </a:xfrm>
        </p:spPr>
        <p:txBody>
          <a:bodyPr>
            <a:normAutofit/>
          </a:bodyPr>
          <a:lstStyle/>
          <a:p>
            <a:pPr algn="ctr"/>
            <a:r>
              <a:rPr lang="en-US" sz="4000" err="1" smtClean="0"/>
              <a:t>Tổng</a:t>
            </a:r>
            <a:r>
              <a:rPr lang="en-US" sz="4000" smtClean="0"/>
              <a:t> </a:t>
            </a:r>
            <a:r>
              <a:rPr lang="en-US" sz="4000" err="1" smtClean="0"/>
              <a:t>quan</a:t>
            </a:r>
            <a:r>
              <a:rPr lang="en-US" sz="4000" smtClean="0"/>
              <a:t> </a:t>
            </a:r>
            <a:r>
              <a:rPr lang="en-US" sz="4000" err="1" smtClean="0"/>
              <a:t>về</a:t>
            </a:r>
            <a:r>
              <a:rPr lang="en-US" sz="4000" smtClean="0"/>
              <a:t> </a:t>
            </a:r>
            <a:br>
              <a:rPr lang="en-US" sz="4000" smtClean="0"/>
            </a:br>
            <a:r>
              <a:rPr lang="en-US" sz="4000" smtClean="0"/>
              <a:t>lập </a:t>
            </a:r>
            <a:r>
              <a:rPr lang="en-US" sz="4000" err="1" smtClean="0"/>
              <a:t>trình</a:t>
            </a:r>
            <a:r>
              <a:rPr lang="en-US" sz="4000" smtClean="0"/>
              <a:t> HƯỚNG ĐỐI TƯỢNG</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CẤU TRÚC</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b="1" err="1">
                <a:solidFill>
                  <a:srgbClr val="FF0000"/>
                </a:solidFill>
              </a:rPr>
              <a:t>Đặc</a:t>
            </a:r>
            <a:r>
              <a:rPr lang="en-US" b="1">
                <a:solidFill>
                  <a:srgbClr val="FF0000"/>
                </a:solidFill>
              </a:rPr>
              <a:t> </a:t>
            </a:r>
            <a:r>
              <a:rPr lang="en-US" b="1" smtClean="0">
                <a:solidFill>
                  <a:srgbClr val="FF0000"/>
                </a:solidFill>
              </a:rPr>
              <a:t>trưng:</a:t>
            </a:r>
          </a:p>
          <a:p>
            <a:pPr algn="just"/>
            <a:r>
              <a:rPr lang="en-US"/>
              <a:t>Đặc trưng cơ bản nhất của lập trình cấu trúc thể hiện ở mối quan hệ:</a:t>
            </a:r>
          </a:p>
          <a:p>
            <a:pPr marL="338328" lvl="1" indent="0" algn="just">
              <a:buNone/>
            </a:pPr>
            <a:r>
              <a:rPr lang="en-US" b="1">
                <a:solidFill>
                  <a:srgbClr val="FFFF00"/>
                </a:solidFill>
              </a:rPr>
              <a:t>Chương trình = Cấu trúc dữ liệu + Giải thuật</a:t>
            </a:r>
          </a:p>
          <a:p>
            <a:pPr algn="just"/>
            <a:r>
              <a:rPr lang="en-US"/>
              <a:t>Trong đó:</a:t>
            </a:r>
          </a:p>
          <a:p>
            <a:pPr marL="338328" lvl="1" indent="0" algn="just">
              <a:buNone/>
            </a:pPr>
            <a:r>
              <a:rPr lang="en-US" b="1">
                <a:solidFill>
                  <a:srgbClr val="FFFF00"/>
                </a:solidFill>
              </a:rPr>
              <a:t>Cấu trúc dữ liệu</a:t>
            </a:r>
            <a:r>
              <a:rPr lang="en-US" b="1"/>
              <a:t> </a:t>
            </a:r>
            <a:r>
              <a:rPr lang="en-US" smtClean="0"/>
              <a:t>là </a:t>
            </a:r>
            <a:r>
              <a:rPr lang="en-US"/>
              <a:t>cách tổ chức dữ liệu, cách mô tả bài toán dưới dạng ngôn ngữ lập trình</a:t>
            </a:r>
          </a:p>
          <a:p>
            <a:pPr marL="338328" lvl="1" indent="0" algn="just">
              <a:buNone/>
            </a:pPr>
            <a:r>
              <a:rPr lang="en-US" b="1">
                <a:solidFill>
                  <a:srgbClr val="FFFF00"/>
                </a:solidFill>
              </a:rPr>
              <a:t>Giải thuật</a:t>
            </a:r>
            <a:r>
              <a:rPr lang="en-US" b="1"/>
              <a:t> </a:t>
            </a:r>
            <a:r>
              <a:rPr lang="en-US"/>
              <a:t>là một quy trình để thực hiện một công việc xác </a:t>
            </a:r>
            <a:r>
              <a:rPr lang="en-US" smtClean="0"/>
              <a:t>định. </a:t>
            </a:r>
            <a:endParaRPr lang="en-US"/>
          </a:p>
        </p:txBody>
      </p:sp>
    </p:spTree>
    <p:extLst>
      <p:ext uri="{BB962C8B-B14F-4D97-AF65-F5344CB8AC3E}">
        <p14:creationId xmlns:p14="http://schemas.microsoft.com/office/powerpoint/2010/main" val="3118119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CẤU TRÚC</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sz="3100" b="1" smtClean="0"/>
              <a:t>Trong </a:t>
            </a:r>
            <a:r>
              <a:rPr lang="en-US" sz="3100" b="1"/>
              <a:t>chương trình, giải </a:t>
            </a:r>
            <a:r>
              <a:rPr lang="en-US" sz="3100" b="1" smtClean="0"/>
              <a:t>thuật (GT) </a:t>
            </a:r>
            <a:r>
              <a:rPr lang="en-US" sz="3100" b="1"/>
              <a:t>có quan hệ phụ thuộc vào cấu trúc dữ </a:t>
            </a:r>
            <a:r>
              <a:rPr lang="en-US" sz="3100" b="1" smtClean="0"/>
              <a:t>liệu (CTDL):</a:t>
            </a:r>
            <a:endParaRPr lang="en-US" sz="3100" b="1"/>
          </a:p>
          <a:p>
            <a:pPr algn="just"/>
            <a:r>
              <a:rPr lang="en-US" sz="3100" smtClean="0"/>
              <a:t>Một CTDL </a:t>
            </a:r>
            <a:r>
              <a:rPr lang="en-US" sz="3100"/>
              <a:t>chỉ phù hợp với một số hạn chế các </a:t>
            </a:r>
            <a:r>
              <a:rPr lang="en-US" sz="3100" smtClean="0"/>
              <a:t>GT.</a:t>
            </a:r>
          </a:p>
          <a:p>
            <a:pPr algn="just"/>
            <a:r>
              <a:rPr lang="en-US" sz="3100"/>
              <a:t>Nếu thay đổi </a:t>
            </a:r>
            <a:r>
              <a:rPr lang="en-US" sz="3100" smtClean="0"/>
              <a:t>CTDL </a:t>
            </a:r>
            <a:r>
              <a:rPr lang="en-US" sz="3100"/>
              <a:t>thì phải thay đổi </a:t>
            </a:r>
            <a:r>
              <a:rPr lang="en-US" sz="3100" smtClean="0"/>
              <a:t>GT </a:t>
            </a:r>
            <a:r>
              <a:rPr lang="en-US" sz="3100"/>
              <a:t>cho phù hợp</a:t>
            </a:r>
            <a:r>
              <a:rPr lang="en-US" sz="3100" smtClean="0"/>
              <a:t>.</a:t>
            </a:r>
          </a:p>
          <a:p>
            <a:pPr algn="just"/>
            <a:r>
              <a:rPr lang="en-US" sz="3100"/>
              <a:t>Một </a:t>
            </a:r>
            <a:r>
              <a:rPr lang="en-US" sz="3100" smtClean="0"/>
              <a:t>GT </a:t>
            </a:r>
            <a:r>
              <a:rPr lang="en-US" sz="3100"/>
              <a:t>thường phải đi kèm với một </a:t>
            </a:r>
            <a:r>
              <a:rPr lang="en-US" sz="3100" smtClean="0"/>
              <a:t>CTDL </a:t>
            </a:r>
            <a:r>
              <a:rPr lang="en-US" sz="3100"/>
              <a:t>nhất định.</a:t>
            </a:r>
          </a:p>
        </p:txBody>
      </p:sp>
    </p:spTree>
    <p:extLst>
      <p:ext uri="{BB962C8B-B14F-4D97-AF65-F5344CB8AC3E}">
        <p14:creationId xmlns:p14="http://schemas.microsoft.com/office/powerpoint/2010/main" val="999819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CẤU TRÚC</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Tính chất:</a:t>
            </a:r>
            <a:endParaRPr lang="en-US" sz="3100" b="1">
              <a:solidFill>
                <a:srgbClr val="FF0000"/>
              </a:solidFill>
            </a:endParaRPr>
          </a:p>
          <a:p>
            <a:pPr algn="just"/>
            <a:r>
              <a:rPr lang="en-US" smtClean="0"/>
              <a:t>Mỗi </a:t>
            </a:r>
            <a:r>
              <a:rPr lang="en-US"/>
              <a:t>chương trình con có thể được gọi thực hiện nhiều lần trong một chương trình </a:t>
            </a:r>
            <a:r>
              <a:rPr lang="en-US" smtClean="0"/>
              <a:t>chính.</a:t>
            </a:r>
          </a:p>
          <a:p>
            <a:pPr algn="just"/>
            <a:r>
              <a:rPr lang="en-US" smtClean="0"/>
              <a:t>Các </a:t>
            </a:r>
            <a:r>
              <a:rPr lang="en-US"/>
              <a:t>chương trình con có thể được gọi đến để thực hiện theo một thứ tự bất </a:t>
            </a:r>
            <a:r>
              <a:rPr lang="en-US" smtClean="0"/>
              <a:t>kỳ, </a:t>
            </a:r>
            <a:r>
              <a:rPr lang="en-US"/>
              <a:t>tuỳ thuộc vào giải thuật trong chương trình chính mà không phụ thuộc vào thứ tự khai báo của các chương trình con.</a:t>
            </a:r>
            <a:endParaRPr lang="en-US" sz="1800"/>
          </a:p>
          <a:p>
            <a:pPr algn="just"/>
            <a:r>
              <a:rPr lang="en-US"/>
              <a:t>Các ngôn ngữ lập trình cấu trúc cung cấp một số cấu trúc lệnh điều khiển chương trình.</a:t>
            </a:r>
          </a:p>
        </p:txBody>
      </p:sp>
    </p:spTree>
    <p:extLst>
      <p:ext uri="{BB962C8B-B14F-4D97-AF65-F5344CB8AC3E}">
        <p14:creationId xmlns:p14="http://schemas.microsoft.com/office/powerpoint/2010/main" val="1488606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CẤU TRÚC</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Ưu </a:t>
            </a:r>
            <a:r>
              <a:rPr lang="en-US" sz="3100" b="1">
                <a:solidFill>
                  <a:srgbClr val="FF0000"/>
                </a:solidFill>
              </a:rPr>
              <a:t>điểm:</a:t>
            </a:r>
          </a:p>
          <a:p>
            <a:pPr algn="just"/>
            <a:r>
              <a:rPr lang="en-US" smtClean="0"/>
              <a:t>Chương </a:t>
            </a:r>
            <a:r>
              <a:rPr lang="en-US"/>
              <a:t>trình sáng sủa, dễ hiểu, dễ theo </a:t>
            </a:r>
            <a:r>
              <a:rPr lang="en-US" smtClean="0"/>
              <a:t>dõi.</a:t>
            </a:r>
          </a:p>
          <a:p>
            <a:pPr algn="just"/>
            <a:r>
              <a:rPr lang="en-US"/>
              <a:t>Tư duy giải thuật rõ ràng.</a:t>
            </a:r>
          </a:p>
        </p:txBody>
      </p:sp>
    </p:spTree>
    <p:extLst>
      <p:ext uri="{BB962C8B-B14F-4D97-AF65-F5344CB8AC3E}">
        <p14:creationId xmlns:p14="http://schemas.microsoft.com/office/powerpoint/2010/main" val="3616840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CẤU TRÚC</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Nhược điểm</a:t>
            </a:r>
            <a:r>
              <a:rPr lang="en-US" sz="3100" b="1">
                <a:solidFill>
                  <a:srgbClr val="FF0000"/>
                </a:solidFill>
              </a:rPr>
              <a:t>:</a:t>
            </a:r>
          </a:p>
          <a:p>
            <a:pPr algn="just"/>
            <a:r>
              <a:rPr lang="en-US" smtClean="0"/>
              <a:t>Lập </a:t>
            </a:r>
            <a:r>
              <a:rPr lang="en-US"/>
              <a:t>trình cấu trúc không hỗ trợ mạnh việc sử dụng lại mã nguồn: </a:t>
            </a:r>
            <a:r>
              <a:rPr lang="en-US" smtClean="0"/>
              <a:t>Giải thuật </a:t>
            </a:r>
            <a:r>
              <a:rPr lang="en-US"/>
              <a:t>luôn phụ thuộc chặt chẽ vào </a:t>
            </a:r>
            <a:r>
              <a:rPr lang="en-US" smtClean="0"/>
              <a:t>CTDL, </a:t>
            </a:r>
            <a:r>
              <a:rPr lang="en-US"/>
              <a:t>do đó, khi thay đổi </a:t>
            </a:r>
            <a:r>
              <a:rPr lang="en-US" smtClean="0"/>
              <a:t>CTDL, </a:t>
            </a:r>
            <a:r>
              <a:rPr lang="en-US"/>
              <a:t>phải thay đổi giải thuật, nghĩa là phải viết lại chương trình.</a:t>
            </a:r>
          </a:p>
        </p:txBody>
      </p:sp>
    </p:spTree>
    <p:extLst>
      <p:ext uri="{BB962C8B-B14F-4D97-AF65-F5344CB8AC3E}">
        <p14:creationId xmlns:p14="http://schemas.microsoft.com/office/powerpoint/2010/main" val="211392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CẤU TRÚC</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Nhược điểm</a:t>
            </a:r>
            <a:r>
              <a:rPr lang="en-US" sz="3100" b="1">
                <a:solidFill>
                  <a:srgbClr val="FF0000"/>
                </a:solidFill>
              </a:rPr>
              <a:t>:</a:t>
            </a:r>
          </a:p>
          <a:p>
            <a:pPr algn="just"/>
            <a:r>
              <a:rPr lang="en-US" sz="3100" smtClean="0"/>
              <a:t>Không </a:t>
            </a:r>
            <a:r>
              <a:rPr lang="en-US" sz="3100"/>
              <a:t>phù hợp với các phần mềm lớn: tư duy cấu trúc với các giải thuật chỉ phù hợp với các bài toán nhỏ, nằm trong phạm vi một </a:t>
            </a:r>
            <a:r>
              <a:rPr lang="en-US" sz="3200"/>
              <a:t>mô đun </a:t>
            </a:r>
            <a:r>
              <a:rPr lang="en-US" sz="3100" smtClean="0"/>
              <a:t>của </a:t>
            </a:r>
            <a:r>
              <a:rPr lang="en-US" sz="3100"/>
              <a:t>chương trình. Với dự án phần mềm lớn, lập trình cấu trúc tỏ ra không hiệu quả trong việc giải quyết mối quan hệ vĩ mô giữa các </a:t>
            </a:r>
            <a:r>
              <a:rPr lang="en-US" sz="3200"/>
              <a:t>mô đun </a:t>
            </a:r>
            <a:r>
              <a:rPr lang="en-US" sz="3100" smtClean="0"/>
              <a:t>của </a:t>
            </a:r>
            <a:r>
              <a:rPr lang="en-US" sz="3100"/>
              <a:t>phần mềm.</a:t>
            </a:r>
          </a:p>
        </p:txBody>
      </p:sp>
    </p:spTree>
    <p:extLst>
      <p:ext uri="{BB962C8B-B14F-4D97-AF65-F5344CB8AC3E}">
        <p14:creationId xmlns:p14="http://schemas.microsoft.com/office/powerpoint/2010/main" val="1848997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PHƯƠNG PHÁP TIẾP CẬN </a:t>
            </a:r>
            <a:br>
              <a:rPr lang="en-US" smtClean="0">
                <a:solidFill>
                  <a:srgbClr val="FFFF00"/>
                </a:solidFill>
              </a:rPr>
            </a:br>
            <a:r>
              <a:rPr lang="en-US" smtClean="0">
                <a:solidFill>
                  <a:srgbClr val="FFFF00"/>
                </a:solidFill>
              </a:rPr>
              <a:t>LẬP TRÌNH HƯỚNG ĐỐI TƯỢNG</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smtClean="0"/>
              <a:t>Xuất </a:t>
            </a:r>
            <a:r>
              <a:rPr lang="en-US" sz="3100"/>
              <a:t>phát từ hai hạn chế chính của phương pháp lập trình cấu trúc:</a:t>
            </a:r>
          </a:p>
          <a:p>
            <a:pPr algn="just"/>
            <a:r>
              <a:rPr lang="en-US" sz="3100"/>
              <a:t>Không quản lý được sự thay đổi dữ liệu khi có nhiều chương trình cùng thay đổi một biến chung. Vấn đề này đặc biệt nghiêm trọng khi các ứng dụng ngày càng lớn, người ta không thể kiểm soát được sự truy nhập đến các biến dữ liệu chung.</a:t>
            </a:r>
          </a:p>
          <a:p>
            <a:pPr algn="just"/>
            <a:r>
              <a:rPr lang="en-US" sz="3100"/>
              <a:t>Không tiết kiệm được tài nguyên con người: Giải thuật gắn liền với CTDL, nếu thay đổi CTDL, sẽ phải thay đổi giải thuật, và do đó, phải viết lại mã chương trình từ đầu.</a:t>
            </a:r>
          </a:p>
        </p:txBody>
      </p:sp>
    </p:spTree>
    <p:extLst>
      <p:ext uri="{BB962C8B-B14F-4D97-AF65-F5344CB8AC3E}">
        <p14:creationId xmlns:p14="http://schemas.microsoft.com/office/powerpoint/2010/main" val="1717419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PHƯƠNG PHÁP TIẾP CẬN </a:t>
            </a:r>
            <a:br>
              <a:rPr lang="en-US" smtClean="0">
                <a:solidFill>
                  <a:srgbClr val="FFFF00"/>
                </a:solidFill>
              </a:rPr>
            </a:br>
            <a:r>
              <a:rPr lang="en-US" smtClean="0">
                <a:solidFill>
                  <a:srgbClr val="FFFF00"/>
                </a:solidFill>
              </a:rPr>
              <a:t>LẬP TRÌNH HƯỚNG ĐỐI TƯỢNG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algn="just"/>
            <a:r>
              <a:rPr lang="en-US" sz="3100" smtClean="0"/>
              <a:t>Để </a:t>
            </a:r>
            <a:r>
              <a:rPr lang="en-US" sz="3100"/>
              <a:t>khắc phục được hai hạn chế này khi giải quyết các bài toán lớn, người ta xây dựng một phương pháp tiếp cận mới, là phương pháp lập trình hướng đối tượng, với hai mục đích </a:t>
            </a:r>
            <a:r>
              <a:rPr lang="en-US" sz="3100" smtClean="0"/>
              <a:t>chính:</a:t>
            </a:r>
          </a:p>
          <a:p>
            <a:pPr lvl="1" algn="just"/>
            <a:r>
              <a:rPr lang="en-US" sz="2700" smtClean="0"/>
              <a:t>Đóng </a:t>
            </a:r>
            <a:r>
              <a:rPr lang="en-US" sz="2700"/>
              <a:t>gói dữ liệu để hạn chế sự truy nhập tự do vào dữ liệu, không quản lý được.</a:t>
            </a:r>
          </a:p>
          <a:p>
            <a:pPr lvl="1" algn="just"/>
            <a:r>
              <a:rPr lang="en-US" sz="2700"/>
              <a:t>Cho phép sử dụng lại mã nguồn, hạn chế việc phải viết lại mã từ đầu cho các chương trình.</a:t>
            </a:r>
          </a:p>
        </p:txBody>
      </p:sp>
    </p:spTree>
    <p:extLst>
      <p:ext uri="{BB962C8B-B14F-4D97-AF65-F5344CB8AC3E}">
        <p14:creationId xmlns:p14="http://schemas.microsoft.com/office/powerpoint/2010/main" val="3927785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pPr algn="ctr"/>
            <a:r>
              <a:rPr lang="en-US">
                <a:solidFill>
                  <a:srgbClr val="FFFF00"/>
                </a:solidFill>
              </a:rPr>
              <a:t>PHƯƠNG PHÁP TIẾP CẬN </a:t>
            </a:r>
            <a:br>
              <a:rPr lang="en-US">
                <a:solidFill>
                  <a:srgbClr val="FFFF00"/>
                </a:solidFill>
              </a:rPr>
            </a:br>
            <a:r>
              <a:rPr lang="en-US">
                <a:solidFill>
                  <a:srgbClr val="FFFF00"/>
                </a:solidFill>
              </a:rPr>
              <a:t>LẬP TRÌNH HƯỚNG ĐỐI TƯỢNG</a:t>
            </a:r>
          </a:p>
        </p:txBody>
      </p:sp>
      <p:sp>
        <p:nvSpPr>
          <p:cNvPr id="3" name="Content Placeholder 2"/>
          <p:cNvSpPr>
            <a:spLocks noGrp="1"/>
          </p:cNvSpPr>
          <p:nvPr>
            <p:ph idx="1"/>
          </p:nvPr>
        </p:nvSpPr>
        <p:spPr/>
        <p:txBody>
          <a:bodyPr>
            <a:normAutofit fontScale="92500" lnSpcReduction="20000"/>
          </a:bodyPr>
          <a:lstStyle/>
          <a:p>
            <a:pPr algn="just"/>
            <a:r>
              <a:rPr lang="en-US" sz="3100" smtClean="0"/>
              <a:t>Người </a:t>
            </a:r>
            <a:r>
              <a:rPr lang="en-US" sz="3100"/>
              <a:t>ta coi các thực thể trong chương trình là các đối tượng và sau đó trừu tượng hoá đối tượng thành lớp đối tượng</a:t>
            </a:r>
            <a:r>
              <a:rPr lang="en-US" sz="3100" smtClean="0"/>
              <a:t>.</a:t>
            </a:r>
          </a:p>
          <a:p>
            <a:pPr algn="just"/>
            <a:endParaRPr lang="en-US" sz="3100"/>
          </a:p>
          <a:p>
            <a:pPr algn="just"/>
            <a:r>
              <a:rPr lang="en-US" sz="3100"/>
              <a:t>Dữ liệu được tổ chức thành các thuộc tính của lớp. Nguời ta ngăn chặn việc thay đổi </a:t>
            </a:r>
            <a:r>
              <a:rPr lang="en-US" sz="3100" smtClean="0"/>
              <a:t>tùy </a:t>
            </a:r>
            <a:r>
              <a:rPr lang="en-US" sz="3100"/>
              <a:t>tiện dữ liệu trong chương trình bằng các cách giới hạn truy nhập như chỉ cho phép truy nhập dữ liệu thông qua đối tượng, thông qua các phương thức mà đối tượng được cung cấp…</a:t>
            </a:r>
          </a:p>
        </p:txBody>
      </p:sp>
    </p:spTree>
    <p:extLst>
      <p:ext uri="{BB962C8B-B14F-4D97-AF65-F5344CB8AC3E}">
        <p14:creationId xmlns:p14="http://schemas.microsoft.com/office/powerpoint/2010/main" val="820569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143000"/>
          </a:xfrm>
        </p:spPr>
        <p:txBody>
          <a:bodyPr>
            <a:normAutofit fontScale="90000"/>
          </a:bodyPr>
          <a:lstStyle/>
          <a:p>
            <a:pPr algn="ctr"/>
            <a:r>
              <a:rPr lang="en-US">
                <a:solidFill>
                  <a:srgbClr val="FFFF00"/>
                </a:solidFill>
              </a:rPr>
              <a:t>PHƯƠNG PHÁP TIẾP CẬN </a:t>
            </a:r>
            <a:br>
              <a:rPr lang="en-US">
                <a:solidFill>
                  <a:srgbClr val="FFFF00"/>
                </a:solidFill>
              </a:rPr>
            </a:br>
            <a:r>
              <a:rPr lang="en-US">
                <a:solidFill>
                  <a:srgbClr val="FFFF00"/>
                </a:solidFill>
              </a:rPr>
              <a:t>LẬP TRÌNH HƯỚNG ĐỐI TƯỢNG</a:t>
            </a:r>
          </a:p>
        </p:txBody>
      </p:sp>
      <p:sp>
        <p:nvSpPr>
          <p:cNvPr id="3" name="Content Placeholder 2"/>
          <p:cNvSpPr>
            <a:spLocks noGrp="1"/>
          </p:cNvSpPr>
          <p:nvPr>
            <p:ph idx="1"/>
          </p:nvPr>
        </p:nvSpPr>
        <p:spPr/>
        <p:txBody>
          <a:bodyPr>
            <a:normAutofit/>
          </a:bodyPr>
          <a:lstStyle/>
          <a:p>
            <a:pPr algn="just"/>
            <a:r>
              <a:rPr lang="en-US" sz="3100" smtClean="0"/>
              <a:t>Quan </a:t>
            </a:r>
            <a:r>
              <a:rPr lang="en-US" sz="3100"/>
              <a:t>hệ giữa các đối tượng là quan hệ ngang hàng hoặc quan hệ kế thừa: Nếu lớp B kế thừa từ lớp A thì A được gọi là </a:t>
            </a:r>
            <a:r>
              <a:rPr lang="en-US" sz="3100" i="1"/>
              <a:t>lớp cơ sở</a:t>
            </a:r>
            <a:r>
              <a:rPr lang="en-US" sz="3100"/>
              <a:t> và B được gọi là </a:t>
            </a:r>
            <a:r>
              <a:rPr lang="en-US" sz="3100" i="1"/>
              <a:t>lớp dẫn xuất</a:t>
            </a:r>
            <a:r>
              <a:rPr lang="en-US" sz="3100" smtClean="0"/>
              <a:t>.</a:t>
            </a:r>
          </a:p>
        </p:txBody>
      </p:sp>
    </p:spTree>
    <p:extLst>
      <p:ext uri="{BB962C8B-B14F-4D97-AF65-F5344CB8AC3E}">
        <p14:creationId xmlns:p14="http://schemas.microsoft.com/office/powerpoint/2010/main" val="2397578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algn="just"/>
            <a:r>
              <a:rPr lang="en-US"/>
              <a:t>1.1. Phương pháp tiếp cận của lập trình truyền </a:t>
            </a:r>
            <a:r>
              <a:rPr lang="en-US" smtClean="0"/>
              <a:t>thống</a:t>
            </a:r>
          </a:p>
          <a:p>
            <a:pPr lvl="1" algn="just"/>
            <a:r>
              <a:rPr lang="en-US"/>
              <a:t>1.1.1 Lập trình tuyến tính</a:t>
            </a:r>
          </a:p>
          <a:p>
            <a:pPr lvl="1" algn="just"/>
            <a:r>
              <a:rPr lang="en-US"/>
              <a:t>1.1.2 Lập trình hướng cấu trúc</a:t>
            </a:r>
          </a:p>
          <a:p>
            <a:pPr algn="just"/>
            <a:r>
              <a:rPr lang="en-US"/>
              <a:t>1.2. </a:t>
            </a:r>
            <a:r>
              <a:rPr lang="en-US" err="1"/>
              <a:t>Phương</a:t>
            </a:r>
            <a:r>
              <a:rPr lang="en-US"/>
              <a:t> </a:t>
            </a:r>
            <a:r>
              <a:rPr lang="en-US" err="1"/>
              <a:t>pháp</a:t>
            </a:r>
            <a:r>
              <a:rPr lang="en-US"/>
              <a:t> tiếp cận của lập trình hướng đối tượng</a:t>
            </a:r>
          </a:p>
          <a:p>
            <a:pPr algn="just"/>
            <a:r>
              <a:rPr lang="en-US"/>
              <a:t>1.3 Các đặc trưng của lập trình hướng đối tượng</a:t>
            </a:r>
          </a:p>
          <a:p>
            <a:pPr lvl="1" algn="just"/>
            <a:r>
              <a:rPr lang="en-US"/>
              <a:t>1.3.1 Tính đóng gói dữ liệu</a:t>
            </a:r>
          </a:p>
          <a:p>
            <a:pPr lvl="1" algn="just"/>
            <a:r>
              <a:rPr lang="en-US"/>
              <a:t>1.3.2 Tính kế thừa</a:t>
            </a:r>
          </a:p>
          <a:p>
            <a:pPr lvl="1" algn="just"/>
            <a:r>
              <a:rPr lang="en-US"/>
              <a:t>1.3.3 Tính đa hình</a:t>
            </a:r>
          </a:p>
          <a:p>
            <a:pPr lvl="0" algn="just"/>
            <a:r>
              <a:rPr lang="en-US"/>
              <a:t>1.4 Trừu tượng hóa</a:t>
            </a:r>
          </a:p>
          <a:p>
            <a:pPr lvl="1" algn="just"/>
            <a:r>
              <a:rPr lang="en-US"/>
              <a:t>1.4.1 Tổ chức trừu tượng theo sự phân cấp lớp</a:t>
            </a:r>
          </a:p>
          <a:p>
            <a:pPr lvl="1" algn="just"/>
            <a:r>
              <a:rPr lang="en-US"/>
              <a:t>1.4.2 Trừu tượng hóa – cơ sở của phát triển phần mềm</a:t>
            </a:r>
          </a:p>
          <a:p>
            <a:pPr lvl="0" algn="just"/>
            <a:r>
              <a:rPr lang="en-US"/>
              <a:t>1.5 Xu hướng phát triển của lập trình hướng đối tượng</a:t>
            </a:r>
          </a:p>
          <a:p>
            <a:pPr lvl="1" algn="just"/>
            <a:r>
              <a:rPr lang="en-US"/>
              <a:t>1.5.1 Lập trình hướng thành phần</a:t>
            </a:r>
          </a:p>
          <a:p>
            <a:pPr lvl="1" algn="just"/>
            <a:r>
              <a:rPr lang="en-US"/>
              <a:t>1.5.2 Lập trình hướng tác nhân</a:t>
            </a:r>
          </a:p>
          <a:p>
            <a:pPr lvl="1" algn="just"/>
            <a:r>
              <a:rPr lang="en-US"/>
              <a:t>1.5.3 Lập trình hướng khía cạnh</a:t>
            </a:r>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rmAutofit fontScale="90000"/>
          </a:bodyPr>
          <a:lstStyle/>
          <a:p>
            <a:pPr algn="ctr"/>
            <a:r>
              <a:rPr lang="en-US" smtClean="0">
                <a:solidFill>
                  <a:srgbClr val="FFFF00"/>
                </a:solidFill>
              </a:rPr>
              <a:t>PHƯƠNG PHÁP TIẾP CẬN </a:t>
            </a:r>
            <a:br>
              <a:rPr lang="en-US" smtClean="0">
                <a:solidFill>
                  <a:srgbClr val="FFFF00"/>
                </a:solidFill>
              </a:rPr>
            </a:br>
            <a:r>
              <a:rPr lang="en-US" smtClean="0">
                <a:solidFill>
                  <a:srgbClr val="FFFF00"/>
                </a:solidFill>
              </a:rPr>
              <a:t>LẬP TRÌNH HƯỚNG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Ngôn </a:t>
            </a:r>
            <a:r>
              <a:rPr lang="en-US" sz="3100"/>
              <a:t>ngữ lập trình hướng đối tượng phổ biến hiện nay là Java và C++. </a:t>
            </a:r>
            <a:endParaRPr lang="en-US" sz="3100" smtClean="0"/>
          </a:p>
          <a:p>
            <a:pPr algn="just"/>
            <a:r>
              <a:rPr lang="en-US" sz="3100" smtClean="0"/>
              <a:t>Tuy </a:t>
            </a:r>
            <a:r>
              <a:rPr lang="en-US" sz="3100"/>
              <a:t>nhiên, C++ mặc dù cũng có những đặc trưng cơ bản của lập trình hướng đối tượng nhưng vẫn không phải là ngôn ngữ lập trình thuần hướng đối tượng. Java thật sự là một ngôn ngữ lập trình thuần hướng đối tượng.</a:t>
            </a:r>
          </a:p>
        </p:txBody>
      </p:sp>
    </p:spTree>
    <p:extLst>
      <p:ext uri="{BB962C8B-B14F-4D97-AF65-F5344CB8AC3E}">
        <p14:creationId xmlns:p14="http://schemas.microsoft.com/office/powerpoint/2010/main" val="475736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a:solidFill>
                  <a:srgbClr val="FF0000"/>
                </a:solidFill>
              </a:rPr>
              <a:t>Các khái niệm cơ bản </a:t>
            </a:r>
            <a:r>
              <a:rPr lang="en-US" sz="3100" b="1" smtClean="0">
                <a:solidFill>
                  <a:srgbClr val="FF0000"/>
                </a:solidFill>
              </a:rPr>
              <a:t>và đặc trưng:</a:t>
            </a:r>
          </a:p>
          <a:p>
            <a:pPr algn="just"/>
            <a:r>
              <a:rPr lang="en-US" sz="3100" smtClean="0"/>
              <a:t>Khái </a:t>
            </a:r>
            <a:r>
              <a:rPr lang="en-US" sz="3100"/>
              <a:t>niệm đối tượng (object)</a:t>
            </a:r>
          </a:p>
          <a:p>
            <a:r>
              <a:rPr lang="en-US" sz="3100" smtClean="0"/>
              <a:t>Tính </a:t>
            </a:r>
            <a:r>
              <a:rPr lang="en-US" sz="3100"/>
              <a:t>đóng gói dữ </a:t>
            </a:r>
            <a:r>
              <a:rPr lang="en-US" sz="3100" smtClean="0"/>
              <a:t>liệu (encapsulation)</a:t>
            </a:r>
          </a:p>
          <a:p>
            <a:pPr algn="just"/>
            <a:r>
              <a:rPr lang="en-US" sz="3100" smtClean="0"/>
              <a:t>Tính </a:t>
            </a:r>
            <a:r>
              <a:rPr lang="en-US" sz="3100"/>
              <a:t>kế thừa (inheritance)</a:t>
            </a:r>
          </a:p>
          <a:p>
            <a:r>
              <a:rPr lang="en-US" sz="3100" smtClean="0"/>
              <a:t>Tính </a:t>
            </a:r>
            <a:r>
              <a:rPr lang="en-US" sz="3100"/>
              <a:t>đa hình (polymorphism)</a:t>
            </a:r>
          </a:p>
        </p:txBody>
      </p:sp>
    </p:spTree>
    <p:extLst>
      <p:ext uri="{BB962C8B-B14F-4D97-AF65-F5344CB8AC3E}">
        <p14:creationId xmlns:p14="http://schemas.microsoft.com/office/powerpoint/2010/main" val="3010478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Đối </a:t>
            </a:r>
            <a:r>
              <a:rPr lang="en-US" sz="3100" b="1">
                <a:solidFill>
                  <a:srgbClr val="FF0000"/>
                </a:solidFill>
              </a:rPr>
              <a:t>tượng (Object):</a:t>
            </a:r>
          </a:p>
          <a:p>
            <a:pPr algn="just"/>
            <a:r>
              <a:rPr lang="en-US" sz="3100"/>
              <a:t>Đ</a:t>
            </a:r>
            <a:r>
              <a:rPr lang="en-US" sz="3100" smtClean="0"/>
              <a:t>ược coi là </a:t>
            </a:r>
            <a:r>
              <a:rPr lang="en-US" sz="3100"/>
              <a:t>đơn vị cơ bản nhỏ nhất. Các dữ diệu và cách xử lí chỉ là thành phần của đối tượng mà không được coi là thực thể. </a:t>
            </a:r>
            <a:endParaRPr lang="en-US" sz="3100" smtClean="0"/>
          </a:p>
          <a:p>
            <a:pPr algn="just"/>
            <a:r>
              <a:rPr lang="en-US" sz="3100" smtClean="0"/>
              <a:t>Một </a:t>
            </a:r>
            <a:r>
              <a:rPr lang="en-US" sz="3100"/>
              <a:t>đối tượng chứa các dữ liệu của riêng nó, đồng thời có các phương thức (hành động) thao tác trên các dữ liệu đó</a:t>
            </a:r>
            <a:r>
              <a:rPr lang="en-US" sz="3100" smtClean="0"/>
              <a:t>:</a:t>
            </a:r>
          </a:p>
          <a:p>
            <a:pPr algn="just"/>
            <a:endParaRPr lang="en-US" sz="3100"/>
          </a:p>
          <a:p>
            <a:pPr algn="just"/>
            <a:r>
              <a:rPr lang="en-US" sz="3100" b="1">
                <a:solidFill>
                  <a:srgbClr val="FFFF00"/>
                </a:solidFill>
              </a:rPr>
              <a:t>Đối tượng = dữ liệu + phương thức</a:t>
            </a:r>
          </a:p>
        </p:txBody>
      </p:sp>
    </p:spTree>
    <p:extLst>
      <p:ext uri="{BB962C8B-B14F-4D97-AF65-F5344CB8AC3E}">
        <p14:creationId xmlns:p14="http://schemas.microsoft.com/office/powerpoint/2010/main" val="3707568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Lớp </a:t>
            </a:r>
            <a:r>
              <a:rPr lang="en-US" sz="3100" b="1">
                <a:solidFill>
                  <a:srgbClr val="FF0000"/>
                </a:solidFill>
              </a:rPr>
              <a:t>(Class):</a:t>
            </a:r>
          </a:p>
          <a:p>
            <a:pPr algn="just"/>
            <a:r>
              <a:rPr lang="en-US" sz="3100" smtClean="0"/>
              <a:t>Khi </a:t>
            </a:r>
            <a:r>
              <a:rPr lang="en-US" sz="3100"/>
              <a:t>có nhiều đối tượng giống nhau về mặt dữ liệu và phương thức, chúng được nhóm lại với nhau và gọi chung là </a:t>
            </a:r>
            <a:r>
              <a:rPr lang="en-US" sz="3100" smtClean="0"/>
              <a:t>lớp.</a:t>
            </a:r>
            <a:endParaRPr lang="en-US" sz="3100"/>
          </a:p>
          <a:p>
            <a:pPr algn="just"/>
            <a:r>
              <a:rPr lang="en-US" sz="3100"/>
              <a:t>Lớp là sự trừu tượng hoá của đối tượng.</a:t>
            </a:r>
          </a:p>
          <a:p>
            <a:pPr algn="just"/>
            <a:r>
              <a:rPr lang="en-US" sz="3100"/>
              <a:t>Đối tượng là một thể hiện của lớp.</a:t>
            </a:r>
          </a:p>
        </p:txBody>
      </p:sp>
    </p:spTree>
    <p:extLst>
      <p:ext uri="{BB962C8B-B14F-4D97-AF65-F5344CB8AC3E}">
        <p14:creationId xmlns:p14="http://schemas.microsoft.com/office/powerpoint/2010/main" val="3629588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Tính đóng </a:t>
            </a:r>
            <a:r>
              <a:rPr lang="en-US" sz="3100" b="1">
                <a:solidFill>
                  <a:srgbClr val="FF0000"/>
                </a:solidFill>
              </a:rPr>
              <a:t>gói dữ liệu (Encapsulation):</a:t>
            </a:r>
          </a:p>
          <a:p>
            <a:pPr algn="just"/>
            <a:r>
              <a:rPr lang="en-US" sz="3100" smtClean="0"/>
              <a:t>Các </a:t>
            </a:r>
            <a:r>
              <a:rPr lang="en-US" sz="3100"/>
              <a:t>dữ liệu được đóng gói vào trong đối tượng. Dữ liệu luôn được tổ chức thành các thuộc tính của lớp đối </a:t>
            </a:r>
            <a:r>
              <a:rPr lang="en-US" sz="3100" smtClean="0"/>
              <a:t>tượng. </a:t>
            </a:r>
            <a:r>
              <a:rPr lang="en-US" sz="3100"/>
              <a:t>Mỗi dữ liệu có một phạm vi truy nhập riêng</a:t>
            </a:r>
            <a:r>
              <a:rPr lang="en-US" sz="3100" smtClean="0"/>
              <a:t>.</a:t>
            </a:r>
            <a:endParaRPr lang="en-US" sz="3100"/>
          </a:p>
          <a:p>
            <a:pPr algn="just"/>
            <a:r>
              <a:rPr lang="en-US" sz="3100" smtClean="0"/>
              <a:t>Muốn truy nhập đến các dữ liệu đã được bảo vệ, phải thông qua các đối tượng, nghĩa là phải sử dụng các phương thức mà đối tượng cung cấp mới có thể truy nhập đến dữ liệu của đối tượng đó.</a:t>
            </a:r>
            <a:endParaRPr lang="en-US" sz="3100"/>
          </a:p>
        </p:txBody>
      </p:sp>
    </p:spTree>
    <p:extLst>
      <p:ext uri="{BB962C8B-B14F-4D97-AF65-F5344CB8AC3E}">
        <p14:creationId xmlns:p14="http://schemas.microsoft.com/office/powerpoint/2010/main" val="1574722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fontScale="70000" lnSpcReduction="20000"/>
          </a:bodyPr>
          <a:lstStyle/>
          <a:p>
            <a:pPr marL="36576" indent="0" algn="just">
              <a:buNone/>
            </a:pPr>
            <a:r>
              <a:rPr lang="en-US" sz="3100" b="1" smtClean="0">
                <a:solidFill>
                  <a:srgbClr val="FF0000"/>
                </a:solidFill>
              </a:rPr>
              <a:t>Tính đóng gói dữ </a:t>
            </a:r>
            <a:r>
              <a:rPr lang="en-US" sz="3100" b="1">
                <a:solidFill>
                  <a:srgbClr val="FF0000"/>
                </a:solidFill>
              </a:rPr>
              <a:t>liệu (encapsulation):</a:t>
            </a:r>
          </a:p>
          <a:p>
            <a:pPr algn="just"/>
            <a:r>
              <a:rPr lang="en-US" sz="3100" smtClean="0"/>
              <a:t>Trong </a:t>
            </a:r>
            <a:r>
              <a:rPr lang="en-US" sz="3100"/>
              <a:t>một đối tượng, dữ liệu hay thao tác hay cả hai có thể là riêng (private) hoặc chung (public) của đối tượng đó. </a:t>
            </a:r>
          </a:p>
          <a:p>
            <a:pPr algn="just"/>
            <a:r>
              <a:rPr lang="en-US" sz="3100" smtClean="0"/>
              <a:t>Thao </a:t>
            </a:r>
            <a:r>
              <a:rPr lang="en-US" sz="3100"/>
              <a:t>tác hay dữ liệu riêng là thuộc về đối tượng đó chỉ được truy cập bởi các thành phần của đối tượng, điều này nghĩa là thao tác hay dữ liệu riêng không thể truy cập bởi các phần khác của chương trình tồn tại ngoài đối tượng. </a:t>
            </a:r>
            <a:endParaRPr lang="en-US" sz="3100" smtClean="0"/>
          </a:p>
          <a:p>
            <a:pPr algn="just"/>
            <a:r>
              <a:rPr lang="en-US" sz="3100" smtClean="0"/>
              <a:t>Khi </a:t>
            </a:r>
            <a:r>
              <a:rPr lang="en-US" sz="3100"/>
              <a:t>thao tác hay dữ liệu là chung, các phần khác của chương trình có thể truy cập nó mặc dù nó được định nghĩa trong một đối tượng. Các thành phần chung của một đối tượng dùng để cung cấp một giao tiếp có điều khiển cho các thành thành riêng của đối tượng.</a:t>
            </a:r>
          </a:p>
        </p:txBody>
      </p:sp>
    </p:spTree>
    <p:extLst>
      <p:ext uri="{BB962C8B-B14F-4D97-AF65-F5344CB8AC3E}">
        <p14:creationId xmlns:p14="http://schemas.microsoft.com/office/powerpoint/2010/main" val="3758816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Tính đóng gói dữ </a:t>
            </a:r>
            <a:r>
              <a:rPr lang="en-US" sz="3100" b="1">
                <a:solidFill>
                  <a:srgbClr val="FF0000"/>
                </a:solidFill>
              </a:rPr>
              <a:t>liệu (encapsulation):</a:t>
            </a:r>
          </a:p>
          <a:p>
            <a:pPr algn="just"/>
            <a:r>
              <a:rPr lang="en-US" sz="3100" smtClean="0"/>
              <a:t>Cơ </a:t>
            </a:r>
            <a:r>
              <a:rPr lang="en-US" sz="3100"/>
              <a:t>chế đóng gói </a:t>
            </a:r>
            <a:r>
              <a:rPr lang="en-US" sz="3100" smtClean="0"/>
              <a:t>là </a:t>
            </a:r>
            <a:r>
              <a:rPr lang="en-US" sz="3100"/>
              <a:t>phương thức tốt để thực hiện cơ chế che dấu thông tin so với các ngôn ngữ lập trình cấu trúc.</a:t>
            </a:r>
          </a:p>
        </p:txBody>
      </p:sp>
    </p:spTree>
    <p:extLst>
      <p:ext uri="{BB962C8B-B14F-4D97-AF65-F5344CB8AC3E}">
        <p14:creationId xmlns:p14="http://schemas.microsoft.com/office/powerpoint/2010/main" val="2762388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Tính kế </a:t>
            </a:r>
            <a:r>
              <a:rPr lang="en-US" sz="3100" b="1">
                <a:solidFill>
                  <a:srgbClr val="FF0000"/>
                </a:solidFill>
              </a:rPr>
              <a:t>thừa </a:t>
            </a:r>
            <a:r>
              <a:rPr lang="en-US" sz="3100" b="1" smtClean="0">
                <a:solidFill>
                  <a:srgbClr val="FF0000"/>
                </a:solidFill>
              </a:rPr>
              <a:t>(Inheritance):</a:t>
            </a:r>
            <a:endParaRPr lang="en-US" sz="3100" b="1">
              <a:solidFill>
                <a:srgbClr val="FF0000"/>
              </a:solidFill>
            </a:endParaRPr>
          </a:p>
          <a:p>
            <a:pPr algn="just"/>
            <a:r>
              <a:rPr lang="en-US" sz="3100" smtClean="0"/>
              <a:t>Việc </a:t>
            </a:r>
            <a:r>
              <a:rPr lang="en-US" sz="3100"/>
              <a:t>sử dụng lại mã nguồn được thể hiện thông qua cơ chế kế thừa. </a:t>
            </a:r>
            <a:endParaRPr lang="en-US" sz="3100" smtClean="0"/>
          </a:p>
          <a:p>
            <a:pPr algn="just"/>
            <a:r>
              <a:rPr lang="en-US" sz="3100" smtClean="0"/>
              <a:t>Cơ </a:t>
            </a:r>
            <a:r>
              <a:rPr lang="en-US" sz="3100"/>
              <a:t>chế này cho phép các lớp đối tượng có thể kế thừa từ các lớp đối tượng </a:t>
            </a:r>
            <a:r>
              <a:rPr lang="en-US" sz="3100" smtClean="0"/>
              <a:t>đã tồn tại khác</a:t>
            </a:r>
            <a:r>
              <a:rPr lang="en-US" sz="3100"/>
              <a:t>. </a:t>
            </a:r>
            <a:endParaRPr lang="en-US" sz="3100" smtClean="0"/>
          </a:p>
          <a:p>
            <a:pPr algn="just"/>
            <a:r>
              <a:rPr lang="en-US" sz="3100" smtClean="0"/>
              <a:t>Khi </a:t>
            </a:r>
            <a:r>
              <a:rPr lang="en-US" sz="3100"/>
              <a:t>đó, trong các lớp kế thừa, có thể sử dụng các phương thức hoạt động của các lớp bị kế thừa, mà không cần phải định nghĩa lại.</a:t>
            </a:r>
          </a:p>
        </p:txBody>
      </p:sp>
    </p:spTree>
    <p:extLst>
      <p:ext uri="{BB962C8B-B14F-4D97-AF65-F5344CB8AC3E}">
        <p14:creationId xmlns:p14="http://schemas.microsoft.com/office/powerpoint/2010/main" val="1687447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a:solidFill>
                  <a:srgbClr val="FF0000"/>
                </a:solidFill>
              </a:rPr>
              <a:t>Tính kế thừa </a:t>
            </a:r>
            <a:r>
              <a:rPr lang="en-US" sz="3100" b="1" smtClean="0">
                <a:solidFill>
                  <a:srgbClr val="FF0000"/>
                </a:solidFill>
              </a:rPr>
              <a:t>(Inheritance</a:t>
            </a:r>
            <a:r>
              <a:rPr lang="en-US" sz="3100" b="1">
                <a:solidFill>
                  <a:srgbClr val="FF0000"/>
                </a:solidFill>
              </a:rPr>
              <a:t>):</a:t>
            </a:r>
            <a:endParaRPr lang="en-US" sz="3100" b="1" smtClean="0">
              <a:solidFill>
                <a:srgbClr val="FF0000"/>
              </a:solidFill>
            </a:endParaRPr>
          </a:p>
          <a:p>
            <a:pPr algn="just"/>
            <a:r>
              <a:rPr lang="en-US" sz="3100" smtClean="0"/>
              <a:t>Các </a:t>
            </a:r>
            <a:r>
              <a:rPr lang="en-US" sz="3100"/>
              <a:t>lớp có thể được kế thừa nhau để tận dụng các thuộc tính, các phương thức của </a:t>
            </a:r>
            <a:r>
              <a:rPr lang="en-US" sz="3100" smtClean="0"/>
              <a:t>nhau.</a:t>
            </a:r>
          </a:p>
          <a:p>
            <a:pPr algn="just"/>
            <a:r>
              <a:rPr lang="en-US" sz="3100" smtClean="0"/>
              <a:t>Trong </a:t>
            </a:r>
            <a:r>
              <a:rPr lang="en-US" sz="3100"/>
              <a:t>lớp dẫn xuất (lớp kế thừa) có thể sử dụng lại các phương thức của lớp cơ sở (lớp bị lớp khác kế thừa) mà không cần thiết phải cài đặt lại mã nguồn.</a:t>
            </a:r>
          </a:p>
          <a:p>
            <a:pPr algn="just"/>
            <a:r>
              <a:rPr lang="en-US" sz="3100"/>
              <a:t>Ngay cả khi lớp dẫn xuất định nghĩa lại các phương thức cho mình, lớp cơ sở cũng không bị ảnh hưởng và không phải sửa lại bất kỳ một đoạn mã nguồn nào.</a:t>
            </a:r>
          </a:p>
        </p:txBody>
      </p:sp>
    </p:spTree>
    <p:extLst>
      <p:ext uri="{BB962C8B-B14F-4D97-AF65-F5344CB8AC3E}">
        <p14:creationId xmlns:p14="http://schemas.microsoft.com/office/powerpoint/2010/main" val="216444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sz="3100" b="1" smtClean="0">
                <a:solidFill>
                  <a:srgbClr val="FF0000"/>
                </a:solidFill>
              </a:rPr>
              <a:t>Tính kế </a:t>
            </a:r>
            <a:r>
              <a:rPr lang="en-US" sz="3100" b="1">
                <a:solidFill>
                  <a:srgbClr val="FF0000"/>
                </a:solidFill>
              </a:rPr>
              <a:t>thừa </a:t>
            </a:r>
            <a:r>
              <a:rPr lang="en-US" sz="3100" b="1" smtClean="0">
                <a:solidFill>
                  <a:srgbClr val="FF0000"/>
                </a:solidFill>
              </a:rPr>
              <a:t>(Inheritance</a:t>
            </a:r>
            <a:r>
              <a:rPr lang="en-US" sz="3100" b="1">
                <a:solidFill>
                  <a:srgbClr val="FF0000"/>
                </a:solidFill>
              </a:rPr>
              <a:t>):</a:t>
            </a:r>
          </a:p>
          <a:p>
            <a:pPr algn="just"/>
            <a:r>
              <a:rPr lang="en-US" sz="3100" smtClean="0"/>
              <a:t>Ngoài </a:t>
            </a:r>
            <a:r>
              <a:rPr lang="en-US" sz="3100"/>
              <a:t>ra, lớp dẫn xuất còn có thể bổ sung thêm một số dữ liệu và phương thức. </a:t>
            </a:r>
            <a:endParaRPr lang="en-US" sz="3100" smtClean="0"/>
          </a:p>
          <a:p>
            <a:pPr algn="just"/>
            <a:r>
              <a:rPr lang="en-US" sz="3100" smtClean="0"/>
              <a:t>Ưu </a:t>
            </a:r>
            <a:r>
              <a:rPr lang="en-US" sz="3100"/>
              <a:t>điểm của kế thừa là khi thay đổi dữ liệu của một lớp, chỉ cần thay đổi các phương thức trong phạm vi lớp cơ sở mà không cần thay đổi trong các lớp dẫn xuất.</a:t>
            </a:r>
          </a:p>
        </p:txBody>
      </p:sp>
    </p:spTree>
    <p:extLst>
      <p:ext uri="{BB962C8B-B14F-4D97-AF65-F5344CB8AC3E}">
        <p14:creationId xmlns:p14="http://schemas.microsoft.com/office/powerpoint/2010/main" val="3020730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87208" cy="1143000"/>
          </a:xfrm>
        </p:spPr>
        <p:txBody>
          <a:bodyPr>
            <a:normAutofit fontScale="90000"/>
          </a:bodyPr>
          <a:lstStyle/>
          <a:p>
            <a:pPr algn="ctr"/>
            <a:r>
              <a:rPr lang="en-US" smtClean="0">
                <a:solidFill>
                  <a:srgbClr val="FFFF00"/>
                </a:solidFill>
              </a:rPr>
              <a:t>PHƯƠNG PHÁP TIẾP CẬN CỦA LẬP TRÌNH TRUYỀN THỐNG</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mtClean="0"/>
              <a:t>Lập </a:t>
            </a:r>
            <a:r>
              <a:rPr lang="en-US"/>
              <a:t>trình truyền thống đã trải qua hai giai </a:t>
            </a:r>
            <a:r>
              <a:rPr lang="en-US" smtClean="0"/>
              <a:t>đoạn:</a:t>
            </a:r>
          </a:p>
          <a:p>
            <a:pPr lvl="1"/>
            <a:r>
              <a:rPr lang="en-US" sz="2600" smtClean="0"/>
              <a:t>Giai </a:t>
            </a:r>
            <a:r>
              <a:rPr lang="en-US" sz="2600"/>
              <a:t>đoạn sơ khai, khi khái niệm lập trình mới ra </a:t>
            </a:r>
            <a:r>
              <a:rPr lang="en-US" sz="2600" smtClean="0"/>
              <a:t>đời, </a:t>
            </a:r>
            <a:r>
              <a:rPr lang="en-US" sz="2600"/>
              <a:t>là lập trình tuyến tính.</a:t>
            </a:r>
          </a:p>
          <a:p>
            <a:pPr lvl="1"/>
            <a:r>
              <a:rPr lang="en-US"/>
              <a:t>Giai đoạn tiếp </a:t>
            </a:r>
            <a:r>
              <a:rPr lang="en-US" smtClean="0"/>
              <a:t>theo </a:t>
            </a:r>
            <a:r>
              <a:rPr lang="en-US"/>
              <a:t>là lập trình hướng cấu trúc.</a:t>
            </a:r>
          </a:p>
        </p:txBody>
      </p:sp>
    </p:spTree>
    <p:extLst>
      <p:ext uri="{BB962C8B-B14F-4D97-AF65-F5344CB8AC3E}">
        <p14:creationId xmlns:p14="http://schemas.microsoft.com/office/powerpoint/2010/main" val="435907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Tính đa </a:t>
            </a:r>
            <a:r>
              <a:rPr lang="en-US" sz="3100" b="1">
                <a:solidFill>
                  <a:srgbClr val="FF0000"/>
                </a:solidFill>
              </a:rPr>
              <a:t>hình (Polymorphsim):</a:t>
            </a:r>
          </a:p>
          <a:p>
            <a:pPr algn="just"/>
            <a:r>
              <a:rPr lang="en-US" sz="3100" smtClean="0"/>
              <a:t>Đa </a:t>
            </a:r>
            <a:r>
              <a:rPr lang="en-US" sz="3100"/>
              <a:t>hình là khái niệm luôn đi kèm với kế thừa. </a:t>
            </a:r>
            <a:endParaRPr lang="en-US" sz="3100" smtClean="0"/>
          </a:p>
          <a:p>
            <a:pPr algn="just"/>
            <a:r>
              <a:rPr lang="en-US" sz="3100" smtClean="0"/>
              <a:t>Do </a:t>
            </a:r>
            <a:r>
              <a:rPr lang="en-US" sz="3100"/>
              <a:t>tính kế thừa, một lớp có thể sử dụng lại các phương thức của lớp khác. </a:t>
            </a:r>
            <a:endParaRPr lang="en-US" sz="3100" smtClean="0"/>
          </a:p>
        </p:txBody>
      </p:sp>
    </p:spTree>
    <p:extLst>
      <p:ext uri="{BB962C8B-B14F-4D97-AF65-F5344CB8AC3E}">
        <p14:creationId xmlns:p14="http://schemas.microsoft.com/office/powerpoint/2010/main" val="38844214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pPr marL="36576" indent="0" algn="just">
              <a:buNone/>
            </a:pPr>
            <a:r>
              <a:rPr lang="en-US" sz="3100" b="1" smtClean="0">
                <a:solidFill>
                  <a:srgbClr val="FF0000"/>
                </a:solidFill>
              </a:rPr>
              <a:t>Tính đa </a:t>
            </a:r>
            <a:r>
              <a:rPr lang="en-US" sz="3100" b="1">
                <a:solidFill>
                  <a:srgbClr val="FF0000"/>
                </a:solidFill>
              </a:rPr>
              <a:t>hình (Polymorphsim):</a:t>
            </a:r>
          </a:p>
          <a:p>
            <a:pPr algn="just"/>
            <a:r>
              <a:rPr lang="en-US" sz="3100" smtClean="0"/>
              <a:t>Tuy </a:t>
            </a:r>
            <a:r>
              <a:rPr lang="en-US" sz="3100"/>
              <a:t>nhiên, nếu cần thiết, lớp dẫn xuất cũng có thể định nghĩa lại một </a:t>
            </a:r>
            <a:r>
              <a:rPr lang="en-US" sz="3100" smtClean="0"/>
              <a:t>số </a:t>
            </a:r>
            <a:r>
              <a:rPr lang="en-US" sz="3100"/>
              <a:t>phương thức của lớp cơ sở. </a:t>
            </a:r>
            <a:endParaRPr lang="en-US" sz="3100" smtClean="0"/>
          </a:p>
          <a:p>
            <a:pPr algn="just"/>
            <a:r>
              <a:rPr lang="en-US" sz="3100" smtClean="0"/>
              <a:t>Đó </a:t>
            </a:r>
            <a:r>
              <a:rPr lang="en-US" sz="3100"/>
              <a:t>là sự nạp chồng phương thức trong kế thừa. </a:t>
            </a:r>
            <a:endParaRPr lang="en-US" sz="3100" smtClean="0"/>
          </a:p>
          <a:p>
            <a:pPr algn="just"/>
            <a:r>
              <a:rPr lang="en-US" sz="3100" smtClean="0"/>
              <a:t>Nhờ </a:t>
            </a:r>
            <a:r>
              <a:rPr lang="en-US" sz="3100"/>
              <a:t>sự nạp chồng phương thức này, ta chỉ cần gọi tên phương thức bị nạp chồng từ đối tượng mà không cần quan tâm đó là đối tượng của lớp nào. </a:t>
            </a:r>
            <a:endParaRPr lang="en-US" sz="3100" smtClean="0"/>
          </a:p>
          <a:p>
            <a:pPr algn="just"/>
            <a:r>
              <a:rPr lang="en-US" sz="3100" smtClean="0"/>
              <a:t>Chương </a:t>
            </a:r>
            <a:r>
              <a:rPr lang="en-US" sz="3100"/>
              <a:t>trình sẽ tự động kiểm tra xem đối tượng là thuộc kiểu lớp cơ sở hay thuộc lớp dẫn xuất, sau đó sẽ gọi phương thức tương ứng với lớp đó. Đó là tính đa hình.</a:t>
            </a:r>
          </a:p>
        </p:txBody>
      </p:sp>
    </p:spTree>
    <p:extLst>
      <p:ext uri="{BB962C8B-B14F-4D97-AF65-F5344CB8AC3E}">
        <p14:creationId xmlns:p14="http://schemas.microsoft.com/office/powerpoint/2010/main" val="520603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Tính đa </a:t>
            </a:r>
            <a:r>
              <a:rPr lang="en-US" sz="3100" b="1">
                <a:solidFill>
                  <a:srgbClr val="FF0000"/>
                </a:solidFill>
              </a:rPr>
              <a:t>hình (Polymorphsim):</a:t>
            </a:r>
          </a:p>
          <a:p>
            <a:pPr algn="just"/>
            <a:r>
              <a:rPr lang="en-US" sz="3100" smtClean="0"/>
              <a:t>Khả </a:t>
            </a:r>
            <a:r>
              <a:rPr lang="en-US" sz="3100"/>
              <a:t>năng để cho một thông điệp có thể thay đổi cách thực hiện của nó theo lớp cụ thể của đối tượng nhận thông điệp. </a:t>
            </a:r>
            <a:endParaRPr lang="en-US" sz="3100" smtClean="0"/>
          </a:p>
        </p:txBody>
      </p:sp>
    </p:spTree>
    <p:extLst>
      <p:ext uri="{BB962C8B-B14F-4D97-AF65-F5344CB8AC3E}">
        <p14:creationId xmlns:p14="http://schemas.microsoft.com/office/powerpoint/2010/main" val="34269574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Tính đa </a:t>
            </a:r>
            <a:r>
              <a:rPr lang="en-US" sz="3100" b="1">
                <a:solidFill>
                  <a:srgbClr val="FF0000"/>
                </a:solidFill>
              </a:rPr>
              <a:t>hình (Polymorphsim):</a:t>
            </a:r>
          </a:p>
          <a:p>
            <a:pPr algn="just"/>
            <a:r>
              <a:rPr lang="en-US" sz="3100" smtClean="0"/>
              <a:t>Khi </a:t>
            </a:r>
            <a:r>
              <a:rPr lang="en-US" sz="3100"/>
              <a:t>một lớp dẫn xuất được tạo ra, nó có thể thay đổi cách thực hiện các phương thức nào đó mà nó thừa hưởng từ lớp cơ sở của </a:t>
            </a:r>
            <a:r>
              <a:rPr lang="en-US" sz="3100" smtClean="0"/>
              <a:t>nó.</a:t>
            </a:r>
          </a:p>
          <a:p>
            <a:pPr algn="just"/>
            <a:r>
              <a:rPr lang="en-US" sz="3100" smtClean="0"/>
              <a:t>Một </a:t>
            </a:r>
            <a:r>
              <a:rPr lang="en-US" sz="3100"/>
              <a:t>thông điệp khi được gởi đến một đối tượng của lớp cơ sở, sẽ dùng phương thức đã định nghĩa cho nó trong lớp cơ </a:t>
            </a:r>
            <a:r>
              <a:rPr lang="en-US" sz="3100" smtClean="0"/>
              <a:t>sở.</a:t>
            </a:r>
          </a:p>
          <a:p>
            <a:pPr algn="just"/>
            <a:r>
              <a:rPr lang="en-US" sz="3100" smtClean="0"/>
              <a:t>Nếu </a:t>
            </a:r>
            <a:r>
              <a:rPr lang="en-US" sz="3100"/>
              <a:t>một lớp dẫn xuất định nghĩa lại một phương thức thừa hưởng từ lớp cơ sở của nó thì một thông điệp có cùng tên với phương thức này, khi được gởi tới một đối tượng của lớp dẫn xuất sẽ gọi phương thức đã định nghĩa cho lớp dẫn xuất</a:t>
            </a:r>
            <a:r>
              <a:rPr lang="en-US" sz="3100" smtClean="0"/>
              <a:t>.</a:t>
            </a:r>
            <a:endParaRPr lang="en-US" sz="3100"/>
          </a:p>
        </p:txBody>
      </p:sp>
    </p:spTree>
    <p:extLst>
      <p:ext uri="{BB962C8B-B14F-4D97-AF65-F5344CB8AC3E}">
        <p14:creationId xmlns:p14="http://schemas.microsoft.com/office/powerpoint/2010/main" val="4237387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Tính đa </a:t>
            </a:r>
            <a:r>
              <a:rPr lang="en-US" sz="3100" b="1">
                <a:solidFill>
                  <a:srgbClr val="FF0000"/>
                </a:solidFill>
              </a:rPr>
              <a:t>hình (Polymorphsim):</a:t>
            </a:r>
          </a:p>
          <a:p>
            <a:pPr algn="just"/>
            <a:r>
              <a:rPr lang="en-US" sz="3100" smtClean="0"/>
              <a:t>Như </a:t>
            </a:r>
            <a:r>
              <a:rPr lang="en-US" sz="3100"/>
              <a:t>vậy đa hình </a:t>
            </a:r>
            <a:r>
              <a:rPr lang="en-US" sz="3100" smtClean="0"/>
              <a:t>là </a:t>
            </a:r>
            <a:r>
              <a:rPr lang="en-US" sz="3100"/>
              <a:t>khả năng cho phép gởi cùng một thông điệp đến những đối tượng khác nhau có cùng chung một đặc điểm, nói cách khác thông điệp được gởi đi không cần biết thực thể nhận thuộc lớp nào, chỉ biết rằng tập hợp các thực thể nhận có chung một tính chất nào đó</a:t>
            </a:r>
            <a:r>
              <a:rPr lang="en-US" sz="3100" smtClean="0"/>
              <a:t>.</a:t>
            </a:r>
            <a:endParaRPr lang="en-US" sz="3100"/>
          </a:p>
        </p:txBody>
      </p:sp>
    </p:spTree>
    <p:extLst>
      <p:ext uri="{BB962C8B-B14F-4D97-AF65-F5344CB8AC3E}">
        <p14:creationId xmlns:p14="http://schemas.microsoft.com/office/powerpoint/2010/main" val="1093171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Tính đa </a:t>
            </a:r>
            <a:r>
              <a:rPr lang="en-US" sz="3100" b="1">
                <a:solidFill>
                  <a:srgbClr val="FF0000"/>
                </a:solidFill>
              </a:rPr>
              <a:t>hình (Polymorphsim):</a:t>
            </a:r>
          </a:p>
          <a:p>
            <a:pPr algn="just"/>
            <a:r>
              <a:rPr lang="en-US" sz="3100" smtClean="0"/>
              <a:t>Chẳng </a:t>
            </a:r>
            <a:r>
              <a:rPr lang="en-US" sz="3100"/>
              <a:t>hạn, thông điệp vẽ hình được gởi đến cả hai đối tượng hình hộp và hình tròn. Trong hai đối tượng này đều có chung phương thức vẽ hình, tuy nhiên tuỳ theo thời điểm mà đối tượng nhận thông điệp, hình tương ứng sẽ được vẽ lên.</a:t>
            </a:r>
          </a:p>
        </p:txBody>
      </p:sp>
    </p:spTree>
    <p:extLst>
      <p:ext uri="{BB962C8B-B14F-4D97-AF65-F5344CB8AC3E}">
        <p14:creationId xmlns:p14="http://schemas.microsoft.com/office/powerpoint/2010/main" val="28110567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Ưu điểm:</a:t>
            </a:r>
          </a:p>
          <a:p>
            <a:pPr algn="just"/>
            <a:r>
              <a:rPr lang="en-US" sz="3100" smtClean="0"/>
              <a:t>Không </a:t>
            </a:r>
            <a:r>
              <a:rPr lang="en-US" sz="3100"/>
              <a:t>còn nguy cơ dữ liệu bị thay đổi tự do trong chương trình. Vì dữ liệu đã được đóng gói vào các đối tượng. Nếu muốn truy nhập vào dữ liệu phải thông qua các phương thức được cho phép của đối tượng.</a:t>
            </a:r>
          </a:p>
        </p:txBody>
      </p:sp>
    </p:spTree>
    <p:extLst>
      <p:ext uri="{BB962C8B-B14F-4D97-AF65-F5344CB8AC3E}">
        <p14:creationId xmlns:p14="http://schemas.microsoft.com/office/powerpoint/2010/main" val="212579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Ưu điểm:</a:t>
            </a:r>
          </a:p>
          <a:p>
            <a:pPr algn="just"/>
            <a:r>
              <a:rPr lang="en-US" sz="3100" smtClean="0"/>
              <a:t>Khi </a:t>
            </a:r>
            <a:r>
              <a:rPr lang="en-US" sz="3100"/>
              <a:t>thay đổi cấu trúc dữ liệu của một đối tượng, không cần thay đổi mã nguồn của các đối tượng khác, mà chỉ cần thay đổi một số thành phần của đối tượng dẫn xuất. Điều này hạn chế sự ảnh hưởng xấu của việc thay đổi dữ liệu đến các đối tượng khác trong chương  trình.</a:t>
            </a:r>
          </a:p>
        </p:txBody>
      </p:sp>
    </p:spTree>
    <p:extLst>
      <p:ext uri="{BB962C8B-B14F-4D97-AF65-F5344CB8AC3E}">
        <p14:creationId xmlns:p14="http://schemas.microsoft.com/office/powerpoint/2010/main" val="1743869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Ưu điểm:</a:t>
            </a:r>
          </a:p>
          <a:p>
            <a:pPr algn="just"/>
            <a:r>
              <a:rPr lang="en-US" sz="3100" smtClean="0"/>
              <a:t>Có </a:t>
            </a:r>
            <a:r>
              <a:rPr lang="en-US" sz="3100"/>
              <a:t>thể sử dụng lại mã nguồn, tiết kiệm tài nguyên, chi phí thời gian. Vì nguyên tắc </a:t>
            </a:r>
            <a:r>
              <a:rPr lang="en-US" sz="3100" smtClean="0"/>
              <a:t>kế </a:t>
            </a:r>
            <a:r>
              <a:rPr lang="en-US" sz="3100"/>
              <a:t>thừa cho phép các lớp dẫn xuất sử dụng các phương thức từ lớp cơ sở như những phương thức của chính nó, mà không cần thiết phải định nghĩa lại</a:t>
            </a:r>
            <a:r>
              <a:rPr lang="en-US" sz="3100" smtClean="0"/>
              <a:t>.</a:t>
            </a:r>
          </a:p>
          <a:p>
            <a:pPr algn="just"/>
            <a:endParaRPr lang="en-US" sz="3100"/>
          </a:p>
          <a:p>
            <a:r>
              <a:rPr lang="en-US" sz="3100"/>
              <a:t>Phù hợp với các dự án phần mềm lớn, phức tạp.</a:t>
            </a:r>
          </a:p>
        </p:txBody>
      </p:sp>
    </p:spTree>
    <p:extLst>
      <p:ext uri="{BB962C8B-B14F-4D97-AF65-F5344CB8AC3E}">
        <p14:creationId xmlns:p14="http://schemas.microsoft.com/office/powerpoint/2010/main" val="2331376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CẤU TRÚC VÀ ĐỐI TƯỢNG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sz="3100" b="1" smtClean="0">
                <a:solidFill>
                  <a:srgbClr val="FF0000"/>
                </a:solidFill>
              </a:rPr>
              <a:t>Lập </a:t>
            </a:r>
            <a:r>
              <a:rPr lang="en-US" sz="3100" b="1">
                <a:solidFill>
                  <a:srgbClr val="FF0000"/>
                </a:solidFill>
              </a:rPr>
              <a:t>trình cấu trúc</a:t>
            </a:r>
            <a:r>
              <a:rPr lang="en-US" sz="3100" b="1" smtClean="0">
                <a:solidFill>
                  <a:srgbClr val="FF0000"/>
                </a:solidFill>
              </a:rPr>
              <a:t>:</a:t>
            </a:r>
            <a:endParaRPr lang="en-US" sz="3100" b="1">
              <a:solidFill>
                <a:srgbClr val="FF0000"/>
              </a:solidFill>
            </a:endParaRPr>
          </a:p>
          <a:p>
            <a:pPr algn="just"/>
            <a:r>
              <a:rPr lang="en-US" sz="3100" smtClean="0"/>
              <a:t>data </a:t>
            </a:r>
            <a:r>
              <a:rPr lang="en-US" sz="3100"/>
              <a:t>structures + </a:t>
            </a:r>
            <a:r>
              <a:rPr lang="en-US" sz="3100" smtClean="0"/>
              <a:t>algorithms </a:t>
            </a:r>
            <a:r>
              <a:rPr lang="en-US" sz="3100"/>
              <a:t>= </a:t>
            </a:r>
            <a:r>
              <a:rPr lang="en-US" sz="3100" smtClean="0"/>
              <a:t>Program</a:t>
            </a:r>
          </a:p>
          <a:p>
            <a:pPr algn="just"/>
            <a:r>
              <a:rPr lang="vi-VN" sz="3100"/>
              <a:t>(cấu trúc dữ liệu + giải thuật = Chương trình)</a:t>
            </a:r>
            <a:endParaRPr lang="en-US" sz="3100"/>
          </a:p>
          <a:p>
            <a:pPr algn="just"/>
            <a:endParaRPr lang="en-US" sz="3100" smtClean="0"/>
          </a:p>
          <a:p>
            <a:pPr marL="36576" indent="0" algn="just">
              <a:buNone/>
            </a:pPr>
            <a:r>
              <a:rPr lang="en-US" sz="3100" b="1">
                <a:solidFill>
                  <a:srgbClr val="FF0000"/>
                </a:solidFill>
              </a:rPr>
              <a:t>Lập trình </a:t>
            </a:r>
            <a:r>
              <a:rPr lang="en-US" sz="3100" b="1" smtClean="0">
                <a:solidFill>
                  <a:srgbClr val="FF0000"/>
                </a:solidFill>
              </a:rPr>
              <a:t>hướng đối tượng:</a:t>
            </a:r>
            <a:endParaRPr lang="en-US" sz="3100" b="1">
              <a:solidFill>
                <a:srgbClr val="FF0000"/>
              </a:solidFill>
            </a:endParaRPr>
          </a:p>
          <a:p>
            <a:pPr algn="just"/>
            <a:r>
              <a:rPr lang="en-US" sz="3100"/>
              <a:t>objects + messages = Program</a:t>
            </a:r>
          </a:p>
          <a:p>
            <a:pPr algn="just"/>
            <a:r>
              <a:rPr lang="vi-VN" sz="3100"/>
              <a:t>(đối tượng + thông điệp = Chương trình)</a:t>
            </a:r>
            <a:endParaRPr lang="en-US" sz="3100"/>
          </a:p>
        </p:txBody>
      </p:sp>
    </p:spTree>
    <p:extLst>
      <p:ext uri="{BB962C8B-B14F-4D97-AF65-F5344CB8AC3E}">
        <p14:creationId xmlns:p14="http://schemas.microsoft.com/office/powerpoint/2010/main" val="3181014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LẬP TRÌNH TUYẾN TÍNH</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Đặc </a:t>
            </a:r>
            <a:r>
              <a:rPr lang="en-US"/>
              <a:t>trưng cơ bản của lập trình tuyến tính là tư duy theo lối tuần tự. Chương trình sẽ được thực hiện tuần tự từ đầu đến cuối, lệnh này kế tiếp lệnh kia cho đến khi kết thúc chương trình.</a:t>
            </a:r>
          </a:p>
        </p:txBody>
      </p:sp>
    </p:spTree>
    <p:extLst>
      <p:ext uri="{BB962C8B-B14F-4D97-AF65-F5344CB8AC3E}">
        <p14:creationId xmlns:p14="http://schemas.microsoft.com/office/powerpoint/2010/main" val="1137857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Tổ </a:t>
            </a:r>
            <a:r>
              <a:rPr lang="en-US" sz="3100" b="1">
                <a:solidFill>
                  <a:srgbClr val="FF0000"/>
                </a:solidFill>
              </a:rPr>
              <a:t>chức trừu tượng theo sự phân cấp lớp:</a:t>
            </a:r>
          </a:p>
          <a:p>
            <a:pPr algn="just"/>
            <a:r>
              <a:rPr lang="en-US" sz="3100" smtClean="0"/>
              <a:t>Thậm </a:t>
            </a:r>
            <a:r>
              <a:rPr lang="en-US" sz="3100"/>
              <a:t>chí mặc dù nảo con người giỏi ở sự trừu tượng các khái niệm như bản đồ đường đi và cảnh quan, vẫn còn số lượng rất lớn các công việc trừu tượng hoá riêng lẻ mà chúng ta thường gặp trong cuộc sống. </a:t>
            </a:r>
            <a:endParaRPr lang="en-US" sz="3100" smtClean="0"/>
          </a:p>
          <a:p>
            <a:pPr algn="just"/>
            <a:r>
              <a:rPr lang="en-US" sz="3100" smtClean="0"/>
              <a:t>Để </a:t>
            </a:r>
            <a:r>
              <a:rPr lang="en-US" sz="3100"/>
              <a:t>đối phó sự phức tạp này con người phải sắp xếp thông tin một cách có hệ thống theo các tiêu chuẩn nào đó; Xử lý này gọi là sự phân lớp (classification).</a:t>
            </a:r>
          </a:p>
        </p:txBody>
      </p:sp>
    </p:spTree>
    <p:extLst>
      <p:ext uri="{BB962C8B-B14F-4D97-AF65-F5344CB8AC3E}">
        <p14:creationId xmlns:p14="http://schemas.microsoft.com/office/powerpoint/2010/main" val="13480229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Tổ </a:t>
            </a:r>
            <a:r>
              <a:rPr lang="en-US" sz="3100" b="1">
                <a:solidFill>
                  <a:srgbClr val="FF0000"/>
                </a:solidFill>
              </a:rPr>
              <a:t>chức trừu tượng theo sự phân cấp lớp:</a:t>
            </a:r>
          </a:p>
          <a:p>
            <a:pPr algn="just"/>
            <a:r>
              <a:rPr lang="en-US" sz="3100" smtClean="0"/>
              <a:t>Ví </a:t>
            </a:r>
            <a:r>
              <a:rPr lang="en-US" sz="3100"/>
              <a:t>dụ như khoa học đã phân cấp theo lớp tất cả đối tượng tự nhiên thuộc về động vật, hoặc cây, hoặc khoáng </a:t>
            </a:r>
            <a:r>
              <a:rPr lang="en-US" sz="3100" smtClean="0"/>
              <a:t>sản.</a:t>
            </a:r>
          </a:p>
          <a:p>
            <a:pPr algn="just"/>
            <a:r>
              <a:rPr lang="en-US" sz="3100" smtClean="0"/>
              <a:t>Để </a:t>
            </a:r>
            <a:r>
              <a:rPr lang="en-US" sz="3100"/>
              <a:t>được phân là động vật, nó phải thoả điều kiện </a:t>
            </a:r>
            <a:r>
              <a:rPr lang="en-US" sz="3100" smtClean="0"/>
              <a:t>sau:</a:t>
            </a:r>
          </a:p>
          <a:p>
            <a:pPr lvl="1" algn="just"/>
            <a:r>
              <a:rPr lang="en-US" sz="2700" smtClean="0"/>
              <a:t>Vật </a:t>
            </a:r>
            <a:r>
              <a:rPr lang="en-US" sz="2700"/>
              <a:t>thể </a:t>
            </a:r>
            <a:r>
              <a:rPr lang="en-US" sz="2700" smtClean="0"/>
              <a:t>sống.</a:t>
            </a:r>
          </a:p>
          <a:p>
            <a:pPr lvl="1" algn="just"/>
            <a:r>
              <a:rPr lang="en-US" sz="2700" smtClean="0"/>
              <a:t>Tự </a:t>
            </a:r>
            <a:r>
              <a:rPr lang="en-US" sz="2700"/>
              <a:t>di </a:t>
            </a:r>
            <a:r>
              <a:rPr lang="en-US" sz="2700" smtClean="0"/>
              <a:t>chuyển.</a:t>
            </a:r>
          </a:p>
          <a:p>
            <a:pPr lvl="1" algn="just"/>
            <a:r>
              <a:rPr lang="en-US" sz="2700" smtClean="0"/>
              <a:t>Phản </a:t>
            </a:r>
            <a:r>
              <a:rPr lang="en-US" sz="2700"/>
              <a:t>ứng khi bị kích thích.</a:t>
            </a:r>
          </a:p>
        </p:txBody>
      </p:sp>
    </p:spTree>
    <p:extLst>
      <p:ext uri="{BB962C8B-B14F-4D97-AF65-F5344CB8AC3E}">
        <p14:creationId xmlns:p14="http://schemas.microsoft.com/office/powerpoint/2010/main" val="4109882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Tổ </a:t>
            </a:r>
            <a:r>
              <a:rPr lang="en-US" sz="3100" b="1">
                <a:solidFill>
                  <a:srgbClr val="FF0000"/>
                </a:solidFill>
              </a:rPr>
              <a:t>chức trừu tượng theo sự phân cấp lớp:</a:t>
            </a:r>
          </a:p>
          <a:p>
            <a:r>
              <a:rPr lang="en-US" sz="3100" smtClean="0"/>
              <a:t>Qui </a:t>
            </a:r>
            <a:r>
              <a:rPr lang="en-US" sz="3100"/>
              <a:t>luật cho một đối tượng là cây thì hơi </a:t>
            </a:r>
            <a:r>
              <a:rPr lang="en-US" sz="3100" smtClean="0"/>
              <a:t>khác:</a:t>
            </a:r>
          </a:p>
          <a:p>
            <a:pPr lvl="1"/>
            <a:r>
              <a:rPr lang="en-US" sz="2700" smtClean="0"/>
              <a:t>Vật </a:t>
            </a:r>
            <a:r>
              <a:rPr lang="en-US" sz="2700"/>
              <a:t>thể sống (như động vật</a:t>
            </a:r>
            <a:r>
              <a:rPr lang="en-US" sz="2700" smtClean="0"/>
              <a:t>).</a:t>
            </a:r>
          </a:p>
          <a:p>
            <a:pPr lvl="1"/>
            <a:r>
              <a:rPr lang="en-US" sz="2700" smtClean="0"/>
              <a:t>Không </a:t>
            </a:r>
            <a:r>
              <a:rPr lang="en-US" sz="2700"/>
              <a:t>có hệ thần kinh.</a:t>
            </a:r>
          </a:p>
          <a:p>
            <a:pPr lvl="1"/>
            <a:r>
              <a:rPr lang="en-US" sz="2700"/>
              <a:t>Có màn cellulose.</a:t>
            </a:r>
          </a:p>
        </p:txBody>
      </p:sp>
    </p:spTree>
    <p:extLst>
      <p:ext uri="{BB962C8B-B14F-4D97-AF65-F5344CB8AC3E}">
        <p14:creationId xmlns:p14="http://schemas.microsoft.com/office/powerpoint/2010/main" val="5800117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Tổ </a:t>
            </a:r>
            <a:r>
              <a:rPr lang="en-US" sz="3100" b="1">
                <a:solidFill>
                  <a:srgbClr val="FF0000"/>
                </a:solidFill>
              </a:rPr>
              <a:t>chức trừu tượng theo sự phân cấp lớp:</a:t>
            </a:r>
          </a:p>
          <a:p>
            <a:pPr algn="just"/>
            <a:r>
              <a:rPr lang="en-US" sz="3100" smtClean="0"/>
              <a:t>Sau </a:t>
            </a:r>
            <a:r>
              <a:rPr lang="en-US" sz="3100"/>
              <a:t>khi phân lớp đơn giản như trên ta có thể thêm vài qui luật để có các loại động vật cụ thể hơn cho đến khi có một sự phân cấp theo sự trừu tượng từ cao (đỉnh) xuống thấp (đáy).</a:t>
            </a:r>
          </a:p>
        </p:txBody>
      </p:sp>
    </p:spTree>
    <p:extLst>
      <p:ext uri="{BB962C8B-B14F-4D97-AF65-F5344CB8AC3E}">
        <p14:creationId xmlns:p14="http://schemas.microsoft.com/office/powerpoint/2010/main" val="3636322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Tổ </a:t>
            </a:r>
            <a:r>
              <a:rPr lang="en-US" sz="3100" b="1">
                <a:solidFill>
                  <a:srgbClr val="FF0000"/>
                </a:solidFill>
              </a:rPr>
              <a:t>chức trừu tượng theo sự phân cấp lớp:</a:t>
            </a:r>
          </a:p>
          <a:p>
            <a:pPr algn="just"/>
            <a:r>
              <a:rPr lang="en-US" sz="3100" smtClean="0"/>
              <a:t>Sơ </a:t>
            </a:r>
            <a:r>
              <a:rPr lang="en-US" sz="3100"/>
              <a:t>đồ phân cấp trừu tượng của các đối tượng tự </a:t>
            </a:r>
            <a:r>
              <a:rPr lang="en-US" sz="3100" smtClean="0"/>
              <a:t>nhiên:</a:t>
            </a:r>
            <a:endParaRPr lang="en-US" sz="3100"/>
          </a:p>
        </p:txBody>
      </p:sp>
    </p:spTree>
    <p:extLst>
      <p:ext uri="{BB962C8B-B14F-4D97-AF65-F5344CB8AC3E}">
        <p14:creationId xmlns:p14="http://schemas.microsoft.com/office/powerpoint/2010/main" val="2872160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Tổ </a:t>
            </a:r>
            <a:r>
              <a:rPr lang="en-US" sz="3100" b="1">
                <a:solidFill>
                  <a:srgbClr val="FF0000"/>
                </a:solidFill>
              </a:rPr>
              <a:t>chức trừu tượng theo sự phân cấp lớp:</a:t>
            </a:r>
          </a:p>
          <a:p>
            <a:pPr algn="just"/>
            <a:r>
              <a:rPr lang="en-US" sz="3100" smtClean="0"/>
              <a:t>Sơ </a:t>
            </a:r>
            <a:r>
              <a:rPr lang="en-US" sz="3100"/>
              <a:t>đồ phân cấp trừu tượng của các đối tượng tự nhiên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643813" cy="515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09335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marL="36576" indent="0" algn="just">
              <a:buNone/>
            </a:pPr>
            <a:r>
              <a:rPr lang="en-US" sz="3100" b="1" smtClean="0">
                <a:solidFill>
                  <a:srgbClr val="FF0000"/>
                </a:solidFill>
              </a:rPr>
              <a:t>Trừu </a:t>
            </a:r>
            <a:r>
              <a:rPr lang="en-US" sz="3100" b="1">
                <a:solidFill>
                  <a:srgbClr val="FF0000"/>
                </a:solidFill>
              </a:rPr>
              <a:t>tượng hóa – cơ sở của phát triển phần mềm:</a:t>
            </a:r>
          </a:p>
          <a:p>
            <a:pPr algn="just"/>
            <a:r>
              <a:rPr lang="en-US" sz="3100" smtClean="0"/>
              <a:t>Khi </a:t>
            </a:r>
            <a:r>
              <a:rPr lang="en-US" sz="3100"/>
              <a:t>ghi nhận các yêu cầu cho một dự án phần mềm, chúng ta thường bắt đầu bằng cách thu thập thông tin chi tiết về tình hình thực tế mà trên đó hệ thống sẽ hoạt động. Những chi tiết này thường là một sự tổng hợp </a:t>
            </a:r>
            <a:r>
              <a:rPr lang="en-US" sz="3100" smtClean="0"/>
              <a:t>của:</a:t>
            </a:r>
          </a:p>
          <a:p>
            <a:pPr lvl="1" algn="just"/>
            <a:r>
              <a:rPr lang="en-US" sz="2700" smtClean="0"/>
              <a:t>Thông </a:t>
            </a:r>
            <a:r>
              <a:rPr lang="en-US" sz="2700"/>
              <a:t>tin từ những người sử dụng hệ thống được chúng ta phỏng vấn.</a:t>
            </a:r>
          </a:p>
          <a:p>
            <a:pPr lvl="1" algn="just"/>
            <a:r>
              <a:rPr lang="en-US" sz="2700"/>
              <a:t>Những hoạt động mà chúng ta quan sát từ nghiệp vụ hàng ngày của người sử dụng hệ thống.</a:t>
            </a:r>
          </a:p>
        </p:txBody>
      </p:sp>
    </p:spTree>
    <p:extLst>
      <p:ext uri="{BB962C8B-B14F-4D97-AF65-F5344CB8AC3E}">
        <p14:creationId xmlns:p14="http://schemas.microsoft.com/office/powerpoint/2010/main" val="25335899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Trừu </a:t>
            </a:r>
            <a:r>
              <a:rPr lang="en-US" sz="3100" b="1">
                <a:solidFill>
                  <a:srgbClr val="FF0000"/>
                </a:solidFill>
              </a:rPr>
              <a:t>tượng hóa – cơ sở của phát triển phần mềm:</a:t>
            </a:r>
          </a:p>
          <a:p>
            <a:pPr algn="just"/>
            <a:r>
              <a:rPr lang="en-US" sz="3100" smtClean="0"/>
              <a:t>Kế </a:t>
            </a:r>
            <a:r>
              <a:rPr lang="en-US" sz="3100"/>
              <a:t>đến chúng ta phải chọn lọc ra những chi tiết nào liên quan tới mục đích sử dụng hệ thống. </a:t>
            </a:r>
            <a:endParaRPr lang="en-US" sz="3100" smtClean="0"/>
          </a:p>
          <a:p>
            <a:pPr algn="just"/>
            <a:r>
              <a:rPr lang="en-US" sz="3100" smtClean="0"/>
              <a:t>Việc </a:t>
            </a:r>
            <a:r>
              <a:rPr lang="en-US" sz="3100"/>
              <a:t>này là cần thiết vì chúng ta không thể tự động hoá tất cả hệ thống nghiệp vụ bằng phần mềm! </a:t>
            </a:r>
            <a:endParaRPr lang="en-US" sz="3100" smtClean="0"/>
          </a:p>
          <a:p>
            <a:pPr algn="just"/>
            <a:r>
              <a:rPr lang="en-US" sz="3100" smtClean="0"/>
              <a:t>Việc </a:t>
            </a:r>
            <a:r>
              <a:rPr lang="en-US" sz="3100"/>
              <a:t>bao gồm quá nhiều chi tiết sẽ làm hệ thống phức tạp và </a:t>
            </a:r>
            <a:r>
              <a:rPr lang="en-US" sz="3100" smtClean="0"/>
              <a:t>khó khăn </a:t>
            </a:r>
            <a:r>
              <a:rPr lang="en-US" sz="3100"/>
              <a:t>hơn trong việc thiết kế, kiểm tra chương trình, dò lỗi, tạo sưu liệu, bảo trì và mở rộng chương trình sau này.</a:t>
            </a:r>
          </a:p>
        </p:txBody>
      </p:sp>
    </p:spTree>
    <p:extLst>
      <p:ext uri="{BB962C8B-B14F-4D97-AF65-F5344CB8AC3E}">
        <p14:creationId xmlns:p14="http://schemas.microsoft.com/office/powerpoint/2010/main" val="20344939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Trừu </a:t>
            </a:r>
            <a:r>
              <a:rPr lang="en-US" sz="3100" b="1">
                <a:solidFill>
                  <a:srgbClr val="FF0000"/>
                </a:solidFill>
              </a:rPr>
              <a:t>tượng hóa – cơ sở của phát triển phần mềm:</a:t>
            </a:r>
          </a:p>
          <a:p>
            <a:pPr algn="just"/>
            <a:r>
              <a:rPr lang="en-US" sz="3100" smtClean="0"/>
              <a:t>Sự </a:t>
            </a:r>
            <a:r>
              <a:rPr lang="en-US" sz="3100"/>
              <a:t>trừu tưởng hoá sẽ giúp người phân tích hệ thống có được các nét đặc trưng của hệ thống trong miền (domain) bài toán, tập trung vào vấn đề của hệ thống dự định phát triển.</a:t>
            </a:r>
          </a:p>
        </p:txBody>
      </p:sp>
    </p:spTree>
    <p:extLst>
      <p:ext uri="{BB962C8B-B14F-4D97-AF65-F5344CB8AC3E}">
        <p14:creationId xmlns:p14="http://schemas.microsoft.com/office/powerpoint/2010/main" val="24418277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marL="36576" indent="0" algn="just">
              <a:buNone/>
            </a:pPr>
            <a:r>
              <a:rPr lang="en-US" sz="3100" b="1" smtClean="0">
                <a:solidFill>
                  <a:srgbClr val="FF0000"/>
                </a:solidFill>
              </a:rPr>
              <a:t>Trừu </a:t>
            </a:r>
            <a:r>
              <a:rPr lang="en-US" sz="3100" b="1">
                <a:solidFill>
                  <a:srgbClr val="FF0000"/>
                </a:solidFill>
              </a:rPr>
              <a:t>tượng hóa – cơ sở của phát triển phần mềm:</a:t>
            </a:r>
          </a:p>
          <a:p>
            <a:pPr algn="just"/>
            <a:r>
              <a:rPr lang="en-US" sz="3100" smtClean="0"/>
              <a:t>VD: Khi </a:t>
            </a:r>
            <a:r>
              <a:rPr lang="en-US" sz="3100"/>
              <a:t>thể hiện một người trong chương trình, màu mắt của họ có quan trọng không? Về gien ? Lương ? Sở thích ? </a:t>
            </a:r>
            <a:endParaRPr lang="en-US" sz="3100" smtClean="0"/>
          </a:p>
          <a:p>
            <a:pPr algn="just"/>
            <a:r>
              <a:rPr lang="en-US" sz="3100" smtClean="0"/>
              <a:t>Câu </a:t>
            </a:r>
            <a:r>
              <a:rPr lang="en-US" sz="3100"/>
              <a:t>trả lời là bất kỳ đặc tính nào của người có thể liên quan hay không liên quan tuỳ thuộc vào hệ thống mà ta định phát triển </a:t>
            </a:r>
            <a:r>
              <a:rPr lang="en-US" sz="3100" smtClean="0"/>
              <a:t>là:</a:t>
            </a:r>
          </a:p>
          <a:p>
            <a:pPr lvl="1" algn="just"/>
            <a:r>
              <a:rPr lang="en-US" sz="2700" smtClean="0"/>
              <a:t>Chương </a:t>
            </a:r>
            <a:r>
              <a:rPr lang="en-US" sz="2700"/>
              <a:t>trình tính </a:t>
            </a:r>
            <a:r>
              <a:rPr lang="en-US" sz="2700" smtClean="0"/>
              <a:t>lương</a:t>
            </a:r>
          </a:p>
          <a:p>
            <a:pPr lvl="1" algn="just"/>
            <a:r>
              <a:rPr lang="en-US" sz="2700" smtClean="0"/>
              <a:t>Chương </a:t>
            </a:r>
            <a:r>
              <a:rPr lang="en-US" sz="2700"/>
              <a:t>trình tiếp thị theo tuổi </a:t>
            </a:r>
            <a:r>
              <a:rPr lang="en-US" sz="2700" smtClean="0"/>
              <a:t>tác</a:t>
            </a:r>
          </a:p>
          <a:p>
            <a:pPr lvl="1" algn="just"/>
            <a:r>
              <a:rPr lang="en-US" sz="2700" smtClean="0"/>
              <a:t>CSDL </a:t>
            </a:r>
            <a:r>
              <a:rPr lang="en-US" sz="2700"/>
              <a:t>bệnh nhân nhãn </a:t>
            </a:r>
            <a:r>
              <a:rPr lang="en-US" sz="2700" smtClean="0"/>
              <a:t>khoa</a:t>
            </a:r>
          </a:p>
          <a:p>
            <a:pPr lvl="1" algn="just"/>
            <a:r>
              <a:rPr lang="en-US" sz="2700" smtClean="0"/>
              <a:t>Hệ </a:t>
            </a:r>
            <a:r>
              <a:rPr lang="en-US" sz="2700"/>
              <a:t>thống theo dõi những kẻ bị truy nã</a:t>
            </a:r>
          </a:p>
        </p:txBody>
      </p:sp>
    </p:spTree>
    <p:extLst>
      <p:ext uri="{BB962C8B-B14F-4D97-AF65-F5344CB8AC3E}">
        <p14:creationId xmlns:p14="http://schemas.microsoft.com/office/powerpoint/2010/main" val="259102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LẬP TRÌNH TUYẾN TÍNH</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Đặc trưng: </a:t>
            </a:r>
            <a:r>
              <a:rPr lang="en-US"/>
              <a:t>có hai đặc </a:t>
            </a:r>
            <a:r>
              <a:rPr lang="en-US" smtClean="0"/>
              <a:t>trưng.</a:t>
            </a:r>
            <a:endParaRPr lang="en-US" b="1" smtClean="0"/>
          </a:p>
          <a:p>
            <a:pPr algn="just"/>
            <a:r>
              <a:rPr lang="en-US" sz="3000" smtClean="0"/>
              <a:t>Đơn </a:t>
            </a:r>
            <a:r>
              <a:rPr lang="en-US" sz="3000"/>
              <a:t>giản: </a:t>
            </a:r>
            <a:r>
              <a:rPr lang="en-US" sz="3000" smtClean="0"/>
              <a:t>Chương </a:t>
            </a:r>
            <a:r>
              <a:rPr lang="en-US" sz="3000"/>
              <a:t>trình được tiến hành đơn giản theo lối tuần tự, không phức tạp.</a:t>
            </a:r>
          </a:p>
          <a:p>
            <a:pPr algn="just"/>
            <a:r>
              <a:rPr lang="en-US"/>
              <a:t>Đơn luồng: </a:t>
            </a:r>
            <a:r>
              <a:rPr lang="en-US" smtClean="0"/>
              <a:t>Chỉ </a:t>
            </a:r>
            <a:r>
              <a:rPr lang="en-US"/>
              <a:t>có một luồng (thread) công việc duy nhất, và các công việc được thực hiện tuần tự trong luồng đó.</a:t>
            </a:r>
          </a:p>
        </p:txBody>
      </p:sp>
    </p:spTree>
    <p:extLst>
      <p:ext uri="{BB962C8B-B14F-4D97-AF65-F5344CB8AC3E}">
        <p14:creationId xmlns:p14="http://schemas.microsoft.com/office/powerpoint/2010/main" val="3999111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TRỪU TƯỢNG HÓA</a:t>
            </a:r>
            <a:endParaRPr lang="en-US">
              <a:solidFill>
                <a:srgbClr val="FFFF00"/>
              </a:solidFill>
            </a:endParaRPr>
          </a:p>
        </p:txBody>
      </p:sp>
      <p:sp>
        <p:nvSpPr>
          <p:cNvPr id="3" name="Content Placeholder 2"/>
          <p:cNvSpPr>
            <a:spLocks noGrp="1"/>
          </p:cNvSpPr>
          <p:nvPr>
            <p:ph idx="1"/>
          </p:nvPr>
        </p:nvSpPr>
        <p:spPr/>
        <p:txBody>
          <a:bodyPr>
            <a:normAutofit fontScale="77500" lnSpcReduction="20000"/>
          </a:bodyPr>
          <a:lstStyle/>
          <a:p>
            <a:pPr marL="36576" indent="0" algn="just">
              <a:buNone/>
            </a:pPr>
            <a:r>
              <a:rPr lang="en-US" sz="3100" b="1" smtClean="0">
                <a:solidFill>
                  <a:srgbClr val="FF0000"/>
                </a:solidFill>
              </a:rPr>
              <a:t>Trừu </a:t>
            </a:r>
            <a:r>
              <a:rPr lang="en-US" sz="3100" b="1">
                <a:solidFill>
                  <a:srgbClr val="FF0000"/>
                </a:solidFill>
              </a:rPr>
              <a:t>tượng hóa – cơ sở của phát triển phần mềm:</a:t>
            </a:r>
          </a:p>
          <a:p>
            <a:pPr algn="just"/>
            <a:r>
              <a:rPr lang="en-US" sz="3100" smtClean="0"/>
              <a:t>Khi </a:t>
            </a:r>
            <a:r>
              <a:rPr lang="en-US" sz="3100"/>
              <a:t>đã xác định các đặc trưng quan trọng của một tình huống, ta cần chuẩn bị một mô hình hoá cho nó. </a:t>
            </a:r>
            <a:endParaRPr lang="en-US" sz="3100" smtClean="0"/>
          </a:p>
          <a:p>
            <a:pPr algn="just"/>
            <a:r>
              <a:rPr lang="en-US" sz="3100" smtClean="0"/>
              <a:t>Mô </a:t>
            </a:r>
            <a:r>
              <a:rPr lang="en-US" sz="3100"/>
              <a:t>hình hoá là xử lý nhằm phát triển một khuôn mẫu để tạo ra một thứ gì đó; ví dụ như bản thiết kế ngôi nhà, sơ đồ mạch điện, một khuôn bánh. </a:t>
            </a:r>
            <a:endParaRPr lang="en-US" sz="3100" smtClean="0"/>
          </a:p>
          <a:p>
            <a:pPr algn="just"/>
            <a:r>
              <a:rPr lang="en-US" sz="3100" smtClean="0"/>
              <a:t>Một </a:t>
            </a:r>
            <a:r>
              <a:rPr lang="en-US" sz="3100"/>
              <a:t>mô hình đối tượng của hệ thống phần mềm là một mẫu như vậy. Mô hình hoá và trừu tượng hoá luôn đi với nhau vì một mô hình là sự mô tả đồ </a:t>
            </a:r>
            <a:r>
              <a:rPr lang="en-US" sz="3100" smtClean="0"/>
              <a:t>họa </a:t>
            </a:r>
            <a:r>
              <a:rPr lang="en-US" sz="3100"/>
              <a:t>hay vật lý của trừu </a:t>
            </a:r>
            <a:r>
              <a:rPr lang="en-US" sz="3100" smtClean="0"/>
              <a:t>tượng.</a:t>
            </a:r>
            <a:endParaRPr lang="en-US" sz="3100"/>
          </a:p>
        </p:txBody>
      </p:sp>
    </p:spTree>
    <p:extLst>
      <p:ext uri="{BB962C8B-B14F-4D97-AF65-F5344CB8AC3E}">
        <p14:creationId xmlns:p14="http://schemas.microsoft.com/office/powerpoint/2010/main" val="37415344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XU HƯỚNG PHÁT TRIỂN CỦA LẬP TRÌNH HƯỚNG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Lập </a:t>
            </a:r>
            <a:r>
              <a:rPr lang="en-US" sz="3100"/>
              <a:t>trình hướng thành phần (</a:t>
            </a:r>
            <a:r>
              <a:rPr lang="en-US" sz="3100" smtClean="0"/>
              <a:t>Component-Oriented programming-COP)</a:t>
            </a:r>
          </a:p>
          <a:p>
            <a:pPr algn="just"/>
            <a:r>
              <a:rPr lang="en-US" sz="3100" smtClean="0"/>
              <a:t>Lập </a:t>
            </a:r>
            <a:r>
              <a:rPr lang="en-US" sz="3100"/>
              <a:t>trình hướng tác nhân (</a:t>
            </a:r>
            <a:r>
              <a:rPr lang="en-US" sz="3100" smtClean="0"/>
              <a:t>Agent-Oriented Programming)</a:t>
            </a:r>
          </a:p>
          <a:p>
            <a:pPr algn="just"/>
            <a:r>
              <a:rPr lang="en-US" sz="3100" smtClean="0"/>
              <a:t>Lập </a:t>
            </a:r>
            <a:r>
              <a:rPr lang="en-US" sz="3100"/>
              <a:t>trình hướng khía cạnh (</a:t>
            </a:r>
            <a:r>
              <a:rPr lang="en-US" sz="3100" smtClean="0"/>
              <a:t>Aspect-Oriented </a:t>
            </a:r>
            <a:r>
              <a:rPr lang="en-US" sz="3100"/>
              <a:t>Programming-AOP)</a:t>
            </a:r>
          </a:p>
        </p:txBody>
      </p:sp>
    </p:spTree>
    <p:extLst>
      <p:ext uri="{BB962C8B-B14F-4D97-AF65-F5344CB8AC3E}">
        <p14:creationId xmlns:p14="http://schemas.microsoft.com/office/powerpoint/2010/main" val="21432242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XU HƯỚNG PHÁT TRIỂN CỦA LẬP TRÌNH HƯỚNG ĐỐI TƯỢNG</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sz="3100" b="1" smtClean="0">
                <a:solidFill>
                  <a:srgbClr val="FF0000"/>
                </a:solidFill>
              </a:rPr>
              <a:t>Lập </a:t>
            </a:r>
            <a:r>
              <a:rPr lang="en-US" sz="3100" b="1">
                <a:solidFill>
                  <a:srgbClr val="FF0000"/>
                </a:solidFill>
              </a:rPr>
              <a:t>trình hướng thành </a:t>
            </a:r>
            <a:r>
              <a:rPr lang="en-US" sz="3100" b="1" smtClean="0">
                <a:solidFill>
                  <a:srgbClr val="FF0000"/>
                </a:solidFill>
              </a:rPr>
              <a:t>phần:</a:t>
            </a:r>
            <a:endParaRPr lang="en-US" sz="3100" b="1">
              <a:solidFill>
                <a:srgbClr val="FF0000"/>
              </a:solidFill>
            </a:endParaRPr>
          </a:p>
          <a:p>
            <a:pPr algn="just"/>
            <a:r>
              <a:rPr lang="en-US" sz="3100"/>
              <a:t>Ý</a:t>
            </a:r>
            <a:r>
              <a:rPr lang="en-US" sz="3100" smtClean="0"/>
              <a:t> tưởng:</a:t>
            </a:r>
          </a:p>
          <a:p>
            <a:pPr lvl="1" algn="just"/>
            <a:r>
              <a:rPr lang="en-US" sz="2700" smtClean="0"/>
              <a:t>Giải </a:t>
            </a:r>
            <a:r>
              <a:rPr lang="en-US" sz="2700"/>
              <a:t>quyết bài toán bằng cách xây dựng một tập các thành phần (component) có tính độc lập tương đối với nhau. Mỗi thành phần đảm nhiệm một phần công việc nhất </a:t>
            </a:r>
            <a:r>
              <a:rPr lang="en-US" sz="2700" smtClean="0"/>
              <a:t>định.</a:t>
            </a:r>
          </a:p>
          <a:p>
            <a:pPr lvl="1" algn="just"/>
            <a:r>
              <a:rPr lang="en-US" sz="2700" smtClean="0"/>
              <a:t>Sau </a:t>
            </a:r>
            <a:r>
              <a:rPr lang="en-US" sz="2700"/>
              <a:t>đó, người ta ghép các thành phần với nhau để thu được một phần mềm thoả mãn một tập các yêu cầu xác định.</a:t>
            </a:r>
          </a:p>
        </p:txBody>
      </p:sp>
    </p:spTree>
    <p:extLst>
      <p:ext uri="{BB962C8B-B14F-4D97-AF65-F5344CB8AC3E}">
        <p14:creationId xmlns:p14="http://schemas.microsoft.com/office/powerpoint/2010/main" val="6404561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XU HƯỚNG PHÁT TRIỂN CỦA LẬP TRÌNH HƯỚNG ĐỐI TƯỢNG</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marL="36576" indent="0" algn="just">
              <a:buNone/>
            </a:pPr>
            <a:r>
              <a:rPr lang="en-US" sz="3100" b="1" smtClean="0">
                <a:solidFill>
                  <a:srgbClr val="FF0000"/>
                </a:solidFill>
              </a:rPr>
              <a:t>Lập </a:t>
            </a:r>
            <a:r>
              <a:rPr lang="en-US" sz="3100" b="1">
                <a:solidFill>
                  <a:srgbClr val="FF0000"/>
                </a:solidFill>
              </a:rPr>
              <a:t>trình hướng thành </a:t>
            </a:r>
            <a:r>
              <a:rPr lang="en-US" sz="3100" b="1" smtClean="0">
                <a:solidFill>
                  <a:srgbClr val="FF0000"/>
                </a:solidFill>
              </a:rPr>
              <a:t>phần:</a:t>
            </a:r>
            <a:endParaRPr lang="en-US" sz="3100" b="1">
              <a:solidFill>
                <a:srgbClr val="FF0000"/>
              </a:solidFill>
            </a:endParaRPr>
          </a:p>
          <a:p>
            <a:pPr algn="just"/>
            <a:r>
              <a:rPr lang="en-US" sz="3100"/>
              <a:t>P</a:t>
            </a:r>
            <a:r>
              <a:rPr lang="en-US" sz="3100" smtClean="0"/>
              <a:t>hương pháp:</a:t>
            </a:r>
            <a:endParaRPr lang="en-US" sz="2700"/>
          </a:p>
          <a:p>
            <a:pPr lvl="1" algn="just"/>
            <a:r>
              <a:rPr lang="en-US" sz="2700" smtClean="0"/>
              <a:t>Xây </a:t>
            </a:r>
            <a:r>
              <a:rPr lang="en-US" sz="2700"/>
              <a:t>dựng một thư viện các thành phần, mỗi thành phần thực hiện một công việc xác định.</a:t>
            </a:r>
          </a:p>
          <a:p>
            <a:pPr lvl="1" algn="just"/>
            <a:r>
              <a:rPr lang="en-US" sz="2700"/>
              <a:t>Khi cần phát triển một phần mềm cụ thể, người ta chỉ cần chọn những thành phần có sẵn trong thư viện để ghép lại với nhau. Người lập trình chỉ phải phát triển thêm các thành phần mình cần mà chưa có trong thư viện.</a:t>
            </a:r>
          </a:p>
        </p:txBody>
      </p:sp>
    </p:spTree>
    <p:extLst>
      <p:ext uri="{BB962C8B-B14F-4D97-AF65-F5344CB8AC3E}">
        <p14:creationId xmlns:p14="http://schemas.microsoft.com/office/powerpoint/2010/main" val="1424080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XU HƯỚNG PHÁT TRIỂN CỦA LẬP TRÌNH HƯỚNG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Lập </a:t>
            </a:r>
            <a:r>
              <a:rPr lang="en-US" sz="3100" b="1">
                <a:solidFill>
                  <a:srgbClr val="FF0000"/>
                </a:solidFill>
              </a:rPr>
              <a:t>trình hướng thành </a:t>
            </a:r>
            <a:r>
              <a:rPr lang="en-US" sz="3100" b="1" smtClean="0">
                <a:solidFill>
                  <a:srgbClr val="FF0000"/>
                </a:solidFill>
              </a:rPr>
              <a:t>phần:</a:t>
            </a:r>
            <a:endParaRPr lang="en-US" sz="3100" b="1">
              <a:solidFill>
                <a:srgbClr val="FF0000"/>
              </a:solidFill>
            </a:endParaRPr>
          </a:p>
          <a:p>
            <a:pPr algn="just"/>
            <a:r>
              <a:rPr lang="en-US" sz="3100" smtClean="0"/>
              <a:t>Ưu điểm:</a:t>
            </a:r>
          </a:p>
          <a:p>
            <a:pPr lvl="1" algn="just"/>
            <a:r>
              <a:rPr lang="en-US" sz="2700" smtClean="0"/>
              <a:t>Lập </a:t>
            </a:r>
            <a:r>
              <a:rPr lang="en-US" sz="2700"/>
              <a:t>trình viên có thể chia sẻ với nhau những thành phần mình đã xây dựng cho nhiều người khác dùng </a:t>
            </a:r>
            <a:r>
              <a:rPr lang="en-US" sz="2700" smtClean="0"/>
              <a:t>chung.</a:t>
            </a:r>
          </a:p>
          <a:p>
            <a:pPr lvl="1" algn="just"/>
            <a:r>
              <a:rPr lang="en-US" sz="2700" smtClean="0"/>
              <a:t>Khi </a:t>
            </a:r>
            <a:r>
              <a:rPr lang="en-US" sz="2700"/>
              <a:t>cần, lập trình viên có thể lắp ghép các thành phần có sẵn khác nhau để tạo thành các chương trình có chức năng khác nhau. Tất cả chỉ cần dựa trên công nghệ lắp ghép thành phần, tiết kiệm được rất nhiều công sức lập trình.</a:t>
            </a:r>
          </a:p>
        </p:txBody>
      </p:sp>
    </p:spTree>
    <p:extLst>
      <p:ext uri="{BB962C8B-B14F-4D97-AF65-F5344CB8AC3E}">
        <p14:creationId xmlns:p14="http://schemas.microsoft.com/office/powerpoint/2010/main" val="3458290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XU HƯỚNG PHÁT TRIỂN CỦA LẬP TRÌNH HƯỚNG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Lập </a:t>
            </a:r>
            <a:r>
              <a:rPr lang="en-US" sz="3100" b="1">
                <a:solidFill>
                  <a:srgbClr val="FF0000"/>
                </a:solidFill>
              </a:rPr>
              <a:t>trình hướng </a:t>
            </a:r>
            <a:r>
              <a:rPr lang="en-US" sz="3100" b="1" smtClean="0">
                <a:solidFill>
                  <a:srgbClr val="FF0000"/>
                </a:solidFill>
              </a:rPr>
              <a:t>tác nhân:</a:t>
            </a:r>
            <a:endParaRPr lang="en-US" sz="3100" b="1">
              <a:solidFill>
                <a:srgbClr val="FF0000"/>
              </a:solidFill>
            </a:endParaRPr>
          </a:p>
          <a:p>
            <a:pPr algn="just"/>
            <a:r>
              <a:rPr lang="en-US" sz="3100" smtClean="0"/>
              <a:t>Lập </a:t>
            </a:r>
            <a:r>
              <a:rPr lang="en-US" sz="3100"/>
              <a:t>trình hướng agent có thể xem là một mức trừu tượng cao hơn của lập trình hướng thành phần.</a:t>
            </a:r>
          </a:p>
          <a:p>
            <a:pPr algn="just"/>
            <a:r>
              <a:rPr lang="en-US" sz="3100"/>
              <a:t>Trong đó, các agent là các thành phần có khả năng hoạt động độc lập, tự chủ để hoàn thành công việc của mình. Hơn nữa, các agent có khả năng chủ động liên lạc với các agent khác để có thể phối hợp, cộng tác hay cạnh tranh nhau để hoàn thành nhiệm vụ.</a:t>
            </a:r>
          </a:p>
        </p:txBody>
      </p:sp>
    </p:spTree>
    <p:extLst>
      <p:ext uri="{BB962C8B-B14F-4D97-AF65-F5344CB8AC3E}">
        <p14:creationId xmlns:p14="http://schemas.microsoft.com/office/powerpoint/2010/main" val="4637065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XU HƯỚNG PHÁT TRIỂN CỦA LẬP TRÌNH HƯỚNG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Lập </a:t>
            </a:r>
            <a:r>
              <a:rPr lang="en-US" sz="3100" b="1">
                <a:solidFill>
                  <a:srgbClr val="FF0000"/>
                </a:solidFill>
              </a:rPr>
              <a:t>trình hướng </a:t>
            </a:r>
            <a:r>
              <a:rPr lang="en-US" sz="3100" b="1" smtClean="0">
                <a:solidFill>
                  <a:srgbClr val="FF0000"/>
                </a:solidFill>
              </a:rPr>
              <a:t>tác nhân:</a:t>
            </a:r>
            <a:endParaRPr lang="en-US" sz="3100" b="1">
              <a:solidFill>
                <a:srgbClr val="FF0000"/>
              </a:solidFill>
            </a:endParaRPr>
          </a:p>
          <a:p>
            <a:pPr algn="just"/>
            <a:r>
              <a:rPr lang="en-US" sz="3100"/>
              <a:t>Đ</a:t>
            </a:r>
            <a:r>
              <a:rPr lang="en-US" sz="3100" smtClean="0"/>
              <a:t>ặc </a:t>
            </a:r>
            <a:r>
              <a:rPr lang="en-US" sz="3100"/>
              <a:t>trưng cơ </a:t>
            </a:r>
            <a:r>
              <a:rPr lang="en-US" sz="3100" smtClean="0"/>
              <a:t>bản:</a:t>
            </a:r>
          </a:p>
          <a:p>
            <a:pPr lvl="1" algn="just"/>
            <a:r>
              <a:rPr lang="en-US" sz="2700" smtClean="0"/>
              <a:t>Thứ </a:t>
            </a:r>
            <a:r>
              <a:rPr lang="en-US" sz="2700"/>
              <a:t>nhất là khả năng tự chủ của mỗi agent để hoàn thành nhiệm vụ riêng của </a:t>
            </a:r>
            <a:r>
              <a:rPr lang="en-US" sz="2700" smtClean="0"/>
              <a:t>nó.</a:t>
            </a:r>
          </a:p>
          <a:p>
            <a:pPr lvl="1" algn="just"/>
            <a:r>
              <a:rPr lang="en-US" sz="2700" smtClean="0"/>
              <a:t>Thứ </a:t>
            </a:r>
            <a:r>
              <a:rPr lang="en-US" sz="2700"/>
              <a:t>hai là tính tổ chức xã hội giữa các agent, cho phép các agent phối hợp, cộng tác, cạnh tranh nhau để hoàn thành nhiệm vụ chung của toàn hệ thống.</a:t>
            </a:r>
          </a:p>
        </p:txBody>
      </p:sp>
    </p:spTree>
    <p:extLst>
      <p:ext uri="{BB962C8B-B14F-4D97-AF65-F5344CB8AC3E}">
        <p14:creationId xmlns:p14="http://schemas.microsoft.com/office/powerpoint/2010/main" val="520021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XU HƯỚNG PHÁT TRIỂN CỦA LẬP TRÌNH HƯỚNG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indent="0" algn="just">
              <a:buNone/>
            </a:pPr>
            <a:r>
              <a:rPr lang="en-US" sz="3100" b="1" smtClean="0">
                <a:solidFill>
                  <a:srgbClr val="FF0000"/>
                </a:solidFill>
              </a:rPr>
              <a:t>Lập </a:t>
            </a:r>
            <a:r>
              <a:rPr lang="en-US" sz="3100" b="1">
                <a:solidFill>
                  <a:srgbClr val="FF0000"/>
                </a:solidFill>
              </a:rPr>
              <a:t>trình hướng </a:t>
            </a:r>
            <a:r>
              <a:rPr lang="en-US" sz="3100" b="1" smtClean="0">
                <a:solidFill>
                  <a:srgbClr val="FF0000"/>
                </a:solidFill>
              </a:rPr>
              <a:t>khía cạnh:</a:t>
            </a:r>
            <a:endParaRPr lang="en-US" sz="3100" b="1">
              <a:solidFill>
                <a:srgbClr val="FF0000"/>
              </a:solidFill>
            </a:endParaRPr>
          </a:p>
          <a:p>
            <a:pPr algn="just"/>
            <a:r>
              <a:rPr lang="en-US" sz="3100" smtClean="0"/>
              <a:t>Phương </a:t>
            </a:r>
            <a:r>
              <a:rPr lang="en-US" sz="3100"/>
              <a:t>pháp lập trình hướng khía cạnh là phương pháp lập trình phát triển tư duy tách biệt các mối quan tâm khác nhau thành các mô đun khác nhau. </a:t>
            </a:r>
            <a:endParaRPr lang="en-US" sz="3100" smtClean="0"/>
          </a:p>
          <a:p>
            <a:pPr algn="just"/>
            <a:r>
              <a:rPr lang="en-US" sz="3100" smtClean="0"/>
              <a:t>Ở </a:t>
            </a:r>
            <a:r>
              <a:rPr lang="en-US" sz="3100"/>
              <a:t>đây, một mối quan tâm thường không phải một chức năng nghiệp vụ cụ thể và có thể đóng gói mà là một khía cạnh (thuộc tính) chung mà nhiều mô đun phần mềm trong cùng hệ thống nên có, ví dụ lưu vết thao tác và lỗi (error logging).</a:t>
            </a:r>
          </a:p>
        </p:txBody>
      </p:sp>
    </p:spTree>
    <p:extLst>
      <p:ext uri="{BB962C8B-B14F-4D97-AF65-F5344CB8AC3E}">
        <p14:creationId xmlns:p14="http://schemas.microsoft.com/office/powerpoint/2010/main" val="17959767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XU HƯỚNG PHÁT TRIỂN CỦA LẬP TRÌNH HƯỚNG ĐỐI TƯỢNG</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b="1" smtClean="0">
                <a:solidFill>
                  <a:srgbClr val="FF0000"/>
                </a:solidFill>
              </a:rPr>
              <a:t>Lập </a:t>
            </a:r>
            <a:r>
              <a:rPr lang="en-US" sz="3100" b="1">
                <a:solidFill>
                  <a:srgbClr val="FF0000"/>
                </a:solidFill>
              </a:rPr>
              <a:t>trình hướng </a:t>
            </a:r>
            <a:r>
              <a:rPr lang="en-US" sz="3100" b="1" smtClean="0">
                <a:solidFill>
                  <a:srgbClr val="FF0000"/>
                </a:solidFill>
              </a:rPr>
              <a:t>khía cạnh:</a:t>
            </a:r>
            <a:endParaRPr lang="en-US" sz="3100" b="1">
              <a:solidFill>
                <a:srgbClr val="FF0000"/>
              </a:solidFill>
            </a:endParaRPr>
          </a:p>
          <a:p>
            <a:pPr algn="just"/>
            <a:r>
              <a:rPr lang="en-US" sz="3100" smtClean="0"/>
              <a:t>Với </a:t>
            </a:r>
            <a:r>
              <a:rPr lang="en-US" sz="3100"/>
              <a:t>AOP, chúng ta có thể cài đặt các mối quan tâm chung cắt ngang hệ thống bằng các mô đun đặc biệt gọi là aspect thay vì dàn trải chúng trên các mô đun nghiệp vụ liên quan. </a:t>
            </a:r>
            <a:endParaRPr lang="en-US" sz="3100" smtClean="0"/>
          </a:p>
          <a:p>
            <a:pPr algn="just"/>
            <a:r>
              <a:rPr lang="en-US" sz="3100" smtClean="0"/>
              <a:t>Các </a:t>
            </a:r>
            <a:r>
              <a:rPr lang="en-US" sz="3100"/>
              <a:t>aspect sau đó được tự kết hợp với các mô đun nghiệp vụ khác bằng quá trình gọi là đan (weaving) bằng bộ biên dịch đặc biệt.</a:t>
            </a:r>
          </a:p>
        </p:txBody>
      </p:sp>
    </p:spTree>
    <p:extLst>
      <p:ext uri="{BB962C8B-B14F-4D97-AF65-F5344CB8AC3E}">
        <p14:creationId xmlns:p14="http://schemas.microsoft.com/office/powerpoint/2010/main" val="34386110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XU HƯỚNG PHÁT TRIỂN CỦA LẬP TRÌNH HƯỚNG ĐỐI TƯỢNG</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b="1" smtClean="0">
                <a:solidFill>
                  <a:srgbClr val="FF0000"/>
                </a:solidFill>
              </a:rPr>
              <a:t>Lập </a:t>
            </a:r>
            <a:r>
              <a:rPr lang="en-US" sz="3100" b="1">
                <a:solidFill>
                  <a:srgbClr val="FF0000"/>
                </a:solidFill>
              </a:rPr>
              <a:t>trình hướng </a:t>
            </a:r>
            <a:r>
              <a:rPr lang="en-US" sz="3100" b="1" smtClean="0">
                <a:solidFill>
                  <a:srgbClr val="FF0000"/>
                </a:solidFill>
              </a:rPr>
              <a:t>khía cạnh:</a:t>
            </a:r>
            <a:endParaRPr lang="en-US" sz="3100" b="1">
              <a:solidFill>
                <a:srgbClr val="FF0000"/>
              </a:solidFill>
            </a:endParaRPr>
          </a:p>
          <a:p>
            <a:pPr algn="just"/>
            <a:r>
              <a:rPr lang="en-US" sz="3100" smtClean="0"/>
              <a:t>AspectJ </a:t>
            </a:r>
            <a:r>
              <a:rPr lang="en-US" sz="3100"/>
              <a:t>là một công cụ AOP cho ngôn ngữ lập trình Java. Trình biên dịch AspectJ sẽ đan xen chương trình Java chính với các aspect thành các tập tin bytecode chạy trên máy ảo Java.</a:t>
            </a:r>
          </a:p>
        </p:txBody>
      </p:sp>
    </p:spTree>
    <p:extLst>
      <p:ext uri="{BB962C8B-B14F-4D97-AF65-F5344CB8AC3E}">
        <p14:creationId xmlns:p14="http://schemas.microsoft.com/office/powerpoint/2010/main" val="591688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LẬP TRÌNH TUYẾN TÍNH</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Tính chất:</a:t>
            </a:r>
            <a:endParaRPr lang="en-US" b="1" smtClean="0"/>
          </a:p>
          <a:p>
            <a:pPr algn="just"/>
            <a:r>
              <a:rPr lang="en-US" sz="3000" smtClean="0"/>
              <a:t>Ưu </a:t>
            </a:r>
            <a:r>
              <a:rPr lang="en-US" sz="3000"/>
              <a:t>điểm: Do tính đơn giản, lập trình tuyến tính có ưu điểm là chương trình đơn giản, dễ hiểu. Lập trình tuyến tính được ứng dụng cho các chương trình đơn giản.</a:t>
            </a:r>
          </a:p>
          <a:p>
            <a:pPr algn="just"/>
            <a:r>
              <a:rPr lang="en-US"/>
              <a:t>Nhược điểm: Với các ứng dụng phức tạp, người ta không thể dùng lập trình tuyến tính để giải quyết.</a:t>
            </a:r>
          </a:p>
        </p:txBody>
      </p:sp>
    </p:spTree>
    <p:extLst>
      <p:ext uri="{BB962C8B-B14F-4D97-AF65-F5344CB8AC3E}">
        <p14:creationId xmlns:p14="http://schemas.microsoft.com/office/powerpoint/2010/main" val="1411249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LẬP TRÌNH TUYẾN TÍNH</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Lưu ý:</a:t>
            </a:r>
            <a:endParaRPr lang="en-US" b="1" smtClean="0"/>
          </a:p>
          <a:p>
            <a:pPr algn="just"/>
            <a:r>
              <a:rPr lang="en-US" smtClean="0"/>
              <a:t>Ngày </a:t>
            </a:r>
            <a:r>
              <a:rPr lang="en-US"/>
              <a:t>nay, lập trình tuyến tính chỉ tồn tại trong phạm vi các mô đun nhỏ nhất của các phương pháp lập trình khác. </a:t>
            </a:r>
            <a:endParaRPr lang="en-US" smtClean="0"/>
          </a:p>
          <a:p>
            <a:pPr algn="just"/>
            <a:r>
              <a:rPr lang="en-US" smtClean="0"/>
              <a:t>Ví </a:t>
            </a:r>
            <a:r>
              <a:rPr lang="en-US"/>
              <a:t>dụ trong một chương trình con của lập trình cấu trúc, các lệnh cũng được thực hiện theo tuần tự từ đầu đến cuối chương trình con.</a:t>
            </a:r>
          </a:p>
        </p:txBody>
      </p:sp>
    </p:spTree>
    <p:extLst>
      <p:ext uri="{BB962C8B-B14F-4D97-AF65-F5344CB8AC3E}">
        <p14:creationId xmlns:p14="http://schemas.microsoft.com/office/powerpoint/2010/main" val="3427856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CẤU TRÚC</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b="1" smtClean="0">
                <a:solidFill>
                  <a:srgbClr val="FF0000"/>
                </a:solidFill>
              </a:rPr>
              <a:t>Trong </a:t>
            </a:r>
            <a:r>
              <a:rPr lang="en-US" b="1" err="1">
                <a:solidFill>
                  <a:srgbClr val="FF0000"/>
                </a:solidFill>
              </a:rPr>
              <a:t>lập</a:t>
            </a:r>
            <a:r>
              <a:rPr lang="en-US" b="1">
                <a:solidFill>
                  <a:srgbClr val="FF0000"/>
                </a:solidFill>
              </a:rPr>
              <a:t> </a:t>
            </a:r>
            <a:r>
              <a:rPr lang="en-US" b="1" err="1">
                <a:solidFill>
                  <a:srgbClr val="FF0000"/>
                </a:solidFill>
              </a:rPr>
              <a:t>trình</a:t>
            </a:r>
            <a:r>
              <a:rPr lang="en-US" b="1">
                <a:solidFill>
                  <a:srgbClr val="FF0000"/>
                </a:solidFill>
              </a:rPr>
              <a:t> </a:t>
            </a:r>
            <a:r>
              <a:rPr lang="en-US" b="1" err="1">
                <a:solidFill>
                  <a:srgbClr val="FF0000"/>
                </a:solidFill>
              </a:rPr>
              <a:t>hướng</a:t>
            </a:r>
            <a:r>
              <a:rPr lang="en-US" b="1">
                <a:solidFill>
                  <a:srgbClr val="FF0000"/>
                </a:solidFill>
              </a:rPr>
              <a:t> </a:t>
            </a:r>
            <a:r>
              <a:rPr lang="en-US" b="1" err="1">
                <a:solidFill>
                  <a:srgbClr val="FF0000"/>
                </a:solidFill>
              </a:rPr>
              <a:t>cấu</a:t>
            </a:r>
            <a:r>
              <a:rPr lang="en-US" b="1">
                <a:solidFill>
                  <a:srgbClr val="FF0000"/>
                </a:solidFill>
              </a:rPr>
              <a:t> </a:t>
            </a:r>
            <a:r>
              <a:rPr lang="en-US" b="1" smtClean="0">
                <a:solidFill>
                  <a:srgbClr val="FF0000"/>
                </a:solidFill>
              </a:rPr>
              <a:t>trúc:</a:t>
            </a:r>
          </a:p>
          <a:p>
            <a:pPr algn="just"/>
            <a:r>
              <a:rPr lang="en-US" smtClean="0"/>
              <a:t>Chương </a:t>
            </a:r>
            <a:r>
              <a:rPr lang="en-US" err="1"/>
              <a:t>trình</a:t>
            </a:r>
            <a:r>
              <a:rPr lang="en-US"/>
              <a:t> </a:t>
            </a:r>
            <a:r>
              <a:rPr lang="en-US" err="1"/>
              <a:t>chính</a:t>
            </a:r>
            <a:r>
              <a:rPr lang="en-US"/>
              <a:t> </a:t>
            </a:r>
            <a:r>
              <a:rPr lang="en-US" err="1"/>
              <a:t>được</a:t>
            </a:r>
            <a:r>
              <a:rPr lang="en-US"/>
              <a:t> chia </a:t>
            </a:r>
            <a:r>
              <a:rPr lang="en-US" err="1"/>
              <a:t>nhỏ</a:t>
            </a:r>
            <a:r>
              <a:rPr lang="en-US"/>
              <a:t> </a:t>
            </a:r>
            <a:r>
              <a:rPr lang="en-US" err="1"/>
              <a:t>thành</a:t>
            </a:r>
            <a:r>
              <a:rPr lang="en-US"/>
              <a:t> </a:t>
            </a:r>
            <a:r>
              <a:rPr lang="en-US" err="1"/>
              <a:t>các</a:t>
            </a:r>
            <a:r>
              <a:rPr lang="en-US"/>
              <a:t> </a:t>
            </a:r>
            <a:r>
              <a:rPr lang="en-US" err="1"/>
              <a:t>chương</a:t>
            </a:r>
            <a:r>
              <a:rPr lang="en-US"/>
              <a:t> </a:t>
            </a:r>
            <a:r>
              <a:rPr lang="en-US" err="1"/>
              <a:t>trình</a:t>
            </a:r>
            <a:r>
              <a:rPr lang="en-US"/>
              <a:t> </a:t>
            </a:r>
            <a:r>
              <a:rPr lang="en-US" smtClean="0"/>
              <a:t>con.</a:t>
            </a:r>
            <a:endParaRPr lang="en-US"/>
          </a:p>
          <a:p>
            <a:pPr algn="just"/>
            <a:r>
              <a:rPr lang="en-US" smtClean="0"/>
              <a:t>Mỗi </a:t>
            </a:r>
            <a:r>
              <a:rPr lang="en-US" err="1"/>
              <a:t>chương</a:t>
            </a:r>
            <a:r>
              <a:rPr lang="en-US"/>
              <a:t> </a:t>
            </a:r>
            <a:r>
              <a:rPr lang="en-US" err="1"/>
              <a:t>trình</a:t>
            </a:r>
            <a:r>
              <a:rPr lang="en-US"/>
              <a:t> con </a:t>
            </a:r>
            <a:r>
              <a:rPr lang="en-US" err="1"/>
              <a:t>thực</a:t>
            </a:r>
            <a:r>
              <a:rPr lang="en-US"/>
              <a:t> </a:t>
            </a:r>
            <a:r>
              <a:rPr lang="en-US" err="1"/>
              <a:t>hiện</a:t>
            </a:r>
            <a:r>
              <a:rPr lang="en-US"/>
              <a:t> </a:t>
            </a:r>
            <a:r>
              <a:rPr lang="en-US" err="1"/>
              <a:t>một</a:t>
            </a:r>
            <a:r>
              <a:rPr lang="en-US"/>
              <a:t> </a:t>
            </a:r>
            <a:r>
              <a:rPr lang="en-US" err="1"/>
              <a:t>công</a:t>
            </a:r>
            <a:r>
              <a:rPr lang="en-US"/>
              <a:t> </a:t>
            </a:r>
            <a:r>
              <a:rPr lang="en-US" err="1"/>
              <a:t>việc</a:t>
            </a:r>
            <a:r>
              <a:rPr lang="en-US"/>
              <a:t> </a:t>
            </a:r>
            <a:r>
              <a:rPr lang="en-US" err="1"/>
              <a:t>xác</a:t>
            </a:r>
            <a:r>
              <a:rPr lang="en-US"/>
              <a:t> </a:t>
            </a:r>
            <a:r>
              <a:rPr lang="en-US" err="1"/>
              <a:t>định</a:t>
            </a:r>
            <a:r>
              <a:rPr lang="en-US" smtClean="0"/>
              <a:t>.</a:t>
            </a:r>
          </a:p>
          <a:p>
            <a:pPr algn="just"/>
            <a:r>
              <a:rPr lang="en-US" smtClean="0"/>
              <a:t>Chương </a:t>
            </a:r>
            <a:r>
              <a:rPr lang="en-US" err="1"/>
              <a:t>trình</a:t>
            </a:r>
            <a:r>
              <a:rPr lang="en-US"/>
              <a:t> </a:t>
            </a:r>
            <a:r>
              <a:rPr lang="en-US" err="1"/>
              <a:t>chính</a:t>
            </a:r>
            <a:r>
              <a:rPr lang="en-US"/>
              <a:t> </a:t>
            </a:r>
            <a:r>
              <a:rPr lang="en-US" err="1"/>
              <a:t>sẽ</a:t>
            </a:r>
            <a:r>
              <a:rPr lang="en-US"/>
              <a:t> </a:t>
            </a:r>
            <a:r>
              <a:rPr lang="en-US" err="1"/>
              <a:t>gọi</a:t>
            </a:r>
            <a:r>
              <a:rPr lang="en-US"/>
              <a:t> </a:t>
            </a:r>
            <a:r>
              <a:rPr lang="en-US" err="1"/>
              <a:t>đến</a:t>
            </a:r>
            <a:r>
              <a:rPr lang="en-US"/>
              <a:t> </a:t>
            </a:r>
            <a:r>
              <a:rPr lang="en-US" err="1"/>
              <a:t>chương</a:t>
            </a:r>
            <a:r>
              <a:rPr lang="en-US"/>
              <a:t> </a:t>
            </a:r>
            <a:r>
              <a:rPr lang="en-US" err="1"/>
              <a:t>trình</a:t>
            </a:r>
            <a:r>
              <a:rPr lang="en-US"/>
              <a:t> con </a:t>
            </a:r>
            <a:r>
              <a:rPr lang="en-US" err="1"/>
              <a:t>theo</a:t>
            </a:r>
            <a:r>
              <a:rPr lang="en-US"/>
              <a:t> </a:t>
            </a:r>
            <a:r>
              <a:rPr lang="en-US" err="1"/>
              <a:t>một</a:t>
            </a:r>
            <a:r>
              <a:rPr lang="en-US"/>
              <a:t> </a:t>
            </a:r>
            <a:r>
              <a:rPr lang="en-US" err="1"/>
              <a:t>giải</a:t>
            </a:r>
            <a:r>
              <a:rPr lang="en-US"/>
              <a:t> </a:t>
            </a:r>
            <a:r>
              <a:rPr lang="en-US" err="1"/>
              <a:t>thuật</a:t>
            </a:r>
            <a:r>
              <a:rPr lang="en-US"/>
              <a:t>, </a:t>
            </a:r>
            <a:r>
              <a:rPr lang="en-US" err="1"/>
              <a:t>hoặc</a:t>
            </a:r>
            <a:r>
              <a:rPr lang="en-US"/>
              <a:t> </a:t>
            </a:r>
            <a:r>
              <a:rPr lang="en-US" err="1"/>
              <a:t>một</a:t>
            </a:r>
            <a:r>
              <a:rPr lang="en-US"/>
              <a:t> </a:t>
            </a:r>
            <a:r>
              <a:rPr lang="en-US" err="1"/>
              <a:t>cấu</a:t>
            </a:r>
            <a:r>
              <a:rPr lang="en-US"/>
              <a:t> </a:t>
            </a:r>
            <a:r>
              <a:rPr lang="en-US" err="1"/>
              <a:t>trúc</a:t>
            </a:r>
            <a:r>
              <a:rPr lang="en-US"/>
              <a:t> </a:t>
            </a:r>
            <a:r>
              <a:rPr lang="en-US" err="1"/>
              <a:t>được</a:t>
            </a:r>
            <a:r>
              <a:rPr lang="en-US"/>
              <a:t> </a:t>
            </a:r>
            <a:r>
              <a:rPr lang="en-US" err="1"/>
              <a:t>xác</a:t>
            </a:r>
            <a:r>
              <a:rPr lang="en-US"/>
              <a:t> </a:t>
            </a:r>
            <a:r>
              <a:rPr lang="en-US" err="1"/>
              <a:t>định</a:t>
            </a:r>
            <a:r>
              <a:rPr lang="en-US"/>
              <a:t> </a:t>
            </a:r>
            <a:r>
              <a:rPr lang="en-US" err="1"/>
              <a:t>trong</a:t>
            </a:r>
            <a:r>
              <a:rPr lang="en-US"/>
              <a:t> </a:t>
            </a:r>
            <a:r>
              <a:rPr lang="en-US" err="1"/>
              <a:t>chương</a:t>
            </a:r>
            <a:r>
              <a:rPr lang="en-US"/>
              <a:t> </a:t>
            </a:r>
            <a:r>
              <a:rPr lang="en-US" err="1"/>
              <a:t>trình</a:t>
            </a:r>
            <a:r>
              <a:rPr lang="en-US"/>
              <a:t> </a:t>
            </a:r>
            <a:r>
              <a:rPr lang="en-US" err="1"/>
              <a:t>chính</a:t>
            </a:r>
            <a:r>
              <a:rPr lang="en-US" smtClean="0"/>
              <a:t>.</a:t>
            </a:r>
          </a:p>
        </p:txBody>
      </p:sp>
    </p:spTree>
    <p:extLst>
      <p:ext uri="{BB962C8B-B14F-4D97-AF65-F5344CB8AC3E}">
        <p14:creationId xmlns:p14="http://schemas.microsoft.com/office/powerpoint/2010/main" val="1308086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LẬP TRÌNH HƯỚNG </a:t>
            </a:r>
            <a:br>
              <a:rPr lang="en-US" smtClean="0">
                <a:solidFill>
                  <a:srgbClr val="FFFF00"/>
                </a:solidFill>
              </a:rPr>
            </a:br>
            <a:r>
              <a:rPr lang="en-US" smtClean="0">
                <a:solidFill>
                  <a:srgbClr val="FFFF00"/>
                </a:solidFill>
              </a:rPr>
              <a:t>CẤU TRÚC</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Các </a:t>
            </a:r>
            <a:r>
              <a:rPr lang="en-US" err="1"/>
              <a:t>ngôn</a:t>
            </a:r>
            <a:r>
              <a:rPr lang="en-US"/>
              <a:t> </a:t>
            </a:r>
            <a:r>
              <a:rPr lang="en-US" err="1"/>
              <a:t>ngữ</a:t>
            </a:r>
            <a:r>
              <a:rPr lang="en-US"/>
              <a:t> </a:t>
            </a:r>
            <a:r>
              <a:rPr lang="en-US" err="1"/>
              <a:t>lập</a:t>
            </a:r>
            <a:r>
              <a:rPr lang="en-US"/>
              <a:t> </a:t>
            </a:r>
            <a:r>
              <a:rPr lang="en-US" err="1"/>
              <a:t>trình</a:t>
            </a:r>
            <a:r>
              <a:rPr lang="en-US"/>
              <a:t> </a:t>
            </a:r>
            <a:r>
              <a:rPr lang="en-US" err="1"/>
              <a:t>cấu</a:t>
            </a:r>
            <a:r>
              <a:rPr lang="en-US"/>
              <a:t> </a:t>
            </a:r>
            <a:r>
              <a:rPr lang="en-US" err="1"/>
              <a:t>trúc</a:t>
            </a:r>
            <a:r>
              <a:rPr lang="en-US"/>
              <a:t> </a:t>
            </a:r>
            <a:r>
              <a:rPr lang="en-US" err="1"/>
              <a:t>phổ</a:t>
            </a:r>
            <a:r>
              <a:rPr lang="en-US"/>
              <a:t> </a:t>
            </a:r>
            <a:r>
              <a:rPr lang="en-US" err="1"/>
              <a:t>biến</a:t>
            </a:r>
            <a:r>
              <a:rPr lang="en-US"/>
              <a:t> </a:t>
            </a:r>
            <a:r>
              <a:rPr lang="en-US" err="1"/>
              <a:t>là</a:t>
            </a:r>
            <a:r>
              <a:rPr lang="en-US"/>
              <a:t> Pascal, C </a:t>
            </a:r>
            <a:r>
              <a:rPr lang="en-US" err="1"/>
              <a:t>và</a:t>
            </a:r>
            <a:r>
              <a:rPr lang="en-US"/>
              <a:t> C++. </a:t>
            </a:r>
            <a:endParaRPr lang="en-US" smtClean="0"/>
          </a:p>
          <a:p>
            <a:pPr algn="just"/>
            <a:r>
              <a:rPr lang="en-US" smtClean="0"/>
              <a:t>Riêng C</a:t>
            </a:r>
            <a:r>
              <a:rPr lang="vi-VN" noProof="1" smtClean="0"/>
              <a:t>++</a:t>
            </a:r>
            <a:r>
              <a:rPr lang="en-US" smtClean="0"/>
              <a:t> </a:t>
            </a:r>
            <a:r>
              <a:rPr lang="en-US" err="1"/>
              <a:t>ngoài</a:t>
            </a:r>
            <a:r>
              <a:rPr lang="en-US"/>
              <a:t> </a:t>
            </a:r>
            <a:r>
              <a:rPr lang="en-US" err="1"/>
              <a:t>việc</a:t>
            </a:r>
            <a:r>
              <a:rPr lang="en-US"/>
              <a:t> </a:t>
            </a:r>
            <a:r>
              <a:rPr lang="en-US" err="1"/>
              <a:t>có</a:t>
            </a:r>
            <a:r>
              <a:rPr lang="en-US"/>
              <a:t> </a:t>
            </a:r>
            <a:r>
              <a:rPr lang="en-US" err="1"/>
              <a:t>đặc</a:t>
            </a:r>
            <a:r>
              <a:rPr lang="en-US"/>
              <a:t> </a:t>
            </a:r>
            <a:r>
              <a:rPr lang="en-US" err="1"/>
              <a:t>trưng</a:t>
            </a:r>
            <a:r>
              <a:rPr lang="en-US"/>
              <a:t> </a:t>
            </a:r>
            <a:r>
              <a:rPr lang="en-US" err="1"/>
              <a:t>của</a:t>
            </a:r>
            <a:r>
              <a:rPr lang="en-US"/>
              <a:t> </a:t>
            </a:r>
            <a:r>
              <a:rPr lang="en-US" err="1"/>
              <a:t>lập</a:t>
            </a:r>
            <a:r>
              <a:rPr lang="en-US"/>
              <a:t> </a:t>
            </a:r>
            <a:r>
              <a:rPr lang="en-US" err="1"/>
              <a:t>trình</a:t>
            </a:r>
            <a:r>
              <a:rPr lang="en-US"/>
              <a:t> </a:t>
            </a:r>
            <a:r>
              <a:rPr lang="en-US" err="1"/>
              <a:t>cấu</a:t>
            </a:r>
            <a:r>
              <a:rPr lang="en-US"/>
              <a:t> </a:t>
            </a:r>
            <a:r>
              <a:rPr lang="en-US" err="1"/>
              <a:t>trúc</a:t>
            </a:r>
            <a:r>
              <a:rPr lang="en-US"/>
              <a:t> do </a:t>
            </a:r>
            <a:r>
              <a:rPr lang="en-US" err="1"/>
              <a:t>kế</a:t>
            </a:r>
            <a:r>
              <a:rPr lang="en-US"/>
              <a:t> </a:t>
            </a:r>
            <a:r>
              <a:rPr lang="en-US" err="1"/>
              <a:t>thừa</a:t>
            </a:r>
            <a:r>
              <a:rPr lang="en-US"/>
              <a:t> </a:t>
            </a:r>
            <a:r>
              <a:rPr lang="en-US" err="1"/>
              <a:t>từ</a:t>
            </a:r>
            <a:r>
              <a:rPr lang="en-US"/>
              <a:t> C, </a:t>
            </a:r>
            <a:r>
              <a:rPr lang="en-US" err="1"/>
              <a:t>còn</a:t>
            </a:r>
            <a:r>
              <a:rPr lang="en-US"/>
              <a:t> </a:t>
            </a:r>
            <a:r>
              <a:rPr lang="en-US" err="1"/>
              <a:t>có</a:t>
            </a:r>
            <a:r>
              <a:rPr lang="en-US"/>
              <a:t> </a:t>
            </a:r>
            <a:r>
              <a:rPr lang="en-US" err="1"/>
              <a:t>đặc</a:t>
            </a:r>
            <a:r>
              <a:rPr lang="en-US"/>
              <a:t> </a:t>
            </a:r>
            <a:r>
              <a:rPr lang="en-US" err="1"/>
              <a:t>trưng</a:t>
            </a:r>
            <a:r>
              <a:rPr lang="en-US"/>
              <a:t> </a:t>
            </a:r>
            <a:r>
              <a:rPr lang="en-US" err="1"/>
              <a:t>của</a:t>
            </a:r>
            <a:r>
              <a:rPr lang="en-US"/>
              <a:t> </a:t>
            </a:r>
            <a:r>
              <a:rPr lang="en-US" err="1"/>
              <a:t>lập</a:t>
            </a:r>
            <a:r>
              <a:rPr lang="en-US"/>
              <a:t> </a:t>
            </a:r>
            <a:r>
              <a:rPr lang="en-US" err="1"/>
              <a:t>trình</a:t>
            </a:r>
            <a:r>
              <a:rPr lang="en-US"/>
              <a:t> </a:t>
            </a:r>
            <a:r>
              <a:rPr lang="en-US" err="1"/>
              <a:t>hướng</a:t>
            </a:r>
            <a:r>
              <a:rPr lang="en-US"/>
              <a:t> </a:t>
            </a:r>
            <a:r>
              <a:rPr lang="en-US" err="1"/>
              <a:t>đối</a:t>
            </a:r>
            <a:r>
              <a:rPr lang="en-US"/>
              <a:t> </a:t>
            </a:r>
            <a:r>
              <a:rPr lang="en-US" err="1"/>
              <a:t>tượng</a:t>
            </a:r>
            <a:r>
              <a:rPr lang="en-US"/>
              <a:t>. Cho </a:t>
            </a:r>
            <a:r>
              <a:rPr lang="en-US" err="1"/>
              <a:t>nên</a:t>
            </a:r>
            <a:r>
              <a:rPr lang="en-US"/>
              <a:t> C++ </a:t>
            </a:r>
            <a:r>
              <a:rPr lang="en-US" err="1"/>
              <a:t>còn</a:t>
            </a:r>
            <a:r>
              <a:rPr lang="en-US"/>
              <a:t> </a:t>
            </a:r>
            <a:r>
              <a:rPr lang="en-US" err="1"/>
              <a:t>được</a:t>
            </a:r>
            <a:r>
              <a:rPr lang="en-US"/>
              <a:t> </a:t>
            </a:r>
            <a:r>
              <a:rPr lang="en-US" err="1"/>
              <a:t>gọi</a:t>
            </a:r>
            <a:r>
              <a:rPr lang="en-US"/>
              <a:t> </a:t>
            </a:r>
            <a:r>
              <a:rPr lang="en-US" err="1"/>
              <a:t>là</a:t>
            </a:r>
            <a:r>
              <a:rPr lang="en-US"/>
              <a:t> </a:t>
            </a:r>
            <a:r>
              <a:rPr lang="en-US" err="1"/>
              <a:t>ngôn</a:t>
            </a:r>
            <a:r>
              <a:rPr lang="en-US"/>
              <a:t> </a:t>
            </a:r>
            <a:r>
              <a:rPr lang="en-US" err="1"/>
              <a:t>ngữ</a:t>
            </a:r>
            <a:r>
              <a:rPr lang="en-US"/>
              <a:t> </a:t>
            </a:r>
            <a:r>
              <a:rPr lang="en-US" err="1"/>
              <a:t>lập</a:t>
            </a:r>
            <a:r>
              <a:rPr lang="en-US"/>
              <a:t> </a:t>
            </a:r>
            <a:r>
              <a:rPr lang="en-US" err="1"/>
              <a:t>trình</a:t>
            </a:r>
            <a:r>
              <a:rPr lang="en-US"/>
              <a:t> </a:t>
            </a:r>
            <a:r>
              <a:rPr lang="en-US" err="1"/>
              <a:t>nửa</a:t>
            </a:r>
            <a:r>
              <a:rPr lang="en-US"/>
              <a:t> </a:t>
            </a:r>
            <a:r>
              <a:rPr lang="en-US" err="1"/>
              <a:t>cấu</a:t>
            </a:r>
            <a:r>
              <a:rPr lang="en-US"/>
              <a:t> </a:t>
            </a:r>
            <a:r>
              <a:rPr lang="en-US" err="1"/>
              <a:t>trúc</a:t>
            </a:r>
            <a:r>
              <a:rPr lang="en-US"/>
              <a:t>, </a:t>
            </a:r>
            <a:r>
              <a:rPr lang="en-US" err="1"/>
              <a:t>nửa</a:t>
            </a:r>
            <a:r>
              <a:rPr lang="en-US"/>
              <a:t> </a:t>
            </a:r>
            <a:r>
              <a:rPr lang="en-US" err="1"/>
              <a:t>hướng</a:t>
            </a:r>
            <a:r>
              <a:rPr lang="en-US"/>
              <a:t> </a:t>
            </a:r>
            <a:r>
              <a:rPr lang="en-US" err="1"/>
              <a:t>đối</a:t>
            </a:r>
            <a:r>
              <a:rPr lang="en-US"/>
              <a:t> </a:t>
            </a:r>
            <a:r>
              <a:rPr lang="en-US" err="1"/>
              <a:t>tượng</a:t>
            </a:r>
            <a:r>
              <a:rPr lang="en-US"/>
              <a:t>.</a:t>
            </a:r>
          </a:p>
        </p:txBody>
      </p:sp>
    </p:spTree>
    <p:extLst>
      <p:ext uri="{BB962C8B-B14F-4D97-AF65-F5344CB8AC3E}">
        <p14:creationId xmlns:p14="http://schemas.microsoft.com/office/powerpoint/2010/main" val="2596696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949</TotalTime>
  <Words>4288</Words>
  <Application>Microsoft Office PowerPoint</Application>
  <PresentationFormat>On-screen Show (4:3)</PresentationFormat>
  <Paragraphs>277</Paragraphs>
  <Slides>59</Slides>
  <Notes>5</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Technic</vt:lpstr>
      <vt:lpstr>Tổng quan về  lập trình HƯỚNG ĐỐI TƯỢNG</vt:lpstr>
      <vt:lpstr>NỘI DUNG</vt:lpstr>
      <vt:lpstr>PHƯƠNG PHÁP TIẾP CẬN CỦA LẬP TRÌNH TRUYỀN THỐNG</vt:lpstr>
      <vt:lpstr>LẬP TRÌNH TUYẾN TÍNH</vt:lpstr>
      <vt:lpstr>LẬP TRÌNH TUYẾN TÍNH</vt:lpstr>
      <vt:lpstr>LẬP TRÌNH TUYẾN TÍNH</vt:lpstr>
      <vt:lpstr>LẬP TRÌNH TUYẾN TÍNH</vt:lpstr>
      <vt:lpstr>LẬP TRÌNH HƯỚNG  CẤU TRÚC</vt:lpstr>
      <vt:lpstr>LẬP TRÌNH HƯỚNG  CẤU TRÚC</vt:lpstr>
      <vt:lpstr>LẬP TRÌNH HƯỚNG  CẤU TRÚC</vt:lpstr>
      <vt:lpstr>LẬP TRÌNH HƯỚNG  CẤU TRÚC</vt:lpstr>
      <vt:lpstr>LẬP TRÌNH HƯỚNG  CẤU TRÚC</vt:lpstr>
      <vt:lpstr>LẬP TRÌNH HƯỚNG  CẤU TRÚC</vt:lpstr>
      <vt:lpstr>LẬP TRÌNH HƯỚNG  CẤU TRÚC</vt:lpstr>
      <vt:lpstr>LẬP TRÌNH HƯỚNG  CẤU TRÚC</vt:lpstr>
      <vt:lpstr>PHƯƠNG PHÁP TIẾP CẬN  LẬP TRÌNH HƯỚNG ĐỐI TƯỢNG</vt:lpstr>
      <vt:lpstr>PHƯƠNG PHÁP TIẾP CẬN  LẬP TRÌNH HƯỚNG ĐỐI TƯỢNG</vt:lpstr>
      <vt:lpstr>PHƯƠNG PHÁP TIẾP CẬN  LẬP TRÌNH HƯỚNG ĐỐI TƯỢNG</vt:lpstr>
      <vt:lpstr>PHƯƠNG PHÁP TIẾP CẬN  LẬP TRÌNH HƯỚNG ĐỐI TƯỢNG</vt:lpstr>
      <vt:lpstr>PHƯƠNG PHÁP TIẾP CẬN  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ĐỐI TƯỢNG</vt:lpstr>
      <vt:lpstr>LẬP TRÌNH HƯỚNG  CẤU TRÚC VÀ ĐỐI TƯỢNG</vt:lpstr>
      <vt:lpstr>TRỪU TƯỢNG HÓA</vt:lpstr>
      <vt:lpstr>TRỪU TƯỢNG HÓA</vt:lpstr>
      <vt:lpstr>TRỪU TƯỢNG HÓA</vt:lpstr>
      <vt:lpstr>TRỪU TƯỢNG HÓA</vt:lpstr>
      <vt:lpstr>TRỪU TƯỢNG HÓA</vt:lpstr>
      <vt:lpstr>TRỪU TƯỢNG HÓA</vt:lpstr>
      <vt:lpstr>TRỪU TƯỢNG HÓA</vt:lpstr>
      <vt:lpstr>TRỪU TƯỢNG HÓA</vt:lpstr>
      <vt:lpstr>TRỪU TƯỢNG HÓA</vt:lpstr>
      <vt:lpstr>TRỪU TƯỢNG HÓA</vt:lpstr>
      <vt:lpstr>TRỪU TƯỢNG HÓA</vt:lpstr>
      <vt:lpstr>XU HƯỚNG PHÁT TRIỂN CỦA LẬP TRÌNH HƯỚNG ĐỐI TƯỢNG</vt:lpstr>
      <vt:lpstr>XU HƯỚNG PHÁT TRIỂN CỦA LẬP TRÌNH HƯỚNG ĐỐI TƯỢNG</vt:lpstr>
      <vt:lpstr>XU HƯỚNG PHÁT TRIỂN CỦA LẬP TRÌNH HƯỚNG ĐỐI TƯỢNG</vt:lpstr>
      <vt:lpstr>XU HƯỚNG PHÁT TRIỂN CỦA LẬP TRÌNH HƯỚNG ĐỐI TƯỢNG</vt:lpstr>
      <vt:lpstr>XU HƯỚNG PHÁT TRIỂN CỦA LẬP TRÌNH HƯỚNG ĐỐI TƯỢNG</vt:lpstr>
      <vt:lpstr>XU HƯỚNG PHÁT TRIỂN CỦA LẬP TRÌNH HƯỚNG ĐỐI TƯỢNG</vt:lpstr>
      <vt:lpstr>XU HƯỚNG PHÁT TRIỂN CỦA LẬP TRÌNH HƯỚNG ĐỐI TƯỢNG</vt:lpstr>
      <vt:lpstr>XU HƯỚNG PHÁT TRIỂN CỦA LẬP TRÌNH HƯỚNG ĐỐI TƯỢNG</vt:lpstr>
      <vt:lpstr>XU HƯỚNG PHÁT TRIỂN CỦA LẬP TRÌNH HƯỚNG ĐỐI TƯỢNG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các phương pháp lập trình và ngôn ngữ c++</dc:title>
  <dc:creator>Windows User</dc:creator>
  <cp:lastModifiedBy>Windows User</cp:lastModifiedBy>
  <cp:revision>285</cp:revision>
  <dcterms:created xsi:type="dcterms:W3CDTF">2016-08-15T10:08:11Z</dcterms:created>
  <dcterms:modified xsi:type="dcterms:W3CDTF">2016-09-07T10:00:14Z</dcterms:modified>
</cp:coreProperties>
</file>