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9"/>
  </p:notesMasterIdLst>
  <p:sldIdLst>
    <p:sldId id="256" r:id="rId2"/>
    <p:sldId id="258" r:id="rId3"/>
    <p:sldId id="259" r:id="rId4"/>
    <p:sldId id="260" r:id="rId5"/>
    <p:sldId id="261" r:id="rId6"/>
    <p:sldId id="262" r:id="rId7"/>
    <p:sldId id="263" r:id="rId8"/>
    <p:sldId id="264" r:id="rId9"/>
    <p:sldId id="265" r:id="rId10"/>
    <p:sldId id="266" r:id="rId11"/>
    <p:sldId id="268"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5" r:id="rId38"/>
    <p:sldId id="296" r:id="rId39"/>
    <p:sldId id="293" r:id="rId40"/>
    <p:sldId id="297" r:id="rId41"/>
    <p:sldId id="299" r:id="rId42"/>
    <p:sldId id="300" r:id="rId43"/>
    <p:sldId id="301" r:id="rId44"/>
    <p:sldId id="298" r:id="rId45"/>
    <p:sldId id="303" r:id="rId46"/>
    <p:sldId id="304" r:id="rId47"/>
    <p:sldId id="302" r:id="rId48"/>
    <p:sldId id="306" r:id="rId49"/>
    <p:sldId id="305" r:id="rId50"/>
    <p:sldId id="307" r:id="rId51"/>
    <p:sldId id="308" r:id="rId52"/>
    <p:sldId id="309" r:id="rId53"/>
    <p:sldId id="310" r:id="rId54"/>
    <p:sldId id="311" r:id="rId55"/>
    <p:sldId id="312" r:id="rId56"/>
    <p:sldId id="313" r:id="rId57"/>
    <p:sldId id="314" r:id="rId58"/>
    <p:sldId id="315" r:id="rId59"/>
    <p:sldId id="316" r:id="rId60"/>
    <p:sldId id="318"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25" autoAdjust="0"/>
  </p:normalViewPr>
  <p:slideViewPr>
    <p:cSldViewPr>
      <p:cViewPr>
        <p:scale>
          <a:sx n="72" d="100"/>
          <a:sy n="72" d="100"/>
        </p:scale>
        <p:origin x="-1314"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12/09/2016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Kết quả của đoạn lệnh: </a:t>
            </a:r>
          </a:p>
          <a:p>
            <a:r>
              <a:rPr lang="en-US" sz="1200" kern="1200" smtClean="0">
                <a:solidFill>
                  <a:schemeClr val="tx1"/>
                </a:solidFill>
                <a:effectLst/>
                <a:latin typeface="+mn-lt"/>
                <a:ea typeface="+mn-ea"/>
                <a:cs typeface="+mn-cs"/>
              </a:rPr>
              <a:t>1</a:t>
            </a:r>
          </a:p>
          <a:p>
            <a:r>
              <a:rPr lang="en-US" sz="1200" kern="1200" smtClean="0">
                <a:solidFill>
                  <a:schemeClr val="tx1"/>
                </a:solidFill>
                <a:effectLst/>
                <a:latin typeface="+mn-lt"/>
                <a:ea typeface="+mn-ea"/>
                <a:cs typeface="+mn-cs"/>
              </a:rPr>
              <a:t>2</a:t>
            </a:r>
          </a:p>
          <a:p>
            <a:r>
              <a:rPr lang="en-US" sz="1200" kern="1200" smtClean="0">
                <a:solidFill>
                  <a:schemeClr val="tx1"/>
                </a:solidFill>
                <a:effectLst/>
                <a:latin typeface="+mn-lt"/>
                <a:ea typeface="+mn-ea"/>
                <a:cs typeface="+mn-cs"/>
              </a:rPr>
              <a:t>Lặp kết thúc</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83</a:t>
            </a:fld>
            <a:endParaRPr lang="en-US"/>
          </a:p>
        </p:txBody>
      </p:sp>
    </p:spTree>
    <p:extLst>
      <p:ext uri="{BB962C8B-B14F-4D97-AF65-F5344CB8AC3E}">
        <p14:creationId xmlns:p14="http://schemas.microsoft.com/office/powerpoint/2010/main" val="206604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Kết quả của đoạn lệnh: </a:t>
            </a:r>
          </a:p>
          <a:p>
            <a:r>
              <a:rPr lang="en-US" sz="1200" kern="1200" smtClean="0">
                <a:solidFill>
                  <a:schemeClr val="tx1"/>
                </a:solidFill>
                <a:effectLst/>
                <a:latin typeface="+mn-lt"/>
                <a:ea typeface="+mn-ea"/>
                <a:cs typeface="+mn-cs"/>
              </a:rPr>
              <a:t>1</a:t>
            </a:r>
          </a:p>
          <a:p>
            <a:r>
              <a:rPr lang="en-US" sz="1200" kern="1200" smtClean="0">
                <a:solidFill>
                  <a:schemeClr val="tx1"/>
                </a:solidFill>
                <a:effectLst/>
                <a:latin typeface="+mn-lt"/>
                <a:ea typeface="+mn-ea"/>
                <a:cs typeface="+mn-cs"/>
              </a:rPr>
              <a:t>2</a:t>
            </a:r>
          </a:p>
          <a:p>
            <a:r>
              <a:rPr lang="en-US" sz="1200" kern="1200" smtClean="0">
                <a:solidFill>
                  <a:schemeClr val="tx1"/>
                </a:solidFill>
                <a:effectLst/>
                <a:latin typeface="+mn-lt"/>
                <a:ea typeface="+mn-ea"/>
                <a:cs typeface="+mn-cs"/>
              </a:rPr>
              <a:t>4</a:t>
            </a:r>
          </a:p>
          <a:p>
            <a:r>
              <a:rPr lang="en-US" sz="1200" kern="1200" smtClean="0">
                <a:solidFill>
                  <a:schemeClr val="tx1"/>
                </a:solidFill>
                <a:effectLst/>
                <a:latin typeface="+mn-lt"/>
                <a:ea typeface="+mn-ea"/>
                <a:cs typeface="+mn-cs"/>
              </a:rPr>
              <a:t>Lặp kết thúc</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84</a:t>
            </a:fld>
            <a:endParaRPr lang="en-US"/>
          </a:p>
        </p:txBody>
      </p:sp>
    </p:spTree>
    <p:extLst>
      <p:ext uri="{BB962C8B-B14F-4D97-AF65-F5344CB8AC3E}">
        <p14:creationId xmlns:p14="http://schemas.microsoft.com/office/powerpoint/2010/main" val="206604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85</a:t>
            </a:fld>
            <a:endParaRPr lang="en-US"/>
          </a:p>
        </p:txBody>
      </p:sp>
    </p:spTree>
    <p:extLst>
      <p:ext uri="{BB962C8B-B14F-4D97-AF65-F5344CB8AC3E}">
        <p14:creationId xmlns:p14="http://schemas.microsoft.com/office/powerpoint/2010/main" val="2066045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86</a:t>
            </a:fld>
            <a:endParaRPr lang="en-US"/>
          </a:p>
        </p:txBody>
      </p:sp>
    </p:spTree>
    <p:extLst>
      <p:ext uri="{BB962C8B-B14F-4D97-AF65-F5344CB8AC3E}">
        <p14:creationId xmlns:p14="http://schemas.microsoft.com/office/powerpoint/2010/main" val="2066045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87</a:t>
            </a:fld>
            <a:endParaRPr lang="en-US"/>
          </a:p>
        </p:txBody>
      </p:sp>
    </p:spTree>
    <p:extLst>
      <p:ext uri="{BB962C8B-B14F-4D97-AF65-F5344CB8AC3E}">
        <p14:creationId xmlns:p14="http://schemas.microsoft.com/office/powerpoint/2010/main" val="206604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12/09/2016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12/09/2016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12/09/2016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12/09/2016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12/09/2016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12/09/2016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12/09/2016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12/09/2016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12/09/2016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12/09/2016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12/09/2016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12/09/2016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429000"/>
            <a:ext cx="8247392" cy="2301240"/>
          </a:xfrm>
        </p:spPr>
        <p:txBody>
          <a:bodyPr>
            <a:normAutofit/>
          </a:bodyPr>
          <a:lstStyle/>
          <a:p>
            <a:pPr algn="ctr"/>
            <a:r>
              <a:rPr lang="en-US" sz="4000" smtClean="0"/>
              <a:t>CƠ BẢN NGÔN NGỮ </a:t>
            </a:r>
            <a:r>
              <a:rPr lang="en-US" sz="4000" smtClean="0"/>
              <a:t/>
            </a:r>
            <a:br>
              <a:rPr lang="en-US" sz="4000" smtClean="0"/>
            </a:br>
            <a:r>
              <a:rPr lang="en-US" sz="4000" smtClean="0"/>
              <a:t>lập </a:t>
            </a:r>
            <a:r>
              <a:rPr lang="en-US" sz="4000" err="1" smtClean="0"/>
              <a:t>trình</a:t>
            </a:r>
            <a:r>
              <a:rPr lang="en-US" sz="4000" smtClean="0"/>
              <a:t> </a:t>
            </a:r>
            <a:r>
              <a:rPr lang="en-US" sz="4000" smtClean="0"/>
              <a:t>JAVA</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Độc </a:t>
            </a:r>
            <a:r>
              <a:rPr lang="en-US" b="1">
                <a:solidFill>
                  <a:srgbClr val="FF0000"/>
                </a:solidFill>
              </a:rPr>
              <a:t>lập phần cứng và hệ điều hành</a:t>
            </a:r>
            <a:r>
              <a:rPr lang="en-US" b="1">
                <a:solidFill>
                  <a:srgbClr val="FF0000"/>
                </a:solidFill>
              </a:rPr>
              <a:t>:</a:t>
            </a:r>
          </a:p>
          <a:p>
            <a:pPr algn="just"/>
            <a:r>
              <a:rPr lang="en-US"/>
              <a:t>Hình </a:t>
            </a:r>
            <a:r>
              <a:rPr lang="en-US" smtClean="0"/>
              <a:t>2.2:</a:t>
            </a:r>
          </a:p>
          <a:p>
            <a:pPr marL="36576" indent="0" algn="just">
              <a:buNone/>
            </a:pPr>
            <a:r>
              <a:rPr lang="en-US"/>
              <a:t> </a:t>
            </a:r>
            <a:r>
              <a:rPr lang="en-US" smtClean="0"/>
              <a:t>   minh </a:t>
            </a:r>
            <a:r>
              <a:rPr lang="en-US"/>
              <a:t>hoạ </a:t>
            </a:r>
            <a:endParaRPr lang="en-US" smtClean="0"/>
          </a:p>
          <a:p>
            <a:pPr marL="36576" indent="0" algn="just">
              <a:buNone/>
            </a:pPr>
            <a:r>
              <a:rPr lang="en-US" smtClean="0"/>
              <a:t>    quá </a:t>
            </a:r>
            <a:r>
              <a:rPr lang="en-US"/>
              <a:t>trình </a:t>
            </a:r>
            <a:endParaRPr lang="en-US" smtClean="0"/>
          </a:p>
          <a:p>
            <a:pPr marL="36576" indent="0" algn="just">
              <a:buNone/>
            </a:pPr>
            <a:r>
              <a:rPr lang="en-US" smtClean="0"/>
              <a:t>    biên </a:t>
            </a:r>
            <a:r>
              <a:rPr lang="en-US"/>
              <a:t>dịch </a:t>
            </a:r>
            <a:endParaRPr lang="en-US" smtClean="0"/>
          </a:p>
          <a:p>
            <a:pPr marL="36576" indent="0" algn="just">
              <a:buNone/>
            </a:pPr>
            <a:r>
              <a:rPr lang="en-US" smtClean="0"/>
              <a:t>    mã </a:t>
            </a:r>
            <a:r>
              <a:rPr lang="en-US"/>
              <a:t>nguồn </a:t>
            </a:r>
            <a:endParaRPr lang="en-US" smtClean="0"/>
          </a:p>
          <a:p>
            <a:pPr marL="36576" indent="0" algn="just">
              <a:buNone/>
            </a:pPr>
            <a:r>
              <a:rPr lang="en-US" smtClean="0"/>
              <a:t>    Java</a:t>
            </a:r>
            <a:r>
              <a:rPr lang="en-US"/>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746" y="1488901"/>
            <a:ext cx="6000750"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144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b="1" smtClean="0">
                <a:solidFill>
                  <a:srgbClr val="FF0000"/>
                </a:solidFill>
              </a:rPr>
              <a:t>Độc </a:t>
            </a:r>
            <a:r>
              <a:rPr lang="en-US" b="1">
                <a:solidFill>
                  <a:srgbClr val="FF0000"/>
                </a:solidFill>
              </a:rPr>
              <a:t>lập phần cứng và hệ điều hành</a:t>
            </a:r>
            <a:r>
              <a:rPr lang="en-US" b="1">
                <a:solidFill>
                  <a:srgbClr val="FF0000"/>
                </a:solidFill>
              </a:rPr>
              <a:t>:</a:t>
            </a:r>
          </a:p>
          <a:p>
            <a:pPr algn="just"/>
            <a:r>
              <a:rPr lang="en-US" sz="3100" smtClean="0"/>
              <a:t>Máy </a:t>
            </a:r>
            <a:r>
              <a:rPr lang="en-US" sz="3100"/>
              <a:t>ảo Java là một chương trình đặc biệt để thông dịch và thực hiện mã nguồn Java. Khi chương trình Java chạy nó sẽ nằm dưới sự quản lý của máy ảo này, và máy ảo thì chịu sự quản lý của hệ điều hành của một loại máy tính cụ thể. Máo ảo sẽ thông dịch mã bytecode thành ngôn ngữ máy mà máy tính có thể hiểu được. Như vậy sẽ có nhiều máy ảo Java cho từng môi trường cụ thể.</a:t>
            </a:r>
          </a:p>
          <a:p>
            <a:pPr algn="just"/>
            <a:endParaRPr lang="en-US"/>
          </a:p>
        </p:txBody>
      </p:sp>
    </p:spTree>
    <p:extLst>
      <p:ext uri="{BB962C8B-B14F-4D97-AF65-F5344CB8AC3E}">
        <p14:creationId xmlns:p14="http://schemas.microsoft.com/office/powerpoint/2010/main" val="3227957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Độc </a:t>
            </a:r>
            <a:r>
              <a:rPr lang="en-US" b="1">
                <a:solidFill>
                  <a:srgbClr val="FF0000"/>
                </a:solidFill>
              </a:rPr>
              <a:t>lập phần cứng và hệ điều hành</a:t>
            </a:r>
            <a:r>
              <a:rPr lang="en-US" b="1">
                <a:solidFill>
                  <a:srgbClr val="FF0000"/>
                </a:solidFill>
              </a:rPr>
              <a:t>:</a:t>
            </a:r>
          </a:p>
          <a:p>
            <a:pPr algn="just"/>
            <a:r>
              <a:rPr lang="en-US"/>
              <a:t>Hình </a:t>
            </a:r>
            <a:r>
              <a:rPr lang="en-US" smtClean="0"/>
              <a:t>2.4:</a:t>
            </a:r>
          </a:p>
          <a:p>
            <a:pPr marL="36576" indent="0" algn="just">
              <a:buNone/>
            </a:pPr>
            <a:r>
              <a:rPr lang="en-US" smtClean="0"/>
              <a:t>    cùng </a:t>
            </a:r>
            <a:r>
              <a:rPr lang="en-US"/>
              <a:t>mã </a:t>
            </a:r>
            <a:endParaRPr lang="en-US" smtClean="0"/>
          </a:p>
          <a:p>
            <a:pPr marL="36576" indent="0" algn="just">
              <a:buNone/>
            </a:pPr>
            <a:r>
              <a:rPr lang="en-US" smtClean="0"/>
              <a:t>    bytecode </a:t>
            </a:r>
          </a:p>
          <a:p>
            <a:pPr marL="36576" indent="0" algn="just">
              <a:buNone/>
            </a:pPr>
            <a:r>
              <a:rPr lang="en-US" smtClean="0"/>
              <a:t>    có </a:t>
            </a:r>
            <a:r>
              <a:rPr lang="en-US"/>
              <a:t>thể </a:t>
            </a:r>
            <a:endParaRPr lang="en-US" smtClean="0"/>
          </a:p>
          <a:p>
            <a:pPr marL="36576" indent="0" algn="just">
              <a:buNone/>
            </a:pPr>
            <a:r>
              <a:rPr lang="en-US" smtClean="0"/>
              <a:t>    được </a:t>
            </a:r>
            <a:r>
              <a:rPr lang="en-US"/>
              <a:t>hiểu </a:t>
            </a:r>
            <a:endParaRPr lang="en-US" smtClean="0"/>
          </a:p>
          <a:p>
            <a:pPr marL="36576" indent="0" algn="just">
              <a:buNone/>
            </a:pPr>
            <a:r>
              <a:rPr lang="en-US" smtClean="0"/>
              <a:t>    bởi </a:t>
            </a:r>
            <a:r>
              <a:rPr lang="en-US"/>
              <a:t>hai </a:t>
            </a:r>
            <a:endParaRPr lang="en-US" smtClean="0"/>
          </a:p>
          <a:p>
            <a:pPr marL="36576" indent="0" algn="just">
              <a:buNone/>
            </a:pPr>
            <a:r>
              <a:rPr lang="en-US" smtClean="0"/>
              <a:t>    máy </a:t>
            </a:r>
            <a:r>
              <a:rPr lang="en-US"/>
              <a:t>ảo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696" y="986395"/>
            <a:ext cx="6397816" cy="580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869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b="1" smtClean="0">
                <a:solidFill>
                  <a:srgbClr val="FF0000"/>
                </a:solidFill>
              </a:rPr>
              <a:t>Mạnh mẽ:</a:t>
            </a:r>
            <a:endParaRPr lang="en-US" b="1">
              <a:solidFill>
                <a:srgbClr val="FF0000"/>
              </a:solidFill>
            </a:endParaRPr>
          </a:p>
          <a:p>
            <a:pPr algn="just"/>
            <a:r>
              <a:rPr lang="en-US" sz="3000" smtClean="0"/>
              <a:t>Kiểu </a:t>
            </a:r>
            <a:r>
              <a:rPr lang="en-US" sz="3000"/>
              <a:t>dữ liệu phải được khai báo </a:t>
            </a:r>
            <a:r>
              <a:rPr lang="en-US" sz="3000"/>
              <a:t>tường </a:t>
            </a:r>
            <a:r>
              <a:rPr lang="en-US" sz="3000" smtClean="0"/>
              <a:t>minh.</a:t>
            </a:r>
          </a:p>
          <a:p>
            <a:pPr algn="just"/>
            <a:r>
              <a:rPr lang="en-US" sz="3000" smtClean="0"/>
              <a:t>Java </a:t>
            </a:r>
            <a:r>
              <a:rPr lang="en-US" sz="3000"/>
              <a:t>không sử dụng con trỏ và các phép toán </a:t>
            </a:r>
            <a:r>
              <a:rPr lang="en-US" sz="3000"/>
              <a:t>con </a:t>
            </a:r>
            <a:r>
              <a:rPr lang="en-US" sz="3000" smtClean="0"/>
              <a:t>trỏ.</a:t>
            </a:r>
          </a:p>
          <a:p>
            <a:pPr algn="just"/>
            <a:r>
              <a:rPr lang="en-US" sz="3000" smtClean="0"/>
              <a:t>Java </a:t>
            </a:r>
            <a:r>
              <a:rPr lang="en-US" sz="3000"/>
              <a:t>kiểm tra việc truy nhập đến mảng, chuỗi khi thực thi để đảm bảo rằng các truy nhập đó không ra ngoài giới hạn kích </a:t>
            </a:r>
            <a:r>
              <a:rPr lang="en-US" sz="3000"/>
              <a:t>thước </a:t>
            </a:r>
            <a:r>
              <a:rPr lang="en-US" sz="3000" smtClean="0"/>
              <a:t>mảng.</a:t>
            </a:r>
          </a:p>
          <a:p>
            <a:pPr algn="just"/>
            <a:r>
              <a:rPr lang="en-US" smtClean="0"/>
              <a:t>Quá </a:t>
            </a:r>
            <a:r>
              <a:rPr lang="en-US"/>
              <a:t>trình cấp phát, giải phóng bộ nhớ cho biến được thực hiện tự động, nhờ dịch vụ thu rác những đối tượng không còn sử </a:t>
            </a:r>
            <a:r>
              <a:rPr lang="en-US"/>
              <a:t>dụng </a:t>
            </a:r>
            <a:r>
              <a:rPr lang="en-US" smtClean="0"/>
              <a:t>nữa.</a:t>
            </a:r>
          </a:p>
          <a:p>
            <a:pPr algn="just"/>
            <a:r>
              <a:rPr lang="en-US" smtClean="0"/>
              <a:t>Cơ </a:t>
            </a:r>
            <a:r>
              <a:rPr lang="en-US"/>
              <a:t>chế bẫy lỗi của Java giúp đơn giản hóa quá trình xử lý lỗi và hồi phục sau lỗi.</a:t>
            </a:r>
          </a:p>
        </p:txBody>
      </p:sp>
    </p:spTree>
    <p:extLst>
      <p:ext uri="{BB962C8B-B14F-4D97-AF65-F5344CB8AC3E}">
        <p14:creationId xmlns:p14="http://schemas.microsoft.com/office/powerpoint/2010/main" val="1939206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pPr marL="36576" indent="0" algn="just">
              <a:buNone/>
            </a:pPr>
            <a:r>
              <a:rPr lang="en-US" b="1" smtClean="0">
                <a:solidFill>
                  <a:srgbClr val="FF0000"/>
                </a:solidFill>
              </a:rPr>
              <a:t>Bảo mật:</a:t>
            </a:r>
            <a:endParaRPr lang="en-US" b="1">
              <a:solidFill>
                <a:srgbClr val="FF0000"/>
              </a:solidFill>
            </a:endParaRPr>
          </a:p>
          <a:p>
            <a:pPr algn="just"/>
            <a:r>
              <a:rPr lang="en-US" sz="3000" smtClean="0"/>
              <a:t>Ở </a:t>
            </a:r>
            <a:r>
              <a:rPr lang="en-US" sz="3000"/>
              <a:t>mức thứ nhất, dữ liệu và các phương thức được đóng gói bên trong lớp. Chúng chỉ được truy xuất thông qua các giao tiếp mà lớp </a:t>
            </a:r>
            <a:r>
              <a:rPr lang="en-US" sz="3000"/>
              <a:t>cung </a:t>
            </a:r>
            <a:r>
              <a:rPr lang="en-US" sz="3000" smtClean="0"/>
              <a:t>cấp.</a:t>
            </a:r>
          </a:p>
          <a:p>
            <a:pPr algn="just"/>
            <a:r>
              <a:rPr lang="en-US" sz="3000" smtClean="0"/>
              <a:t>Ở </a:t>
            </a:r>
            <a:r>
              <a:rPr lang="en-US" sz="3000"/>
              <a:t>mức thứ hai, trình biên dịch kiểm soát để đảm bảo mã là an toàn, và tuân theo các nguyên tắc </a:t>
            </a:r>
            <a:r>
              <a:rPr lang="en-US" sz="3000"/>
              <a:t>của </a:t>
            </a:r>
            <a:r>
              <a:rPr lang="en-US" sz="3000" smtClean="0"/>
              <a:t>Java.</a:t>
            </a:r>
          </a:p>
          <a:p>
            <a:pPr algn="just"/>
            <a:r>
              <a:rPr lang="en-US" sz="3000" smtClean="0"/>
              <a:t>Mức </a:t>
            </a:r>
            <a:r>
              <a:rPr lang="en-US" sz="3000"/>
              <a:t>thứ ba được đảm bảo bởi trình thông dịch. Chúng kiểm tra xem mã bytecode có đảm bảo các qui tắc an toàn trước khi </a:t>
            </a:r>
            <a:r>
              <a:rPr lang="en-US" sz="3000"/>
              <a:t>thực </a:t>
            </a:r>
            <a:r>
              <a:rPr lang="en-US" sz="3000" smtClean="0"/>
              <a:t>thi.</a:t>
            </a:r>
          </a:p>
          <a:p>
            <a:pPr algn="just"/>
            <a:r>
              <a:rPr lang="en-US" smtClean="0"/>
              <a:t>Mức </a:t>
            </a:r>
            <a:r>
              <a:rPr lang="en-US"/>
              <a:t>thứ tư kiểm soát việc nạp các lớp vào bộ nhớ để giám sát việc vi phạm giới hạn truy xuất trước khi nạp vào hệ </a:t>
            </a:r>
            <a:r>
              <a:rPr lang="en-US"/>
              <a:t>thống</a:t>
            </a:r>
            <a:r>
              <a:rPr lang="en-US" smtClean="0"/>
              <a:t>.</a:t>
            </a:r>
            <a:endParaRPr lang="en-US"/>
          </a:p>
        </p:txBody>
      </p:sp>
    </p:spTree>
    <p:extLst>
      <p:ext uri="{BB962C8B-B14F-4D97-AF65-F5344CB8AC3E}">
        <p14:creationId xmlns:p14="http://schemas.microsoft.com/office/powerpoint/2010/main" val="1981298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Phân tán:</a:t>
            </a:r>
            <a:endParaRPr lang="en-US" b="1">
              <a:solidFill>
                <a:srgbClr val="FF0000"/>
              </a:solidFill>
            </a:endParaRPr>
          </a:p>
          <a:p>
            <a:pPr algn="just"/>
            <a:r>
              <a:rPr lang="en-US" smtClean="0"/>
              <a:t>Java </a:t>
            </a:r>
            <a:r>
              <a:rPr lang="en-US"/>
              <a:t>được thiết kế để hỗ trợ các ứng dụng chạy trên mạng bằng các lớp mạng (</a:t>
            </a:r>
            <a:r>
              <a:rPr lang="en-US"/>
              <a:t>java.net</a:t>
            </a:r>
            <a:r>
              <a:rPr lang="en-US" smtClean="0"/>
              <a:t>).</a:t>
            </a:r>
          </a:p>
          <a:p>
            <a:pPr algn="just"/>
            <a:r>
              <a:rPr lang="en-US" smtClean="0"/>
              <a:t>Hơn </a:t>
            </a:r>
            <a:r>
              <a:rPr lang="en-US"/>
              <a:t>nữa, Java hỗ trợ nhiều nền chạy khác nhau nên chúng được sử dụng rộng rãi như là công cụ phát triển trên Internet, nơi sử dụng nhiều nền khác nhau.</a:t>
            </a:r>
          </a:p>
        </p:txBody>
      </p:sp>
    </p:spTree>
    <p:extLst>
      <p:ext uri="{BB962C8B-B14F-4D97-AF65-F5344CB8AC3E}">
        <p14:creationId xmlns:p14="http://schemas.microsoft.com/office/powerpoint/2010/main" val="1807875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Đa luồng:</a:t>
            </a:r>
            <a:endParaRPr lang="en-US" b="1">
              <a:solidFill>
                <a:srgbClr val="FF0000"/>
              </a:solidFill>
            </a:endParaRPr>
          </a:p>
          <a:p>
            <a:pPr algn="just"/>
            <a:r>
              <a:rPr lang="en-US" smtClean="0"/>
              <a:t>Chương </a:t>
            </a:r>
            <a:r>
              <a:rPr lang="en-US"/>
              <a:t>trình Java cung cấp giải pháp đa luồng (multi threading) để thực thi các công việc cùng đồng thời và đồng bộ giữa các luồng.</a:t>
            </a:r>
          </a:p>
        </p:txBody>
      </p:sp>
    </p:spTree>
    <p:extLst>
      <p:ext uri="{BB962C8B-B14F-4D97-AF65-F5344CB8AC3E}">
        <p14:creationId xmlns:p14="http://schemas.microsoft.com/office/powerpoint/2010/main" val="3242273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Linh động:</a:t>
            </a:r>
            <a:endParaRPr lang="en-US" b="1">
              <a:solidFill>
                <a:srgbClr val="FF0000"/>
              </a:solidFill>
            </a:endParaRPr>
          </a:p>
          <a:p>
            <a:pPr algn="just"/>
            <a:r>
              <a:rPr lang="en-US" smtClean="0"/>
              <a:t>Java </a:t>
            </a:r>
            <a:r>
              <a:rPr lang="en-US"/>
              <a:t>được thiết kế như một ngôn ngữ động để đáp ứng cho những môi trường mở. Các chương trình Java chứa rất nhiều thông tin thực thi nhằm kiểm soát và truy nhập đối tượng lúc chạy. Điều này cho phép khả năng liên kết động mã.</a:t>
            </a:r>
          </a:p>
        </p:txBody>
      </p:sp>
    </p:spTree>
    <p:extLst>
      <p:ext uri="{BB962C8B-B14F-4D97-AF65-F5344CB8AC3E}">
        <p14:creationId xmlns:p14="http://schemas.microsoft.com/office/powerpoint/2010/main" val="2094742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Dạng </a:t>
            </a:r>
            <a:r>
              <a:rPr lang="en-US"/>
              <a:t>cơ bản của một tập tin mã nguồn Java có cấu trúc như hình </a:t>
            </a:r>
            <a:r>
              <a:rPr lang="en-US"/>
              <a:t>2.5 </a:t>
            </a:r>
            <a:r>
              <a:rPr lang="en-US" smtClean="0"/>
              <a:t>sau:</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35" y="2708920"/>
            <a:ext cx="7961313"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0348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b="1" smtClean="0">
                <a:solidFill>
                  <a:srgbClr val="FF0000"/>
                </a:solidFill>
              </a:rPr>
              <a:t>Khai </a:t>
            </a:r>
            <a:r>
              <a:rPr lang="en-US" b="1">
                <a:solidFill>
                  <a:srgbClr val="FF0000"/>
                </a:solidFill>
              </a:rPr>
              <a:t>báo </a:t>
            </a:r>
            <a:r>
              <a:rPr lang="en-US" b="1" smtClean="0">
                <a:solidFill>
                  <a:srgbClr val="FF0000"/>
                </a:solidFill>
              </a:rPr>
              <a:t>package:</a:t>
            </a:r>
            <a:endParaRPr lang="en-US" b="1">
              <a:solidFill>
                <a:srgbClr val="FF0000"/>
              </a:solidFill>
            </a:endParaRPr>
          </a:p>
          <a:p>
            <a:pPr algn="just"/>
            <a:r>
              <a:rPr lang="en-US" smtClean="0"/>
              <a:t>Package </a:t>
            </a:r>
            <a:r>
              <a:rPr lang="en-US"/>
              <a:t>được dùng để đóng gói các lớp trong chương trình lại với nhau thành một khối. Đây là một cách hữu hiệu để lưu trữ các lớp gần giống nhau hoặc có cùng một mô đun thành một khối thống nhất.</a:t>
            </a:r>
          </a:p>
          <a:p>
            <a:pPr algn="just"/>
            <a:r>
              <a:rPr lang="en-US"/>
              <a:t>Cú pháp khai báo tên gói bằng từ khoá package:</a:t>
            </a:r>
          </a:p>
          <a:p>
            <a:pPr marL="36576" indent="0" algn="just">
              <a:buNone/>
            </a:pPr>
            <a:r>
              <a:rPr lang="en-US" smtClean="0"/>
              <a:t>		package </a:t>
            </a:r>
            <a:r>
              <a:rPr lang="en-US"/>
              <a:t>&lt;Tên gói&gt;;</a:t>
            </a:r>
          </a:p>
        </p:txBody>
      </p:sp>
    </p:spTree>
    <p:extLst>
      <p:ext uri="{BB962C8B-B14F-4D97-AF65-F5344CB8AC3E}">
        <p14:creationId xmlns:p14="http://schemas.microsoft.com/office/powerpoint/2010/main" val="380186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mtClean="0"/>
              <a:t>2.1 </a:t>
            </a:r>
            <a:r>
              <a:rPr lang="en-US"/>
              <a:t>Lịch sử ngôn </a:t>
            </a:r>
            <a:r>
              <a:rPr lang="en-US"/>
              <a:t>ngữ </a:t>
            </a:r>
            <a:r>
              <a:rPr lang="en-US" smtClean="0"/>
              <a:t>Java</a:t>
            </a:r>
          </a:p>
          <a:p>
            <a:pPr marL="420624" lvl="1" indent="-384048" algn="just">
              <a:buSzPct val="80000"/>
              <a:buFont typeface="Wingdings 2"/>
              <a:buChar char=""/>
            </a:pPr>
            <a:r>
              <a:rPr lang="en-US" sz="3000" smtClean="0"/>
              <a:t>2.2 Kiến </a:t>
            </a:r>
            <a:r>
              <a:rPr lang="en-US" sz="3000"/>
              <a:t>trúc chương trình và cơ chế thực thi </a:t>
            </a:r>
            <a:r>
              <a:rPr lang="en-US" sz="3000"/>
              <a:t>của </a:t>
            </a:r>
            <a:r>
              <a:rPr lang="en-US" sz="3000" smtClean="0"/>
              <a:t>Java</a:t>
            </a:r>
          </a:p>
          <a:p>
            <a:pPr marL="420624" lvl="1" indent="-384048" algn="just">
              <a:buSzPct val="80000"/>
              <a:buFont typeface="Wingdings 2"/>
              <a:buChar char=""/>
            </a:pPr>
            <a:r>
              <a:rPr lang="en-US" sz="3000" smtClean="0"/>
              <a:t>2.3 Các </a:t>
            </a:r>
            <a:r>
              <a:rPr lang="en-US" sz="3000"/>
              <a:t>kiểu dữ liệu cơ bản </a:t>
            </a:r>
            <a:r>
              <a:rPr lang="en-US" sz="3000"/>
              <a:t>và </a:t>
            </a:r>
            <a:r>
              <a:rPr lang="en-US" sz="3000" smtClean="0"/>
              <a:t>biến</a:t>
            </a:r>
          </a:p>
          <a:p>
            <a:pPr marL="704088" lvl="2" indent="-384048" algn="just">
              <a:buSzPct val="80000"/>
              <a:buFont typeface="Wingdings 2"/>
              <a:buChar char=""/>
            </a:pPr>
            <a:r>
              <a:rPr lang="en-US" sz="2800"/>
              <a:t>2.3.1 Kiểu dữ liệu </a:t>
            </a:r>
            <a:r>
              <a:rPr lang="en-US" sz="2800"/>
              <a:t>cơ </a:t>
            </a:r>
            <a:r>
              <a:rPr lang="en-US" sz="2800" smtClean="0"/>
              <a:t>bản</a:t>
            </a:r>
          </a:p>
          <a:p>
            <a:pPr marL="704088" lvl="2" indent="-384048" algn="just">
              <a:buSzPct val="80000"/>
              <a:buFont typeface="Wingdings 2"/>
              <a:buChar char=""/>
            </a:pPr>
            <a:r>
              <a:rPr lang="en-US" sz="2800" smtClean="0"/>
              <a:t>2.3.2 Biến</a:t>
            </a:r>
            <a:endParaRPr lang="en-US" sz="2800"/>
          </a:p>
          <a:p>
            <a:pPr marL="420624" lvl="1" indent="-384048" algn="just">
              <a:buSzPct val="80000"/>
              <a:buFont typeface="Wingdings 2"/>
              <a:buChar char=""/>
            </a:pPr>
            <a:r>
              <a:rPr lang="en-US" sz="3000" smtClean="0"/>
              <a:t>2.4 Các </a:t>
            </a:r>
            <a:r>
              <a:rPr lang="en-US" sz="3000"/>
              <a:t>toán tử và </a:t>
            </a:r>
            <a:r>
              <a:rPr lang="en-US" sz="3000"/>
              <a:t>biểu </a:t>
            </a:r>
            <a:r>
              <a:rPr lang="en-US" sz="3000" smtClean="0"/>
              <a:t>thức</a:t>
            </a:r>
          </a:p>
          <a:p>
            <a:pPr marL="420624" lvl="1" indent="-384048" algn="just">
              <a:buSzPct val="80000"/>
              <a:buFont typeface="Wingdings 2"/>
              <a:buChar char=""/>
            </a:pPr>
            <a:r>
              <a:rPr lang="en-US" sz="3000" smtClean="0"/>
              <a:t>2.5 Các cấu trúc lệnh</a:t>
            </a:r>
          </a:p>
          <a:p>
            <a:pPr marL="420624" lvl="1" indent="-384048" algn="just">
              <a:buSzPct val="80000"/>
              <a:buFont typeface="Wingdings 2"/>
              <a:buChar char=""/>
            </a:pPr>
            <a:r>
              <a:rPr lang="en-US" sz="3000" smtClean="0"/>
              <a:t>2.6 Phong cách lập trình</a:t>
            </a:r>
            <a:endParaRPr lang="en-US" sz="3000"/>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b="1" smtClean="0">
                <a:solidFill>
                  <a:srgbClr val="FF0000"/>
                </a:solidFill>
              </a:rPr>
              <a:t>Ưu điểm của package:</a:t>
            </a:r>
            <a:endParaRPr lang="en-US" b="1">
              <a:solidFill>
                <a:srgbClr val="FF0000"/>
              </a:solidFill>
            </a:endParaRPr>
          </a:p>
          <a:p>
            <a:pPr lvl="0" algn="just"/>
            <a:r>
              <a:rPr lang="en-US" smtClean="0"/>
              <a:t>Cho </a:t>
            </a:r>
            <a:r>
              <a:rPr lang="en-US"/>
              <a:t>phép nhóm các lớp vào với nhau thành các đơn vị nhỏ hơn. Việc thao tác trên các đơn vị khối sẽ gọn hơn thao tác trên một tập các lớp.</a:t>
            </a:r>
          </a:p>
          <a:p>
            <a:pPr lvl="0" algn="just"/>
            <a:r>
              <a:rPr lang="en-US"/>
              <a:t>Tránh việc xung đột khi đặt tên lớp. Vì các lớp không cùng gói có thể đặt tên trùng nhau. Khi số lượng lớp của chương trình quá lớn ta có thể tránh phải đặt tên khác nhau cho các lớp bằng cách đặt chúng vào các gói khác </a:t>
            </a:r>
            <a:r>
              <a:rPr lang="en-US"/>
              <a:t>nhau</a:t>
            </a:r>
            <a:r>
              <a:rPr lang="en-US" smtClean="0"/>
              <a:t>.</a:t>
            </a:r>
            <a:endParaRPr lang="en-US"/>
          </a:p>
        </p:txBody>
      </p:sp>
    </p:spTree>
    <p:extLst>
      <p:ext uri="{BB962C8B-B14F-4D97-AF65-F5344CB8AC3E}">
        <p14:creationId xmlns:p14="http://schemas.microsoft.com/office/powerpoint/2010/main" val="2602154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Ưu điểm của package:</a:t>
            </a:r>
            <a:endParaRPr lang="en-US" b="1">
              <a:solidFill>
                <a:srgbClr val="FF0000"/>
              </a:solidFill>
            </a:endParaRPr>
          </a:p>
          <a:p>
            <a:pPr lvl="0" algn="just"/>
            <a:r>
              <a:rPr lang="en-US" smtClean="0"/>
              <a:t>Cho </a:t>
            </a:r>
            <a:r>
              <a:rPr lang="en-US"/>
              <a:t>phép bảo vệ các lớp. Khi chương trình lớn, việc chia nhỏ chương trình thành các gói sẽ thuận lợi hơn cho việc quản lý và phát triển.</a:t>
            </a:r>
          </a:p>
          <a:p>
            <a:pPr algn="just"/>
            <a:r>
              <a:rPr lang="en-US"/>
              <a:t>Tên gói còn được dùng để định danh lớp trong ứng dụng.</a:t>
            </a:r>
          </a:p>
          <a:p>
            <a:pPr algn="just"/>
            <a:endParaRPr lang="en-US"/>
          </a:p>
        </p:txBody>
      </p:sp>
    </p:spTree>
    <p:extLst>
      <p:ext uri="{BB962C8B-B14F-4D97-AF65-F5344CB8AC3E}">
        <p14:creationId xmlns:p14="http://schemas.microsoft.com/office/powerpoint/2010/main" val="2921635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b="1" smtClean="0">
                <a:solidFill>
                  <a:srgbClr val="FF0000"/>
                </a:solidFill>
              </a:rPr>
              <a:t>Lưu ý:</a:t>
            </a:r>
            <a:endParaRPr lang="en-US" b="1">
              <a:solidFill>
                <a:srgbClr val="FF0000"/>
              </a:solidFill>
            </a:endParaRPr>
          </a:p>
          <a:p>
            <a:pPr lvl="0" algn="just"/>
            <a:r>
              <a:rPr lang="en-US" smtClean="0"/>
              <a:t>Dòng </a:t>
            </a:r>
            <a:r>
              <a:rPr lang="en-US"/>
              <a:t>lệnh khai báo tên gói phải được đặt đầu tiên trong tập tin mã chương trình.</a:t>
            </a:r>
          </a:p>
          <a:p>
            <a:pPr lvl="0" algn="just"/>
            <a:r>
              <a:rPr lang="en-US"/>
              <a:t>Chỉ được khai báo tối đa một tên gói đối với mỗi tập mã nguồn Java.</a:t>
            </a:r>
          </a:p>
          <a:p>
            <a:pPr lvl="0" algn="just"/>
            <a:r>
              <a:rPr lang="en-US"/>
              <a:t>Các tập tin của các lớp nằm cùng gói ứng dụng phải được lưu trong cùng một thư mục (tên thư mục là tên gói) theo cấu trúc của dự </a:t>
            </a:r>
            <a:r>
              <a:rPr lang="en-US"/>
              <a:t>án</a:t>
            </a:r>
            <a:r>
              <a:rPr lang="en-US" smtClean="0"/>
              <a:t>.</a:t>
            </a:r>
            <a:endParaRPr lang="en-US"/>
          </a:p>
        </p:txBody>
      </p:sp>
    </p:spTree>
    <p:extLst>
      <p:ext uri="{BB962C8B-B14F-4D97-AF65-F5344CB8AC3E}">
        <p14:creationId xmlns:p14="http://schemas.microsoft.com/office/powerpoint/2010/main" val="1094795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Lưu ý:</a:t>
            </a:r>
            <a:endParaRPr lang="en-US" b="1">
              <a:solidFill>
                <a:srgbClr val="FF0000"/>
              </a:solidFill>
            </a:endParaRPr>
          </a:p>
          <a:p>
            <a:pPr lvl="0" algn="just"/>
            <a:r>
              <a:rPr lang="en-US" smtClean="0"/>
              <a:t>Tên </a:t>
            </a:r>
            <a:r>
              <a:rPr lang="en-US"/>
              <a:t>gói nên đặt theo chữ thường vì tên gói sẽ là tên thư mục tương ứng trong ổ đĩa, tránh nhầm lẫn với tên các tập tin là tên các lớp của chương trình.</a:t>
            </a:r>
          </a:p>
          <a:p>
            <a:pPr algn="just"/>
            <a:r>
              <a:rPr lang="en-US"/>
              <a:t>Khi không nhóm các lớp trong gói (do chương trình đơn giản), thì không cần thiết phải khai báo tên gói ở đầu tập tin. Khi đó lớp ở gói mặc định không có tên.</a:t>
            </a:r>
          </a:p>
        </p:txBody>
      </p:sp>
    </p:spTree>
    <p:extLst>
      <p:ext uri="{BB962C8B-B14F-4D97-AF65-F5344CB8AC3E}">
        <p14:creationId xmlns:p14="http://schemas.microsoft.com/office/powerpoint/2010/main" val="2687034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Khai </a:t>
            </a:r>
            <a:r>
              <a:rPr lang="en-US" b="1">
                <a:solidFill>
                  <a:srgbClr val="FF0000"/>
                </a:solidFill>
              </a:rPr>
              <a:t>báo thư </a:t>
            </a:r>
            <a:r>
              <a:rPr lang="en-US" b="1">
                <a:solidFill>
                  <a:srgbClr val="FF0000"/>
                </a:solidFill>
              </a:rPr>
              <a:t>viện:</a:t>
            </a:r>
            <a:endParaRPr lang="en-US" b="1">
              <a:solidFill>
                <a:srgbClr val="FF0000"/>
              </a:solidFill>
            </a:endParaRPr>
          </a:p>
          <a:p>
            <a:pPr algn="just"/>
            <a:r>
              <a:rPr lang="en-US" smtClean="0"/>
              <a:t>Khai </a:t>
            </a:r>
            <a:r>
              <a:rPr lang="en-US"/>
              <a:t>báo thư viện để chỉ ra những thư viện đã được định nghĩa sẵn mà chương trình sẽ tham khảo tới</a:t>
            </a:r>
            <a:r>
              <a:rPr lang="en-US"/>
              <a:t>. </a:t>
            </a:r>
            <a:endParaRPr lang="en-US" smtClean="0"/>
          </a:p>
          <a:p>
            <a:pPr algn="just"/>
            <a:r>
              <a:rPr lang="en-US" smtClean="0"/>
              <a:t>Cú </a:t>
            </a:r>
            <a:r>
              <a:rPr lang="en-US"/>
              <a:t>pháp khai báo thư viện với từ khoá import như sau:</a:t>
            </a:r>
          </a:p>
          <a:p>
            <a:pPr marL="36576" indent="0" algn="just">
              <a:buNone/>
            </a:pPr>
            <a:r>
              <a:rPr lang="en-US" smtClean="0"/>
              <a:t>	import </a:t>
            </a:r>
            <a:r>
              <a:rPr lang="en-US"/>
              <a:t>&lt;Tên thư viện&gt;;</a:t>
            </a:r>
          </a:p>
        </p:txBody>
      </p:sp>
    </p:spTree>
    <p:extLst>
      <p:ext uri="{BB962C8B-B14F-4D97-AF65-F5344CB8AC3E}">
        <p14:creationId xmlns:p14="http://schemas.microsoft.com/office/powerpoint/2010/main" val="1159596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b="1" smtClean="0">
                <a:solidFill>
                  <a:srgbClr val="FF0000"/>
                </a:solidFill>
              </a:rPr>
              <a:t>Khai </a:t>
            </a:r>
            <a:r>
              <a:rPr lang="en-US" b="1">
                <a:solidFill>
                  <a:srgbClr val="FF0000"/>
                </a:solidFill>
              </a:rPr>
              <a:t>báo thư </a:t>
            </a:r>
            <a:r>
              <a:rPr lang="en-US" b="1">
                <a:solidFill>
                  <a:srgbClr val="FF0000"/>
                </a:solidFill>
              </a:rPr>
              <a:t>viện:</a:t>
            </a:r>
            <a:endParaRPr lang="en-US" b="1">
              <a:solidFill>
                <a:srgbClr val="FF0000"/>
              </a:solidFill>
            </a:endParaRPr>
          </a:p>
          <a:p>
            <a:pPr algn="just"/>
            <a:r>
              <a:rPr lang="en-US" smtClean="0"/>
              <a:t>Java </a:t>
            </a:r>
            <a:r>
              <a:rPr lang="en-US"/>
              <a:t>chuẩn cung cấp một số thư </a:t>
            </a:r>
            <a:r>
              <a:rPr lang="en-US"/>
              <a:t>viện </a:t>
            </a:r>
            <a:r>
              <a:rPr lang="en-US" smtClean="0"/>
              <a:t>như:</a:t>
            </a:r>
            <a:endParaRPr lang="en-US"/>
          </a:p>
          <a:p>
            <a:pPr lvl="1" algn="just"/>
            <a:r>
              <a:rPr lang="en-US"/>
              <a:t>java.lang</a:t>
            </a:r>
            <a:r>
              <a:rPr lang="en-US"/>
              <a:t>: </a:t>
            </a:r>
            <a:r>
              <a:rPr lang="en-US" smtClean="0"/>
              <a:t>Cung </a:t>
            </a:r>
            <a:r>
              <a:rPr lang="en-US"/>
              <a:t>cấp các hàm thao tác trên các kiểu dữ liệu cơ bản, xử lý lỗi và ngoại lệ, xử lý vào ra trên các thiết bị chuẩn như bàn phím và màn hình.</a:t>
            </a:r>
          </a:p>
          <a:p>
            <a:pPr lvl="1" algn="just"/>
            <a:r>
              <a:rPr lang="en-US"/>
              <a:t>java.applet</a:t>
            </a:r>
            <a:r>
              <a:rPr lang="en-US"/>
              <a:t>: </a:t>
            </a:r>
            <a:r>
              <a:rPr lang="en-US" smtClean="0"/>
              <a:t>Cung </a:t>
            </a:r>
            <a:r>
              <a:rPr lang="en-US"/>
              <a:t>cấp các hàm cho xây dựng các applet (sẽ trình bày trong Chương 9).</a:t>
            </a:r>
          </a:p>
          <a:p>
            <a:pPr lvl="1" algn="just"/>
            <a:r>
              <a:rPr lang="en-US"/>
              <a:t>java.awt</a:t>
            </a:r>
            <a:r>
              <a:rPr lang="en-US"/>
              <a:t>: </a:t>
            </a:r>
            <a:r>
              <a:rPr lang="en-US" smtClean="0"/>
              <a:t>Cung </a:t>
            </a:r>
            <a:r>
              <a:rPr lang="en-US"/>
              <a:t>cấp các hàm cho xây dựng các ứng dụng đồ hoạ với các thành phần giao tiếp multimedia (sẽ trình bày trong Chương </a:t>
            </a:r>
            <a:r>
              <a:rPr lang="en-US"/>
              <a:t>9</a:t>
            </a:r>
            <a:r>
              <a:rPr lang="en-US" smtClean="0"/>
              <a:t>).</a:t>
            </a:r>
            <a:endParaRPr lang="en-US"/>
          </a:p>
        </p:txBody>
      </p:sp>
    </p:spTree>
    <p:extLst>
      <p:ext uri="{BB962C8B-B14F-4D97-AF65-F5344CB8AC3E}">
        <p14:creationId xmlns:p14="http://schemas.microsoft.com/office/powerpoint/2010/main" val="805385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Khai </a:t>
            </a:r>
            <a:r>
              <a:rPr lang="en-US" b="1">
                <a:solidFill>
                  <a:srgbClr val="FF0000"/>
                </a:solidFill>
              </a:rPr>
              <a:t>báo thư </a:t>
            </a:r>
            <a:r>
              <a:rPr lang="en-US" b="1">
                <a:solidFill>
                  <a:srgbClr val="FF0000"/>
                </a:solidFill>
              </a:rPr>
              <a:t>viện:</a:t>
            </a:r>
            <a:endParaRPr lang="en-US" b="1">
              <a:solidFill>
                <a:srgbClr val="FF0000"/>
              </a:solidFill>
            </a:endParaRPr>
          </a:p>
          <a:p>
            <a:pPr algn="just"/>
            <a:r>
              <a:rPr lang="en-US" smtClean="0"/>
              <a:t>Java </a:t>
            </a:r>
            <a:r>
              <a:rPr lang="en-US"/>
              <a:t>chuẩn cung cấp một số thư </a:t>
            </a:r>
            <a:r>
              <a:rPr lang="en-US"/>
              <a:t>viện </a:t>
            </a:r>
            <a:r>
              <a:rPr lang="en-US" smtClean="0"/>
              <a:t>như:</a:t>
            </a:r>
            <a:endParaRPr lang="en-US"/>
          </a:p>
          <a:p>
            <a:pPr lvl="1" algn="just"/>
            <a:r>
              <a:rPr lang="en-US" smtClean="0"/>
              <a:t>java.io</a:t>
            </a:r>
            <a:r>
              <a:rPr lang="en-US"/>
              <a:t>: </a:t>
            </a:r>
            <a:r>
              <a:rPr lang="en-US" smtClean="0"/>
              <a:t>Cung </a:t>
            </a:r>
            <a:r>
              <a:rPr lang="en-US"/>
              <a:t>cấp các hàm xử lý vào/ra trên các thiêt bị chuẩn và các thiết bị ngoại vi (sẽ trình bày trong Chương 8).</a:t>
            </a:r>
          </a:p>
          <a:p>
            <a:pPr lvl="1" algn="just"/>
            <a:r>
              <a:rPr lang="en-US"/>
              <a:t>java.util</a:t>
            </a:r>
            <a:r>
              <a:rPr lang="en-US"/>
              <a:t>: </a:t>
            </a:r>
            <a:r>
              <a:rPr lang="en-US" smtClean="0"/>
              <a:t>Cung </a:t>
            </a:r>
            <a:r>
              <a:rPr lang="en-US"/>
              <a:t>cấp các hàm tiện ích trong xử lý liên quan đến các kiểu dữ liệu có cấu trúc như ArrayList, HashMap, TreeMap,… (sẽ trình bày trong Chương 6)</a:t>
            </a:r>
          </a:p>
        </p:txBody>
      </p:sp>
    </p:spTree>
    <p:extLst>
      <p:ext uri="{BB962C8B-B14F-4D97-AF65-F5344CB8AC3E}">
        <p14:creationId xmlns:p14="http://schemas.microsoft.com/office/powerpoint/2010/main" val="40357454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b="1" smtClean="0">
                <a:solidFill>
                  <a:srgbClr val="FF0000"/>
                </a:solidFill>
              </a:rPr>
              <a:t>Lưu ý:</a:t>
            </a:r>
            <a:endParaRPr lang="en-US" b="1">
              <a:solidFill>
                <a:srgbClr val="FF0000"/>
              </a:solidFill>
            </a:endParaRPr>
          </a:p>
          <a:p>
            <a:pPr lvl="0" algn="just"/>
            <a:r>
              <a:rPr lang="en-US" smtClean="0"/>
              <a:t>Nếu </a:t>
            </a:r>
            <a:r>
              <a:rPr lang="en-US"/>
              <a:t>muốn khai báo tham khảo nhiều thư viện, phải khai báo tham khảo mỗi thư viện với một từ khoá import.</a:t>
            </a:r>
          </a:p>
          <a:p>
            <a:pPr lvl="0" algn="just"/>
            <a:r>
              <a:rPr lang="en-US"/>
              <a:t>Nếu chỉ tham khảo một vài lớp trong một thư viện, nên chỉ rõ tham khảo lớp nào, thay vì phải khai báo tham khảo cả gói (bằng kí hiệu “*”) vì tham khảo cả gói sẽ tăng kích cỡ tập tin class sau khi biên dịch.</a:t>
            </a:r>
          </a:p>
          <a:p>
            <a:pPr algn="just"/>
            <a:r>
              <a:rPr lang="en-US"/>
              <a:t>Nếu không tham khảo thư viện nào, không cần thiết phải khai báo các tham khảo với từ khoá import.</a:t>
            </a:r>
          </a:p>
        </p:txBody>
      </p:sp>
    </p:spTree>
    <p:extLst>
      <p:ext uri="{BB962C8B-B14F-4D97-AF65-F5344CB8AC3E}">
        <p14:creationId xmlns:p14="http://schemas.microsoft.com/office/powerpoint/2010/main" val="3600612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Khai </a:t>
            </a:r>
            <a:r>
              <a:rPr lang="en-US" sz="3100" b="1">
                <a:solidFill>
                  <a:srgbClr val="FF0000"/>
                </a:solidFill>
              </a:rPr>
              <a:t>báo </a:t>
            </a:r>
            <a:r>
              <a:rPr lang="en-US" sz="3100" b="1" smtClean="0">
                <a:solidFill>
                  <a:srgbClr val="FF0000"/>
                </a:solidFill>
              </a:rPr>
              <a:t>lớp:</a:t>
            </a:r>
            <a:endParaRPr lang="en-US" sz="3100" b="1">
              <a:solidFill>
                <a:srgbClr val="FF0000"/>
              </a:solidFill>
            </a:endParaRPr>
          </a:p>
          <a:p>
            <a:pPr algn="just"/>
            <a:r>
              <a:rPr lang="en-US" sz="3100" smtClean="0"/>
              <a:t>Phần </a:t>
            </a:r>
            <a:r>
              <a:rPr lang="en-US" sz="3100"/>
              <a:t>này luôn bắt buộc phải có đối với một tập tin Java. Phần này có dạng như sau:</a:t>
            </a:r>
          </a:p>
          <a:p>
            <a:pPr algn="just"/>
            <a:r>
              <a:rPr lang="en-US" sz="3100"/>
              <a:t>&lt;tính chất&gt; class &lt;Tên lớp</a:t>
            </a:r>
            <a:r>
              <a:rPr lang="en-US" sz="3100"/>
              <a:t>&gt; </a:t>
            </a:r>
            <a:endParaRPr lang="en-US" sz="3100"/>
          </a:p>
          <a:p>
            <a:pPr marL="36576" indent="0" algn="just">
              <a:buNone/>
            </a:pPr>
            <a:r>
              <a:rPr lang="en-US" sz="3100" smtClean="0"/>
              <a:t>    {</a:t>
            </a:r>
            <a:endParaRPr lang="en-US" sz="3100"/>
          </a:p>
          <a:p>
            <a:pPr marL="36576" indent="0" algn="just">
              <a:buNone/>
            </a:pPr>
            <a:r>
              <a:rPr lang="en-US" sz="3100" smtClean="0"/>
              <a:t>	…</a:t>
            </a:r>
            <a:endParaRPr lang="en-US" sz="3100"/>
          </a:p>
          <a:p>
            <a:pPr marL="36576" indent="0" algn="just">
              <a:buNone/>
            </a:pPr>
            <a:r>
              <a:rPr lang="en-US" sz="3100" smtClean="0"/>
              <a:t>     }</a:t>
            </a:r>
            <a:endParaRPr lang="en-US" sz="3100"/>
          </a:p>
          <a:p>
            <a:pPr algn="just"/>
            <a:r>
              <a:rPr lang="en-US" sz="3100"/>
              <a:t>Trong Java tên lớp thường đặt theo kiểu </a:t>
            </a:r>
            <a:r>
              <a:rPr lang="en-US" sz="3100" b="1"/>
              <a:t>Pascal</a:t>
            </a:r>
            <a:r>
              <a:rPr lang="en-US" sz="3100"/>
              <a:t> (các ký tự đầu tiên của từ là chữ in) như </a:t>
            </a:r>
            <a:r>
              <a:rPr lang="en-US" sz="3100" b="1">
                <a:solidFill>
                  <a:srgbClr val="FF0000"/>
                </a:solidFill>
              </a:rPr>
              <a:t>S</a:t>
            </a:r>
            <a:r>
              <a:rPr lang="en-US" sz="3100"/>
              <a:t>imple</a:t>
            </a:r>
            <a:r>
              <a:rPr lang="en-US" sz="3100" b="1">
                <a:solidFill>
                  <a:srgbClr val="FF0000"/>
                </a:solidFill>
              </a:rPr>
              <a:t>P</a:t>
            </a:r>
            <a:r>
              <a:rPr lang="en-US" sz="3100"/>
              <a:t>rogram, </a:t>
            </a:r>
            <a:r>
              <a:rPr lang="en-US" sz="3100" b="1">
                <a:solidFill>
                  <a:srgbClr val="FF0000"/>
                </a:solidFill>
              </a:rPr>
              <a:t>F</a:t>
            </a:r>
            <a:r>
              <a:rPr lang="en-US" sz="3100"/>
              <a:t>irst</a:t>
            </a:r>
            <a:r>
              <a:rPr lang="en-US" sz="3100" b="1">
                <a:solidFill>
                  <a:srgbClr val="FF0000"/>
                </a:solidFill>
              </a:rPr>
              <a:t>C</a:t>
            </a:r>
            <a:r>
              <a:rPr lang="en-US" sz="3100"/>
              <a:t>lass,..</a:t>
            </a:r>
          </a:p>
        </p:txBody>
      </p:sp>
    </p:spTree>
    <p:extLst>
      <p:ext uri="{BB962C8B-B14F-4D97-AF65-F5344CB8AC3E}">
        <p14:creationId xmlns:p14="http://schemas.microsoft.com/office/powerpoint/2010/main" val="995553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Ba </a:t>
            </a:r>
            <a:r>
              <a:rPr lang="en-US" sz="3100" b="1">
                <a:solidFill>
                  <a:srgbClr val="FF0000"/>
                </a:solidFill>
              </a:rPr>
              <a:t>tính chất </a:t>
            </a:r>
            <a:r>
              <a:rPr lang="en-US" sz="3100" b="1">
                <a:solidFill>
                  <a:srgbClr val="FF0000"/>
                </a:solidFill>
              </a:rPr>
              <a:t>đặc </a:t>
            </a:r>
            <a:r>
              <a:rPr lang="en-US" sz="3100" b="1" smtClean="0">
                <a:solidFill>
                  <a:srgbClr val="FF0000"/>
                </a:solidFill>
              </a:rPr>
              <a:t>trưng của lớp:</a:t>
            </a:r>
            <a:endParaRPr lang="en-US" sz="3100" b="1">
              <a:solidFill>
                <a:srgbClr val="FF0000"/>
              </a:solidFill>
            </a:endParaRPr>
          </a:p>
          <a:p>
            <a:pPr lvl="0" algn="just"/>
            <a:r>
              <a:rPr lang="en-US" sz="3100" smtClean="0"/>
              <a:t>public</a:t>
            </a:r>
            <a:r>
              <a:rPr lang="en-US" sz="3100"/>
              <a:t>: </a:t>
            </a:r>
            <a:r>
              <a:rPr lang="en-US" sz="3100" smtClean="0"/>
              <a:t>Lớp </a:t>
            </a:r>
            <a:r>
              <a:rPr lang="en-US" sz="3100"/>
              <a:t>có thể được truy cập từ các gói khác. Nếu không khai báo public thì ngầm định lớp chỉ có thể được truy xuất trong cùng một gói.</a:t>
            </a:r>
          </a:p>
          <a:p>
            <a:pPr lvl="0" algn="just"/>
            <a:r>
              <a:rPr lang="en-US" sz="3100"/>
              <a:t>final</a:t>
            </a:r>
            <a:r>
              <a:rPr lang="en-US" sz="3100"/>
              <a:t>: </a:t>
            </a:r>
            <a:r>
              <a:rPr lang="en-US" sz="3100" smtClean="0"/>
              <a:t>Khai </a:t>
            </a:r>
            <a:r>
              <a:rPr lang="en-US" sz="3100"/>
              <a:t>báo lớp hằng, lớp này không thể tạo dẫn xuất; Tức là không có lớp nào kế thừa được từ các lớp có tính chất final.</a:t>
            </a:r>
          </a:p>
          <a:p>
            <a:pPr lvl="0" algn="just"/>
            <a:r>
              <a:rPr lang="en-US" sz="3100"/>
              <a:t>abstract</a:t>
            </a:r>
            <a:r>
              <a:rPr lang="en-US" sz="3100"/>
              <a:t>: </a:t>
            </a:r>
            <a:r>
              <a:rPr lang="en-US" sz="3100" smtClean="0"/>
              <a:t>Khai </a:t>
            </a:r>
            <a:r>
              <a:rPr lang="en-US" sz="3100"/>
              <a:t>báo lớp trừu tượng, lớp này chứa các phương thức trừu tượng. Không thể tạo các thể hiện của các lớp trừu tượng bằng toán tử new như các lớp thông thường.</a:t>
            </a:r>
          </a:p>
        </p:txBody>
      </p:sp>
    </p:spTree>
    <p:extLst>
      <p:ext uri="{BB962C8B-B14F-4D97-AF65-F5344CB8AC3E}">
        <p14:creationId xmlns:p14="http://schemas.microsoft.com/office/powerpoint/2010/main" val="2395210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LỊCH SỬ NGÔN NGỮ JAVA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algn="just"/>
            <a:r>
              <a:rPr lang="en-US" smtClean="0"/>
              <a:t>Java </a:t>
            </a:r>
            <a:r>
              <a:rPr lang="en-US"/>
              <a:t>được khởi đầu bởi James Gosling và bạn đồng nghiệp ở Sun Microsystems năm 1991. Ban đầu ngôn ngữ này được gọi là Oak (có nghĩa là cây sồi; do bên ngoài cơ quan của ông Gosling có trồng nhiều loại cây này), họ dự định ngôn ngữ đó thay cho C</a:t>
            </a:r>
            <a:r>
              <a:rPr lang="en-US"/>
              <a:t>++. </a:t>
            </a:r>
            <a:endParaRPr lang="en-US" smtClean="0"/>
          </a:p>
          <a:p>
            <a:pPr algn="just"/>
            <a:r>
              <a:rPr lang="en-US" smtClean="0"/>
              <a:t>Java </a:t>
            </a:r>
            <a:r>
              <a:rPr lang="en-US"/>
              <a:t>được sử dụng chủ yếu trên môi trường mạng, Internet và lập trình Game trên thiết bị di động. Không nên lẫn lộn Java với JavaScript, hai ngôn ngữ đó chỉ giống tên và loại cú pháp như C</a:t>
            </a:r>
            <a:r>
              <a:rPr lang="en-US"/>
              <a:t>. </a:t>
            </a:r>
            <a:endParaRPr lang="en-US" smtClean="0"/>
          </a:p>
          <a:p>
            <a:pPr algn="just"/>
            <a:r>
              <a:rPr lang="en-US" smtClean="0"/>
              <a:t>Công </a:t>
            </a:r>
            <a:r>
              <a:rPr lang="en-US"/>
              <a:t>ty Sun Microsystems đang giữ bản quyền và phát triển Java thường xuyên.</a:t>
            </a:r>
          </a:p>
        </p:txBody>
      </p:sp>
    </p:spTree>
    <p:extLst>
      <p:ext uri="{BB962C8B-B14F-4D97-AF65-F5344CB8AC3E}">
        <p14:creationId xmlns:p14="http://schemas.microsoft.com/office/powerpoint/2010/main" val="29693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Lưu ý:</a:t>
            </a:r>
            <a:endParaRPr lang="en-US" sz="3100" b="1">
              <a:solidFill>
                <a:srgbClr val="FF0000"/>
              </a:solidFill>
            </a:endParaRPr>
          </a:p>
          <a:p>
            <a:pPr lvl="0" algn="just"/>
            <a:r>
              <a:rPr lang="en-US" sz="3100" smtClean="0"/>
              <a:t>Chỉ </a:t>
            </a:r>
            <a:r>
              <a:rPr lang="en-US" sz="3100"/>
              <a:t>có tính chất public hoặc không khai báo tính chất (package) có thể sử dụng cho lớp</a:t>
            </a:r>
            <a:r>
              <a:rPr lang="en-US" sz="3100"/>
              <a:t>. </a:t>
            </a:r>
            <a:r>
              <a:rPr lang="en-US" sz="3100" smtClean="0"/>
              <a:t>Và </a:t>
            </a:r>
            <a:r>
              <a:rPr lang="en-US" sz="3100"/>
              <a:t>lớp này có cùng tên tập tin. Ví dụ nếu tập tin là Xyz.java thì phải có lớp Xyz trong tập tin này.</a:t>
            </a:r>
          </a:p>
          <a:p>
            <a:pPr lvl="0" algn="just"/>
            <a:r>
              <a:rPr lang="en-US" sz="3100"/>
              <a:t>Nếu có nhiều hơn một lớp public trong một tập tin, trình biên dịch sẽ báo lỗi.</a:t>
            </a:r>
          </a:p>
          <a:p>
            <a:pPr algn="just"/>
            <a:r>
              <a:rPr lang="en-US" sz="3100"/>
              <a:t>Để sử dụng lớp từ một gói khác, ta phải viết tên gói trước tên lớp. </a:t>
            </a:r>
            <a:r>
              <a:rPr lang="en-US" sz="3100"/>
              <a:t>Ví </a:t>
            </a:r>
            <a:r>
              <a:rPr lang="en-US" sz="3100" smtClean="0"/>
              <a:t>dụ: </a:t>
            </a:r>
            <a:r>
              <a:rPr lang="en-US" sz="3100"/>
              <a:t>chuong2.LopMinhHoa</a:t>
            </a:r>
          </a:p>
        </p:txBody>
      </p:sp>
    </p:spTree>
    <p:extLst>
      <p:ext uri="{BB962C8B-B14F-4D97-AF65-F5344CB8AC3E}">
        <p14:creationId xmlns:p14="http://schemas.microsoft.com/office/powerpoint/2010/main" val="1563321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Ghi chú:</a:t>
            </a:r>
            <a:endParaRPr lang="en-US" sz="3100" b="1">
              <a:solidFill>
                <a:srgbClr val="FF0000"/>
              </a:solidFill>
            </a:endParaRPr>
          </a:p>
          <a:p>
            <a:pPr algn="just"/>
            <a:r>
              <a:rPr lang="en-US" sz="3100" smtClean="0"/>
              <a:t>Java </a:t>
            </a:r>
            <a:r>
              <a:rPr lang="en-US" sz="3100"/>
              <a:t>hỗ trợ ba kiểu ghi chú</a:t>
            </a:r>
            <a:r>
              <a:rPr lang="en-US" sz="3100"/>
              <a:t>: </a:t>
            </a:r>
            <a:r>
              <a:rPr lang="en-US" sz="3100" smtClean="0"/>
              <a:t>Truyền </a:t>
            </a:r>
            <a:r>
              <a:rPr lang="en-US" sz="3100"/>
              <a:t>thống, kết thúc dòng, và ghi chú sưu liệu Java (Java documentation </a:t>
            </a:r>
            <a:r>
              <a:rPr lang="en-US" sz="3100"/>
              <a:t>comments</a:t>
            </a:r>
            <a:r>
              <a:rPr lang="en-US" sz="3100" smtClean="0"/>
              <a:t>).</a:t>
            </a:r>
            <a:endParaRPr lang="en-US" sz="3100"/>
          </a:p>
          <a:p>
            <a:pPr algn="just"/>
            <a:r>
              <a:rPr lang="en-US" sz="3100"/>
              <a:t>Ghi chú truyền thống</a:t>
            </a:r>
            <a:r>
              <a:rPr lang="en-US" sz="3100"/>
              <a:t>: </a:t>
            </a:r>
            <a:r>
              <a:rPr lang="en-US" sz="3100" smtClean="0"/>
              <a:t>/* */ </a:t>
            </a:r>
            <a:endParaRPr lang="en-US" sz="3100"/>
          </a:p>
          <a:p>
            <a:pPr lvl="1" algn="just"/>
            <a:r>
              <a:rPr lang="en-US" sz="2700"/>
              <a:t>/* Giải phương trình </a:t>
            </a:r>
            <a:r>
              <a:rPr lang="en-US" sz="2700"/>
              <a:t>bậc </a:t>
            </a:r>
            <a:r>
              <a:rPr lang="en-US" sz="2700" smtClean="0"/>
              <a:t>hai</a:t>
            </a:r>
            <a:r>
              <a:rPr lang="en-US" sz="2700"/>
              <a:t> </a:t>
            </a:r>
          </a:p>
          <a:p>
            <a:pPr lvl="1" algn="just"/>
            <a:r>
              <a:rPr lang="en-US" sz="2700"/>
              <a:t>ax2+bx+c=0  */</a:t>
            </a:r>
          </a:p>
          <a:p>
            <a:pPr algn="just"/>
            <a:r>
              <a:rPr lang="en-US" sz="3100"/>
              <a:t>Ghi chú kết thúc dòng</a:t>
            </a:r>
            <a:r>
              <a:rPr lang="en-US" sz="3100"/>
              <a:t>: </a:t>
            </a:r>
            <a:r>
              <a:rPr lang="en-US" sz="3100" smtClean="0"/>
              <a:t>//</a:t>
            </a:r>
          </a:p>
          <a:p>
            <a:pPr lvl="1" algn="just"/>
            <a:r>
              <a:rPr lang="en-US" sz="2700" smtClean="0"/>
              <a:t>// </a:t>
            </a:r>
            <a:r>
              <a:rPr lang="en-US" sz="2700"/>
              <a:t>Giải phương trình bậc hai</a:t>
            </a:r>
          </a:p>
          <a:p>
            <a:pPr lvl="1" algn="just"/>
            <a:r>
              <a:rPr lang="en-US" sz="2700"/>
              <a:t>// ax2+bx+c=0</a:t>
            </a:r>
          </a:p>
          <a:p>
            <a:pPr algn="just"/>
            <a:r>
              <a:rPr lang="en-US" sz="3100"/>
              <a:t>Ghi chú sưu </a:t>
            </a:r>
            <a:r>
              <a:rPr lang="en-US" sz="3100"/>
              <a:t>liệu </a:t>
            </a:r>
            <a:r>
              <a:rPr lang="en-US" sz="3100" smtClean="0"/>
              <a:t>Java: Ghi </a:t>
            </a:r>
            <a:r>
              <a:rPr lang="en-US" sz="3100"/>
              <a:t>chú được tạo ra bởi tiện </a:t>
            </a:r>
            <a:r>
              <a:rPr lang="en-US" sz="3100"/>
              <a:t>ích </a:t>
            </a:r>
            <a:r>
              <a:rPr lang="en-US" sz="3100" smtClean="0"/>
              <a:t>javadoc.</a:t>
            </a:r>
            <a:endParaRPr lang="en-US" sz="3100"/>
          </a:p>
        </p:txBody>
      </p:sp>
    </p:spTree>
    <p:extLst>
      <p:ext uri="{BB962C8B-B14F-4D97-AF65-F5344CB8AC3E}">
        <p14:creationId xmlns:p14="http://schemas.microsoft.com/office/powerpoint/2010/main" val="4004657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marL="36576" indent="0" algn="just">
              <a:buNone/>
            </a:pPr>
            <a:r>
              <a:rPr lang="en-US" sz="3100" b="1" smtClean="0">
                <a:solidFill>
                  <a:srgbClr val="FF0000"/>
                </a:solidFill>
              </a:rPr>
              <a:t>Phương </a:t>
            </a:r>
            <a:r>
              <a:rPr lang="en-US" sz="3100" b="1">
                <a:solidFill>
                  <a:srgbClr val="FF0000"/>
                </a:solidFill>
              </a:rPr>
              <a:t>thức </a:t>
            </a:r>
            <a:r>
              <a:rPr lang="en-US" sz="3100" b="1">
                <a:solidFill>
                  <a:srgbClr val="FF0000"/>
                </a:solidFill>
              </a:rPr>
              <a:t>main:</a:t>
            </a:r>
            <a:endParaRPr lang="en-US" sz="3100" b="1">
              <a:solidFill>
                <a:srgbClr val="FF0000"/>
              </a:solidFill>
            </a:endParaRPr>
          </a:p>
          <a:p>
            <a:pPr algn="just"/>
            <a:r>
              <a:rPr lang="en-US" sz="3100" smtClean="0"/>
              <a:t>Bắt </a:t>
            </a:r>
            <a:r>
              <a:rPr lang="en-US" sz="3100"/>
              <a:t>buộc phải có với mọi chương trình Java và là điểm bắt đầu thực hiện </a:t>
            </a:r>
            <a:r>
              <a:rPr lang="en-US" sz="3100"/>
              <a:t>chương </a:t>
            </a:r>
            <a:r>
              <a:rPr lang="en-US" sz="3100" smtClean="0"/>
              <a:t>trình:</a:t>
            </a:r>
            <a:endParaRPr lang="en-US" sz="3100"/>
          </a:p>
          <a:p>
            <a:pPr algn="just"/>
            <a:r>
              <a:rPr lang="en-US" sz="3100"/>
              <a:t>public static </a:t>
            </a:r>
            <a:r>
              <a:rPr lang="en-US" sz="3100"/>
              <a:t>void </a:t>
            </a:r>
            <a:r>
              <a:rPr lang="en-US" sz="3100" smtClean="0"/>
              <a:t>main (String </a:t>
            </a:r>
            <a:r>
              <a:rPr lang="en-US" sz="3100"/>
              <a:t>[ ] args</a:t>
            </a:r>
            <a:r>
              <a:rPr lang="en-US" sz="3100"/>
              <a:t>) </a:t>
            </a:r>
            <a:endParaRPr lang="en-US" sz="3100" smtClean="0"/>
          </a:p>
          <a:p>
            <a:pPr marL="36576" indent="0" algn="just">
              <a:buNone/>
            </a:pPr>
            <a:r>
              <a:rPr lang="en-US" sz="3100"/>
              <a:t> </a:t>
            </a:r>
            <a:r>
              <a:rPr lang="en-US" sz="3100" smtClean="0"/>
              <a:t>    {</a:t>
            </a:r>
            <a:endParaRPr lang="en-US" sz="3100"/>
          </a:p>
          <a:p>
            <a:pPr marL="36576" indent="0" algn="just">
              <a:buNone/>
            </a:pPr>
            <a:r>
              <a:rPr lang="en-US" sz="3100" smtClean="0"/>
              <a:t>	// </a:t>
            </a:r>
            <a:r>
              <a:rPr lang="en-US" sz="3100"/>
              <a:t>các câu lệnh</a:t>
            </a:r>
          </a:p>
          <a:p>
            <a:pPr marL="36576" indent="0" algn="just">
              <a:buNone/>
            </a:pPr>
            <a:r>
              <a:rPr lang="en-US" sz="3100" smtClean="0"/>
              <a:t>     }</a:t>
            </a:r>
            <a:endParaRPr lang="en-US" sz="3100"/>
          </a:p>
          <a:p>
            <a:pPr algn="just"/>
            <a:r>
              <a:rPr lang="en-US" sz="3100"/>
              <a:t>Đây là phương thức chính, từ đây chương trình bắt đầu việc thực thi của mình. Tất cả các ứng dụng Java đều sử dụng một phương thức main này.</a:t>
            </a:r>
          </a:p>
        </p:txBody>
      </p:sp>
    </p:spTree>
    <p:extLst>
      <p:ext uri="{BB962C8B-B14F-4D97-AF65-F5344CB8AC3E}">
        <p14:creationId xmlns:p14="http://schemas.microsoft.com/office/powerpoint/2010/main" val="1194818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Phương </a:t>
            </a:r>
            <a:r>
              <a:rPr lang="en-US" sz="3100" b="1">
                <a:solidFill>
                  <a:srgbClr val="FF0000"/>
                </a:solidFill>
              </a:rPr>
              <a:t>thức </a:t>
            </a:r>
            <a:r>
              <a:rPr lang="en-US" sz="3100" b="1">
                <a:solidFill>
                  <a:srgbClr val="FF0000"/>
                </a:solidFill>
              </a:rPr>
              <a:t>main:</a:t>
            </a:r>
            <a:endParaRPr lang="en-US" sz="3100" b="1">
              <a:solidFill>
                <a:srgbClr val="FF0000"/>
              </a:solidFill>
            </a:endParaRPr>
          </a:p>
          <a:p>
            <a:pPr algn="just"/>
            <a:r>
              <a:rPr lang="en-US" sz="3100" smtClean="0"/>
              <a:t>Từ </a:t>
            </a:r>
            <a:r>
              <a:rPr lang="en-US" sz="3100"/>
              <a:t>khoá public là một chỉ định truy xuất. Nó cho biết thành viên của lớp có thể được truy xuất từ bất cứ đâu trong </a:t>
            </a:r>
            <a:r>
              <a:rPr lang="en-US" sz="3100"/>
              <a:t>chương </a:t>
            </a:r>
            <a:r>
              <a:rPr lang="en-US" sz="3100" smtClean="0"/>
              <a:t>trình.</a:t>
            </a:r>
          </a:p>
          <a:p>
            <a:pPr algn="just"/>
            <a:r>
              <a:rPr lang="en-US" sz="3100" smtClean="0"/>
              <a:t>Từ </a:t>
            </a:r>
            <a:r>
              <a:rPr lang="en-US" sz="3100"/>
              <a:t>khoá static cho phép main được gọi tới mà không cần tạo ra một thể hiện (instance) của lớp. Nó không phụ thuộc vào các thể hiện của lớp được </a:t>
            </a:r>
            <a:r>
              <a:rPr lang="en-US" sz="3100"/>
              <a:t>tạo </a:t>
            </a:r>
            <a:r>
              <a:rPr lang="en-US" sz="3100" smtClean="0"/>
              <a:t>ra.</a:t>
            </a:r>
          </a:p>
          <a:p>
            <a:pPr algn="just"/>
            <a:r>
              <a:rPr lang="en-US" sz="3100" smtClean="0"/>
              <a:t>Từ </a:t>
            </a:r>
            <a:r>
              <a:rPr lang="en-US" sz="3100"/>
              <a:t>khoá void thông báo cho máy tính biết rằng phương thức sẽ không trả lại bất cứ giá trị nào khi thực thi </a:t>
            </a:r>
            <a:r>
              <a:rPr lang="en-US" sz="3100"/>
              <a:t>chương </a:t>
            </a:r>
            <a:r>
              <a:rPr lang="en-US" sz="3100" smtClean="0"/>
              <a:t>trình.</a:t>
            </a:r>
          </a:p>
          <a:p>
            <a:pPr algn="just"/>
            <a:r>
              <a:rPr lang="en-US" sz="3100" smtClean="0"/>
              <a:t>args </a:t>
            </a:r>
            <a:r>
              <a:rPr lang="en-US" sz="3100"/>
              <a:t>là danh sách tham số cho chương trình.</a:t>
            </a:r>
          </a:p>
        </p:txBody>
      </p:sp>
    </p:spTree>
    <p:extLst>
      <p:ext uri="{BB962C8B-B14F-4D97-AF65-F5344CB8AC3E}">
        <p14:creationId xmlns:p14="http://schemas.microsoft.com/office/powerpoint/2010/main" val="293043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KIẾN TRÚC CHƯƠNG TRÌNH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marL="36576" indent="0" algn="just">
              <a:buNone/>
            </a:pPr>
            <a:r>
              <a:rPr lang="en-US" sz="3100" b="1" smtClean="0">
                <a:solidFill>
                  <a:srgbClr val="FF0000"/>
                </a:solidFill>
              </a:rPr>
              <a:t>Ví dụ:</a:t>
            </a:r>
            <a:endParaRPr lang="en-US" sz="3100" b="1">
              <a:solidFill>
                <a:srgbClr val="FF0000"/>
              </a:solidFill>
            </a:endParaRPr>
          </a:p>
          <a:p>
            <a:pPr marL="36576" indent="0">
              <a:buNone/>
            </a:pPr>
            <a:r>
              <a:rPr lang="en-US" sz="3100" smtClean="0"/>
              <a:t>class </a:t>
            </a:r>
            <a:r>
              <a:rPr lang="en-US" sz="3100"/>
              <a:t>PassArgument </a:t>
            </a:r>
            <a:endParaRPr lang="en-US" sz="3100" smtClean="0"/>
          </a:p>
          <a:p>
            <a:pPr marL="36576" indent="0">
              <a:buNone/>
            </a:pPr>
            <a:r>
              <a:rPr lang="en-US" sz="3100" smtClean="0"/>
              <a:t>{</a:t>
            </a:r>
            <a:endParaRPr lang="en-US" sz="3100"/>
          </a:p>
          <a:p>
            <a:pPr marL="36576" indent="0">
              <a:buNone/>
            </a:pPr>
            <a:r>
              <a:rPr lang="en-US" sz="3100" smtClean="0"/>
              <a:t>	public </a:t>
            </a:r>
            <a:r>
              <a:rPr lang="en-US" sz="3100"/>
              <a:t>static void main(String args[ </a:t>
            </a:r>
            <a:r>
              <a:rPr lang="en-US" sz="3100"/>
              <a:t>]) </a:t>
            </a:r>
            <a:endParaRPr lang="en-US" sz="3100" smtClean="0"/>
          </a:p>
          <a:p>
            <a:pPr marL="36576" indent="0">
              <a:buNone/>
            </a:pPr>
            <a:r>
              <a:rPr lang="en-US" sz="3100" smtClean="0"/>
              <a:t>	{</a:t>
            </a:r>
            <a:endParaRPr lang="en-US" sz="3100"/>
          </a:p>
          <a:p>
            <a:pPr marL="36576" indent="0">
              <a:buNone/>
            </a:pPr>
            <a:r>
              <a:rPr lang="en-US" sz="3100" smtClean="0"/>
              <a:t>		System.out.println</a:t>
            </a:r>
            <a:r>
              <a:rPr lang="en-US" sz="3100"/>
              <a:t>(“Danh sách tham số phương thức main nhận được:”);</a:t>
            </a:r>
          </a:p>
          <a:p>
            <a:pPr marL="36576" indent="0">
              <a:buNone/>
            </a:pPr>
            <a:r>
              <a:rPr lang="en-US" sz="3100" smtClean="0"/>
              <a:t>		System.out.println(args[0</a:t>
            </a:r>
            <a:r>
              <a:rPr lang="en-US" sz="3100"/>
              <a:t>]); </a:t>
            </a:r>
            <a:r>
              <a:rPr lang="en-US" sz="3100" smtClean="0"/>
              <a:t>				System.out.println(args[1</a:t>
            </a:r>
            <a:r>
              <a:rPr lang="en-US" sz="3100"/>
              <a:t>]); </a:t>
            </a:r>
            <a:r>
              <a:rPr lang="en-US" sz="3100" smtClean="0"/>
              <a:t>		</a:t>
            </a:r>
            <a:endParaRPr lang="en-US" sz="3100"/>
          </a:p>
          <a:p>
            <a:pPr marL="36576" indent="0">
              <a:buNone/>
            </a:pPr>
            <a:r>
              <a:rPr lang="en-US" sz="3100" smtClean="0"/>
              <a:t>	}</a:t>
            </a:r>
            <a:endParaRPr lang="en-US" sz="3100"/>
          </a:p>
          <a:p>
            <a:pPr marL="36576" indent="0">
              <a:buNone/>
            </a:pPr>
            <a:r>
              <a:rPr lang="en-US" sz="3100"/>
              <a:t>}</a:t>
            </a:r>
          </a:p>
          <a:p>
            <a:r>
              <a:rPr lang="en-US" sz="3100"/>
              <a:t>Phương thức in ra màn hình có thể sử dụng System.out.println (in xong xuống dòng) và System.out.print(in không xuống dòng)</a:t>
            </a:r>
          </a:p>
        </p:txBody>
      </p:sp>
    </p:spTree>
    <p:extLst>
      <p:ext uri="{BB962C8B-B14F-4D97-AF65-F5344CB8AC3E}">
        <p14:creationId xmlns:p14="http://schemas.microsoft.com/office/powerpoint/2010/main" val="3453572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THỰC THI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Chương </a:t>
            </a:r>
            <a:r>
              <a:rPr lang="en-US" sz="3100"/>
              <a:t>trình </a:t>
            </a:r>
            <a:r>
              <a:rPr lang="en-US" sz="3100"/>
              <a:t>Java </a:t>
            </a:r>
            <a:r>
              <a:rPr lang="en-US" sz="3100" smtClean="0"/>
              <a:t>có thể </a:t>
            </a:r>
            <a:r>
              <a:rPr lang="en-US" sz="3100"/>
              <a:t>được soạn thảo bằng notepad trong Windows</a:t>
            </a:r>
            <a:r>
              <a:rPr lang="en-US" sz="3100"/>
              <a:t>, </a:t>
            </a:r>
            <a:r>
              <a:rPr lang="en-US" sz="3100" smtClean="0"/>
              <a:t>vì </a:t>
            </a:r>
            <a:r>
              <a:rPr lang="en-US" sz="3100"/>
              <a:t>trong Linux hay các IDE như eclipse, Netbean, Jcreator Pro, Jbuilder… Nếu chạy trong cửa sổ dòng lệnh của Windows, ta có thể biên dịch chương trình Java ra mã bytecode như sau:</a:t>
            </a:r>
          </a:p>
          <a:p>
            <a:pPr marL="36576" indent="0" algn="just">
              <a:buNone/>
            </a:pPr>
            <a:r>
              <a:rPr lang="en-US" sz="3100" smtClean="0"/>
              <a:t>	javac </a:t>
            </a:r>
            <a:r>
              <a:rPr lang="en-US" sz="3100" i="1"/>
              <a:t>sourcecode_filename</a:t>
            </a:r>
          </a:p>
        </p:txBody>
      </p:sp>
    </p:spTree>
    <p:extLst>
      <p:ext uri="{BB962C8B-B14F-4D97-AF65-F5344CB8AC3E}">
        <p14:creationId xmlns:p14="http://schemas.microsoft.com/office/powerpoint/2010/main" val="28447082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THỰC THI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Ví </a:t>
            </a:r>
            <a:r>
              <a:rPr lang="en-US" sz="3100"/>
              <a:t>dụ:</a:t>
            </a:r>
          </a:p>
          <a:p>
            <a:pPr marL="36576" indent="0" algn="just">
              <a:buNone/>
            </a:pPr>
            <a:r>
              <a:rPr lang="en-US" sz="3100"/>
              <a:t> </a:t>
            </a:r>
            <a:r>
              <a:rPr lang="en-US" sz="3100" smtClean="0"/>
              <a:t>   javac </a:t>
            </a:r>
            <a:r>
              <a:rPr lang="en-US" sz="3100" i="1"/>
              <a:t>PassArgument.java</a:t>
            </a:r>
          </a:p>
          <a:p>
            <a:pPr marL="36576" indent="0" algn="just">
              <a:buNone/>
            </a:pPr>
            <a:r>
              <a:rPr lang="en-US" sz="3100"/>
              <a:t> </a:t>
            </a:r>
            <a:r>
              <a:rPr lang="en-US" sz="3100" smtClean="0"/>
              <a:t>   javac </a:t>
            </a:r>
            <a:r>
              <a:rPr lang="en-US" sz="3100" i="1"/>
              <a:t>Foo.java Bar.java Another.java</a:t>
            </a:r>
          </a:p>
          <a:p>
            <a:pPr marL="36576" indent="0" algn="just">
              <a:buNone/>
            </a:pPr>
            <a:r>
              <a:rPr lang="en-US" sz="3100"/>
              <a:t> </a:t>
            </a:r>
            <a:r>
              <a:rPr lang="en-US" sz="3100" smtClean="0"/>
              <a:t>   Hoặc </a:t>
            </a:r>
            <a:r>
              <a:rPr lang="en-US" sz="3100"/>
              <a:t>sử dụng </a:t>
            </a:r>
            <a:r>
              <a:rPr lang="en-US" sz="3100"/>
              <a:t>*: </a:t>
            </a:r>
            <a:endParaRPr lang="en-US" sz="3100" smtClean="0"/>
          </a:p>
          <a:p>
            <a:pPr marL="36576" indent="0" algn="just">
              <a:buNone/>
            </a:pPr>
            <a:r>
              <a:rPr lang="en-US" sz="3100" smtClean="0"/>
              <a:t>    javac </a:t>
            </a:r>
            <a:r>
              <a:rPr lang="en-US" sz="3100" i="1"/>
              <a:t>*.java</a:t>
            </a:r>
          </a:p>
          <a:p>
            <a:pPr algn="just"/>
            <a:r>
              <a:rPr lang="en-US" sz="3100"/>
              <a:t>Nếu biên dịch thành công các tập tin .class chứa mã bytecode</a:t>
            </a:r>
          </a:p>
        </p:txBody>
      </p:sp>
    </p:spTree>
    <p:extLst>
      <p:ext uri="{BB962C8B-B14F-4D97-AF65-F5344CB8AC3E}">
        <p14:creationId xmlns:p14="http://schemas.microsoft.com/office/powerpoint/2010/main" val="2077470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THỰC THI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z="3100" smtClean="0"/>
              <a:t>Để </a:t>
            </a:r>
            <a:r>
              <a:rPr lang="en-US" sz="3100"/>
              <a:t>chạy mã bytecode dùng lệnh sau:</a:t>
            </a:r>
          </a:p>
          <a:p>
            <a:pPr marL="36576" indent="0">
              <a:buNone/>
            </a:pPr>
            <a:r>
              <a:rPr lang="en-US" sz="3100" smtClean="0"/>
              <a:t>	</a:t>
            </a:r>
            <a:r>
              <a:rPr lang="en-US" sz="3100" smtClean="0"/>
              <a:t>java </a:t>
            </a:r>
            <a:r>
              <a:rPr lang="en-US" sz="3100" i="1"/>
              <a:t>bytecode_filename</a:t>
            </a:r>
            <a:r>
              <a:rPr lang="en-US" sz="3100"/>
              <a:t> (bỏ qua đuôi tập tin.class</a:t>
            </a:r>
            <a:r>
              <a:rPr lang="en-US" sz="3100"/>
              <a:t>) </a:t>
            </a:r>
            <a:endParaRPr lang="en-US" sz="3100" smtClean="0"/>
          </a:p>
          <a:p>
            <a:r>
              <a:rPr lang="en-US" sz="3100" smtClean="0"/>
              <a:t>Ví dụ:</a:t>
            </a:r>
            <a:endParaRPr lang="en-US" sz="3100"/>
          </a:p>
          <a:p>
            <a:pPr marL="36576" indent="0">
              <a:buNone/>
            </a:pPr>
            <a:r>
              <a:rPr lang="en-US" sz="3100" smtClean="0"/>
              <a:t>	java </a:t>
            </a:r>
            <a:r>
              <a:rPr lang="en-US" sz="3100" i="1"/>
              <a:t>PassArgument</a:t>
            </a:r>
          </a:p>
        </p:txBody>
      </p:sp>
    </p:spTree>
    <p:extLst>
      <p:ext uri="{BB962C8B-B14F-4D97-AF65-F5344CB8AC3E}">
        <p14:creationId xmlns:p14="http://schemas.microsoft.com/office/powerpoint/2010/main" val="313851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THỰC THI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Kết </a:t>
            </a:r>
            <a:r>
              <a:rPr lang="en-US" sz="3100"/>
              <a:t>quả như sau:</a:t>
            </a:r>
          </a:p>
          <a:p>
            <a:pPr marL="338328" lvl="1" indent="0" algn="just">
              <a:buNone/>
            </a:pPr>
            <a:r>
              <a:rPr lang="en-US" sz="2700" smtClean="0"/>
              <a:t>Đây </a:t>
            </a:r>
            <a:r>
              <a:rPr lang="en-US" sz="2700"/>
              <a:t>là danh sách tham số phương thức main nhận được </a:t>
            </a:r>
            <a:r>
              <a:rPr lang="en-US" sz="2700"/>
              <a:t>A </a:t>
            </a:r>
            <a:endParaRPr lang="en-US" sz="2700" smtClean="0"/>
          </a:p>
          <a:p>
            <a:pPr marL="338328" lvl="1" indent="0" algn="just">
              <a:buNone/>
            </a:pPr>
            <a:r>
              <a:rPr lang="en-US" sz="2700" smtClean="0"/>
              <a:t>123</a:t>
            </a:r>
            <a:endParaRPr lang="en-US" sz="2700"/>
          </a:p>
          <a:p>
            <a:pPr marL="338328" lvl="1" indent="0" algn="just">
              <a:buNone/>
            </a:pPr>
            <a:r>
              <a:rPr lang="en-US" sz="2700"/>
              <a:t>B1</a:t>
            </a:r>
            <a:endParaRPr lang="en-US" sz="2700"/>
          </a:p>
        </p:txBody>
      </p:sp>
    </p:spTree>
    <p:extLst>
      <p:ext uri="{BB962C8B-B14F-4D97-AF65-F5344CB8AC3E}">
        <p14:creationId xmlns:p14="http://schemas.microsoft.com/office/powerpoint/2010/main" val="2096265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THỰC THI CỦA </a:t>
            </a:r>
            <a:r>
              <a:rPr lang="en-US" smtClean="0">
                <a:solidFill>
                  <a:srgbClr val="FFFF00"/>
                </a:solidFill>
              </a:rPr>
              <a:t>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Chú ý:</a:t>
            </a:r>
            <a:endParaRPr lang="en-US" sz="3100"/>
          </a:p>
          <a:p>
            <a:pPr algn="just"/>
            <a:r>
              <a:rPr lang="en-US" sz="3100" smtClean="0"/>
              <a:t>Khi </a:t>
            </a:r>
            <a:r>
              <a:rPr lang="en-US" sz="3100"/>
              <a:t>chạy trong một IDE, việc biên dịch và chạy chương trình Java được thực hiện bằng cách chọn lệnh trong menu.</a:t>
            </a:r>
          </a:p>
        </p:txBody>
      </p:sp>
    </p:spTree>
    <p:extLst>
      <p:ext uri="{BB962C8B-B14F-4D97-AF65-F5344CB8AC3E}">
        <p14:creationId xmlns:p14="http://schemas.microsoft.com/office/powerpoint/2010/main" val="3390355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mtClean="0"/>
              <a:t>Java </a:t>
            </a:r>
            <a:r>
              <a:rPr lang="en-US"/>
              <a:t>có những đặc trưng cơ </a:t>
            </a:r>
            <a:r>
              <a:rPr lang="en-US"/>
              <a:t>bản </a:t>
            </a:r>
            <a:r>
              <a:rPr lang="en-US" smtClean="0"/>
              <a:t>sau:</a:t>
            </a:r>
          </a:p>
          <a:p>
            <a:pPr lvl="1"/>
            <a:r>
              <a:rPr lang="en-US" sz="2600" smtClean="0"/>
              <a:t>Đơn giản</a:t>
            </a:r>
          </a:p>
          <a:p>
            <a:pPr lvl="1"/>
            <a:r>
              <a:rPr lang="en-US" sz="2600" smtClean="0"/>
              <a:t>Hướng </a:t>
            </a:r>
            <a:r>
              <a:rPr lang="en-US" sz="2600"/>
              <a:t>đối </a:t>
            </a:r>
            <a:r>
              <a:rPr lang="en-US" sz="2600" smtClean="0"/>
              <a:t>tượng</a:t>
            </a:r>
          </a:p>
          <a:p>
            <a:pPr lvl="1"/>
            <a:r>
              <a:rPr lang="en-US" sz="2600" smtClean="0"/>
              <a:t>Độc </a:t>
            </a:r>
            <a:r>
              <a:rPr lang="en-US" sz="2600"/>
              <a:t>lập phần cứng và hệ </a:t>
            </a:r>
            <a:r>
              <a:rPr lang="en-US" sz="2600"/>
              <a:t>điều </a:t>
            </a:r>
            <a:r>
              <a:rPr lang="en-US" sz="2600" smtClean="0"/>
              <a:t>hành</a:t>
            </a:r>
          </a:p>
          <a:p>
            <a:pPr lvl="1"/>
            <a:r>
              <a:rPr lang="en-US" sz="2600" smtClean="0"/>
              <a:t>Mạnh mẽ</a:t>
            </a:r>
          </a:p>
          <a:p>
            <a:pPr lvl="1"/>
            <a:r>
              <a:rPr lang="en-US" sz="2600" smtClean="0"/>
              <a:t>Bảo mật</a:t>
            </a:r>
          </a:p>
          <a:p>
            <a:pPr lvl="1"/>
            <a:r>
              <a:rPr lang="en-US" sz="2600" smtClean="0"/>
              <a:t>Phân tán</a:t>
            </a:r>
          </a:p>
          <a:p>
            <a:pPr lvl="1"/>
            <a:r>
              <a:rPr lang="en-US" sz="2600" smtClean="0"/>
              <a:t>Đa luồng</a:t>
            </a:r>
          </a:p>
          <a:p>
            <a:pPr lvl="1"/>
            <a:r>
              <a:rPr lang="en-US" smtClean="0"/>
              <a:t>Linh </a:t>
            </a:r>
            <a:r>
              <a:rPr lang="en-US"/>
              <a:t>động</a:t>
            </a:r>
          </a:p>
        </p:txBody>
      </p:sp>
    </p:spTree>
    <p:extLst>
      <p:ext uri="{BB962C8B-B14F-4D97-AF65-F5344CB8AC3E}">
        <p14:creationId xmlns:p14="http://schemas.microsoft.com/office/powerpoint/2010/main" val="32274816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CÁC KIỂU DỮ LIỆU CƠ BẢN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byte</a:t>
            </a:r>
            <a:r>
              <a:rPr lang="en-US" sz="3100"/>
              <a:t>: Dùng để lưu dữ liệu kiểu số nguyên có kích thước một byte (8 bit). Phạm vi biểu diễn giá trị từ -128 đến 127. Giá trị mặc định là 0.</a:t>
            </a:r>
          </a:p>
          <a:p>
            <a:pPr algn="just"/>
            <a:r>
              <a:rPr lang="en-US" sz="3100"/>
              <a:t>char: Dùng để lưu dữ liệu kiểu kí tự hoặc số nguyên không âm có kích thước 2 byte (16 bit). Phạm vi biểu diễn giá trị từ \u0000 đến \uFFFF. Giá trị mặc định là 0.</a:t>
            </a:r>
          </a:p>
        </p:txBody>
      </p:sp>
    </p:spTree>
    <p:extLst>
      <p:ext uri="{BB962C8B-B14F-4D97-AF65-F5344CB8AC3E}">
        <p14:creationId xmlns:p14="http://schemas.microsoft.com/office/powerpoint/2010/main" val="3860454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CÁC KIỂU DỮ LIỆU CƠ BẢN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boolean</a:t>
            </a:r>
            <a:r>
              <a:rPr lang="en-US" sz="3100"/>
              <a:t>: Dùng để lưu dữ liệu chỉ có hai trạng thái đúng hoặc sai (độ lớn chỉ có 1 bit). Phạm vi biểu diễn giá trị là true, false. Giá trị mặc định là false.</a:t>
            </a:r>
          </a:p>
          <a:p>
            <a:pPr algn="just"/>
            <a:r>
              <a:rPr lang="en-US" sz="3100"/>
              <a:t>short: Dùng để lưu dữ liệu có kiểu số nguyên, kích cỡ 2 byte (16 bit). Phạm vi biểu diễn giá trị từ - 32768 đến 32767. Giá trị mặc định là 0.</a:t>
            </a:r>
          </a:p>
        </p:txBody>
      </p:sp>
    </p:spTree>
    <p:extLst>
      <p:ext uri="{BB962C8B-B14F-4D97-AF65-F5344CB8AC3E}">
        <p14:creationId xmlns:p14="http://schemas.microsoft.com/office/powerpoint/2010/main" val="38996761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CÁC KIỂU DỮ LIỆU CƠ BẢN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int</a:t>
            </a:r>
            <a:r>
              <a:rPr lang="en-US" sz="3100"/>
              <a:t>: Dùng để lưu dữ liệu có kiểu số nguyên, kích cỡ 4 byte (32 bit). Phạm vi biểu diễn giá trị từ -2,147,483,648 đến 2,147,483,647. Giá trị mặc định là 0.</a:t>
            </a:r>
          </a:p>
          <a:p>
            <a:pPr algn="just"/>
            <a:r>
              <a:rPr lang="en-US" sz="3100"/>
              <a:t>float: Dùng để lưu dữ liệu có kiểu số thực, kích cỡ 4 byte (32 bit). Giá trị mặc định là 0.0f.</a:t>
            </a:r>
          </a:p>
        </p:txBody>
      </p:sp>
    </p:spTree>
    <p:extLst>
      <p:ext uri="{BB962C8B-B14F-4D97-AF65-F5344CB8AC3E}">
        <p14:creationId xmlns:p14="http://schemas.microsoft.com/office/powerpoint/2010/main" val="19680387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CÁC KIỂU DỮ LIỆU CƠ BẢN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double</a:t>
            </a:r>
            <a:r>
              <a:rPr lang="en-US" sz="3100"/>
              <a:t>: Dùng để lưu dữ liệu có kiểu số thực có kích thước lên đến 8 byte. Giá trị mặc định là 0.00d.</a:t>
            </a:r>
          </a:p>
          <a:p>
            <a:pPr algn="just"/>
            <a:r>
              <a:rPr lang="en-US" sz="3100"/>
              <a:t>long: Dùng để lưu dữ liệu có kiểu số nguyên có kích thước lên đến 8 byte. Giá trị mặc định là 0l.</a:t>
            </a:r>
          </a:p>
        </p:txBody>
      </p:sp>
    </p:spTree>
    <p:extLst>
      <p:ext uri="{BB962C8B-B14F-4D97-AF65-F5344CB8AC3E}">
        <p14:creationId xmlns:p14="http://schemas.microsoft.com/office/powerpoint/2010/main" val="884047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KHAI BÁO BIẾN</a:t>
            </a:r>
            <a:endParaRPr lang="en-US">
              <a:solidFill>
                <a:srgbClr val="FFFF00"/>
              </a:solidFill>
            </a:endParaRPr>
          </a:p>
        </p:txBody>
      </p:sp>
      <p:sp>
        <p:nvSpPr>
          <p:cNvPr id="3" name="Content Placeholder 2"/>
          <p:cNvSpPr>
            <a:spLocks noGrp="1"/>
          </p:cNvSpPr>
          <p:nvPr>
            <p:ph idx="1"/>
          </p:nvPr>
        </p:nvSpPr>
        <p:spPr/>
        <p:txBody>
          <a:bodyPr>
            <a:normAutofit/>
          </a:bodyPr>
          <a:lstStyle/>
          <a:p>
            <a:pPr marL="36576" lvl="0" indent="0" algn="just">
              <a:buNone/>
            </a:pPr>
            <a:r>
              <a:rPr lang="en-US" sz="3100" b="1" smtClean="0">
                <a:solidFill>
                  <a:srgbClr val="FF0000"/>
                </a:solidFill>
              </a:rPr>
              <a:t>Cú </a:t>
            </a:r>
            <a:r>
              <a:rPr lang="en-US" sz="3100" b="1">
                <a:solidFill>
                  <a:srgbClr val="FF0000"/>
                </a:solidFill>
              </a:rPr>
              <a:t>pháp khai báo biến</a:t>
            </a:r>
            <a:r>
              <a:rPr lang="en-US" sz="3100" b="1">
                <a:solidFill>
                  <a:srgbClr val="FF0000"/>
                </a:solidFill>
              </a:rPr>
              <a:t>: </a:t>
            </a:r>
            <a:endParaRPr lang="en-US" sz="3100" b="1">
              <a:solidFill>
                <a:srgbClr val="FF0000"/>
              </a:solidFill>
            </a:endParaRPr>
          </a:p>
          <a:p>
            <a:pPr marL="36576" lvl="0" indent="0" algn="just">
              <a:buNone/>
            </a:pPr>
            <a:r>
              <a:rPr lang="en-US" sz="3100" smtClean="0"/>
              <a:t>		dataType </a:t>
            </a:r>
            <a:r>
              <a:rPr lang="en-US" sz="3100"/>
              <a:t>varName;</a:t>
            </a:r>
          </a:p>
          <a:p>
            <a:r>
              <a:rPr lang="en-US" sz="3100"/>
              <a:t>Trong đó, dataType là kiểu dữ liệu của biến, varName là tên biến. </a:t>
            </a:r>
          </a:p>
        </p:txBody>
      </p:sp>
    </p:spTree>
    <p:extLst>
      <p:ext uri="{BB962C8B-B14F-4D97-AF65-F5344CB8AC3E}">
        <p14:creationId xmlns:p14="http://schemas.microsoft.com/office/powerpoint/2010/main" val="1071780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KHAI BÁO BIẾN</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b="1" smtClean="0">
                <a:solidFill>
                  <a:srgbClr val="FF0000"/>
                </a:solidFill>
              </a:rPr>
              <a:t>Quy tắc đặt tên biến:</a:t>
            </a:r>
            <a:endParaRPr lang="en-US" sz="3100"/>
          </a:p>
          <a:p>
            <a:pPr lvl="0" algn="just"/>
            <a:r>
              <a:rPr lang="en-US" sz="3100" smtClean="0"/>
              <a:t>Chỉ </a:t>
            </a:r>
            <a:r>
              <a:rPr lang="en-US" sz="3100"/>
              <a:t>được bắt đầu bằng </a:t>
            </a:r>
            <a:r>
              <a:rPr lang="en-US" sz="3100"/>
              <a:t>một </a:t>
            </a:r>
            <a:r>
              <a:rPr lang="en-US" sz="3100" smtClean="0"/>
              <a:t>ký </a:t>
            </a:r>
            <a:r>
              <a:rPr lang="en-US" sz="3100"/>
              <a:t>tự (chữ), hoặc một dấu gạch dưới, hoặc </a:t>
            </a:r>
            <a:r>
              <a:rPr lang="en-US" sz="3100"/>
              <a:t>một </a:t>
            </a:r>
            <a:r>
              <a:rPr lang="en-US" sz="3100" smtClean="0"/>
              <a:t>ký </a:t>
            </a:r>
            <a:r>
              <a:rPr lang="en-US" sz="3100"/>
              <a:t>tự </a:t>
            </a:r>
            <a:r>
              <a:rPr lang="en-US" sz="3100" smtClean="0"/>
              <a:t>$.</a:t>
            </a:r>
            <a:endParaRPr lang="en-US" sz="3100"/>
          </a:p>
          <a:p>
            <a:pPr lvl="0" algn="just"/>
            <a:r>
              <a:rPr lang="en-US" sz="3100"/>
              <a:t>Không có khoảng trắng </a:t>
            </a:r>
            <a:r>
              <a:rPr lang="en-US" sz="3100"/>
              <a:t>giữa </a:t>
            </a:r>
            <a:r>
              <a:rPr lang="en-US" sz="3100" smtClean="0"/>
              <a:t>tên.</a:t>
            </a:r>
            <a:endParaRPr lang="en-US" sz="3100"/>
          </a:p>
          <a:p>
            <a:pPr lvl="0" algn="just"/>
            <a:r>
              <a:rPr lang="en-US" sz="3100"/>
              <a:t>Bắt đầu </a:t>
            </a:r>
            <a:r>
              <a:rPr lang="en-US" sz="3100"/>
              <a:t>từ </a:t>
            </a:r>
            <a:r>
              <a:rPr lang="en-US" sz="3100" smtClean="0"/>
              <a:t>ký </a:t>
            </a:r>
            <a:r>
              <a:rPr lang="en-US" sz="3100"/>
              <a:t>tự thứ hai, có thể dùng </a:t>
            </a:r>
            <a:r>
              <a:rPr lang="en-US" sz="3100"/>
              <a:t>các </a:t>
            </a:r>
            <a:r>
              <a:rPr lang="en-US" sz="3100" smtClean="0"/>
              <a:t>ký </a:t>
            </a:r>
            <a:r>
              <a:rPr lang="en-US" sz="3100"/>
              <a:t>tự (chữ), chữ số, dấu $, dấu </a:t>
            </a:r>
            <a:r>
              <a:rPr lang="en-US" sz="3100"/>
              <a:t>gạch </a:t>
            </a:r>
            <a:r>
              <a:rPr lang="en-US" sz="3100" smtClean="0"/>
              <a:t>dưới.</a:t>
            </a:r>
            <a:endParaRPr lang="en-US" sz="3100"/>
          </a:p>
          <a:p>
            <a:pPr algn="just"/>
            <a:r>
              <a:rPr lang="en-US" sz="3100"/>
              <a:t>Không trùng với các </a:t>
            </a:r>
            <a:r>
              <a:rPr lang="en-US" sz="3100"/>
              <a:t>từ </a:t>
            </a:r>
            <a:r>
              <a:rPr lang="en-US" sz="3100" smtClean="0"/>
              <a:t>khoá.</a:t>
            </a:r>
            <a:endParaRPr lang="en-US" sz="3100"/>
          </a:p>
        </p:txBody>
      </p:sp>
    </p:spTree>
    <p:extLst>
      <p:ext uri="{BB962C8B-B14F-4D97-AF65-F5344CB8AC3E}">
        <p14:creationId xmlns:p14="http://schemas.microsoft.com/office/powerpoint/2010/main" val="743814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KHAI BÁO BIẾN</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Quy tắc đặt tên biến:</a:t>
            </a:r>
            <a:endParaRPr lang="en-US" sz="3100"/>
          </a:p>
          <a:p>
            <a:pPr lvl="0" algn="just"/>
            <a:r>
              <a:rPr lang="en-US" sz="3100" smtClean="0"/>
              <a:t>Có </a:t>
            </a:r>
            <a:r>
              <a:rPr lang="en-US" sz="3100"/>
              <a:t>phân biệt chữ hoa </a:t>
            </a:r>
            <a:r>
              <a:rPr lang="en-US" sz="3100"/>
              <a:t>chữ </a:t>
            </a:r>
            <a:r>
              <a:rPr lang="en-US" sz="3100" smtClean="0"/>
              <a:t>thường.</a:t>
            </a:r>
            <a:endParaRPr lang="en-US" sz="3100"/>
          </a:p>
          <a:p>
            <a:pPr lvl="0" algn="just"/>
            <a:r>
              <a:rPr lang="en-US" sz="3100"/>
              <a:t>Cách đặt tên biến nên theo kiểu </a:t>
            </a:r>
            <a:r>
              <a:rPr lang="en-US" sz="3100" b="1"/>
              <a:t>camel</a:t>
            </a:r>
            <a:r>
              <a:rPr lang="en-US" sz="3100"/>
              <a:t> (ký tự đầu tiên là chữ thường, các ký tự đầu tiên của từ kế tiếp là </a:t>
            </a:r>
            <a:r>
              <a:rPr lang="en-US" sz="3100"/>
              <a:t>chữ </a:t>
            </a:r>
            <a:r>
              <a:rPr lang="en-US" sz="3100" smtClean="0"/>
              <a:t>in).</a:t>
            </a:r>
          </a:p>
          <a:p>
            <a:pPr lvl="0" algn="just"/>
            <a:r>
              <a:rPr lang="en-US" sz="3100" smtClean="0"/>
              <a:t>VD:</a:t>
            </a:r>
            <a:endParaRPr lang="en-US" sz="3100"/>
          </a:p>
          <a:p>
            <a:pPr lvl="1" algn="just"/>
            <a:r>
              <a:rPr lang="en-US" sz="2700"/>
              <a:t>int grade;</a:t>
            </a:r>
          </a:p>
          <a:p>
            <a:pPr lvl="1" algn="just"/>
            <a:r>
              <a:rPr lang="en-US" sz="2700"/>
              <a:t>double averageGrade</a:t>
            </a:r>
            <a:r>
              <a:rPr lang="en-US" sz="2700"/>
              <a:t>; </a:t>
            </a:r>
            <a:endParaRPr lang="en-US" sz="2700" smtClean="0"/>
          </a:p>
          <a:p>
            <a:pPr lvl="1" algn="just"/>
            <a:r>
              <a:rPr lang="en-US" sz="2700" smtClean="0"/>
              <a:t>String </a:t>
            </a:r>
            <a:r>
              <a:rPr lang="en-US" sz="2700"/>
              <a:t>myPetRat</a:t>
            </a:r>
            <a:r>
              <a:rPr lang="en-US" sz="2700"/>
              <a:t>; </a:t>
            </a:r>
            <a:endParaRPr lang="en-US" sz="2700" smtClean="0"/>
          </a:p>
          <a:p>
            <a:pPr lvl="1" algn="just"/>
            <a:r>
              <a:rPr lang="en-US" sz="2700" smtClean="0"/>
              <a:t>boolean </a:t>
            </a:r>
            <a:r>
              <a:rPr lang="en-US" sz="2700"/>
              <a:t>weAreFinished;</a:t>
            </a:r>
          </a:p>
        </p:txBody>
      </p:sp>
    </p:spTree>
    <p:extLst>
      <p:ext uri="{BB962C8B-B14F-4D97-AF65-F5344CB8AC3E}">
        <p14:creationId xmlns:p14="http://schemas.microsoft.com/office/powerpoint/2010/main" val="5547389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PHẠM VI HOẠT ĐỘNG </a:t>
            </a:r>
            <a:br>
              <a:rPr lang="en-US" smtClean="0">
                <a:solidFill>
                  <a:srgbClr val="FFFF00"/>
                </a:solidFill>
              </a:rPr>
            </a:br>
            <a:r>
              <a:rPr lang="en-US" smtClean="0">
                <a:solidFill>
                  <a:srgbClr val="FFFF00"/>
                </a:solidFill>
              </a:rPr>
              <a:t>CỦA BIẾN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Một </a:t>
            </a:r>
            <a:r>
              <a:rPr lang="en-US" sz="3100"/>
              <a:t>biến có phạm vi hoạt động trong toàn bộ khối lệnh mà nó được khai báo</a:t>
            </a:r>
            <a:r>
              <a:rPr lang="en-US" sz="3100"/>
              <a:t>. </a:t>
            </a:r>
            <a:endParaRPr lang="en-US" sz="3100" smtClean="0"/>
          </a:p>
          <a:p>
            <a:pPr algn="just"/>
            <a:r>
              <a:rPr lang="en-US" sz="3100" smtClean="0"/>
              <a:t>Một </a:t>
            </a:r>
            <a:r>
              <a:rPr lang="en-US" sz="3100"/>
              <a:t>khối lệnh bắt đầu bằng dấu { và kết thúc bằng dấu }</a:t>
            </a:r>
          </a:p>
        </p:txBody>
      </p:sp>
    </p:spTree>
    <p:extLst>
      <p:ext uri="{BB962C8B-B14F-4D97-AF65-F5344CB8AC3E}">
        <p14:creationId xmlns:p14="http://schemas.microsoft.com/office/powerpoint/2010/main" val="35173447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PHẠM VI HOẠT ĐỘNG </a:t>
            </a:r>
            <a:br>
              <a:rPr lang="en-US" smtClean="0">
                <a:solidFill>
                  <a:srgbClr val="FFFF00"/>
                </a:solidFill>
              </a:rPr>
            </a:br>
            <a:r>
              <a:rPr lang="en-US" smtClean="0">
                <a:solidFill>
                  <a:srgbClr val="FFFF00"/>
                </a:solidFill>
              </a:rPr>
              <a:t>CỦA BIẾN</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lvl="0" algn="just"/>
            <a:r>
              <a:rPr lang="en-US" sz="3100" smtClean="0"/>
              <a:t>Nếu </a:t>
            </a:r>
            <a:r>
              <a:rPr lang="en-US" sz="3100"/>
              <a:t>biến được khai báo trong một cấu trúc lệnh điều khiển, biến đó có phạm vi hoạt động trong khối lệnh tương ứng.</a:t>
            </a:r>
          </a:p>
          <a:p>
            <a:pPr lvl="0" algn="just"/>
            <a:r>
              <a:rPr lang="en-US" sz="3100"/>
              <a:t>Nếu biến được khai báo trong một phương thức (không nằm trong khối lệnh nào), biến đó có phạm vi hoạt động trong phương thức tương ứng: có thể được sử dụng trong tất cả các khối lệnh của phương thức.</a:t>
            </a:r>
          </a:p>
          <a:p>
            <a:pPr algn="just"/>
            <a:r>
              <a:rPr lang="en-US" sz="3100"/>
              <a:t>Nếu biến được khai báo trong một lớp (không nằm trong trong một phương thức nào), biến đó có phạm vi hoạt động trong toàn bộ lớp tương ứng: có thể được sử dụng trong tất cả các phương thức của lớp.</a:t>
            </a:r>
          </a:p>
        </p:txBody>
      </p:sp>
    </p:spTree>
    <p:extLst>
      <p:ext uri="{BB962C8B-B14F-4D97-AF65-F5344CB8AC3E}">
        <p14:creationId xmlns:p14="http://schemas.microsoft.com/office/powerpoint/2010/main" val="809332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BIẾN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Không </a:t>
            </a:r>
            <a:r>
              <a:rPr lang="en-US" sz="3100"/>
              <a:t>nhất thiết phải gán giá trị cho biến khi nó vừa được khai báo, nhưng biến phải có giá trị xác định khi chúng lần đầu được sử dụng</a:t>
            </a:r>
            <a:r>
              <a:rPr lang="en-US" sz="3100"/>
              <a:t>. </a:t>
            </a:r>
            <a:endParaRPr lang="en-US" sz="3100" smtClean="0"/>
          </a:p>
        </p:txBody>
      </p:sp>
    </p:spTree>
    <p:extLst>
      <p:ext uri="{BB962C8B-B14F-4D97-AF65-F5344CB8AC3E}">
        <p14:creationId xmlns:p14="http://schemas.microsoft.com/office/powerpoint/2010/main" val="3525105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marL="36576" indent="0" algn="just">
              <a:buNone/>
            </a:pPr>
            <a:r>
              <a:rPr lang="en-US" b="1" smtClean="0">
                <a:solidFill>
                  <a:srgbClr val="FF0000"/>
                </a:solidFill>
              </a:rPr>
              <a:t>Đơn giản:</a:t>
            </a:r>
          </a:p>
          <a:p>
            <a:pPr algn="just"/>
            <a:r>
              <a:rPr lang="en-US" smtClean="0"/>
              <a:t>Những </a:t>
            </a:r>
            <a:r>
              <a:rPr lang="en-US"/>
              <a:t>người thiết kế mong muốn phát triển một ngôn ngữ dễ học và quen thuộc với đa số người lập trình. Do vậy Java loại bỏ các đặc trưng phức tạp của C và C</a:t>
            </a:r>
            <a:r>
              <a:rPr lang="en-US"/>
              <a:t>++ </a:t>
            </a:r>
            <a:r>
              <a:rPr lang="en-US" smtClean="0"/>
              <a:t>như:</a:t>
            </a:r>
          </a:p>
          <a:p>
            <a:pPr lvl="1" algn="just"/>
            <a:r>
              <a:rPr lang="en-US" sz="2600" smtClean="0"/>
              <a:t>Loại </a:t>
            </a:r>
            <a:r>
              <a:rPr lang="en-US" sz="2600"/>
              <a:t>bỏ thao tác con trỏ, thao tác định nghĩa chồng toán tử (operator </a:t>
            </a:r>
            <a:r>
              <a:rPr lang="en-US" sz="2600"/>
              <a:t>overloading</a:t>
            </a:r>
            <a:r>
              <a:rPr lang="en-US" sz="2600" smtClean="0"/>
              <a:t>)…</a:t>
            </a:r>
          </a:p>
          <a:p>
            <a:pPr lvl="1" algn="just"/>
            <a:r>
              <a:rPr lang="en-US" sz="2600" smtClean="0"/>
              <a:t>Không </a:t>
            </a:r>
            <a:r>
              <a:rPr lang="en-US" sz="2600"/>
              <a:t>cho phép đa kế thừa (multi-inheritance) mà sử dụng các giao tiếp </a:t>
            </a:r>
            <a:r>
              <a:rPr lang="en-US" sz="2600"/>
              <a:t>(</a:t>
            </a:r>
            <a:r>
              <a:rPr lang="en-US" sz="2600" smtClean="0"/>
              <a:t>interface)</a:t>
            </a:r>
          </a:p>
          <a:p>
            <a:pPr lvl="1" algn="just"/>
            <a:r>
              <a:rPr lang="en-US" sz="2600" smtClean="0"/>
              <a:t>Không </a:t>
            </a:r>
            <a:r>
              <a:rPr lang="en-US" sz="2600"/>
              <a:t>sử dụng lệnh goto cũng như file header (.</a:t>
            </a:r>
            <a:r>
              <a:rPr lang="en-US" sz="2600"/>
              <a:t>h</a:t>
            </a:r>
            <a:r>
              <a:rPr lang="en-US" sz="2600" smtClean="0"/>
              <a:t>).</a:t>
            </a:r>
          </a:p>
          <a:p>
            <a:pPr lvl="1" algn="just"/>
            <a:r>
              <a:rPr lang="en-US" smtClean="0"/>
              <a:t>Loại </a:t>
            </a:r>
            <a:r>
              <a:rPr lang="en-US"/>
              <a:t>bỏ cấu trúc struct và union.</a:t>
            </a:r>
          </a:p>
        </p:txBody>
      </p:sp>
    </p:spTree>
    <p:extLst>
      <p:ext uri="{BB962C8B-B14F-4D97-AF65-F5344CB8AC3E}">
        <p14:creationId xmlns:p14="http://schemas.microsoft.com/office/powerpoint/2010/main" val="507887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BIẾN</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smtClean="0"/>
              <a:t>Ví </a:t>
            </a:r>
            <a:r>
              <a:rPr lang="en-US" sz="3100"/>
              <a:t>dụ sau hai biến nguyên được khai báo, biến foo được gán giá trị, biến bar thì </a:t>
            </a:r>
            <a:r>
              <a:rPr lang="en-US" sz="3100"/>
              <a:t>không</a:t>
            </a:r>
            <a:r>
              <a:rPr lang="en-US" sz="3100" smtClean="0"/>
              <a:t>.</a:t>
            </a:r>
          </a:p>
          <a:p>
            <a:pPr lvl="1"/>
            <a:r>
              <a:rPr lang="en-US" sz="2700"/>
              <a:t>int foo</a:t>
            </a:r>
            <a:r>
              <a:rPr lang="en-US" sz="2700"/>
              <a:t>; </a:t>
            </a:r>
            <a:r>
              <a:rPr lang="en-US" sz="2700" smtClean="0"/>
              <a:t>	int </a:t>
            </a:r>
            <a:r>
              <a:rPr lang="en-US" sz="2700"/>
              <a:t>bar</a:t>
            </a:r>
            <a:r>
              <a:rPr lang="en-US" sz="2700"/>
              <a:t>; </a:t>
            </a:r>
            <a:r>
              <a:rPr lang="en-US" sz="2700" smtClean="0"/>
              <a:t>	foo </a:t>
            </a:r>
            <a:r>
              <a:rPr lang="en-US" sz="2700"/>
              <a:t>= 3;</a:t>
            </a:r>
          </a:p>
          <a:p>
            <a:pPr lvl="1"/>
            <a:r>
              <a:rPr lang="en-US" sz="2700"/>
              <a:t>foo = foo + bar; // Dòng lệnh này không biên dịch.</a:t>
            </a:r>
          </a:p>
          <a:p>
            <a:r>
              <a:rPr lang="en-US" sz="3100"/>
              <a:t>Trình biên dịch sẽ báo lỗi đoạn lệnh sau</a:t>
            </a:r>
            <a:r>
              <a:rPr lang="en-US" sz="3100"/>
              <a:t>:</a:t>
            </a:r>
          </a:p>
          <a:p>
            <a:pPr lvl="1"/>
            <a:r>
              <a:rPr lang="en-US" sz="2700"/>
              <a:t>variable bar might not have been initialized foo = foo + bar;</a:t>
            </a:r>
          </a:p>
        </p:txBody>
      </p:sp>
    </p:spTree>
    <p:extLst>
      <p:ext uri="{BB962C8B-B14F-4D97-AF65-F5344CB8AC3E}">
        <p14:creationId xmlns:p14="http://schemas.microsoft.com/office/powerpoint/2010/main" val="39241153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ÉP KIỂU</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smtClean="0"/>
              <a:t>Ví </a:t>
            </a:r>
            <a:r>
              <a:rPr lang="en-US" sz="3100"/>
              <a:t>dụ</a:t>
            </a:r>
            <a:r>
              <a:rPr lang="en-US" sz="3100"/>
              <a:t>, </a:t>
            </a:r>
            <a:r>
              <a:rPr lang="en-US" sz="3100" smtClean="0"/>
              <a:t>cần </a:t>
            </a:r>
            <a:r>
              <a:rPr lang="en-US" sz="3100"/>
              <a:t>cộng một biến có dạng int với một biến có dạng float</a:t>
            </a:r>
            <a:r>
              <a:rPr lang="en-US" sz="3100"/>
              <a:t>. </a:t>
            </a:r>
            <a:r>
              <a:rPr lang="en-US" sz="3100" smtClean="0"/>
              <a:t>Java </a:t>
            </a:r>
            <a:r>
              <a:rPr lang="en-US" sz="3100"/>
              <a:t>sử dụng tính năng ép kiểu (type casting) của </a:t>
            </a:r>
            <a:r>
              <a:rPr lang="en-US" sz="3100"/>
              <a:t>C/C</a:t>
            </a:r>
            <a:r>
              <a:rPr lang="en-US" sz="3100" smtClean="0"/>
              <a:t>++.</a:t>
            </a:r>
          </a:p>
          <a:p>
            <a:pPr lvl="1" algn="just"/>
            <a:r>
              <a:rPr lang="en-US" sz="2700" smtClean="0"/>
              <a:t>float c = 35.8f; </a:t>
            </a:r>
          </a:p>
          <a:p>
            <a:pPr lvl="1" algn="just"/>
            <a:r>
              <a:rPr lang="en-US" sz="2700" smtClean="0"/>
              <a:t>int b = (int)c + 1;</a:t>
            </a:r>
          </a:p>
          <a:p>
            <a:pPr algn="just"/>
            <a:r>
              <a:rPr lang="en-US" sz="3100" smtClean="0"/>
              <a:t>Đầu </a:t>
            </a:r>
            <a:r>
              <a:rPr lang="en-US" sz="3100"/>
              <a:t>tiên giá trị dấu phảy động c được đổi thành giá trị nguyên 35. Sau đó nó được cộng với 1 và kết quả là giá trị 36 được lưu vào b.</a:t>
            </a:r>
          </a:p>
        </p:txBody>
      </p:sp>
    </p:spTree>
    <p:extLst>
      <p:ext uri="{BB962C8B-B14F-4D97-AF65-F5344CB8AC3E}">
        <p14:creationId xmlns:p14="http://schemas.microsoft.com/office/powerpoint/2010/main" val="31817646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ÉP KIỂU</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b="1">
                <a:solidFill>
                  <a:srgbClr val="FF0000"/>
                </a:solidFill>
              </a:rPr>
              <a:t>C</a:t>
            </a:r>
            <a:r>
              <a:rPr lang="en-US" sz="3100" b="1" smtClean="0">
                <a:solidFill>
                  <a:srgbClr val="FF0000"/>
                </a:solidFill>
              </a:rPr>
              <a:t>ó </a:t>
            </a:r>
            <a:r>
              <a:rPr lang="en-US" sz="3100" b="1">
                <a:solidFill>
                  <a:srgbClr val="FF0000"/>
                </a:solidFill>
              </a:rPr>
              <a:t>hai loại ép kiểu dữ liệu:</a:t>
            </a:r>
          </a:p>
          <a:p>
            <a:pPr lvl="0" algn="just"/>
            <a:r>
              <a:rPr lang="en-US" sz="3100"/>
              <a:t>Nới rộng (widening</a:t>
            </a:r>
            <a:r>
              <a:rPr lang="en-US" sz="3100"/>
              <a:t>): </a:t>
            </a:r>
            <a:r>
              <a:rPr lang="en-US" sz="3100" smtClean="0"/>
              <a:t>Quá </a:t>
            </a:r>
            <a:r>
              <a:rPr lang="en-US" sz="3100"/>
              <a:t>trình làm tròn số từ kiểu dữ liệu có kích thước nhỏ hơn sang kiểu có kích thước lớn hơn. Kiểu biến đổi này không làm mất thông tin</a:t>
            </a:r>
            <a:r>
              <a:rPr lang="en-US" sz="3100"/>
              <a:t>. </a:t>
            </a:r>
            <a:endParaRPr lang="en-US" sz="3100" smtClean="0"/>
          </a:p>
          <a:p>
            <a:pPr lvl="0" algn="just"/>
            <a:r>
              <a:rPr lang="en-US" sz="3100" smtClean="0"/>
              <a:t>Ví </a:t>
            </a:r>
            <a:r>
              <a:rPr lang="en-US" sz="3100"/>
              <a:t>dụ chuyển từ int sang float</a:t>
            </a:r>
            <a:r>
              <a:rPr lang="en-US" sz="3100"/>
              <a:t>. </a:t>
            </a:r>
            <a:endParaRPr lang="en-US" sz="3100" smtClean="0"/>
          </a:p>
          <a:p>
            <a:pPr lvl="0" algn="just"/>
            <a:r>
              <a:rPr lang="en-US" sz="3100" smtClean="0"/>
              <a:t>Chuyển </a:t>
            </a:r>
            <a:r>
              <a:rPr lang="en-US" sz="3100"/>
              <a:t>kiểu loại này có thế được thực hiện ngầm định bởi trình biên </a:t>
            </a:r>
            <a:r>
              <a:rPr lang="en-US" sz="3100"/>
              <a:t>dịch</a:t>
            </a:r>
            <a:r>
              <a:rPr lang="en-US" sz="3100" smtClean="0"/>
              <a:t>.</a:t>
            </a:r>
            <a:endParaRPr lang="en-US" sz="3100"/>
          </a:p>
        </p:txBody>
      </p:sp>
    </p:spTree>
    <p:extLst>
      <p:ext uri="{BB962C8B-B14F-4D97-AF65-F5344CB8AC3E}">
        <p14:creationId xmlns:p14="http://schemas.microsoft.com/office/powerpoint/2010/main" val="18803639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ÉP KIỂU</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a:solidFill>
                  <a:srgbClr val="FF0000"/>
                </a:solidFill>
              </a:rPr>
              <a:t>C</a:t>
            </a:r>
            <a:r>
              <a:rPr lang="en-US" sz="3100" b="1" smtClean="0">
                <a:solidFill>
                  <a:srgbClr val="FF0000"/>
                </a:solidFill>
              </a:rPr>
              <a:t>ó </a:t>
            </a:r>
            <a:r>
              <a:rPr lang="en-US" sz="3100" b="1">
                <a:solidFill>
                  <a:srgbClr val="FF0000"/>
                </a:solidFill>
              </a:rPr>
              <a:t>hai loại ép kiểu dữ liệu:</a:t>
            </a:r>
          </a:p>
          <a:p>
            <a:pPr lvl="0" algn="just"/>
            <a:r>
              <a:rPr lang="en-US" sz="3100" smtClean="0"/>
              <a:t>Thu </a:t>
            </a:r>
            <a:r>
              <a:rPr lang="en-US" sz="3100"/>
              <a:t>hẹp (narrowwing</a:t>
            </a:r>
            <a:r>
              <a:rPr lang="en-US" sz="3100"/>
              <a:t>): </a:t>
            </a:r>
            <a:r>
              <a:rPr lang="en-US" sz="3100" smtClean="0"/>
              <a:t>Quá </a:t>
            </a:r>
            <a:r>
              <a:rPr lang="en-US" sz="3100"/>
              <a:t>trình làm tròn số từ kiểu dữ liệu có kích thước lớn hơn sang kiểu có kích thước nhỏ hơn. Kiểu biến đổi này có thể làm mất thông tin như ví dụ </a:t>
            </a:r>
            <a:r>
              <a:rPr lang="en-US" sz="3100"/>
              <a:t>ở </a:t>
            </a:r>
            <a:r>
              <a:rPr lang="en-US" sz="3100" smtClean="0"/>
              <a:t>trên. </a:t>
            </a:r>
          </a:p>
          <a:p>
            <a:pPr lvl="0" algn="just"/>
            <a:r>
              <a:rPr lang="en-US" sz="3100" smtClean="0"/>
              <a:t>Chuyển </a:t>
            </a:r>
            <a:r>
              <a:rPr lang="en-US" sz="3100"/>
              <a:t>kiểu loại này không thể thực hiện ngầm định bởi trình biên dịch, người dùng phải thực hiện chuyển kiểu tường minh.</a:t>
            </a:r>
          </a:p>
        </p:txBody>
      </p:sp>
    </p:spTree>
    <p:extLst>
      <p:ext uri="{BB962C8B-B14F-4D97-AF65-F5344CB8AC3E}">
        <p14:creationId xmlns:p14="http://schemas.microsoft.com/office/powerpoint/2010/main" val="818056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STRING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Khai báo:</a:t>
            </a:r>
            <a:endParaRPr lang="en-US" sz="3100" b="1">
              <a:solidFill>
                <a:srgbClr val="FF0000"/>
              </a:solidFill>
            </a:endParaRPr>
          </a:p>
          <a:p>
            <a:pPr algn="just"/>
            <a:r>
              <a:rPr lang="en-US" sz="3100" smtClean="0"/>
              <a:t>Kiểu </a:t>
            </a:r>
            <a:r>
              <a:rPr lang="en-US" sz="3100"/>
              <a:t>chuổi trong Java là String. Nếu </a:t>
            </a:r>
            <a:r>
              <a:rPr lang="en-US" sz="3100"/>
              <a:t>khai </a:t>
            </a:r>
            <a:r>
              <a:rPr lang="en-US" sz="3100" smtClean="0"/>
              <a:t>báo:</a:t>
            </a:r>
            <a:endParaRPr lang="en-US" sz="3100"/>
          </a:p>
          <a:p>
            <a:pPr lvl="1" algn="just"/>
            <a:r>
              <a:rPr lang="en-US" sz="2700"/>
              <a:t>string s = "foo"; // báo lỗi.</a:t>
            </a:r>
          </a:p>
          <a:p>
            <a:pPr algn="just"/>
            <a:r>
              <a:rPr lang="en-US" sz="3100"/>
              <a:t>Thông </a:t>
            </a:r>
            <a:r>
              <a:rPr lang="en-US" sz="3100"/>
              <a:t>báo </a:t>
            </a:r>
            <a:r>
              <a:rPr lang="en-US" sz="3100" smtClean="0"/>
              <a:t>lỗi:</a:t>
            </a:r>
            <a:endParaRPr lang="en-US" sz="3100"/>
          </a:p>
          <a:p>
            <a:pPr lvl="1" algn="just"/>
            <a:r>
              <a:rPr lang="en-US" sz="2700"/>
              <a:t>cannot find symbol symbol: string</a:t>
            </a:r>
          </a:p>
        </p:txBody>
      </p:sp>
    </p:spTree>
    <p:extLst>
      <p:ext uri="{BB962C8B-B14F-4D97-AF65-F5344CB8AC3E}">
        <p14:creationId xmlns:p14="http://schemas.microsoft.com/office/powerpoint/2010/main" val="10725727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STRING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Khai báo:</a:t>
            </a:r>
            <a:endParaRPr lang="en-US" sz="3100" b="1">
              <a:solidFill>
                <a:srgbClr val="FF0000"/>
              </a:solidFill>
            </a:endParaRPr>
          </a:p>
          <a:p>
            <a:pPr algn="just"/>
            <a:r>
              <a:rPr lang="en-US" sz="3100" smtClean="0"/>
              <a:t>Để </a:t>
            </a:r>
            <a:r>
              <a:rPr lang="en-US" sz="3100"/>
              <a:t>ghép chuỗi với </a:t>
            </a:r>
            <a:r>
              <a:rPr lang="en-US" sz="3100"/>
              <a:t>nhau </a:t>
            </a:r>
            <a:r>
              <a:rPr lang="en-US" sz="3100" smtClean="0"/>
              <a:t>dùng </a:t>
            </a:r>
            <a:r>
              <a:rPr lang="en-US" sz="3100"/>
              <a:t>toán </a:t>
            </a:r>
            <a:r>
              <a:rPr lang="en-US" sz="3100"/>
              <a:t>tử </a:t>
            </a:r>
            <a:r>
              <a:rPr lang="en-US" sz="3100" smtClean="0"/>
              <a:t>+:</a:t>
            </a:r>
            <a:endParaRPr lang="en-US" sz="3100"/>
          </a:p>
          <a:p>
            <a:pPr lvl="1" algn="just"/>
            <a:r>
              <a:rPr lang="en-US" sz="2700"/>
              <a:t>String x = "foo</a:t>
            </a:r>
            <a:r>
              <a:rPr lang="en-US" sz="2700"/>
              <a:t>"; </a:t>
            </a:r>
            <a:endParaRPr lang="en-US" sz="2700" smtClean="0"/>
          </a:p>
          <a:p>
            <a:pPr lvl="1" algn="just"/>
            <a:r>
              <a:rPr lang="en-US" sz="2700" smtClean="0"/>
              <a:t>String </a:t>
            </a:r>
            <a:r>
              <a:rPr lang="en-US" sz="2700"/>
              <a:t>y = "bar</a:t>
            </a:r>
            <a:r>
              <a:rPr lang="en-US" sz="2700"/>
              <a:t>"; </a:t>
            </a:r>
            <a:endParaRPr lang="en-US" sz="2700" smtClean="0"/>
          </a:p>
          <a:p>
            <a:pPr lvl="1" algn="just"/>
            <a:r>
              <a:rPr lang="en-US" sz="2700" smtClean="0"/>
              <a:t>int </a:t>
            </a:r>
            <a:r>
              <a:rPr lang="en-US" sz="2700"/>
              <a:t>no = 33;</a:t>
            </a:r>
          </a:p>
          <a:p>
            <a:pPr lvl="1" algn="just"/>
            <a:r>
              <a:rPr lang="en-US" sz="2700"/>
              <a:t>String z = x + y + "!" + no; // z được gán giá trị "foobar! 33" (giá trị của x và y không </a:t>
            </a:r>
            <a:r>
              <a:rPr lang="en-US" sz="2700"/>
              <a:t>đổi</a:t>
            </a:r>
            <a:r>
              <a:rPr lang="en-US" sz="2700" smtClean="0"/>
              <a:t>).</a:t>
            </a:r>
            <a:endParaRPr lang="en-US" sz="2700"/>
          </a:p>
        </p:txBody>
      </p:sp>
    </p:spTree>
    <p:extLst>
      <p:ext uri="{BB962C8B-B14F-4D97-AF65-F5344CB8AC3E}">
        <p14:creationId xmlns:p14="http://schemas.microsoft.com/office/powerpoint/2010/main" val="23677199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STRING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Khai báo:</a:t>
            </a:r>
            <a:endParaRPr lang="en-US" sz="3100" b="1">
              <a:solidFill>
                <a:srgbClr val="FF0000"/>
              </a:solidFill>
            </a:endParaRPr>
          </a:p>
          <a:p>
            <a:pPr algn="just"/>
            <a:r>
              <a:rPr lang="en-US" sz="3100" smtClean="0"/>
              <a:t>Để </a:t>
            </a:r>
            <a:r>
              <a:rPr lang="en-US" sz="3100"/>
              <a:t>gán </a:t>
            </a:r>
            <a:r>
              <a:rPr lang="en-US" sz="3100"/>
              <a:t>chuỗi </a:t>
            </a:r>
            <a:r>
              <a:rPr lang="en-US" sz="3100" smtClean="0"/>
              <a:t>rỗng:</a:t>
            </a:r>
            <a:endParaRPr lang="en-US" sz="3100"/>
          </a:p>
          <a:p>
            <a:pPr lvl="1" algn="just"/>
            <a:r>
              <a:rPr lang="en-US" sz="2700"/>
              <a:t>String s = "";</a:t>
            </a:r>
          </a:p>
          <a:p>
            <a:pPr algn="just"/>
            <a:r>
              <a:rPr lang="en-US" sz="3100"/>
              <a:t>Để gán giá trị null (chưa được gán giá trị lần </a:t>
            </a:r>
            <a:r>
              <a:rPr lang="en-US" sz="3100"/>
              <a:t>nào</a:t>
            </a:r>
            <a:r>
              <a:rPr lang="en-US" sz="3100" smtClean="0"/>
              <a:t>):</a:t>
            </a:r>
            <a:endParaRPr lang="en-US" sz="3100"/>
          </a:p>
          <a:p>
            <a:pPr lvl="1" algn="just"/>
            <a:r>
              <a:rPr lang="en-US" sz="2700"/>
              <a:t>String s = null;</a:t>
            </a:r>
          </a:p>
        </p:txBody>
      </p:sp>
    </p:spTree>
    <p:extLst>
      <p:ext uri="{BB962C8B-B14F-4D97-AF65-F5344CB8AC3E}">
        <p14:creationId xmlns:p14="http://schemas.microsoft.com/office/powerpoint/2010/main" val="23490519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Các dạng toán tử:</a:t>
            </a:r>
            <a:endParaRPr lang="en-US" sz="3100" b="1">
              <a:solidFill>
                <a:srgbClr val="FF0000"/>
              </a:solidFill>
            </a:endParaRPr>
          </a:p>
          <a:p>
            <a:pPr algn="just"/>
            <a:r>
              <a:rPr lang="en-US" sz="3100" smtClean="0"/>
              <a:t>Toán </a:t>
            </a:r>
            <a:r>
              <a:rPr lang="en-US" sz="3100"/>
              <a:t>tử </a:t>
            </a:r>
            <a:r>
              <a:rPr lang="en-US" sz="3100"/>
              <a:t>số </a:t>
            </a:r>
            <a:r>
              <a:rPr lang="en-US" sz="3100" smtClean="0"/>
              <a:t>học</a:t>
            </a:r>
          </a:p>
          <a:p>
            <a:pPr algn="just"/>
            <a:r>
              <a:rPr lang="en-US" sz="3100" smtClean="0"/>
              <a:t>Toán </a:t>
            </a:r>
            <a:r>
              <a:rPr lang="en-US" sz="3100"/>
              <a:t>tử </a:t>
            </a:r>
            <a:r>
              <a:rPr lang="en-US" sz="3100" smtClean="0"/>
              <a:t>bit</a:t>
            </a:r>
          </a:p>
          <a:p>
            <a:pPr algn="just"/>
            <a:r>
              <a:rPr lang="en-US" sz="3100" smtClean="0"/>
              <a:t>Toán </a:t>
            </a:r>
            <a:r>
              <a:rPr lang="en-US" sz="3100"/>
              <a:t>tử </a:t>
            </a:r>
            <a:r>
              <a:rPr lang="en-US" sz="3100"/>
              <a:t>quan </a:t>
            </a:r>
            <a:r>
              <a:rPr lang="en-US" sz="3100" smtClean="0"/>
              <a:t>hệ</a:t>
            </a:r>
          </a:p>
          <a:p>
            <a:pPr algn="just"/>
            <a:r>
              <a:rPr lang="en-US" sz="3100" smtClean="0"/>
              <a:t>Toán </a:t>
            </a:r>
            <a:r>
              <a:rPr lang="en-US" sz="3100"/>
              <a:t>tử </a:t>
            </a:r>
            <a:r>
              <a:rPr lang="en-US" sz="3100" smtClean="0"/>
              <a:t>logic</a:t>
            </a:r>
          </a:p>
          <a:p>
            <a:pPr algn="just"/>
            <a:r>
              <a:rPr lang="en-US" sz="3100" smtClean="0"/>
              <a:t>Toán </a:t>
            </a:r>
            <a:r>
              <a:rPr lang="en-US" sz="3100"/>
              <a:t>tử </a:t>
            </a:r>
            <a:r>
              <a:rPr lang="en-US" sz="3100"/>
              <a:t>điều </a:t>
            </a:r>
            <a:r>
              <a:rPr lang="en-US" sz="3100" smtClean="0"/>
              <a:t>kiện</a:t>
            </a:r>
          </a:p>
          <a:p>
            <a:pPr algn="just"/>
            <a:r>
              <a:rPr lang="en-US" sz="3100" smtClean="0"/>
              <a:t>Toán tử gán</a:t>
            </a:r>
            <a:endParaRPr lang="en-US" sz="3100"/>
          </a:p>
        </p:txBody>
      </p:sp>
    </p:spTree>
    <p:extLst>
      <p:ext uri="{BB962C8B-B14F-4D97-AF65-F5344CB8AC3E}">
        <p14:creationId xmlns:p14="http://schemas.microsoft.com/office/powerpoint/2010/main" val="38693489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Toán tử số học:</a:t>
            </a:r>
            <a:endParaRPr lang="en-US" sz="3100" b="1">
              <a:solidFill>
                <a:srgbClr val="FF0000"/>
              </a:solidFill>
            </a:endParaRPr>
          </a:p>
          <a:p>
            <a:pPr algn="just"/>
            <a:r>
              <a:rPr lang="en-US" sz="3100" smtClean="0"/>
              <a:t>Các </a:t>
            </a:r>
            <a:r>
              <a:rPr lang="en-US" sz="3100"/>
              <a:t>toán hạng của các toán tử số học phải ở dạng số. Các toán hạng kiểu boolean không sử dụng được, song các toán hạng ký tự cho phép sử dụng loại toán tử này</a:t>
            </a:r>
            <a:r>
              <a:rPr lang="en-US" sz="3100"/>
              <a:t>. </a:t>
            </a:r>
            <a:endParaRPr lang="en-US" sz="3100" smtClean="0"/>
          </a:p>
          <a:p>
            <a:pPr algn="just"/>
            <a:r>
              <a:rPr lang="en-US" sz="3100" smtClean="0"/>
              <a:t>Một </a:t>
            </a:r>
            <a:r>
              <a:rPr lang="en-US" sz="3100"/>
              <a:t>vài kiểu </a:t>
            </a:r>
            <a:r>
              <a:rPr lang="en-US" sz="3100"/>
              <a:t>toán </a:t>
            </a:r>
            <a:r>
              <a:rPr lang="en-US" sz="3100" smtClean="0"/>
              <a:t>tử như: +, -, *, /, %, ++, --, +=, -=, *=, /=, %=</a:t>
            </a:r>
            <a:endParaRPr lang="en-US" sz="3100"/>
          </a:p>
        </p:txBody>
      </p:sp>
    </p:spTree>
    <p:extLst>
      <p:ext uri="{BB962C8B-B14F-4D97-AF65-F5344CB8AC3E}">
        <p14:creationId xmlns:p14="http://schemas.microsoft.com/office/powerpoint/2010/main" val="37393746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Toán tử Bit:</a:t>
            </a:r>
            <a:endParaRPr lang="en-US" sz="3100" b="1">
              <a:solidFill>
                <a:srgbClr val="FF0000"/>
              </a:solidFill>
            </a:endParaRPr>
          </a:p>
          <a:p>
            <a:pPr algn="just"/>
            <a:r>
              <a:rPr lang="en-US" sz="3100" smtClean="0"/>
              <a:t>Các </a:t>
            </a:r>
            <a:r>
              <a:rPr lang="en-US" sz="3100"/>
              <a:t>toán tử dạng bit cho phép ta thao tác trên từng bit riêng biệt trong các kiểu dữ liệu nguyên thuỷ.</a:t>
            </a:r>
          </a:p>
        </p:txBody>
      </p:sp>
    </p:spTree>
    <p:extLst>
      <p:ext uri="{BB962C8B-B14F-4D97-AF65-F5344CB8AC3E}">
        <p14:creationId xmlns:p14="http://schemas.microsoft.com/office/powerpoint/2010/main" val="3326784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b="1" smtClean="0">
                <a:solidFill>
                  <a:srgbClr val="FF0000"/>
                </a:solidFill>
              </a:rPr>
              <a:t>Hướng đối tượng:</a:t>
            </a:r>
          </a:p>
          <a:p>
            <a:pPr algn="just"/>
            <a:r>
              <a:rPr lang="en-US" smtClean="0"/>
              <a:t>Java </a:t>
            </a:r>
            <a:r>
              <a:rPr lang="en-US"/>
              <a:t>là ngôn ngữ lập trình hoàn toàn hướng </a:t>
            </a:r>
            <a:r>
              <a:rPr lang="en-US"/>
              <a:t>đối </a:t>
            </a:r>
            <a:r>
              <a:rPr lang="en-US" smtClean="0"/>
              <a:t>tượng:</a:t>
            </a:r>
          </a:p>
          <a:p>
            <a:pPr lvl="1" algn="just"/>
            <a:r>
              <a:rPr lang="en-US" smtClean="0"/>
              <a:t>Mọi </a:t>
            </a:r>
            <a:r>
              <a:rPr lang="en-US"/>
              <a:t>thực thể trong hệ thống đều được coi là một đối tượng, tức là một thể hiện cụ thể của một lớp </a:t>
            </a:r>
            <a:r>
              <a:rPr lang="en-US"/>
              <a:t>xác </a:t>
            </a:r>
            <a:r>
              <a:rPr lang="en-US" smtClean="0"/>
              <a:t>định.</a:t>
            </a:r>
          </a:p>
          <a:p>
            <a:pPr lvl="1" algn="just"/>
            <a:r>
              <a:rPr lang="en-US" smtClean="0"/>
              <a:t>Tất </a:t>
            </a:r>
            <a:r>
              <a:rPr lang="en-US"/>
              <a:t>cả các chương trình đều phải nằm trong một lớp nhất </a:t>
            </a:r>
            <a:r>
              <a:rPr lang="en-US"/>
              <a:t>định</a:t>
            </a:r>
            <a:r>
              <a:rPr lang="en-US" smtClean="0"/>
              <a:t>.</a:t>
            </a:r>
          </a:p>
          <a:p>
            <a:pPr lvl="1" algn="just"/>
            <a:r>
              <a:rPr lang="en-US"/>
              <a:t>Không thể dùng Java để viết một chức năng mà không thuộc vào bất kỳ một lớp nào. Tức là Java không cho phép định nghĩa dữ liệu và hàm tự do trong chương trình.</a:t>
            </a:r>
          </a:p>
        </p:txBody>
      </p:sp>
    </p:spTree>
    <p:extLst>
      <p:ext uri="{BB962C8B-B14F-4D97-AF65-F5344CB8AC3E}">
        <p14:creationId xmlns:p14="http://schemas.microsoft.com/office/powerpoint/2010/main" val="20097320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Toán tử Bit:</a:t>
            </a:r>
            <a:endParaRPr lang="en-US" sz="3100" b="1">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20" y="1208606"/>
            <a:ext cx="6269184" cy="5579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84046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marL="36576" indent="0" algn="just">
              <a:buNone/>
            </a:pPr>
            <a:r>
              <a:rPr lang="en-US" sz="3100" b="1" smtClean="0">
                <a:solidFill>
                  <a:srgbClr val="FF0000"/>
                </a:solidFill>
              </a:rPr>
              <a:t>Các </a:t>
            </a:r>
            <a:r>
              <a:rPr lang="en-US" sz="3100" b="1">
                <a:solidFill>
                  <a:srgbClr val="FF0000"/>
                </a:solidFill>
              </a:rPr>
              <a:t>toán tử </a:t>
            </a:r>
            <a:r>
              <a:rPr lang="en-US" sz="3100" b="1">
                <a:solidFill>
                  <a:srgbClr val="FF0000"/>
                </a:solidFill>
              </a:rPr>
              <a:t>quan </a:t>
            </a:r>
            <a:r>
              <a:rPr lang="en-US" sz="3100" b="1" smtClean="0">
                <a:solidFill>
                  <a:srgbClr val="FF0000"/>
                </a:solidFill>
              </a:rPr>
              <a:t>hệ:</a:t>
            </a:r>
            <a:endParaRPr lang="en-US" sz="3100" b="1">
              <a:solidFill>
                <a:srgbClr val="FF0000"/>
              </a:solidFill>
            </a:endParaRPr>
          </a:p>
          <a:p>
            <a:pPr algn="just"/>
            <a:r>
              <a:rPr lang="en-US" sz="3100" smtClean="0"/>
              <a:t>Các </a:t>
            </a:r>
            <a:r>
              <a:rPr lang="en-US" sz="3100"/>
              <a:t>toán tử quan hệ kiểm tra mối quan hệ giữa hai toán hạng</a:t>
            </a:r>
            <a:r>
              <a:rPr lang="en-US" sz="3100"/>
              <a:t>. </a:t>
            </a:r>
            <a:endParaRPr lang="en-US" sz="3100" smtClean="0"/>
          </a:p>
          <a:p>
            <a:pPr algn="just"/>
            <a:r>
              <a:rPr lang="en-US" sz="3100" smtClean="0"/>
              <a:t>Kết </a:t>
            </a:r>
            <a:r>
              <a:rPr lang="en-US" sz="3100"/>
              <a:t>quả của một biểu thức có dùng các toán tử quan hệ là những giá trị boolean (true hoặc false</a:t>
            </a:r>
            <a:r>
              <a:rPr lang="en-US" sz="3100"/>
              <a:t>). </a:t>
            </a:r>
            <a:endParaRPr lang="en-US" sz="3100" smtClean="0"/>
          </a:p>
          <a:p>
            <a:pPr algn="just"/>
            <a:r>
              <a:rPr lang="en-US" sz="3100" smtClean="0"/>
              <a:t>Các </a:t>
            </a:r>
            <a:r>
              <a:rPr lang="en-US" sz="3100"/>
              <a:t>toán tử quan hệ được sử dụng trong các cấu trúc điều </a:t>
            </a:r>
            <a:r>
              <a:rPr lang="en-US" sz="3100"/>
              <a:t>khiển</a:t>
            </a:r>
            <a:r>
              <a:rPr lang="en-US" sz="3100" smtClean="0"/>
              <a:t>.</a:t>
            </a:r>
          </a:p>
          <a:p>
            <a:pPr algn="just"/>
            <a:r>
              <a:rPr lang="en-US" sz="3100" smtClean="0"/>
              <a:t>Các toán tử quan hệ: ==, !=, &gt;, &lt;, &gt;=, &lt;=.</a:t>
            </a:r>
            <a:endParaRPr lang="en-US" sz="3100"/>
          </a:p>
        </p:txBody>
      </p:sp>
    </p:spTree>
    <p:extLst>
      <p:ext uri="{BB962C8B-B14F-4D97-AF65-F5344CB8AC3E}">
        <p14:creationId xmlns:p14="http://schemas.microsoft.com/office/powerpoint/2010/main" val="11102943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Các </a:t>
            </a:r>
            <a:r>
              <a:rPr lang="en-US" sz="3100" b="1">
                <a:solidFill>
                  <a:srgbClr val="FF0000"/>
                </a:solidFill>
              </a:rPr>
              <a:t>toán </a:t>
            </a:r>
            <a:r>
              <a:rPr lang="en-US" sz="3100" b="1">
                <a:solidFill>
                  <a:srgbClr val="FF0000"/>
                </a:solidFill>
              </a:rPr>
              <a:t>tử </a:t>
            </a:r>
            <a:r>
              <a:rPr lang="en-US" sz="3100" b="1" smtClean="0">
                <a:solidFill>
                  <a:srgbClr val="FF0000"/>
                </a:solidFill>
              </a:rPr>
              <a:t>logic:</a:t>
            </a:r>
            <a:endParaRPr lang="en-US" sz="3100" b="1">
              <a:solidFill>
                <a:srgbClr val="FF0000"/>
              </a:solidFill>
            </a:endParaRPr>
          </a:p>
          <a:p>
            <a:pPr algn="just"/>
            <a:r>
              <a:rPr lang="en-US" sz="3100" smtClean="0"/>
              <a:t>Các </a:t>
            </a:r>
            <a:r>
              <a:rPr lang="en-US" sz="3100"/>
              <a:t>toán tử logic làm việc với các toán hạng Boolean</a:t>
            </a:r>
            <a:r>
              <a:rPr lang="en-US" sz="3100"/>
              <a:t>. </a:t>
            </a:r>
            <a:endParaRPr lang="en-US" sz="3100" smtClean="0"/>
          </a:p>
          <a:p>
            <a:pPr algn="just"/>
            <a:r>
              <a:rPr lang="en-US" sz="3100" smtClean="0"/>
              <a:t>Một </a:t>
            </a:r>
            <a:r>
              <a:rPr lang="en-US" sz="3100"/>
              <a:t>vài toán tử </a:t>
            </a:r>
            <a:r>
              <a:rPr lang="en-US" sz="3100"/>
              <a:t>kiểu </a:t>
            </a:r>
            <a:r>
              <a:rPr lang="en-US" sz="3100" smtClean="0"/>
              <a:t>này là: &amp;&amp;, ||, ^, !</a:t>
            </a:r>
            <a:endParaRPr lang="en-US" sz="3100"/>
          </a:p>
        </p:txBody>
      </p:sp>
    </p:spTree>
    <p:extLst>
      <p:ext uri="{BB962C8B-B14F-4D97-AF65-F5344CB8AC3E}">
        <p14:creationId xmlns:p14="http://schemas.microsoft.com/office/powerpoint/2010/main" val="19052802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Các </a:t>
            </a:r>
            <a:r>
              <a:rPr lang="en-US" sz="3100" b="1">
                <a:solidFill>
                  <a:srgbClr val="FF0000"/>
                </a:solidFill>
              </a:rPr>
              <a:t>toán </a:t>
            </a:r>
            <a:r>
              <a:rPr lang="en-US" sz="3100" b="1">
                <a:solidFill>
                  <a:srgbClr val="FF0000"/>
                </a:solidFill>
              </a:rPr>
              <a:t>tử </a:t>
            </a:r>
            <a:r>
              <a:rPr lang="en-US" sz="3100" b="1" smtClean="0">
                <a:solidFill>
                  <a:srgbClr val="FF0000"/>
                </a:solidFill>
              </a:rPr>
              <a:t>điều kiện:</a:t>
            </a:r>
            <a:endParaRPr lang="en-US" sz="3100" b="1">
              <a:solidFill>
                <a:srgbClr val="FF0000"/>
              </a:solidFill>
            </a:endParaRPr>
          </a:p>
          <a:p>
            <a:pPr algn="just"/>
            <a:r>
              <a:rPr lang="en-US" sz="3100" smtClean="0"/>
              <a:t>Toán </a:t>
            </a:r>
            <a:r>
              <a:rPr lang="en-US" sz="3100"/>
              <a:t>tử điều kiện là một loại toán tử đặc biệt vì nó bao gồm ba thành phần cấu thành biểu thức điều kiện.</a:t>
            </a:r>
          </a:p>
          <a:p>
            <a:pPr algn="just"/>
            <a:r>
              <a:rPr lang="en-US" sz="3100"/>
              <a:t>Cú pháp:</a:t>
            </a:r>
          </a:p>
          <a:p>
            <a:pPr marL="36576" indent="0" algn="just">
              <a:buNone/>
            </a:pPr>
            <a:r>
              <a:rPr lang="en-US" sz="3100"/>
              <a:t> </a:t>
            </a:r>
            <a:r>
              <a:rPr lang="en-US" sz="3100" smtClean="0"/>
              <a:t>   &lt;</a:t>
            </a:r>
            <a:r>
              <a:rPr lang="en-US" sz="3100"/>
              <a:t>biểu thức 1&gt; ? &lt;biểu thức 2&gt; : &lt;biểu thức </a:t>
            </a:r>
            <a:r>
              <a:rPr lang="en-US" sz="3100"/>
              <a:t>3</a:t>
            </a:r>
            <a:r>
              <a:rPr lang="en-US" sz="3100" smtClean="0"/>
              <a:t>&gt;;</a:t>
            </a:r>
          </a:p>
          <a:p>
            <a:pPr lvl="1" algn="just"/>
            <a:endParaRPr lang="en-US" sz="2700" smtClean="0"/>
          </a:p>
          <a:p>
            <a:pPr lvl="1" algn="just"/>
            <a:r>
              <a:rPr lang="en-US" sz="2700" smtClean="0"/>
              <a:t>Biểu </a:t>
            </a:r>
            <a:r>
              <a:rPr lang="en-US" sz="2700"/>
              <a:t>thức 1: biểu thức logic. Trả về giá trị true </a:t>
            </a:r>
            <a:r>
              <a:rPr lang="en-US" sz="2700"/>
              <a:t>hoặc </a:t>
            </a:r>
            <a:r>
              <a:rPr lang="en-US" sz="2700" smtClean="0"/>
              <a:t>false</a:t>
            </a:r>
          </a:p>
          <a:p>
            <a:pPr lvl="1" algn="just"/>
            <a:r>
              <a:rPr lang="en-US" sz="2700" smtClean="0"/>
              <a:t>Biểu </a:t>
            </a:r>
            <a:r>
              <a:rPr lang="en-US" sz="2700"/>
              <a:t>thức 2: là giá trị trả về nếu &lt;biểu thức 1&gt; xác định </a:t>
            </a:r>
            <a:r>
              <a:rPr lang="en-US" sz="2700"/>
              <a:t>là </a:t>
            </a:r>
            <a:r>
              <a:rPr lang="en-US" sz="2700" smtClean="0"/>
              <a:t>true</a:t>
            </a:r>
          </a:p>
          <a:p>
            <a:pPr lvl="1" algn="just"/>
            <a:r>
              <a:rPr lang="en-US" sz="2700" smtClean="0"/>
              <a:t>Biểu </a:t>
            </a:r>
            <a:r>
              <a:rPr lang="en-US" sz="2700"/>
              <a:t>thức 3: là giá trị trả về nếu &lt;biểu thức 1&gt; xác định là false</a:t>
            </a:r>
          </a:p>
        </p:txBody>
      </p:sp>
    </p:spTree>
    <p:extLst>
      <p:ext uri="{BB962C8B-B14F-4D97-AF65-F5344CB8AC3E}">
        <p14:creationId xmlns:p14="http://schemas.microsoft.com/office/powerpoint/2010/main" val="5038004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Toán </a:t>
            </a:r>
            <a:r>
              <a:rPr lang="en-US" sz="3100" b="1">
                <a:solidFill>
                  <a:srgbClr val="FF0000"/>
                </a:solidFill>
              </a:rPr>
              <a:t>tử </a:t>
            </a:r>
            <a:r>
              <a:rPr lang="en-US" sz="3100" b="1" smtClean="0">
                <a:solidFill>
                  <a:srgbClr val="FF0000"/>
                </a:solidFill>
              </a:rPr>
              <a:t>gán:</a:t>
            </a:r>
            <a:endParaRPr lang="en-US" sz="3100" b="1">
              <a:solidFill>
                <a:srgbClr val="FF0000"/>
              </a:solidFill>
            </a:endParaRPr>
          </a:p>
          <a:p>
            <a:pPr algn="just"/>
            <a:r>
              <a:rPr lang="en-US" sz="3100" smtClean="0"/>
              <a:t>Toán </a:t>
            </a:r>
            <a:r>
              <a:rPr lang="en-US" sz="3100"/>
              <a:t>tử gán (=) dùng để gán một giá trị vào một biến và có thể gán nhiều giá trị cho nhiều biến cùng một lúc. Ví dụ đoạn lệnh sau gán một giá trị cho biến var và giá trị này lại được gán cho nhiều biến trên một dòng lệnh đơn.</a:t>
            </a:r>
          </a:p>
          <a:p>
            <a:pPr lvl="1" algn="just"/>
            <a:r>
              <a:rPr lang="en-US" sz="2700"/>
              <a:t>int var = 20</a:t>
            </a:r>
            <a:r>
              <a:rPr lang="en-US" sz="2700"/>
              <a:t>; </a:t>
            </a:r>
            <a:endParaRPr lang="en-US" sz="2700" smtClean="0"/>
          </a:p>
          <a:p>
            <a:pPr lvl="1" algn="just"/>
            <a:r>
              <a:rPr lang="en-US" sz="2700" smtClean="0"/>
              <a:t>int </a:t>
            </a:r>
            <a:r>
              <a:rPr lang="en-US" sz="2700"/>
              <a:t>p,q,r,s</a:t>
            </a:r>
            <a:r>
              <a:rPr lang="en-US" sz="2700"/>
              <a:t>; </a:t>
            </a:r>
            <a:endParaRPr lang="en-US" sz="2700" smtClean="0"/>
          </a:p>
          <a:p>
            <a:pPr lvl="1" algn="just"/>
            <a:r>
              <a:rPr lang="en-US" sz="2700" smtClean="0"/>
              <a:t>p=q=r=s=var</a:t>
            </a:r>
            <a:r>
              <a:rPr lang="en-US" sz="2700"/>
              <a:t>;</a:t>
            </a:r>
          </a:p>
          <a:p>
            <a:pPr algn="just"/>
            <a:r>
              <a:rPr lang="en-US" sz="3100"/>
              <a:t>Dòng lệnh cuối cùng được thực hiện từ phải qua trái. Đầu tiên giá trị ở biến var được gán cho s, sau đó giá trị của s được gán cho r và cứ tiếp như vậy.</a:t>
            </a:r>
          </a:p>
        </p:txBody>
      </p:sp>
    </p:spTree>
    <p:extLst>
      <p:ext uri="{BB962C8B-B14F-4D97-AF65-F5344CB8AC3E}">
        <p14:creationId xmlns:p14="http://schemas.microsoft.com/office/powerpoint/2010/main" val="6847928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Thứ </a:t>
            </a:r>
            <a:r>
              <a:rPr lang="en-US" sz="3100" b="1">
                <a:solidFill>
                  <a:srgbClr val="FF0000"/>
                </a:solidFill>
              </a:rPr>
              <a:t>tự ưu tiên của các </a:t>
            </a:r>
            <a:r>
              <a:rPr lang="en-US" sz="3100" b="1">
                <a:solidFill>
                  <a:srgbClr val="FF0000"/>
                </a:solidFill>
              </a:rPr>
              <a:t>toán </a:t>
            </a:r>
            <a:r>
              <a:rPr lang="en-US" sz="3100" b="1" smtClean="0">
                <a:solidFill>
                  <a:srgbClr val="FF0000"/>
                </a:solidFill>
              </a:rPr>
              <a:t>tử:</a:t>
            </a:r>
            <a:endParaRPr lang="en-US" sz="3100" b="1">
              <a:solidFill>
                <a:srgbClr val="FF0000"/>
              </a:solidFill>
            </a:endParaRPr>
          </a:p>
          <a:p>
            <a:pPr algn="just"/>
            <a:endParaRPr lang="en-US" sz="31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26" y="2316460"/>
            <a:ext cx="8248030" cy="312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793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TOÁN TỬ</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marL="36576" indent="0" algn="just">
              <a:buNone/>
            </a:pPr>
            <a:r>
              <a:rPr lang="en-US" sz="3100" b="1" smtClean="0">
                <a:solidFill>
                  <a:srgbClr val="FF0000"/>
                </a:solidFill>
              </a:rPr>
              <a:t>Thay đổi thứ </a:t>
            </a:r>
            <a:r>
              <a:rPr lang="en-US" sz="3100" b="1">
                <a:solidFill>
                  <a:srgbClr val="FF0000"/>
                </a:solidFill>
              </a:rPr>
              <a:t>tự </a:t>
            </a:r>
            <a:r>
              <a:rPr lang="en-US" sz="3100" b="1">
                <a:solidFill>
                  <a:srgbClr val="FF0000"/>
                </a:solidFill>
              </a:rPr>
              <a:t>ưu </a:t>
            </a:r>
            <a:r>
              <a:rPr lang="en-US" sz="3100" b="1" smtClean="0">
                <a:solidFill>
                  <a:srgbClr val="FF0000"/>
                </a:solidFill>
              </a:rPr>
              <a:t>tiên:</a:t>
            </a:r>
            <a:endParaRPr lang="en-US" sz="3100" b="1">
              <a:solidFill>
                <a:srgbClr val="FF0000"/>
              </a:solidFill>
            </a:endParaRPr>
          </a:p>
          <a:p>
            <a:pPr algn="just"/>
            <a:r>
              <a:rPr lang="en-US" sz="3100" smtClean="0"/>
              <a:t>Để </a:t>
            </a:r>
            <a:r>
              <a:rPr lang="en-US" sz="3100"/>
              <a:t>thay đổi thứ tự ưu tiên trên một biểu thức, ta có thể sử dụng dấu ngoặc </a:t>
            </a:r>
            <a:r>
              <a:rPr lang="en-US" sz="3100"/>
              <a:t>đơn </a:t>
            </a:r>
            <a:r>
              <a:rPr lang="en-US" sz="3100" smtClean="0"/>
              <a:t>():</a:t>
            </a:r>
          </a:p>
          <a:p>
            <a:pPr lvl="1" algn="just"/>
            <a:r>
              <a:rPr lang="en-US" sz="2700" smtClean="0"/>
              <a:t>Phần </a:t>
            </a:r>
            <a:r>
              <a:rPr lang="en-US" sz="2700"/>
              <a:t>được giới hạn trong ngoặc đơn được thực </a:t>
            </a:r>
            <a:r>
              <a:rPr lang="en-US" sz="2700"/>
              <a:t>hiện </a:t>
            </a:r>
            <a:r>
              <a:rPr lang="en-US" sz="2700" smtClean="0"/>
              <a:t>trước.</a:t>
            </a:r>
          </a:p>
          <a:p>
            <a:pPr lvl="1" algn="just"/>
            <a:r>
              <a:rPr lang="en-US" sz="2700" smtClean="0"/>
              <a:t>Nếu </a:t>
            </a:r>
            <a:r>
              <a:rPr lang="en-US" sz="2700"/>
              <a:t>dùng nhiều ngoặc đơn lồng nhau thì toán tử nằm trong ngoặc đơn phía trong sẽ thực thi trước, sau đó đến các vòng phía ngoài.</a:t>
            </a:r>
          </a:p>
          <a:p>
            <a:pPr lvl="1" algn="just"/>
            <a:r>
              <a:rPr lang="en-US" sz="2700"/>
              <a:t>Trong phạm vi một cặp ngoặc đơn thì quy tắc thứ tự ưu tiên vẫn giữ nguyên tác dụng.</a:t>
            </a:r>
          </a:p>
        </p:txBody>
      </p:sp>
    </p:spTree>
    <p:extLst>
      <p:ext uri="{BB962C8B-B14F-4D97-AF65-F5344CB8AC3E}">
        <p14:creationId xmlns:p14="http://schemas.microsoft.com/office/powerpoint/2010/main" val="34453484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BIỂU THỨC</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Biểu thức:</a:t>
            </a:r>
            <a:endParaRPr lang="en-US" sz="3100" b="1">
              <a:solidFill>
                <a:srgbClr val="FF0000"/>
              </a:solidFill>
            </a:endParaRPr>
          </a:p>
          <a:p>
            <a:pPr algn="just"/>
            <a:r>
              <a:rPr lang="en-US" sz="3100" smtClean="0"/>
              <a:t>Một </a:t>
            </a:r>
            <a:r>
              <a:rPr lang="en-US" sz="3100"/>
              <a:t>biểu thức đơn giản trong </a:t>
            </a:r>
            <a:r>
              <a:rPr lang="en-US" sz="3100"/>
              <a:t>Java </a:t>
            </a:r>
            <a:r>
              <a:rPr lang="en-US" sz="3100" smtClean="0"/>
              <a:t>là:</a:t>
            </a:r>
          </a:p>
          <a:p>
            <a:pPr lvl="1" algn="just"/>
            <a:r>
              <a:rPr lang="en-US" sz="2700"/>
              <a:t>Hằng</a:t>
            </a:r>
            <a:r>
              <a:rPr lang="en-US" sz="2700"/>
              <a:t>: 7, </a:t>
            </a:r>
            <a:r>
              <a:rPr lang="en-US" sz="2700"/>
              <a:t>false</a:t>
            </a:r>
          </a:p>
          <a:p>
            <a:pPr lvl="1" algn="just"/>
            <a:r>
              <a:rPr lang="en-US" sz="2700"/>
              <a:t>Một </a:t>
            </a:r>
            <a:r>
              <a:rPr lang="en-US" sz="2700"/>
              <a:t>ký tự: ‘A’, ‘</a:t>
            </a:r>
            <a:r>
              <a:rPr lang="en-US" sz="2700"/>
              <a:t>3’</a:t>
            </a:r>
          </a:p>
          <a:p>
            <a:pPr lvl="1" algn="just"/>
            <a:r>
              <a:rPr lang="en-US" sz="2700"/>
              <a:t>Một </a:t>
            </a:r>
            <a:r>
              <a:rPr lang="en-US" sz="2700"/>
              <a:t>chuỗi: “foo”, “Java”</a:t>
            </a:r>
          </a:p>
          <a:p>
            <a:pPr lvl="1" algn="just"/>
            <a:r>
              <a:rPr lang="en-US" sz="2700"/>
              <a:t>Tên của biến: myString, </a:t>
            </a:r>
            <a:r>
              <a:rPr lang="en-US" sz="2700"/>
              <a:t>x</a:t>
            </a:r>
          </a:p>
          <a:p>
            <a:pPr lvl="1" algn="just"/>
            <a:r>
              <a:rPr lang="en-US" sz="2700"/>
              <a:t>Sự kết hợp của hai toán hạng bởi một toán tử hai ngôi: x + 2</a:t>
            </a:r>
          </a:p>
          <a:p>
            <a:pPr lvl="1" algn="just"/>
            <a:r>
              <a:rPr lang="en-US" sz="2700"/>
              <a:t>Một biến và toán tử một ngôi đi kèm: i++</a:t>
            </a:r>
          </a:p>
          <a:p>
            <a:pPr lvl="1" algn="just"/>
            <a:r>
              <a:rPr lang="en-US" sz="2700"/>
              <a:t>Biểu thức trong cặp dấu (): (x + 2)</a:t>
            </a:r>
          </a:p>
          <a:p>
            <a:pPr algn="just"/>
            <a:r>
              <a:rPr lang="en-US" sz="3100"/>
              <a:t>Kiểu của biểu thức là kiểu giá trị </a:t>
            </a:r>
            <a:r>
              <a:rPr lang="en-US" sz="3100"/>
              <a:t>trả </a:t>
            </a:r>
            <a:r>
              <a:rPr lang="en-US" sz="3100" smtClean="0"/>
              <a:t>về.</a:t>
            </a:r>
            <a:endParaRPr lang="en-US" sz="3100"/>
          </a:p>
          <a:p>
            <a:pPr algn="just"/>
            <a:endParaRPr lang="en-US" sz="3100" smtClean="0"/>
          </a:p>
        </p:txBody>
      </p:sp>
    </p:spTree>
    <p:extLst>
      <p:ext uri="{BB962C8B-B14F-4D97-AF65-F5344CB8AC3E}">
        <p14:creationId xmlns:p14="http://schemas.microsoft.com/office/powerpoint/2010/main" val="194154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Hai </a:t>
            </a:r>
            <a:r>
              <a:rPr lang="en-US" sz="3100" b="1">
                <a:solidFill>
                  <a:srgbClr val="FF0000"/>
                </a:solidFill>
              </a:rPr>
              <a:t>loại cấu trúc </a:t>
            </a:r>
            <a:r>
              <a:rPr lang="en-US" sz="3100" b="1">
                <a:solidFill>
                  <a:srgbClr val="FF0000"/>
                </a:solidFill>
              </a:rPr>
              <a:t>điều </a:t>
            </a:r>
            <a:r>
              <a:rPr lang="en-US" sz="3100" b="1" smtClean="0">
                <a:solidFill>
                  <a:srgbClr val="FF0000"/>
                </a:solidFill>
              </a:rPr>
              <a:t>khiển:</a:t>
            </a:r>
            <a:endParaRPr lang="en-US" sz="3100" b="1">
              <a:solidFill>
                <a:srgbClr val="FF0000"/>
              </a:solidFill>
            </a:endParaRPr>
          </a:p>
          <a:p>
            <a:pPr algn="just"/>
            <a:r>
              <a:rPr lang="en-US" sz="3100" smtClean="0"/>
              <a:t>Điều </a:t>
            </a:r>
            <a:r>
              <a:rPr lang="en-US" sz="3100"/>
              <a:t>khiển rẽ nhánh</a:t>
            </a:r>
          </a:p>
          <a:p>
            <a:pPr lvl="1" algn="just"/>
            <a:r>
              <a:rPr lang="en-US" sz="2700"/>
              <a:t>if-else</a:t>
            </a:r>
          </a:p>
          <a:p>
            <a:pPr lvl="1" algn="just"/>
            <a:r>
              <a:rPr lang="en-US" sz="2700"/>
              <a:t>swich-case</a:t>
            </a:r>
          </a:p>
          <a:p>
            <a:pPr algn="just"/>
            <a:r>
              <a:rPr lang="en-US" sz="3100"/>
              <a:t>Vòng lặp (loop)</a:t>
            </a:r>
          </a:p>
          <a:p>
            <a:pPr lvl="1" algn="just"/>
            <a:r>
              <a:rPr lang="en-US" sz="2700"/>
              <a:t>while</a:t>
            </a:r>
          </a:p>
          <a:p>
            <a:pPr lvl="1" algn="just"/>
            <a:r>
              <a:rPr lang="en-US" sz="2700"/>
              <a:t>do-while</a:t>
            </a:r>
          </a:p>
          <a:p>
            <a:pPr lvl="1" algn="just"/>
            <a:r>
              <a:rPr lang="en-US" sz="2700"/>
              <a:t>for</a:t>
            </a:r>
          </a:p>
          <a:p>
            <a:pPr algn="just"/>
            <a:endParaRPr lang="en-US" sz="3100" smtClean="0"/>
          </a:p>
        </p:txBody>
      </p:sp>
    </p:spTree>
    <p:extLst>
      <p:ext uri="{BB962C8B-B14F-4D97-AF65-F5344CB8AC3E}">
        <p14:creationId xmlns:p14="http://schemas.microsoft.com/office/powerpoint/2010/main" val="7205168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marL="36576" indent="0" algn="just">
              <a:buNone/>
            </a:pPr>
            <a:r>
              <a:rPr lang="en-US" sz="3100" b="1" smtClean="0">
                <a:solidFill>
                  <a:srgbClr val="FF0000"/>
                </a:solidFill>
              </a:rPr>
              <a:t>Lệnh </a:t>
            </a:r>
            <a:r>
              <a:rPr lang="en-US" sz="3100" b="1">
                <a:solidFill>
                  <a:srgbClr val="FF0000"/>
                </a:solidFill>
              </a:rPr>
              <a:t>if-else:</a:t>
            </a:r>
            <a:endParaRPr lang="en-US" sz="3100" b="1">
              <a:solidFill>
                <a:srgbClr val="FF0000"/>
              </a:solidFill>
            </a:endParaRPr>
          </a:p>
          <a:p>
            <a:pPr algn="just"/>
            <a:r>
              <a:rPr lang="en-US" sz="3100" smtClean="0"/>
              <a:t>Lệnh </a:t>
            </a:r>
            <a:r>
              <a:rPr lang="en-US" sz="3100"/>
              <a:t>if-else kiểm tra giá trị dạng boolean của điều kiện. Nếu giá trị điều kiện là true thì chỉ có khối lệnh </a:t>
            </a:r>
            <a:r>
              <a:rPr lang="en-US" sz="3100"/>
              <a:t>sau </a:t>
            </a:r>
            <a:r>
              <a:rPr lang="en-US" sz="3100" smtClean="0"/>
              <a:t>if được </a:t>
            </a:r>
            <a:r>
              <a:rPr lang="en-US" sz="3100"/>
              <a:t>thực hiện, nếu là false thì chỉ có khối lệnh sau else được thực hiện.</a:t>
            </a:r>
          </a:p>
          <a:p>
            <a:pPr algn="just"/>
            <a:r>
              <a:rPr lang="en-US" sz="3100"/>
              <a:t>Cú pháp:</a:t>
            </a:r>
          </a:p>
          <a:p>
            <a:pPr marL="36576" indent="0" algn="just">
              <a:buNone/>
            </a:pPr>
            <a:r>
              <a:rPr lang="en-US" sz="3100" smtClean="0"/>
              <a:t>	if </a:t>
            </a:r>
            <a:r>
              <a:rPr lang="en-US" sz="3100"/>
              <a:t>(điều kiện</a:t>
            </a:r>
            <a:r>
              <a:rPr lang="en-US" sz="3100"/>
              <a:t>) </a:t>
            </a:r>
            <a:endParaRPr lang="en-US" sz="3100" smtClean="0"/>
          </a:p>
          <a:p>
            <a:pPr marL="36576" indent="0" algn="just">
              <a:buNone/>
            </a:pPr>
            <a:r>
              <a:rPr lang="en-US" sz="3100" smtClean="0"/>
              <a:t>	{</a:t>
            </a:r>
            <a:endParaRPr lang="en-US" sz="3100"/>
          </a:p>
          <a:p>
            <a:pPr marL="36576" indent="0" algn="just">
              <a:buNone/>
            </a:pPr>
            <a:r>
              <a:rPr lang="en-US" sz="3100" smtClean="0"/>
              <a:t>		khối </a:t>
            </a:r>
            <a:r>
              <a:rPr lang="en-US" sz="3100"/>
              <a:t>lệnh 1;</a:t>
            </a:r>
          </a:p>
          <a:p>
            <a:pPr marL="36576" indent="0" algn="just">
              <a:buNone/>
            </a:pPr>
            <a:r>
              <a:rPr lang="en-US" sz="3100" smtClean="0"/>
              <a:t>	} </a:t>
            </a:r>
          </a:p>
          <a:p>
            <a:pPr marL="36576" indent="0" algn="just">
              <a:buNone/>
            </a:pPr>
            <a:r>
              <a:rPr lang="en-US" sz="3100"/>
              <a:t>	</a:t>
            </a:r>
            <a:r>
              <a:rPr lang="en-US" sz="3100" smtClean="0"/>
              <a:t>else </a:t>
            </a:r>
          </a:p>
          <a:p>
            <a:pPr marL="36576" indent="0" algn="just">
              <a:buNone/>
            </a:pPr>
            <a:r>
              <a:rPr lang="en-US" sz="3100"/>
              <a:t>	</a:t>
            </a:r>
            <a:r>
              <a:rPr lang="en-US" sz="3100" smtClean="0"/>
              <a:t>{</a:t>
            </a:r>
            <a:endParaRPr lang="en-US" sz="3100"/>
          </a:p>
          <a:p>
            <a:pPr marL="36576" indent="0" algn="just">
              <a:buNone/>
            </a:pPr>
            <a:r>
              <a:rPr lang="en-US" sz="3100" smtClean="0"/>
              <a:t>		khối </a:t>
            </a:r>
            <a:r>
              <a:rPr lang="en-US" sz="3100"/>
              <a:t>lệnh 2;</a:t>
            </a:r>
          </a:p>
          <a:p>
            <a:pPr marL="36576" indent="0" algn="just">
              <a:buNone/>
            </a:pPr>
            <a:r>
              <a:rPr lang="en-US" sz="3100" smtClean="0"/>
              <a:t>	}</a:t>
            </a:r>
            <a:endParaRPr lang="en-US" sz="3100"/>
          </a:p>
          <a:p>
            <a:pPr algn="just"/>
            <a:endParaRPr lang="en-US" sz="3100" smtClean="0"/>
          </a:p>
        </p:txBody>
      </p:sp>
    </p:spTree>
    <p:extLst>
      <p:ext uri="{BB962C8B-B14F-4D97-AF65-F5344CB8AC3E}">
        <p14:creationId xmlns:p14="http://schemas.microsoft.com/office/powerpoint/2010/main" val="1466192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b="1" smtClean="0">
                <a:solidFill>
                  <a:srgbClr val="FF0000"/>
                </a:solidFill>
              </a:rPr>
              <a:t>Độc </a:t>
            </a:r>
            <a:r>
              <a:rPr lang="en-US" b="1">
                <a:solidFill>
                  <a:srgbClr val="FF0000"/>
                </a:solidFill>
              </a:rPr>
              <a:t>lập phần cứng và hệ điều hành</a:t>
            </a:r>
            <a:r>
              <a:rPr lang="en-US" b="1">
                <a:solidFill>
                  <a:srgbClr val="FF0000"/>
                </a:solidFill>
              </a:rPr>
              <a:t>:</a:t>
            </a:r>
          </a:p>
          <a:p>
            <a:pPr algn="just"/>
            <a:r>
              <a:rPr lang="en-US" smtClean="0"/>
              <a:t>Đối </a:t>
            </a:r>
            <a:r>
              <a:rPr lang="en-US"/>
              <a:t>với các ngôn ngữ lập trình truyền thống như C/C++, phương pháp biên dịch được thực hiện như sau (Hình 2.1): với mỗi một nền phần cứng khác nhau, có một trình biên dịch khác nhau để biên dịch mã nguồn chương trình cho phù hợp với nền </a:t>
            </a:r>
            <a:r>
              <a:rPr lang="en-US"/>
              <a:t>phần </a:t>
            </a:r>
            <a:r>
              <a:rPr lang="en-US" smtClean="0"/>
              <a:t>cứng </a:t>
            </a:r>
            <a:r>
              <a:rPr lang="en-US"/>
              <a:t>ấy. Do vậy, khi chạy trên một nền phần cứng khác, bắt buộc phải biên dịch lại mã nguồn.</a:t>
            </a:r>
          </a:p>
          <a:p>
            <a:pPr algn="just"/>
            <a:endParaRPr lang="en-US"/>
          </a:p>
        </p:txBody>
      </p:sp>
    </p:spTree>
    <p:extLst>
      <p:ext uri="{BB962C8B-B14F-4D97-AF65-F5344CB8AC3E}">
        <p14:creationId xmlns:p14="http://schemas.microsoft.com/office/powerpoint/2010/main" val="7111603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Lệnh </a:t>
            </a:r>
            <a:r>
              <a:rPr lang="en-US" sz="3100" b="1">
                <a:solidFill>
                  <a:srgbClr val="FF0000"/>
                </a:solidFill>
              </a:rPr>
              <a:t>if-else:</a:t>
            </a:r>
            <a:endParaRPr lang="en-US" sz="3100" b="1">
              <a:solidFill>
                <a:srgbClr val="FF0000"/>
              </a:solidFill>
            </a:endParaRPr>
          </a:p>
          <a:p>
            <a:pPr algn="just"/>
            <a:r>
              <a:rPr lang="en-US" sz="3100" smtClean="0"/>
              <a:t>VD: Đoạn </a:t>
            </a:r>
            <a:r>
              <a:rPr lang="en-US" sz="3100"/>
              <a:t>chương trình sau kiểm tra xem các số có chia hết cho 5 hay không</a:t>
            </a:r>
            <a:r>
              <a:rPr lang="en-US" sz="3100"/>
              <a:t>. </a:t>
            </a:r>
            <a:endParaRPr lang="en-US" sz="3100" smtClean="0"/>
          </a:p>
          <a:p>
            <a:pPr marL="36576" indent="0" algn="just">
              <a:buNone/>
            </a:pPr>
            <a:r>
              <a:rPr lang="en-US" sz="3100" smtClean="0"/>
              <a:t>	int </a:t>
            </a:r>
            <a:r>
              <a:rPr lang="en-US" sz="3100"/>
              <a:t>num=10;</a:t>
            </a:r>
          </a:p>
          <a:p>
            <a:pPr marL="36576" indent="0" algn="just">
              <a:buNone/>
            </a:pPr>
            <a:r>
              <a:rPr lang="en-US" sz="3100" smtClean="0"/>
              <a:t>	If </a:t>
            </a:r>
            <a:r>
              <a:rPr lang="en-US" sz="3100"/>
              <a:t>(num%5 == 0)</a:t>
            </a:r>
          </a:p>
          <a:p>
            <a:pPr marL="36576" indent="0" algn="just">
              <a:buNone/>
            </a:pPr>
            <a:r>
              <a:rPr lang="en-US" sz="3100" smtClean="0"/>
              <a:t>		System.out.println </a:t>
            </a:r>
            <a:r>
              <a:rPr lang="en-US" sz="3100"/>
              <a:t>(num + “chia hết cho 5!”);</a:t>
            </a:r>
          </a:p>
          <a:p>
            <a:pPr marL="36576" indent="0" algn="just">
              <a:buNone/>
            </a:pPr>
            <a:r>
              <a:rPr lang="en-US" sz="3100" smtClean="0"/>
              <a:t>	else</a:t>
            </a:r>
            <a:endParaRPr lang="en-US" sz="3100"/>
          </a:p>
          <a:p>
            <a:pPr marL="36576" indent="0" algn="just">
              <a:buNone/>
            </a:pPr>
            <a:r>
              <a:rPr lang="en-US" sz="3100" smtClean="0"/>
              <a:t>		System.out.println </a:t>
            </a:r>
            <a:r>
              <a:rPr lang="en-US" sz="3100"/>
              <a:t>(num + ”không chia hết cho 5!”);</a:t>
            </a:r>
          </a:p>
          <a:p>
            <a:pPr algn="just"/>
            <a:endParaRPr lang="en-US" sz="3100" smtClean="0"/>
          </a:p>
        </p:txBody>
      </p:sp>
    </p:spTree>
    <p:extLst>
      <p:ext uri="{BB962C8B-B14F-4D97-AF65-F5344CB8AC3E}">
        <p14:creationId xmlns:p14="http://schemas.microsoft.com/office/powerpoint/2010/main" val="1252347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Lệnh</a:t>
            </a:r>
            <a:r>
              <a:rPr lang="en-US" sz="3100" b="1">
                <a:solidFill>
                  <a:srgbClr val="FF0000"/>
                </a:solidFill>
              </a:rPr>
              <a:t> switch-case</a:t>
            </a:r>
            <a:r>
              <a:rPr lang="en-US" sz="3100" b="1" smtClean="0">
                <a:solidFill>
                  <a:srgbClr val="FF0000"/>
                </a:solidFill>
              </a:rPr>
              <a:t>:</a:t>
            </a:r>
            <a:endParaRPr lang="en-US" sz="3100" b="1">
              <a:solidFill>
                <a:srgbClr val="FF0000"/>
              </a:solidFill>
            </a:endParaRPr>
          </a:p>
          <a:p>
            <a:pPr algn="just"/>
            <a:r>
              <a:rPr lang="en-US" sz="3100" smtClean="0"/>
              <a:t>Khối </a:t>
            </a:r>
            <a:r>
              <a:rPr lang="en-US" sz="3100"/>
              <a:t>lệnh switch-case có thể được sử dụng thay thế câu lệnh if-else trong trường hợp một biểu thức cho ra nhiều kết quả.</a:t>
            </a:r>
          </a:p>
          <a:p>
            <a:pPr algn="just"/>
            <a:endParaRPr lang="en-US" sz="3100"/>
          </a:p>
          <a:p>
            <a:pPr algn="just"/>
            <a:endParaRPr lang="en-US" sz="3100" smtClean="0"/>
          </a:p>
        </p:txBody>
      </p:sp>
    </p:spTree>
    <p:extLst>
      <p:ext uri="{BB962C8B-B14F-4D97-AF65-F5344CB8AC3E}">
        <p14:creationId xmlns:p14="http://schemas.microsoft.com/office/powerpoint/2010/main" val="1603912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marL="36576" indent="0" algn="just">
              <a:buNone/>
            </a:pPr>
            <a:r>
              <a:rPr lang="en-US" sz="3100" b="1" smtClean="0">
                <a:solidFill>
                  <a:srgbClr val="FF0000"/>
                </a:solidFill>
              </a:rPr>
              <a:t>Lệnh</a:t>
            </a:r>
            <a:r>
              <a:rPr lang="en-US" sz="3100" b="1">
                <a:solidFill>
                  <a:srgbClr val="FF0000"/>
                </a:solidFill>
              </a:rPr>
              <a:t> switch-case</a:t>
            </a:r>
            <a:r>
              <a:rPr lang="en-US" sz="3100" b="1" smtClean="0">
                <a:solidFill>
                  <a:srgbClr val="FF0000"/>
                </a:solidFill>
              </a:rPr>
              <a:t>:</a:t>
            </a:r>
            <a:endParaRPr lang="en-US" sz="3100" b="1">
              <a:solidFill>
                <a:srgbClr val="FF0000"/>
              </a:solidFill>
            </a:endParaRPr>
          </a:p>
          <a:p>
            <a:pPr algn="just"/>
            <a:r>
              <a:rPr lang="en-US" sz="3100" smtClean="0"/>
              <a:t>Cú </a:t>
            </a:r>
            <a:r>
              <a:rPr lang="en-US" sz="3100"/>
              <a:t>pháp:</a:t>
            </a:r>
          </a:p>
          <a:p>
            <a:pPr marL="36576" indent="0" algn="just">
              <a:buNone/>
            </a:pPr>
            <a:r>
              <a:rPr lang="en-US" sz="3100"/>
              <a:t>swich (biểu thức</a:t>
            </a:r>
            <a:r>
              <a:rPr lang="en-US" sz="3100"/>
              <a:t>) </a:t>
            </a:r>
            <a:endParaRPr lang="en-US" sz="3100" smtClean="0"/>
          </a:p>
          <a:p>
            <a:pPr marL="36576" indent="0" algn="just">
              <a:buNone/>
            </a:pPr>
            <a:r>
              <a:rPr lang="en-US" sz="3100" smtClean="0"/>
              <a:t>{</a:t>
            </a:r>
            <a:endParaRPr lang="en-US" sz="3100"/>
          </a:p>
          <a:p>
            <a:pPr marL="36576" indent="0" algn="just">
              <a:buNone/>
            </a:pPr>
            <a:r>
              <a:rPr lang="en-US" sz="3100" smtClean="0"/>
              <a:t>	case </a:t>
            </a:r>
            <a:r>
              <a:rPr lang="en-US" sz="3100"/>
              <a:t>‘giá trị 1’: khối lệnh 1;</a:t>
            </a:r>
          </a:p>
          <a:p>
            <a:pPr marL="36576" indent="0" algn="just">
              <a:buNone/>
            </a:pPr>
            <a:r>
              <a:rPr lang="en-US" sz="3100" smtClean="0"/>
              <a:t>		break</a:t>
            </a:r>
            <a:r>
              <a:rPr lang="en-US" sz="3100"/>
              <a:t>;</a:t>
            </a:r>
          </a:p>
          <a:p>
            <a:pPr marL="36576" indent="0" algn="just">
              <a:buNone/>
            </a:pPr>
            <a:r>
              <a:rPr lang="en-US" sz="3100" smtClean="0"/>
              <a:t>	case </a:t>
            </a:r>
            <a:r>
              <a:rPr lang="en-US" sz="3100"/>
              <a:t>‘giá trị 2’: khối lệnh 2;</a:t>
            </a:r>
          </a:p>
          <a:p>
            <a:pPr marL="36576" indent="0" algn="just">
              <a:buNone/>
            </a:pPr>
            <a:r>
              <a:rPr lang="en-US" sz="3100" smtClean="0"/>
              <a:t>		break</a:t>
            </a:r>
            <a:r>
              <a:rPr lang="en-US" sz="3100"/>
              <a:t>;</a:t>
            </a:r>
          </a:p>
          <a:p>
            <a:pPr marL="36576" indent="0" algn="just">
              <a:buNone/>
            </a:pPr>
            <a:r>
              <a:rPr lang="en-US" sz="3100" smtClean="0"/>
              <a:t>	…………………</a:t>
            </a:r>
            <a:endParaRPr lang="en-US" sz="3100"/>
          </a:p>
          <a:p>
            <a:pPr marL="36576" indent="0" algn="just">
              <a:buNone/>
            </a:pPr>
            <a:r>
              <a:rPr lang="en-US" sz="3100" smtClean="0"/>
              <a:t>	case </a:t>
            </a:r>
            <a:r>
              <a:rPr lang="en-US" sz="3100"/>
              <a:t>‘giá trị N’: khối lệnh N;</a:t>
            </a:r>
          </a:p>
          <a:p>
            <a:pPr marL="36576" indent="0" algn="just">
              <a:buNone/>
            </a:pPr>
            <a:r>
              <a:rPr lang="en-US" sz="3100" smtClean="0"/>
              <a:t>		break</a:t>
            </a:r>
            <a:r>
              <a:rPr lang="en-US" sz="3100"/>
              <a:t>; </a:t>
            </a:r>
            <a:endParaRPr lang="en-US" sz="3100" smtClean="0"/>
          </a:p>
          <a:p>
            <a:pPr marL="36576" indent="0" algn="just">
              <a:buNone/>
            </a:pPr>
            <a:r>
              <a:rPr lang="en-US" sz="3100"/>
              <a:t>	</a:t>
            </a:r>
            <a:r>
              <a:rPr lang="en-US" sz="3100" smtClean="0"/>
              <a:t>default</a:t>
            </a:r>
            <a:r>
              <a:rPr lang="en-US" sz="3100"/>
              <a:t>: khối lệnh mặc định;</a:t>
            </a:r>
          </a:p>
          <a:p>
            <a:pPr marL="36576" indent="0" algn="just">
              <a:buNone/>
            </a:pPr>
            <a:r>
              <a:rPr lang="en-US" sz="3100"/>
              <a:t>}</a:t>
            </a:r>
          </a:p>
          <a:p>
            <a:pPr algn="just"/>
            <a:endParaRPr lang="en-US" sz="3100" smtClean="0"/>
          </a:p>
        </p:txBody>
      </p:sp>
    </p:spTree>
    <p:extLst>
      <p:ext uri="{BB962C8B-B14F-4D97-AF65-F5344CB8AC3E}">
        <p14:creationId xmlns:p14="http://schemas.microsoft.com/office/powerpoint/2010/main" val="3814445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Lệnh</a:t>
            </a:r>
            <a:r>
              <a:rPr lang="en-US" sz="3100" b="1">
                <a:solidFill>
                  <a:srgbClr val="FF0000"/>
                </a:solidFill>
              </a:rPr>
              <a:t> switch-case</a:t>
            </a:r>
            <a:r>
              <a:rPr lang="en-US" sz="3100" b="1" smtClean="0">
                <a:solidFill>
                  <a:srgbClr val="FF0000"/>
                </a:solidFill>
              </a:rPr>
              <a:t>:</a:t>
            </a:r>
            <a:endParaRPr lang="en-US" sz="3100" b="1">
              <a:solidFill>
                <a:srgbClr val="FF0000"/>
              </a:solidFill>
            </a:endParaRPr>
          </a:p>
          <a:p>
            <a:pPr algn="just"/>
            <a:r>
              <a:rPr lang="en-US" sz="3100" smtClean="0"/>
              <a:t>biểu thức: </a:t>
            </a:r>
            <a:r>
              <a:rPr lang="en-US" sz="3100"/>
              <a:t>Biến chứa một giá trị xác định.</a:t>
            </a:r>
          </a:p>
          <a:p>
            <a:pPr algn="just"/>
            <a:r>
              <a:rPr lang="en-US" sz="3100"/>
              <a:t>giá trị 1, giá trị 2, …. giá trị N: Các giá trị hằng số phù hợp với giá trị trên biểu thức. khối lệnh 1, khối lệnh 1</a:t>
            </a:r>
            <a:r>
              <a:rPr lang="en-US" sz="3100"/>
              <a:t>… </a:t>
            </a:r>
            <a:endParaRPr lang="en-US" sz="3100" smtClean="0"/>
          </a:p>
          <a:p>
            <a:pPr algn="just"/>
            <a:r>
              <a:rPr lang="en-US" sz="3100" smtClean="0"/>
              <a:t>khối </a:t>
            </a:r>
            <a:r>
              <a:rPr lang="en-US" sz="3100"/>
              <a:t>lệnh N: Khối lệnh được thực thi khi trường hợp tương ứng có giá trị true.</a:t>
            </a:r>
          </a:p>
          <a:p>
            <a:pPr algn="just"/>
            <a:r>
              <a:rPr lang="en-US" sz="3100"/>
              <a:t>break: Từ khoá được sử dụng để bỏ qua tất cả các câu lệnh sau đó và chuyển điều khiển tới cấu trúc sau switch.</a:t>
            </a:r>
          </a:p>
        </p:txBody>
      </p:sp>
    </p:spTree>
    <p:extLst>
      <p:ext uri="{BB962C8B-B14F-4D97-AF65-F5344CB8AC3E}">
        <p14:creationId xmlns:p14="http://schemas.microsoft.com/office/powerpoint/2010/main" val="17308445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Lệnh</a:t>
            </a:r>
            <a:r>
              <a:rPr lang="en-US" sz="3100" b="1">
                <a:solidFill>
                  <a:srgbClr val="FF0000"/>
                </a:solidFill>
              </a:rPr>
              <a:t> switch-case</a:t>
            </a:r>
            <a:r>
              <a:rPr lang="en-US" sz="3100" b="1" smtClean="0">
                <a:solidFill>
                  <a:srgbClr val="FF0000"/>
                </a:solidFill>
              </a:rPr>
              <a:t>:</a:t>
            </a:r>
            <a:endParaRPr lang="en-US" sz="3100" b="1">
              <a:solidFill>
                <a:srgbClr val="FF0000"/>
              </a:solidFill>
            </a:endParaRPr>
          </a:p>
          <a:p>
            <a:pPr algn="just"/>
            <a:r>
              <a:rPr lang="en-US" sz="3100" smtClean="0"/>
              <a:t>default</a:t>
            </a:r>
            <a:r>
              <a:rPr lang="en-US" sz="3100"/>
              <a:t>: Từ khóa tuỳ chọn được sử dụng để chỉ rõ các câu lệnh nào được thực hiện chỉ khi tất cả các trường hợp nhận giá trị false.</a:t>
            </a:r>
          </a:p>
          <a:p>
            <a:pPr algn="just"/>
            <a:r>
              <a:rPr lang="en-US" sz="3100"/>
              <a:t>khối lệnh mặc định: Khối lệnh được thực hiện chỉ khi tất cả các trường hợp nhận giá trị false</a:t>
            </a:r>
          </a:p>
        </p:txBody>
      </p:sp>
    </p:spTree>
    <p:extLst>
      <p:ext uri="{BB962C8B-B14F-4D97-AF65-F5344CB8AC3E}">
        <p14:creationId xmlns:p14="http://schemas.microsoft.com/office/powerpoint/2010/main" val="12437776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Lệnh</a:t>
            </a:r>
            <a:r>
              <a:rPr lang="en-US" sz="3100" b="1">
                <a:solidFill>
                  <a:srgbClr val="FF0000"/>
                </a:solidFill>
              </a:rPr>
              <a:t> switch-case</a:t>
            </a:r>
            <a:r>
              <a:rPr lang="en-US" sz="3100" b="1" smtClean="0">
                <a:solidFill>
                  <a:srgbClr val="FF0000"/>
                </a:solidFill>
              </a:rPr>
              <a:t>:</a:t>
            </a:r>
            <a:endParaRPr lang="en-US" sz="3100" b="1">
              <a:solidFill>
                <a:srgbClr val="FF0000"/>
              </a:solidFill>
            </a:endParaRPr>
          </a:p>
          <a:p>
            <a:pPr algn="just"/>
            <a:r>
              <a:rPr lang="en-US" sz="3100" smtClean="0"/>
              <a:t>VD: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80268"/>
            <a:ext cx="5397500" cy="626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5471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Vòng </a:t>
            </a:r>
            <a:r>
              <a:rPr lang="en-US" sz="3100" b="1">
                <a:solidFill>
                  <a:srgbClr val="FF0000"/>
                </a:solidFill>
              </a:rPr>
              <a:t>lặp </a:t>
            </a:r>
            <a:r>
              <a:rPr lang="en-US" sz="3100" b="1">
                <a:solidFill>
                  <a:srgbClr val="FF0000"/>
                </a:solidFill>
              </a:rPr>
              <a:t>while</a:t>
            </a:r>
            <a:r>
              <a:rPr lang="en-US" sz="3100" b="1" smtClean="0">
                <a:solidFill>
                  <a:srgbClr val="FF0000"/>
                </a:solidFill>
              </a:rPr>
              <a:t>:</a:t>
            </a:r>
            <a:endParaRPr lang="en-US" sz="3100" b="1">
              <a:solidFill>
                <a:srgbClr val="FF0000"/>
              </a:solidFill>
            </a:endParaRPr>
          </a:p>
          <a:p>
            <a:pPr algn="just"/>
            <a:r>
              <a:rPr lang="en-US" sz="3100" smtClean="0"/>
              <a:t>Vòng </a:t>
            </a:r>
            <a:r>
              <a:rPr lang="en-US" sz="3100"/>
              <a:t>lặp while thực thi khối lệnh khi điều kiện vẫn là true và dừng lại khi điều kiện thực thi nhận giá trị false. Cú pháp:</a:t>
            </a:r>
          </a:p>
          <a:p>
            <a:pPr marL="36576" indent="0" algn="just">
              <a:buNone/>
            </a:pPr>
            <a:r>
              <a:rPr lang="en-US" sz="3100" smtClean="0"/>
              <a:t>	while(điều </a:t>
            </a:r>
            <a:r>
              <a:rPr lang="en-US" sz="3100"/>
              <a:t>kiện</a:t>
            </a:r>
            <a:r>
              <a:rPr lang="en-US" sz="3100"/>
              <a:t>) </a:t>
            </a:r>
            <a:endParaRPr lang="en-US" sz="3100" smtClean="0"/>
          </a:p>
          <a:p>
            <a:pPr marL="36576" indent="0" algn="just">
              <a:buNone/>
            </a:pPr>
            <a:r>
              <a:rPr lang="en-US" sz="3100" smtClean="0"/>
              <a:t>	{</a:t>
            </a:r>
            <a:endParaRPr lang="en-US" sz="3100"/>
          </a:p>
          <a:p>
            <a:pPr marL="36576" indent="0" algn="just">
              <a:buNone/>
            </a:pPr>
            <a:r>
              <a:rPr lang="en-US" sz="3100" smtClean="0"/>
              <a:t>		khối </a:t>
            </a:r>
            <a:r>
              <a:rPr lang="en-US" sz="3100"/>
              <a:t>lệnh;</a:t>
            </a:r>
          </a:p>
          <a:p>
            <a:pPr marL="36576" indent="0" algn="just">
              <a:buNone/>
            </a:pPr>
            <a:r>
              <a:rPr lang="en-US" sz="3100" smtClean="0"/>
              <a:t>	}</a:t>
            </a:r>
            <a:endParaRPr lang="en-US" sz="3100"/>
          </a:p>
          <a:p>
            <a:pPr algn="just"/>
            <a:r>
              <a:rPr lang="en-US" sz="3100"/>
              <a:t>điều kiện</a:t>
            </a:r>
            <a:r>
              <a:rPr lang="en-US" sz="3100"/>
              <a:t>: </a:t>
            </a:r>
            <a:r>
              <a:rPr lang="en-US" sz="3100" smtClean="0"/>
              <a:t>Có </a:t>
            </a:r>
            <a:r>
              <a:rPr lang="en-US" sz="3100"/>
              <a:t>giá trị boolean; vòng lặp sẽ tiếp tục cho nếu điều kiện vẫn có giá trị true.</a:t>
            </a:r>
          </a:p>
          <a:p>
            <a:pPr algn="just"/>
            <a:r>
              <a:rPr lang="en-US" sz="3100"/>
              <a:t>khối lệnh: Khối lệnh được thực hiện nếu điều kiện nhận giá </a:t>
            </a:r>
            <a:r>
              <a:rPr lang="en-US" sz="3100"/>
              <a:t>trị </a:t>
            </a:r>
            <a:r>
              <a:rPr lang="en-US" sz="3100" smtClean="0"/>
              <a:t>true.</a:t>
            </a:r>
            <a:endParaRPr lang="en-US" sz="3100"/>
          </a:p>
          <a:p>
            <a:pPr algn="just"/>
            <a:endParaRPr lang="en-US" sz="3100"/>
          </a:p>
        </p:txBody>
      </p:sp>
    </p:spTree>
    <p:extLst>
      <p:ext uri="{BB962C8B-B14F-4D97-AF65-F5344CB8AC3E}">
        <p14:creationId xmlns:p14="http://schemas.microsoft.com/office/powerpoint/2010/main" val="39236890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marL="36576" indent="0" algn="just">
              <a:buNone/>
            </a:pPr>
            <a:r>
              <a:rPr lang="en-US" sz="3100" b="1" smtClean="0">
                <a:solidFill>
                  <a:srgbClr val="FF0000"/>
                </a:solidFill>
              </a:rPr>
              <a:t>Vòng </a:t>
            </a:r>
            <a:r>
              <a:rPr lang="en-US" sz="3100" b="1">
                <a:solidFill>
                  <a:srgbClr val="FF0000"/>
                </a:solidFill>
              </a:rPr>
              <a:t>lặp </a:t>
            </a:r>
            <a:r>
              <a:rPr lang="en-US" sz="3100" b="1">
                <a:solidFill>
                  <a:srgbClr val="FF0000"/>
                </a:solidFill>
              </a:rPr>
              <a:t>while</a:t>
            </a:r>
            <a:r>
              <a:rPr lang="en-US" sz="3100" b="1" smtClean="0">
                <a:solidFill>
                  <a:srgbClr val="FF0000"/>
                </a:solidFill>
              </a:rPr>
              <a:t>:</a:t>
            </a:r>
            <a:endParaRPr lang="en-US" sz="3100" b="1">
              <a:solidFill>
                <a:srgbClr val="FF0000"/>
              </a:solidFill>
            </a:endParaRPr>
          </a:p>
          <a:p>
            <a:pPr algn="just"/>
            <a:r>
              <a:rPr lang="en-US" sz="3100" smtClean="0"/>
              <a:t>VD: Đoạn </a:t>
            </a:r>
            <a:r>
              <a:rPr lang="en-US" sz="3100"/>
              <a:t>chương trình sau tính tổng của 5 số tự nhiên đầu tiên dùng cấu trúc while.</a:t>
            </a:r>
          </a:p>
          <a:p>
            <a:pPr marL="36576" indent="0" algn="just">
              <a:buNone/>
            </a:pPr>
            <a:r>
              <a:rPr lang="en-US" sz="3100" smtClean="0"/>
              <a:t>	int </a:t>
            </a:r>
            <a:r>
              <a:rPr lang="en-US" sz="3100"/>
              <a:t>a = 5, sum </a:t>
            </a:r>
            <a:r>
              <a:rPr lang="en-US" sz="3100"/>
              <a:t>= </a:t>
            </a:r>
            <a:r>
              <a:rPr lang="en-US" sz="3100" smtClean="0"/>
              <a:t>0; </a:t>
            </a:r>
          </a:p>
          <a:p>
            <a:pPr marL="36576" indent="0" algn="just">
              <a:buNone/>
            </a:pPr>
            <a:r>
              <a:rPr lang="en-US" sz="3100"/>
              <a:t>	</a:t>
            </a:r>
            <a:r>
              <a:rPr lang="en-US" sz="3100" smtClean="0"/>
              <a:t>while </a:t>
            </a:r>
            <a:r>
              <a:rPr lang="en-US" sz="3100"/>
              <a:t>(a &gt;= 1</a:t>
            </a:r>
            <a:r>
              <a:rPr lang="en-US" sz="3100"/>
              <a:t>) </a:t>
            </a:r>
            <a:endParaRPr lang="en-US" sz="3100" smtClean="0"/>
          </a:p>
          <a:p>
            <a:pPr marL="36576" indent="0" algn="just">
              <a:buNone/>
            </a:pPr>
            <a:r>
              <a:rPr lang="en-US" sz="3100" smtClean="0"/>
              <a:t>	{</a:t>
            </a:r>
          </a:p>
          <a:p>
            <a:pPr marL="36576" indent="0" algn="just">
              <a:buNone/>
            </a:pPr>
            <a:r>
              <a:rPr lang="en-US" sz="3100" smtClean="0"/>
              <a:t>		sum </a:t>
            </a:r>
            <a:r>
              <a:rPr lang="en-US" sz="3100"/>
              <a:t>+=a</a:t>
            </a:r>
            <a:r>
              <a:rPr lang="en-US" sz="3100"/>
              <a:t>; </a:t>
            </a:r>
            <a:endParaRPr lang="en-US" sz="3100" smtClean="0"/>
          </a:p>
          <a:p>
            <a:pPr marL="36576" indent="0" algn="just">
              <a:buNone/>
            </a:pPr>
            <a:r>
              <a:rPr lang="en-US" sz="3100"/>
              <a:t>	</a:t>
            </a:r>
            <a:r>
              <a:rPr lang="en-US" sz="3100" smtClean="0"/>
              <a:t>	a-</a:t>
            </a:r>
            <a:r>
              <a:rPr lang="en-US" sz="3100"/>
              <a:t>-;</a:t>
            </a:r>
          </a:p>
          <a:p>
            <a:pPr marL="36576" indent="0" algn="just">
              <a:buNone/>
            </a:pPr>
            <a:r>
              <a:rPr lang="en-US" sz="3100" smtClean="0"/>
              <a:t>	}</a:t>
            </a:r>
            <a:endParaRPr lang="en-US" sz="3100"/>
          </a:p>
          <a:p>
            <a:pPr marL="36576" indent="0" algn="just">
              <a:buNone/>
            </a:pPr>
            <a:r>
              <a:rPr lang="en-US" sz="3100" smtClean="0"/>
              <a:t>	System.out.println</a:t>
            </a:r>
            <a:r>
              <a:rPr lang="en-US" sz="3100"/>
              <a:t>(“The sum is ”+sum);</a:t>
            </a:r>
          </a:p>
          <a:p>
            <a:pPr algn="just"/>
            <a:endParaRPr lang="en-US" sz="3100"/>
          </a:p>
        </p:txBody>
      </p:sp>
    </p:spTree>
    <p:extLst>
      <p:ext uri="{BB962C8B-B14F-4D97-AF65-F5344CB8AC3E}">
        <p14:creationId xmlns:p14="http://schemas.microsoft.com/office/powerpoint/2010/main" val="17629443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Vòng </a:t>
            </a:r>
            <a:r>
              <a:rPr lang="en-US" sz="3100" b="1">
                <a:solidFill>
                  <a:srgbClr val="FF0000"/>
                </a:solidFill>
              </a:rPr>
              <a:t>lặp </a:t>
            </a:r>
            <a:r>
              <a:rPr lang="en-US" sz="3100" b="1" smtClean="0">
                <a:solidFill>
                  <a:srgbClr val="FF0000"/>
                </a:solidFill>
              </a:rPr>
              <a:t>do-while:</a:t>
            </a:r>
            <a:endParaRPr lang="en-US" sz="3100" b="1">
              <a:solidFill>
                <a:srgbClr val="FF0000"/>
              </a:solidFill>
            </a:endParaRPr>
          </a:p>
          <a:p>
            <a:pPr algn="just"/>
            <a:r>
              <a:rPr lang="en-US" sz="3100" smtClean="0"/>
              <a:t>Vòng </a:t>
            </a:r>
            <a:r>
              <a:rPr lang="en-US" sz="3100"/>
              <a:t>lặp do-while thực thi khối lệnh khi mà điều kiện là true, tương tự như vòng lặp while, ngoại trừ do-while thực hiện lệnh ít nhất một lần ngay cả khi điều kiện là false</a:t>
            </a:r>
            <a:r>
              <a:rPr lang="en-US" sz="3100"/>
              <a:t>. </a:t>
            </a:r>
            <a:endParaRPr lang="en-US" sz="3100" smtClean="0"/>
          </a:p>
          <a:p>
            <a:pPr algn="just"/>
            <a:r>
              <a:rPr lang="en-US" sz="3100" smtClean="0"/>
              <a:t>Cú </a:t>
            </a:r>
            <a:r>
              <a:rPr lang="en-US" sz="3100"/>
              <a:t>pháp:</a:t>
            </a:r>
          </a:p>
          <a:p>
            <a:pPr marL="36576" indent="0" algn="just">
              <a:buNone/>
            </a:pPr>
            <a:r>
              <a:rPr lang="en-US" sz="3100" smtClean="0"/>
              <a:t>	do </a:t>
            </a:r>
          </a:p>
          <a:p>
            <a:pPr marL="36576" indent="0" algn="just">
              <a:buNone/>
            </a:pPr>
            <a:r>
              <a:rPr lang="en-US" sz="3100" smtClean="0"/>
              <a:t>	{</a:t>
            </a:r>
            <a:endParaRPr lang="en-US" sz="3100"/>
          </a:p>
          <a:p>
            <a:pPr marL="36576" indent="0" algn="just">
              <a:buNone/>
            </a:pPr>
            <a:r>
              <a:rPr lang="en-US" sz="3100" smtClean="0"/>
              <a:t>		khối </a:t>
            </a:r>
            <a:r>
              <a:rPr lang="en-US" sz="3100"/>
              <a:t>lệnh;</a:t>
            </a:r>
          </a:p>
          <a:p>
            <a:pPr marL="36576" indent="0" algn="just">
              <a:buNone/>
            </a:pPr>
            <a:r>
              <a:rPr lang="en-US" sz="3100" smtClean="0"/>
              <a:t>	} </a:t>
            </a:r>
            <a:r>
              <a:rPr lang="en-US" sz="3100"/>
              <a:t>while(điều </a:t>
            </a:r>
            <a:r>
              <a:rPr lang="en-US" sz="3100"/>
              <a:t>kiện</a:t>
            </a:r>
            <a:r>
              <a:rPr lang="en-US" sz="3100" smtClean="0"/>
              <a:t>);</a:t>
            </a:r>
          </a:p>
        </p:txBody>
      </p:sp>
    </p:spTree>
    <p:extLst>
      <p:ext uri="{BB962C8B-B14F-4D97-AF65-F5344CB8AC3E}">
        <p14:creationId xmlns:p14="http://schemas.microsoft.com/office/powerpoint/2010/main" val="10944234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Vòng </a:t>
            </a:r>
            <a:r>
              <a:rPr lang="en-US" sz="3100" b="1">
                <a:solidFill>
                  <a:srgbClr val="FF0000"/>
                </a:solidFill>
              </a:rPr>
              <a:t>lặp </a:t>
            </a:r>
            <a:r>
              <a:rPr lang="en-US" sz="3100" b="1" smtClean="0">
                <a:solidFill>
                  <a:srgbClr val="FF0000"/>
                </a:solidFill>
              </a:rPr>
              <a:t>do-while:</a:t>
            </a:r>
            <a:endParaRPr lang="en-US" sz="3100" b="1">
              <a:solidFill>
                <a:srgbClr val="FF0000"/>
              </a:solidFill>
            </a:endParaRPr>
          </a:p>
          <a:p>
            <a:pPr algn="just"/>
            <a:r>
              <a:rPr lang="en-US" sz="3100" smtClean="0"/>
              <a:t>điều </a:t>
            </a:r>
            <a:r>
              <a:rPr lang="en-US" sz="3100"/>
              <a:t>kiện: Biểu thức boolean; vòng lặp sẽ tiếp tục khi mà điều kiện vẫn có giá </a:t>
            </a:r>
            <a:r>
              <a:rPr lang="en-US" sz="3100"/>
              <a:t>trị </a:t>
            </a:r>
            <a:r>
              <a:rPr lang="en-US" sz="3100" smtClean="0"/>
              <a:t>true.</a:t>
            </a:r>
          </a:p>
          <a:p>
            <a:pPr algn="just"/>
            <a:r>
              <a:rPr lang="en-US" sz="3100" smtClean="0"/>
              <a:t>khối </a:t>
            </a:r>
            <a:r>
              <a:rPr lang="en-US" sz="3100"/>
              <a:t>lệnh: Khối lệnh luôn được thực hiện ở lần thứ nhất, từ vòng lặp thứ hai, chúng được thực hiện khi điều kiện nhận giá trị true.</a:t>
            </a:r>
          </a:p>
        </p:txBody>
      </p:sp>
    </p:spTree>
    <p:extLst>
      <p:ext uri="{BB962C8B-B14F-4D97-AF65-F5344CB8AC3E}">
        <p14:creationId xmlns:p14="http://schemas.microsoft.com/office/powerpoint/2010/main" val="328617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Độc </a:t>
            </a:r>
            <a:r>
              <a:rPr lang="en-US" b="1">
                <a:solidFill>
                  <a:srgbClr val="FF0000"/>
                </a:solidFill>
              </a:rPr>
              <a:t>lập phần cứng và hệ điều hành</a:t>
            </a:r>
            <a:r>
              <a:rPr lang="en-US" b="1">
                <a:solidFill>
                  <a:srgbClr val="FF0000"/>
                </a:solidFill>
              </a:rPr>
              <a:t>:</a:t>
            </a:r>
          </a:p>
          <a:p>
            <a:pPr algn="just"/>
            <a:r>
              <a:rPr lang="en-US"/>
              <a:t>Hình </a:t>
            </a:r>
            <a:r>
              <a:rPr lang="en-US" smtClean="0"/>
              <a:t>2.1:</a:t>
            </a:r>
          </a:p>
          <a:p>
            <a:pPr marL="36576" indent="0" algn="just">
              <a:buNone/>
            </a:pPr>
            <a:r>
              <a:rPr lang="en-US" smtClean="0"/>
              <a:t>    cách </a:t>
            </a:r>
          </a:p>
          <a:p>
            <a:pPr marL="36576" indent="0" algn="just">
              <a:buNone/>
            </a:pPr>
            <a:r>
              <a:rPr lang="en-US" smtClean="0"/>
              <a:t>    biên dịch </a:t>
            </a:r>
            <a:endParaRPr lang="en-US"/>
          </a:p>
          <a:p>
            <a:pPr marL="36576" indent="0" algn="just">
              <a:buNone/>
            </a:pPr>
            <a:r>
              <a:rPr lang="en-US" smtClean="0"/>
              <a:t>    truyền </a:t>
            </a:r>
            <a:r>
              <a:rPr lang="en-US"/>
              <a:t>thống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629" y="1126951"/>
            <a:ext cx="585787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9430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Vòng </a:t>
            </a:r>
            <a:r>
              <a:rPr lang="en-US" sz="3100" b="1">
                <a:solidFill>
                  <a:srgbClr val="FF0000"/>
                </a:solidFill>
              </a:rPr>
              <a:t>lặp </a:t>
            </a:r>
            <a:r>
              <a:rPr lang="en-US" sz="3100" b="1" smtClean="0">
                <a:solidFill>
                  <a:srgbClr val="FF0000"/>
                </a:solidFill>
              </a:rPr>
              <a:t>do-while:</a:t>
            </a:r>
            <a:endParaRPr lang="en-US" sz="3100" b="1">
              <a:solidFill>
                <a:srgbClr val="FF0000"/>
              </a:solidFill>
            </a:endParaRPr>
          </a:p>
          <a:p>
            <a:pPr algn="just"/>
            <a:r>
              <a:rPr lang="en-US" sz="3100" smtClean="0"/>
              <a:t>Ví </a:t>
            </a:r>
            <a:r>
              <a:rPr lang="en-US" sz="3100"/>
              <a:t>dụ sau tính tổng của 5 số tự nhiên đầu tiên dùng cấu trúc do-while.</a:t>
            </a:r>
          </a:p>
          <a:p>
            <a:pPr marL="36576" indent="0" algn="just">
              <a:buNone/>
            </a:pPr>
            <a:r>
              <a:rPr lang="en-US" sz="3100" smtClean="0"/>
              <a:t>	int </a:t>
            </a:r>
            <a:r>
              <a:rPr lang="en-US" sz="3100"/>
              <a:t>a = 1,sum = 0</a:t>
            </a:r>
            <a:r>
              <a:rPr lang="en-US" sz="3100"/>
              <a:t>; </a:t>
            </a:r>
            <a:endParaRPr lang="en-US" sz="3100" smtClean="0"/>
          </a:p>
          <a:p>
            <a:pPr marL="36576" indent="0" algn="just">
              <a:buNone/>
            </a:pPr>
            <a:r>
              <a:rPr lang="en-US" sz="3100" smtClean="0"/>
              <a:t>	do </a:t>
            </a:r>
          </a:p>
          <a:p>
            <a:pPr marL="36576" indent="0" algn="just">
              <a:buNone/>
            </a:pPr>
            <a:r>
              <a:rPr lang="en-US" sz="3100" smtClean="0"/>
              <a:t>	{</a:t>
            </a:r>
            <a:endParaRPr lang="en-US" sz="3100"/>
          </a:p>
          <a:p>
            <a:pPr marL="36576" indent="0" algn="just">
              <a:buNone/>
            </a:pPr>
            <a:r>
              <a:rPr lang="en-US" sz="3100" smtClean="0"/>
              <a:t>		sum </a:t>
            </a:r>
            <a:r>
              <a:rPr lang="en-US" sz="3100"/>
              <a:t>+= a</a:t>
            </a:r>
            <a:r>
              <a:rPr lang="en-US" sz="3100"/>
              <a:t>; </a:t>
            </a:r>
            <a:endParaRPr lang="en-US" sz="3100" smtClean="0"/>
          </a:p>
          <a:p>
            <a:pPr marL="36576" indent="0" algn="just">
              <a:buNone/>
            </a:pPr>
            <a:r>
              <a:rPr lang="en-US" sz="3100"/>
              <a:t>	</a:t>
            </a:r>
            <a:r>
              <a:rPr lang="en-US" sz="3100" smtClean="0"/>
              <a:t>	a</a:t>
            </a:r>
            <a:r>
              <a:rPr lang="en-US" sz="3100"/>
              <a:t>++;</a:t>
            </a:r>
          </a:p>
          <a:p>
            <a:pPr marL="36576" indent="0" algn="just">
              <a:buNone/>
            </a:pPr>
            <a:r>
              <a:rPr lang="en-US" sz="3100" smtClean="0"/>
              <a:t>	} </a:t>
            </a:r>
            <a:r>
              <a:rPr lang="en-US" sz="3100"/>
              <a:t>while (a &lt;= 5);</a:t>
            </a:r>
          </a:p>
          <a:p>
            <a:pPr marL="36576" indent="0" algn="just">
              <a:buNone/>
            </a:pPr>
            <a:r>
              <a:rPr lang="en-US" sz="3100" smtClean="0"/>
              <a:t>	System.out.println</a:t>
            </a:r>
            <a:r>
              <a:rPr lang="en-US" sz="3100"/>
              <a:t>(“Sum of 1 to 5 </a:t>
            </a:r>
            <a:r>
              <a:rPr lang="en-US" sz="3100"/>
              <a:t>is </a:t>
            </a:r>
            <a:r>
              <a:rPr lang="en-US" sz="3100" smtClean="0"/>
              <a:t>” + sum</a:t>
            </a:r>
            <a:r>
              <a:rPr lang="en-US" sz="3100"/>
              <a:t>);</a:t>
            </a:r>
          </a:p>
        </p:txBody>
      </p:sp>
    </p:spTree>
    <p:extLst>
      <p:ext uri="{BB962C8B-B14F-4D97-AF65-F5344CB8AC3E}">
        <p14:creationId xmlns:p14="http://schemas.microsoft.com/office/powerpoint/2010/main" val="7428730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Vòng </a:t>
            </a:r>
            <a:r>
              <a:rPr lang="en-US" sz="3100" b="1">
                <a:solidFill>
                  <a:srgbClr val="FF0000"/>
                </a:solidFill>
              </a:rPr>
              <a:t>lặp </a:t>
            </a:r>
            <a:r>
              <a:rPr lang="en-US" sz="3100" b="1" smtClean="0">
                <a:solidFill>
                  <a:srgbClr val="FF0000"/>
                </a:solidFill>
              </a:rPr>
              <a:t>for:</a:t>
            </a:r>
            <a:endParaRPr lang="en-US" sz="3100" b="1">
              <a:solidFill>
                <a:srgbClr val="FF0000"/>
              </a:solidFill>
            </a:endParaRPr>
          </a:p>
          <a:p>
            <a:pPr algn="just"/>
            <a:r>
              <a:rPr lang="en-US" sz="3100" smtClean="0"/>
              <a:t>Vòng </a:t>
            </a:r>
            <a:r>
              <a:rPr lang="en-US" sz="3100"/>
              <a:t>lặp for cung cấp một dạng kết hợp tất cả các đặc điểm chung của tất cả các loại vòng lặp: giá trị khởi tạo của biến chạy, điều kiện dừng của vòng lặp và lệnh thay đổi giá trị của biến chạy.</a:t>
            </a:r>
          </a:p>
          <a:p>
            <a:pPr algn="just"/>
            <a:r>
              <a:rPr lang="en-US" sz="3100"/>
              <a:t>Cú pháp:</a:t>
            </a:r>
          </a:p>
          <a:p>
            <a:pPr marL="36576" indent="0" algn="just">
              <a:buNone/>
            </a:pPr>
            <a:r>
              <a:rPr lang="en-US" sz="3100" smtClean="0"/>
              <a:t>	for(khối </a:t>
            </a:r>
            <a:r>
              <a:rPr lang="en-US" sz="3100"/>
              <a:t>lệnh khởi tạo; điều kiện; khối lệnh thay đổi biến chạy</a:t>
            </a:r>
            <a:r>
              <a:rPr lang="en-US" sz="3100"/>
              <a:t>) </a:t>
            </a:r>
            <a:endParaRPr lang="en-US" sz="3100" smtClean="0"/>
          </a:p>
          <a:p>
            <a:pPr marL="36576" indent="0" algn="just">
              <a:buNone/>
            </a:pPr>
            <a:r>
              <a:rPr lang="en-US" sz="3100" smtClean="0"/>
              <a:t>	{ </a:t>
            </a:r>
          </a:p>
          <a:p>
            <a:pPr marL="36576" indent="0" algn="just">
              <a:buNone/>
            </a:pPr>
            <a:r>
              <a:rPr lang="en-US" sz="3100" smtClean="0"/>
              <a:t>		khối </a:t>
            </a:r>
            <a:r>
              <a:rPr lang="en-US" sz="3100"/>
              <a:t>lệnh</a:t>
            </a:r>
            <a:r>
              <a:rPr lang="en-US" sz="3100" smtClean="0"/>
              <a:t>;</a:t>
            </a:r>
          </a:p>
          <a:p>
            <a:pPr marL="36576" indent="0" algn="just">
              <a:buNone/>
            </a:pPr>
            <a:r>
              <a:rPr lang="en-US" sz="3100" smtClean="0"/>
              <a:t>	}</a:t>
            </a:r>
            <a:endParaRPr lang="en-US" sz="3100"/>
          </a:p>
        </p:txBody>
      </p:sp>
    </p:spTree>
    <p:extLst>
      <p:ext uri="{BB962C8B-B14F-4D97-AF65-F5344CB8AC3E}">
        <p14:creationId xmlns:p14="http://schemas.microsoft.com/office/powerpoint/2010/main" val="3097358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b="1" smtClean="0">
                <a:solidFill>
                  <a:srgbClr val="FF0000"/>
                </a:solidFill>
              </a:rPr>
              <a:t>Vòng </a:t>
            </a:r>
            <a:r>
              <a:rPr lang="en-US" sz="3100" b="1">
                <a:solidFill>
                  <a:srgbClr val="FF0000"/>
                </a:solidFill>
              </a:rPr>
              <a:t>lặp </a:t>
            </a:r>
            <a:r>
              <a:rPr lang="en-US" sz="3100" b="1" smtClean="0">
                <a:solidFill>
                  <a:srgbClr val="FF0000"/>
                </a:solidFill>
              </a:rPr>
              <a:t>for:</a:t>
            </a:r>
            <a:endParaRPr lang="en-US" sz="3100" b="1">
              <a:solidFill>
                <a:srgbClr val="FF0000"/>
              </a:solidFill>
            </a:endParaRPr>
          </a:p>
          <a:p>
            <a:pPr algn="just"/>
            <a:r>
              <a:rPr lang="en-US" sz="3100" smtClean="0"/>
              <a:t>VD: Đoạn </a:t>
            </a:r>
            <a:r>
              <a:rPr lang="en-US" sz="3100"/>
              <a:t>chương trình sau hiển thi tổng của 5 số đầu tiên dùng vòng lặp for.</a:t>
            </a:r>
          </a:p>
          <a:p>
            <a:pPr marL="36576" indent="0" algn="just">
              <a:buNone/>
            </a:pPr>
            <a:r>
              <a:rPr lang="en-US" sz="3100" smtClean="0"/>
              <a:t>	int </a:t>
            </a:r>
            <a:r>
              <a:rPr lang="en-US" sz="3100"/>
              <a:t>sum = 0;</a:t>
            </a:r>
          </a:p>
          <a:p>
            <a:pPr marL="36576" indent="0" algn="just">
              <a:buNone/>
            </a:pPr>
            <a:r>
              <a:rPr lang="en-US" sz="3100" smtClean="0"/>
              <a:t>	for </a:t>
            </a:r>
            <a:r>
              <a:rPr lang="en-US" sz="3100"/>
              <a:t>(int i=1; i&lt;=5; i++)</a:t>
            </a:r>
          </a:p>
          <a:p>
            <a:pPr marL="36576" indent="0" algn="just">
              <a:buNone/>
            </a:pPr>
            <a:r>
              <a:rPr lang="en-US" sz="3100" smtClean="0"/>
              <a:t>		sum </a:t>
            </a:r>
            <a:r>
              <a:rPr lang="en-US" sz="3100"/>
              <a:t>+= i</a:t>
            </a:r>
            <a:r>
              <a:rPr lang="en-US" sz="3100"/>
              <a:t>; </a:t>
            </a:r>
            <a:endParaRPr lang="en-US" sz="3100" smtClean="0"/>
          </a:p>
          <a:p>
            <a:pPr marL="36576" indent="0" algn="just">
              <a:buNone/>
            </a:pPr>
            <a:r>
              <a:rPr lang="en-US" sz="3100" smtClean="0"/>
              <a:t>	System.out.println</a:t>
            </a:r>
            <a:r>
              <a:rPr lang="en-US" sz="3100"/>
              <a:t>(“The sum </a:t>
            </a:r>
            <a:r>
              <a:rPr lang="en-US" sz="3100"/>
              <a:t>is </a:t>
            </a:r>
            <a:r>
              <a:rPr lang="en-US" sz="3100" smtClean="0"/>
              <a:t>” + sum</a:t>
            </a:r>
            <a:r>
              <a:rPr lang="en-US" sz="3100"/>
              <a:t>);</a:t>
            </a:r>
          </a:p>
          <a:p>
            <a:pPr algn="just"/>
            <a:endParaRPr lang="en-US" sz="3100"/>
          </a:p>
        </p:txBody>
      </p:sp>
    </p:spTree>
    <p:extLst>
      <p:ext uri="{BB962C8B-B14F-4D97-AF65-F5344CB8AC3E}">
        <p14:creationId xmlns:p14="http://schemas.microsoft.com/office/powerpoint/2010/main" val="23789533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Vòng </a:t>
            </a:r>
            <a:r>
              <a:rPr lang="en-US" sz="3100" b="1">
                <a:solidFill>
                  <a:srgbClr val="FF0000"/>
                </a:solidFill>
              </a:rPr>
              <a:t>lặp </a:t>
            </a:r>
            <a:r>
              <a:rPr lang="en-US" sz="3100" b="1" smtClean="0">
                <a:solidFill>
                  <a:srgbClr val="FF0000"/>
                </a:solidFill>
              </a:rPr>
              <a:t>for:</a:t>
            </a:r>
            <a:endParaRPr lang="en-US" sz="3100" b="1">
              <a:solidFill>
                <a:srgbClr val="FF0000"/>
              </a:solidFill>
            </a:endParaRPr>
          </a:p>
          <a:p>
            <a:pPr lvl="0" algn="just"/>
            <a:r>
              <a:rPr lang="en-US" sz="3100" smtClean="0"/>
              <a:t>Để </a:t>
            </a:r>
            <a:r>
              <a:rPr lang="en-US" sz="3100"/>
              <a:t>thoát khỏi vòng lặp ta sử dụng </a:t>
            </a:r>
            <a:r>
              <a:rPr lang="en-US" sz="3100"/>
              <a:t>lệnh </a:t>
            </a:r>
            <a:r>
              <a:rPr lang="en-US" sz="3100" smtClean="0"/>
              <a:t>break. Ví </a:t>
            </a:r>
            <a:r>
              <a:rPr lang="en-US" sz="3100"/>
              <a:t>dụ:</a:t>
            </a:r>
          </a:p>
          <a:p>
            <a:pPr marL="36576" indent="0" algn="just">
              <a:buNone/>
            </a:pPr>
            <a:r>
              <a:rPr lang="en-US" sz="3100" smtClean="0"/>
              <a:t>	for </a:t>
            </a:r>
            <a:r>
              <a:rPr lang="en-US" sz="3100"/>
              <a:t>(int x = 1; x &lt;= 4; x</a:t>
            </a:r>
            <a:r>
              <a:rPr lang="en-US" sz="3100"/>
              <a:t>++) </a:t>
            </a:r>
            <a:endParaRPr lang="en-US" sz="3100" smtClean="0"/>
          </a:p>
          <a:p>
            <a:pPr marL="36576" indent="0" algn="just">
              <a:buNone/>
            </a:pPr>
            <a:r>
              <a:rPr lang="en-US" sz="3100" smtClean="0"/>
              <a:t>	{</a:t>
            </a:r>
            <a:endParaRPr lang="en-US" sz="3100"/>
          </a:p>
          <a:p>
            <a:pPr marL="36576" indent="0" algn="just">
              <a:buNone/>
            </a:pPr>
            <a:r>
              <a:rPr lang="en-US" sz="3100" smtClean="0"/>
              <a:t>		// </a:t>
            </a:r>
            <a:r>
              <a:rPr lang="en-US" sz="3100"/>
              <a:t>... nhưng khi x bằng 3, thì thoát khỏi dòng lặp bằng </a:t>
            </a:r>
            <a:r>
              <a:rPr lang="en-US" sz="3100"/>
              <a:t>lệnh </a:t>
            </a:r>
            <a:r>
              <a:rPr lang="en-US" sz="3100" smtClean="0"/>
              <a:t>break </a:t>
            </a:r>
          </a:p>
          <a:p>
            <a:pPr marL="36576" indent="0" algn="just">
              <a:buNone/>
            </a:pPr>
            <a:r>
              <a:rPr lang="en-US" sz="3100" smtClean="0"/>
              <a:t>		if </a:t>
            </a:r>
            <a:r>
              <a:rPr lang="en-US" sz="3100"/>
              <a:t>(x == 3) break;</a:t>
            </a:r>
          </a:p>
          <a:p>
            <a:pPr marL="36576" indent="0" algn="just">
              <a:buNone/>
            </a:pPr>
            <a:r>
              <a:rPr lang="en-US" sz="3100" smtClean="0"/>
              <a:t>		System.out.println(x</a:t>
            </a:r>
            <a:r>
              <a:rPr lang="en-US" sz="3100"/>
              <a:t>);</a:t>
            </a:r>
          </a:p>
          <a:p>
            <a:pPr marL="36576" indent="0" algn="just">
              <a:buNone/>
            </a:pPr>
            <a:r>
              <a:rPr lang="en-US" sz="3100" smtClean="0"/>
              <a:t>	}</a:t>
            </a:r>
            <a:endParaRPr lang="en-US" sz="3100"/>
          </a:p>
          <a:p>
            <a:pPr marL="36576" indent="0" algn="just">
              <a:buNone/>
            </a:pPr>
            <a:r>
              <a:rPr lang="en-US" sz="3100" smtClean="0"/>
              <a:t>	System.out.println</a:t>
            </a:r>
            <a:r>
              <a:rPr lang="en-US" sz="3100"/>
              <a:t>("Lặp kết thúc");</a:t>
            </a:r>
          </a:p>
          <a:p>
            <a:pPr algn="just"/>
            <a:endParaRPr lang="en-US" sz="3100"/>
          </a:p>
        </p:txBody>
      </p:sp>
    </p:spTree>
    <p:extLst>
      <p:ext uri="{BB962C8B-B14F-4D97-AF65-F5344CB8AC3E}">
        <p14:creationId xmlns:p14="http://schemas.microsoft.com/office/powerpoint/2010/main" val="41583062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CẤU TRÚC LỆNH</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Vòng </a:t>
            </a:r>
            <a:r>
              <a:rPr lang="en-US" sz="3100" b="1">
                <a:solidFill>
                  <a:srgbClr val="FF0000"/>
                </a:solidFill>
              </a:rPr>
              <a:t>lặp </a:t>
            </a:r>
            <a:r>
              <a:rPr lang="en-US" sz="3100" b="1" smtClean="0">
                <a:solidFill>
                  <a:srgbClr val="FF0000"/>
                </a:solidFill>
              </a:rPr>
              <a:t>for:</a:t>
            </a:r>
            <a:endParaRPr lang="en-US" sz="3100" b="1">
              <a:solidFill>
                <a:srgbClr val="FF0000"/>
              </a:solidFill>
            </a:endParaRPr>
          </a:p>
          <a:p>
            <a:pPr lvl="0"/>
            <a:r>
              <a:rPr lang="en-US" sz="3100" smtClean="0"/>
              <a:t>Để </a:t>
            </a:r>
            <a:r>
              <a:rPr lang="en-US" sz="3100"/>
              <a:t>quay lại vòng lặp ta sử dụng lệnh continue. Ví dụ:</a:t>
            </a:r>
          </a:p>
          <a:p>
            <a:pPr marL="36576" indent="0">
              <a:buNone/>
            </a:pPr>
            <a:r>
              <a:rPr lang="en-US" sz="3100" smtClean="0"/>
              <a:t>	for </a:t>
            </a:r>
            <a:r>
              <a:rPr lang="en-US" sz="3100"/>
              <a:t>(int x = 1; x &lt;= 4; x</a:t>
            </a:r>
            <a:r>
              <a:rPr lang="en-US" sz="3100"/>
              <a:t>++) </a:t>
            </a:r>
            <a:endParaRPr lang="en-US" sz="3100" smtClean="0"/>
          </a:p>
          <a:p>
            <a:pPr marL="36576" indent="0">
              <a:buNone/>
            </a:pPr>
            <a:r>
              <a:rPr lang="en-US" sz="3100"/>
              <a:t>	</a:t>
            </a:r>
            <a:r>
              <a:rPr lang="en-US" sz="3100" smtClean="0"/>
              <a:t>{</a:t>
            </a:r>
            <a:endParaRPr lang="en-US" sz="3100"/>
          </a:p>
          <a:p>
            <a:pPr marL="36576" indent="0">
              <a:buNone/>
            </a:pPr>
            <a:r>
              <a:rPr lang="en-US" sz="3100" smtClean="0"/>
              <a:t>		if </a:t>
            </a:r>
            <a:r>
              <a:rPr lang="en-US" sz="3100"/>
              <a:t>(x == 3) break;</a:t>
            </a:r>
          </a:p>
          <a:p>
            <a:pPr marL="36576" indent="0">
              <a:buNone/>
            </a:pPr>
            <a:r>
              <a:rPr lang="en-US" sz="3100"/>
              <a:t>	</a:t>
            </a:r>
            <a:r>
              <a:rPr lang="en-US" sz="3100" smtClean="0"/>
              <a:t>	if </a:t>
            </a:r>
            <a:r>
              <a:rPr lang="en-US" sz="3100"/>
              <a:t>(x </a:t>
            </a:r>
            <a:r>
              <a:rPr lang="en-US" sz="3100"/>
              <a:t>== </a:t>
            </a:r>
            <a:r>
              <a:rPr lang="en-US" sz="3100" smtClean="0"/>
              <a:t>4) </a:t>
            </a:r>
            <a:r>
              <a:rPr lang="en-US" sz="3100"/>
              <a:t>continue;</a:t>
            </a:r>
          </a:p>
          <a:p>
            <a:pPr marL="36576" indent="0">
              <a:buNone/>
            </a:pPr>
            <a:r>
              <a:rPr lang="en-US" sz="3100" smtClean="0"/>
              <a:t>		System.out.println(x</a:t>
            </a:r>
            <a:r>
              <a:rPr lang="en-US" sz="3100"/>
              <a:t>);</a:t>
            </a:r>
          </a:p>
          <a:p>
            <a:pPr marL="36576" indent="0">
              <a:buNone/>
            </a:pPr>
            <a:r>
              <a:rPr lang="en-US" sz="3100" smtClean="0"/>
              <a:t>	}</a:t>
            </a:r>
            <a:endParaRPr lang="en-US" sz="3100"/>
          </a:p>
          <a:p>
            <a:pPr marL="36576" indent="0">
              <a:buNone/>
            </a:pPr>
            <a:r>
              <a:rPr lang="en-US" sz="3100" smtClean="0"/>
              <a:t>	System.out.println</a:t>
            </a:r>
            <a:r>
              <a:rPr lang="en-US" sz="3100"/>
              <a:t>("Lặp kết thúc");</a:t>
            </a:r>
          </a:p>
          <a:p>
            <a:pPr lvl="0" algn="just"/>
            <a:endParaRPr lang="en-US" sz="3100"/>
          </a:p>
        </p:txBody>
      </p:sp>
    </p:spTree>
    <p:extLst>
      <p:ext uri="{BB962C8B-B14F-4D97-AF65-F5344CB8AC3E}">
        <p14:creationId xmlns:p14="http://schemas.microsoft.com/office/powerpoint/2010/main" val="8834219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PHONG CÁCH LẬP TRÌNH</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Người </a:t>
            </a:r>
            <a:r>
              <a:rPr lang="en-US" sz="3100"/>
              <a:t>lập trình giỏi thì chương trình viết phải cho dễ đọc, sao cho những người lập trình chung dễ theo dõi và bảo </a:t>
            </a:r>
            <a:r>
              <a:rPr lang="en-US" sz="3100"/>
              <a:t>trì</a:t>
            </a:r>
            <a:r>
              <a:rPr lang="en-US" sz="3100" smtClean="0"/>
              <a:t>.</a:t>
            </a:r>
          </a:p>
          <a:p>
            <a:pPr lvl="1" algn="just"/>
            <a:r>
              <a:rPr lang="en-US" sz="2700"/>
              <a:t>Canh lề cho từng khối lệnh</a:t>
            </a:r>
          </a:p>
          <a:p>
            <a:pPr lvl="1" algn="just"/>
            <a:r>
              <a:rPr lang="en-US" sz="2700"/>
              <a:t>Sử dụng ghi chú</a:t>
            </a:r>
          </a:p>
          <a:p>
            <a:pPr lvl="1" algn="just"/>
            <a:r>
              <a:rPr lang="en-US" sz="2700"/>
              <a:t>Đặt tên biến phải có </a:t>
            </a:r>
            <a:r>
              <a:rPr lang="en-US" sz="2700"/>
              <a:t>ý </a:t>
            </a:r>
            <a:r>
              <a:rPr lang="en-US" sz="2700" smtClean="0"/>
              <a:t>nghĩa</a:t>
            </a:r>
          </a:p>
          <a:p>
            <a:pPr lvl="1" algn="just"/>
            <a:r>
              <a:rPr lang="en-US" sz="2700" smtClean="0"/>
              <a:t>…..</a:t>
            </a:r>
            <a:endParaRPr lang="en-US" sz="2700"/>
          </a:p>
          <a:p>
            <a:pPr lvl="0" algn="just"/>
            <a:endParaRPr lang="en-US" sz="3100"/>
          </a:p>
        </p:txBody>
      </p:sp>
    </p:spTree>
    <p:extLst>
      <p:ext uri="{BB962C8B-B14F-4D97-AF65-F5344CB8AC3E}">
        <p14:creationId xmlns:p14="http://schemas.microsoft.com/office/powerpoint/2010/main" val="451015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lvl="0" algn="just"/>
            <a:r>
              <a:rPr lang="en-US" sz="3100" smtClean="0"/>
              <a:t>Bài 1: Viết </a:t>
            </a:r>
            <a:r>
              <a:rPr lang="en-US" sz="3100"/>
              <a:t>chương trình tính tổng các số chẵn nằm trong khoảng 1 đến 100.</a:t>
            </a:r>
          </a:p>
          <a:p>
            <a:pPr lvl="0" algn="just"/>
            <a:r>
              <a:rPr lang="en-US" sz="3100"/>
              <a:t>Bài </a:t>
            </a:r>
            <a:r>
              <a:rPr lang="en-US" sz="3100" smtClean="0"/>
              <a:t>2: Viết </a:t>
            </a:r>
            <a:r>
              <a:rPr lang="en-US" sz="3100"/>
              <a:t>chương trình hiển thị tổng các bội số của 7 nằm giữa 1 và 100.</a:t>
            </a:r>
          </a:p>
          <a:p>
            <a:pPr lvl="0" algn="just"/>
            <a:r>
              <a:rPr lang="en-US" sz="3100"/>
              <a:t>Bài </a:t>
            </a:r>
            <a:r>
              <a:rPr lang="en-US" sz="3100" smtClean="0"/>
              <a:t>3: Viết </a:t>
            </a:r>
            <a:r>
              <a:rPr lang="en-US" sz="3100"/>
              <a:t>chương trình tìm giai thừa của n (n&gt;0), n nhập </a:t>
            </a:r>
            <a:r>
              <a:rPr lang="en-US" sz="3100"/>
              <a:t>từ </a:t>
            </a:r>
            <a:r>
              <a:rPr lang="en-US" sz="3100" smtClean="0"/>
              <a:t>bàn phím.</a:t>
            </a:r>
            <a:endParaRPr lang="en-US" sz="3100"/>
          </a:p>
          <a:p>
            <a:pPr lvl="0" algn="just"/>
            <a:r>
              <a:rPr lang="en-US" sz="3100"/>
              <a:t>Bài </a:t>
            </a:r>
            <a:r>
              <a:rPr lang="en-US" sz="3100" smtClean="0"/>
              <a:t>4: Viết </a:t>
            </a:r>
            <a:r>
              <a:rPr lang="en-US" sz="3100"/>
              <a:t>chương trình tìm bội số chung nhỏ nhất của m và n (m, n&gt;0), m và n được nhập </a:t>
            </a:r>
            <a:r>
              <a:rPr lang="en-US" sz="3100"/>
              <a:t>từ </a:t>
            </a:r>
            <a:r>
              <a:rPr lang="en-US" sz="3100" smtClean="0"/>
              <a:t>bàn phím.</a:t>
            </a:r>
            <a:endParaRPr lang="en-US" sz="3100"/>
          </a:p>
        </p:txBody>
      </p:sp>
    </p:spTree>
    <p:extLst>
      <p:ext uri="{BB962C8B-B14F-4D97-AF65-F5344CB8AC3E}">
        <p14:creationId xmlns:p14="http://schemas.microsoft.com/office/powerpoint/2010/main" val="3247698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Bài 5: Viết </a:t>
            </a:r>
            <a:r>
              <a:rPr lang="en-US" sz="3100"/>
              <a:t>chương trình tìm ước số chung lớn nhất của m và n (m, n&gt;0), m và n được nhập </a:t>
            </a:r>
            <a:r>
              <a:rPr lang="en-US" sz="3100"/>
              <a:t>từ </a:t>
            </a:r>
            <a:r>
              <a:rPr lang="en-US" sz="3100" smtClean="0"/>
              <a:t>bàn phím.</a:t>
            </a:r>
          </a:p>
          <a:p>
            <a:pPr lvl="0" algn="just"/>
            <a:r>
              <a:rPr lang="en-US" sz="3100" smtClean="0"/>
              <a:t>Bài 6: Viết </a:t>
            </a:r>
            <a:r>
              <a:rPr lang="en-US" sz="3100"/>
              <a:t>chương trình in ra số chẵn từ 2 tới 10 bằng </a:t>
            </a:r>
            <a:r>
              <a:rPr lang="en-US" sz="3100"/>
              <a:t>cách </a:t>
            </a:r>
            <a:r>
              <a:rPr lang="en-US" sz="3100" smtClean="0"/>
              <a:t>dùng</a:t>
            </a:r>
          </a:p>
          <a:p>
            <a:pPr lvl="1" algn="just"/>
            <a:r>
              <a:rPr lang="en-US" sz="2700" smtClean="0"/>
              <a:t>Một </a:t>
            </a:r>
            <a:r>
              <a:rPr lang="en-US" sz="2700"/>
              <a:t>vòng lặp for và một câu </a:t>
            </a:r>
            <a:r>
              <a:rPr lang="en-US" sz="2700"/>
              <a:t>lệnh </a:t>
            </a:r>
            <a:r>
              <a:rPr lang="en-US" sz="2700" smtClean="0"/>
              <a:t>continue</a:t>
            </a:r>
          </a:p>
          <a:p>
            <a:pPr lvl="1" algn="just"/>
            <a:r>
              <a:rPr lang="en-US" sz="2700" smtClean="0"/>
              <a:t>Một </a:t>
            </a:r>
            <a:r>
              <a:rPr lang="en-US" sz="2700"/>
              <a:t>vòng lặp while và một biến làm cờ hiệu (variable as a flag).</a:t>
            </a:r>
          </a:p>
        </p:txBody>
      </p:sp>
    </p:spTree>
    <p:extLst>
      <p:ext uri="{BB962C8B-B14F-4D97-AF65-F5344CB8AC3E}">
        <p14:creationId xmlns:p14="http://schemas.microsoft.com/office/powerpoint/2010/main" val="1614098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ĐẶC TRƯNG CỦA </a:t>
            </a:r>
            <a:br>
              <a:rPr lang="en-US" smtClean="0">
                <a:solidFill>
                  <a:srgbClr val="FFFF00"/>
                </a:solidFill>
              </a:rPr>
            </a:br>
            <a:r>
              <a:rPr lang="en-US" smtClean="0">
                <a:solidFill>
                  <a:srgbClr val="FFFF00"/>
                </a:solidFill>
              </a:rPr>
              <a:t>NGÔN NGỮ JAVA</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b="1" smtClean="0">
                <a:solidFill>
                  <a:srgbClr val="FF0000"/>
                </a:solidFill>
              </a:rPr>
              <a:t>Độc </a:t>
            </a:r>
            <a:r>
              <a:rPr lang="en-US" b="1">
                <a:solidFill>
                  <a:srgbClr val="FF0000"/>
                </a:solidFill>
              </a:rPr>
              <a:t>lập phần cứng và hệ điều hành</a:t>
            </a:r>
            <a:r>
              <a:rPr lang="en-US" b="1">
                <a:solidFill>
                  <a:srgbClr val="FF0000"/>
                </a:solidFill>
              </a:rPr>
              <a:t>:</a:t>
            </a:r>
          </a:p>
          <a:p>
            <a:pPr algn="just"/>
            <a:r>
              <a:rPr lang="en-US" smtClean="0"/>
              <a:t>Các </a:t>
            </a:r>
            <a:r>
              <a:rPr lang="en-US"/>
              <a:t>chương trình viết bằng Java, trình biên dịch javac sẽ biên dịch mã nguồn thành dạng mã bytecode</a:t>
            </a:r>
            <a:r>
              <a:rPr lang="en-US"/>
              <a:t>. </a:t>
            </a:r>
            <a:endParaRPr lang="en-US" smtClean="0"/>
          </a:p>
          <a:p>
            <a:pPr algn="just"/>
            <a:r>
              <a:rPr lang="en-US" smtClean="0"/>
              <a:t>Sau </a:t>
            </a:r>
            <a:r>
              <a:rPr lang="en-US"/>
              <a:t>đó, khi chạy chương trình trên các nền phần cứng khác nhau, máy ảo Java (JVM) dùng trình thông dịch Java để chuyển mã bytecode thành dạng chạy được trên các môi trường tương ứng. Do vậy, khi thay đổi môi trường (phần cứng hoặc hệ điều hành), không phải biên dịch lại mã bytecode.</a:t>
            </a:r>
          </a:p>
          <a:p>
            <a:pPr algn="just"/>
            <a:endParaRPr lang="en-US"/>
          </a:p>
        </p:txBody>
      </p:sp>
    </p:spTree>
    <p:extLst>
      <p:ext uri="{BB962C8B-B14F-4D97-AF65-F5344CB8AC3E}">
        <p14:creationId xmlns:p14="http://schemas.microsoft.com/office/powerpoint/2010/main" val="476551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1338</TotalTime>
  <Words>5171</Words>
  <Application>Microsoft Office PowerPoint</Application>
  <PresentationFormat>On-screen Show (4:3)</PresentationFormat>
  <Paragraphs>527</Paragraphs>
  <Slides>87</Slides>
  <Notes>5</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Technic</vt:lpstr>
      <vt:lpstr>CƠ BẢN NGÔN NGỮ  lập trình JAVA</vt:lpstr>
      <vt:lpstr>NỘI DUNG</vt:lpstr>
      <vt:lpstr>LỊCH SỬ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ĐẶC TRƯNG CỦA  NGÔN NGỮ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KIẾN TRÚC CHƯƠNG TRÌNH CỦA JAVA</vt:lpstr>
      <vt:lpstr>CƠ CHẾ THỰC THI CỦA JAVA</vt:lpstr>
      <vt:lpstr>CƠ CHẾ THỰC THI CỦA JAVA</vt:lpstr>
      <vt:lpstr>CƠ CHẾ THỰC THI CỦA JAVA</vt:lpstr>
      <vt:lpstr>CƠ CHẾ THỰC THI CỦA JAVA</vt:lpstr>
      <vt:lpstr>CƠ CHẾ THỰC THI CỦA JAVA</vt:lpstr>
      <vt:lpstr>CÁC KIỂU DỮ LIỆU CƠ BẢN</vt:lpstr>
      <vt:lpstr>CÁC KIỂU DỮ LIỆU CƠ BẢN</vt:lpstr>
      <vt:lpstr>CÁC KIỂU DỮ LIỆU CƠ BẢN</vt:lpstr>
      <vt:lpstr>CÁC KIỂU DỮ LIỆU CƠ BẢN</vt:lpstr>
      <vt:lpstr>KHAI BÁO BIẾN</vt:lpstr>
      <vt:lpstr>KHAI BÁO BIẾN</vt:lpstr>
      <vt:lpstr>KHAI BÁO BIẾN</vt:lpstr>
      <vt:lpstr>PHẠM VI HOẠT ĐỘNG  CỦA BIẾN</vt:lpstr>
      <vt:lpstr>PHẠM VI HOẠT ĐỘNG  CỦA BIẾN</vt:lpstr>
      <vt:lpstr>KHỞI TẠO BIẾN</vt:lpstr>
      <vt:lpstr>KHỞI TẠO BIẾN</vt:lpstr>
      <vt:lpstr>ÉP KIỂU</vt:lpstr>
      <vt:lpstr>ÉP KIỂU</vt:lpstr>
      <vt:lpstr>ÉP KIỂU</vt:lpstr>
      <vt:lpstr>KIỂU STRING</vt:lpstr>
      <vt:lpstr>KIỂU STRING</vt:lpstr>
      <vt:lpstr>KIỂU STRING</vt:lpstr>
      <vt:lpstr>CÁC TOÁN TỬ</vt:lpstr>
      <vt:lpstr>CÁC TOÁN TỬ</vt:lpstr>
      <vt:lpstr>CÁC TOÁN TỬ</vt:lpstr>
      <vt:lpstr>CÁC TOÁN TỬ</vt:lpstr>
      <vt:lpstr>CÁC TOÁN TỬ</vt:lpstr>
      <vt:lpstr>CÁC TOÁN TỬ</vt:lpstr>
      <vt:lpstr>CÁC TOÁN TỬ</vt:lpstr>
      <vt:lpstr>CÁC TOÁN TỬ</vt:lpstr>
      <vt:lpstr>CÁC TOÁN TỬ</vt:lpstr>
      <vt:lpstr>CÁC TOÁN TỬ</vt:lpstr>
      <vt:lpstr>BIỂU THỨC</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CÁC CẤU TRÚC LỆNH</vt:lpstr>
      <vt:lpstr>PHONG CÁCH LẬP TRÌNH</vt:lpstr>
      <vt:lpstr>BÀI TẬP</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các phương pháp lập trình và ngôn ngữ c++</dc:title>
  <dc:creator>Windows User</dc:creator>
  <cp:lastModifiedBy>Windows User</cp:lastModifiedBy>
  <cp:revision>484</cp:revision>
  <dcterms:created xsi:type="dcterms:W3CDTF">2016-08-15T10:08:11Z</dcterms:created>
  <dcterms:modified xsi:type="dcterms:W3CDTF">2016-09-12T20:53:15Z</dcterms:modified>
</cp:coreProperties>
</file>