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3" r:id="rId39"/>
    <p:sldId id="295" r:id="rId40"/>
    <p:sldId id="297" r:id="rId41"/>
    <p:sldId id="298" r:id="rId42"/>
    <p:sldId id="296" r:id="rId43"/>
    <p:sldId id="299" r:id="rId44"/>
    <p:sldId id="300" r:id="rId45"/>
    <p:sldId id="301" r:id="rId46"/>
    <p:sldId id="303" r:id="rId47"/>
    <p:sldId id="302" r:id="rId48"/>
    <p:sldId id="304" r:id="rId49"/>
    <p:sldId id="305" r:id="rId50"/>
    <p:sldId id="306" r:id="rId51"/>
    <p:sldId id="307" r:id="rId52"/>
    <p:sldId id="308" r:id="rId53"/>
    <p:sldId id="313" r:id="rId54"/>
    <p:sldId id="311" r:id="rId55"/>
    <p:sldId id="314" r:id="rId56"/>
    <p:sldId id="312" r:id="rId57"/>
    <p:sldId id="31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5" autoAdjust="0"/>
  </p:normalViewPr>
  <p:slideViewPr>
    <p:cSldViewPr>
      <p:cViewPr>
        <p:scale>
          <a:sx n="72" d="100"/>
          <a:sy n="72" d="100"/>
        </p:scale>
        <p:origin x="-1314"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16150-5885-4012-8806-6BC4BC453EB1}" type="datetimeFigureOut">
              <a:rPr lang="en-US" smtClean="0"/>
              <a:t>22/09/2016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842AA-1770-47B5-86E9-2358399F357D}" type="slidenum">
              <a:rPr lang="en-US" smtClean="0"/>
              <a:t>‹#›</a:t>
            </a:fld>
            <a:endParaRPr lang="en-US"/>
          </a:p>
        </p:txBody>
      </p:sp>
    </p:spTree>
    <p:extLst>
      <p:ext uri="{BB962C8B-B14F-4D97-AF65-F5344CB8AC3E}">
        <p14:creationId xmlns:p14="http://schemas.microsoft.com/office/powerpoint/2010/main" val="189983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Nếu không, Java sẽ không phân biệt được chúng. </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26</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35</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36</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37</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38</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39</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40</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41</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42</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43</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44</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27</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45</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46</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47</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48</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49</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50</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51</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52</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53</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54</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28</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55</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56</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57</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29</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30</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31</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32</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33</a:t>
            </a:fld>
            <a:endParaRPr lang="en-US"/>
          </a:p>
        </p:txBody>
      </p:sp>
    </p:spTree>
    <p:extLst>
      <p:ext uri="{BB962C8B-B14F-4D97-AF65-F5344CB8AC3E}">
        <p14:creationId xmlns:p14="http://schemas.microsoft.com/office/powerpoint/2010/main" val="264929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34</a:t>
            </a:fld>
            <a:endParaRPr lang="en-US"/>
          </a:p>
        </p:txBody>
      </p:sp>
    </p:spTree>
    <p:extLst>
      <p:ext uri="{BB962C8B-B14F-4D97-AF65-F5344CB8AC3E}">
        <p14:creationId xmlns:p14="http://schemas.microsoft.com/office/powerpoint/2010/main" val="2649296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EEA37A-DCB6-4D6E-9397-047ED70ABE78}" type="datetimeFigureOut">
              <a:rPr lang="en-US" smtClean="0"/>
              <a:t>22/09/2016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22/09/2016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22/09/2016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22/09/2016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EEA37A-DCB6-4D6E-9397-047ED70ABE78}" type="datetimeFigureOut">
              <a:rPr lang="en-US" smtClean="0"/>
              <a:t>22/09/2016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22/09/2016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22/09/2016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22/09/2016</a:t>
            </a:fld>
            <a:endParaRPr lang="en-US"/>
          </a:p>
        </p:txBody>
      </p:sp>
      <p:sp>
        <p:nvSpPr>
          <p:cNvPr id="8" name="Slide Number Placeholder 7"/>
          <p:cNvSpPr>
            <a:spLocks noGrp="1"/>
          </p:cNvSpPr>
          <p:nvPr>
            <p:ph type="sldNum" sz="quarter" idx="11"/>
          </p:nvPr>
        </p:nvSpPr>
        <p:spPr/>
        <p:txBody>
          <a:bodyPr/>
          <a:lstStyle/>
          <a:p>
            <a:fld id="{DF1D4E77-EC6A-4B5A-8594-55D7A527C6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A37A-DCB6-4D6E-9397-047ED70ABE78}" type="datetimeFigureOut">
              <a:rPr lang="en-US" smtClean="0"/>
              <a:t>22/09/2016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22/09/2016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F1D4E77-EC6A-4B5A-8594-55D7A527C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1EEA37A-DCB6-4D6E-9397-047ED70ABE78}" type="datetimeFigureOut">
              <a:rPr lang="en-US" smtClean="0"/>
              <a:t>22/09/2016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1EEA37A-DCB6-4D6E-9397-047ED70ABE78}" type="datetimeFigureOut">
              <a:rPr lang="en-US" smtClean="0"/>
              <a:t>22/09/2016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1D4E77-EC6A-4B5A-8594-55D7A527C6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429000"/>
            <a:ext cx="8247392" cy="2301240"/>
          </a:xfrm>
        </p:spPr>
        <p:txBody>
          <a:bodyPr>
            <a:normAutofit/>
          </a:bodyPr>
          <a:lstStyle/>
          <a:p>
            <a:pPr algn="ctr"/>
            <a:r>
              <a:rPr lang="en-US" sz="4000" smtClean="0"/>
              <a:t>lập </a:t>
            </a:r>
            <a:r>
              <a:rPr lang="en-US" sz="4000" err="1" smtClean="0"/>
              <a:t>trình</a:t>
            </a:r>
            <a:r>
              <a:rPr lang="en-US" sz="4000" smtClean="0"/>
              <a:t> Hđt VỚI JAVA:</a:t>
            </a:r>
            <a:br>
              <a:rPr lang="en-US" sz="4000" smtClean="0"/>
            </a:br>
            <a:r>
              <a:rPr lang="en-US" sz="4000" smtClean="0"/>
              <a:t>TƯƠNG TÁC GIỮA CÁC </a:t>
            </a:r>
            <a:br>
              <a:rPr lang="en-US" sz="4000" smtClean="0"/>
            </a:br>
            <a:r>
              <a:rPr lang="en-US" sz="4000" smtClean="0"/>
              <a:t>ĐốI tượng</a:t>
            </a:r>
            <a:endParaRPr lang="en-US" sz="4000"/>
          </a:p>
        </p:txBody>
      </p:sp>
      <p:sp>
        <p:nvSpPr>
          <p:cNvPr id="3" name="Subtitle 2"/>
          <p:cNvSpPr>
            <a:spLocks noGrp="1"/>
          </p:cNvSpPr>
          <p:nvPr>
            <p:ph type="subTitle" idx="1"/>
          </p:nvPr>
        </p:nvSpPr>
        <p:spPr>
          <a:xfrm>
            <a:off x="251520" y="308248"/>
            <a:ext cx="8640960" cy="2544688"/>
          </a:xfrm>
        </p:spPr>
        <p:txBody>
          <a:bodyPr>
            <a:normAutofit fontScale="85000" lnSpcReduction="10000"/>
          </a:bodyPr>
          <a:lstStyle/>
          <a:p>
            <a:pPr algn="just"/>
            <a:r>
              <a:rPr lang="en-US" sz="2200" err="1" smtClean="0"/>
              <a:t>Học</a:t>
            </a:r>
            <a:r>
              <a:rPr lang="en-US" sz="2200" smtClean="0"/>
              <a:t> </a:t>
            </a:r>
            <a:r>
              <a:rPr lang="en-US" sz="2200" err="1" smtClean="0"/>
              <a:t>viện</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Bưu</a:t>
            </a:r>
            <a:r>
              <a:rPr lang="en-US" sz="2200" smtClean="0"/>
              <a:t> </a:t>
            </a:r>
            <a:r>
              <a:rPr lang="en-US" sz="2200" err="1" smtClean="0"/>
              <a:t>chính</a:t>
            </a:r>
            <a:r>
              <a:rPr lang="en-US" sz="2200" smtClean="0"/>
              <a:t> </a:t>
            </a:r>
            <a:r>
              <a:rPr lang="en-US" sz="2200" err="1" smtClean="0"/>
              <a:t>Viễn</a:t>
            </a:r>
            <a:r>
              <a:rPr lang="en-US" sz="2200" smtClean="0"/>
              <a:t> </a:t>
            </a:r>
            <a:r>
              <a:rPr lang="en-US" sz="2200" err="1" smtClean="0"/>
              <a:t>thông</a:t>
            </a:r>
            <a:endParaRPr lang="en-US" sz="2200" smtClean="0"/>
          </a:p>
          <a:p>
            <a:pPr algn="just"/>
            <a:r>
              <a:rPr lang="en-US" sz="2200" err="1" smtClean="0"/>
              <a:t>Khoa</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thông</a:t>
            </a:r>
            <a:r>
              <a:rPr lang="en-US" sz="2200" smtClean="0"/>
              <a:t> tin</a:t>
            </a:r>
          </a:p>
          <a:p>
            <a:pPr algn="just"/>
            <a:endParaRPr lang="en-US"/>
          </a:p>
          <a:p>
            <a:pPr algn="ctr"/>
            <a:r>
              <a:rPr lang="en-US" sz="4800" smtClean="0">
                <a:solidFill>
                  <a:srgbClr val="FFFF00"/>
                </a:solidFill>
              </a:rPr>
              <a:t>LẬP TRÌNH HƯỚNG ĐỐI TƯỢNG</a:t>
            </a:r>
          </a:p>
          <a:p>
            <a:pPr algn="just"/>
            <a:endParaRPr lang="en-US" smtClean="0"/>
          </a:p>
          <a:p>
            <a:r>
              <a:rPr lang="en-US" err="1" smtClean="0"/>
              <a:t>Nguyễn</a:t>
            </a:r>
            <a:r>
              <a:rPr lang="en-US" smtClean="0"/>
              <a:t> </a:t>
            </a:r>
            <a:r>
              <a:rPr lang="en-US" err="1" smtClean="0"/>
              <a:t>Thị</a:t>
            </a:r>
            <a:r>
              <a:rPr lang="en-US" smtClean="0"/>
              <a:t> </a:t>
            </a:r>
            <a:r>
              <a:rPr lang="en-US" err="1" smtClean="0"/>
              <a:t>Bích</a:t>
            </a:r>
            <a:r>
              <a:rPr lang="en-US" smtClean="0"/>
              <a:t> </a:t>
            </a:r>
            <a:r>
              <a:rPr lang="en-US" err="1" smtClean="0"/>
              <a:t>Nguyên</a:t>
            </a:r>
            <a:endParaRPr lang="en-US" smtClean="0"/>
          </a:p>
          <a:p>
            <a:r>
              <a:rPr lang="en-US" sz="1700" smtClean="0"/>
              <a:t>ntbichnguyen@gmail.com</a:t>
            </a:r>
            <a:endParaRPr lang="en-US" sz="1700"/>
          </a:p>
        </p:txBody>
      </p:sp>
    </p:spTree>
    <p:extLst>
      <p:ext uri="{BB962C8B-B14F-4D97-AF65-F5344CB8AC3E}">
        <p14:creationId xmlns:p14="http://schemas.microsoft.com/office/powerpoint/2010/main" val="106387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THUỘC TÍNH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Khai </a:t>
            </a:r>
            <a:r>
              <a:rPr lang="en-US" sz="3100"/>
              <a:t>báo thuộc tính của lớp:</a:t>
            </a:r>
          </a:p>
          <a:p>
            <a:pPr algn="just"/>
            <a:r>
              <a:rPr lang="en-US" sz="3100"/>
              <a:t>&lt;tính chất&gt; &lt;kiểu dữ liệu&gt; &lt;tên thuộc tính&gt;;</a:t>
            </a:r>
          </a:p>
        </p:txBody>
      </p:sp>
    </p:spTree>
    <p:extLst>
      <p:ext uri="{BB962C8B-B14F-4D97-AF65-F5344CB8AC3E}">
        <p14:creationId xmlns:p14="http://schemas.microsoft.com/office/powerpoint/2010/main" val="4013011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THUỘC TÍNH</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marL="36576" lvl="0" indent="0" algn="just">
              <a:buNone/>
            </a:pPr>
            <a:r>
              <a:rPr lang="en-US" sz="3100" b="1" smtClean="0">
                <a:solidFill>
                  <a:srgbClr val="FF0000"/>
                </a:solidFill>
              </a:rPr>
              <a:t>Tính </a:t>
            </a:r>
            <a:r>
              <a:rPr lang="en-US" sz="3100" b="1">
                <a:solidFill>
                  <a:srgbClr val="FF0000"/>
                </a:solidFill>
              </a:rPr>
              <a:t>chất</a:t>
            </a:r>
            <a:r>
              <a:rPr lang="en-US" sz="3100" b="1" smtClean="0">
                <a:solidFill>
                  <a:srgbClr val="FF0000"/>
                </a:solidFill>
              </a:rPr>
              <a:t>:</a:t>
            </a:r>
            <a:endParaRPr lang="en-US" sz="3100" b="1">
              <a:solidFill>
                <a:srgbClr val="FF0000"/>
              </a:solidFill>
            </a:endParaRPr>
          </a:p>
          <a:p>
            <a:pPr lvl="0" algn="just"/>
            <a:r>
              <a:rPr lang="en-US" sz="3100"/>
              <a:t>public: C</a:t>
            </a:r>
            <a:r>
              <a:rPr lang="en-US" sz="3100" smtClean="0"/>
              <a:t>ó </a:t>
            </a:r>
            <a:r>
              <a:rPr lang="en-US" sz="3100"/>
              <a:t>thể được truy cập từ bên ngoài lớp định nghĩa.</a:t>
            </a:r>
          </a:p>
          <a:p>
            <a:pPr lvl="0" algn="just"/>
            <a:r>
              <a:rPr lang="en-US" sz="3100"/>
              <a:t>protected: </a:t>
            </a:r>
            <a:r>
              <a:rPr lang="en-US" sz="3100" smtClean="0"/>
              <a:t>Chỉ </a:t>
            </a:r>
            <a:r>
              <a:rPr lang="en-US" sz="3100"/>
              <a:t>được truy cập từ lớp định nghĩa và các lớp kế thừa từ lớp đó.</a:t>
            </a:r>
          </a:p>
          <a:p>
            <a:pPr lvl="0" algn="just"/>
            <a:r>
              <a:rPr lang="en-US" sz="3100"/>
              <a:t>private: </a:t>
            </a:r>
            <a:r>
              <a:rPr lang="en-US" sz="3100" smtClean="0"/>
              <a:t>Chỉ </a:t>
            </a:r>
            <a:r>
              <a:rPr lang="en-US" sz="3100"/>
              <a:t>được truy cập trong phạm vi bản thân lớp định nghĩa.</a:t>
            </a:r>
          </a:p>
          <a:p>
            <a:pPr algn="just"/>
            <a:r>
              <a:rPr lang="en-US" sz="3100" smtClean="0"/>
              <a:t>Không </a:t>
            </a:r>
            <a:r>
              <a:rPr lang="en-US" sz="3100"/>
              <a:t>khai báo: </a:t>
            </a:r>
            <a:r>
              <a:rPr lang="en-US" sz="3100" smtClean="0"/>
              <a:t>Ngầm </a:t>
            </a:r>
            <a:r>
              <a:rPr lang="en-US" sz="3100"/>
              <a:t>định là package, chỉ được truy cập từ cùng </a:t>
            </a:r>
            <a:r>
              <a:rPr lang="en-US" sz="3100" smtClean="0"/>
              <a:t>package.</a:t>
            </a:r>
            <a:endParaRPr lang="en-US" sz="3100"/>
          </a:p>
        </p:txBody>
      </p:sp>
    </p:spTree>
    <p:extLst>
      <p:ext uri="{BB962C8B-B14F-4D97-AF65-F5344CB8AC3E}">
        <p14:creationId xmlns:p14="http://schemas.microsoft.com/office/powerpoint/2010/main" val="2317122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THUỘC TÍNH</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marL="36576" lvl="0" indent="0" algn="just">
              <a:buNone/>
            </a:pPr>
            <a:r>
              <a:rPr lang="en-US" sz="3100" b="1" smtClean="0">
                <a:solidFill>
                  <a:srgbClr val="FF0000"/>
                </a:solidFill>
              </a:rPr>
              <a:t>Tính </a:t>
            </a:r>
            <a:r>
              <a:rPr lang="en-US" sz="3100" b="1">
                <a:solidFill>
                  <a:srgbClr val="FF0000"/>
                </a:solidFill>
              </a:rPr>
              <a:t>chất</a:t>
            </a:r>
            <a:r>
              <a:rPr lang="en-US" sz="3100" b="1" smtClean="0">
                <a:solidFill>
                  <a:srgbClr val="FF0000"/>
                </a:solidFill>
              </a:rPr>
              <a:t>:</a:t>
            </a:r>
            <a:endParaRPr lang="en-US" sz="3100" b="1">
              <a:solidFill>
                <a:srgbClr val="FF0000"/>
              </a:solidFill>
            </a:endParaRPr>
          </a:p>
          <a:p>
            <a:pPr lvl="0" algn="just"/>
            <a:r>
              <a:rPr lang="en-US" sz="3100" smtClean="0"/>
              <a:t>static</a:t>
            </a:r>
            <a:r>
              <a:rPr lang="en-US" sz="3100"/>
              <a:t>: Đ</a:t>
            </a:r>
            <a:r>
              <a:rPr lang="en-US" sz="3100" smtClean="0"/>
              <a:t>ược </a:t>
            </a:r>
            <a:r>
              <a:rPr lang="en-US" sz="3100"/>
              <a:t>dùng chung cho một thể hiện của lớp, có thể được truy cập trực tiếp bằng &lt;tên lớp&gt;.&lt;tên thuộc tính&gt; mà không cần khởi tạo một thể hiện của lớp</a:t>
            </a:r>
            <a:r>
              <a:rPr lang="en-US" sz="3100" smtClean="0"/>
              <a:t>.</a:t>
            </a:r>
            <a:endParaRPr lang="en-US" sz="3100"/>
          </a:p>
          <a:p>
            <a:pPr algn="just"/>
            <a:r>
              <a:rPr lang="en-US" sz="3100"/>
              <a:t>abstract: Đ</a:t>
            </a:r>
            <a:r>
              <a:rPr lang="en-US" sz="3100" smtClean="0"/>
              <a:t>ịnh </a:t>
            </a:r>
            <a:r>
              <a:rPr lang="en-US" sz="3100"/>
              <a:t>nghĩa một thuộc tính trừu tượng. Thuộc tính này không thể truy nhập trong lớp nhưng có thể bị định nghĩa chồng ở các lớp kế thừa.</a:t>
            </a:r>
          </a:p>
        </p:txBody>
      </p:sp>
    </p:spTree>
    <p:extLst>
      <p:ext uri="{BB962C8B-B14F-4D97-AF65-F5344CB8AC3E}">
        <p14:creationId xmlns:p14="http://schemas.microsoft.com/office/powerpoint/2010/main" val="39210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THUỘC TÍNH</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lvl="0" indent="0" algn="just">
              <a:buNone/>
            </a:pPr>
            <a:r>
              <a:rPr lang="en-US" sz="3100" b="1" smtClean="0">
                <a:solidFill>
                  <a:srgbClr val="FF0000"/>
                </a:solidFill>
              </a:rPr>
              <a:t>Tính </a:t>
            </a:r>
            <a:r>
              <a:rPr lang="en-US" sz="3100" b="1">
                <a:solidFill>
                  <a:srgbClr val="FF0000"/>
                </a:solidFill>
              </a:rPr>
              <a:t>chất</a:t>
            </a:r>
            <a:r>
              <a:rPr lang="en-US" sz="3100" b="1" smtClean="0">
                <a:solidFill>
                  <a:srgbClr val="FF0000"/>
                </a:solidFill>
              </a:rPr>
              <a:t>:</a:t>
            </a:r>
            <a:endParaRPr lang="en-US" sz="3100" b="1">
              <a:solidFill>
                <a:srgbClr val="FF0000"/>
              </a:solidFill>
            </a:endParaRPr>
          </a:p>
          <a:p>
            <a:pPr lvl="0" algn="just"/>
            <a:r>
              <a:rPr lang="en-US" sz="3100" smtClean="0"/>
              <a:t>final</a:t>
            </a:r>
            <a:r>
              <a:rPr lang="en-US" sz="3100"/>
              <a:t>: </a:t>
            </a:r>
            <a:r>
              <a:rPr lang="en-US" sz="3100" smtClean="0"/>
              <a:t>Một </a:t>
            </a:r>
            <a:r>
              <a:rPr lang="en-US" sz="3100"/>
              <a:t>thuộc tính hằng, không bị định nghĩa chồng ở các lớp kế thừa.</a:t>
            </a:r>
          </a:p>
          <a:p>
            <a:pPr lvl="0" algn="just"/>
            <a:r>
              <a:rPr lang="en-US" sz="3100"/>
              <a:t>native: </a:t>
            </a:r>
            <a:r>
              <a:rPr lang="en-US" sz="3100" smtClean="0"/>
              <a:t>Dùng </a:t>
            </a:r>
            <a:r>
              <a:rPr lang="en-US" sz="3100"/>
              <a:t>cho phương thức khi cài đặt phụ thuộc môi trường trong một ngôn ngữ khác, như C hay hợp ngữ.</a:t>
            </a:r>
          </a:p>
          <a:p>
            <a:pPr algn="just"/>
            <a:r>
              <a:rPr lang="en-US" sz="3100"/>
              <a:t>synchronized: </a:t>
            </a:r>
            <a:r>
              <a:rPr lang="en-US" sz="3100" smtClean="0"/>
              <a:t>Dùng </a:t>
            </a:r>
            <a:r>
              <a:rPr lang="en-US" sz="3100"/>
              <a:t>cho phương thức tới hạn, nhằm ngăn các tác động của các đối tượng khác khi phương thức đang được thực hiện.</a:t>
            </a:r>
          </a:p>
        </p:txBody>
      </p:sp>
    </p:spTree>
    <p:extLst>
      <p:ext uri="{BB962C8B-B14F-4D97-AF65-F5344CB8AC3E}">
        <p14:creationId xmlns:p14="http://schemas.microsoft.com/office/powerpoint/2010/main" val="902577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THUỘC TÍNH</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solidFill>
                  <a:srgbClr val="FF0000"/>
                </a:solidFill>
              </a:rPr>
              <a:t>Kiểu </a:t>
            </a:r>
            <a:r>
              <a:rPr lang="en-US" sz="3100">
                <a:solidFill>
                  <a:srgbClr val="FF0000"/>
                </a:solidFill>
              </a:rPr>
              <a:t>dữ liệu:</a:t>
            </a:r>
            <a:r>
              <a:rPr lang="en-US" sz="3100"/>
              <a:t> </a:t>
            </a:r>
            <a:r>
              <a:rPr lang="en-US" sz="3100" smtClean="0"/>
              <a:t>Có </a:t>
            </a:r>
            <a:r>
              <a:rPr lang="en-US" sz="3100"/>
              <a:t>thể là các kiểu dữ liệu cơ bản sẵn có của Java, có thể là các lớp do người dùng tự định nghĩa.</a:t>
            </a:r>
          </a:p>
          <a:p>
            <a:pPr algn="just"/>
            <a:r>
              <a:rPr lang="en-US" sz="3100">
                <a:solidFill>
                  <a:srgbClr val="FF0000"/>
                </a:solidFill>
              </a:rPr>
              <a:t>Tên thuộc tính:</a:t>
            </a:r>
            <a:r>
              <a:rPr lang="en-US" sz="3100"/>
              <a:t> Đ</a:t>
            </a:r>
            <a:r>
              <a:rPr lang="en-US" sz="3100" smtClean="0"/>
              <a:t>ược </a:t>
            </a:r>
            <a:r>
              <a:rPr lang="en-US" sz="3100"/>
              <a:t>đặt tên theo quy tắc đặt tên biến của Java. Thông thường tên thuộc tính đặt theo kiểu camel như name, studentId, courseLoad.</a:t>
            </a:r>
          </a:p>
        </p:txBody>
      </p:sp>
    </p:spTree>
    <p:extLst>
      <p:ext uri="{BB962C8B-B14F-4D97-AF65-F5344CB8AC3E}">
        <p14:creationId xmlns:p14="http://schemas.microsoft.com/office/powerpoint/2010/main" val="1537145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THUỘC TÍNH</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z="3100" smtClean="0"/>
              <a:t>Định </a:t>
            </a:r>
            <a:r>
              <a:rPr lang="en-US" sz="3100"/>
              <a:t>nghĩa lớp Person sau có hai thuộc tính name, và age.</a:t>
            </a:r>
          </a:p>
          <a:p>
            <a:pPr marL="621792" lvl="2" indent="0">
              <a:buNone/>
            </a:pPr>
            <a:r>
              <a:rPr lang="en-US" sz="2500"/>
              <a:t>class Person </a:t>
            </a:r>
            <a:endParaRPr lang="en-US" sz="2500" smtClean="0"/>
          </a:p>
          <a:p>
            <a:pPr marL="621792" lvl="2" indent="0">
              <a:buNone/>
            </a:pPr>
            <a:r>
              <a:rPr lang="en-US" sz="2500" smtClean="0"/>
              <a:t>{</a:t>
            </a:r>
            <a:endParaRPr lang="en-US" sz="2500"/>
          </a:p>
          <a:p>
            <a:pPr marL="621792" lvl="2" indent="0">
              <a:buNone/>
            </a:pPr>
            <a:r>
              <a:rPr lang="en-US" sz="2500" smtClean="0"/>
              <a:t>	public </a:t>
            </a:r>
            <a:r>
              <a:rPr lang="en-US" sz="2500"/>
              <a:t>String name; </a:t>
            </a:r>
            <a:endParaRPr lang="en-US" sz="2500" smtClean="0"/>
          </a:p>
          <a:p>
            <a:pPr marL="621792" lvl="2" indent="0">
              <a:buNone/>
            </a:pPr>
            <a:r>
              <a:rPr lang="en-US" sz="2500" smtClean="0"/>
              <a:t>	public </a:t>
            </a:r>
            <a:r>
              <a:rPr lang="en-US" sz="2500"/>
              <a:t>int age;</a:t>
            </a:r>
          </a:p>
          <a:p>
            <a:pPr marL="621792" lvl="2" indent="0">
              <a:buNone/>
            </a:pPr>
            <a:r>
              <a:rPr lang="en-US" sz="2500"/>
              <a:t>}</a:t>
            </a:r>
          </a:p>
        </p:txBody>
      </p:sp>
    </p:spTree>
    <p:extLst>
      <p:ext uri="{BB962C8B-B14F-4D97-AF65-F5344CB8AC3E}">
        <p14:creationId xmlns:p14="http://schemas.microsoft.com/office/powerpoint/2010/main" val="814652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z="3100" smtClean="0"/>
              <a:t>&lt;</a:t>
            </a:r>
            <a:r>
              <a:rPr lang="en-US" sz="3100"/>
              <a:t>tính chất&gt; &lt;kiểu trả về&gt; &lt;tên phương thức&gt; ([&lt;các tham số&gt;]) [throws &lt;các ngoại lệ&gt;] </a:t>
            </a:r>
            <a:endParaRPr lang="en-US" sz="3100" smtClean="0"/>
          </a:p>
          <a:p>
            <a:pPr marL="36576" indent="0">
              <a:buNone/>
            </a:pPr>
            <a:r>
              <a:rPr lang="en-US" sz="3100"/>
              <a:t> </a:t>
            </a:r>
            <a:r>
              <a:rPr lang="en-US" sz="3100" smtClean="0"/>
              <a:t>   {</a:t>
            </a:r>
            <a:endParaRPr lang="en-US" sz="3100"/>
          </a:p>
          <a:p>
            <a:pPr marL="36576" indent="0">
              <a:buNone/>
            </a:pPr>
            <a:r>
              <a:rPr lang="en-US" sz="3100" smtClean="0"/>
              <a:t>	…</a:t>
            </a:r>
            <a:endParaRPr lang="en-US" sz="3100"/>
          </a:p>
          <a:p>
            <a:pPr marL="36576" indent="0">
              <a:buNone/>
            </a:pPr>
            <a:r>
              <a:rPr lang="en-US" sz="3100" smtClean="0"/>
              <a:t>    }</a:t>
            </a:r>
            <a:endParaRPr lang="en-US" sz="3100"/>
          </a:p>
        </p:txBody>
      </p:sp>
    </p:spTree>
    <p:extLst>
      <p:ext uri="{BB962C8B-B14F-4D97-AF65-F5344CB8AC3E}">
        <p14:creationId xmlns:p14="http://schemas.microsoft.com/office/powerpoint/2010/main" val="1950097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lvl="0" algn="just"/>
            <a:r>
              <a:rPr lang="en-US" sz="3100" smtClean="0">
                <a:solidFill>
                  <a:srgbClr val="FFFF00"/>
                </a:solidFill>
              </a:rPr>
              <a:t>Tính </a:t>
            </a:r>
            <a:r>
              <a:rPr lang="en-US" sz="3100">
                <a:solidFill>
                  <a:srgbClr val="FFFF00"/>
                </a:solidFill>
              </a:rPr>
              <a:t>chất: </a:t>
            </a:r>
            <a:r>
              <a:rPr lang="en-US" sz="3100"/>
              <a:t>Đ</a:t>
            </a:r>
            <a:r>
              <a:rPr lang="en-US" sz="3100" smtClean="0"/>
              <a:t>ặc </a:t>
            </a:r>
            <a:r>
              <a:rPr lang="en-US" sz="3100"/>
              <a:t>trưng bởi các từ khoá tương tự như tính chất của thuộc tính.</a:t>
            </a:r>
          </a:p>
          <a:p>
            <a:pPr lvl="0" algn="just"/>
            <a:r>
              <a:rPr lang="en-US" sz="3100">
                <a:solidFill>
                  <a:srgbClr val="FFFF00"/>
                </a:solidFill>
              </a:rPr>
              <a:t>Kiểu trả về: </a:t>
            </a:r>
            <a:r>
              <a:rPr lang="en-US" sz="3100"/>
              <a:t>Kiểu dữ liệu trả về của phương thức, có thể là kiểu dữ liệu sẵn có của Java hoặc là kiểu do người dùng tự định nghĩa.</a:t>
            </a:r>
          </a:p>
          <a:p>
            <a:pPr lvl="0" algn="just"/>
            <a:r>
              <a:rPr lang="en-US" sz="3100">
                <a:solidFill>
                  <a:srgbClr val="FFFF00"/>
                </a:solidFill>
              </a:rPr>
              <a:t>Tên phương thức: </a:t>
            </a:r>
            <a:r>
              <a:rPr lang="en-US" sz="3100" smtClean="0"/>
              <a:t>Tuân </a:t>
            </a:r>
            <a:r>
              <a:rPr lang="en-US" sz="3100"/>
              <a:t>theo qui tắc đặt tên biến của Java. Thông thường tên phương thức đặt theo kiểu camel như registerForCourse, printTranscript.</a:t>
            </a:r>
          </a:p>
        </p:txBody>
      </p:sp>
    </p:spTree>
    <p:extLst>
      <p:ext uri="{BB962C8B-B14F-4D97-AF65-F5344CB8AC3E}">
        <p14:creationId xmlns:p14="http://schemas.microsoft.com/office/powerpoint/2010/main" val="4253633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lvl="0" algn="just"/>
            <a:r>
              <a:rPr lang="en-US" sz="3100" smtClean="0">
                <a:solidFill>
                  <a:srgbClr val="FFFF00"/>
                </a:solidFill>
              </a:rPr>
              <a:t>Các </a:t>
            </a:r>
            <a:r>
              <a:rPr lang="en-US" sz="3100">
                <a:solidFill>
                  <a:srgbClr val="FFFF00"/>
                </a:solidFill>
              </a:rPr>
              <a:t>ngoại lệ: </a:t>
            </a:r>
            <a:r>
              <a:rPr lang="en-US" sz="3100" smtClean="0"/>
              <a:t>Là </a:t>
            </a:r>
            <a:r>
              <a:rPr lang="en-US" sz="3100"/>
              <a:t>một đối tượng đặc biệt được tạo ra khi chương trình gặp lỗi. Java sẽ trả lại cho chương trình ngoại lệ này theo từ khoá throws. Các ngoại lệ, nếu có, được phân cách nhau bởi dấu phẩy.</a:t>
            </a:r>
          </a:p>
          <a:p>
            <a:pPr lvl="0" algn="just"/>
            <a:r>
              <a:rPr lang="en-US" sz="3100">
                <a:solidFill>
                  <a:srgbClr val="FFFF00"/>
                </a:solidFill>
              </a:rPr>
              <a:t>Các tham số: </a:t>
            </a:r>
            <a:r>
              <a:rPr lang="en-US" sz="3100" smtClean="0"/>
              <a:t>Các </a:t>
            </a:r>
            <a:r>
              <a:rPr lang="en-US" sz="3100"/>
              <a:t>tham số của phương thức, được liệt kê theo cặp</a:t>
            </a:r>
          </a:p>
          <a:p>
            <a:pPr marL="36576" indent="0" algn="just">
              <a:buNone/>
            </a:pPr>
            <a:r>
              <a:rPr lang="en-US" sz="3100" smtClean="0"/>
              <a:t>	&lt;</a:t>
            </a:r>
            <a:r>
              <a:rPr lang="en-US" sz="3100"/>
              <a:t>kiểu tham số&gt; &lt;tên tham số&gt;, các tham số được phân biệt bởi dấu phẩy.</a:t>
            </a:r>
          </a:p>
        </p:txBody>
      </p:sp>
    </p:spTree>
    <p:extLst>
      <p:ext uri="{BB962C8B-B14F-4D97-AF65-F5344CB8AC3E}">
        <p14:creationId xmlns:p14="http://schemas.microsoft.com/office/powerpoint/2010/main" val="1786612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Bảng </a:t>
            </a:r>
            <a:r>
              <a:rPr lang="en-US" sz="3100"/>
              <a:t>tóm tắt cách truy cập cho các thành viên của lớp (Y là được truy cập)</a:t>
            </a:r>
          </a:p>
          <a:p>
            <a:pPr lvl="0" algn="just"/>
            <a:endParaRPr lang="en-US" sz="3100"/>
          </a:p>
        </p:txBody>
      </p:sp>
      <p:graphicFrame>
        <p:nvGraphicFramePr>
          <p:cNvPr id="4" name="Table 3"/>
          <p:cNvGraphicFramePr>
            <a:graphicFrameLocks noGrp="1"/>
          </p:cNvGraphicFramePr>
          <p:nvPr>
            <p:extLst>
              <p:ext uri="{D42A27DB-BD31-4B8C-83A1-F6EECF244321}">
                <p14:modId xmlns:p14="http://schemas.microsoft.com/office/powerpoint/2010/main" val="3776682586"/>
              </p:ext>
            </p:extLst>
          </p:nvPr>
        </p:nvGraphicFramePr>
        <p:xfrm>
          <a:off x="1331640" y="2749459"/>
          <a:ext cx="6216918" cy="3631869"/>
        </p:xfrm>
        <a:graphic>
          <a:graphicData uri="http://schemas.openxmlformats.org/drawingml/2006/table">
            <a:tbl>
              <a:tblPr firstRow="1" firstCol="1" lastRow="1" lastCol="1" bandRow="1" bandCol="1">
                <a:tableStyleId>{5C22544A-7EE6-4342-B048-85BDC9FD1C3A}</a:tableStyleId>
              </a:tblPr>
              <a:tblGrid>
                <a:gridCol w="1844503"/>
                <a:gridCol w="875013"/>
                <a:gridCol w="1068381"/>
                <a:gridCol w="970372"/>
                <a:gridCol w="1458649"/>
              </a:tblGrid>
              <a:tr h="876205">
                <a:tc>
                  <a:txBody>
                    <a:bodyPr/>
                    <a:lstStyle/>
                    <a:p>
                      <a:pPr marL="65405">
                        <a:lnSpc>
                          <a:spcPts val="1455"/>
                        </a:lnSpc>
                        <a:spcAft>
                          <a:spcPts val="0"/>
                        </a:spcAft>
                      </a:pPr>
                      <a:endParaRPr lang="en-US" sz="1800" smtClean="0">
                        <a:effectLst/>
                      </a:endParaRPr>
                    </a:p>
                    <a:p>
                      <a:pPr marL="65405">
                        <a:lnSpc>
                          <a:spcPts val="1455"/>
                        </a:lnSpc>
                        <a:spcAft>
                          <a:spcPts val="0"/>
                        </a:spcAft>
                      </a:pPr>
                      <a:r>
                        <a:rPr lang="en-US" sz="1800" smtClean="0">
                          <a:effectLst/>
                        </a:rPr>
                        <a:t>Tính </a:t>
                      </a:r>
                      <a:r>
                        <a:rPr lang="en-US" sz="1800">
                          <a:effectLst/>
                        </a:rPr>
                        <a:t>chất</a:t>
                      </a:r>
                      <a:endParaRPr lang="en-US" sz="1800">
                        <a:effectLst/>
                        <a:latin typeface="Times New Roman"/>
                        <a:ea typeface="Times New Roman"/>
                      </a:endParaRPr>
                    </a:p>
                  </a:txBody>
                  <a:tcPr marL="0" marR="0" marT="0" marB="0"/>
                </a:tc>
                <a:tc>
                  <a:txBody>
                    <a:bodyPr/>
                    <a:lstStyle/>
                    <a:p>
                      <a:pPr marL="65405">
                        <a:lnSpc>
                          <a:spcPts val="1455"/>
                        </a:lnSpc>
                        <a:spcAft>
                          <a:spcPts val="0"/>
                        </a:spcAft>
                      </a:pPr>
                      <a:endParaRPr lang="en-US" sz="1800" smtClean="0">
                        <a:effectLst/>
                      </a:endParaRPr>
                    </a:p>
                    <a:p>
                      <a:pPr marL="65405">
                        <a:lnSpc>
                          <a:spcPts val="1455"/>
                        </a:lnSpc>
                        <a:spcAft>
                          <a:spcPts val="0"/>
                        </a:spcAft>
                      </a:pPr>
                      <a:r>
                        <a:rPr lang="en-US" sz="1800" smtClean="0">
                          <a:effectLst/>
                        </a:rPr>
                        <a:t>Lớp</a:t>
                      </a:r>
                      <a:endParaRPr lang="en-US" sz="1800">
                        <a:effectLst/>
                        <a:latin typeface="Times New Roman"/>
                        <a:ea typeface="Times New Roman"/>
                      </a:endParaRPr>
                    </a:p>
                  </a:txBody>
                  <a:tcPr marL="0" marR="0" marT="0" marB="0"/>
                </a:tc>
                <a:tc>
                  <a:txBody>
                    <a:bodyPr/>
                    <a:lstStyle/>
                    <a:p>
                      <a:pPr marL="64135">
                        <a:lnSpc>
                          <a:spcPts val="1455"/>
                        </a:lnSpc>
                        <a:spcAft>
                          <a:spcPts val="0"/>
                        </a:spcAft>
                      </a:pPr>
                      <a:endParaRPr lang="en-US" sz="1800" smtClean="0">
                        <a:effectLst/>
                      </a:endParaRPr>
                    </a:p>
                    <a:p>
                      <a:pPr marL="64135">
                        <a:lnSpc>
                          <a:spcPts val="1455"/>
                        </a:lnSpc>
                        <a:spcAft>
                          <a:spcPts val="0"/>
                        </a:spcAft>
                      </a:pPr>
                      <a:r>
                        <a:rPr lang="en-US" sz="1800" smtClean="0">
                          <a:effectLst/>
                        </a:rPr>
                        <a:t>Lớp </a:t>
                      </a:r>
                      <a:r>
                        <a:rPr lang="en-US" sz="1800">
                          <a:effectLst/>
                        </a:rPr>
                        <a:t>con</a:t>
                      </a:r>
                      <a:endParaRPr lang="en-US" sz="1800">
                        <a:effectLst/>
                        <a:latin typeface="Times New Roman"/>
                        <a:ea typeface="Times New Roman"/>
                      </a:endParaRPr>
                    </a:p>
                  </a:txBody>
                  <a:tcPr marL="0" marR="0" marT="0" marB="0"/>
                </a:tc>
                <a:tc>
                  <a:txBody>
                    <a:bodyPr/>
                    <a:lstStyle/>
                    <a:p>
                      <a:pPr marL="65405">
                        <a:lnSpc>
                          <a:spcPts val="1455"/>
                        </a:lnSpc>
                        <a:spcAft>
                          <a:spcPts val="0"/>
                        </a:spcAft>
                      </a:pPr>
                      <a:endParaRPr lang="en-US" sz="1800" smtClean="0">
                        <a:effectLst/>
                      </a:endParaRPr>
                    </a:p>
                    <a:p>
                      <a:pPr marL="65405">
                        <a:lnSpc>
                          <a:spcPts val="1455"/>
                        </a:lnSpc>
                        <a:spcAft>
                          <a:spcPts val="0"/>
                        </a:spcAft>
                      </a:pPr>
                      <a:r>
                        <a:rPr lang="en-US" sz="1800" smtClean="0">
                          <a:effectLst/>
                        </a:rPr>
                        <a:t>Gói</a:t>
                      </a:r>
                      <a:endParaRPr lang="en-US" sz="1800">
                        <a:effectLst/>
                        <a:latin typeface="Times New Roman"/>
                        <a:ea typeface="Times New Roman"/>
                      </a:endParaRPr>
                    </a:p>
                  </a:txBody>
                  <a:tcPr marL="0" marR="0" marT="0" marB="0"/>
                </a:tc>
                <a:tc>
                  <a:txBody>
                    <a:bodyPr/>
                    <a:lstStyle/>
                    <a:p>
                      <a:pPr marL="65405">
                        <a:lnSpc>
                          <a:spcPts val="1455"/>
                        </a:lnSpc>
                        <a:spcAft>
                          <a:spcPts val="0"/>
                        </a:spcAft>
                      </a:pPr>
                      <a:endParaRPr lang="en-US" sz="1800" smtClean="0">
                        <a:effectLst/>
                      </a:endParaRPr>
                    </a:p>
                    <a:p>
                      <a:pPr marL="65405">
                        <a:lnSpc>
                          <a:spcPts val="1455"/>
                        </a:lnSpc>
                        <a:spcAft>
                          <a:spcPts val="0"/>
                        </a:spcAft>
                      </a:pPr>
                      <a:r>
                        <a:rPr lang="en-US" sz="1800" smtClean="0">
                          <a:effectLst/>
                        </a:rPr>
                        <a:t>Bất </a:t>
                      </a:r>
                      <a:r>
                        <a:rPr lang="en-US" sz="1800">
                          <a:effectLst/>
                        </a:rPr>
                        <a:t>kỳ ở đâu</a:t>
                      </a:r>
                      <a:endParaRPr lang="en-US" sz="1800">
                        <a:effectLst/>
                        <a:latin typeface="Times New Roman"/>
                        <a:ea typeface="Times New Roman"/>
                      </a:endParaRPr>
                    </a:p>
                  </a:txBody>
                  <a:tcPr marL="0" marR="0" marT="0" marB="0"/>
                </a:tc>
              </a:tr>
              <a:tr h="623565">
                <a:tc>
                  <a:txBody>
                    <a:bodyPr/>
                    <a:lstStyle/>
                    <a:p>
                      <a:pPr marL="65405">
                        <a:lnSpc>
                          <a:spcPts val="1455"/>
                        </a:lnSpc>
                        <a:spcAft>
                          <a:spcPts val="0"/>
                        </a:spcAft>
                      </a:pPr>
                      <a:endParaRPr lang="en-US" sz="1800" smtClean="0">
                        <a:effectLst/>
                      </a:endParaRPr>
                    </a:p>
                    <a:p>
                      <a:pPr marL="65405">
                        <a:lnSpc>
                          <a:spcPts val="1455"/>
                        </a:lnSpc>
                        <a:spcAft>
                          <a:spcPts val="0"/>
                        </a:spcAft>
                      </a:pPr>
                      <a:r>
                        <a:rPr lang="en-US" sz="1800" smtClean="0">
                          <a:effectLst/>
                        </a:rPr>
                        <a:t>private</a:t>
                      </a:r>
                      <a:endParaRPr lang="en-US" sz="1800">
                        <a:effectLst/>
                        <a:latin typeface="Times New Roman"/>
                        <a:ea typeface="Times New Roman"/>
                      </a:endParaRPr>
                    </a:p>
                  </a:txBody>
                  <a:tcPr marL="0" marR="0" marT="0" marB="0"/>
                </a:tc>
                <a:tc>
                  <a:txBody>
                    <a:bodyPr/>
                    <a:lstStyle/>
                    <a:p>
                      <a:pPr marL="65405" algn="ctr">
                        <a:lnSpc>
                          <a:spcPts val="1455"/>
                        </a:lnSpc>
                        <a:spcAft>
                          <a:spcPts val="0"/>
                        </a:spcAft>
                      </a:pPr>
                      <a:endParaRPr lang="en-US" sz="1800" smtClean="0">
                        <a:solidFill>
                          <a:srgbClr val="0070C0"/>
                        </a:solidFill>
                        <a:effectLst/>
                      </a:endParaRPr>
                    </a:p>
                    <a:p>
                      <a:pPr marL="65405" algn="ctr">
                        <a:lnSpc>
                          <a:spcPts val="1455"/>
                        </a:lnSpc>
                        <a:spcAft>
                          <a:spcPts val="0"/>
                        </a:spcAft>
                      </a:pPr>
                      <a:r>
                        <a:rPr lang="en-US" sz="1800" smtClean="0">
                          <a:solidFill>
                            <a:srgbClr val="0070C0"/>
                          </a:solidFill>
                          <a:effectLst/>
                        </a:rPr>
                        <a:t>Y</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algn="ctr">
                        <a:spcAft>
                          <a:spcPts val="0"/>
                        </a:spcAft>
                      </a:pPr>
                      <a:r>
                        <a:rPr lang="en-US" sz="1800">
                          <a:solidFill>
                            <a:srgbClr val="0070C0"/>
                          </a:solidFill>
                          <a:effectLst/>
                        </a:rPr>
                        <a:t> </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algn="ctr">
                        <a:spcAft>
                          <a:spcPts val="0"/>
                        </a:spcAft>
                      </a:pPr>
                      <a:r>
                        <a:rPr lang="en-US" sz="1800">
                          <a:solidFill>
                            <a:srgbClr val="0070C0"/>
                          </a:solidFill>
                          <a:effectLst/>
                        </a:rPr>
                        <a:t> </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algn="ctr">
                        <a:spcAft>
                          <a:spcPts val="0"/>
                        </a:spcAft>
                      </a:pPr>
                      <a:r>
                        <a:rPr lang="en-US" sz="1800">
                          <a:solidFill>
                            <a:srgbClr val="0070C0"/>
                          </a:solidFill>
                          <a:effectLst/>
                        </a:rPr>
                        <a:t> </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r>
              <a:tr h="627947">
                <a:tc>
                  <a:txBody>
                    <a:bodyPr/>
                    <a:lstStyle/>
                    <a:p>
                      <a:pPr marL="65405">
                        <a:lnSpc>
                          <a:spcPts val="1470"/>
                        </a:lnSpc>
                        <a:spcAft>
                          <a:spcPts val="0"/>
                        </a:spcAft>
                      </a:pPr>
                      <a:endParaRPr lang="en-US" sz="1800" smtClean="0">
                        <a:effectLst/>
                      </a:endParaRPr>
                    </a:p>
                    <a:p>
                      <a:pPr marL="65405">
                        <a:lnSpc>
                          <a:spcPts val="1470"/>
                        </a:lnSpc>
                        <a:spcAft>
                          <a:spcPts val="0"/>
                        </a:spcAft>
                      </a:pPr>
                      <a:r>
                        <a:rPr lang="en-US" sz="1800" smtClean="0">
                          <a:effectLst/>
                        </a:rPr>
                        <a:t>protected</a:t>
                      </a:r>
                      <a:endParaRPr lang="en-US" sz="1800">
                        <a:effectLst/>
                        <a:latin typeface="Times New Roman"/>
                        <a:ea typeface="Times New Roman"/>
                      </a:endParaRPr>
                    </a:p>
                  </a:txBody>
                  <a:tcPr marL="0" marR="0" marT="0" marB="0"/>
                </a:tc>
                <a:tc>
                  <a:txBody>
                    <a:bodyPr/>
                    <a:lstStyle/>
                    <a:p>
                      <a:pPr marL="65405" algn="ctr">
                        <a:lnSpc>
                          <a:spcPts val="1470"/>
                        </a:lnSpc>
                        <a:spcAft>
                          <a:spcPts val="0"/>
                        </a:spcAft>
                      </a:pPr>
                      <a:endParaRPr lang="en-US" sz="1800" smtClean="0">
                        <a:solidFill>
                          <a:srgbClr val="0070C0"/>
                        </a:solidFill>
                        <a:effectLst/>
                      </a:endParaRPr>
                    </a:p>
                    <a:p>
                      <a:pPr marL="65405" algn="ctr">
                        <a:lnSpc>
                          <a:spcPts val="1470"/>
                        </a:lnSpc>
                        <a:spcAft>
                          <a:spcPts val="0"/>
                        </a:spcAft>
                      </a:pPr>
                      <a:r>
                        <a:rPr lang="en-US" sz="1800" smtClean="0">
                          <a:solidFill>
                            <a:srgbClr val="0070C0"/>
                          </a:solidFill>
                          <a:effectLst/>
                        </a:rPr>
                        <a:t>Y</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marL="64135" algn="ctr">
                        <a:lnSpc>
                          <a:spcPts val="1470"/>
                        </a:lnSpc>
                        <a:spcAft>
                          <a:spcPts val="0"/>
                        </a:spcAft>
                      </a:pPr>
                      <a:endParaRPr lang="en-US" sz="1800" smtClean="0">
                        <a:solidFill>
                          <a:srgbClr val="0070C0"/>
                        </a:solidFill>
                        <a:effectLst/>
                      </a:endParaRPr>
                    </a:p>
                    <a:p>
                      <a:pPr marL="64135" algn="ctr">
                        <a:lnSpc>
                          <a:spcPts val="1470"/>
                        </a:lnSpc>
                        <a:spcAft>
                          <a:spcPts val="0"/>
                        </a:spcAft>
                      </a:pPr>
                      <a:r>
                        <a:rPr lang="en-US" sz="1800" smtClean="0">
                          <a:solidFill>
                            <a:srgbClr val="0070C0"/>
                          </a:solidFill>
                          <a:effectLst/>
                        </a:rPr>
                        <a:t>Y</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marL="65405" algn="ctr">
                        <a:lnSpc>
                          <a:spcPts val="1470"/>
                        </a:lnSpc>
                        <a:spcAft>
                          <a:spcPts val="0"/>
                        </a:spcAft>
                      </a:pPr>
                      <a:endParaRPr lang="en-US" sz="1800" smtClean="0">
                        <a:solidFill>
                          <a:srgbClr val="0070C0"/>
                        </a:solidFill>
                        <a:effectLst/>
                      </a:endParaRPr>
                    </a:p>
                    <a:p>
                      <a:pPr marL="65405" algn="ctr">
                        <a:lnSpc>
                          <a:spcPts val="1470"/>
                        </a:lnSpc>
                        <a:spcAft>
                          <a:spcPts val="0"/>
                        </a:spcAft>
                      </a:pPr>
                      <a:r>
                        <a:rPr lang="en-US" sz="1800" smtClean="0">
                          <a:solidFill>
                            <a:srgbClr val="0070C0"/>
                          </a:solidFill>
                          <a:effectLst/>
                        </a:rPr>
                        <a:t>Y</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algn="ctr">
                        <a:spcAft>
                          <a:spcPts val="0"/>
                        </a:spcAft>
                      </a:pPr>
                      <a:r>
                        <a:rPr lang="en-US" sz="1800">
                          <a:solidFill>
                            <a:srgbClr val="0070C0"/>
                          </a:solidFill>
                          <a:effectLst/>
                        </a:rPr>
                        <a:t> </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r>
              <a:tr h="627947">
                <a:tc>
                  <a:txBody>
                    <a:bodyPr/>
                    <a:lstStyle/>
                    <a:p>
                      <a:pPr marL="65405">
                        <a:lnSpc>
                          <a:spcPts val="1460"/>
                        </a:lnSpc>
                        <a:spcAft>
                          <a:spcPts val="0"/>
                        </a:spcAft>
                      </a:pPr>
                      <a:endParaRPr lang="en-US" sz="1800" smtClean="0">
                        <a:effectLst/>
                      </a:endParaRPr>
                    </a:p>
                    <a:p>
                      <a:pPr marL="65405">
                        <a:lnSpc>
                          <a:spcPts val="1460"/>
                        </a:lnSpc>
                        <a:spcAft>
                          <a:spcPts val="0"/>
                        </a:spcAft>
                      </a:pPr>
                      <a:r>
                        <a:rPr lang="en-US" sz="1800" smtClean="0">
                          <a:effectLst/>
                        </a:rPr>
                        <a:t>public</a:t>
                      </a:r>
                      <a:endParaRPr lang="en-US" sz="1800">
                        <a:effectLst/>
                        <a:latin typeface="Times New Roman"/>
                        <a:ea typeface="Times New Roman"/>
                      </a:endParaRPr>
                    </a:p>
                  </a:txBody>
                  <a:tcPr marL="0" marR="0" marT="0" marB="0"/>
                </a:tc>
                <a:tc>
                  <a:txBody>
                    <a:bodyPr/>
                    <a:lstStyle/>
                    <a:p>
                      <a:pPr marL="65405" algn="ctr">
                        <a:lnSpc>
                          <a:spcPts val="1460"/>
                        </a:lnSpc>
                        <a:spcAft>
                          <a:spcPts val="0"/>
                        </a:spcAft>
                      </a:pPr>
                      <a:endParaRPr lang="en-US" sz="1800" smtClean="0">
                        <a:solidFill>
                          <a:srgbClr val="0070C0"/>
                        </a:solidFill>
                        <a:effectLst/>
                      </a:endParaRPr>
                    </a:p>
                    <a:p>
                      <a:pPr marL="65405" algn="ctr">
                        <a:lnSpc>
                          <a:spcPts val="1460"/>
                        </a:lnSpc>
                        <a:spcAft>
                          <a:spcPts val="0"/>
                        </a:spcAft>
                      </a:pPr>
                      <a:r>
                        <a:rPr lang="en-US" sz="1800" smtClean="0">
                          <a:solidFill>
                            <a:srgbClr val="0070C0"/>
                          </a:solidFill>
                          <a:effectLst/>
                        </a:rPr>
                        <a:t>Y</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marL="64135" algn="ctr">
                        <a:lnSpc>
                          <a:spcPts val="1460"/>
                        </a:lnSpc>
                        <a:spcAft>
                          <a:spcPts val="0"/>
                        </a:spcAft>
                      </a:pPr>
                      <a:endParaRPr lang="en-US" sz="1800" smtClean="0">
                        <a:solidFill>
                          <a:srgbClr val="0070C0"/>
                        </a:solidFill>
                        <a:effectLst/>
                      </a:endParaRPr>
                    </a:p>
                    <a:p>
                      <a:pPr marL="64135" algn="ctr">
                        <a:lnSpc>
                          <a:spcPts val="1460"/>
                        </a:lnSpc>
                        <a:spcAft>
                          <a:spcPts val="0"/>
                        </a:spcAft>
                      </a:pPr>
                      <a:r>
                        <a:rPr lang="en-US" sz="1800" smtClean="0">
                          <a:solidFill>
                            <a:srgbClr val="0070C0"/>
                          </a:solidFill>
                          <a:effectLst/>
                        </a:rPr>
                        <a:t>Y</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marL="65405" algn="ctr">
                        <a:lnSpc>
                          <a:spcPts val="1460"/>
                        </a:lnSpc>
                        <a:spcAft>
                          <a:spcPts val="0"/>
                        </a:spcAft>
                      </a:pPr>
                      <a:endParaRPr lang="en-US" sz="1800" smtClean="0">
                        <a:solidFill>
                          <a:srgbClr val="0070C0"/>
                        </a:solidFill>
                        <a:effectLst/>
                      </a:endParaRPr>
                    </a:p>
                    <a:p>
                      <a:pPr marL="65405" algn="ctr">
                        <a:lnSpc>
                          <a:spcPts val="1460"/>
                        </a:lnSpc>
                        <a:spcAft>
                          <a:spcPts val="0"/>
                        </a:spcAft>
                      </a:pPr>
                      <a:r>
                        <a:rPr lang="en-US" sz="1800" smtClean="0">
                          <a:solidFill>
                            <a:srgbClr val="0070C0"/>
                          </a:solidFill>
                          <a:effectLst/>
                        </a:rPr>
                        <a:t>Y</a:t>
                      </a:r>
                      <a:endParaRPr lang="en-US" sz="180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marL="65405" algn="ctr">
                        <a:lnSpc>
                          <a:spcPts val="1460"/>
                        </a:lnSpc>
                        <a:spcAft>
                          <a:spcPts val="0"/>
                        </a:spcAft>
                      </a:pPr>
                      <a:endParaRPr lang="en-US" sz="1800" b="0" smtClean="0">
                        <a:solidFill>
                          <a:srgbClr val="0070C0"/>
                        </a:solidFill>
                        <a:effectLst/>
                      </a:endParaRPr>
                    </a:p>
                    <a:p>
                      <a:pPr marL="65405" algn="ctr">
                        <a:lnSpc>
                          <a:spcPts val="1460"/>
                        </a:lnSpc>
                        <a:spcAft>
                          <a:spcPts val="0"/>
                        </a:spcAft>
                      </a:pPr>
                      <a:r>
                        <a:rPr lang="en-US" sz="1800" b="0" smtClean="0">
                          <a:solidFill>
                            <a:srgbClr val="0070C0"/>
                          </a:solidFill>
                          <a:effectLst/>
                        </a:rPr>
                        <a:t>Y</a:t>
                      </a:r>
                      <a:endParaRPr lang="en-US" sz="1800" b="0">
                        <a:solidFill>
                          <a:srgbClr val="0070C0"/>
                        </a:solidFill>
                        <a:effectLst/>
                        <a:latin typeface="Times New Roman"/>
                        <a:ea typeface="Times New Roman"/>
                      </a:endParaRPr>
                    </a:p>
                  </a:txBody>
                  <a:tcPr marL="0" marR="0" marT="0" marB="0">
                    <a:solidFill>
                      <a:schemeClr val="accent1">
                        <a:lumMod val="40000"/>
                        <a:lumOff val="60000"/>
                      </a:schemeClr>
                    </a:solidFill>
                  </a:tcPr>
                </a:tc>
              </a:tr>
              <a:tr h="876205">
                <a:tc>
                  <a:txBody>
                    <a:bodyPr/>
                    <a:lstStyle/>
                    <a:p>
                      <a:pPr marL="65405">
                        <a:lnSpc>
                          <a:spcPts val="1455"/>
                        </a:lnSpc>
                        <a:spcAft>
                          <a:spcPts val="0"/>
                        </a:spcAft>
                      </a:pPr>
                      <a:endParaRPr lang="en-US" sz="1800" smtClean="0">
                        <a:effectLst/>
                      </a:endParaRPr>
                    </a:p>
                    <a:p>
                      <a:pPr marL="65405">
                        <a:lnSpc>
                          <a:spcPts val="1455"/>
                        </a:lnSpc>
                        <a:spcAft>
                          <a:spcPts val="0"/>
                        </a:spcAft>
                      </a:pPr>
                      <a:r>
                        <a:rPr lang="en-US" sz="1800" smtClean="0">
                          <a:effectLst/>
                        </a:rPr>
                        <a:t>(</a:t>
                      </a:r>
                      <a:r>
                        <a:rPr lang="en-US" sz="1800">
                          <a:effectLst/>
                        </a:rPr>
                        <a:t>không khai báo)</a:t>
                      </a:r>
                      <a:endParaRPr lang="en-US" sz="1800">
                        <a:effectLst/>
                        <a:latin typeface="Times New Roman"/>
                        <a:ea typeface="Times New Roman"/>
                      </a:endParaRPr>
                    </a:p>
                  </a:txBody>
                  <a:tcPr marL="0" marR="0" marT="0" marB="0"/>
                </a:tc>
                <a:tc>
                  <a:txBody>
                    <a:bodyPr/>
                    <a:lstStyle/>
                    <a:p>
                      <a:pPr marL="65405" algn="ctr">
                        <a:lnSpc>
                          <a:spcPts val="1455"/>
                        </a:lnSpc>
                        <a:spcAft>
                          <a:spcPts val="0"/>
                        </a:spcAft>
                      </a:pPr>
                      <a:endParaRPr lang="en-US" sz="1800" b="0" smtClean="0">
                        <a:solidFill>
                          <a:srgbClr val="0070C0"/>
                        </a:solidFill>
                        <a:effectLst/>
                      </a:endParaRPr>
                    </a:p>
                    <a:p>
                      <a:pPr marL="65405" algn="ctr">
                        <a:lnSpc>
                          <a:spcPts val="1455"/>
                        </a:lnSpc>
                        <a:spcAft>
                          <a:spcPts val="0"/>
                        </a:spcAft>
                      </a:pPr>
                      <a:r>
                        <a:rPr lang="en-US" sz="1800" b="0" smtClean="0">
                          <a:solidFill>
                            <a:srgbClr val="0070C0"/>
                          </a:solidFill>
                          <a:effectLst/>
                        </a:rPr>
                        <a:t>Y</a:t>
                      </a:r>
                      <a:endParaRPr lang="en-US" sz="1800" b="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marL="64135" algn="ctr">
                        <a:lnSpc>
                          <a:spcPts val="1455"/>
                        </a:lnSpc>
                        <a:spcAft>
                          <a:spcPts val="0"/>
                        </a:spcAft>
                      </a:pPr>
                      <a:endParaRPr lang="en-US" sz="1800" b="0" smtClean="0">
                        <a:solidFill>
                          <a:srgbClr val="0070C0"/>
                        </a:solidFill>
                        <a:effectLst/>
                      </a:endParaRPr>
                    </a:p>
                    <a:p>
                      <a:pPr marL="64135" algn="ctr">
                        <a:lnSpc>
                          <a:spcPts val="1455"/>
                        </a:lnSpc>
                        <a:spcAft>
                          <a:spcPts val="0"/>
                        </a:spcAft>
                      </a:pPr>
                      <a:r>
                        <a:rPr lang="en-US" sz="1800" b="0" smtClean="0">
                          <a:solidFill>
                            <a:srgbClr val="0070C0"/>
                          </a:solidFill>
                          <a:effectLst/>
                        </a:rPr>
                        <a:t>Y</a:t>
                      </a:r>
                      <a:endParaRPr lang="en-US" sz="1800" b="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marL="65405" algn="ctr">
                        <a:lnSpc>
                          <a:spcPts val="1455"/>
                        </a:lnSpc>
                        <a:spcAft>
                          <a:spcPts val="0"/>
                        </a:spcAft>
                      </a:pPr>
                      <a:endParaRPr lang="en-US" sz="1800" b="0" smtClean="0">
                        <a:solidFill>
                          <a:srgbClr val="0070C0"/>
                        </a:solidFill>
                        <a:effectLst/>
                      </a:endParaRPr>
                    </a:p>
                    <a:p>
                      <a:pPr marL="65405" algn="ctr">
                        <a:lnSpc>
                          <a:spcPts val="1455"/>
                        </a:lnSpc>
                        <a:spcAft>
                          <a:spcPts val="0"/>
                        </a:spcAft>
                      </a:pPr>
                      <a:r>
                        <a:rPr lang="en-US" sz="1800" b="0" smtClean="0">
                          <a:solidFill>
                            <a:srgbClr val="0070C0"/>
                          </a:solidFill>
                          <a:effectLst/>
                        </a:rPr>
                        <a:t>Y</a:t>
                      </a:r>
                      <a:endParaRPr lang="en-US" sz="1800" b="0">
                        <a:solidFill>
                          <a:srgbClr val="0070C0"/>
                        </a:solidFill>
                        <a:effectLst/>
                        <a:latin typeface="Times New Roman"/>
                        <a:ea typeface="Times New Roman"/>
                      </a:endParaRPr>
                    </a:p>
                  </a:txBody>
                  <a:tcPr marL="0" marR="0" marT="0" marB="0">
                    <a:solidFill>
                      <a:schemeClr val="accent1">
                        <a:lumMod val="40000"/>
                        <a:lumOff val="60000"/>
                      </a:schemeClr>
                    </a:solidFill>
                  </a:tcPr>
                </a:tc>
                <a:tc>
                  <a:txBody>
                    <a:bodyPr/>
                    <a:lstStyle/>
                    <a:p>
                      <a:pPr algn="ctr">
                        <a:spcAft>
                          <a:spcPts val="0"/>
                        </a:spcAft>
                      </a:pPr>
                      <a:r>
                        <a:rPr lang="en-US" sz="1800" b="0">
                          <a:solidFill>
                            <a:srgbClr val="0070C0"/>
                          </a:solidFill>
                          <a:effectLst/>
                        </a:rPr>
                        <a:t> </a:t>
                      </a:r>
                      <a:endParaRPr lang="en-US" sz="1800" b="0">
                        <a:solidFill>
                          <a:srgbClr val="0070C0"/>
                        </a:solidFill>
                        <a:effectLst/>
                        <a:latin typeface="Times New Roman"/>
                        <a:ea typeface="Times New Roman"/>
                      </a:endParaRPr>
                    </a:p>
                  </a:txBody>
                  <a:tcPr marL="0" marR="0" marT="0" marB="0">
                    <a:solidFill>
                      <a:schemeClr val="accent1">
                        <a:lumMod val="40000"/>
                        <a:lumOff val="60000"/>
                      </a:schemeClr>
                    </a:solidFill>
                  </a:tcPr>
                </a:tc>
              </a:tr>
            </a:tbl>
          </a:graphicData>
        </a:graphic>
      </p:graphicFrame>
    </p:spTree>
    <p:extLst>
      <p:ext uri="{BB962C8B-B14F-4D97-AF65-F5344CB8AC3E}">
        <p14:creationId xmlns:p14="http://schemas.microsoft.com/office/powerpoint/2010/main" val="1368243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NỘI DUNG</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smtClean="0"/>
              <a:t>4.1 Cộng </a:t>
            </a:r>
            <a:r>
              <a:rPr lang="en-US" sz="3100"/>
              <a:t>tác giữa các đối </a:t>
            </a:r>
            <a:r>
              <a:rPr lang="en-US" sz="3100" smtClean="0"/>
              <a:t>tượng</a:t>
            </a:r>
          </a:p>
          <a:p>
            <a:pPr algn="just"/>
            <a:r>
              <a:rPr lang="en-US" sz="3100" smtClean="0"/>
              <a:t>4.2 Thuộc tính</a:t>
            </a:r>
          </a:p>
          <a:p>
            <a:pPr algn="just"/>
            <a:r>
              <a:rPr lang="en-US" sz="3100" smtClean="0"/>
              <a:t>4.3 Phương thức</a:t>
            </a:r>
          </a:p>
          <a:p>
            <a:pPr lvl="1" algn="just"/>
            <a:r>
              <a:rPr lang="en-US" sz="2700" smtClean="0"/>
              <a:t>4.3.1 Khai </a:t>
            </a:r>
            <a:r>
              <a:rPr lang="en-US" sz="2700"/>
              <a:t>báo phương </a:t>
            </a:r>
            <a:r>
              <a:rPr lang="en-US" sz="2700" smtClean="0"/>
              <a:t>thức</a:t>
            </a:r>
          </a:p>
          <a:p>
            <a:pPr lvl="1" algn="just"/>
            <a:r>
              <a:rPr lang="en-US" sz="2700" smtClean="0"/>
              <a:t>4.3.2 Biến this</a:t>
            </a:r>
          </a:p>
          <a:p>
            <a:pPr lvl="1" algn="just"/>
            <a:r>
              <a:rPr lang="en-US" sz="2700" smtClean="0"/>
              <a:t>4.3.3 Gọi </a:t>
            </a:r>
            <a:r>
              <a:rPr lang="en-US" sz="2700"/>
              <a:t>phương </a:t>
            </a:r>
            <a:r>
              <a:rPr lang="en-US" sz="2700" smtClean="0"/>
              <a:t>thức</a:t>
            </a:r>
          </a:p>
          <a:p>
            <a:pPr lvl="1" algn="just"/>
            <a:r>
              <a:rPr lang="en-US" sz="2700" smtClean="0"/>
              <a:t>4.3.4 Nạp </a:t>
            </a:r>
            <a:r>
              <a:rPr lang="en-US" sz="2700"/>
              <a:t>chồng phương </a:t>
            </a:r>
            <a:r>
              <a:rPr lang="en-US" sz="2700" smtClean="0"/>
              <a:t>thức</a:t>
            </a:r>
          </a:p>
          <a:p>
            <a:pPr lvl="1" algn="just"/>
            <a:r>
              <a:rPr lang="en-US" sz="2700" smtClean="0"/>
              <a:t>4.3.5 Phương </a:t>
            </a:r>
            <a:r>
              <a:rPr lang="en-US" sz="2700"/>
              <a:t>thức xây </a:t>
            </a:r>
            <a:r>
              <a:rPr lang="en-US" sz="2700" smtClean="0"/>
              <a:t>dựng</a:t>
            </a:r>
          </a:p>
          <a:p>
            <a:pPr lvl="1" algn="just"/>
            <a:r>
              <a:rPr lang="en-US" sz="2700" smtClean="0"/>
              <a:t>4.3.6 Che </a:t>
            </a:r>
            <a:r>
              <a:rPr lang="en-US" sz="2700"/>
              <a:t>dấu thông </a:t>
            </a:r>
            <a:r>
              <a:rPr lang="en-US" sz="2700" smtClean="0"/>
              <a:t>tin</a:t>
            </a:r>
          </a:p>
          <a:p>
            <a:pPr algn="just"/>
            <a:r>
              <a:rPr lang="en-US" sz="3200" smtClean="0"/>
              <a:t>4.4 </a:t>
            </a:r>
            <a:r>
              <a:rPr lang="en-US" sz="3100" smtClean="0"/>
              <a:t>Truyền </a:t>
            </a:r>
            <a:r>
              <a:rPr lang="en-US" sz="3100"/>
              <a:t>thông điệp giữa các đối </a:t>
            </a:r>
            <a:r>
              <a:rPr lang="en-US" sz="3100" smtClean="0"/>
              <a:t>tượng</a:t>
            </a:r>
          </a:p>
          <a:p>
            <a:pPr algn="just"/>
            <a:r>
              <a:rPr lang="en-US" sz="3100" smtClean="0"/>
              <a:t>4.5 Bài tập</a:t>
            </a:r>
            <a:endParaRPr lang="en-US" sz="3100"/>
          </a:p>
        </p:txBody>
      </p:sp>
    </p:spTree>
    <p:extLst>
      <p:ext uri="{BB962C8B-B14F-4D97-AF65-F5344CB8AC3E}">
        <p14:creationId xmlns:p14="http://schemas.microsoft.com/office/powerpoint/2010/main" val="192726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KHAI BÁO PHƯƠNG THỨC</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pPr algn="just"/>
            <a:r>
              <a:rPr lang="en-US" sz="3100" smtClean="0"/>
              <a:t>Đoạn </a:t>
            </a:r>
            <a:r>
              <a:rPr lang="en-US" sz="3100"/>
              <a:t>lệnh sau mô tả việc khai báo phương thức show() để hiển thị thông tin cá nhân của lớp Person.</a:t>
            </a:r>
          </a:p>
          <a:p>
            <a:pPr marL="36576" indent="0">
              <a:buNone/>
            </a:pPr>
            <a:r>
              <a:rPr lang="en-US" sz="3100"/>
              <a:t> </a:t>
            </a:r>
            <a:r>
              <a:rPr lang="en-US" sz="3100" smtClean="0"/>
              <a:t>    class </a:t>
            </a:r>
            <a:r>
              <a:rPr lang="en-US" sz="3100"/>
              <a:t>Person </a:t>
            </a:r>
            <a:endParaRPr lang="en-US" sz="3100" smtClean="0"/>
          </a:p>
          <a:p>
            <a:pPr marL="36576" indent="0">
              <a:buNone/>
            </a:pPr>
            <a:r>
              <a:rPr lang="en-US" sz="3100" smtClean="0"/>
              <a:t>     {</a:t>
            </a:r>
            <a:endParaRPr lang="en-US" sz="3100"/>
          </a:p>
          <a:p>
            <a:pPr marL="36576" indent="0">
              <a:buNone/>
            </a:pPr>
            <a:r>
              <a:rPr lang="en-US" sz="3100" smtClean="0"/>
              <a:t>	public </a:t>
            </a:r>
            <a:r>
              <a:rPr lang="en-US" sz="3100"/>
              <a:t>String name; </a:t>
            </a:r>
            <a:endParaRPr lang="en-US" sz="3100" smtClean="0"/>
          </a:p>
          <a:p>
            <a:pPr marL="36576" indent="0">
              <a:buNone/>
            </a:pPr>
            <a:r>
              <a:rPr lang="en-US" sz="3100" smtClean="0"/>
              <a:t>	public </a:t>
            </a:r>
            <a:r>
              <a:rPr lang="en-US" sz="3100"/>
              <a:t>int age; </a:t>
            </a:r>
            <a:endParaRPr lang="en-US" sz="3100" smtClean="0"/>
          </a:p>
          <a:p>
            <a:pPr marL="36576" indent="0">
              <a:buNone/>
            </a:pPr>
            <a:r>
              <a:rPr lang="en-US" sz="3100" smtClean="0"/>
              <a:t>	public </a:t>
            </a:r>
            <a:r>
              <a:rPr lang="en-US" sz="3100"/>
              <a:t>void show() </a:t>
            </a:r>
            <a:endParaRPr lang="en-US" sz="3100" smtClean="0"/>
          </a:p>
          <a:p>
            <a:pPr marL="36576" indent="0">
              <a:buNone/>
            </a:pPr>
            <a:r>
              <a:rPr lang="en-US" sz="3100" smtClean="0"/>
              <a:t>	{</a:t>
            </a:r>
            <a:endParaRPr lang="en-US" sz="3100"/>
          </a:p>
          <a:p>
            <a:pPr marL="36576" indent="0">
              <a:buNone/>
            </a:pPr>
            <a:r>
              <a:rPr lang="en-US" sz="3100" smtClean="0"/>
              <a:t>		System.out.println (name </a:t>
            </a:r>
            <a:r>
              <a:rPr lang="en-US" sz="3100"/>
              <a:t>+ “ is ” + age + </a:t>
            </a:r>
            <a:endParaRPr lang="en-US" sz="3100" smtClean="0"/>
          </a:p>
          <a:p>
            <a:pPr marL="36576" indent="0">
              <a:buNone/>
            </a:pPr>
            <a:r>
              <a:rPr lang="en-US" sz="3100"/>
              <a:t>	</a:t>
            </a:r>
            <a:r>
              <a:rPr lang="en-US" sz="3100" smtClean="0"/>
              <a:t>					“ </a:t>
            </a:r>
            <a:r>
              <a:rPr lang="en-US" sz="3100"/>
              <a:t>years old!”);</a:t>
            </a:r>
          </a:p>
          <a:p>
            <a:pPr marL="36576" indent="0">
              <a:buNone/>
            </a:pPr>
            <a:r>
              <a:rPr lang="en-US" sz="3100" smtClean="0"/>
              <a:t>	}</a:t>
            </a:r>
            <a:endParaRPr lang="en-US" sz="3100"/>
          </a:p>
          <a:p>
            <a:pPr marL="36576" indent="0">
              <a:buNone/>
            </a:pPr>
            <a:r>
              <a:rPr lang="en-US" sz="3100" smtClean="0"/>
              <a:t>     }</a:t>
            </a:r>
            <a:endParaRPr lang="en-US" sz="3100"/>
          </a:p>
        </p:txBody>
      </p:sp>
    </p:spTree>
    <p:extLst>
      <p:ext uri="{BB962C8B-B14F-4D97-AF65-F5344CB8AC3E}">
        <p14:creationId xmlns:p14="http://schemas.microsoft.com/office/powerpoint/2010/main" val="3867269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BIẾN THIS</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Biến </a:t>
            </a:r>
            <a:r>
              <a:rPr lang="en-US" sz="3100"/>
              <a:t>this là một biến ẩn đặc biệt luôn tồn tại trong các lớp Java: một lớp có đúng một biến ẩn this. </a:t>
            </a:r>
            <a:endParaRPr lang="en-US" sz="3100" smtClean="0"/>
          </a:p>
          <a:p>
            <a:pPr algn="just"/>
            <a:r>
              <a:rPr lang="en-US" sz="3100" smtClean="0"/>
              <a:t>Biến </a:t>
            </a:r>
            <a:r>
              <a:rPr lang="en-US" sz="3100"/>
              <a:t>này được sử dụng trong khi chạy và nó trỏ đến bản thân đối tượng đang thể hiện lớp đó. </a:t>
            </a:r>
            <a:endParaRPr lang="en-US" sz="3100" smtClean="0"/>
          </a:p>
          <a:p>
            <a:pPr algn="just"/>
            <a:r>
              <a:rPr lang="en-US" sz="3100" smtClean="0"/>
              <a:t>Biến </a:t>
            </a:r>
            <a:r>
              <a:rPr lang="en-US" sz="3100"/>
              <a:t>this thường được sử dụng trong các hàm xây dựng của lớp.</a:t>
            </a:r>
          </a:p>
        </p:txBody>
      </p:sp>
    </p:spTree>
    <p:extLst>
      <p:ext uri="{BB962C8B-B14F-4D97-AF65-F5344CB8AC3E}">
        <p14:creationId xmlns:p14="http://schemas.microsoft.com/office/powerpoint/2010/main" val="4204803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BIẾN THIS</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z="3100" smtClean="0"/>
              <a:t>Đoạn lệnh </a:t>
            </a:r>
            <a:r>
              <a:rPr lang="en-US" sz="3100"/>
              <a:t>sau khai báo một lớp Person hoàn toàn giống với lớp Person đã được khai báo trước, nhưng chỉ khác là có dùng biến this trong hàm xây dựng của lớp.</a:t>
            </a:r>
          </a:p>
          <a:p>
            <a:pPr algn="just"/>
            <a:r>
              <a:rPr lang="en-US" sz="3100"/>
              <a:t>Ta chú ý đến hàm xây dựng của lớp, hàm này có hai biến cục bộ là name và age, trùng với các biến của lớp. Do đó, trong phạm vi hàm này, biến this.name và this.age sẽ chỉ các biến của lớp, còn các biến name và age sẽ chỉ các biến cục bộ của hàm.</a:t>
            </a:r>
          </a:p>
        </p:txBody>
      </p:sp>
    </p:spTree>
    <p:extLst>
      <p:ext uri="{BB962C8B-B14F-4D97-AF65-F5344CB8AC3E}">
        <p14:creationId xmlns:p14="http://schemas.microsoft.com/office/powerpoint/2010/main" val="2985983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BIẾN THIS</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sz="31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6692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799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GỌI PHƯƠNG THỨC</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algn="just"/>
            <a:r>
              <a:rPr lang="en-US" sz="3100" smtClean="0"/>
              <a:t>Chương </a:t>
            </a:r>
            <a:r>
              <a:rPr lang="en-US" sz="3100"/>
              <a:t>trình PersonDemo minh hoạ cách dùng lớp Person mà chúng ta vừa định nghĩa. Chương trình này sẽ tạo ra một đối tượng myPerson của lớp Person với các thuộc tính có giá trị khởi tạo: name = “Minh” và age = “21”. Sau đó, chương trình sử dụng phương thức show() của đối tượng myPerson để in ra dòng thông </a:t>
            </a:r>
            <a:r>
              <a:rPr lang="en-US" sz="3100" smtClean="0"/>
              <a:t>báo:</a:t>
            </a:r>
            <a:endParaRPr lang="en-US" sz="3100"/>
          </a:p>
          <a:p>
            <a:pPr marL="36576" indent="0" algn="just">
              <a:buNone/>
            </a:pPr>
            <a:r>
              <a:rPr lang="en-US" sz="3100" smtClean="0"/>
              <a:t>	Minh </a:t>
            </a:r>
            <a:r>
              <a:rPr lang="en-US" sz="3100"/>
              <a:t>is 21 years old!.</a:t>
            </a:r>
          </a:p>
          <a:p>
            <a:pPr algn="just"/>
            <a:endParaRPr lang="en-US" sz="3100"/>
          </a:p>
        </p:txBody>
      </p:sp>
    </p:spTree>
    <p:extLst>
      <p:ext uri="{BB962C8B-B14F-4D97-AF65-F5344CB8AC3E}">
        <p14:creationId xmlns:p14="http://schemas.microsoft.com/office/powerpoint/2010/main" val="2489098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GỌI PHƯƠNG THỨC</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buNone/>
            </a:pPr>
            <a:r>
              <a:rPr lang="en-US" sz="3100" smtClean="0"/>
              <a:t>package buoi3; </a:t>
            </a:r>
          </a:p>
          <a:p>
            <a:pPr marL="36576" indent="0">
              <a:buNone/>
            </a:pPr>
            <a:r>
              <a:rPr lang="en-US" sz="3100" smtClean="0"/>
              <a:t>class </a:t>
            </a:r>
            <a:r>
              <a:rPr lang="en-US" sz="3100"/>
              <a:t>PersonDemo </a:t>
            </a:r>
            <a:endParaRPr lang="en-US" sz="3100" smtClean="0"/>
          </a:p>
          <a:p>
            <a:pPr marL="36576" indent="0">
              <a:buNone/>
            </a:pPr>
            <a:r>
              <a:rPr lang="en-US" sz="3100" smtClean="0"/>
              <a:t>{</a:t>
            </a:r>
            <a:endParaRPr lang="en-US" sz="3100"/>
          </a:p>
          <a:p>
            <a:pPr marL="36576" indent="0">
              <a:buNone/>
            </a:pPr>
            <a:r>
              <a:rPr lang="en-US" sz="3100" smtClean="0"/>
              <a:t>	public </a:t>
            </a:r>
            <a:r>
              <a:rPr lang="en-US" sz="3100"/>
              <a:t>static void main(String[] args) </a:t>
            </a:r>
            <a:endParaRPr lang="en-US" sz="3100" smtClean="0"/>
          </a:p>
          <a:p>
            <a:pPr marL="36576" indent="0">
              <a:buNone/>
            </a:pPr>
            <a:r>
              <a:rPr lang="en-US" sz="3100" smtClean="0"/>
              <a:t>	{</a:t>
            </a:r>
            <a:endParaRPr lang="en-US" sz="3100"/>
          </a:p>
          <a:p>
            <a:pPr marL="36576" indent="0">
              <a:buNone/>
            </a:pPr>
            <a:r>
              <a:rPr lang="en-US" sz="3100" smtClean="0"/>
              <a:t>		Person </a:t>
            </a:r>
            <a:r>
              <a:rPr lang="en-US" sz="3100"/>
              <a:t>myPerson = new </a:t>
            </a:r>
            <a:r>
              <a:rPr lang="en-US" sz="3100" smtClean="0"/>
              <a:t>					Person</a:t>
            </a:r>
            <a:r>
              <a:rPr lang="en-US" sz="3100"/>
              <a:t>(“Minh”, 21); </a:t>
            </a:r>
            <a:endParaRPr lang="en-US" sz="3100" smtClean="0"/>
          </a:p>
          <a:p>
            <a:pPr marL="36576" indent="0">
              <a:buNone/>
            </a:pPr>
            <a:r>
              <a:rPr lang="en-US" sz="3100"/>
              <a:t>	</a:t>
            </a:r>
            <a:r>
              <a:rPr lang="en-US" sz="3100" smtClean="0"/>
              <a:t>	myPerson.show</a:t>
            </a:r>
            <a:r>
              <a:rPr lang="en-US" sz="3100"/>
              <a:t>();</a:t>
            </a:r>
          </a:p>
          <a:p>
            <a:pPr marL="36576" indent="0">
              <a:buNone/>
            </a:pPr>
            <a:r>
              <a:rPr lang="en-US" sz="3100" smtClean="0"/>
              <a:t>	}</a:t>
            </a:r>
            <a:endParaRPr lang="en-US" sz="3100"/>
          </a:p>
          <a:p>
            <a:pPr marL="36576" indent="0">
              <a:buNone/>
            </a:pPr>
            <a:r>
              <a:rPr lang="en-US" sz="3100"/>
              <a:t>}</a:t>
            </a:r>
          </a:p>
        </p:txBody>
      </p:sp>
    </p:spTree>
    <p:extLst>
      <p:ext uri="{BB962C8B-B14F-4D97-AF65-F5344CB8AC3E}">
        <p14:creationId xmlns:p14="http://schemas.microsoft.com/office/powerpoint/2010/main" val="646006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NẠP CHỒNG PHƯƠNG THỨC</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Java </a:t>
            </a:r>
            <a:r>
              <a:rPr lang="en-US" sz="3100"/>
              <a:t>cho phép trong cùng một lớp, có thể khai báo nhiều phương thức có cùng tên nhưng khác nhau về tính chất; khi đó ta gọi đây là nạp chồng (overloading) phương thức. Xét chi tiết hơn thì các phương thức </a:t>
            </a:r>
            <a:r>
              <a:rPr lang="en-US" sz="3100" smtClean="0"/>
              <a:t>này:</a:t>
            </a:r>
          </a:p>
          <a:p>
            <a:pPr lvl="1" algn="just"/>
            <a:r>
              <a:rPr lang="en-US" sz="2700" smtClean="0"/>
              <a:t>Hoặc </a:t>
            </a:r>
            <a:r>
              <a:rPr lang="en-US" sz="2700"/>
              <a:t>danh sách các tham số khác </a:t>
            </a:r>
            <a:r>
              <a:rPr lang="en-US" sz="2700" smtClean="0"/>
              <a:t>nhau</a:t>
            </a:r>
          </a:p>
          <a:p>
            <a:pPr lvl="1" algn="just"/>
            <a:r>
              <a:rPr lang="en-US" sz="2700" smtClean="0"/>
              <a:t>Hoặc </a:t>
            </a:r>
            <a:r>
              <a:rPr lang="en-US" sz="2700"/>
              <a:t>kiểu trả về khác </a:t>
            </a:r>
            <a:r>
              <a:rPr lang="en-US" sz="2700" smtClean="0"/>
              <a:t>nhau</a:t>
            </a:r>
          </a:p>
          <a:p>
            <a:pPr lvl="1" algn="just"/>
            <a:r>
              <a:rPr lang="en-US" sz="2700" smtClean="0"/>
              <a:t>Hoặc </a:t>
            </a:r>
            <a:r>
              <a:rPr lang="en-US" sz="2700"/>
              <a:t>kết hợp hai điều kiện trên.</a:t>
            </a:r>
          </a:p>
        </p:txBody>
      </p:sp>
    </p:spTree>
    <p:extLst>
      <p:ext uri="{BB962C8B-B14F-4D97-AF65-F5344CB8AC3E}">
        <p14:creationId xmlns:p14="http://schemas.microsoft.com/office/powerpoint/2010/main" val="1495570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NẠP CHỒNG PHƯƠNG THỨC</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r>
              <a:rPr lang="en-US" sz="3100" smtClean="0"/>
              <a:t>Ví </a:t>
            </a:r>
            <a:r>
              <a:rPr lang="en-US" sz="3100"/>
              <a:t>dụ nếu trong cùng một lớp:</a:t>
            </a:r>
          </a:p>
          <a:p>
            <a:pPr marL="36576" indent="0">
              <a:buNone/>
            </a:pPr>
            <a:r>
              <a:rPr lang="en-US" sz="3100"/>
              <a:t>// hợp lệ</a:t>
            </a:r>
          </a:p>
          <a:p>
            <a:pPr marL="36576" indent="0">
              <a:buNone/>
            </a:pPr>
            <a:r>
              <a:rPr lang="en-US" sz="3100"/>
              <a:t>public int add(int x, int y){…} </a:t>
            </a:r>
            <a:endParaRPr lang="en-US" sz="3100" smtClean="0"/>
          </a:p>
          <a:p>
            <a:pPr marL="36576" indent="0">
              <a:buNone/>
            </a:pPr>
            <a:r>
              <a:rPr lang="en-US" sz="3100" smtClean="0"/>
              <a:t>public </a:t>
            </a:r>
            <a:r>
              <a:rPr lang="en-US" sz="3100"/>
              <a:t>float add(float x, int y</a:t>
            </a:r>
            <a:r>
              <a:rPr lang="en-US" sz="3100" smtClean="0"/>
              <a:t>){…}</a:t>
            </a:r>
          </a:p>
          <a:p>
            <a:pPr marL="36576" indent="0">
              <a:buNone/>
            </a:pPr>
            <a:endParaRPr lang="en-US" sz="3100"/>
          </a:p>
          <a:p>
            <a:pPr marL="36576" indent="0">
              <a:buNone/>
            </a:pPr>
            <a:r>
              <a:rPr lang="en-US" sz="3100"/>
              <a:t>// không hợp lệ</a:t>
            </a:r>
          </a:p>
          <a:p>
            <a:pPr marL="36576" indent="0">
              <a:buNone/>
            </a:pPr>
            <a:r>
              <a:rPr lang="en-US" sz="3100"/>
              <a:t>public int add(int x, int y){…} </a:t>
            </a:r>
            <a:endParaRPr lang="en-US" sz="3100" smtClean="0"/>
          </a:p>
          <a:p>
            <a:pPr marL="36576" indent="0">
              <a:buNone/>
            </a:pPr>
            <a:r>
              <a:rPr lang="en-US" sz="3100" smtClean="0"/>
              <a:t>public </a:t>
            </a:r>
            <a:r>
              <a:rPr lang="en-US" sz="3100"/>
              <a:t>int add(int x, int y){…}</a:t>
            </a:r>
          </a:p>
        </p:txBody>
      </p:sp>
    </p:spTree>
    <p:extLst>
      <p:ext uri="{BB962C8B-B14F-4D97-AF65-F5344CB8AC3E}">
        <p14:creationId xmlns:p14="http://schemas.microsoft.com/office/powerpoint/2010/main" val="2175507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Phương </a:t>
            </a:r>
            <a:r>
              <a:rPr lang="en-US" sz="3100"/>
              <a:t>thức xây dựng (constructor) của lớp được dùng để khởi tạo một thể hiện cụ thể của một lớp, nghĩa là gán các giá trị khởi đầu cho các thuộc tính, nếu có, và tạo ra một đối tượng cụ thể.</a:t>
            </a:r>
          </a:p>
        </p:txBody>
      </p:sp>
    </p:spTree>
    <p:extLst>
      <p:ext uri="{BB962C8B-B14F-4D97-AF65-F5344CB8AC3E}">
        <p14:creationId xmlns:p14="http://schemas.microsoft.com/office/powerpoint/2010/main" val="43098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XÂY DỰNG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Lưu ý:</a:t>
            </a:r>
          </a:p>
          <a:p>
            <a:pPr lvl="0" algn="just"/>
            <a:r>
              <a:rPr lang="en-US" sz="3100"/>
              <a:t>Phương thức xây dựng phải có tên trùng với tên của </a:t>
            </a:r>
            <a:r>
              <a:rPr lang="en-US" sz="3100" smtClean="0"/>
              <a:t>lớp.</a:t>
            </a:r>
            <a:endParaRPr lang="en-US" sz="3100"/>
          </a:p>
          <a:p>
            <a:pPr lvl="0" algn="just"/>
            <a:r>
              <a:rPr lang="en-US" sz="3100"/>
              <a:t>Phương thức xây dựng không có giá trị trả </a:t>
            </a:r>
            <a:r>
              <a:rPr lang="en-US" sz="3100" smtClean="0"/>
              <a:t>về.</a:t>
            </a:r>
            <a:endParaRPr lang="en-US" sz="3100"/>
          </a:p>
          <a:p>
            <a:pPr lvl="0" algn="just"/>
            <a:r>
              <a:rPr lang="en-US" sz="3100"/>
              <a:t>Phương thức xây dựng có tính chất public hoặc package (không khai báo kiểu truy nhập</a:t>
            </a:r>
            <a:r>
              <a:rPr lang="en-US" sz="3100" smtClean="0"/>
              <a:t>).</a:t>
            </a:r>
            <a:endParaRPr lang="en-US" sz="3100"/>
          </a:p>
          <a:p>
            <a:pPr algn="just"/>
            <a:r>
              <a:rPr lang="en-US" sz="3100"/>
              <a:t>Có thể có nhiều phương thức xây dựng của cùng một </a:t>
            </a:r>
            <a:r>
              <a:rPr lang="en-US" sz="3100" smtClean="0"/>
              <a:t>lớp.</a:t>
            </a:r>
            <a:endParaRPr lang="en-US" sz="3100"/>
          </a:p>
        </p:txBody>
      </p:sp>
    </p:spTree>
    <p:extLst>
      <p:ext uri="{BB962C8B-B14F-4D97-AF65-F5344CB8AC3E}">
        <p14:creationId xmlns:p14="http://schemas.microsoft.com/office/powerpoint/2010/main" val="324454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CỘNG TÁC GIỮA CÁC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Quy </a:t>
            </a:r>
            <a:r>
              <a:rPr lang="en-US"/>
              <a:t>trình phát triển phần mềm hướng đối tượng bao gồm bốn bước cơ </a:t>
            </a:r>
            <a:r>
              <a:rPr lang="en-US" smtClean="0"/>
              <a:t>bản:</a:t>
            </a:r>
          </a:p>
          <a:p>
            <a:pPr lvl="1" algn="just"/>
            <a:r>
              <a:rPr lang="en-US" sz="2600" smtClean="0"/>
              <a:t>Thiết </a:t>
            </a:r>
            <a:r>
              <a:rPr lang="en-US" sz="2600"/>
              <a:t>lập đúng các yêu cầu chức năng và sứ mệnh tổng quát của một ứng </a:t>
            </a:r>
            <a:r>
              <a:rPr lang="en-US" sz="2600" smtClean="0"/>
              <a:t>dụng.</a:t>
            </a:r>
          </a:p>
          <a:p>
            <a:pPr lvl="1" algn="just"/>
            <a:r>
              <a:rPr lang="en-US" sz="2600" smtClean="0"/>
              <a:t>Thiết </a:t>
            </a:r>
            <a:r>
              <a:rPr lang="en-US" sz="2600"/>
              <a:t>lập các lớp thích hợp bao gồm CTDL, cách cư xử và mối quan hệ với lớp </a:t>
            </a:r>
            <a:r>
              <a:rPr lang="en-US" sz="2600" smtClean="0"/>
              <a:t>khác.</a:t>
            </a:r>
          </a:p>
        </p:txBody>
      </p:sp>
    </p:spTree>
    <p:extLst>
      <p:ext uri="{BB962C8B-B14F-4D97-AF65-F5344CB8AC3E}">
        <p14:creationId xmlns:p14="http://schemas.microsoft.com/office/powerpoint/2010/main" val="29693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XÂY DỰNG</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r>
              <a:rPr lang="en-US" sz="3100" smtClean="0"/>
              <a:t>Chương </a:t>
            </a:r>
            <a:r>
              <a:rPr lang="en-US" sz="3100"/>
              <a:t>trình sau minh hoạ hai phương thức xây dựng của lớp </a:t>
            </a:r>
            <a:r>
              <a:rPr lang="en-US" sz="3100" smtClean="0"/>
              <a:t>Person:</a:t>
            </a:r>
            <a:endParaRPr lang="en-US" sz="3100"/>
          </a:p>
          <a:p>
            <a:pPr marL="36576" indent="0">
              <a:buNone/>
            </a:pPr>
            <a:r>
              <a:rPr lang="en-US" sz="3100"/>
              <a:t>package buoi3; </a:t>
            </a:r>
          </a:p>
          <a:p>
            <a:pPr marL="36576" indent="0">
              <a:buNone/>
            </a:pPr>
            <a:r>
              <a:rPr lang="en-US" sz="3100"/>
              <a:t>class Person </a:t>
            </a:r>
          </a:p>
          <a:p>
            <a:pPr marL="36576" indent="0">
              <a:buNone/>
            </a:pPr>
            <a:r>
              <a:rPr lang="en-US" sz="3100"/>
              <a:t>{</a:t>
            </a:r>
          </a:p>
          <a:p>
            <a:pPr marL="36576" indent="0">
              <a:buNone/>
            </a:pPr>
            <a:r>
              <a:rPr lang="en-US" sz="3100" smtClean="0"/>
              <a:t>	public </a:t>
            </a:r>
            <a:r>
              <a:rPr lang="en-US" sz="3100"/>
              <a:t>String name;</a:t>
            </a:r>
          </a:p>
          <a:p>
            <a:pPr marL="36576" indent="0">
              <a:buNone/>
            </a:pPr>
            <a:r>
              <a:rPr lang="en-US" sz="3100" smtClean="0"/>
              <a:t>	public </a:t>
            </a:r>
            <a:r>
              <a:rPr lang="en-US" sz="3100"/>
              <a:t>int age;</a:t>
            </a:r>
          </a:p>
          <a:p>
            <a:pPr marL="36576" indent="0">
              <a:buNone/>
            </a:pPr>
            <a:r>
              <a:rPr lang="en-US" sz="3100" smtClean="0"/>
              <a:t>	// </a:t>
            </a:r>
            <a:r>
              <a:rPr lang="en-US" sz="3100"/>
              <a:t>Phương thức xây dựng không tham số </a:t>
            </a:r>
            <a:r>
              <a:rPr lang="en-US" sz="3100" smtClean="0"/>
              <a:t>	public </a:t>
            </a:r>
            <a:r>
              <a:rPr lang="en-US" sz="3100"/>
              <a:t>Person() </a:t>
            </a:r>
            <a:endParaRPr lang="en-US" sz="3100" smtClean="0"/>
          </a:p>
          <a:p>
            <a:pPr marL="36576" indent="0">
              <a:buNone/>
            </a:pPr>
            <a:r>
              <a:rPr lang="en-US" sz="3100"/>
              <a:t>	</a:t>
            </a:r>
            <a:r>
              <a:rPr lang="en-US" sz="3100" smtClean="0"/>
              <a:t>{</a:t>
            </a:r>
            <a:endParaRPr lang="en-US" sz="3100"/>
          </a:p>
          <a:p>
            <a:pPr marL="36576" indent="0">
              <a:buNone/>
            </a:pPr>
            <a:r>
              <a:rPr lang="en-US" sz="3100" smtClean="0"/>
              <a:t>		name </a:t>
            </a:r>
            <a:r>
              <a:rPr lang="en-US" sz="3100"/>
              <a:t>= “”; age = 0;</a:t>
            </a:r>
          </a:p>
          <a:p>
            <a:pPr marL="36576" indent="0">
              <a:buNone/>
            </a:pPr>
            <a:r>
              <a:rPr lang="en-US" sz="3100" smtClean="0"/>
              <a:t>	}</a:t>
            </a:r>
            <a:endParaRPr lang="en-US" sz="3100"/>
          </a:p>
        </p:txBody>
      </p:sp>
    </p:spTree>
    <p:extLst>
      <p:ext uri="{BB962C8B-B14F-4D97-AF65-F5344CB8AC3E}">
        <p14:creationId xmlns:p14="http://schemas.microsoft.com/office/powerpoint/2010/main" val="3533880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buNone/>
            </a:pPr>
            <a:r>
              <a:rPr lang="en-US" sz="3100" smtClean="0"/>
              <a:t>	// </a:t>
            </a:r>
            <a:r>
              <a:rPr lang="en-US" sz="3100"/>
              <a:t>Phương thức xây dựng có hai tham số </a:t>
            </a:r>
            <a:endParaRPr lang="en-US" sz="3100" smtClean="0"/>
          </a:p>
          <a:p>
            <a:pPr marL="36576" indent="0">
              <a:buNone/>
            </a:pPr>
            <a:r>
              <a:rPr lang="en-US" sz="3100"/>
              <a:t>	</a:t>
            </a:r>
            <a:r>
              <a:rPr lang="en-US" sz="3100" smtClean="0"/>
              <a:t>public </a:t>
            </a:r>
            <a:r>
              <a:rPr lang="en-US" sz="3100"/>
              <a:t>Person(String name, int age) </a:t>
            </a:r>
            <a:endParaRPr lang="en-US" sz="3100" smtClean="0"/>
          </a:p>
          <a:p>
            <a:pPr marL="36576" indent="0">
              <a:buNone/>
            </a:pPr>
            <a:r>
              <a:rPr lang="en-US" sz="3100"/>
              <a:t>	</a:t>
            </a:r>
            <a:r>
              <a:rPr lang="en-US" sz="3100" smtClean="0"/>
              <a:t>{</a:t>
            </a:r>
            <a:endParaRPr lang="en-US" sz="3100"/>
          </a:p>
          <a:p>
            <a:pPr marL="36576" indent="0">
              <a:buNone/>
            </a:pPr>
            <a:r>
              <a:rPr lang="en-US" sz="3100" smtClean="0"/>
              <a:t>		this.name </a:t>
            </a:r>
            <a:r>
              <a:rPr lang="en-US" sz="3100"/>
              <a:t>= name; </a:t>
            </a:r>
            <a:endParaRPr lang="en-US" sz="3100" smtClean="0"/>
          </a:p>
          <a:p>
            <a:pPr marL="36576" indent="0">
              <a:buNone/>
            </a:pPr>
            <a:r>
              <a:rPr lang="en-US" sz="3100"/>
              <a:t>	</a:t>
            </a:r>
            <a:r>
              <a:rPr lang="en-US" sz="3100" smtClean="0"/>
              <a:t>	this.age </a:t>
            </a:r>
            <a:r>
              <a:rPr lang="en-US" sz="3100"/>
              <a:t>= age;</a:t>
            </a:r>
          </a:p>
          <a:p>
            <a:pPr marL="36576" indent="0">
              <a:buNone/>
            </a:pPr>
            <a:r>
              <a:rPr lang="en-US" sz="3100" smtClean="0"/>
              <a:t>	}</a:t>
            </a:r>
            <a:endParaRPr lang="en-US" sz="3100"/>
          </a:p>
        </p:txBody>
      </p:sp>
    </p:spTree>
    <p:extLst>
      <p:ext uri="{BB962C8B-B14F-4D97-AF65-F5344CB8AC3E}">
        <p14:creationId xmlns:p14="http://schemas.microsoft.com/office/powerpoint/2010/main" val="2971472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XÂY DỰNG</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buNone/>
            </a:pPr>
            <a:r>
              <a:rPr lang="en-US" sz="3100" smtClean="0"/>
              <a:t>	// </a:t>
            </a:r>
            <a:r>
              <a:rPr lang="en-US" sz="3100"/>
              <a:t>Phương thức xây dựng có hai tham số </a:t>
            </a:r>
            <a:endParaRPr lang="en-US" sz="3100" smtClean="0"/>
          </a:p>
          <a:p>
            <a:pPr marL="36576" indent="0">
              <a:buNone/>
            </a:pPr>
            <a:r>
              <a:rPr lang="en-US" sz="3100" smtClean="0"/>
              <a:t>	public </a:t>
            </a:r>
            <a:r>
              <a:rPr lang="en-US" sz="3100"/>
              <a:t>void show() </a:t>
            </a:r>
            <a:endParaRPr lang="en-US" sz="3100" smtClean="0"/>
          </a:p>
          <a:p>
            <a:pPr marL="36576" indent="0">
              <a:buNone/>
            </a:pPr>
            <a:r>
              <a:rPr lang="en-US" sz="3100" smtClean="0"/>
              <a:t>	{</a:t>
            </a:r>
            <a:endParaRPr lang="en-US" sz="3100"/>
          </a:p>
          <a:p>
            <a:pPr marL="36576" indent="0">
              <a:buNone/>
            </a:pPr>
            <a:r>
              <a:rPr lang="en-US" sz="3100" smtClean="0"/>
              <a:t>		if </a:t>
            </a:r>
            <a:r>
              <a:rPr lang="en-US" sz="3100"/>
              <a:t>(name.equals(“”))</a:t>
            </a:r>
          </a:p>
          <a:p>
            <a:pPr marL="36576" indent="0">
              <a:buNone/>
            </a:pPr>
            <a:r>
              <a:rPr lang="en-US" sz="3100" smtClean="0"/>
              <a:t>			System.out.println(“</a:t>
            </a:r>
            <a:r>
              <a:rPr lang="en-US" sz="3100"/>
              <a:t>name is </a:t>
            </a:r>
            <a:r>
              <a:rPr lang="en-US" sz="3100" smtClean="0"/>
              <a:t>						empty</a:t>
            </a:r>
            <a:r>
              <a:rPr lang="en-US" sz="3100"/>
              <a:t>”);</a:t>
            </a:r>
          </a:p>
          <a:p>
            <a:pPr marL="36576" indent="0">
              <a:buNone/>
            </a:pPr>
            <a:r>
              <a:rPr lang="en-US" sz="3100" smtClean="0"/>
              <a:t>		else</a:t>
            </a:r>
          </a:p>
          <a:p>
            <a:pPr marL="36576" indent="0">
              <a:buNone/>
            </a:pPr>
            <a:r>
              <a:rPr lang="en-US" sz="3100" smtClean="0"/>
              <a:t>			System.out.println (name </a:t>
            </a:r>
            <a:r>
              <a:rPr lang="en-US" sz="3100"/>
              <a:t>+ </a:t>
            </a:r>
            <a:r>
              <a:rPr lang="en-US" sz="3100" smtClean="0"/>
              <a:t>“is” 				  </a:t>
            </a:r>
            <a:r>
              <a:rPr lang="en-US" sz="3100"/>
              <a:t>+ age + “ years old!”);  </a:t>
            </a:r>
          </a:p>
          <a:p>
            <a:pPr marL="36576" indent="0">
              <a:buNone/>
            </a:pPr>
            <a:r>
              <a:rPr lang="en-US" sz="3100" smtClean="0"/>
              <a:t>	}</a:t>
            </a:r>
            <a:endParaRPr lang="en-US" sz="3100"/>
          </a:p>
          <a:p>
            <a:pPr marL="36576" indent="0">
              <a:buNone/>
            </a:pPr>
            <a:r>
              <a:rPr lang="en-US" sz="3100"/>
              <a:t>}</a:t>
            </a:r>
          </a:p>
        </p:txBody>
      </p:sp>
    </p:spTree>
    <p:extLst>
      <p:ext uri="{BB962C8B-B14F-4D97-AF65-F5344CB8AC3E}">
        <p14:creationId xmlns:p14="http://schemas.microsoft.com/office/powerpoint/2010/main" val="1398119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XÂY DỰNG</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pPr marL="36576" indent="0">
              <a:buNone/>
            </a:pPr>
            <a:r>
              <a:rPr lang="en-US" sz="3100" smtClean="0"/>
              <a:t>public </a:t>
            </a:r>
            <a:r>
              <a:rPr lang="en-US" sz="3100"/>
              <a:t>class TestPerson </a:t>
            </a:r>
            <a:endParaRPr lang="en-US" sz="3100" smtClean="0"/>
          </a:p>
          <a:p>
            <a:pPr marL="36576" indent="0">
              <a:buNone/>
            </a:pPr>
            <a:r>
              <a:rPr lang="en-US" sz="3100" smtClean="0"/>
              <a:t>{</a:t>
            </a:r>
            <a:endParaRPr lang="en-US" sz="3100"/>
          </a:p>
          <a:p>
            <a:pPr marL="36576" indent="0">
              <a:buNone/>
            </a:pPr>
            <a:r>
              <a:rPr lang="en-US" sz="3100" smtClean="0"/>
              <a:t>	public </a:t>
            </a:r>
            <a:r>
              <a:rPr lang="en-US" sz="3100"/>
              <a:t>static void main( String[] args) </a:t>
            </a:r>
            <a:endParaRPr lang="en-US" sz="3100" smtClean="0"/>
          </a:p>
          <a:p>
            <a:pPr marL="36576" indent="0">
              <a:buNone/>
            </a:pPr>
            <a:r>
              <a:rPr lang="en-US" sz="3100"/>
              <a:t>	</a:t>
            </a:r>
            <a:r>
              <a:rPr lang="en-US" sz="3100" smtClean="0"/>
              <a:t>{</a:t>
            </a:r>
            <a:endParaRPr lang="en-US" sz="3100"/>
          </a:p>
          <a:p>
            <a:pPr marL="36576" indent="0">
              <a:buNone/>
            </a:pPr>
            <a:r>
              <a:rPr lang="en-US" sz="3100" smtClean="0"/>
              <a:t>	// </a:t>
            </a:r>
            <a:r>
              <a:rPr lang="en-US" sz="3100"/>
              <a:t>gọi phương thức xây dựng không tham số </a:t>
            </a:r>
            <a:endParaRPr lang="en-US" sz="3100" smtClean="0"/>
          </a:p>
          <a:p>
            <a:pPr marL="36576" indent="0">
              <a:buNone/>
            </a:pPr>
            <a:r>
              <a:rPr lang="en-US" sz="3100"/>
              <a:t>	</a:t>
            </a:r>
            <a:r>
              <a:rPr lang="en-US" sz="3100" smtClean="0"/>
              <a:t>	Person </a:t>
            </a:r>
            <a:r>
              <a:rPr lang="en-US" sz="3100"/>
              <a:t>p1 = new Person();</a:t>
            </a:r>
          </a:p>
          <a:p>
            <a:pPr marL="36576" indent="0">
              <a:buNone/>
            </a:pPr>
            <a:r>
              <a:rPr lang="en-US" sz="3100" smtClean="0"/>
              <a:t>		p1.show</a:t>
            </a:r>
            <a:r>
              <a:rPr lang="en-US" sz="3100"/>
              <a:t>();</a:t>
            </a:r>
          </a:p>
          <a:p>
            <a:pPr marL="36576" indent="0">
              <a:buNone/>
            </a:pPr>
            <a:r>
              <a:rPr lang="en-US" sz="3100" smtClean="0"/>
              <a:t>	// </a:t>
            </a:r>
            <a:r>
              <a:rPr lang="en-US" sz="3100"/>
              <a:t>gọi phương thức xây dựng có tham số </a:t>
            </a:r>
            <a:r>
              <a:rPr lang="en-US" sz="3100" smtClean="0"/>
              <a:t>		Person </a:t>
            </a:r>
            <a:r>
              <a:rPr lang="en-US" sz="3100"/>
              <a:t>p2 = new Person(“Tam”, 31 ); </a:t>
            </a:r>
            <a:r>
              <a:rPr lang="en-US" sz="3100" smtClean="0"/>
              <a:t>		p2.show</a:t>
            </a:r>
            <a:r>
              <a:rPr lang="en-US" sz="3100"/>
              <a:t>();</a:t>
            </a:r>
          </a:p>
          <a:p>
            <a:pPr marL="36576" indent="0">
              <a:buNone/>
            </a:pPr>
            <a:r>
              <a:rPr lang="en-US" sz="3100" smtClean="0"/>
              <a:t>	}</a:t>
            </a:r>
            <a:endParaRPr lang="en-US" sz="3100"/>
          </a:p>
          <a:p>
            <a:pPr marL="36576" indent="0">
              <a:buNone/>
            </a:pPr>
            <a:r>
              <a:rPr lang="en-US" sz="3100"/>
              <a:t>}</a:t>
            </a:r>
          </a:p>
        </p:txBody>
      </p:sp>
    </p:spTree>
    <p:extLst>
      <p:ext uri="{BB962C8B-B14F-4D97-AF65-F5344CB8AC3E}">
        <p14:creationId xmlns:p14="http://schemas.microsoft.com/office/powerpoint/2010/main" val="1027690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PHƯƠNG THỨC XÂY DỰNG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buNone/>
            </a:pPr>
            <a:r>
              <a:rPr lang="en-US" sz="3100" smtClean="0"/>
              <a:t>Kết </a:t>
            </a:r>
            <a:r>
              <a:rPr lang="en-US" sz="3100"/>
              <a:t>quả chương trình:</a:t>
            </a:r>
          </a:p>
          <a:p>
            <a:r>
              <a:rPr lang="en-US" sz="3100"/>
              <a:t>name is empty</a:t>
            </a:r>
          </a:p>
          <a:p>
            <a:r>
              <a:rPr lang="en-US" sz="3100"/>
              <a:t>Tam is 31 years old!</a:t>
            </a:r>
          </a:p>
        </p:txBody>
      </p:sp>
    </p:spTree>
    <p:extLst>
      <p:ext uri="{BB962C8B-B14F-4D97-AF65-F5344CB8AC3E}">
        <p14:creationId xmlns:p14="http://schemas.microsoft.com/office/powerpoint/2010/main" val="3519833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CHE DẤU THÔNG TIN</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r>
              <a:rPr lang="en-US" sz="3100" smtClean="0"/>
              <a:t>Lớp </a:t>
            </a:r>
            <a:r>
              <a:rPr lang="en-US" sz="3100"/>
              <a:t>che dấu thông tin của nó để bên ngoài không thể thấy bằng tính chất private cho thuộc tính và phương </a:t>
            </a:r>
            <a:r>
              <a:rPr lang="en-US" sz="3100" smtClean="0"/>
              <a:t>thức.</a:t>
            </a:r>
          </a:p>
          <a:p>
            <a:pPr algn="just"/>
            <a:r>
              <a:rPr lang="en-US" sz="3100" smtClean="0"/>
              <a:t>Ví </a:t>
            </a:r>
            <a:r>
              <a:rPr lang="en-US" sz="3100"/>
              <a:t>dụ định nghĩa lớp Student </a:t>
            </a:r>
            <a:r>
              <a:rPr lang="en-US" sz="3100" smtClean="0"/>
              <a:t>sau:</a:t>
            </a:r>
            <a:endParaRPr lang="en-US" sz="3100"/>
          </a:p>
        </p:txBody>
      </p:sp>
    </p:spTree>
    <p:extLst>
      <p:ext uri="{BB962C8B-B14F-4D97-AF65-F5344CB8AC3E}">
        <p14:creationId xmlns:p14="http://schemas.microsoft.com/office/powerpoint/2010/main" val="29045167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CHE DẤU THÔNG TIN</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endParaRPr lang="en-US" sz="310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700808"/>
            <a:ext cx="6411913" cy="50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430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CHE DẤU THÔNG TIN</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endParaRPr lang="en-US" sz="310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107950"/>
            <a:ext cx="6640513" cy="664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6013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CHE DẤU THÔNG TIN</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r>
              <a:rPr lang="en-US" sz="3100" smtClean="0"/>
              <a:t>Trong </a:t>
            </a:r>
            <a:r>
              <a:rPr lang="en-US" sz="3100"/>
              <a:t>định nghĩa lớp Student, hai thuộc tính name, ssn và phương thức moneyOwed chỉ được thấy bên trong lớp còn phương thức allBillsPaid có thể được thấy từ bên </a:t>
            </a:r>
            <a:r>
              <a:rPr lang="en-US" sz="3100" smtClean="0"/>
              <a:t>ngoài.</a:t>
            </a:r>
            <a:endParaRPr lang="en-US" sz="3100"/>
          </a:p>
        </p:txBody>
      </p:sp>
    </p:spTree>
    <p:extLst>
      <p:ext uri="{BB962C8B-B14F-4D97-AF65-F5344CB8AC3E}">
        <p14:creationId xmlns:p14="http://schemas.microsoft.com/office/powerpoint/2010/main" val="15664491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CHE DẤU THÔNG TIN</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r>
              <a:rPr lang="en-US" sz="3100" smtClean="0"/>
              <a:t>Để </a:t>
            </a:r>
            <a:r>
              <a:rPr lang="en-US" sz="3100"/>
              <a:t>cung cấp cách truy nhập thuộc tính loại private từ bên ngoài lớp, cặp phương thức get/set được đề nghị như sau:</a:t>
            </a:r>
          </a:p>
        </p:txBody>
      </p:sp>
    </p:spTree>
    <p:extLst>
      <p:ext uri="{BB962C8B-B14F-4D97-AF65-F5344CB8AC3E}">
        <p14:creationId xmlns:p14="http://schemas.microsoft.com/office/powerpoint/2010/main" val="3592636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CỘNG TÁC GIỮA CÁC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Quy </a:t>
            </a:r>
            <a:r>
              <a:rPr lang="en-US"/>
              <a:t>trình phát triển phần mềm hướng đối tượng bao gồm bốn bước cơ </a:t>
            </a:r>
            <a:r>
              <a:rPr lang="en-US" smtClean="0"/>
              <a:t>bản:</a:t>
            </a:r>
          </a:p>
          <a:p>
            <a:pPr lvl="1" algn="just"/>
            <a:r>
              <a:rPr lang="en-US" sz="2600" smtClean="0"/>
              <a:t>Tạo </a:t>
            </a:r>
            <a:r>
              <a:rPr lang="en-US" sz="2600"/>
              <a:t>số lượng các thể hiện đối tượng từ các lớp này để thoả mãn các yêu cầu và sứ mệnh của ứng dụng</a:t>
            </a:r>
            <a:r>
              <a:rPr lang="en-US" sz="2600" smtClean="0"/>
              <a:t>.</a:t>
            </a:r>
          </a:p>
          <a:p>
            <a:pPr lvl="1" algn="just"/>
            <a:r>
              <a:rPr lang="en-US" sz="2600" smtClean="0"/>
              <a:t>Thiết </a:t>
            </a:r>
            <a:r>
              <a:rPr lang="en-US" sz="2600"/>
              <a:t>lập môi trường hoạt động của đối tượng để sẳn sàng phản ứng với các sự kiện kích hoạt từ bên </a:t>
            </a:r>
            <a:r>
              <a:rPr lang="en-US" sz="2600" smtClean="0"/>
              <a:t>ngoài.</a:t>
            </a:r>
            <a:endParaRPr lang="en-US" sz="2600"/>
          </a:p>
        </p:txBody>
      </p:sp>
    </p:spTree>
    <p:extLst>
      <p:ext uri="{BB962C8B-B14F-4D97-AF65-F5344CB8AC3E}">
        <p14:creationId xmlns:p14="http://schemas.microsoft.com/office/powerpoint/2010/main" val="26447628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CHE DẤU THÔNG TIN</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endParaRPr lang="en-US" sz="310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146050"/>
            <a:ext cx="8316913" cy="656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2134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CHE DẤU THÔNG TIN</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endParaRPr lang="en-US" sz="310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889348"/>
            <a:ext cx="6577013"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7439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TRUYỀN THÔNG ĐIỆP GIỮA CÁC ĐỐI TƯỢNG</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85000" lnSpcReduction="10000"/>
          </a:bodyPr>
          <a:lstStyle/>
          <a:p>
            <a:pPr algn="just"/>
            <a:r>
              <a:rPr lang="en-US" sz="3100" smtClean="0"/>
              <a:t>Chúng </a:t>
            </a:r>
            <a:r>
              <a:rPr lang="en-US" sz="3100"/>
              <a:t>ta xét một ví dụ truyền thông điệp giữa hai đối tượng có kiểu đã định </a:t>
            </a:r>
            <a:r>
              <a:rPr lang="en-US" sz="3100" smtClean="0"/>
              <a:t>nghĩa </a:t>
            </a:r>
            <a:r>
              <a:rPr lang="en-US" sz="3100"/>
              <a:t>là Student và Course và các phương thức sau</a:t>
            </a:r>
            <a:r>
              <a:rPr lang="en-US" sz="3100" smtClean="0"/>
              <a:t>.</a:t>
            </a:r>
          </a:p>
          <a:p>
            <a:pPr marL="36576" indent="0" algn="just">
              <a:buNone/>
            </a:pPr>
            <a:r>
              <a:rPr lang="en-US" sz="3100" i="1" smtClean="0"/>
              <a:t>	Với </a:t>
            </a:r>
            <a:r>
              <a:rPr lang="en-US" sz="3100" i="1"/>
              <a:t>lớp Student</a:t>
            </a:r>
          </a:p>
          <a:p>
            <a:pPr marL="36576" indent="0" algn="just">
              <a:buNone/>
            </a:pPr>
            <a:r>
              <a:rPr lang="en-US" sz="3100" i="1" smtClean="0"/>
              <a:t>	boolean </a:t>
            </a:r>
            <a:r>
              <a:rPr lang="en-US" sz="3100" i="1"/>
              <a:t>successfullyCompleted(Course c)</a:t>
            </a:r>
          </a:p>
          <a:p>
            <a:pPr algn="just"/>
            <a:r>
              <a:rPr lang="en-US" sz="3100"/>
              <a:t>Cho một đối tượng c kiểu Course, ta yêu cầu đối tượng kiểu Student nhận thông điệp này và xác nhận sinh viên này đã hoàn tất môn học và đã nhận một điểm đậu.</a:t>
            </a:r>
          </a:p>
        </p:txBody>
      </p:sp>
    </p:spTree>
    <p:extLst>
      <p:ext uri="{BB962C8B-B14F-4D97-AF65-F5344CB8AC3E}">
        <p14:creationId xmlns:p14="http://schemas.microsoft.com/office/powerpoint/2010/main" val="8963380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TRUYỀN THÔNG ĐIỆP GIỮA CÁC ĐỐI TƯỢNG</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10000"/>
          </a:bodyPr>
          <a:lstStyle/>
          <a:p>
            <a:pPr marL="36576" indent="0" algn="just">
              <a:buNone/>
            </a:pPr>
            <a:r>
              <a:rPr lang="en-US" sz="3100" i="1" smtClean="0"/>
              <a:t>	Với </a:t>
            </a:r>
            <a:r>
              <a:rPr lang="en-US" sz="3100" i="1"/>
              <a:t>lớp Course:</a:t>
            </a:r>
          </a:p>
          <a:p>
            <a:pPr marL="36576" indent="0" algn="just">
              <a:buNone/>
            </a:pPr>
            <a:r>
              <a:rPr lang="en-US" sz="3100" i="1" smtClean="0"/>
              <a:t>	boolean </a:t>
            </a:r>
            <a:r>
              <a:rPr lang="en-US" sz="3100" i="1"/>
              <a:t>register(Student s)</a:t>
            </a:r>
          </a:p>
          <a:p>
            <a:pPr algn="just"/>
            <a:r>
              <a:rPr lang="en-US" sz="3100"/>
              <a:t>Cho một tham chiếu s tới một đối tượng Student, ta yêu cầu đối tượng Course nhận thông điệp để làm bất cứ điều gì cần thiết để xem xét sự đăng ký học của sinh viên s.</a:t>
            </a:r>
          </a:p>
          <a:p>
            <a:pPr algn="just"/>
            <a:r>
              <a:rPr lang="en-US" sz="3100"/>
              <a:t>Ta mong chờ Course trả về true hay false để báo hiệu đăng ký thành công hay thất bại.</a:t>
            </a:r>
          </a:p>
        </p:txBody>
      </p:sp>
    </p:spTree>
    <p:extLst>
      <p:ext uri="{BB962C8B-B14F-4D97-AF65-F5344CB8AC3E}">
        <p14:creationId xmlns:p14="http://schemas.microsoft.com/office/powerpoint/2010/main" val="17270439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TRUYỀN THÔNG ĐIỆP GIỮA CÁC ĐỐI TƯỢNG</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r>
              <a:rPr lang="en-US" sz="3100" smtClean="0"/>
              <a:t>Hình bên dưới </a:t>
            </a:r>
            <a:r>
              <a:rPr lang="en-US" sz="3100"/>
              <a:t>phản ánh trao đổi thông điệp giữa một đối tượng c kiểu Course và một đối tượng s kiểu Student. </a:t>
            </a:r>
            <a:endParaRPr lang="en-US" sz="3100" smtClean="0"/>
          </a:p>
          <a:p>
            <a:pPr algn="just"/>
            <a:r>
              <a:rPr lang="en-US" sz="3100" smtClean="0"/>
              <a:t>Đường </a:t>
            </a:r>
            <a:r>
              <a:rPr lang="en-US" sz="3100"/>
              <a:t>mũi tên liên tục thể hiện thông điệp được truyền thông qua lời triệu hồi phương thức; </a:t>
            </a:r>
            <a:endParaRPr lang="en-US" sz="3100" smtClean="0"/>
          </a:p>
          <a:p>
            <a:pPr algn="just"/>
            <a:r>
              <a:rPr lang="en-US" sz="3100" smtClean="0"/>
              <a:t>Đường </a:t>
            </a:r>
            <a:r>
              <a:rPr lang="en-US" sz="3100"/>
              <a:t>mũi tên đứt quảng thể hiện giá trị trả về từ phương thức.</a:t>
            </a:r>
          </a:p>
        </p:txBody>
      </p:sp>
    </p:spTree>
    <p:extLst>
      <p:ext uri="{BB962C8B-B14F-4D97-AF65-F5344CB8AC3E}">
        <p14:creationId xmlns:p14="http://schemas.microsoft.com/office/powerpoint/2010/main" val="3542751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TRUYỀN THÔNG ĐIỆP GIỮA CÁC ĐỐI TƯỢNG</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endParaRPr lang="en-US" sz="3100"/>
          </a:p>
        </p:txBody>
      </p:sp>
      <p:pic>
        <p:nvPicPr>
          <p:cNvPr id="4" name="image71.png"/>
          <p:cNvPicPr/>
          <p:nvPr/>
        </p:nvPicPr>
        <p:blipFill>
          <a:blip r:embed="rId3" cstate="print"/>
          <a:stretch>
            <a:fillRect/>
          </a:stretch>
        </p:blipFill>
        <p:spPr>
          <a:xfrm>
            <a:off x="827584" y="1556792"/>
            <a:ext cx="6768754" cy="5040560"/>
          </a:xfrm>
          <a:prstGeom prst="rect">
            <a:avLst/>
          </a:prstGeom>
        </p:spPr>
      </p:pic>
    </p:spTree>
    <p:extLst>
      <p:ext uri="{BB962C8B-B14F-4D97-AF65-F5344CB8AC3E}">
        <p14:creationId xmlns:p14="http://schemas.microsoft.com/office/powerpoint/2010/main" val="15792468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TRUYỀN THÔNG ĐIỆP GIỮA CÁC ĐỐI TƯỢNG</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85000" lnSpcReduction="20000"/>
          </a:bodyPr>
          <a:lstStyle/>
          <a:p>
            <a:pPr algn="just"/>
            <a:r>
              <a:rPr lang="en-US" sz="3100" smtClean="0"/>
              <a:t>Các </a:t>
            </a:r>
            <a:r>
              <a:rPr lang="en-US" sz="3100"/>
              <a:t>bước thứ tự trong sơ đồ được diễn giải như </a:t>
            </a:r>
            <a:r>
              <a:rPr lang="en-US" sz="3100" smtClean="0"/>
              <a:t>sau:</a:t>
            </a:r>
            <a:endParaRPr lang="en-US" sz="3100"/>
          </a:p>
          <a:p>
            <a:pPr marL="550926" lvl="0" indent="-514350" algn="just">
              <a:buFont typeface="+mj-lt"/>
              <a:buAutoNum type="arabicPeriod"/>
            </a:pPr>
            <a:r>
              <a:rPr lang="en-US" sz="3100"/>
              <a:t>Đối tượng c kiểu Course nhận một thông điệp</a:t>
            </a:r>
          </a:p>
          <a:p>
            <a:pPr marL="36576" indent="0" algn="just">
              <a:buNone/>
            </a:pPr>
            <a:r>
              <a:rPr lang="en-US" sz="3100" smtClean="0"/>
              <a:t>	c.register(s);</a:t>
            </a:r>
          </a:p>
          <a:p>
            <a:pPr marL="36576" indent="0" algn="just">
              <a:buNone/>
            </a:pPr>
            <a:r>
              <a:rPr lang="en-US" sz="3100"/>
              <a:t>với s là một đối tượng Student.</a:t>
            </a:r>
          </a:p>
          <a:p>
            <a:pPr marL="36576" indent="0" algn="just">
              <a:buNone/>
            </a:pPr>
            <a:r>
              <a:rPr lang="en-US" sz="3100"/>
              <a:t>Để đối tượng c quyết định chính thức liệu s nên hay không nên cho phép được đăng ký, c gửi thông điệp s.successfullyCompleted(c2) tới s với c2 thể hiện một tham chiếu tới một đối tượng khác có kiểu Course mà là môn học cần học trước c. Lưu ý có thể không có hay có một hay nhiều c2 như vậy.</a:t>
            </a:r>
          </a:p>
        </p:txBody>
      </p:sp>
    </p:spTree>
    <p:extLst>
      <p:ext uri="{BB962C8B-B14F-4D97-AF65-F5344CB8AC3E}">
        <p14:creationId xmlns:p14="http://schemas.microsoft.com/office/powerpoint/2010/main" val="4000326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TRUYỀN THÔNG ĐIỆP GIỮA CÁC ĐỐI TƯỢNG</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marL="550926" lvl="0" indent="-514350" algn="just">
              <a:buFont typeface="+mj-lt"/>
              <a:buAutoNum type="arabicPeriod" startAt="2"/>
            </a:pPr>
            <a:r>
              <a:rPr lang="en-US" sz="3100" smtClean="0"/>
              <a:t>s </a:t>
            </a:r>
            <a:r>
              <a:rPr lang="en-US" sz="3100"/>
              <a:t>trả lời cho c là true chỉ rằng s đã hoàn tất c2.</a:t>
            </a:r>
          </a:p>
          <a:p>
            <a:pPr marL="550926" indent="-514350" algn="just">
              <a:buFont typeface="+mj-lt"/>
              <a:buAutoNum type="arabicPeriod" startAt="2"/>
            </a:pPr>
            <a:r>
              <a:rPr lang="en-US" sz="3100"/>
              <a:t>Được thuyết phục rằng s đã đáp ứng điều kiện cần cho khoá học, c hoàn tất công việc đăng ký cho sinh viên s bằng cách gửi giá trị true tới nơi yêu cầu phục vụ.</a:t>
            </a:r>
          </a:p>
          <a:p>
            <a:pPr lvl="0" algn="just"/>
            <a:endParaRPr lang="en-US" sz="3100"/>
          </a:p>
        </p:txBody>
      </p:sp>
    </p:spTree>
    <p:extLst>
      <p:ext uri="{BB962C8B-B14F-4D97-AF65-F5344CB8AC3E}">
        <p14:creationId xmlns:p14="http://schemas.microsoft.com/office/powerpoint/2010/main" val="6303332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TRUYỀN THÔNG ĐIỆP GIỮA CÁC ĐỐI TƯỢNG</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r>
              <a:rPr lang="en-US" sz="3100" smtClean="0"/>
              <a:t>Ví </a:t>
            </a:r>
            <a:r>
              <a:rPr lang="en-US" sz="3100"/>
              <a:t>dụ này tương đối đơn giản; trong thực tế c phải nói chuyện với các đối tượng khác như:</a:t>
            </a:r>
          </a:p>
          <a:p>
            <a:pPr lvl="1" algn="just"/>
            <a:r>
              <a:rPr lang="en-US" sz="2700"/>
              <a:t>Một đối tượng Classroom (phòng mà tổ chức môn học này để chắc chắn rằng còn đủ chổ cho sinh viên s</a:t>
            </a:r>
            <a:r>
              <a:rPr lang="en-US" sz="2700" smtClean="0"/>
              <a:t>).</a:t>
            </a:r>
            <a:endParaRPr lang="en-US" sz="2700"/>
          </a:p>
          <a:p>
            <a:pPr lvl="1" algn="just"/>
            <a:r>
              <a:rPr lang="en-US" sz="2700"/>
              <a:t>Một đối tượng DegreeProgram (để đảm bảo rằng khoá học đăng ký phù hợp với sinh viên s</a:t>
            </a:r>
            <a:r>
              <a:rPr lang="en-US" sz="2700" smtClean="0"/>
              <a:t>).</a:t>
            </a:r>
            <a:endParaRPr lang="en-US" sz="2700"/>
          </a:p>
        </p:txBody>
      </p:sp>
    </p:spTree>
    <p:extLst>
      <p:ext uri="{BB962C8B-B14F-4D97-AF65-F5344CB8AC3E}">
        <p14:creationId xmlns:p14="http://schemas.microsoft.com/office/powerpoint/2010/main" val="10425155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SỰ ỦY NHIỆM</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algn="just"/>
            <a:r>
              <a:rPr lang="en-US" sz="3100" smtClean="0"/>
              <a:t>Nếu </a:t>
            </a:r>
            <a:r>
              <a:rPr lang="en-US" sz="3100"/>
              <a:t>có yêu cầu tới đối tượng A để làm gì đó và đến phiên nó, A yêu cầu sự trợ giúp từ một đối tượng khác là B thì việc này gọi là sự uỷ nhiệm (delegation) bởi A tới B.</a:t>
            </a:r>
          </a:p>
          <a:p>
            <a:pPr algn="just"/>
            <a:r>
              <a:rPr lang="en-US" sz="3100"/>
              <a:t>Sự uỷ nhiệm xảy ra giữa các đối tượng thì thông thường trong suốt với đối tượng có yêu cầu đầu tiên</a:t>
            </a:r>
            <a:r>
              <a:rPr lang="en-US" sz="3100" smtClean="0"/>
              <a:t>.</a:t>
            </a:r>
            <a:endParaRPr lang="en-US" sz="3100"/>
          </a:p>
        </p:txBody>
      </p:sp>
    </p:spTree>
    <p:extLst>
      <p:ext uri="{BB962C8B-B14F-4D97-AF65-F5344CB8AC3E}">
        <p14:creationId xmlns:p14="http://schemas.microsoft.com/office/powerpoint/2010/main" val="2298984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CỘNG TÁC GIỮA CÁC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mtClean="0"/>
              <a:t>Xét </a:t>
            </a:r>
            <a:r>
              <a:rPr lang="en-US"/>
              <a:t>hệ thống đăng ký sinh viên SRS có môi trường hoạt động như sau:</a:t>
            </a:r>
          </a:p>
          <a:p>
            <a:pPr lvl="0" algn="just"/>
            <a:r>
              <a:rPr lang="en-US"/>
              <a:t>Việc click chuột vào một nút (button) trên giao diện của ứng dụng SRS hàm ý rằng sinh viên muốn đăng ký một khoá học.</a:t>
            </a:r>
          </a:p>
          <a:p>
            <a:pPr lvl="0" algn="just"/>
            <a:r>
              <a:rPr lang="en-US"/>
              <a:t>Nhận thông tin từ một hệ thống tự động khác như SRS nhận danh sách sinh viên đã đóng tiền từ hệ thống thu </a:t>
            </a:r>
            <a:r>
              <a:rPr lang="en-US" smtClean="0"/>
              <a:t>cước.</a:t>
            </a:r>
            <a:endParaRPr lang="en-US"/>
          </a:p>
        </p:txBody>
      </p:sp>
    </p:spTree>
    <p:extLst>
      <p:ext uri="{BB962C8B-B14F-4D97-AF65-F5344CB8AC3E}">
        <p14:creationId xmlns:p14="http://schemas.microsoft.com/office/powerpoint/2010/main" val="75949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SỰ ỦY NHIỆM</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20000"/>
          </a:bodyPr>
          <a:lstStyle/>
          <a:p>
            <a:pPr algn="just"/>
            <a:r>
              <a:rPr lang="en-US" sz="3100" smtClean="0"/>
              <a:t>Xét </a:t>
            </a:r>
            <a:r>
              <a:rPr lang="en-US" sz="3100"/>
              <a:t>ví dụ trước, đối tượng c kiểu Course uỷ nhiệm một phần công việc đăng ký khoá học của đối tượng s kiểu Student cho s khi c yêu cầu s kiểm tra xem đã hoàn tất các khoá học bắt buộc hay không. </a:t>
            </a:r>
            <a:endParaRPr lang="en-US" sz="3100" smtClean="0"/>
          </a:p>
          <a:p>
            <a:pPr algn="just"/>
            <a:r>
              <a:rPr lang="en-US" sz="3100" smtClean="0"/>
              <a:t>Từ </a:t>
            </a:r>
            <a:r>
              <a:rPr lang="en-US" sz="3100"/>
              <a:t>góc nhìn của người phát ra yêu cầu đăng ký ban đầu </a:t>
            </a:r>
            <a:r>
              <a:rPr lang="en-US" sz="3100" smtClean="0"/>
              <a:t>— c.register(s); — điều </a:t>
            </a:r>
            <a:r>
              <a:rPr lang="en-US" sz="3100"/>
              <a:t>này dường như là một tương tác giản đơn, nghĩa là người yêu cầu đòi hỏi c đăng ký một sinh viên và nó đã thực hiện điều này!</a:t>
            </a:r>
          </a:p>
        </p:txBody>
      </p:sp>
    </p:spTree>
    <p:extLst>
      <p:ext uri="{BB962C8B-B14F-4D97-AF65-F5344CB8AC3E}">
        <p14:creationId xmlns:p14="http://schemas.microsoft.com/office/powerpoint/2010/main" val="3642667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70000" lnSpcReduction="20000"/>
          </a:bodyPr>
          <a:lstStyle/>
          <a:p>
            <a:pPr marL="36576" indent="0" algn="just">
              <a:buNone/>
            </a:pPr>
            <a:r>
              <a:rPr lang="en-US" sz="3100" b="1" smtClean="0">
                <a:solidFill>
                  <a:srgbClr val="FF0000"/>
                </a:solidFill>
              </a:rPr>
              <a:t>Bài 1:</a:t>
            </a:r>
          </a:p>
          <a:p>
            <a:pPr marL="36576" lvl="0" indent="0" algn="just">
              <a:buNone/>
            </a:pPr>
            <a:r>
              <a:rPr lang="en-US" sz="3100"/>
              <a:t>Viết chương trình Java xây dựng lớp XauKyTu với các phương thức thực hiện các công việc sau:</a:t>
            </a:r>
          </a:p>
          <a:p>
            <a:pPr lvl="0" algn="just"/>
            <a:r>
              <a:rPr lang="en-US" sz="3100"/>
              <a:t>Nhập </a:t>
            </a:r>
            <a:r>
              <a:rPr lang="en-US" sz="3100"/>
              <a:t>dữ liệu cho xâu </a:t>
            </a:r>
            <a:r>
              <a:rPr lang="en-US" sz="3100"/>
              <a:t>ký </a:t>
            </a:r>
            <a:r>
              <a:rPr lang="en-US" sz="3100" smtClean="0"/>
              <a:t>tự.</a:t>
            </a:r>
            <a:endParaRPr lang="en-US" sz="3100"/>
          </a:p>
          <a:p>
            <a:pPr lvl="0" algn="just"/>
            <a:r>
              <a:rPr lang="en-US" sz="3100"/>
              <a:t>Đếm số ký tự ‘a’ có mặt </a:t>
            </a:r>
            <a:r>
              <a:rPr lang="en-US" sz="3100"/>
              <a:t>trong </a:t>
            </a:r>
            <a:r>
              <a:rPr lang="en-US" sz="3100" smtClean="0"/>
              <a:t>xâu.</a:t>
            </a:r>
            <a:endParaRPr lang="en-US" sz="3100"/>
          </a:p>
          <a:p>
            <a:pPr lvl="0" algn="just"/>
            <a:r>
              <a:rPr lang="en-US" sz="3100"/>
              <a:t>Chuẩn hoá xâu theo các tiêu chí sau:</a:t>
            </a:r>
          </a:p>
          <a:p>
            <a:pPr lvl="1" algn="just"/>
            <a:r>
              <a:rPr lang="en-US" sz="2700" smtClean="0"/>
              <a:t>Ở </a:t>
            </a:r>
            <a:r>
              <a:rPr lang="en-US" sz="2700"/>
              <a:t>đầu và cuối xâu không còn các ký tự trống </a:t>
            </a:r>
            <a:r>
              <a:rPr lang="en-US" sz="2700"/>
              <a:t>vô </a:t>
            </a:r>
            <a:r>
              <a:rPr lang="en-US" sz="2700" smtClean="0"/>
              <a:t>ích.</a:t>
            </a:r>
            <a:endParaRPr lang="en-US" sz="2700"/>
          </a:p>
          <a:p>
            <a:pPr lvl="1" algn="just"/>
            <a:r>
              <a:rPr lang="en-US" sz="2700" smtClean="0"/>
              <a:t>Ở </a:t>
            </a:r>
            <a:r>
              <a:rPr lang="en-US" sz="2700"/>
              <a:t>giữa xâu, tại vị trí bất kỳ không có 2 ký tự trống đứng </a:t>
            </a:r>
            <a:r>
              <a:rPr lang="en-US" sz="2700"/>
              <a:t>liền </a:t>
            </a:r>
            <a:r>
              <a:rPr lang="en-US" sz="2700" smtClean="0"/>
              <a:t>nhau.</a:t>
            </a:r>
            <a:endParaRPr lang="en-US" sz="2700"/>
          </a:p>
          <a:p>
            <a:pPr algn="just"/>
            <a:r>
              <a:rPr lang="en-US" sz="3100"/>
              <a:t>Đếm số từ </a:t>
            </a:r>
            <a:r>
              <a:rPr lang="en-US" sz="3100"/>
              <a:t>của </a:t>
            </a:r>
            <a:r>
              <a:rPr lang="en-US" sz="3100" smtClean="0"/>
              <a:t>xâu.</a:t>
            </a:r>
            <a:endParaRPr lang="en-US" sz="3100"/>
          </a:p>
          <a:p>
            <a:pPr lvl="0" algn="just"/>
            <a:r>
              <a:rPr lang="en-US" sz="3100" smtClean="0"/>
              <a:t>Đếm </a:t>
            </a:r>
            <a:r>
              <a:rPr lang="en-US" sz="3100"/>
              <a:t>số từ bắt đầu bởi chữ ‘</a:t>
            </a:r>
            <a:r>
              <a:rPr lang="en-US" sz="3100"/>
              <a:t>H</a:t>
            </a:r>
            <a:r>
              <a:rPr lang="en-US" sz="3100" smtClean="0"/>
              <a:t>’.</a:t>
            </a:r>
            <a:endParaRPr lang="en-US" sz="3100"/>
          </a:p>
          <a:p>
            <a:pPr lvl="0" algn="just"/>
            <a:r>
              <a:rPr lang="en-US" sz="3100" smtClean="0"/>
              <a:t>Các </a:t>
            </a:r>
            <a:r>
              <a:rPr lang="en-US" sz="3100"/>
              <a:t>ký tự đầu tiên mỗi từ thành ký tự hoa</a:t>
            </a:r>
            <a:r>
              <a:rPr lang="en-US" sz="3100"/>
              <a:t>.</a:t>
            </a:r>
          </a:p>
          <a:p>
            <a:pPr lvl="0" algn="just"/>
            <a:r>
              <a:rPr lang="en-US" sz="3100" smtClean="0"/>
              <a:t>Tìm </a:t>
            </a:r>
            <a:r>
              <a:rPr lang="en-US" sz="3100"/>
              <a:t>từ có chiều dài lớn nhất và xuất ra màn hình từ đó và độ dài tương ứng</a:t>
            </a:r>
            <a:r>
              <a:rPr lang="en-US" sz="3100"/>
              <a:t>.</a:t>
            </a:r>
            <a:endParaRPr lang="en-US" sz="3100"/>
          </a:p>
        </p:txBody>
      </p:sp>
    </p:spTree>
    <p:extLst>
      <p:ext uri="{BB962C8B-B14F-4D97-AF65-F5344CB8AC3E}">
        <p14:creationId xmlns:p14="http://schemas.microsoft.com/office/powerpoint/2010/main" val="7966715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20000"/>
          </a:bodyPr>
          <a:lstStyle/>
          <a:p>
            <a:pPr marL="36576" indent="0" algn="just">
              <a:buNone/>
            </a:pPr>
            <a:r>
              <a:rPr lang="en-US" sz="3100" b="1" smtClean="0">
                <a:solidFill>
                  <a:srgbClr val="FF0000"/>
                </a:solidFill>
              </a:rPr>
              <a:t>Bài 2:</a:t>
            </a:r>
          </a:p>
          <a:p>
            <a:pPr marL="36576" lvl="0" indent="0" algn="just">
              <a:buNone/>
            </a:pPr>
            <a:r>
              <a:rPr lang="en-US" sz="3100" smtClean="0"/>
              <a:t>Giả </a:t>
            </a:r>
            <a:r>
              <a:rPr lang="en-US" sz="3100"/>
              <a:t>sử thông tin về </a:t>
            </a:r>
            <a:r>
              <a:rPr lang="en-US" sz="3100"/>
              <a:t>mỗi </a:t>
            </a:r>
            <a:r>
              <a:rPr lang="en-US" sz="3100" smtClean="0"/>
              <a:t>sinh viên </a:t>
            </a:r>
            <a:r>
              <a:rPr lang="en-US" sz="3100"/>
              <a:t>gồm</a:t>
            </a:r>
            <a:r>
              <a:rPr lang="en-US" sz="3100"/>
              <a:t>: </a:t>
            </a:r>
            <a:r>
              <a:rPr lang="en-US" sz="3100" smtClean="0"/>
              <a:t>Họ </a:t>
            </a:r>
            <a:r>
              <a:rPr lang="en-US" sz="3100"/>
              <a:t>tên</a:t>
            </a:r>
            <a:r>
              <a:rPr lang="en-US" sz="3100" smtClean="0"/>
              <a:t>, MSSV, điểm NNLTC++, điểm LTHĐT, điểm ANM, điểm trung bình, xếp loại.</a:t>
            </a:r>
          </a:p>
          <a:p>
            <a:pPr lvl="0" algn="just"/>
            <a:r>
              <a:rPr lang="en-US" sz="3100" smtClean="0"/>
              <a:t>Hãy </a:t>
            </a:r>
            <a:r>
              <a:rPr lang="en-US" sz="3100"/>
              <a:t>xây dựng </a:t>
            </a:r>
            <a:r>
              <a:rPr lang="en-US" sz="3100"/>
              <a:t>lớp </a:t>
            </a:r>
            <a:r>
              <a:rPr lang="en-US" sz="3100"/>
              <a:t>SinhVien </a:t>
            </a:r>
            <a:r>
              <a:rPr lang="en-US" sz="3100" smtClean="0"/>
              <a:t>có:</a:t>
            </a:r>
          </a:p>
          <a:p>
            <a:pPr lvl="1" algn="just"/>
            <a:r>
              <a:rPr lang="en-US" sz="2700" smtClean="0"/>
              <a:t>Các </a:t>
            </a:r>
            <a:r>
              <a:rPr lang="en-US" sz="2700"/>
              <a:t>toán tử </a:t>
            </a:r>
            <a:r>
              <a:rPr lang="en-US" sz="2700"/>
              <a:t>tạo </a:t>
            </a:r>
            <a:r>
              <a:rPr lang="en-US" sz="2700" smtClean="0"/>
              <a:t>lập.</a:t>
            </a:r>
          </a:p>
          <a:p>
            <a:pPr lvl="1" algn="just"/>
            <a:r>
              <a:rPr lang="en-US" sz="2700"/>
              <a:t>Phương </a:t>
            </a:r>
            <a:r>
              <a:rPr lang="en-US" sz="2700"/>
              <a:t>thức để nhập thông tin cho một </a:t>
            </a:r>
            <a:r>
              <a:rPr lang="en-US" sz="2700"/>
              <a:t>sinh viên (không nhập điểm </a:t>
            </a:r>
            <a:r>
              <a:rPr lang="en-US" sz="2700"/>
              <a:t>trung bình, xếp </a:t>
            </a:r>
            <a:r>
              <a:rPr lang="en-US" sz="2700"/>
              <a:t>loại).</a:t>
            </a:r>
          </a:p>
          <a:p>
            <a:pPr lvl="1" algn="just"/>
            <a:r>
              <a:rPr lang="en-US" sz="2700"/>
              <a:t>Phương </a:t>
            </a:r>
            <a:r>
              <a:rPr lang="en-US" sz="2700"/>
              <a:t>thức </a:t>
            </a:r>
            <a:r>
              <a:rPr lang="en-US" sz="2700" smtClean="0"/>
              <a:t>để </a:t>
            </a:r>
            <a:r>
              <a:rPr lang="en-US" sz="2700"/>
              <a:t>tính điểm TB cho </a:t>
            </a:r>
            <a:r>
              <a:rPr lang="en-US" sz="2700"/>
              <a:t>mỗi </a:t>
            </a:r>
            <a:r>
              <a:rPr lang="en-US" sz="2700" smtClean="0"/>
              <a:t>sinh viên theo </a:t>
            </a:r>
            <a:r>
              <a:rPr lang="en-US" sz="2700"/>
              <a:t>công thức sau: Điểm TB = (</a:t>
            </a:r>
            <a:r>
              <a:rPr lang="en-US" sz="2700"/>
              <a:t>điểm </a:t>
            </a:r>
            <a:r>
              <a:rPr lang="en-US" sz="2800"/>
              <a:t>NNLTC</a:t>
            </a:r>
            <a:r>
              <a:rPr lang="en-US" sz="2800" smtClean="0"/>
              <a:t>++ </a:t>
            </a:r>
            <a:r>
              <a:rPr lang="en-US" sz="2700" smtClean="0"/>
              <a:t>+ </a:t>
            </a:r>
            <a:r>
              <a:rPr lang="en-US" sz="2700"/>
              <a:t>điểm </a:t>
            </a:r>
            <a:r>
              <a:rPr lang="en-US" sz="2800"/>
              <a:t>LTHĐT </a:t>
            </a:r>
            <a:r>
              <a:rPr lang="en-US" sz="2700" smtClean="0"/>
              <a:t>+ </a:t>
            </a:r>
            <a:r>
              <a:rPr lang="en-US" sz="2700"/>
              <a:t>điểm </a:t>
            </a:r>
            <a:r>
              <a:rPr lang="en-US" sz="2800"/>
              <a:t>ANM</a:t>
            </a:r>
            <a:r>
              <a:rPr lang="en-US" sz="2700" smtClean="0"/>
              <a:t>) / 3</a:t>
            </a:r>
            <a:endParaRPr lang="en-US" sz="2700"/>
          </a:p>
        </p:txBody>
      </p:sp>
    </p:spTree>
    <p:extLst>
      <p:ext uri="{BB962C8B-B14F-4D97-AF65-F5344CB8AC3E}">
        <p14:creationId xmlns:p14="http://schemas.microsoft.com/office/powerpoint/2010/main" val="25978883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85000" lnSpcReduction="10000"/>
          </a:bodyPr>
          <a:lstStyle/>
          <a:p>
            <a:pPr marL="36576" indent="0" algn="just">
              <a:buNone/>
            </a:pPr>
            <a:r>
              <a:rPr lang="en-US" sz="3100" b="1" smtClean="0">
                <a:solidFill>
                  <a:srgbClr val="FF0000"/>
                </a:solidFill>
              </a:rPr>
              <a:t>Bài 2:</a:t>
            </a:r>
          </a:p>
          <a:p>
            <a:pPr lvl="0" algn="just"/>
            <a:r>
              <a:rPr lang="en-US" sz="3100" smtClean="0"/>
              <a:t>Hãy </a:t>
            </a:r>
            <a:r>
              <a:rPr lang="en-US" sz="3100"/>
              <a:t>xây dựng </a:t>
            </a:r>
            <a:r>
              <a:rPr lang="en-US" sz="3100"/>
              <a:t>lớp </a:t>
            </a:r>
            <a:r>
              <a:rPr lang="en-US" sz="3100"/>
              <a:t>SinhVien </a:t>
            </a:r>
            <a:r>
              <a:rPr lang="en-US" sz="3100" smtClean="0"/>
              <a:t>có:</a:t>
            </a:r>
          </a:p>
          <a:p>
            <a:pPr lvl="1" algn="just"/>
            <a:r>
              <a:rPr lang="en-US" sz="2700" smtClean="0"/>
              <a:t>Phương </a:t>
            </a:r>
            <a:r>
              <a:rPr lang="en-US" sz="2700"/>
              <a:t>thức </a:t>
            </a:r>
            <a:r>
              <a:rPr lang="en-US" sz="2700"/>
              <a:t>để </a:t>
            </a:r>
            <a:r>
              <a:rPr lang="en-US" sz="2700" smtClean="0"/>
              <a:t>thực </a:t>
            </a:r>
            <a:r>
              <a:rPr lang="en-US" sz="2700"/>
              <a:t>hiện x</a:t>
            </a:r>
            <a:r>
              <a:rPr lang="vi-VN" sz="2700"/>
              <a:t>ếp loại theo cách </a:t>
            </a:r>
            <a:r>
              <a:rPr lang="vi-VN" sz="2700"/>
              <a:t>sau</a:t>
            </a:r>
            <a:r>
              <a:rPr lang="vi-VN" sz="2700" smtClean="0"/>
              <a:t>:</a:t>
            </a:r>
            <a:endParaRPr lang="en-US" sz="2700" smtClean="0"/>
          </a:p>
          <a:p>
            <a:pPr marL="36576" indent="0">
              <a:buNone/>
            </a:pPr>
            <a:r>
              <a:rPr lang="en-US" sz="2700" smtClean="0"/>
              <a:t>	</a:t>
            </a:r>
            <a:r>
              <a:rPr lang="vi-VN" sz="2700" smtClean="0"/>
              <a:t>Điểm</a:t>
            </a:r>
            <a:r>
              <a:rPr lang="en-US" sz="2700"/>
              <a:t>		</a:t>
            </a:r>
            <a:r>
              <a:rPr lang="vi-VN" sz="2700"/>
              <a:t>Xếp loại</a:t>
            </a:r>
          </a:p>
          <a:p>
            <a:pPr marL="36576" indent="0">
              <a:buNone/>
            </a:pPr>
            <a:r>
              <a:rPr lang="en-US" sz="2700"/>
              <a:t>	</a:t>
            </a:r>
            <a:r>
              <a:rPr lang="vi-VN" sz="2700"/>
              <a:t>9, 10 </a:t>
            </a:r>
            <a:r>
              <a:rPr lang="en-US" sz="2700"/>
              <a:t>		</a:t>
            </a:r>
            <a:r>
              <a:rPr lang="vi-VN" sz="2700"/>
              <a:t>Giỏi</a:t>
            </a:r>
          </a:p>
          <a:p>
            <a:pPr marL="36576" indent="0">
              <a:buNone/>
            </a:pPr>
            <a:r>
              <a:rPr lang="en-US" sz="2700"/>
              <a:t>	</a:t>
            </a:r>
            <a:r>
              <a:rPr lang="vi-VN" sz="2700"/>
              <a:t>7, 8 </a:t>
            </a:r>
            <a:r>
              <a:rPr lang="en-US" sz="2700"/>
              <a:t>		</a:t>
            </a:r>
            <a:r>
              <a:rPr lang="vi-VN" sz="2700"/>
              <a:t>Khá</a:t>
            </a:r>
          </a:p>
          <a:p>
            <a:pPr marL="36576" indent="0">
              <a:buNone/>
            </a:pPr>
            <a:r>
              <a:rPr lang="en-US" sz="2700"/>
              <a:t>	</a:t>
            </a:r>
            <a:r>
              <a:rPr lang="vi-VN" sz="2700"/>
              <a:t>5, 6 </a:t>
            </a:r>
            <a:r>
              <a:rPr lang="en-US" sz="2700"/>
              <a:t>		</a:t>
            </a:r>
            <a:r>
              <a:rPr lang="vi-VN" sz="2700"/>
              <a:t>Trung bình</a:t>
            </a:r>
          </a:p>
          <a:p>
            <a:pPr marL="36576" indent="0">
              <a:buNone/>
            </a:pPr>
            <a:r>
              <a:rPr lang="en-US" sz="2700"/>
              <a:t>	D</a:t>
            </a:r>
            <a:r>
              <a:rPr lang="vi-VN" sz="2700"/>
              <a:t>ưới </a:t>
            </a:r>
            <a:r>
              <a:rPr lang="vi-VN" sz="2700" smtClean="0"/>
              <a:t>5</a:t>
            </a:r>
            <a:r>
              <a:rPr lang="en-US" sz="2700" smtClean="0"/>
              <a:t>		</a:t>
            </a:r>
            <a:r>
              <a:rPr lang="vi-VN" sz="2700" smtClean="0"/>
              <a:t>Không </a:t>
            </a:r>
            <a:r>
              <a:rPr lang="vi-VN" sz="2700"/>
              <a:t>đạt</a:t>
            </a:r>
            <a:endParaRPr lang="en-US" sz="2700"/>
          </a:p>
          <a:p>
            <a:pPr marL="448056" lvl="1" indent="0" algn="just">
              <a:buNone/>
            </a:pPr>
            <a:endParaRPr lang="en-US" sz="2700" smtClean="0"/>
          </a:p>
          <a:p>
            <a:pPr lvl="1" algn="just"/>
            <a:r>
              <a:rPr lang="en-US" sz="2700"/>
              <a:t>Phương thức để hiển thị thông tin của sinh viên hiện </a:t>
            </a:r>
            <a:r>
              <a:rPr lang="en-US" sz="2700"/>
              <a:t>thời</a:t>
            </a:r>
            <a:r>
              <a:rPr lang="en-US" sz="2700" smtClean="0"/>
              <a:t>.</a:t>
            </a:r>
            <a:endParaRPr lang="en-US" sz="2700"/>
          </a:p>
        </p:txBody>
      </p:sp>
    </p:spTree>
    <p:extLst>
      <p:ext uri="{BB962C8B-B14F-4D97-AF65-F5344CB8AC3E}">
        <p14:creationId xmlns:p14="http://schemas.microsoft.com/office/powerpoint/2010/main" val="37955759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marL="36576" indent="0" algn="just">
              <a:buNone/>
            </a:pPr>
            <a:r>
              <a:rPr lang="en-US" sz="3100" b="1" smtClean="0">
                <a:solidFill>
                  <a:srgbClr val="FF0000"/>
                </a:solidFill>
              </a:rPr>
              <a:t>Bài 2:</a:t>
            </a:r>
          </a:p>
          <a:p>
            <a:pPr lvl="0" algn="just"/>
            <a:r>
              <a:rPr lang="en-US" sz="3100" smtClean="0"/>
              <a:t>Xây </a:t>
            </a:r>
            <a:r>
              <a:rPr lang="en-US" sz="3100"/>
              <a:t>dựng </a:t>
            </a:r>
            <a:r>
              <a:rPr lang="en-US" sz="3100"/>
              <a:t>lớp </a:t>
            </a:r>
            <a:r>
              <a:rPr lang="en-US" sz="3100" smtClean="0"/>
              <a:t>QLSinhVien </a:t>
            </a:r>
            <a:r>
              <a:rPr lang="en-US" sz="3100"/>
              <a:t>có cài đặt các phương thức thực hiện các công </a:t>
            </a:r>
            <a:r>
              <a:rPr lang="en-US" sz="3100"/>
              <a:t>việc </a:t>
            </a:r>
            <a:r>
              <a:rPr lang="en-US" sz="3100" smtClean="0"/>
              <a:t>sau:</a:t>
            </a:r>
          </a:p>
          <a:p>
            <a:pPr lvl="1" algn="just"/>
            <a:r>
              <a:rPr lang="en-US" sz="2700" smtClean="0"/>
              <a:t>Nhập </a:t>
            </a:r>
            <a:r>
              <a:rPr lang="en-US" sz="2700"/>
              <a:t>vào thông tin cho một danh sách gồm </a:t>
            </a:r>
            <a:r>
              <a:rPr lang="en-US" sz="2700"/>
              <a:t>n </a:t>
            </a:r>
            <a:r>
              <a:rPr lang="en-US" sz="2700" smtClean="0"/>
              <a:t>sinh viên </a:t>
            </a:r>
            <a:r>
              <a:rPr lang="en-US" sz="2700"/>
              <a:t>(</a:t>
            </a:r>
            <a:r>
              <a:rPr lang="en-US" sz="2700"/>
              <a:t>n </a:t>
            </a:r>
            <a:r>
              <a:rPr lang="en-US" sz="2700" smtClean="0"/>
              <a:t>- nhập </a:t>
            </a:r>
            <a:r>
              <a:rPr lang="en-US" sz="2700"/>
              <a:t>từ </a:t>
            </a:r>
            <a:r>
              <a:rPr lang="en-US" sz="2700"/>
              <a:t>bàn </a:t>
            </a:r>
            <a:r>
              <a:rPr lang="en-US" sz="2700" smtClean="0"/>
              <a:t>phím).</a:t>
            </a:r>
          </a:p>
        </p:txBody>
      </p:sp>
    </p:spTree>
    <p:extLst>
      <p:ext uri="{BB962C8B-B14F-4D97-AF65-F5344CB8AC3E}">
        <p14:creationId xmlns:p14="http://schemas.microsoft.com/office/powerpoint/2010/main" val="42784914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70000" lnSpcReduction="20000"/>
          </a:bodyPr>
          <a:lstStyle/>
          <a:p>
            <a:pPr marL="36576" indent="0" algn="just">
              <a:buNone/>
            </a:pPr>
            <a:r>
              <a:rPr lang="en-US" sz="3100" b="1" smtClean="0">
                <a:solidFill>
                  <a:srgbClr val="FF0000"/>
                </a:solidFill>
              </a:rPr>
              <a:t>Bài 2:</a:t>
            </a:r>
          </a:p>
          <a:p>
            <a:pPr lvl="0" algn="just"/>
            <a:r>
              <a:rPr lang="en-US" sz="3100" smtClean="0"/>
              <a:t>Xây </a:t>
            </a:r>
            <a:r>
              <a:rPr lang="en-US" sz="3100"/>
              <a:t>dựng </a:t>
            </a:r>
            <a:r>
              <a:rPr lang="en-US" sz="3100"/>
              <a:t>lớp </a:t>
            </a:r>
            <a:r>
              <a:rPr lang="en-US" sz="3100" smtClean="0"/>
              <a:t>QLSinhVien </a:t>
            </a:r>
            <a:r>
              <a:rPr lang="en-US" sz="3100"/>
              <a:t>có cài đặt các phương thức thực hiện các công </a:t>
            </a:r>
            <a:r>
              <a:rPr lang="en-US" sz="3100"/>
              <a:t>việc </a:t>
            </a:r>
            <a:r>
              <a:rPr lang="en-US" sz="3100" smtClean="0"/>
              <a:t>sau:</a:t>
            </a:r>
          </a:p>
          <a:p>
            <a:pPr lvl="1" algn="just"/>
            <a:r>
              <a:rPr lang="vi-VN" sz="2700" smtClean="0"/>
              <a:t>In </a:t>
            </a:r>
            <a:r>
              <a:rPr lang="vi-VN" sz="2700"/>
              <a:t>danh sách lên màn hình theo dạng sau:</a:t>
            </a:r>
            <a:endParaRPr lang="en-US" sz="2700"/>
          </a:p>
          <a:p>
            <a:pPr marL="36576" indent="0">
              <a:buNone/>
            </a:pPr>
            <a:r>
              <a:rPr lang="en-US" sz="2700"/>
              <a:t>	</a:t>
            </a:r>
            <a:r>
              <a:rPr lang="vi-VN" sz="2700"/>
              <a:t>XEP LOAI </a:t>
            </a:r>
            <a:r>
              <a:rPr lang="en-US" sz="2700"/>
              <a:t>SINH VIEN</a:t>
            </a:r>
            <a:endParaRPr lang="vi-VN" sz="2700"/>
          </a:p>
          <a:p>
            <a:pPr marL="36576" indent="0">
              <a:buNone/>
            </a:pPr>
            <a:r>
              <a:rPr lang="vi-VN" sz="2000"/>
              <a:t>HO VA </a:t>
            </a:r>
            <a:r>
              <a:rPr lang="vi-VN" sz="2000"/>
              <a:t>TEN </a:t>
            </a:r>
            <a:r>
              <a:rPr lang="en-US" sz="2000"/>
              <a:t> </a:t>
            </a:r>
            <a:r>
              <a:rPr lang="en-US" sz="2000" smtClean="0"/>
              <a:t>         </a:t>
            </a:r>
            <a:r>
              <a:rPr lang="vi-VN" sz="2000" smtClean="0"/>
              <a:t>DIEM</a:t>
            </a:r>
            <a:r>
              <a:rPr lang="en-US" sz="2000" smtClean="0"/>
              <a:t> NNLTC++    DIEM LTHĐT   DIEM ANM      DIEM TB        </a:t>
            </a:r>
            <a:r>
              <a:rPr lang="vi-VN" sz="2000" smtClean="0"/>
              <a:t>XEP</a:t>
            </a:r>
            <a:r>
              <a:rPr lang="en-US" sz="2000" smtClean="0"/>
              <a:t> </a:t>
            </a:r>
            <a:r>
              <a:rPr lang="vi-VN" sz="2000"/>
              <a:t>LOAI</a:t>
            </a:r>
          </a:p>
          <a:p>
            <a:pPr marL="36576" indent="0">
              <a:buNone/>
            </a:pPr>
            <a:r>
              <a:rPr lang="vi-VN" sz="2000"/>
              <a:t>Nguyen </a:t>
            </a:r>
            <a:r>
              <a:rPr lang="vi-VN" sz="2000"/>
              <a:t>Van </a:t>
            </a:r>
            <a:r>
              <a:rPr lang="vi-VN" sz="2000" smtClean="0"/>
              <a:t>A</a:t>
            </a:r>
            <a:r>
              <a:rPr lang="en-US" sz="2000" smtClean="0"/>
              <a:t>       </a:t>
            </a:r>
            <a:r>
              <a:rPr lang="vi-VN" sz="2000" smtClean="0"/>
              <a:t>7</a:t>
            </a:r>
            <a:r>
              <a:rPr lang="en-US" sz="2000"/>
              <a:t>.5</a:t>
            </a:r>
            <a:r>
              <a:rPr lang="vi-VN" sz="2000"/>
              <a:t> </a:t>
            </a:r>
            <a:r>
              <a:rPr lang="en-US" sz="2000"/>
              <a:t>	</a:t>
            </a:r>
            <a:r>
              <a:rPr lang="en-US" sz="2000" smtClean="0"/>
              <a:t>                        7                      8                      7.5                 </a:t>
            </a:r>
            <a:r>
              <a:rPr lang="vi-VN" sz="2000" smtClean="0"/>
              <a:t>Kha</a:t>
            </a:r>
            <a:endParaRPr lang="vi-VN" sz="2000"/>
          </a:p>
          <a:p>
            <a:pPr marL="36576" indent="0">
              <a:buNone/>
            </a:pPr>
            <a:r>
              <a:rPr lang="vi-VN" sz="2000"/>
              <a:t>Ho Thi B </a:t>
            </a:r>
            <a:r>
              <a:rPr lang="en-US" sz="2000"/>
              <a:t>	</a:t>
            </a:r>
            <a:r>
              <a:rPr lang="en-US" sz="2000" smtClean="0"/>
              <a:t>            5                            6                       4.5                   5.2</a:t>
            </a:r>
            <a:r>
              <a:rPr lang="vi-VN" sz="2000" smtClean="0"/>
              <a:t> </a:t>
            </a:r>
            <a:r>
              <a:rPr lang="en-US" sz="2000"/>
              <a:t>	</a:t>
            </a:r>
            <a:r>
              <a:rPr lang="vi-VN" sz="2000"/>
              <a:t>Trung binh</a:t>
            </a:r>
          </a:p>
          <a:p>
            <a:pPr marL="36576" indent="0">
              <a:buNone/>
            </a:pPr>
            <a:r>
              <a:rPr lang="vi-VN" sz="2000"/>
              <a:t>Dang Kim </a:t>
            </a:r>
            <a:r>
              <a:rPr lang="vi-VN" sz="2000"/>
              <a:t>C </a:t>
            </a:r>
            <a:r>
              <a:rPr lang="en-US" sz="2000"/>
              <a:t> </a:t>
            </a:r>
            <a:r>
              <a:rPr lang="en-US" sz="2000" smtClean="0"/>
              <a:t>         3                            4                      5    	                 4</a:t>
            </a:r>
            <a:r>
              <a:rPr lang="vi-VN" sz="2000" smtClean="0"/>
              <a:t> </a:t>
            </a:r>
            <a:r>
              <a:rPr lang="en-US" sz="2000"/>
              <a:t>	</a:t>
            </a:r>
            <a:r>
              <a:rPr lang="vi-VN" sz="2000"/>
              <a:t>Khong dat</a:t>
            </a:r>
            <a:endParaRPr lang="en-US" sz="2000"/>
          </a:p>
          <a:p>
            <a:pPr marL="36576" indent="0">
              <a:buNone/>
            </a:pPr>
            <a:endParaRPr lang="vi-VN" sz="2700"/>
          </a:p>
          <a:p>
            <a:pPr marL="36576" lvl="0" indent="0">
              <a:buNone/>
            </a:pPr>
            <a:r>
              <a:rPr lang="en-US" sz="2700"/>
              <a:t>TONG KET</a:t>
            </a:r>
          </a:p>
          <a:p>
            <a:pPr lvl="0">
              <a:buFontTx/>
              <a:buChar char="-"/>
            </a:pPr>
            <a:r>
              <a:rPr lang="en-US" sz="2700"/>
              <a:t>Tong so sinh vien xep loại Gioi:….</a:t>
            </a:r>
          </a:p>
          <a:p>
            <a:pPr>
              <a:buFontTx/>
              <a:buChar char="-"/>
            </a:pPr>
            <a:r>
              <a:rPr lang="en-US" sz="2700"/>
              <a:t>Tong so sinh vien xep loại Kha:….</a:t>
            </a:r>
          </a:p>
          <a:p>
            <a:pPr>
              <a:buFontTx/>
              <a:buChar char="-"/>
            </a:pPr>
            <a:r>
              <a:rPr lang="en-US" sz="2700"/>
              <a:t>Tong so sinh vien xep loại Trung Binh:….</a:t>
            </a:r>
          </a:p>
          <a:p>
            <a:pPr>
              <a:buFontTx/>
              <a:buChar char="-"/>
            </a:pPr>
            <a:r>
              <a:rPr lang="en-US" sz="2700" smtClean="0"/>
              <a:t>Tong so </a:t>
            </a:r>
            <a:r>
              <a:rPr lang="en-US" sz="2700"/>
              <a:t>sinh vien xep loại Khong </a:t>
            </a:r>
            <a:r>
              <a:rPr lang="en-US" sz="2700"/>
              <a:t>Đat</a:t>
            </a:r>
            <a:r>
              <a:rPr lang="en-US" sz="2700" smtClean="0"/>
              <a:t>:….</a:t>
            </a:r>
          </a:p>
          <a:p>
            <a:pPr marL="36576" indent="0">
              <a:buNone/>
            </a:pPr>
            <a:r>
              <a:rPr lang="en-US" sz="2700" smtClean="0"/>
              <a:t>(Tính tổng số sv theo xếp loại hiển thị vào …. ở trên).</a:t>
            </a:r>
            <a:endParaRPr lang="en-US" sz="2700"/>
          </a:p>
        </p:txBody>
      </p:sp>
    </p:spTree>
    <p:extLst>
      <p:ext uri="{BB962C8B-B14F-4D97-AF65-F5344CB8AC3E}">
        <p14:creationId xmlns:p14="http://schemas.microsoft.com/office/powerpoint/2010/main" val="3198738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fontScale="92500" lnSpcReduction="10000"/>
          </a:bodyPr>
          <a:lstStyle/>
          <a:p>
            <a:pPr marL="36576" indent="0" algn="just">
              <a:buNone/>
            </a:pPr>
            <a:r>
              <a:rPr lang="en-US" sz="3100" b="1" smtClean="0">
                <a:solidFill>
                  <a:srgbClr val="FF0000"/>
                </a:solidFill>
              </a:rPr>
              <a:t>Bài 2:</a:t>
            </a:r>
          </a:p>
          <a:p>
            <a:pPr lvl="0" algn="just"/>
            <a:r>
              <a:rPr lang="en-US" sz="3100" smtClean="0"/>
              <a:t>Xây </a:t>
            </a:r>
            <a:r>
              <a:rPr lang="en-US" sz="3100"/>
              <a:t>dựng </a:t>
            </a:r>
            <a:r>
              <a:rPr lang="en-US" sz="3100"/>
              <a:t>lớp </a:t>
            </a:r>
            <a:r>
              <a:rPr lang="en-US" sz="3100" smtClean="0"/>
              <a:t>QLSinhVien </a:t>
            </a:r>
            <a:r>
              <a:rPr lang="en-US" sz="3100"/>
              <a:t>có cài đặt các phương thức thực hiện các công </a:t>
            </a:r>
            <a:r>
              <a:rPr lang="en-US" sz="3100"/>
              <a:t>việc </a:t>
            </a:r>
            <a:r>
              <a:rPr lang="en-US" sz="3100" smtClean="0"/>
              <a:t>sau:</a:t>
            </a:r>
          </a:p>
          <a:p>
            <a:pPr lvl="1" algn="just"/>
            <a:r>
              <a:rPr lang="en-US" sz="2700" smtClean="0"/>
              <a:t>Sắp </a:t>
            </a:r>
            <a:r>
              <a:rPr lang="en-US" sz="2700"/>
              <a:t>xếp danh </a:t>
            </a:r>
            <a:r>
              <a:rPr lang="en-US" sz="2700"/>
              <a:t>sách </a:t>
            </a:r>
            <a:r>
              <a:rPr lang="en-US" sz="2700" smtClean="0"/>
              <a:t>sinh viên </a:t>
            </a:r>
            <a:r>
              <a:rPr lang="en-US" sz="2700"/>
              <a:t>theo thứ </a:t>
            </a:r>
            <a:r>
              <a:rPr lang="en-US" sz="2700"/>
              <a:t>tự </a:t>
            </a:r>
            <a:r>
              <a:rPr lang="en-US" sz="2700" smtClean="0"/>
              <a:t>tăng dần </a:t>
            </a:r>
            <a:r>
              <a:rPr lang="en-US" sz="2700"/>
              <a:t>của </a:t>
            </a:r>
            <a:r>
              <a:rPr lang="en-US" sz="2700" smtClean="0"/>
              <a:t>MSSV.</a:t>
            </a:r>
          </a:p>
          <a:p>
            <a:pPr lvl="1" algn="just"/>
            <a:r>
              <a:rPr lang="en-US" sz="2700" smtClean="0"/>
              <a:t>Tìm kiếm sinh viên theo họ tên (</a:t>
            </a:r>
            <a:r>
              <a:rPr lang="en-US" sz="2700"/>
              <a:t>nhập từ bàn phím)</a:t>
            </a:r>
            <a:r>
              <a:rPr lang="en-US" sz="2700" smtClean="0"/>
              <a:t>, hiển </a:t>
            </a:r>
            <a:r>
              <a:rPr lang="en-US" sz="2700"/>
              <a:t>thị ra màn hình thông tin của tất cả </a:t>
            </a:r>
            <a:r>
              <a:rPr lang="en-US" sz="2700"/>
              <a:t>các </a:t>
            </a:r>
            <a:r>
              <a:rPr lang="en-US" sz="2700" smtClean="0"/>
              <a:t>sinh viên có </a:t>
            </a:r>
            <a:r>
              <a:rPr lang="en-US" sz="2700"/>
              <a:t>tên là “Nguyen Van Duc” (không phân biệt chữ hoa hay chữ </a:t>
            </a:r>
            <a:r>
              <a:rPr lang="en-US" sz="2700"/>
              <a:t>thường</a:t>
            </a:r>
            <a:r>
              <a:rPr lang="en-US" sz="2700" smtClean="0"/>
              <a:t>) (VD tìm tên “Nguyen </a:t>
            </a:r>
            <a:r>
              <a:rPr lang="en-US" sz="2700"/>
              <a:t>Van </a:t>
            </a:r>
            <a:r>
              <a:rPr lang="en-US" sz="2700"/>
              <a:t>Duc</a:t>
            </a:r>
            <a:r>
              <a:rPr lang="en-US" sz="2700" smtClean="0"/>
              <a:t>”).</a:t>
            </a:r>
            <a:endParaRPr lang="en-US" sz="2700"/>
          </a:p>
        </p:txBody>
      </p:sp>
    </p:spTree>
    <p:extLst>
      <p:ext uri="{BB962C8B-B14F-4D97-AF65-F5344CB8AC3E}">
        <p14:creationId xmlns:p14="http://schemas.microsoft.com/office/powerpoint/2010/main" val="14441370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xfrm>
            <a:off x="457200" y="1600200"/>
            <a:ext cx="7499176" cy="4525963"/>
          </a:xfrm>
        </p:spPr>
        <p:txBody>
          <a:bodyPr>
            <a:normAutofit/>
          </a:bodyPr>
          <a:lstStyle/>
          <a:p>
            <a:pPr marL="36576" indent="0" algn="just">
              <a:buNone/>
            </a:pPr>
            <a:r>
              <a:rPr lang="en-US" sz="3100" b="1" smtClean="0">
                <a:solidFill>
                  <a:srgbClr val="FF0000"/>
                </a:solidFill>
              </a:rPr>
              <a:t>Bài 2:</a:t>
            </a:r>
          </a:p>
          <a:p>
            <a:pPr lvl="0" algn="just"/>
            <a:r>
              <a:rPr lang="en-US" sz="3100" smtClean="0"/>
              <a:t>Xây </a:t>
            </a:r>
            <a:r>
              <a:rPr lang="en-US" sz="3100"/>
              <a:t>dựng </a:t>
            </a:r>
            <a:r>
              <a:rPr lang="en-US" sz="3100"/>
              <a:t>lớp </a:t>
            </a:r>
            <a:r>
              <a:rPr lang="en-US" sz="3100" smtClean="0"/>
              <a:t>QLSinhVien </a:t>
            </a:r>
            <a:r>
              <a:rPr lang="en-US" sz="3100"/>
              <a:t>có cài đặt các phương thức thực hiện các công </a:t>
            </a:r>
            <a:r>
              <a:rPr lang="en-US" sz="3100"/>
              <a:t>việc </a:t>
            </a:r>
            <a:r>
              <a:rPr lang="en-US" sz="3100" smtClean="0"/>
              <a:t>sau:</a:t>
            </a:r>
          </a:p>
          <a:p>
            <a:pPr lvl="1" algn="just"/>
            <a:r>
              <a:rPr lang="en-US" sz="2700"/>
              <a:t>Nhập </a:t>
            </a:r>
            <a:r>
              <a:rPr lang="en-US" sz="2700"/>
              <a:t>vào một điểm, hãy cho biết trong danh sách trên có bao nhiêu sinh viên có điểm lớn hơn hoặc bằng điểm vừa nhập</a:t>
            </a:r>
            <a:r>
              <a:rPr lang="en-US" sz="2700"/>
              <a:t>.</a:t>
            </a:r>
          </a:p>
          <a:p>
            <a:pPr lvl="1" algn="just"/>
            <a:r>
              <a:rPr lang="en-US" sz="2700"/>
              <a:t>Hiển thị thông tin về </a:t>
            </a:r>
            <a:r>
              <a:rPr lang="en-US" sz="2700"/>
              <a:t>các </a:t>
            </a:r>
            <a:r>
              <a:rPr lang="en-US" sz="2700" smtClean="0"/>
              <a:t>sinh viên </a:t>
            </a:r>
            <a:r>
              <a:rPr lang="en-US" sz="2700"/>
              <a:t>có </a:t>
            </a:r>
            <a:r>
              <a:rPr lang="en-US" sz="2700" smtClean="0"/>
              <a:t>điểm trung bình cao </a:t>
            </a:r>
            <a:r>
              <a:rPr lang="en-US" sz="2700"/>
              <a:t>nhất.</a:t>
            </a:r>
          </a:p>
        </p:txBody>
      </p:sp>
    </p:spTree>
    <p:extLst>
      <p:ext uri="{BB962C8B-B14F-4D97-AF65-F5344CB8AC3E}">
        <p14:creationId xmlns:p14="http://schemas.microsoft.com/office/powerpoint/2010/main" val="3666049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CỘNG TÁC GIỮA CÁC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mtClean="0"/>
              <a:t>Xét </a:t>
            </a:r>
            <a:r>
              <a:rPr lang="en-US"/>
              <a:t>hệ thống đăng ký sinh viên SRS có môi trường hoạt động như sau:</a:t>
            </a:r>
          </a:p>
          <a:p>
            <a:pPr algn="just"/>
            <a:r>
              <a:rPr lang="en-US" smtClean="0"/>
              <a:t>Ngay </a:t>
            </a:r>
            <a:r>
              <a:rPr lang="en-US"/>
              <a:t>khi một sự kiện kích hoạt được nhận biết từ hệ thống hướng đối tượng, các đối tượng thích hợp phản ứng và thực hiện các dịch vụ của chính nó hay yêu cầu các dịch vụ của các đối tượng khác trong dây chuyền phản ứng, cho đến khi đạt được mục đích</a:t>
            </a:r>
            <a:r>
              <a:rPr lang="en-US" smtClean="0"/>
              <a:t>.</a:t>
            </a:r>
            <a:endParaRPr lang="en-US"/>
          </a:p>
        </p:txBody>
      </p:sp>
    </p:spTree>
    <p:extLst>
      <p:ext uri="{BB962C8B-B14F-4D97-AF65-F5344CB8AC3E}">
        <p14:creationId xmlns:p14="http://schemas.microsoft.com/office/powerpoint/2010/main" val="134081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CỘNG TÁC GIỮA CÁC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VD: Yêu </a:t>
            </a:r>
            <a:r>
              <a:rPr lang="en-US"/>
              <a:t>cầu đăng ký khoá học của </a:t>
            </a:r>
            <a:r>
              <a:rPr lang="en-US" smtClean="0"/>
              <a:t>sv:</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76872"/>
            <a:ext cx="69246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43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CỘNG TÁC GIỮA CÁC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marL="36576" indent="0" algn="just">
              <a:buNone/>
            </a:pPr>
            <a:r>
              <a:rPr lang="en-US" sz="3100" smtClean="0"/>
              <a:t>Các </a:t>
            </a:r>
            <a:r>
              <a:rPr lang="en-US" sz="3100"/>
              <a:t>đối tượng trong sơ đồ tương tác này:</a:t>
            </a:r>
          </a:p>
          <a:p>
            <a:pPr lvl="0" algn="just"/>
            <a:r>
              <a:rPr lang="en-US" sz="3100"/>
              <a:t>Một đối tượng Student (trừu tượng hoá của một sinh viên thật</a:t>
            </a:r>
            <a:r>
              <a:rPr lang="en-US" sz="3100" smtClean="0"/>
              <a:t>).</a:t>
            </a:r>
            <a:endParaRPr lang="en-US" sz="3100"/>
          </a:p>
          <a:p>
            <a:pPr lvl="0" algn="just"/>
            <a:r>
              <a:rPr lang="en-US" sz="3100"/>
              <a:t>Một đối tượng DegreeProgram để đảm bảo rằng khoá học đăng ký phù hợp với sinh viên này.</a:t>
            </a:r>
          </a:p>
          <a:p>
            <a:pPr lvl="0" algn="just"/>
            <a:r>
              <a:rPr lang="en-US" sz="3100"/>
              <a:t>Một đối tượng Course để đảm bảo còn chổ cho sinh viên đăng ký môn học này</a:t>
            </a:r>
            <a:r>
              <a:rPr lang="en-US" sz="3100" smtClean="0"/>
              <a:t>.</a:t>
            </a:r>
            <a:endParaRPr lang="en-US"/>
          </a:p>
        </p:txBody>
      </p:sp>
    </p:spTree>
    <p:extLst>
      <p:ext uri="{BB962C8B-B14F-4D97-AF65-F5344CB8AC3E}">
        <p14:creationId xmlns:p14="http://schemas.microsoft.com/office/powerpoint/2010/main" val="1667034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CỘNG TÁC GIỮA CÁC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sz="3100" smtClean="0"/>
              <a:t>Các </a:t>
            </a:r>
            <a:r>
              <a:rPr lang="en-US" sz="3100"/>
              <a:t>đối tượng trong sơ đồ tương tác này:</a:t>
            </a:r>
          </a:p>
          <a:p>
            <a:pPr algn="just"/>
            <a:r>
              <a:rPr lang="en-US" sz="3100" smtClean="0"/>
              <a:t>Một </a:t>
            </a:r>
            <a:r>
              <a:rPr lang="en-US" sz="3100"/>
              <a:t>đối tượng Classroom thể hiện phòng học tổ chức môn học và kiểm tra khả năng chứa của nó</a:t>
            </a:r>
            <a:r>
              <a:rPr lang="en-US" sz="3100" smtClean="0"/>
              <a:t>.</a:t>
            </a:r>
          </a:p>
          <a:p>
            <a:pPr algn="just"/>
            <a:r>
              <a:rPr lang="en-US" sz="3100"/>
              <a:t>Một đối tượng Transcript để đảm bảo người sinh viên này đã học các môn học cần thiết cho môn học đang đăng ký.</a:t>
            </a:r>
          </a:p>
          <a:p>
            <a:pPr algn="just"/>
            <a:endParaRPr lang="en-US"/>
          </a:p>
        </p:txBody>
      </p:sp>
    </p:spTree>
    <p:extLst>
      <p:ext uri="{BB962C8B-B14F-4D97-AF65-F5344CB8AC3E}">
        <p14:creationId xmlns:p14="http://schemas.microsoft.com/office/powerpoint/2010/main" val="2929406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1803</TotalTime>
  <Words>2740</Words>
  <Application>Microsoft Office PowerPoint</Application>
  <PresentationFormat>On-screen Show (4:3)</PresentationFormat>
  <Paragraphs>370</Paragraphs>
  <Slides>57</Slides>
  <Notes>32</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Technic</vt:lpstr>
      <vt:lpstr>lập trình Hđt VỚI JAVA: TƯƠNG TÁC GIỮA CÁC  ĐốI tượng</vt:lpstr>
      <vt:lpstr>NỘI DUNG</vt:lpstr>
      <vt:lpstr>CỘNG TÁC GIỮA CÁC  ĐỐI TƯỢNG</vt:lpstr>
      <vt:lpstr>CỘNG TÁC GIỮA CÁC  ĐỐI TƯỢNG</vt:lpstr>
      <vt:lpstr>CỘNG TÁC GIỮA CÁC  ĐỐI TƯỢNG</vt:lpstr>
      <vt:lpstr>CỘNG TÁC GIỮA CÁC  ĐỐI TƯỢNG</vt:lpstr>
      <vt:lpstr>CỘNG TÁC GIỮA CÁC  ĐỐI TƯỢNG</vt:lpstr>
      <vt:lpstr>CỘNG TÁC GIỮA CÁC  ĐỐI TƯỢNG</vt:lpstr>
      <vt:lpstr>CỘNG TÁC GIỮA CÁC  ĐỐI TƯỢNG</vt:lpstr>
      <vt:lpstr>THUỘC TÍNH</vt:lpstr>
      <vt:lpstr>THUỘC TÍNH</vt:lpstr>
      <vt:lpstr>THUỘC TÍNH</vt:lpstr>
      <vt:lpstr>THUỘC TÍNH</vt:lpstr>
      <vt:lpstr>THUỘC TÍNH</vt:lpstr>
      <vt:lpstr>THUỘC TÍNH</vt:lpstr>
      <vt:lpstr>KHAI BÁO PHƯƠNG THỨC</vt:lpstr>
      <vt:lpstr>KHAI BÁO PHƯƠNG THỨC</vt:lpstr>
      <vt:lpstr>KHAI BÁO PHƯƠNG THỨC</vt:lpstr>
      <vt:lpstr>KHAI BÁO PHƯƠNG THỨC</vt:lpstr>
      <vt:lpstr>KHAI BÁO PHƯƠNG THỨC</vt:lpstr>
      <vt:lpstr>BIẾN THIS</vt:lpstr>
      <vt:lpstr>BIẾN THIS</vt:lpstr>
      <vt:lpstr>BIẾN THIS</vt:lpstr>
      <vt:lpstr>GỌI PHƯƠNG THỨC</vt:lpstr>
      <vt:lpstr>GỌI PHƯƠNG THỨC</vt:lpstr>
      <vt:lpstr>NẠP CHỒNG PHƯƠNG THỨC</vt:lpstr>
      <vt:lpstr>NẠP CHỒNG PHƯƠNG THỨC</vt:lpstr>
      <vt:lpstr>PHƯƠNG THỨC XÂY DỰNG</vt:lpstr>
      <vt:lpstr>PHƯƠNG THỨC XÂY DỰNG</vt:lpstr>
      <vt:lpstr>PHƯƠNG THỨC XÂY DỰNG</vt:lpstr>
      <vt:lpstr>PHƯƠNG THỨC XÂY DỰNG</vt:lpstr>
      <vt:lpstr>PHƯƠNG THỨC XÂY DỰNG</vt:lpstr>
      <vt:lpstr>PHƯƠNG THỨC XÂY DỰNG</vt:lpstr>
      <vt:lpstr>PHƯƠNG THỨC XÂY DỰNG</vt:lpstr>
      <vt:lpstr>CHE DẤU THÔNG TIN</vt:lpstr>
      <vt:lpstr>CHE DẤU THÔNG TIN</vt:lpstr>
      <vt:lpstr>CHE DẤU THÔNG TIN</vt:lpstr>
      <vt:lpstr>CHE DẤU THÔNG TIN</vt:lpstr>
      <vt:lpstr>CHE DẤU THÔNG TIN</vt:lpstr>
      <vt:lpstr>CHE DẤU THÔNG TIN</vt:lpstr>
      <vt:lpstr>CHE DẤU THÔNG TIN</vt:lpstr>
      <vt:lpstr>TRUYỀN THÔNG ĐIỆP GIỮA CÁC ĐỐI TƯỢNG</vt:lpstr>
      <vt:lpstr>TRUYỀN THÔNG ĐIỆP GIỮA CÁC ĐỐI TƯỢNG</vt:lpstr>
      <vt:lpstr>TRUYỀN THÔNG ĐIỆP GIỮA CÁC ĐỐI TƯỢNG</vt:lpstr>
      <vt:lpstr>TRUYỀN THÔNG ĐIỆP GIỮA CÁC ĐỐI TƯỢNG</vt:lpstr>
      <vt:lpstr>TRUYỀN THÔNG ĐIỆP GIỮA CÁC ĐỐI TƯỢNG</vt:lpstr>
      <vt:lpstr>TRUYỀN THÔNG ĐIỆP GIỮA CÁC ĐỐI TƯỢNG</vt:lpstr>
      <vt:lpstr>TRUYỀN THÔNG ĐIỆP GIỮA CÁC ĐỐI TƯỢNG</vt:lpstr>
      <vt:lpstr>SỰ ỦY NHIỆM</vt:lpstr>
      <vt:lpstr>SỰ ỦY NHIỆM</vt:lpstr>
      <vt:lpstr>BÀI TẬP</vt:lpstr>
      <vt:lpstr>BÀI TẬP</vt:lpstr>
      <vt:lpstr>BÀI TẬP</vt:lpstr>
      <vt:lpstr>BÀI TẬP</vt:lpstr>
      <vt:lpstr>BÀI TẬP</vt:lpstr>
      <vt:lpstr>BÀI TẬP</vt:lpstr>
      <vt:lpstr>BÀI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các phương pháp lập trình và ngôn ngữ c++</dc:title>
  <dc:creator>Windows User</dc:creator>
  <cp:lastModifiedBy>Windows User</cp:lastModifiedBy>
  <cp:revision>647</cp:revision>
  <dcterms:created xsi:type="dcterms:W3CDTF">2016-08-15T10:08:11Z</dcterms:created>
  <dcterms:modified xsi:type="dcterms:W3CDTF">2016-09-22T04:21:16Z</dcterms:modified>
</cp:coreProperties>
</file>