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5"/>
  </p:notesMasterIdLst>
  <p:sldIdLst>
    <p:sldId id="256" r:id="rId2"/>
    <p:sldId id="258" r:id="rId3"/>
    <p:sldId id="259" r:id="rId4"/>
    <p:sldId id="260" r:id="rId5"/>
    <p:sldId id="261" r:id="rId6"/>
    <p:sldId id="262" r:id="rId7"/>
    <p:sldId id="263" r:id="rId8"/>
    <p:sldId id="264" r:id="rId9"/>
    <p:sldId id="266" r:id="rId10"/>
    <p:sldId id="267" r:id="rId11"/>
    <p:sldId id="268" r:id="rId12"/>
    <p:sldId id="269" r:id="rId13"/>
    <p:sldId id="270" r:id="rId14"/>
    <p:sldId id="271" r:id="rId15"/>
    <p:sldId id="272" r:id="rId16"/>
    <p:sldId id="265"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4" r:id="rId40"/>
    <p:sldId id="298" r:id="rId41"/>
    <p:sldId id="297" r:id="rId42"/>
    <p:sldId id="300" r:id="rId43"/>
    <p:sldId id="29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25" autoAdjust="0"/>
  </p:normalViewPr>
  <p:slideViewPr>
    <p:cSldViewPr>
      <p:cViewPr>
        <p:scale>
          <a:sx n="72" d="100"/>
          <a:sy n="72" d="100"/>
        </p:scale>
        <p:origin x="-1314" y="1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516150-5885-4012-8806-6BC4BC453EB1}" type="datetimeFigureOut">
              <a:rPr lang="en-US" smtClean="0"/>
              <a:t>19/09/2016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B842AA-1770-47B5-86E9-2358399F357D}" type="slidenum">
              <a:rPr lang="en-US" smtClean="0"/>
              <a:t>‹#›</a:t>
            </a:fld>
            <a:endParaRPr lang="en-US"/>
          </a:p>
        </p:txBody>
      </p:sp>
    </p:spTree>
    <p:extLst>
      <p:ext uri="{BB962C8B-B14F-4D97-AF65-F5344CB8AC3E}">
        <p14:creationId xmlns:p14="http://schemas.microsoft.com/office/powerpoint/2010/main" val="1899834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1EEA37A-DCB6-4D6E-9397-047ED70ABE78}" type="datetimeFigureOut">
              <a:rPr lang="en-US" smtClean="0"/>
              <a:t>19/09/2016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F1D4E77-EC6A-4B5A-8594-55D7A527C61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EEA37A-DCB6-4D6E-9397-047ED70ABE78}" type="datetimeFigureOut">
              <a:rPr lang="en-US" smtClean="0"/>
              <a:t>19/09/2016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EEA37A-DCB6-4D6E-9397-047ED70ABE78}" type="datetimeFigureOut">
              <a:rPr lang="en-US" smtClean="0"/>
              <a:t>19/09/2016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EEA37A-DCB6-4D6E-9397-047ED70ABE78}" type="datetimeFigureOut">
              <a:rPr lang="en-US" smtClean="0"/>
              <a:t>19/09/2016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1EEA37A-DCB6-4D6E-9397-047ED70ABE78}" type="datetimeFigureOut">
              <a:rPr lang="en-US" smtClean="0"/>
              <a:t>19/09/2016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EEA37A-DCB6-4D6E-9397-047ED70ABE78}" type="datetimeFigureOut">
              <a:rPr lang="en-US" smtClean="0"/>
              <a:t>19/09/2016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1EEA37A-DCB6-4D6E-9397-047ED70ABE78}" type="datetimeFigureOut">
              <a:rPr lang="en-US" smtClean="0"/>
              <a:t>19/09/2016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1EEA37A-DCB6-4D6E-9397-047ED70ABE78}" type="datetimeFigureOut">
              <a:rPr lang="en-US" smtClean="0"/>
              <a:t>19/09/2016</a:t>
            </a:fld>
            <a:endParaRPr lang="en-US"/>
          </a:p>
        </p:txBody>
      </p:sp>
      <p:sp>
        <p:nvSpPr>
          <p:cNvPr id="8" name="Slide Number Placeholder 7"/>
          <p:cNvSpPr>
            <a:spLocks noGrp="1"/>
          </p:cNvSpPr>
          <p:nvPr>
            <p:ph type="sldNum" sz="quarter" idx="11"/>
          </p:nvPr>
        </p:nvSpPr>
        <p:spPr/>
        <p:txBody>
          <a:bodyPr/>
          <a:lstStyle/>
          <a:p>
            <a:fld id="{DF1D4E77-EC6A-4B5A-8594-55D7A527C61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EA37A-DCB6-4D6E-9397-047ED70ABE78}" type="datetimeFigureOut">
              <a:rPr lang="en-US" smtClean="0"/>
              <a:t>19/09/2016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EEA37A-DCB6-4D6E-9397-047ED70ABE78}" type="datetimeFigureOut">
              <a:rPr lang="en-US" smtClean="0"/>
              <a:t>19/09/2016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DF1D4E77-EC6A-4B5A-8594-55D7A527C61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F1EEA37A-DCB6-4D6E-9397-047ED70ABE78}" type="datetimeFigureOut">
              <a:rPr lang="en-US" smtClean="0"/>
              <a:t>19/09/2016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F1EEA37A-DCB6-4D6E-9397-047ED70ABE78}" type="datetimeFigureOut">
              <a:rPr lang="en-US" smtClean="0"/>
              <a:t>19/09/2016</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F1D4E77-EC6A-4B5A-8594-55D7A527C61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064" y="3429000"/>
            <a:ext cx="8247392" cy="2301240"/>
          </a:xfrm>
        </p:spPr>
        <p:txBody>
          <a:bodyPr>
            <a:normAutofit/>
          </a:bodyPr>
          <a:lstStyle/>
          <a:p>
            <a:pPr algn="ctr"/>
            <a:r>
              <a:rPr lang="en-US" sz="4000" smtClean="0"/>
              <a:t>lập </a:t>
            </a:r>
            <a:r>
              <a:rPr lang="en-US" sz="4000" err="1" smtClean="0"/>
              <a:t>trình</a:t>
            </a:r>
            <a:r>
              <a:rPr lang="en-US" sz="4000" smtClean="0"/>
              <a:t> </a:t>
            </a:r>
            <a:r>
              <a:rPr lang="en-US" sz="4000" smtClean="0"/>
              <a:t>Hđt VỚI JAVA:</a:t>
            </a:r>
            <a:br>
              <a:rPr lang="en-US" sz="4000" smtClean="0"/>
            </a:br>
            <a:r>
              <a:rPr lang="en-US" sz="4000" smtClean="0"/>
              <a:t>ĐốI tượng và lớp</a:t>
            </a:r>
            <a:endParaRPr lang="en-US" sz="4000"/>
          </a:p>
        </p:txBody>
      </p:sp>
      <p:sp>
        <p:nvSpPr>
          <p:cNvPr id="3" name="Subtitle 2"/>
          <p:cNvSpPr>
            <a:spLocks noGrp="1"/>
          </p:cNvSpPr>
          <p:nvPr>
            <p:ph type="subTitle" idx="1"/>
          </p:nvPr>
        </p:nvSpPr>
        <p:spPr>
          <a:xfrm>
            <a:off x="251520" y="308248"/>
            <a:ext cx="8640960" cy="2544688"/>
          </a:xfrm>
        </p:spPr>
        <p:txBody>
          <a:bodyPr>
            <a:normAutofit fontScale="85000" lnSpcReduction="10000"/>
          </a:bodyPr>
          <a:lstStyle/>
          <a:p>
            <a:pPr algn="just"/>
            <a:r>
              <a:rPr lang="en-US" sz="2200" err="1" smtClean="0"/>
              <a:t>Học</a:t>
            </a:r>
            <a:r>
              <a:rPr lang="en-US" sz="2200" smtClean="0"/>
              <a:t> </a:t>
            </a:r>
            <a:r>
              <a:rPr lang="en-US" sz="2200" err="1" smtClean="0"/>
              <a:t>viện</a:t>
            </a:r>
            <a:r>
              <a:rPr lang="en-US" sz="2200" smtClean="0"/>
              <a:t> </a:t>
            </a:r>
            <a:r>
              <a:rPr lang="en-US" sz="2200" err="1" smtClean="0"/>
              <a:t>Công</a:t>
            </a:r>
            <a:r>
              <a:rPr lang="en-US" sz="2200" smtClean="0"/>
              <a:t> </a:t>
            </a:r>
            <a:r>
              <a:rPr lang="en-US" sz="2200" err="1" smtClean="0"/>
              <a:t>nghệ</a:t>
            </a:r>
            <a:r>
              <a:rPr lang="en-US" sz="2200" smtClean="0"/>
              <a:t> </a:t>
            </a:r>
            <a:r>
              <a:rPr lang="en-US" sz="2200" err="1" smtClean="0"/>
              <a:t>Bưu</a:t>
            </a:r>
            <a:r>
              <a:rPr lang="en-US" sz="2200" smtClean="0"/>
              <a:t> </a:t>
            </a:r>
            <a:r>
              <a:rPr lang="en-US" sz="2200" err="1" smtClean="0"/>
              <a:t>chính</a:t>
            </a:r>
            <a:r>
              <a:rPr lang="en-US" sz="2200" smtClean="0"/>
              <a:t> </a:t>
            </a:r>
            <a:r>
              <a:rPr lang="en-US" sz="2200" err="1" smtClean="0"/>
              <a:t>Viễn</a:t>
            </a:r>
            <a:r>
              <a:rPr lang="en-US" sz="2200" smtClean="0"/>
              <a:t> </a:t>
            </a:r>
            <a:r>
              <a:rPr lang="en-US" sz="2200" err="1" smtClean="0"/>
              <a:t>thông</a:t>
            </a:r>
            <a:endParaRPr lang="en-US" sz="2200" smtClean="0"/>
          </a:p>
          <a:p>
            <a:pPr algn="just"/>
            <a:r>
              <a:rPr lang="en-US" sz="2200" err="1" smtClean="0"/>
              <a:t>Khoa</a:t>
            </a:r>
            <a:r>
              <a:rPr lang="en-US" sz="2200" smtClean="0"/>
              <a:t> </a:t>
            </a:r>
            <a:r>
              <a:rPr lang="en-US" sz="2200" err="1" smtClean="0"/>
              <a:t>Công</a:t>
            </a:r>
            <a:r>
              <a:rPr lang="en-US" sz="2200" smtClean="0"/>
              <a:t> </a:t>
            </a:r>
            <a:r>
              <a:rPr lang="en-US" sz="2200" err="1" smtClean="0"/>
              <a:t>nghệ</a:t>
            </a:r>
            <a:r>
              <a:rPr lang="en-US" sz="2200" smtClean="0"/>
              <a:t> </a:t>
            </a:r>
            <a:r>
              <a:rPr lang="en-US" sz="2200" err="1" smtClean="0"/>
              <a:t>thông</a:t>
            </a:r>
            <a:r>
              <a:rPr lang="en-US" sz="2200" smtClean="0"/>
              <a:t> tin</a:t>
            </a:r>
          </a:p>
          <a:p>
            <a:pPr algn="just"/>
            <a:endParaRPr lang="en-US"/>
          </a:p>
          <a:p>
            <a:pPr algn="ctr"/>
            <a:r>
              <a:rPr lang="en-US" sz="4800" smtClean="0">
                <a:solidFill>
                  <a:srgbClr val="FFFF00"/>
                </a:solidFill>
              </a:rPr>
              <a:t>LẬP TRÌNH HƯỚNG ĐỐI TƯỢNG</a:t>
            </a:r>
          </a:p>
          <a:p>
            <a:pPr algn="just"/>
            <a:endParaRPr lang="en-US" smtClean="0"/>
          </a:p>
          <a:p>
            <a:r>
              <a:rPr lang="en-US" err="1" smtClean="0"/>
              <a:t>Nguyễn</a:t>
            </a:r>
            <a:r>
              <a:rPr lang="en-US" smtClean="0"/>
              <a:t> </a:t>
            </a:r>
            <a:r>
              <a:rPr lang="en-US" err="1" smtClean="0"/>
              <a:t>Thị</a:t>
            </a:r>
            <a:r>
              <a:rPr lang="en-US" smtClean="0"/>
              <a:t> </a:t>
            </a:r>
            <a:r>
              <a:rPr lang="en-US" err="1" smtClean="0"/>
              <a:t>Bích</a:t>
            </a:r>
            <a:r>
              <a:rPr lang="en-US" smtClean="0"/>
              <a:t> </a:t>
            </a:r>
            <a:r>
              <a:rPr lang="en-US" err="1" smtClean="0"/>
              <a:t>Nguyên</a:t>
            </a:r>
            <a:endParaRPr lang="en-US" smtClean="0"/>
          </a:p>
          <a:p>
            <a:r>
              <a:rPr lang="en-US" sz="1700" smtClean="0"/>
              <a:t>ntbichnguyen@gmail.com</a:t>
            </a:r>
            <a:endParaRPr lang="en-US" sz="1700"/>
          </a:p>
        </p:txBody>
      </p:sp>
    </p:spTree>
    <p:extLst>
      <p:ext uri="{BB962C8B-B14F-4D97-AF65-F5344CB8AC3E}">
        <p14:creationId xmlns:p14="http://schemas.microsoft.com/office/powerpoint/2010/main" val="1063877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63272" cy="1143000"/>
          </a:xfrm>
        </p:spPr>
        <p:txBody>
          <a:bodyPr>
            <a:normAutofit fontScale="90000"/>
          </a:bodyPr>
          <a:lstStyle/>
          <a:p>
            <a:pPr algn="ctr"/>
            <a:r>
              <a:rPr lang="en-US" smtClean="0">
                <a:solidFill>
                  <a:srgbClr val="FFFF00"/>
                </a:solidFill>
              </a:rPr>
              <a:t>TRỪU TƯỢNG HÓA </a:t>
            </a:r>
            <a:r>
              <a:rPr lang="en-US" smtClean="0">
                <a:solidFill>
                  <a:srgbClr val="FFFF00"/>
                </a:solidFill>
              </a:rPr>
              <a:t>ĐỐI TƯỢNG THEO CHỨC NĂNG</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algn="just"/>
            <a:r>
              <a:rPr lang="en-US" sz="3100" smtClean="0"/>
              <a:t>Ngoài </a:t>
            </a:r>
            <a:r>
              <a:rPr lang="en-US" sz="3100"/>
              <a:t>ra, một số ít xe có thể thực hiện một số hành động cá </a:t>
            </a:r>
            <a:r>
              <a:rPr lang="en-US" sz="3100"/>
              <a:t>biệt </a:t>
            </a:r>
            <a:r>
              <a:rPr lang="en-US" sz="3100" smtClean="0"/>
              <a:t>như:</a:t>
            </a:r>
          </a:p>
          <a:p>
            <a:pPr lvl="1" algn="just"/>
            <a:r>
              <a:rPr lang="en-US" sz="2700" smtClean="0"/>
              <a:t>Có </a:t>
            </a:r>
            <a:r>
              <a:rPr lang="en-US" sz="2700"/>
              <a:t>thể giấu </a:t>
            </a:r>
            <a:r>
              <a:rPr lang="en-US" sz="2700"/>
              <a:t>đèn </a:t>
            </a:r>
            <a:r>
              <a:rPr lang="en-US" sz="2700" smtClean="0"/>
              <a:t>pha</a:t>
            </a:r>
          </a:p>
          <a:p>
            <a:pPr lvl="1" algn="just"/>
            <a:r>
              <a:rPr lang="en-US" sz="2700" smtClean="0"/>
              <a:t>Có </a:t>
            </a:r>
            <a:r>
              <a:rPr lang="en-US" sz="2700"/>
              <a:t>thể tự bật </a:t>
            </a:r>
            <a:r>
              <a:rPr lang="en-US" sz="2700"/>
              <a:t>đèn </a:t>
            </a:r>
            <a:r>
              <a:rPr lang="en-US" sz="2700" smtClean="0"/>
              <a:t>pha</a:t>
            </a:r>
          </a:p>
          <a:p>
            <a:pPr lvl="1" algn="just"/>
            <a:r>
              <a:rPr lang="en-US" sz="2700" smtClean="0"/>
              <a:t>Có </a:t>
            </a:r>
            <a:r>
              <a:rPr lang="en-US" sz="2700"/>
              <a:t>thể tự động phát tín hiệu báo động.</a:t>
            </a:r>
          </a:p>
          <a:p>
            <a:pPr algn="just"/>
            <a:r>
              <a:rPr lang="en-US" sz="3100"/>
              <a:t>Tuy nhiên, không phải xe nào cũng thực hiện được các hành động này. Cho nên ta loại bỏ các hành động cá biệt của một số xe, chỉ giữ lại các hành động chung nhất, để mô hình thành các phương thức của đối tượng xe ô tô tương ứng với các hành động chung nhất của các xe ô tô.</a:t>
            </a:r>
          </a:p>
          <a:p>
            <a:pPr algn="just"/>
            <a:endParaRPr lang="en-US" sz="3100"/>
          </a:p>
        </p:txBody>
      </p:sp>
    </p:spTree>
    <p:extLst>
      <p:ext uri="{BB962C8B-B14F-4D97-AF65-F5344CB8AC3E}">
        <p14:creationId xmlns:p14="http://schemas.microsoft.com/office/powerpoint/2010/main" val="2145520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63272" cy="1143000"/>
          </a:xfrm>
        </p:spPr>
        <p:txBody>
          <a:bodyPr>
            <a:normAutofit fontScale="90000"/>
          </a:bodyPr>
          <a:lstStyle/>
          <a:p>
            <a:pPr algn="ctr"/>
            <a:r>
              <a:rPr lang="en-US" smtClean="0">
                <a:solidFill>
                  <a:srgbClr val="FFFF00"/>
                </a:solidFill>
              </a:rPr>
              <a:t>TRỪU TƯỢNG HÓA </a:t>
            </a:r>
            <a:r>
              <a:rPr lang="en-US" smtClean="0">
                <a:solidFill>
                  <a:srgbClr val="FFFF00"/>
                </a:solidFill>
              </a:rPr>
              <a:t>ĐỐI TƯỢNG THEO CHỨC NĂNG</a:t>
            </a:r>
            <a:endParaRPr lang="en-US">
              <a:solidFill>
                <a:srgbClr val="FFFF00"/>
              </a:solidFill>
            </a:endParaRPr>
          </a:p>
        </p:txBody>
      </p:sp>
      <p:sp>
        <p:nvSpPr>
          <p:cNvPr id="3" name="Content Placeholder 2"/>
          <p:cNvSpPr>
            <a:spLocks noGrp="1"/>
          </p:cNvSpPr>
          <p:nvPr>
            <p:ph idx="1"/>
          </p:nvPr>
        </p:nvSpPr>
        <p:spPr/>
        <p:txBody>
          <a:bodyPr>
            <a:normAutofit/>
          </a:bodyPr>
          <a:lstStyle/>
          <a:p>
            <a:r>
              <a:rPr lang="en-US" sz="3100" smtClean="0"/>
              <a:t>Lớp </a:t>
            </a:r>
            <a:r>
              <a:rPr lang="en-US" sz="3100"/>
              <a:t>Xe ô tô</a:t>
            </a:r>
          </a:p>
          <a:p>
            <a:pPr lvl="1"/>
            <a:r>
              <a:rPr lang="en-US" sz="2700"/>
              <a:t>Phương thức:</a:t>
            </a:r>
          </a:p>
          <a:p>
            <a:pPr lvl="2"/>
            <a:r>
              <a:rPr lang="en-US" sz="2500"/>
              <a:t>Khởi động </a:t>
            </a:r>
            <a:r>
              <a:rPr lang="en-US" sz="2500"/>
              <a:t>xe </a:t>
            </a:r>
            <a:endParaRPr lang="en-US" sz="2500" smtClean="0"/>
          </a:p>
          <a:p>
            <a:pPr lvl="2"/>
            <a:r>
              <a:rPr lang="en-US" sz="2500" smtClean="0"/>
              <a:t>Chạy </a:t>
            </a:r>
            <a:r>
              <a:rPr lang="en-US" sz="2500"/>
              <a:t>xe </a:t>
            </a:r>
            <a:endParaRPr lang="en-US" sz="2500" smtClean="0"/>
          </a:p>
          <a:p>
            <a:pPr lvl="2"/>
            <a:r>
              <a:rPr lang="en-US" sz="2500" smtClean="0"/>
              <a:t>Dừng </a:t>
            </a:r>
            <a:r>
              <a:rPr lang="en-US" sz="2500"/>
              <a:t>xe</a:t>
            </a:r>
          </a:p>
          <a:p>
            <a:pPr lvl="2"/>
            <a:r>
              <a:rPr lang="en-US" sz="2500"/>
              <a:t>Tắt </a:t>
            </a:r>
            <a:r>
              <a:rPr lang="en-US" sz="2500" smtClean="0"/>
              <a:t>máy</a:t>
            </a:r>
            <a:endParaRPr lang="en-US" sz="3100"/>
          </a:p>
        </p:txBody>
      </p:sp>
    </p:spTree>
    <p:extLst>
      <p:ext uri="{BB962C8B-B14F-4D97-AF65-F5344CB8AC3E}">
        <p14:creationId xmlns:p14="http://schemas.microsoft.com/office/powerpoint/2010/main" val="27956860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63272" cy="1143000"/>
          </a:xfrm>
        </p:spPr>
        <p:txBody>
          <a:bodyPr>
            <a:normAutofit fontScale="90000"/>
          </a:bodyPr>
          <a:lstStyle/>
          <a:p>
            <a:pPr algn="ctr"/>
            <a:r>
              <a:rPr lang="en-US" smtClean="0">
                <a:solidFill>
                  <a:srgbClr val="FFFF00"/>
                </a:solidFill>
              </a:rPr>
              <a:t>TRỪU TƯỢNG HÓA </a:t>
            </a:r>
            <a:r>
              <a:rPr lang="en-US" smtClean="0">
                <a:solidFill>
                  <a:srgbClr val="FFFF00"/>
                </a:solidFill>
              </a:rPr>
              <a:t>ĐỐI TƯỢNG THEO DỮ LIỆU</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algn="just"/>
            <a:r>
              <a:rPr lang="en-US" sz="3100" smtClean="0"/>
              <a:t>Là </a:t>
            </a:r>
            <a:r>
              <a:rPr lang="en-US" sz="3100"/>
              <a:t>quá trình mô hình hoá các thuộc tính của lớp dựa trên các thuộc tính của các đối tượng tương </a:t>
            </a:r>
            <a:r>
              <a:rPr lang="en-US" sz="3100"/>
              <a:t>ứng</a:t>
            </a:r>
            <a:r>
              <a:rPr lang="en-US" sz="3100" smtClean="0"/>
              <a:t>.</a:t>
            </a:r>
          </a:p>
          <a:p>
            <a:pPr lvl="1" algn="just"/>
            <a:r>
              <a:rPr lang="en-US" sz="2700" smtClean="0"/>
              <a:t>Tập </a:t>
            </a:r>
            <a:r>
              <a:rPr lang="en-US" sz="2700"/>
              <a:t>hợp tất cả các thuộc tính có thể có của các </a:t>
            </a:r>
            <a:r>
              <a:rPr lang="en-US" sz="2700"/>
              <a:t>đối </a:t>
            </a:r>
            <a:r>
              <a:rPr lang="en-US" sz="2700" smtClean="0"/>
              <a:t>tượng.</a:t>
            </a:r>
          </a:p>
          <a:p>
            <a:pPr lvl="1" algn="just"/>
            <a:r>
              <a:rPr lang="en-US" sz="2700" smtClean="0"/>
              <a:t>Nhóm </a:t>
            </a:r>
            <a:r>
              <a:rPr lang="en-US" sz="2700"/>
              <a:t>các đối tượng có các thuộc tính tương tự nhau, loại bỏ bớt các thuộc tính cá biệt, tạo thành một </a:t>
            </a:r>
            <a:r>
              <a:rPr lang="en-US" sz="2700"/>
              <a:t>nhóm </a:t>
            </a:r>
            <a:r>
              <a:rPr lang="en-US" sz="2700" smtClean="0"/>
              <a:t>chung.</a:t>
            </a:r>
          </a:p>
          <a:p>
            <a:pPr lvl="1" algn="just"/>
            <a:r>
              <a:rPr lang="en-US" sz="2700" smtClean="0"/>
              <a:t>Mỗi </a:t>
            </a:r>
            <a:r>
              <a:rPr lang="en-US" sz="2700"/>
              <a:t>nhóm đối tượng đề xuất một lớp </a:t>
            </a:r>
            <a:r>
              <a:rPr lang="en-US" sz="2700"/>
              <a:t>tương </a:t>
            </a:r>
            <a:r>
              <a:rPr lang="en-US" sz="2700" smtClean="0"/>
              <a:t>ứng.</a:t>
            </a:r>
          </a:p>
          <a:p>
            <a:pPr lvl="1" algn="just"/>
            <a:r>
              <a:rPr lang="en-US" sz="2700" smtClean="0"/>
              <a:t>Các </a:t>
            </a:r>
            <a:r>
              <a:rPr lang="en-US" sz="2700"/>
              <a:t>thuộc tính chung của nhóm đối tượng sẽ cấu thành các thuộc tính tương ứng của lớp được đề xuất.</a:t>
            </a:r>
          </a:p>
        </p:txBody>
      </p:sp>
    </p:spTree>
    <p:extLst>
      <p:ext uri="{BB962C8B-B14F-4D97-AF65-F5344CB8AC3E}">
        <p14:creationId xmlns:p14="http://schemas.microsoft.com/office/powerpoint/2010/main" val="37979036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63272" cy="1143000"/>
          </a:xfrm>
        </p:spPr>
        <p:txBody>
          <a:bodyPr>
            <a:normAutofit fontScale="90000"/>
          </a:bodyPr>
          <a:lstStyle/>
          <a:p>
            <a:pPr algn="ctr"/>
            <a:r>
              <a:rPr lang="en-US" smtClean="0">
                <a:solidFill>
                  <a:srgbClr val="FFFF00"/>
                </a:solidFill>
              </a:rPr>
              <a:t>TRỪU TƯỢNG HÓA </a:t>
            </a:r>
            <a:r>
              <a:rPr lang="en-US" smtClean="0">
                <a:solidFill>
                  <a:srgbClr val="FFFF00"/>
                </a:solidFill>
              </a:rPr>
              <a:t>ĐỐI TƯỢNG THEO DỮ LIỆU</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algn="just"/>
            <a:r>
              <a:rPr lang="en-US" sz="3100" smtClean="0"/>
              <a:t>Ví </a:t>
            </a:r>
            <a:r>
              <a:rPr lang="en-US" sz="3100"/>
              <a:t>dụ, trong bài toán quản lý cửa hàng bán ô tô. Mỗi ô tô có mặt trong của hàng là một đối tượng. Mặc dù mỗi chiếc xe có một số đặc điểm khác nhau về nhãn hiệu, giá xe, màu sắc… nhưng có chung các thuộc tính của một chiếc xe ô tô là:</a:t>
            </a:r>
          </a:p>
          <a:p>
            <a:pPr lvl="1" algn="just"/>
            <a:r>
              <a:rPr lang="en-US" sz="2700"/>
              <a:t>Các xe đều có nhãn hiệu.</a:t>
            </a:r>
          </a:p>
          <a:p>
            <a:pPr lvl="1" algn="just"/>
            <a:r>
              <a:rPr lang="en-US" sz="2700"/>
              <a:t>Các xe đều có màu sắc</a:t>
            </a:r>
          </a:p>
          <a:p>
            <a:pPr lvl="1" algn="just"/>
            <a:r>
              <a:rPr lang="en-US" sz="2700"/>
              <a:t>Các xe đều có giá bán</a:t>
            </a:r>
          </a:p>
          <a:p>
            <a:pPr lvl="1" algn="just"/>
            <a:r>
              <a:rPr lang="en-US" sz="2700"/>
              <a:t>Các xe đều có công suất động cơ</a:t>
            </a:r>
          </a:p>
        </p:txBody>
      </p:sp>
    </p:spTree>
    <p:extLst>
      <p:ext uri="{BB962C8B-B14F-4D97-AF65-F5344CB8AC3E}">
        <p14:creationId xmlns:p14="http://schemas.microsoft.com/office/powerpoint/2010/main" val="40804151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63272" cy="1143000"/>
          </a:xfrm>
        </p:spPr>
        <p:txBody>
          <a:bodyPr>
            <a:normAutofit fontScale="90000"/>
          </a:bodyPr>
          <a:lstStyle/>
          <a:p>
            <a:pPr algn="ctr"/>
            <a:r>
              <a:rPr lang="en-US" smtClean="0">
                <a:solidFill>
                  <a:srgbClr val="FFFF00"/>
                </a:solidFill>
              </a:rPr>
              <a:t>TRỪU TƯỢNG HÓA </a:t>
            </a:r>
            <a:r>
              <a:rPr lang="en-US" smtClean="0">
                <a:solidFill>
                  <a:srgbClr val="FFFF00"/>
                </a:solidFill>
              </a:rPr>
              <a:t>ĐỐI TƯỢNG THEO DỮ LIỆU</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pPr algn="just"/>
            <a:r>
              <a:rPr lang="en-US" sz="3100" smtClean="0"/>
              <a:t>Ngoài </a:t>
            </a:r>
            <a:r>
              <a:rPr lang="en-US" sz="3100"/>
              <a:t>ra, một số ít xe có thể có thêm các thuộc tính:</a:t>
            </a:r>
          </a:p>
          <a:p>
            <a:pPr lvl="1" algn="just"/>
            <a:r>
              <a:rPr lang="en-US" sz="2700"/>
              <a:t>Có xe có thể có dàn nghe nhạc</a:t>
            </a:r>
          </a:p>
          <a:p>
            <a:pPr lvl="1" algn="just"/>
            <a:r>
              <a:rPr lang="en-US" sz="2700"/>
              <a:t>Có xe có thể có màn hình xem ti vi</a:t>
            </a:r>
          </a:p>
          <a:p>
            <a:pPr lvl="1" algn="just"/>
            <a:r>
              <a:rPr lang="en-US" sz="2700"/>
              <a:t>Có xe có lắp kính chống nắng, chống đạn…</a:t>
            </a:r>
          </a:p>
          <a:p>
            <a:pPr algn="just"/>
            <a:r>
              <a:rPr lang="en-US" sz="3100"/>
              <a:t>Tuy nhiên, đây là các thuộc tính cá biệt của một số đối tượng xe, nên không được đề xuất thành thuộc tính của lớp ô </a:t>
            </a:r>
            <a:r>
              <a:rPr lang="en-US" sz="3100"/>
              <a:t>tô</a:t>
            </a:r>
            <a:r>
              <a:rPr lang="en-US" sz="3100" smtClean="0"/>
              <a:t>.</a:t>
            </a:r>
            <a:endParaRPr lang="en-US" sz="3100"/>
          </a:p>
        </p:txBody>
      </p:sp>
    </p:spTree>
    <p:extLst>
      <p:ext uri="{BB962C8B-B14F-4D97-AF65-F5344CB8AC3E}">
        <p14:creationId xmlns:p14="http://schemas.microsoft.com/office/powerpoint/2010/main" val="5037571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63272" cy="1143000"/>
          </a:xfrm>
        </p:spPr>
        <p:txBody>
          <a:bodyPr>
            <a:normAutofit fontScale="90000"/>
          </a:bodyPr>
          <a:lstStyle/>
          <a:p>
            <a:pPr algn="ctr"/>
            <a:r>
              <a:rPr lang="en-US" smtClean="0">
                <a:solidFill>
                  <a:srgbClr val="FFFF00"/>
                </a:solidFill>
              </a:rPr>
              <a:t>TRỪU TƯỢNG HÓA </a:t>
            </a:r>
            <a:r>
              <a:rPr lang="en-US" smtClean="0">
                <a:solidFill>
                  <a:srgbClr val="FFFF00"/>
                </a:solidFill>
              </a:rPr>
              <a:t>ĐỐI TƯỢNG THEO DỮ LIỆU</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Lớp </a:t>
            </a:r>
            <a:r>
              <a:rPr lang="en-US" sz="3100"/>
              <a:t>Xe ô tô</a:t>
            </a:r>
          </a:p>
          <a:p>
            <a:pPr lvl="1" algn="just"/>
            <a:r>
              <a:rPr lang="en-US" sz="2700"/>
              <a:t>Thuộc tính:</a:t>
            </a:r>
          </a:p>
          <a:p>
            <a:pPr lvl="2" algn="just"/>
            <a:r>
              <a:rPr lang="en-US" sz="2500"/>
              <a:t>Nhãn hiệu </a:t>
            </a:r>
            <a:r>
              <a:rPr lang="en-US" sz="2500"/>
              <a:t>xe </a:t>
            </a:r>
            <a:endParaRPr lang="en-US" sz="2500" smtClean="0"/>
          </a:p>
          <a:p>
            <a:pPr lvl="2" algn="just"/>
            <a:r>
              <a:rPr lang="en-US" sz="2500" smtClean="0"/>
              <a:t>Màu </a:t>
            </a:r>
            <a:r>
              <a:rPr lang="en-US" sz="2500"/>
              <a:t>xe</a:t>
            </a:r>
          </a:p>
          <a:p>
            <a:pPr lvl="2" algn="just"/>
            <a:r>
              <a:rPr lang="en-US" sz="2500"/>
              <a:t>Giá xe</a:t>
            </a:r>
          </a:p>
          <a:p>
            <a:pPr lvl="2" algn="just"/>
            <a:r>
              <a:rPr lang="en-US" sz="2500"/>
              <a:t>Công suất xe (mã lực)</a:t>
            </a:r>
          </a:p>
        </p:txBody>
      </p:sp>
    </p:spTree>
    <p:extLst>
      <p:ext uri="{BB962C8B-B14F-4D97-AF65-F5344CB8AC3E}">
        <p14:creationId xmlns:p14="http://schemas.microsoft.com/office/powerpoint/2010/main" val="1781581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KHÁI NIỆM LỚP</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Trong </a:t>
            </a:r>
            <a:r>
              <a:rPr lang="en-US" sz="3100"/>
              <a:t>lập trình hướng đối tượng, đối tượng là một thực thể cụ thể, tồn tại trong hệ thống</a:t>
            </a:r>
            <a:r>
              <a:rPr lang="en-US" sz="3100"/>
              <a:t>. </a:t>
            </a:r>
            <a:endParaRPr lang="en-US" sz="3100" smtClean="0"/>
          </a:p>
          <a:p>
            <a:pPr algn="just"/>
            <a:r>
              <a:rPr lang="en-US" sz="3100" smtClean="0"/>
              <a:t>Trong </a:t>
            </a:r>
            <a:r>
              <a:rPr lang="en-US" sz="3100"/>
              <a:t>khi đó, lớp là một khái niệm trừu tượng, dùng để chỉ một tập hợp các đối tượng có mặt trong hệ thống.</a:t>
            </a:r>
          </a:p>
          <a:p>
            <a:pPr algn="just"/>
            <a:endParaRPr lang="en-US" sz="3100"/>
          </a:p>
        </p:txBody>
      </p:sp>
    </p:spTree>
    <p:extLst>
      <p:ext uri="{BB962C8B-B14F-4D97-AF65-F5344CB8AC3E}">
        <p14:creationId xmlns:p14="http://schemas.microsoft.com/office/powerpoint/2010/main" val="28754760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KHÁI NIỆM LỚP</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marL="36576" indent="0" algn="just">
              <a:buNone/>
            </a:pPr>
            <a:r>
              <a:rPr lang="en-US" sz="3100" b="1" smtClean="0">
                <a:solidFill>
                  <a:srgbClr val="FF0000"/>
                </a:solidFill>
              </a:rPr>
              <a:t>Ví dụ:</a:t>
            </a:r>
          </a:p>
          <a:p>
            <a:pPr lvl="0" algn="just"/>
            <a:r>
              <a:rPr lang="en-US" sz="3100"/>
              <a:t>Trong bài toán quản lý buôn bán xe hơi của một cửa hàng kinh doanh, mỗi chiếc xe đang có mặt trong cửa hàng được coi là một đối tượng. Nhưng khái niệm </a:t>
            </a:r>
            <a:r>
              <a:rPr lang="en-US" sz="3100" b="1">
                <a:solidFill>
                  <a:srgbClr val="FFFF00"/>
                </a:solidFill>
              </a:rPr>
              <a:t>Xe hơi</a:t>
            </a:r>
            <a:r>
              <a:rPr lang="en-US" sz="3100"/>
              <a:t> là một lớp đối tượng dùng để chỉ tất cả các loại xe hơi của của hàng.</a:t>
            </a:r>
          </a:p>
          <a:p>
            <a:pPr algn="just"/>
            <a:r>
              <a:rPr lang="en-US" sz="3100"/>
              <a:t>Trong bài toán quản lý nhân viên của một văn phòng, mỗi nhân viên trong văn phòng được coi là một đối tượng. Nhưng khái niệm </a:t>
            </a:r>
            <a:r>
              <a:rPr lang="en-US" sz="3100" b="1">
                <a:solidFill>
                  <a:srgbClr val="FFFF00"/>
                </a:solidFill>
              </a:rPr>
              <a:t>Nhân viên</a:t>
            </a:r>
            <a:r>
              <a:rPr lang="en-US" sz="3100"/>
              <a:t> là một lớp đối tượng dùng để chỉ chung chung các nhân viên của văn phòng.</a:t>
            </a:r>
          </a:p>
        </p:txBody>
      </p:sp>
    </p:spTree>
    <p:extLst>
      <p:ext uri="{BB962C8B-B14F-4D97-AF65-F5344CB8AC3E}">
        <p14:creationId xmlns:p14="http://schemas.microsoft.com/office/powerpoint/2010/main" val="33110798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KHÁI NIỆM LỚP</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Lưu ý:</a:t>
            </a:r>
          </a:p>
          <a:p>
            <a:pPr lvl="0" algn="just"/>
            <a:r>
              <a:rPr lang="en-US" sz="3100" smtClean="0"/>
              <a:t>Lớp </a:t>
            </a:r>
            <a:r>
              <a:rPr lang="en-US" sz="3100"/>
              <a:t>là một khái niệm, mang tính trừu tượng, dùng để biểu diễn một tập các đối tượng.</a:t>
            </a:r>
          </a:p>
          <a:p>
            <a:pPr algn="just"/>
            <a:r>
              <a:rPr lang="en-US" sz="3100"/>
              <a:t>Đối tượng là một thể hiện cụ thể của lớp, là một thực thể tồn tại trong hệ thống.</a:t>
            </a:r>
          </a:p>
        </p:txBody>
      </p:sp>
    </p:spTree>
    <p:extLst>
      <p:ext uri="{BB962C8B-B14F-4D97-AF65-F5344CB8AC3E}">
        <p14:creationId xmlns:p14="http://schemas.microsoft.com/office/powerpoint/2010/main" val="38634476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KHÁI NIỆM LỚP</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r>
              <a:rPr lang="en-US" sz="3100" smtClean="0"/>
              <a:t>Lớp </a:t>
            </a:r>
            <a:r>
              <a:rPr lang="en-US" sz="3100"/>
              <a:t>được dùng để biểu diễn đối tượng, cho nên lớp cũng có thuộc tính và </a:t>
            </a:r>
            <a:r>
              <a:rPr lang="en-US" sz="3100"/>
              <a:t>phương </a:t>
            </a:r>
            <a:r>
              <a:rPr lang="en-US" sz="3100" smtClean="0"/>
              <a:t>thức:</a:t>
            </a:r>
          </a:p>
          <a:p>
            <a:pPr lvl="1" algn="just"/>
            <a:r>
              <a:rPr lang="en-US" sz="2700" smtClean="0"/>
              <a:t>Thuộc </a:t>
            </a:r>
            <a:r>
              <a:rPr lang="en-US" sz="2700"/>
              <a:t>tính của lớp tương ứng với thuộc tính của các đối tượng.</a:t>
            </a:r>
          </a:p>
          <a:p>
            <a:pPr lvl="1" algn="just"/>
            <a:r>
              <a:rPr lang="en-US" sz="2700"/>
              <a:t>Phương thức của lớp tương ứng với các hành động của đối tượng.</a:t>
            </a:r>
          </a:p>
        </p:txBody>
      </p:sp>
    </p:spTree>
    <p:extLst>
      <p:ext uri="{BB962C8B-B14F-4D97-AF65-F5344CB8AC3E}">
        <p14:creationId xmlns:p14="http://schemas.microsoft.com/office/powerpoint/2010/main" val="71504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solidFill>
                  <a:srgbClr val="FFFF00"/>
                </a:solidFill>
              </a:rPr>
              <a:t>NỘI DUNG</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algn="just"/>
            <a:r>
              <a:rPr lang="en-US" smtClean="0"/>
              <a:t>3.1 </a:t>
            </a:r>
            <a:r>
              <a:rPr lang="en-US"/>
              <a:t>Phân rã phần mềm theo cách tiếp cận hướng đối tượng</a:t>
            </a:r>
            <a:endParaRPr lang="en-US"/>
          </a:p>
          <a:p>
            <a:pPr marL="420624" lvl="1" indent="-384048" algn="just">
              <a:buSzPct val="80000"/>
              <a:buFont typeface="Wingdings 2"/>
              <a:buChar char=""/>
            </a:pPr>
            <a:r>
              <a:rPr lang="en-US" sz="3000" smtClean="0"/>
              <a:t>3.2 </a:t>
            </a:r>
            <a:r>
              <a:rPr lang="en-US" sz="3000"/>
              <a:t>Khái niệm đối tượng</a:t>
            </a:r>
            <a:endParaRPr lang="en-US" sz="3000"/>
          </a:p>
          <a:p>
            <a:pPr marL="420624" lvl="1" indent="-384048" algn="just">
              <a:buSzPct val="80000"/>
              <a:buFont typeface="Wingdings 2"/>
              <a:buChar char=""/>
            </a:pPr>
            <a:r>
              <a:rPr lang="en-US" sz="3000" smtClean="0"/>
              <a:t>3.3 </a:t>
            </a:r>
            <a:r>
              <a:rPr lang="en-US" sz="3000"/>
              <a:t>Trừu tượng hoá </a:t>
            </a:r>
            <a:r>
              <a:rPr lang="en-US" sz="3000"/>
              <a:t>đối </a:t>
            </a:r>
            <a:r>
              <a:rPr lang="en-US" sz="3000" smtClean="0"/>
              <a:t>tượng</a:t>
            </a:r>
            <a:endParaRPr lang="en-US" sz="3000"/>
          </a:p>
          <a:p>
            <a:pPr marL="704088" lvl="2" indent="-384048" algn="just">
              <a:buSzPct val="80000"/>
              <a:buFont typeface="Wingdings 2"/>
              <a:buChar char=""/>
            </a:pPr>
            <a:r>
              <a:rPr lang="en-US" sz="2800" smtClean="0"/>
              <a:t>3.3.1 Theo </a:t>
            </a:r>
            <a:r>
              <a:rPr lang="en-US" sz="2800"/>
              <a:t>chức năng</a:t>
            </a:r>
            <a:endParaRPr lang="en-US" sz="2800"/>
          </a:p>
          <a:p>
            <a:pPr marL="704088" lvl="2" indent="-384048" algn="just">
              <a:buSzPct val="80000"/>
              <a:buFont typeface="Wingdings 2"/>
              <a:buChar char=""/>
            </a:pPr>
            <a:r>
              <a:rPr lang="en-US" sz="2800" smtClean="0"/>
              <a:t>3.3.2 Theo dữ liệu</a:t>
            </a:r>
            <a:endParaRPr lang="en-US" sz="2800"/>
          </a:p>
          <a:p>
            <a:pPr marL="420624" lvl="1" indent="-384048" algn="just">
              <a:buSzPct val="80000"/>
              <a:buFont typeface="Wingdings 2"/>
              <a:buChar char=""/>
            </a:pPr>
            <a:r>
              <a:rPr lang="en-US" sz="3000" smtClean="0"/>
              <a:t>3.4 </a:t>
            </a:r>
            <a:r>
              <a:rPr lang="en-US" sz="3000"/>
              <a:t>Khái </a:t>
            </a:r>
            <a:r>
              <a:rPr lang="en-US" sz="3000"/>
              <a:t>niệm </a:t>
            </a:r>
            <a:r>
              <a:rPr lang="en-US" sz="3000" smtClean="0"/>
              <a:t>lớp</a:t>
            </a:r>
          </a:p>
          <a:p>
            <a:pPr marL="420624" lvl="1" indent="-384048" algn="just">
              <a:buSzPct val="80000"/>
              <a:buFont typeface="Wingdings 2"/>
              <a:buChar char=""/>
            </a:pPr>
            <a:r>
              <a:rPr lang="en-US" sz="3000" smtClean="0"/>
              <a:t>3.5 Lớp và đối tượng</a:t>
            </a:r>
          </a:p>
          <a:p>
            <a:pPr marL="420624" lvl="1" indent="-384048" algn="just">
              <a:buSzPct val="80000"/>
              <a:buFont typeface="Wingdings 2"/>
              <a:buChar char=""/>
            </a:pPr>
            <a:r>
              <a:rPr lang="en-US" sz="3000" smtClean="0"/>
              <a:t>3.6 Khái niệm đóng gói</a:t>
            </a:r>
          </a:p>
          <a:p>
            <a:pPr marL="420624" lvl="1" indent="-384048" algn="just">
              <a:buSzPct val="80000"/>
              <a:buFont typeface="Wingdings 2"/>
              <a:buChar char=""/>
            </a:pPr>
            <a:r>
              <a:rPr lang="en-US" sz="3000" smtClean="0"/>
              <a:t>3.7 Biến tham chiếu</a:t>
            </a:r>
          </a:p>
          <a:p>
            <a:pPr marL="420624" lvl="1" indent="-384048" algn="just">
              <a:buSzPct val="80000"/>
              <a:buFont typeface="Wingdings 2"/>
              <a:buChar char=""/>
            </a:pPr>
            <a:r>
              <a:rPr lang="en-US" sz="3000" smtClean="0"/>
              <a:t>3.8 Khởi tạo đối tượng</a:t>
            </a:r>
            <a:endParaRPr lang="en-US" sz="3000"/>
          </a:p>
        </p:txBody>
      </p:sp>
    </p:spTree>
    <p:extLst>
      <p:ext uri="{BB962C8B-B14F-4D97-AF65-F5344CB8AC3E}">
        <p14:creationId xmlns:p14="http://schemas.microsoft.com/office/powerpoint/2010/main" val="19272665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KHÁI NIỆM LỚP</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pPr algn="just"/>
            <a:r>
              <a:rPr lang="en-US" sz="3100"/>
              <a:t>Lớp Xe ô tô</a:t>
            </a:r>
          </a:p>
          <a:p>
            <a:pPr lvl="1" algn="just"/>
            <a:r>
              <a:rPr lang="en-US" sz="2700"/>
              <a:t>Thuộc tính:</a:t>
            </a:r>
          </a:p>
          <a:p>
            <a:pPr lvl="2" algn="just"/>
            <a:r>
              <a:rPr lang="en-US" sz="2500"/>
              <a:t>Nhãn hiệu xe Màu xe</a:t>
            </a:r>
          </a:p>
          <a:p>
            <a:pPr lvl="2" algn="just"/>
            <a:r>
              <a:rPr lang="en-US" sz="2500"/>
              <a:t>Giá xe</a:t>
            </a:r>
          </a:p>
          <a:p>
            <a:pPr lvl="2" algn="just"/>
            <a:r>
              <a:rPr lang="en-US" sz="2500"/>
              <a:t>Công suất xe (mã lực)</a:t>
            </a:r>
            <a:endParaRPr lang="en-US" sz="3100" smtClean="0"/>
          </a:p>
          <a:p>
            <a:pPr lvl="1" algn="just"/>
            <a:r>
              <a:rPr lang="en-US" sz="2700" smtClean="0"/>
              <a:t>Phương </a:t>
            </a:r>
            <a:r>
              <a:rPr lang="en-US" sz="2700"/>
              <a:t>thức:</a:t>
            </a:r>
          </a:p>
          <a:p>
            <a:pPr lvl="2" algn="just"/>
            <a:r>
              <a:rPr lang="en-US" sz="2500"/>
              <a:t>Khởi động xe </a:t>
            </a:r>
          </a:p>
          <a:p>
            <a:pPr lvl="2" algn="just"/>
            <a:r>
              <a:rPr lang="en-US" sz="2500"/>
              <a:t>Chạy xe </a:t>
            </a:r>
          </a:p>
          <a:p>
            <a:pPr lvl="2" algn="just"/>
            <a:r>
              <a:rPr lang="en-US" sz="2500"/>
              <a:t>Dừng xe</a:t>
            </a:r>
          </a:p>
          <a:p>
            <a:pPr lvl="2" algn="just"/>
            <a:r>
              <a:rPr lang="en-US" sz="2500"/>
              <a:t>Tắt </a:t>
            </a:r>
            <a:r>
              <a:rPr lang="en-US" sz="2500" smtClean="0"/>
              <a:t>máy</a:t>
            </a:r>
            <a:endParaRPr lang="en-US" sz="1900"/>
          </a:p>
        </p:txBody>
      </p:sp>
    </p:spTree>
    <p:extLst>
      <p:ext uri="{BB962C8B-B14F-4D97-AF65-F5344CB8AC3E}">
        <p14:creationId xmlns:p14="http://schemas.microsoft.com/office/powerpoint/2010/main" val="22620001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KHÁI NIỆM LỚP</a:t>
            </a:r>
            <a:endParaRPr lang="en-US">
              <a:solidFill>
                <a:srgbClr val="FFFF00"/>
              </a:solidFill>
            </a:endParaRPr>
          </a:p>
        </p:txBody>
      </p:sp>
      <p:sp>
        <p:nvSpPr>
          <p:cNvPr id="3" name="Content Placeholder 2"/>
          <p:cNvSpPr>
            <a:spLocks noGrp="1"/>
          </p:cNvSpPr>
          <p:nvPr>
            <p:ph idx="1"/>
          </p:nvPr>
        </p:nvSpPr>
        <p:spPr/>
        <p:txBody>
          <a:bodyPr>
            <a:normAutofit fontScale="85000" lnSpcReduction="10000"/>
          </a:bodyPr>
          <a:lstStyle/>
          <a:p>
            <a:pPr marL="36576" indent="0" algn="just">
              <a:buNone/>
            </a:pPr>
            <a:r>
              <a:rPr lang="en-US" sz="3100" b="1" smtClean="0">
                <a:solidFill>
                  <a:srgbClr val="FF0000"/>
                </a:solidFill>
              </a:rPr>
              <a:t>Lưu ý:</a:t>
            </a:r>
          </a:p>
          <a:p>
            <a:pPr marL="36576" indent="0" algn="just">
              <a:buNone/>
            </a:pPr>
            <a:r>
              <a:rPr lang="en-US" sz="3100" smtClean="0"/>
              <a:t>Một </a:t>
            </a:r>
            <a:r>
              <a:rPr lang="en-US" sz="3100"/>
              <a:t>lớp có thể có một trong các khả </a:t>
            </a:r>
            <a:r>
              <a:rPr lang="en-US" sz="3100"/>
              <a:t>năng </a:t>
            </a:r>
            <a:r>
              <a:rPr lang="en-US" sz="3100" smtClean="0"/>
              <a:t>sau:</a:t>
            </a:r>
          </a:p>
          <a:p>
            <a:pPr algn="just"/>
            <a:r>
              <a:rPr lang="en-US" sz="3100" smtClean="0"/>
              <a:t>Hoặc </a:t>
            </a:r>
            <a:r>
              <a:rPr lang="en-US" sz="3100"/>
              <a:t>chỉ có thuộc tính, không có </a:t>
            </a:r>
            <a:r>
              <a:rPr lang="en-US" sz="3100"/>
              <a:t>phương </a:t>
            </a:r>
            <a:r>
              <a:rPr lang="en-US" sz="3100" smtClean="0"/>
              <a:t>thức.</a:t>
            </a:r>
          </a:p>
          <a:p>
            <a:pPr algn="just"/>
            <a:r>
              <a:rPr lang="en-US" sz="3100" smtClean="0"/>
              <a:t>Hoặc </a:t>
            </a:r>
            <a:r>
              <a:rPr lang="en-US" sz="3100"/>
              <a:t>chỉ có phương thức, không có </a:t>
            </a:r>
            <a:r>
              <a:rPr lang="en-US" sz="3100"/>
              <a:t>thuộc </a:t>
            </a:r>
            <a:r>
              <a:rPr lang="en-US" sz="3100" smtClean="0"/>
              <a:t>tính.</a:t>
            </a:r>
          </a:p>
          <a:p>
            <a:pPr algn="just"/>
            <a:r>
              <a:rPr lang="en-US" sz="3100" smtClean="0"/>
              <a:t>Hoặc </a:t>
            </a:r>
            <a:r>
              <a:rPr lang="en-US" sz="3100"/>
              <a:t>có cả thuộc tính và phương thức, trường hợp này là phổ </a:t>
            </a:r>
            <a:r>
              <a:rPr lang="en-US" sz="3100"/>
              <a:t>biến </a:t>
            </a:r>
            <a:r>
              <a:rPr lang="en-US" sz="3100" smtClean="0"/>
              <a:t>nhất.</a:t>
            </a:r>
          </a:p>
          <a:p>
            <a:pPr algn="just"/>
            <a:r>
              <a:rPr lang="en-US" sz="3100" smtClean="0"/>
              <a:t>Đặc </a:t>
            </a:r>
            <a:r>
              <a:rPr lang="en-US" sz="3100"/>
              <a:t>biệt, lớp không có thuộc tính và phương thức nào là các lớp trừu tượng. Các lớp này không có đối tượng tương ứng.</a:t>
            </a:r>
          </a:p>
        </p:txBody>
      </p:sp>
    </p:spTree>
    <p:extLst>
      <p:ext uri="{BB962C8B-B14F-4D97-AF65-F5344CB8AC3E}">
        <p14:creationId xmlns:p14="http://schemas.microsoft.com/office/powerpoint/2010/main" val="23496927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LỚP VÀ ĐỐI TƯỢNG</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marL="36576" indent="0" algn="just">
              <a:buNone/>
            </a:pPr>
            <a:r>
              <a:rPr lang="en-US" sz="3100" b="1" smtClean="0">
                <a:solidFill>
                  <a:srgbClr val="FF0000"/>
                </a:solidFill>
              </a:rPr>
              <a:t>Có </a:t>
            </a:r>
            <a:r>
              <a:rPr lang="en-US" sz="3100" b="1">
                <a:solidFill>
                  <a:srgbClr val="FF0000"/>
                </a:solidFill>
              </a:rPr>
              <a:t>mối liên hệ tương ứng lẫn nhau, nhưng bản chất lại </a:t>
            </a:r>
            <a:r>
              <a:rPr lang="en-US" sz="3100" b="1">
                <a:solidFill>
                  <a:srgbClr val="FF0000"/>
                </a:solidFill>
              </a:rPr>
              <a:t>khác </a:t>
            </a:r>
            <a:r>
              <a:rPr lang="en-US" sz="3100" b="1" smtClean="0">
                <a:solidFill>
                  <a:srgbClr val="FF0000"/>
                </a:solidFill>
              </a:rPr>
              <a:t>nhau:</a:t>
            </a:r>
          </a:p>
          <a:p>
            <a:pPr algn="just"/>
            <a:r>
              <a:rPr lang="en-US" sz="3100" smtClean="0"/>
              <a:t>Lớp </a:t>
            </a:r>
            <a:r>
              <a:rPr lang="en-US" sz="3100"/>
              <a:t>là sự trừu tượng hoá của các đối tượng. Trong khi đó, đối tượng là một thể hiện </a:t>
            </a:r>
            <a:r>
              <a:rPr lang="en-US" sz="3100"/>
              <a:t>của </a:t>
            </a:r>
            <a:r>
              <a:rPr lang="en-US" sz="3100" smtClean="0"/>
              <a:t>lớp.</a:t>
            </a:r>
          </a:p>
          <a:p>
            <a:pPr algn="just"/>
            <a:r>
              <a:rPr lang="en-US" sz="3100" smtClean="0"/>
              <a:t>Đối </a:t>
            </a:r>
            <a:r>
              <a:rPr lang="en-US" sz="3100"/>
              <a:t>tượng là một thực thể cụ thể, có thực, tồn tại trong hệ thống. Trong khi đó, lớp là một khái niệm trừu tượng, chỉ tồn tại ở dạng khái niệm để mô tả các đặc tính chung của một số đối tượng.</a:t>
            </a:r>
          </a:p>
        </p:txBody>
      </p:sp>
    </p:spTree>
    <p:extLst>
      <p:ext uri="{BB962C8B-B14F-4D97-AF65-F5344CB8AC3E}">
        <p14:creationId xmlns:p14="http://schemas.microsoft.com/office/powerpoint/2010/main" val="1283557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LỚP VÀ ĐỐI TƯỢNG</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algn="just"/>
            <a:r>
              <a:rPr lang="en-US" sz="3100" smtClean="0"/>
              <a:t>Tất </a:t>
            </a:r>
            <a:r>
              <a:rPr lang="en-US" sz="3100"/>
              <a:t>cả các đối tượng thuộc về cùng một lớp có cùng các thuộc tính và các </a:t>
            </a:r>
            <a:r>
              <a:rPr lang="en-US" sz="3100"/>
              <a:t>phương </a:t>
            </a:r>
            <a:r>
              <a:rPr lang="en-US" sz="3100" smtClean="0"/>
              <a:t>thức.</a:t>
            </a:r>
          </a:p>
          <a:p>
            <a:pPr algn="just"/>
            <a:r>
              <a:rPr lang="en-US" sz="3100" smtClean="0"/>
              <a:t>Một </a:t>
            </a:r>
            <a:r>
              <a:rPr lang="en-US" sz="3100"/>
              <a:t>lớp là một nguyên mẫu của một đối tượng. Nó xác định các hành động khả thi và các thuộc tính cần thiết cho một nhóm các đối tượng </a:t>
            </a:r>
            <a:r>
              <a:rPr lang="en-US" sz="3100"/>
              <a:t>cụ </a:t>
            </a:r>
            <a:r>
              <a:rPr lang="en-US" sz="3100" smtClean="0"/>
              <a:t>thể.</a:t>
            </a:r>
          </a:p>
          <a:p>
            <a:pPr algn="just"/>
            <a:r>
              <a:rPr lang="en-US" sz="3100" smtClean="0"/>
              <a:t>Nói </a:t>
            </a:r>
            <a:r>
              <a:rPr lang="en-US" sz="3100"/>
              <a:t>chung, lớp là khái niệm tồn tại khi phát triển hệ thống, mang tính khái niệm, trừu tượng. Trong khi đó, đối tượng là một thực thể cụ thể tồn tại khi hệ thống đang hoạt động.</a:t>
            </a:r>
          </a:p>
        </p:txBody>
      </p:sp>
    </p:spTree>
    <p:extLst>
      <p:ext uri="{BB962C8B-B14F-4D97-AF65-F5344CB8AC3E}">
        <p14:creationId xmlns:p14="http://schemas.microsoft.com/office/powerpoint/2010/main" val="2472114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KHÁI NIỆM ĐÓNG GÓI</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algn="just"/>
            <a:r>
              <a:rPr lang="en-US" sz="3100" smtClean="0"/>
              <a:t>Đóng </a:t>
            </a:r>
            <a:r>
              <a:rPr lang="en-US" sz="3100"/>
              <a:t>gói là cơ chế gộp thuộc tính và phương thức của một đối tượng trong một tổ chức duy nhất.</a:t>
            </a:r>
          </a:p>
          <a:p>
            <a:pPr algn="just"/>
            <a:r>
              <a:rPr lang="en-US" sz="3100" smtClean="0"/>
              <a:t>Lớp </a:t>
            </a:r>
            <a:r>
              <a:rPr lang="en-US" sz="3100"/>
              <a:t>Nhân viên</a:t>
            </a:r>
          </a:p>
          <a:p>
            <a:pPr lvl="1" algn="just"/>
            <a:r>
              <a:rPr lang="en-US" sz="2700"/>
              <a:t>Thuộc tính:</a:t>
            </a:r>
          </a:p>
          <a:p>
            <a:pPr lvl="2" algn="just"/>
            <a:r>
              <a:rPr lang="en-US" sz="2500"/>
              <a:t>Tên</a:t>
            </a:r>
          </a:p>
          <a:p>
            <a:pPr lvl="2" algn="just"/>
            <a:r>
              <a:rPr lang="en-US" sz="2500"/>
              <a:t>Ngày </a:t>
            </a:r>
            <a:r>
              <a:rPr lang="en-US" sz="2500" smtClean="0"/>
              <a:t>sinh</a:t>
            </a:r>
          </a:p>
          <a:p>
            <a:pPr lvl="2" algn="just"/>
            <a:r>
              <a:rPr lang="en-US" sz="2500" smtClean="0"/>
              <a:t>Giới </a:t>
            </a:r>
            <a:r>
              <a:rPr lang="en-US" sz="2500"/>
              <a:t>tính</a:t>
            </a:r>
          </a:p>
          <a:p>
            <a:pPr lvl="2" algn="just"/>
            <a:r>
              <a:rPr lang="en-US" sz="2500"/>
              <a:t>Phòng </a:t>
            </a:r>
            <a:r>
              <a:rPr lang="en-US" sz="2500"/>
              <a:t>ban </a:t>
            </a:r>
            <a:endParaRPr lang="en-US" sz="2500" smtClean="0"/>
          </a:p>
          <a:p>
            <a:pPr lvl="2" algn="just"/>
            <a:r>
              <a:rPr lang="en-US" sz="2500" smtClean="0"/>
              <a:t>Hệ </a:t>
            </a:r>
            <a:r>
              <a:rPr lang="en-US" sz="2500"/>
              <a:t>số lương</a:t>
            </a:r>
          </a:p>
          <a:p>
            <a:pPr lvl="1" algn="just"/>
            <a:r>
              <a:rPr lang="en-US" sz="2700"/>
              <a:t>Phương thức:</a:t>
            </a:r>
          </a:p>
          <a:p>
            <a:pPr lvl="2" algn="just"/>
            <a:r>
              <a:rPr lang="en-US" sz="2500"/>
              <a:t>Tính lương nhân viên</a:t>
            </a:r>
          </a:p>
        </p:txBody>
      </p:sp>
    </p:spTree>
    <p:extLst>
      <p:ext uri="{BB962C8B-B14F-4D97-AF65-F5344CB8AC3E}">
        <p14:creationId xmlns:p14="http://schemas.microsoft.com/office/powerpoint/2010/main" val="39197179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KHÁI NIỆM ĐÓNG GÓI</a:t>
            </a:r>
            <a:endParaRPr lang="en-US">
              <a:solidFill>
                <a:srgbClr val="FFFF00"/>
              </a:solidFill>
            </a:endParaRPr>
          </a:p>
        </p:txBody>
      </p:sp>
      <p:sp>
        <p:nvSpPr>
          <p:cNvPr id="3" name="Content Placeholder 2"/>
          <p:cNvSpPr>
            <a:spLocks noGrp="1"/>
          </p:cNvSpPr>
          <p:nvPr>
            <p:ph idx="1"/>
          </p:nvPr>
        </p:nvSpPr>
        <p:spPr/>
        <p:txBody>
          <a:bodyPr>
            <a:normAutofit fontScale="85000" lnSpcReduction="10000"/>
          </a:bodyPr>
          <a:lstStyle/>
          <a:p>
            <a:pPr algn="just"/>
            <a:r>
              <a:rPr lang="en-US" sz="3100" smtClean="0"/>
              <a:t>Khi </a:t>
            </a:r>
            <a:r>
              <a:rPr lang="en-US" sz="3100"/>
              <a:t>đó, cách tính lương cho nhân viên là khác nhau đối với mỗi người:</a:t>
            </a:r>
          </a:p>
          <a:p>
            <a:pPr algn="just"/>
            <a:r>
              <a:rPr lang="en-US" sz="3100"/>
              <a:t>&lt;Tiền lương&gt; = &lt;Hệ số lương&gt; * &lt;Lương cơ bản&gt; * &lt;Tỉ lệ phần </a:t>
            </a:r>
            <a:r>
              <a:rPr lang="en-US" sz="3100"/>
              <a:t>trăm</a:t>
            </a:r>
            <a:r>
              <a:rPr lang="en-US" sz="3100" smtClean="0"/>
              <a:t>&gt;. </a:t>
            </a:r>
            <a:r>
              <a:rPr lang="en-US" sz="3100"/>
              <a:t>Trong đó, tỉ lệ phần trăm là khác nhau cho mỗi phòng ban, </a:t>
            </a:r>
            <a:r>
              <a:rPr lang="en-US" sz="3100"/>
              <a:t>ví </a:t>
            </a:r>
            <a:r>
              <a:rPr lang="en-US" sz="3100" smtClean="0"/>
              <a:t>dụ:</a:t>
            </a:r>
          </a:p>
          <a:p>
            <a:pPr lvl="1" algn="just"/>
            <a:r>
              <a:rPr lang="en-US" sz="2700" smtClean="0"/>
              <a:t>Phòng </a:t>
            </a:r>
            <a:r>
              <a:rPr lang="en-US" sz="2700"/>
              <a:t>kế hoạch </a:t>
            </a:r>
            <a:r>
              <a:rPr lang="en-US" sz="2700"/>
              <a:t>là </a:t>
            </a:r>
            <a:r>
              <a:rPr lang="en-US" sz="2700" smtClean="0"/>
              <a:t>105%</a:t>
            </a:r>
          </a:p>
          <a:p>
            <a:pPr lvl="1" algn="just"/>
            <a:r>
              <a:rPr lang="en-US" sz="2700" smtClean="0"/>
              <a:t>Phòng </a:t>
            </a:r>
            <a:r>
              <a:rPr lang="en-US" sz="2700"/>
              <a:t>hành chính </a:t>
            </a:r>
            <a:r>
              <a:rPr lang="en-US" sz="2700"/>
              <a:t>là </a:t>
            </a:r>
            <a:r>
              <a:rPr lang="en-US" sz="2700" smtClean="0"/>
              <a:t>100%</a:t>
            </a:r>
          </a:p>
          <a:p>
            <a:pPr lvl="1" algn="just"/>
            <a:r>
              <a:rPr lang="en-US" sz="2700" smtClean="0"/>
              <a:t>Phòng </a:t>
            </a:r>
            <a:r>
              <a:rPr lang="en-US" sz="2700"/>
              <a:t>nhân sự là 110%</a:t>
            </a:r>
          </a:p>
          <a:p>
            <a:pPr algn="just"/>
            <a:r>
              <a:rPr lang="en-US" sz="3100"/>
              <a:t>Khi đó, tuỳ vào thuộc tính phòng ban khác nhau mà ta phải dùng công thức tỉ lệ khác nhau để tính lương cho mỗi nhân viên.</a:t>
            </a:r>
          </a:p>
        </p:txBody>
      </p:sp>
    </p:spTree>
    <p:extLst>
      <p:ext uri="{BB962C8B-B14F-4D97-AF65-F5344CB8AC3E}">
        <p14:creationId xmlns:p14="http://schemas.microsoft.com/office/powerpoint/2010/main" val="27679737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KHÁI NIỆM ĐÓNG GÓI</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algn="just"/>
            <a:r>
              <a:rPr lang="en-US" sz="3100" smtClean="0"/>
              <a:t>Tuy </a:t>
            </a:r>
            <a:r>
              <a:rPr lang="en-US" sz="3100"/>
              <a:t>nhiên, cách tính cụ thể này là công việc bên trong của phương thức tính </a:t>
            </a:r>
            <a:r>
              <a:rPr lang="en-US" sz="3100"/>
              <a:t>tiền </a:t>
            </a:r>
            <a:r>
              <a:rPr lang="en-US" sz="3100" smtClean="0"/>
              <a:t>lương. </a:t>
            </a:r>
          </a:p>
          <a:p>
            <a:pPr algn="just"/>
            <a:r>
              <a:rPr lang="en-US" sz="3100"/>
              <a:t>K</a:t>
            </a:r>
            <a:r>
              <a:rPr lang="en-US" sz="3100" smtClean="0"/>
              <a:t>hi </a:t>
            </a:r>
            <a:r>
              <a:rPr lang="en-US" sz="3100"/>
              <a:t>tạo một đối tượng cụ thể của lớp nhân viên, ta chỉ cần truyền các tham số thuộc tính cho đối tượng, sau đó gọi phương thức tính tiền lương cho đối tượng nhân viên đó, ta sẽ biết được tiền lương của nhân viên</a:t>
            </a:r>
            <a:r>
              <a:rPr lang="en-US" sz="3100"/>
              <a:t>. </a:t>
            </a:r>
            <a:endParaRPr lang="en-US" sz="3100" smtClean="0"/>
          </a:p>
          <a:p>
            <a:pPr algn="just"/>
            <a:r>
              <a:rPr lang="en-US" sz="3100" smtClean="0"/>
              <a:t>Cách </a:t>
            </a:r>
            <a:r>
              <a:rPr lang="en-US" sz="3100"/>
              <a:t>gọi phương thức tính tiền lương là hoàn toàn giống nhau cho tất cả các đối tượng nhân viên của văn </a:t>
            </a:r>
            <a:r>
              <a:rPr lang="en-US" sz="3100"/>
              <a:t>phòng</a:t>
            </a:r>
            <a:r>
              <a:rPr lang="en-US" sz="3100" smtClean="0"/>
              <a:t>.</a:t>
            </a:r>
            <a:endParaRPr lang="en-US" sz="3100"/>
          </a:p>
        </p:txBody>
      </p:sp>
    </p:spTree>
    <p:extLst>
      <p:ext uri="{BB962C8B-B14F-4D97-AF65-F5344CB8AC3E}">
        <p14:creationId xmlns:p14="http://schemas.microsoft.com/office/powerpoint/2010/main" val="16537683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KHÁI NIỆM ĐÓNG GÓI</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Sự </a:t>
            </a:r>
            <a:r>
              <a:rPr lang="en-US" sz="3100"/>
              <a:t>giống nhau về cách sử dụng phương thức cho các đối tượng của cùng một lớp, mặc dù bên trong phương thức có các cách tính toán khác nhau với các đối tương khác nhau, được gọi là tính đóng gói dữ liệu của lập trình hướng đối tượng.</a:t>
            </a:r>
          </a:p>
        </p:txBody>
      </p:sp>
    </p:spTree>
    <p:extLst>
      <p:ext uri="{BB962C8B-B14F-4D97-AF65-F5344CB8AC3E}">
        <p14:creationId xmlns:p14="http://schemas.microsoft.com/office/powerpoint/2010/main" val="12078835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BIẾN THAM CHIẾU</a:t>
            </a:r>
            <a:endParaRPr lang="en-US">
              <a:solidFill>
                <a:srgbClr val="FFFF00"/>
              </a:solidFill>
            </a:endParaRPr>
          </a:p>
        </p:txBody>
      </p:sp>
      <p:sp>
        <p:nvSpPr>
          <p:cNvPr id="3" name="Content Placeholder 2"/>
          <p:cNvSpPr>
            <a:spLocks noGrp="1"/>
          </p:cNvSpPr>
          <p:nvPr>
            <p:ph idx="1"/>
          </p:nvPr>
        </p:nvSpPr>
        <p:spPr/>
        <p:txBody>
          <a:bodyPr>
            <a:normAutofit fontScale="92500"/>
          </a:bodyPr>
          <a:lstStyle/>
          <a:p>
            <a:pPr algn="just"/>
            <a:r>
              <a:rPr lang="en-US" sz="3100" smtClean="0"/>
              <a:t>Trong </a:t>
            </a:r>
            <a:r>
              <a:rPr lang="en-US" sz="3100"/>
              <a:t>ngôn ngữ lập trình C, khai báo biến</a:t>
            </a:r>
          </a:p>
          <a:p>
            <a:pPr lvl="1" algn="just"/>
            <a:r>
              <a:rPr lang="en-US" sz="2700"/>
              <a:t>int x;</a:t>
            </a:r>
          </a:p>
          <a:p>
            <a:pPr algn="just"/>
            <a:r>
              <a:rPr lang="en-US" sz="3100"/>
              <a:t>N</a:t>
            </a:r>
            <a:r>
              <a:rPr lang="en-US" sz="3100" smtClean="0"/>
              <a:t>ghĩa rằng:</a:t>
            </a:r>
          </a:p>
          <a:p>
            <a:pPr lvl="1" algn="just"/>
            <a:r>
              <a:rPr lang="en-US" sz="2700" smtClean="0"/>
              <a:t>x </a:t>
            </a:r>
            <a:r>
              <a:rPr lang="en-US" sz="2700"/>
              <a:t>là một tên hình thức được dùng để chỉ tới một giá trị nguyên được lưu trong bộ nhớ máy tính. Chúng ta không quan tâm nơi bộ nhớ đó </a:t>
            </a:r>
            <a:r>
              <a:rPr lang="en-US" sz="2700"/>
              <a:t>ở </a:t>
            </a:r>
            <a:r>
              <a:rPr lang="en-US" sz="2700" smtClean="0"/>
              <a:t>đâu.</a:t>
            </a:r>
          </a:p>
          <a:p>
            <a:pPr lvl="1" algn="just"/>
            <a:r>
              <a:rPr lang="en-US" sz="2700" smtClean="0"/>
              <a:t>Bất </a:t>
            </a:r>
            <a:r>
              <a:rPr lang="en-US" sz="2700"/>
              <a:t>cứ khi </a:t>
            </a:r>
            <a:r>
              <a:rPr lang="en-US" sz="2700"/>
              <a:t>nào </a:t>
            </a:r>
            <a:r>
              <a:rPr lang="en-US" sz="2700" smtClean="0"/>
              <a:t>muốn </a:t>
            </a:r>
            <a:r>
              <a:rPr lang="en-US" sz="2700"/>
              <a:t>truy xuất giá trị nguyên đó, ta chỉ cần gọi tới ký hiệu hình </a:t>
            </a:r>
            <a:r>
              <a:rPr lang="en-US" sz="2700"/>
              <a:t>thức </a:t>
            </a:r>
            <a:r>
              <a:rPr lang="en-US" sz="2700" smtClean="0"/>
              <a:t>x.</a:t>
            </a:r>
          </a:p>
          <a:p>
            <a:pPr lvl="1" algn="just"/>
            <a:r>
              <a:rPr lang="en-US" sz="2700" smtClean="0"/>
              <a:t>Ví dụ: if </a:t>
            </a:r>
            <a:r>
              <a:rPr lang="en-US" sz="2700"/>
              <a:t>(x &gt; 17</a:t>
            </a:r>
            <a:r>
              <a:rPr lang="en-US" sz="2700"/>
              <a:t>) </a:t>
            </a:r>
            <a:r>
              <a:rPr lang="en-US" sz="2700" smtClean="0"/>
              <a:t>   x </a:t>
            </a:r>
            <a:r>
              <a:rPr lang="en-US" sz="2700"/>
              <a:t>= x + 5;</a:t>
            </a:r>
          </a:p>
        </p:txBody>
      </p:sp>
    </p:spTree>
    <p:extLst>
      <p:ext uri="{BB962C8B-B14F-4D97-AF65-F5344CB8AC3E}">
        <p14:creationId xmlns:p14="http://schemas.microsoft.com/office/powerpoint/2010/main" val="24563042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BIẾN THAM CHIẾU</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Trong </a:t>
            </a:r>
            <a:r>
              <a:rPr lang="en-US" sz="3100"/>
              <a:t>ngôn ngữ lập trình hường đối tượng như Java, chúng ta có thể định nghĩa một lớp như Student, và khai báo một biến kiểu Student như sau:</a:t>
            </a:r>
          </a:p>
          <a:p>
            <a:pPr marL="36576" indent="0" algn="just">
              <a:buNone/>
            </a:pPr>
            <a:r>
              <a:rPr lang="en-US" sz="3100" smtClean="0"/>
              <a:t>	Student </a:t>
            </a:r>
            <a:r>
              <a:rPr lang="en-US" sz="3100"/>
              <a:t>y;</a:t>
            </a:r>
          </a:p>
        </p:txBody>
      </p:sp>
    </p:spTree>
    <p:extLst>
      <p:ext uri="{BB962C8B-B14F-4D97-AF65-F5344CB8AC3E}">
        <p14:creationId xmlns:p14="http://schemas.microsoft.com/office/powerpoint/2010/main" val="20939618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solidFill>
                  <a:srgbClr val="FFFF00"/>
                </a:solidFill>
              </a:rPr>
              <a:t>KHÁI NIỆM ĐỐI TƯỢNG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Trong </a:t>
            </a:r>
            <a:r>
              <a:rPr lang="en-US"/>
              <a:t>lập trình hướng đối tượng, tất cả các thực thể trong hệ thống đều được coi là các đối tượng cụ thể</a:t>
            </a:r>
            <a:r>
              <a:rPr lang="en-US"/>
              <a:t>. </a:t>
            </a:r>
            <a:endParaRPr lang="en-US" smtClean="0"/>
          </a:p>
          <a:p>
            <a:pPr algn="just"/>
            <a:r>
              <a:rPr lang="en-US" smtClean="0"/>
              <a:t>Đối </a:t>
            </a:r>
            <a:r>
              <a:rPr lang="en-US"/>
              <a:t>tượng là một thực thể hoạt động khi chương trình đang chạy.</a:t>
            </a:r>
          </a:p>
        </p:txBody>
      </p:sp>
    </p:spTree>
    <p:extLst>
      <p:ext uri="{BB962C8B-B14F-4D97-AF65-F5344CB8AC3E}">
        <p14:creationId xmlns:p14="http://schemas.microsoft.com/office/powerpoint/2010/main" val="296935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BIẾN THAM CHIẾU</a:t>
            </a:r>
            <a:endParaRPr lang="en-US">
              <a:solidFill>
                <a:srgbClr val="FFFF00"/>
              </a:solidFill>
            </a:endParaRPr>
          </a:p>
        </p:txBody>
      </p:sp>
      <p:sp>
        <p:nvSpPr>
          <p:cNvPr id="3" name="Content Placeholder 2"/>
          <p:cNvSpPr>
            <a:spLocks noGrp="1"/>
          </p:cNvSpPr>
          <p:nvPr>
            <p:ph idx="1"/>
          </p:nvPr>
        </p:nvSpPr>
        <p:spPr/>
        <p:txBody>
          <a:bodyPr>
            <a:normAutofit fontScale="85000" lnSpcReduction="10000"/>
          </a:bodyPr>
          <a:lstStyle/>
          <a:p>
            <a:pPr algn="just"/>
            <a:r>
              <a:rPr lang="en-US" sz="3100" smtClean="0"/>
              <a:t>Student </a:t>
            </a:r>
            <a:r>
              <a:rPr lang="en-US" sz="3100"/>
              <a:t>y</a:t>
            </a:r>
            <a:r>
              <a:rPr lang="en-US" sz="3100" smtClean="0"/>
              <a:t>;</a:t>
            </a:r>
          </a:p>
          <a:p>
            <a:pPr algn="just"/>
            <a:r>
              <a:rPr lang="en-US" sz="3100" smtClean="0"/>
              <a:t>Nghĩa rằng:</a:t>
            </a:r>
          </a:p>
          <a:p>
            <a:pPr lvl="1" algn="just"/>
            <a:r>
              <a:rPr lang="en-US" sz="2700" smtClean="0"/>
              <a:t>y </a:t>
            </a:r>
            <a:r>
              <a:rPr lang="en-US" sz="2700"/>
              <a:t>là một tên hình thức được dùng để chỉ tới một đối tượng Student (nghĩa là một thể hiện của lớp Student) mà được lưu trong bộ nhớ máy tính. Chúng ta không quan tâm nơi bộ nhớ đó </a:t>
            </a:r>
            <a:r>
              <a:rPr lang="en-US" sz="2700"/>
              <a:t>ở </a:t>
            </a:r>
            <a:r>
              <a:rPr lang="en-US" sz="2700" smtClean="0"/>
              <a:t>đâu.</a:t>
            </a:r>
          </a:p>
          <a:p>
            <a:pPr lvl="1" algn="just"/>
            <a:r>
              <a:rPr lang="en-US" sz="2700" smtClean="0"/>
              <a:t>Bất </a:t>
            </a:r>
            <a:r>
              <a:rPr lang="en-US" sz="2700"/>
              <a:t>cứ khi nào ta muốn truy xuất thuộc tính hay phương thức của đối tượng này, ta chỉ cần gọi tới ký hiệu hình thức y và tên thuộc tính hay phương thức, </a:t>
            </a:r>
            <a:r>
              <a:rPr lang="en-US" sz="2700"/>
              <a:t>ví </a:t>
            </a:r>
            <a:r>
              <a:rPr lang="en-US" sz="2700" smtClean="0"/>
              <a:t>dụ:</a:t>
            </a:r>
          </a:p>
          <a:p>
            <a:pPr marL="448056" lvl="1" indent="0" algn="just">
              <a:buNone/>
            </a:pPr>
            <a:r>
              <a:rPr lang="en-US" sz="2700" smtClean="0"/>
              <a:t>	if </a:t>
            </a:r>
            <a:r>
              <a:rPr lang="en-US" sz="2700"/>
              <a:t>(y.registerForCouse</a:t>
            </a:r>
            <a:r>
              <a:rPr lang="en-US" sz="2700"/>
              <a:t>()) </a:t>
            </a:r>
            <a:endParaRPr lang="en-US" sz="2700" smtClean="0"/>
          </a:p>
          <a:p>
            <a:pPr marL="448056" lvl="1" indent="0" algn="just">
              <a:buNone/>
            </a:pPr>
            <a:r>
              <a:rPr lang="en-US" sz="2700" smtClean="0"/>
              <a:t>		System.out.println </a:t>
            </a:r>
            <a:r>
              <a:rPr lang="en-US" sz="2700"/>
              <a:t>("Accepted");</a:t>
            </a:r>
          </a:p>
        </p:txBody>
      </p:sp>
    </p:spTree>
    <p:extLst>
      <p:ext uri="{BB962C8B-B14F-4D97-AF65-F5344CB8AC3E}">
        <p14:creationId xmlns:p14="http://schemas.microsoft.com/office/powerpoint/2010/main" val="26519479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BIẾN THAM CHIẾU</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Có sự giống nhau giữa y là Student và x là int trong minh hoạ trên. </a:t>
            </a:r>
          </a:p>
          <a:p>
            <a:pPr algn="just"/>
            <a:r>
              <a:rPr lang="en-US" sz="3100" smtClean="0"/>
              <a:t>Chỉ khác </a:t>
            </a:r>
            <a:r>
              <a:rPr lang="en-US" sz="3100"/>
              <a:t>int là kiểu đã định nghĩa trước trong Java (và các ngôn ngữ khác), lớp Student là kiểu người dùng định nghĩa</a:t>
            </a:r>
            <a:r>
              <a:rPr lang="en-US" sz="3100"/>
              <a:t>. </a:t>
            </a:r>
            <a:endParaRPr lang="en-US" sz="3100"/>
          </a:p>
        </p:txBody>
      </p:sp>
    </p:spTree>
    <p:extLst>
      <p:ext uri="{BB962C8B-B14F-4D97-AF65-F5344CB8AC3E}">
        <p14:creationId xmlns:p14="http://schemas.microsoft.com/office/powerpoint/2010/main" val="17938627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BIẾN THAM CHIẾU</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Vì </a:t>
            </a:r>
            <a:r>
              <a:rPr lang="en-US" sz="3100"/>
              <a:t>y tham chiếu tới một thể hiện (đối tượng) của lớp Student, nên y là biến tham chiếu</a:t>
            </a:r>
            <a:r>
              <a:rPr lang="en-US" sz="3100"/>
              <a:t>. </a:t>
            </a:r>
            <a:endParaRPr lang="en-US" sz="3100" smtClean="0"/>
          </a:p>
          <a:p>
            <a:pPr algn="just"/>
            <a:r>
              <a:rPr lang="en-US" sz="3100" smtClean="0"/>
              <a:t>Trái </a:t>
            </a:r>
            <a:r>
              <a:rPr lang="en-US" sz="3100"/>
              <a:t>lại các biến thuộc tám kiểu cơ bản </a:t>
            </a:r>
            <a:r>
              <a:rPr lang="en-US" sz="3100"/>
              <a:t>của </a:t>
            </a:r>
            <a:r>
              <a:rPr lang="en-US" sz="3100" smtClean="0"/>
              <a:t>Java — int</a:t>
            </a:r>
            <a:r>
              <a:rPr lang="en-US" sz="3100"/>
              <a:t>, double, float, byte, short, long, char, </a:t>
            </a:r>
            <a:r>
              <a:rPr lang="en-US" sz="3100"/>
              <a:t>và </a:t>
            </a:r>
            <a:r>
              <a:rPr lang="en-US" sz="3100" smtClean="0"/>
              <a:t>boolean — không </a:t>
            </a:r>
            <a:r>
              <a:rPr lang="en-US" sz="3100"/>
              <a:t>là biến tham chiếu, nghĩa là chúng không tham chiếu các đối tượng.</a:t>
            </a:r>
          </a:p>
        </p:txBody>
      </p:sp>
    </p:spTree>
    <p:extLst>
      <p:ext uri="{BB962C8B-B14F-4D97-AF65-F5344CB8AC3E}">
        <p14:creationId xmlns:p14="http://schemas.microsoft.com/office/powerpoint/2010/main" val="35382739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KHỞI TẠO ĐỐI TƯỢNG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Khi </a:t>
            </a:r>
            <a:r>
              <a:rPr lang="en-US" sz="3100"/>
              <a:t>khai </a:t>
            </a:r>
            <a:r>
              <a:rPr lang="en-US" sz="3100"/>
              <a:t>báo </a:t>
            </a:r>
            <a:r>
              <a:rPr lang="en-US" sz="3100" smtClean="0"/>
              <a:t>biến: </a:t>
            </a:r>
          </a:p>
          <a:p>
            <a:pPr marL="36576" indent="0" algn="just">
              <a:buNone/>
            </a:pPr>
            <a:r>
              <a:rPr lang="en-US" sz="3100"/>
              <a:t>	</a:t>
            </a:r>
            <a:r>
              <a:rPr lang="en-US" sz="3100" smtClean="0"/>
              <a:t>Student </a:t>
            </a:r>
            <a:r>
              <a:rPr lang="en-US" sz="3100"/>
              <a:t>y;</a:t>
            </a:r>
          </a:p>
          <a:p>
            <a:pPr algn="just"/>
            <a:r>
              <a:rPr lang="en-US" sz="3100"/>
              <a:t>Đối tượng chưa thật sự được tạo trong bộ nhớ, ta chỉ tạo biến tham chiếu y. Nếu ta muốn khởi tạo đối tượng cho y tham chiếu tới, dùng lệnh sau:</a:t>
            </a:r>
          </a:p>
          <a:p>
            <a:pPr marL="36576" indent="0" algn="just">
              <a:buNone/>
            </a:pPr>
            <a:r>
              <a:rPr lang="en-US" sz="3100" smtClean="0"/>
              <a:t>	y </a:t>
            </a:r>
            <a:r>
              <a:rPr lang="en-US" sz="3100"/>
              <a:t>= new Student();</a:t>
            </a:r>
          </a:p>
        </p:txBody>
      </p:sp>
    </p:spTree>
    <p:extLst>
      <p:ext uri="{BB962C8B-B14F-4D97-AF65-F5344CB8AC3E}">
        <p14:creationId xmlns:p14="http://schemas.microsoft.com/office/powerpoint/2010/main" val="22671760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KHỞI TẠO ĐỐI TƯỢNG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Minh họa cho việc sử </a:t>
            </a:r>
            <a:r>
              <a:rPr lang="en-US" sz="3100"/>
              <a:t>dụng một biến tham chiếu để chỉ tới đối tượng trong bộ nhớ</a:t>
            </a:r>
          </a:p>
          <a:p>
            <a:pPr algn="just"/>
            <a:endParaRPr lang="en-US" sz="3100" smtClean="0"/>
          </a:p>
        </p:txBody>
      </p:sp>
      <p:grpSp>
        <p:nvGrpSpPr>
          <p:cNvPr id="9" name="Group 9"/>
          <p:cNvGrpSpPr>
            <a:grpSpLocks/>
          </p:cNvGrpSpPr>
          <p:nvPr/>
        </p:nvGrpSpPr>
        <p:grpSpPr bwMode="auto">
          <a:xfrm>
            <a:off x="2373196" y="2773447"/>
            <a:ext cx="3558333" cy="3823828"/>
            <a:chOff x="4890" y="576"/>
            <a:chExt cx="3301" cy="3709"/>
          </a:xfrm>
        </p:grpSpPr>
        <p:sp>
          <p:nvSpPr>
            <p:cNvPr id="10" name="Freeform 10"/>
            <p:cNvSpPr>
              <a:spLocks/>
            </p:cNvSpPr>
            <p:nvPr/>
          </p:nvSpPr>
          <p:spPr bwMode="auto">
            <a:xfrm>
              <a:off x="4890" y="576"/>
              <a:ext cx="3301" cy="2341"/>
            </a:xfrm>
            <a:custGeom>
              <a:avLst/>
              <a:gdLst>
                <a:gd name="T0" fmla="+- 0 4890 4890"/>
                <a:gd name="T1" fmla="*/ T0 w 3301"/>
                <a:gd name="T2" fmla="+- 0 1051 157"/>
                <a:gd name="T3" fmla="*/ 1051 h 2341"/>
                <a:gd name="T4" fmla="+- 0 6151 4890"/>
                <a:gd name="T5" fmla="*/ T4 w 3301"/>
                <a:gd name="T6" fmla="+- 0 1051 157"/>
                <a:gd name="T7" fmla="*/ 1051 h 2341"/>
                <a:gd name="T8" fmla="+- 0 6541 4890"/>
                <a:gd name="T9" fmla="*/ T8 w 3301"/>
                <a:gd name="T10" fmla="+- 0 157 157"/>
                <a:gd name="T11" fmla="*/ 157 h 2341"/>
                <a:gd name="T12" fmla="+- 0 6930 4890"/>
                <a:gd name="T13" fmla="*/ T12 w 3301"/>
                <a:gd name="T14" fmla="+- 0 1051 157"/>
                <a:gd name="T15" fmla="*/ 1051 h 2341"/>
                <a:gd name="T16" fmla="+- 0 8191 4890"/>
                <a:gd name="T17" fmla="*/ T16 w 3301"/>
                <a:gd name="T18" fmla="+- 0 1051 157"/>
                <a:gd name="T19" fmla="*/ 1051 h 2341"/>
                <a:gd name="T20" fmla="+- 0 7171 4890"/>
                <a:gd name="T21" fmla="*/ T20 w 3301"/>
                <a:gd name="T22" fmla="+- 0 1603 157"/>
                <a:gd name="T23" fmla="*/ 1603 h 2341"/>
                <a:gd name="T24" fmla="+- 0 7561 4890"/>
                <a:gd name="T25" fmla="*/ T24 w 3301"/>
                <a:gd name="T26" fmla="+- 0 2498 157"/>
                <a:gd name="T27" fmla="*/ 2498 h 2341"/>
                <a:gd name="T28" fmla="+- 0 6541 4890"/>
                <a:gd name="T29" fmla="*/ T28 w 3301"/>
                <a:gd name="T30" fmla="+- 0 1945 157"/>
                <a:gd name="T31" fmla="*/ 1945 h 2341"/>
                <a:gd name="T32" fmla="+- 0 5520 4890"/>
                <a:gd name="T33" fmla="*/ T32 w 3301"/>
                <a:gd name="T34" fmla="+- 0 2498 157"/>
                <a:gd name="T35" fmla="*/ 2498 h 2341"/>
                <a:gd name="T36" fmla="+- 0 5910 4890"/>
                <a:gd name="T37" fmla="*/ T36 w 3301"/>
                <a:gd name="T38" fmla="+- 0 1603 157"/>
                <a:gd name="T39" fmla="*/ 1603 h 2341"/>
                <a:gd name="T40" fmla="+- 0 4890 4890"/>
                <a:gd name="T41" fmla="*/ T40 w 3301"/>
                <a:gd name="T42" fmla="+- 0 1051 157"/>
                <a:gd name="T43" fmla="*/ 1051 h 234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3301" h="2341">
                  <a:moveTo>
                    <a:pt x="0" y="894"/>
                  </a:moveTo>
                  <a:lnTo>
                    <a:pt x="1261" y="894"/>
                  </a:lnTo>
                  <a:lnTo>
                    <a:pt x="1651" y="0"/>
                  </a:lnTo>
                  <a:lnTo>
                    <a:pt x="2040" y="894"/>
                  </a:lnTo>
                  <a:lnTo>
                    <a:pt x="3301" y="894"/>
                  </a:lnTo>
                  <a:lnTo>
                    <a:pt x="2281" y="1446"/>
                  </a:lnTo>
                  <a:lnTo>
                    <a:pt x="2671" y="2341"/>
                  </a:lnTo>
                  <a:lnTo>
                    <a:pt x="1651" y="1788"/>
                  </a:lnTo>
                  <a:lnTo>
                    <a:pt x="630" y="2341"/>
                  </a:lnTo>
                  <a:lnTo>
                    <a:pt x="1020" y="1446"/>
                  </a:lnTo>
                  <a:lnTo>
                    <a:pt x="0" y="894"/>
                  </a:lnTo>
                  <a:close/>
                </a:path>
              </a:pathLst>
            </a:cu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rgbClr val="FF0000"/>
                </a:solidFill>
              </a:endParaRPr>
            </a:p>
          </p:txBody>
        </p:sp>
        <p:pic>
          <p:nvPicPr>
            <p:cNvPr id="103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8" y="1130"/>
              <a:ext cx="1246" cy="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12"/>
            <p:cNvSpPr>
              <a:spLocks noChangeShapeType="1"/>
            </p:cNvSpPr>
            <p:nvPr/>
          </p:nvSpPr>
          <p:spPr bwMode="auto">
            <a:xfrm flipH="1">
              <a:off x="6541" y="2329"/>
              <a:ext cx="4" cy="1327"/>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pic>
          <p:nvPicPr>
            <p:cNvPr id="103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2" y="3808"/>
              <a:ext cx="565"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14"/>
            <p:cNvSpPr txBox="1">
              <a:spLocks noChangeArrowheads="1"/>
            </p:cNvSpPr>
            <p:nvPr/>
          </p:nvSpPr>
          <p:spPr bwMode="auto">
            <a:xfrm>
              <a:off x="6061" y="1237"/>
              <a:ext cx="927" cy="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6000"/>
                </a:lnSpc>
                <a:spcBef>
                  <a:spcPct val="0"/>
                </a:spcBef>
                <a:spcAft>
                  <a:spcPts val="1000"/>
                </a:spcAft>
                <a:buClrTx/>
                <a:buSzTx/>
                <a:buFontTx/>
                <a:buNone/>
                <a:tabLst/>
              </a:pPr>
              <a:r>
                <a:rPr kumimoji="0" lang="en-US" sz="2800" b="0" i="0" u="none" strike="noStrike" cap="none" normalizeH="0" baseline="0" smtClean="0">
                  <a:ln>
                    <a:noFill/>
                  </a:ln>
                  <a:solidFill>
                    <a:schemeClr val="tx1"/>
                  </a:solidFill>
                  <a:effectLst/>
                  <a:latin typeface="Calibri" pitchFamily="34" charset="0"/>
                  <a:cs typeface="Arial" pitchFamily="34" charset="0"/>
                </a:rPr>
                <a:t>Đối</a:t>
              </a:r>
            </a:p>
            <a:p>
              <a:pPr marL="0" marR="0" lvl="0" indent="0" algn="ctr" defTabSz="914400" rtl="0" eaLnBrk="1" fontAlgn="base" latinLnBrk="0" hangingPunct="1">
                <a:lnSpc>
                  <a:spcPct val="117000"/>
                </a:lnSpc>
                <a:spcBef>
                  <a:spcPts val="213"/>
                </a:spcBef>
                <a:spcAft>
                  <a:spcPts val="1000"/>
                </a:spcAft>
                <a:buClrTx/>
                <a:buSzTx/>
                <a:buFontTx/>
                <a:buNone/>
                <a:tabLst/>
              </a:pPr>
              <a:r>
                <a:rPr kumimoji="0" lang="en-US" sz="2800" b="0" i="0" u="none" strike="noStrike" cap="none" normalizeH="0" baseline="0" smtClean="0">
                  <a:ln>
                    <a:noFill/>
                  </a:ln>
                  <a:solidFill>
                    <a:schemeClr val="tx1"/>
                  </a:solidFill>
                  <a:effectLst/>
                  <a:latin typeface="Calibri" pitchFamily="34" charset="0"/>
                  <a:cs typeface="Arial" pitchFamily="34" charset="0"/>
                </a:rPr>
                <a:t>Tượng</a:t>
              </a: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sp>
          <p:nvSpPr>
            <p:cNvPr id="13" name="Text Box 15"/>
            <p:cNvSpPr txBox="1">
              <a:spLocks noChangeArrowheads="1"/>
            </p:cNvSpPr>
            <p:nvPr/>
          </p:nvSpPr>
          <p:spPr bwMode="auto">
            <a:xfrm>
              <a:off x="6474" y="3796"/>
              <a:ext cx="13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3000"/>
                </a:lnSpc>
                <a:spcBef>
                  <a:spcPct val="0"/>
                </a:spcBef>
                <a:spcAft>
                  <a:spcPts val="1000"/>
                </a:spcAft>
                <a:buClrTx/>
                <a:buSzTx/>
                <a:buFontTx/>
                <a:buNone/>
                <a:tabLst/>
              </a:pPr>
              <a:r>
                <a:rPr kumimoji="0" lang="en-US" sz="2800" b="0" i="0" u="none" strike="noStrike" cap="none" normalizeH="0" baseline="0" smtClean="0">
                  <a:ln>
                    <a:noFill/>
                  </a:ln>
                  <a:solidFill>
                    <a:srgbClr val="FF0000"/>
                  </a:solidFill>
                  <a:effectLst/>
                  <a:latin typeface="Calibri" pitchFamily="34" charset="0"/>
                  <a:cs typeface="Arial" pitchFamily="34" charset="0"/>
                </a:rPr>
                <a:t>y</a:t>
              </a:r>
              <a:endParaRPr kumimoji="0" lang="en-US" sz="2800" b="0" i="0" u="none" strike="noStrike" cap="none" normalizeH="0" baseline="0" smtClean="0">
                <a:ln>
                  <a:noFill/>
                </a:ln>
                <a:solidFill>
                  <a:srgbClr val="FF0000"/>
                </a:solidFill>
                <a:effectLst/>
                <a:latin typeface="Arial" pitchFamily="34" charset="0"/>
                <a:cs typeface="Arial" pitchFamily="34" charset="0"/>
              </a:endParaRPr>
            </a:p>
          </p:txBody>
        </p:sp>
      </p:grpSp>
    </p:spTree>
    <p:extLst>
      <p:ext uri="{BB962C8B-B14F-4D97-AF65-F5344CB8AC3E}">
        <p14:creationId xmlns:p14="http://schemas.microsoft.com/office/powerpoint/2010/main" val="20424456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KHỞI TẠO ĐỐI TƯỢNG</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pPr algn="just"/>
            <a:r>
              <a:rPr lang="en-US" sz="3100" smtClean="0"/>
              <a:t>Để </a:t>
            </a:r>
            <a:r>
              <a:rPr lang="en-US" sz="3100"/>
              <a:t>hiểu hơn về biến tham chiếu ta xét các đoạn lệnh sau:</a:t>
            </a:r>
          </a:p>
          <a:p>
            <a:pPr marL="36576" indent="0" algn="just">
              <a:buNone/>
            </a:pPr>
            <a:r>
              <a:rPr lang="en-US" sz="3100">
                <a:solidFill>
                  <a:srgbClr val="FF0000"/>
                </a:solidFill>
              </a:rPr>
              <a:t>// Đoạn lệnh 1</a:t>
            </a:r>
          </a:p>
          <a:p>
            <a:pPr marL="36576" indent="0" algn="just">
              <a:buNone/>
            </a:pPr>
            <a:r>
              <a:rPr lang="en-US" sz="3100" smtClean="0"/>
              <a:t>// Vừa </a:t>
            </a:r>
            <a:r>
              <a:rPr lang="en-US" sz="3100"/>
              <a:t>khởi tạo x vừa tạo một đối tượng Student cho x tham chiếu tới</a:t>
            </a:r>
          </a:p>
          <a:p>
            <a:pPr marL="36576" indent="0" algn="just">
              <a:buNone/>
            </a:pPr>
            <a:r>
              <a:rPr lang="en-US" sz="3100" b="1">
                <a:solidFill>
                  <a:srgbClr val="FFFF00"/>
                </a:solidFill>
              </a:rPr>
              <a:t>Student </a:t>
            </a:r>
            <a:r>
              <a:rPr lang="en-US" sz="3100" b="1" smtClean="0">
                <a:solidFill>
                  <a:srgbClr val="FFFF00"/>
                </a:solidFill>
              </a:rPr>
              <a:t>x = new </a:t>
            </a:r>
            <a:r>
              <a:rPr lang="en-US" sz="3100" b="1">
                <a:solidFill>
                  <a:srgbClr val="FFFF00"/>
                </a:solidFill>
              </a:rPr>
              <a:t>Student();</a:t>
            </a:r>
          </a:p>
          <a:p>
            <a:pPr marL="36576" indent="0" algn="just">
              <a:buNone/>
            </a:pPr>
            <a:r>
              <a:rPr lang="en-US" sz="3100"/>
              <a:t>// x và y cùng tham chiếu tới một đối tượng Student.</a:t>
            </a:r>
          </a:p>
          <a:p>
            <a:pPr marL="36576" indent="0" algn="just">
              <a:buNone/>
            </a:pPr>
            <a:r>
              <a:rPr lang="en-US" sz="3100" b="1">
                <a:solidFill>
                  <a:srgbClr val="FFFF00"/>
                </a:solidFill>
              </a:rPr>
              <a:t>Student y = x;</a:t>
            </a:r>
          </a:p>
          <a:p>
            <a:pPr algn="just"/>
            <a:endParaRPr lang="en-US" sz="3100" smtClean="0"/>
          </a:p>
        </p:txBody>
      </p:sp>
    </p:spTree>
    <p:extLst>
      <p:ext uri="{BB962C8B-B14F-4D97-AF65-F5344CB8AC3E}">
        <p14:creationId xmlns:p14="http://schemas.microsoft.com/office/powerpoint/2010/main" val="15924768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KHỞI TẠO ĐỐI TƯỢNG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a:t>Minh </a:t>
            </a:r>
            <a:r>
              <a:rPr lang="en-US" sz="3100" smtClean="0"/>
              <a:t>họa: Hai </a:t>
            </a:r>
            <a:r>
              <a:rPr lang="en-US" sz="3100"/>
              <a:t>biến tham chiếu tới cùng một </a:t>
            </a:r>
            <a:r>
              <a:rPr lang="en-US" sz="3100"/>
              <a:t>đối </a:t>
            </a:r>
            <a:r>
              <a:rPr lang="en-US" sz="3100" smtClean="0"/>
              <a:t>tượng:</a:t>
            </a:r>
            <a:endParaRPr lang="en-US" sz="3100"/>
          </a:p>
        </p:txBody>
      </p:sp>
      <p:sp>
        <p:nvSpPr>
          <p:cNvPr id="14" name="Freeform 10"/>
          <p:cNvSpPr>
            <a:spLocks/>
          </p:cNvSpPr>
          <p:nvPr/>
        </p:nvSpPr>
        <p:spPr bwMode="auto">
          <a:xfrm>
            <a:off x="2373196" y="2773447"/>
            <a:ext cx="3558333" cy="2413476"/>
          </a:xfrm>
          <a:custGeom>
            <a:avLst/>
            <a:gdLst>
              <a:gd name="T0" fmla="+- 0 4890 4890"/>
              <a:gd name="T1" fmla="*/ T0 w 3301"/>
              <a:gd name="T2" fmla="+- 0 1051 157"/>
              <a:gd name="T3" fmla="*/ 1051 h 2341"/>
              <a:gd name="T4" fmla="+- 0 6151 4890"/>
              <a:gd name="T5" fmla="*/ T4 w 3301"/>
              <a:gd name="T6" fmla="+- 0 1051 157"/>
              <a:gd name="T7" fmla="*/ 1051 h 2341"/>
              <a:gd name="T8" fmla="+- 0 6541 4890"/>
              <a:gd name="T9" fmla="*/ T8 w 3301"/>
              <a:gd name="T10" fmla="+- 0 157 157"/>
              <a:gd name="T11" fmla="*/ 157 h 2341"/>
              <a:gd name="T12" fmla="+- 0 6930 4890"/>
              <a:gd name="T13" fmla="*/ T12 w 3301"/>
              <a:gd name="T14" fmla="+- 0 1051 157"/>
              <a:gd name="T15" fmla="*/ 1051 h 2341"/>
              <a:gd name="T16" fmla="+- 0 8191 4890"/>
              <a:gd name="T17" fmla="*/ T16 w 3301"/>
              <a:gd name="T18" fmla="+- 0 1051 157"/>
              <a:gd name="T19" fmla="*/ 1051 h 2341"/>
              <a:gd name="T20" fmla="+- 0 7171 4890"/>
              <a:gd name="T21" fmla="*/ T20 w 3301"/>
              <a:gd name="T22" fmla="+- 0 1603 157"/>
              <a:gd name="T23" fmla="*/ 1603 h 2341"/>
              <a:gd name="T24" fmla="+- 0 7561 4890"/>
              <a:gd name="T25" fmla="*/ T24 w 3301"/>
              <a:gd name="T26" fmla="+- 0 2498 157"/>
              <a:gd name="T27" fmla="*/ 2498 h 2341"/>
              <a:gd name="T28" fmla="+- 0 6541 4890"/>
              <a:gd name="T29" fmla="*/ T28 w 3301"/>
              <a:gd name="T30" fmla="+- 0 1945 157"/>
              <a:gd name="T31" fmla="*/ 1945 h 2341"/>
              <a:gd name="T32" fmla="+- 0 5520 4890"/>
              <a:gd name="T33" fmla="*/ T32 w 3301"/>
              <a:gd name="T34" fmla="+- 0 2498 157"/>
              <a:gd name="T35" fmla="*/ 2498 h 2341"/>
              <a:gd name="T36" fmla="+- 0 5910 4890"/>
              <a:gd name="T37" fmla="*/ T36 w 3301"/>
              <a:gd name="T38" fmla="+- 0 1603 157"/>
              <a:gd name="T39" fmla="*/ 1603 h 2341"/>
              <a:gd name="T40" fmla="+- 0 4890 4890"/>
              <a:gd name="T41" fmla="*/ T40 w 3301"/>
              <a:gd name="T42" fmla="+- 0 1051 157"/>
              <a:gd name="T43" fmla="*/ 1051 h 234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3301" h="2341">
                <a:moveTo>
                  <a:pt x="0" y="894"/>
                </a:moveTo>
                <a:lnTo>
                  <a:pt x="1261" y="894"/>
                </a:lnTo>
                <a:lnTo>
                  <a:pt x="1651" y="0"/>
                </a:lnTo>
                <a:lnTo>
                  <a:pt x="2040" y="894"/>
                </a:lnTo>
                <a:lnTo>
                  <a:pt x="3301" y="894"/>
                </a:lnTo>
                <a:lnTo>
                  <a:pt x="2281" y="1446"/>
                </a:lnTo>
                <a:lnTo>
                  <a:pt x="2671" y="2341"/>
                </a:lnTo>
                <a:lnTo>
                  <a:pt x="1651" y="1788"/>
                </a:lnTo>
                <a:lnTo>
                  <a:pt x="630" y="2341"/>
                </a:lnTo>
                <a:lnTo>
                  <a:pt x="1020" y="1446"/>
                </a:lnTo>
                <a:lnTo>
                  <a:pt x="0" y="894"/>
                </a:lnTo>
                <a:close/>
              </a:path>
            </a:pathLst>
          </a:cu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rgbClr val="FF0000"/>
              </a:solidFill>
            </a:endParaRPr>
          </a:p>
        </p:txBody>
      </p:sp>
      <p:sp>
        <p:nvSpPr>
          <p:cNvPr id="15" name="Line 12"/>
          <p:cNvSpPr>
            <a:spLocks noChangeShapeType="1"/>
          </p:cNvSpPr>
          <p:nvPr/>
        </p:nvSpPr>
        <p:spPr bwMode="auto">
          <a:xfrm>
            <a:off x="4157213" y="4580719"/>
            <a:ext cx="1206876" cy="1224545"/>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pic>
        <p:nvPicPr>
          <p:cNvPr id="16"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2152" y="6105507"/>
            <a:ext cx="609045" cy="491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14"/>
          <p:cNvSpPr txBox="1">
            <a:spLocks noChangeArrowheads="1"/>
          </p:cNvSpPr>
          <p:nvPr/>
        </p:nvSpPr>
        <p:spPr bwMode="auto">
          <a:xfrm>
            <a:off x="3635483" y="3454911"/>
            <a:ext cx="999265" cy="62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6000"/>
              </a:lnSpc>
              <a:spcBef>
                <a:spcPct val="0"/>
              </a:spcBef>
              <a:spcAft>
                <a:spcPts val="1000"/>
              </a:spcAft>
              <a:buClrTx/>
              <a:buSzTx/>
              <a:buFontTx/>
              <a:buNone/>
              <a:tabLst/>
            </a:pPr>
            <a:r>
              <a:rPr kumimoji="0" lang="en-US" sz="2800" b="0" i="0" u="none" strike="noStrike" cap="none" normalizeH="0" baseline="0" smtClean="0">
                <a:ln>
                  <a:noFill/>
                </a:ln>
                <a:solidFill>
                  <a:schemeClr val="tx1"/>
                </a:solidFill>
                <a:effectLst/>
                <a:latin typeface="Calibri" pitchFamily="34" charset="0"/>
                <a:cs typeface="Arial" pitchFamily="34" charset="0"/>
              </a:rPr>
              <a:t>Đối</a:t>
            </a:r>
          </a:p>
          <a:p>
            <a:pPr marL="0" marR="0" lvl="0" indent="0" algn="ctr" defTabSz="914400" rtl="0" eaLnBrk="1" fontAlgn="base" latinLnBrk="0" hangingPunct="1">
              <a:lnSpc>
                <a:spcPct val="117000"/>
              </a:lnSpc>
              <a:spcBef>
                <a:spcPts val="213"/>
              </a:spcBef>
              <a:spcAft>
                <a:spcPts val="1000"/>
              </a:spcAft>
              <a:buClrTx/>
              <a:buSzTx/>
              <a:buFontTx/>
              <a:buNone/>
              <a:tabLst/>
            </a:pPr>
            <a:r>
              <a:rPr kumimoji="0" lang="en-US" sz="2800" b="0" i="0" u="none" strike="noStrike" cap="none" normalizeH="0" baseline="0" smtClean="0">
                <a:ln>
                  <a:noFill/>
                </a:ln>
                <a:solidFill>
                  <a:schemeClr val="tx1"/>
                </a:solidFill>
                <a:effectLst/>
                <a:latin typeface="Calibri" pitchFamily="34" charset="0"/>
                <a:cs typeface="Arial" pitchFamily="34" charset="0"/>
              </a:rPr>
              <a:t>Tượng</a:t>
            </a: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sp>
        <p:nvSpPr>
          <p:cNvPr id="18" name="Text Box 15"/>
          <p:cNvSpPr txBox="1">
            <a:spLocks noChangeArrowheads="1"/>
          </p:cNvSpPr>
          <p:nvPr/>
        </p:nvSpPr>
        <p:spPr bwMode="auto">
          <a:xfrm>
            <a:off x="4080678" y="6093136"/>
            <a:ext cx="140134" cy="268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3000"/>
              </a:lnSpc>
              <a:spcBef>
                <a:spcPct val="0"/>
              </a:spcBef>
              <a:spcAft>
                <a:spcPts val="1000"/>
              </a:spcAft>
              <a:buClrTx/>
              <a:buSzTx/>
              <a:buFontTx/>
              <a:buNone/>
              <a:tabLst/>
            </a:pPr>
            <a:r>
              <a:rPr kumimoji="0" lang="en-US" sz="2800" b="0" i="0" u="none" strike="noStrike" cap="none" normalizeH="0" baseline="0" smtClean="0">
                <a:ln>
                  <a:noFill/>
                </a:ln>
                <a:solidFill>
                  <a:srgbClr val="FF0000"/>
                </a:solidFill>
                <a:effectLst/>
                <a:latin typeface="Calibri" pitchFamily="34" charset="0"/>
                <a:cs typeface="Arial" pitchFamily="34" charset="0"/>
              </a:rPr>
              <a:t>x</a:t>
            </a:r>
            <a:endParaRPr kumimoji="0" lang="en-US" sz="2800" b="0" i="0" u="none" strike="noStrike" cap="none" normalizeH="0" baseline="0" smtClean="0">
              <a:ln>
                <a:noFill/>
              </a:ln>
              <a:solidFill>
                <a:srgbClr val="FF0000"/>
              </a:solidFill>
              <a:effectLst/>
              <a:latin typeface="Arial" pitchFamily="34" charset="0"/>
              <a:cs typeface="Arial" pitchFamily="34" charset="0"/>
            </a:endParaRPr>
          </a:p>
        </p:txBody>
      </p:sp>
      <p:pic>
        <p:nvPicPr>
          <p:cNvPr id="19"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6105584"/>
            <a:ext cx="609045" cy="491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15"/>
          <p:cNvSpPr txBox="1">
            <a:spLocks noChangeArrowheads="1"/>
          </p:cNvSpPr>
          <p:nvPr/>
        </p:nvSpPr>
        <p:spPr bwMode="auto">
          <a:xfrm>
            <a:off x="5592614" y="6093213"/>
            <a:ext cx="140134" cy="268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3000"/>
              </a:lnSpc>
              <a:spcBef>
                <a:spcPct val="0"/>
              </a:spcBef>
              <a:spcAft>
                <a:spcPts val="1000"/>
              </a:spcAft>
              <a:buClrTx/>
              <a:buSzTx/>
              <a:buFontTx/>
              <a:buNone/>
              <a:tabLst/>
            </a:pPr>
            <a:r>
              <a:rPr kumimoji="0" lang="en-US" sz="2800" b="0" i="0" u="none" strike="noStrike" cap="none" normalizeH="0" baseline="0" smtClean="0">
                <a:ln>
                  <a:noFill/>
                </a:ln>
                <a:solidFill>
                  <a:srgbClr val="FF0000"/>
                </a:solidFill>
                <a:effectLst/>
                <a:latin typeface="Calibri" pitchFamily="34" charset="0"/>
                <a:cs typeface="Arial" pitchFamily="34" charset="0"/>
              </a:rPr>
              <a:t>y</a:t>
            </a:r>
            <a:endParaRPr kumimoji="0" lang="en-US" sz="2800" b="0" i="0" u="none" strike="noStrike" cap="none" normalizeH="0" baseline="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val="30351162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KHỞI TẠO ĐỐI TƯỢNG</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algn="just"/>
            <a:r>
              <a:rPr lang="en-US" sz="3100" smtClean="0">
                <a:solidFill>
                  <a:srgbClr val="FF0000"/>
                </a:solidFill>
              </a:rPr>
              <a:t>// </a:t>
            </a:r>
            <a:r>
              <a:rPr lang="en-US" sz="3100">
                <a:solidFill>
                  <a:srgbClr val="FF0000"/>
                </a:solidFill>
              </a:rPr>
              <a:t>Đoạn lệnh 2</a:t>
            </a:r>
          </a:p>
          <a:p>
            <a:pPr algn="just"/>
            <a:r>
              <a:rPr lang="en-US" sz="3100"/>
              <a:t>// Vừa khởi tạo x vừa tạo một đối tượng Student cho x tham chiếu tới</a:t>
            </a:r>
          </a:p>
          <a:p>
            <a:pPr algn="just"/>
            <a:r>
              <a:rPr lang="en-US" sz="3100" b="1">
                <a:solidFill>
                  <a:srgbClr val="FFFF00"/>
                </a:solidFill>
              </a:rPr>
              <a:t>Student </a:t>
            </a:r>
            <a:r>
              <a:rPr lang="en-US" sz="3100" b="1" smtClean="0">
                <a:solidFill>
                  <a:srgbClr val="FFFF00"/>
                </a:solidFill>
              </a:rPr>
              <a:t>x = new </a:t>
            </a:r>
            <a:r>
              <a:rPr lang="en-US" sz="3100" b="1">
                <a:solidFill>
                  <a:srgbClr val="FFFF00"/>
                </a:solidFill>
              </a:rPr>
              <a:t>Student();</a:t>
            </a:r>
          </a:p>
          <a:p>
            <a:pPr algn="just"/>
            <a:r>
              <a:rPr lang="en-US" sz="3100"/>
              <a:t>// x và y cùng tham chiếu tới một đối tượng Student</a:t>
            </a:r>
          </a:p>
          <a:p>
            <a:pPr algn="just"/>
            <a:r>
              <a:rPr lang="en-US" sz="3100" b="1">
                <a:solidFill>
                  <a:srgbClr val="FFFF00"/>
                </a:solidFill>
              </a:rPr>
              <a:t>Student y = x;</a:t>
            </a:r>
          </a:p>
          <a:p>
            <a:pPr algn="just"/>
            <a:r>
              <a:rPr lang="en-US" sz="3100" b="1">
                <a:solidFill>
                  <a:srgbClr val="FFFF00"/>
                </a:solidFill>
              </a:rPr>
              <a:t>Student </a:t>
            </a:r>
            <a:r>
              <a:rPr lang="en-US" sz="3100" b="1" smtClean="0">
                <a:solidFill>
                  <a:srgbClr val="FFFF00"/>
                </a:solidFill>
              </a:rPr>
              <a:t>z = new </a:t>
            </a:r>
            <a:r>
              <a:rPr lang="en-US" sz="3100" b="1">
                <a:solidFill>
                  <a:srgbClr val="FFFF00"/>
                </a:solidFill>
              </a:rPr>
              <a:t>Student();</a:t>
            </a:r>
          </a:p>
          <a:p>
            <a:pPr algn="just"/>
            <a:r>
              <a:rPr lang="en-US" sz="3100"/>
              <a:t>// z và y cùng tham chiếu tới đối tượng Student thứ hai</a:t>
            </a:r>
            <a:r>
              <a:rPr lang="en-US" sz="3100"/>
              <a:t>. </a:t>
            </a:r>
            <a:endParaRPr lang="en-US" sz="3100" smtClean="0"/>
          </a:p>
          <a:p>
            <a:pPr algn="just"/>
            <a:r>
              <a:rPr lang="en-US" sz="3100" b="1" smtClean="0">
                <a:solidFill>
                  <a:srgbClr val="FFFF00"/>
                </a:solidFill>
              </a:rPr>
              <a:t>y </a:t>
            </a:r>
            <a:r>
              <a:rPr lang="en-US" sz="3100" b="1">
                <a:solidFill>
                  <a:srgbClr val="FFFF00"/>
                </a:solidFill>
              </a:rPr>
              <a:t>= z;</a:t>
            </a:r>
          </a:p>
        </p:txBody>
      </p:sp>
    </p:spTree>
    <p:extLst>
      <p:ext uri="{BB962C8B-B14F-4D97-AF65-F5344CB8AC3E}">
        <p14:creationId xmlns:p14="http://schemas.microsoft.com/office/powerpoint/2010/main" val="19119116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KHỞI TẠO ĐỐI TƯỢNG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a:t>Minh </a:t>
            </a:r>
            <a:r>
              <a:rPr lang="en-US" sz="3100" smtClean="0"/>
              <a:t>họa: </a:t>
            </a:r>
            <a:r>
              <a:rPr lang="en-US" sz="3100"/>
              <a:t>Chuyển y tham chiếu tới Student thứ hai</a:t>
            </a:r>
            <a:r>
              <a:rPr lang="en-US" sz="3100"/>
              <a:t>:</a:t>
            </a:r>
            <a:endParaRPr lang="en-US" sz="3100"/>
          </a:p>
        </p:txBody>
      </p:sp>
      <p:sp>
        <p:nvSpPr>
          <p:cNvPr id="14" name="Freeform 10"/>
          <p:cNvSpPr>
            <a:spLocks/>
          </p:cNvSpPr>
          <p:nvPr/>
        </p:nvSpPr>
        <p:spPr bwMode="auto">
          <a:xfrm>
            <a:off x="395999" y="2773447"/>
            <a:ext cx="3558333" cy="2413476"/>
          </a:xfrm>
          <a:custGeom>
            <a:avLst/>
            <a:gdLst>
              <a:gd name="T0" fmla="+- 0 4890 4890"/>
              <a:gd name="T1" fmla="*/ T0 w 3301"/>
              <a:gd name="T2" fmla="+- 0 1051 157"/>
              <a:gd name="T3" fmla="*/ 1051 h 2341"/>
              <a:gd name="T4" fmla="+- 0 6151 4890"/>
              <a:gd name="T5" fmla="*/ T4 w 3301"/>
              <a:gd name="T6" fmla="+- 0 1051 157"/>
              <a:gd name="T7" fmla="*/ 1051 h 2341"/>
              <a:gd name="T8" fmla="+- 0 6541 4890"/>
              <a:gd name="T9" fmla="*/ T8 w 3301"/>
              <a:gd name="T10" fmla="+- 0 157 157"/>
              <a:gd name="T11" fmla="*/ 157 h 2341"/>
              <a:gd name="T12" fmla="+- 0 6930 4890"/>
              <a:gd name="T13" fmla="*/ T12 w 3301"/>
              <a:gd name="T14" fmla="+- 0 1051 157"/>
              <a:gd name="T15" fmla="*/ 1051 h 2341"/>
              <a:gd name="T16" fmla="+- 0 8191 4890"/>
              <a:gd name="T17" fmla="*/ T16 w 3301"/>
              <a:gd name="T18" fmla="+- 0 1051 157"/>
              <a:gd name="T19" fmla="*/ 1051 h 2341"/>
              <a:gd name="T20" fmla="+- 0 7171 4890"/>
              <a:gd name="T21" fmla="*/ T20 w 3301"/>
              <a:gd name="T22" fmla="+- 0 1603 157"/>
              <a:gd name="T23" fmla="*/ 1603 h 2341"/>
              <a:gd name="T24" fmla="+- 0 7561 4890"/>
              <a:gd name="T25" fmla="*/ T24 w 3301"/>
              <a:gd name="T26" fmla="+- 0 2498 157"/>
              <a:gd name="T27" fmla="*/ 2498 h 2341"/>
              <a:gd name="T28" fmla="+- 0 6541 4890"/>
              <a:gd name="T29" fmla="*/ T28 w 3301"/>
              <a:gd name="T30" fmla="+- 0 1945 157"/>
              <a:gd name="T31" fmla="*/ 1945 h 2341"/>
              <a:gd name="T32" fmla="+- 0 5520 4890"/>
              <a:gd name="T33" fmla="*/ T32 w 3301"/>
              <a:gd name="T34" fmla="+- 0 2498 157"/>
              <a:gd name="T35" fmla="*/ 2498 h 2341"/>
              <a:gd name="T36" fmla="+- 0 5910 4890"/>
              <a:gd name="T37" fmla="*/ T36 w 3301"/>
              <a:gd name="T38" fmla="+- 0 1603 157"/>
              <a:gd name="T39" fmla="*/ 1603 h 2341"/>
              <a:gd name="T40" fmla="+- 0 4890 4890"/>
              <a:gd name="T41" fmla="*/ T40 w 3301"/>
              <a:gd name="T42" fmla="+- 0 1051 157"/>
              <a:gd name="T43" fmla="*/ 1051 h 234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3301" h="2341">
                <a:moveTo>
                  <a:pt x="0" y="894"/>
                </a:moveTo>
                <a:lnTo>
                  <a:pt x="1261" y="894"/>
                </a:lnTo>
                <a:lnTo>
                  <a:pt x="1651" y="0"/>
                </a:lnTo>
                <a:lnTo>
                  <a:pt x="2040" y="894"/>
                </a:lnTo>
                <a:lnTo>
                  <a:pt x="3301" y="894"/>
                </a:lnTo>
                <a:lnTo>
                  <a:pt x="2281" y="1446"/>
                </a:lnTo>
                <a:lnTo>
                  <a:pt x="2671" y="2341"/>
                </a:lnTo>
                <a:lnTo>
                  <a:pt x="1651" y="1788"/>
                </a:lnTo>
                <a:lnTo>
                  <a:pt x="630" y="2341"/>
                </a:lnTo>
                <a:lnTo>
                  <a:pt x="1020" y="1446"/>
                </a:lnTo>
                <a:lnTo>
                  <a:pt x="0" y="894"/>
                </a:lnTo>
                <a:close/>
              </a:path>
            </a:pathLst>
          </a:cu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rgbClr val="FF0000"/>
              </a:solidFill>
            </a:endParaRPr>
          </a:p>
        </p:txBody>
      </p:sp>
      <p:sp>
        <p:nvSpPr>
          <p:cNvPr id="15" name="Line 12"/>
          <p:cNvSpPr>
            <a:spLocks noChangeShapeType="1"/>
          </p:cNvSpPr>
          <p:nvPr/>
        </p:nvSpPr>
        <p:spPr bwMode="auto">
          <a:xfrm flipH="1">
            <a:off x="4716015" y="4580719"/>
            <a:ext cx="1618365" cy="1368561"/>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pic>
        <p:nvPicPr>
          <p:cNvPr id="16"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4955" y="6105507"/>
            <a:ext cx="609045" cy="491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14"/>
          <p:cNvSpPr txBox="1">
            <a:spLocks noChangeArrowheads="1"/>
          </p:cNvSpPr>
          <p:nvPr/>
        </p:nvSpPr>
        <p:spPr bwMode="auto">
          <a:xfrm>
            <a:off x="1658286" y="3454911"/>
            <a:ext cx="999265" cy="62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6000"/>
              </a:lnSpc>
              <a:spcBef>
                <a:spcPct val="0"/>
              </a:spcBef>
              <a:spcAft>
                <a:spcPts val="1000"/>
              </a:spcAft>
              <a:buClrTx/>
              <a:buSzTx/>
              <a:buFontTx/>
              <a:buNone/>
              <a:tabLst/>
            </a:pPr>
            <a:r>
              <a:rPr kumimoji="0" lang="en-US" sz="2800" b="0" i="0" u="none" strike="noStrike" cap="none" normalizeH="0" baseline="0" smtClean="0">
                <a:ln>
                  <a:noFill/>
                </a:ln>
                <a:solidFill>
                  <a:schemeClr val="tx1"/>
                </a:solidFill>
                <a:effectLst/>
                <a:latin typeface="Calibri" pitchFamily="34" charset="0"/>
                <a:cs typeface="Arial" pitchFamily="34" charset="0"/>
              </a:rPr>
              <a:t>Đối</a:t>
            </a:r>
          </a:p>
          <a:p>
            <a:pPr marL="0" marR="0" lvl="0" indent="0" algn="ctr" defTabSz="914400" rtl="0" eaLnBrk="1" fontAlgn="base" latinLnBrk="0" hangingPunct="1">
              <a:lnSpc>
                <a:spcPct val="117000"/>
              </a:lnSpc>
              <a:spcBef>
                <a:spcPts val="213"/>
              </a:spcBef>
              <a:spcAft>
                <a:spcPts val="1000"/>
              </a:spcAft>
              <a:buClrTx/>
              <a:buSzTx/>
              <a:buFontTx/>
              <a:buNone/>
              <a:tabLst/>
            </a:pPr>
            <a:r>
              <a:rPr kumimoji="0" lang="en-US" sz="2800" b="0" i="0" u="none" strike="noStrike" cap="none" normalizeH="0" baseline="0" smtClean="0">
                <a:ln>
                  <a:noFill/>
                </a:ln>
                <a:solidFill>
                  <a:schemeClr val="tx1"/>
                </a:solidFill>
                <a:effectLst/>
                <a:latin typeface="Calibri" pitchFamily="34" charset="0"/>
                <a:cs typeface="Arial" pitchFamily="34" charset="0"/>
              </a:rPr>
              <a:t>Tượng</a:t>
            </a: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sp>
        <p:nvSpPr>
          <p:cNvPr id="18" name="Text Box 15"/>
          <p:cNvSpPr txBox="1">
            <a:spLocks noChangeArrowheads="1"/>
          </p:cNvSpPr>
          <p:nvPr/>
        </p:nvSpPr>
        <p:spPr bwMode="auto">
          <a:xfrm>
            <a:off x="2103481" y="6093136"/>
            <a:ext cx="140134" cy="268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3000"/>
              </a:lnSpc>
              <a:spcBef>
                <a:spcPct val="0"/>
              </a:spcBef>
              <a:spcAft>
                <a:spcPts val="1000"/>
              </a:spcAft>
              <a:buClrTx/>
              <a:buSzTx/>
              <a:buFontTx/>
              <a:buNone/>
              <a:tabLst/>
            </a:pPr>
            <a:r>
              <a:rPr kumimoji="0" lang="en-US" sz="2800" b="0" i="0" u="none" strike="noStrike" cap="none" normalizeH="0" baseline="0" smtClean="0">
                <a:ln>
                  <a:noFill/>
                </a:ln>
                <a:solidFill>
                  <a:srgbClr val="FF0000"/>
                </a:solidFill>
                <a:effectLst/>
                <a:latin typeface="Calibri" pitchFamily="34" charset="0"/>
                <a:cs typeface="Arial" pitchFamily="34" charset="0"/>
              </a:rPr>
              <a:t>x</a:t>
            </a:r>
            <a:endParaRPr kumimoji="0" lang="en-US" sz="2800" b="0" i="0" u="none" strike="noStrike" cap="none" normalizeH="0" baseline="0" smtClean="0">
              <a:ln>
                <a:noFill/>
              </a:ln>
              <a:solidFill>
                <a:srgbClr val="FF0000"/>
              </a:solidFill>
              <a:effectLst/>
              <a:latin typeface="Arial" pitchFamily="34" charset="0"/>
              <a:cs typeface="Arial" pitchFamily="34" charset="0"/>
            </a:endParaRPr>
          </a:p>
        </p:txBody>
      </p:sp>
      <p:pic>
        <p:nvPicPr>
          <p:cNvPr id="19"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6971" y="6105584"/>
            <a:ext cx="609045" cy="491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15"/>
          <p:cNvSpPr txBox="1">
            <a:spLocks noChangeArrowheads="1"/>
          </p:cNvSpPr>
          <p:nvPr/>
        </p:nvSpPr>
        <p:spPr bwMode="auto">
          <a:xfrm>
            <a:off x="4335497" y="6093213"/>
            <a:ext cx="140134" cy="268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3000"/>
              </a:lnSpc>
              <a:spcBef>
                <a:spcPct val="0"/>
              </a:spcBef>
              <a:spcAft>
                <a:spcPts val="1000"/>
              </a:spcAft>
              <a:buClrTx/>
              <a:buSzTx/>
              <a:buFontTx/>
              <a:buNone/>
              <a:tabLst/>
            </a:pPr>
            <a:r>
              <a:rPr kumimoji="0" lang="en-US" sz="2800" b="0" i="0" u="none" strike="noStrike" cap="none" normalizeH="0" baseline="0" smtClean="0">
                <a:ln>
                  <a:noFill/>
                </a:ln>
                <a:solidFill>
                  <a:srgbClr val="FF0000"/>
                </a:solidFill>
                <a:effectLst/>
                <a:latin typeface="Calibri" pitchFamily="34" charset="0"/>
                <a:cs typeface="Arial" pitchFamily="34" charset="0"/>
              </a:rPr>
              <a:t>y</a:t>
            </a:r>
            <a:endParaRPr kumimoji="0" lang="en-US" sz="2800" b="0" i="0" u="none" strike="noStrike" cap="none" normalizeH="0" baseline="0" smtClean="0">
              <a:ln>
                <a:noFill/>
              </a:ln>
              <a:solidFill>
                <a:srgbClr val="FF0000"/>
              </a:solidFill>
              <a:effectLst/>
              <a:latin typeface="Arial" pitchFamily="34" charset="0"/>
              <a:cs typeface="Arial" pitchFamily="34" charset="0"/>
            </a:endParaRPr>
          </a:p>
        </p:txBody>
      </p:sp>
      <p:sp>
        <p:nvSpPr>
          <p:cNvPr id="11" name="Freeform 10"/>
          <p:cNvSpPr>
            <a:spLocks/>
          </p:cNvSpPr>
          <p:nvPr/>
        </p:nvSpPr>
        <p:spPr bwMode="auto">
          <a:xfrm>
            <a:off x="4572463" y="2773447"/>
            <a:ext cx="3558333" cy="2413476"/>
          </a:xfrm>
          <a:custGeom>
            <a:avLst/>
            <a:gdLst>
              <a:gd name="T0" fmla="+- 0 4890 4890"/>
              <a:gd name="T1" fmla="*/ T0 w 3301"/>
              <a:gd name="T2" fmla="+- 0 1051 157"/>
              <a:gd name="T3" fmla="*/ 1051 h 2341"/>
              <a:gd name="T4" fmla="+- 0 6151 4890"/>
              <a:gd name="T5" fmla="*/ T4 w 3301"/>
              <a:gd name="T6" fmla="+- 0 1051 157"/>
              <a:gd name="T7" fmla="*/ 1051 h 2341"/>
              <a:gd name="T8" fmla="+- 0 6541 4890"/>
              <a:gd name="T9" fmla="*/ T8 w 3301"/>
              <a:gd name="T10" fmla="+- 0 157 157"/>
              <a:gd name="T11" fmla="*/ 157 h 2341"/>
              <a:gd name="T12" fmla="+- 0 6930 4890"/>
              <a:gd name="T13" fmla="*/ T12 w 3301"/>
              <a:gd name="T14" fmla="+- 0 1051 157"/>
              <a:gd name="T15" fmla="*/ 1051 h 2341"/>
              <a:gd name="T16" fmla="+- 0 8191 4890"/>
              <a:gd name="T17" fmla="*/ T16 w 3301"/>
              <a:gd name="T18" fmla="+- 0 1051 157"/>
              <a:gd name="T19" fmla="*/ 1051 h 2341"/>
              <a:gd name="T20" fmla="+- 0 7171 4890"/>
              <a:gd name="T21" fmla="*/ T20 w 3301"/>
              <a:gd name="T22" fmla="+- 0 1603 157"/>
              <a:gd name="T23" fmla="*/ 1603 h 2341"/>
              <a:gd name="T24" fmla="+- 0 7561 4890"/>
              <a:gd name="T25" fmla="*/ T24 w 3301"/>
              <a:gd name="T26" fmla="+- 0 2498 157"/>
              <a:gd name="T27" fmla="*/ 2498 h 2341"/>
              <a:gd name="T28" fmla="+- 0 6541 4890"/>
              <a:gd name="T29" fmla="*/ T28 w 3301"/>
              <a:gd name="T30" fmla="+- 0 1945 157"/>
              <a:gd name="T31" fmla="*/ 1945 h 2341"/>
              <a:gd name="T32" fmla="+- 0 5520 4890"/>
              <a:gd name="T33" fmla="*/ T32 w 3301"/>
              <a:gd name="T34" fmla="+- 0 2498 157"/>
              <a:gd name="T35" fmla="*/ 2498 h 2341"/>
              <a:gd name="T36" fmla="+- 0 5910 4890"/>
              <a:gd name="T37" fmla="*/ T36 w 3301"/>
              <a:gd name="T38" fmla="+- 0 1603 157"/>
              <a:gd name="T39" fmla="*/ 1603 h 2341"/>
              <a:gd name="T40" fmla="+- 0 4890 4890"/>
              <a:gd name="T41" fmla="*/ T40 w 3301"/>
              <a:gd name="T42" fmla="+- 0 1051 157"/>
              <a:gd name="T43" fmla="*/ 1051 h 234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3301" h="2341">
                <a:moveTo>
                  <a:pt x="0" y="894"/>
                </a:moveTo>
                <a:lnTo>
                  <a:pt x="1261" y="894"/>
                </a:lnTo>
                <a:lnTo>
                  <a:pt x="1651" y="0"/>
                </a:lnTo>
                <a:lnTo>
                  <a:pt x="2040" y="894"/>
                </a:lnTo>
                <a:lnTo>
                  <a:pt x="3301" y="894"/>
                </a:lnTo>
                <a:lnTo>
                  <a:pt x="2281" y="1446"/>
                </a:lnTo>
                <a:lnTo>
                  <a:pt x="2671" y="2341"/>
                </a:lnTo>
                <a:lnTo>
                  <a:pt x="1651" y="1788"/>
                </a:lnTo>
                <a:lnTo>
                  <a:pt x="630" y="2341"/>
                </a:lnTo>
                <a:lnTo>
                  <a:pt x="1020" y="1446"/>
                </a:lnTo>
                <a:lnTo>
                  <a:pt x="0" y="894"/>
                </a:lnTo>
                <a:close/>
              </a:path>
            </a:pathLst>
          </a:cu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rgbClr val="FF0000"/>
              </a:solidFill>
            </a:endParaRPr>
          </a:p>
        </p:txBody>
      </p:sp>
      <p:sp>
        <p:nvSpPr>
          <p:cNvPr id="12" name="Line 12"/>
          <p:cNvSpPr>
            <a:spLocks noChangeShapeType="1"/>
          </p:cNvSpPr>
          <p:nvPr/>
        </p:nvSpPr>
        <p:spPr bwMode="auto">
          <a:xfrm>
            <a:off x="6356480" y="4580719"/>
            <a:ext cx="0" cy="1368561"/>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pic>
        <p:nvPicPr>
          <p:cNvPr id="13"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1419" y="6105507"/>
            <a:ext cx="609045" cy="491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14"/>
          <p:cNvSpPr txBox="1">
            <a:spLocks noChangeArrowheads="1"/>
          </p:cNvSpPr>
          <p:nvPr/>
        </p:nvSpPr>
        <p:spPr bwMode="auto">
          <a:xfrm>
            <a:off x="5834750" y="3454911"/>
            <a:ext cx="999265" cy="62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6000"/>
              </a:lnSpc>
              <a:spcBef>
                <a:spcPct val="0"/>
              </a:spcBef>
              <a:spcAft>
                <a:spcPts val="1000"/>
              </a:spcAft>
              <a:buClrTx/>
              <a:buSzTx/>
              <a:buFontTx/>
              <a:buNone/>
              <a:tabLst/>
            </a:pPr>
            <a:r>
              <a:rPr kumimoji="0" lang="en-US" sz="2800" b="0" i="0" u="none" strike="noStrike" cap="none" normalizeH="0" baseline="0" smtClean="0">
                <a:ln>
                  <a:noFill/>
                </a:ln>
                <a:solidFill>
                  <a:schemeClr val="tx1"/>
                </a:solidFill>
                <a:effectLst/>
                <a:latin typeface="Calibri" pitchFamily="34" charset="0"/>
                <a:cs typeface="Arial" pitchFamily="34" charset="0"/>
              </a:rPr>
              <a:t>Đối</a:t>
            </a:r>
          </a:p>
          <a:p>
            <a:pPr marL="0" marR="0" lvl="0" indent="0" algn="ctr" defTabSz="914400" rtl="0" eaLnBrk="1" fontAlgn="base" latinLnBrk="0" hangingPunct="1">
              <a:lnSpc>
                <a:spcPct val="117000"/>
              </a:lnSpc>
              <a:spcBef>
                <a:spcPts val="213"/>
              </a:spcBef>
              <a:spcAft>
                <a:spcPts val="1000"/>
              </a:spcAft>
              <a:buClrTx/>
              <a:buSzTx/>
              <a:buFontTx/>
              <a:buNone/>
              <a:tabLst/>
            </a:pPr>
            <a:r>
              <a:rPr kumimoji="0" lang="en-US" sz="2800" b="0" i="0" u="none" strike="noStrike" cap="none" normalizeH="0" baseline="0" smtClean="0">
                <a:ln>
                  <a:noFill/>
                </a:ln>
                <a:solidFill>
                  <a:schemeClr val="tx1"/>
                </a:solidFill>
                <a:effectLst/>
                <a:latin typeface="Calibri" pitchFamily="34" charset="0"/>
                <a:cs typeface="Arial" pitchFamily="34" charset="0"/>
              </a:rPr>
              <a:t>Tượng</a:t>
            </a: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sp>
        <p:nvSpPr>
          <p:cNvPr id="22" name="Text Box 15"/>
          <p:cNvSpPr txBox="1">
            <a:spLocks noChangeArrowheads="1"/>
          </p:cNvSpPr>
          <p:nvPr/>
        </p:nvSpPr>
        <p:spPr bwMode="auto">
          <a:xfrm>
            <a:off x="6279945" y="6093136"/>
            <a:ext cx="140134" cy="268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3000"/>
              </a:lnSpc>
              <a:spcBef>
                <a:spcPct val="0"/>
              </a:spcBef>
              <a:spcAft>
                <a:spcPts val="1000"/>
              </a:spcAft>
              <a:buClrTx/>
              <a:buSzTx/>
              <a:buFontTx/>
              <a:buNone/>
              <a:tabLst/>
            </a:pPr>
            <a:r>
              <a:rPr kumimoji="0" lang="en-US" sz="2800" b="0" i="0" u="none" strike="noStrike" cap="none" normalizeH="0" baseline="0" smtClean="0">
                <a:ln>
                  <a:noFill/>
                </a:ln>
                <a:solidFill>
                  <a:srgbClr val="FF0000"/>
                </a:solidFill>
                <a:effectLst/>
                <a:latin typeface="Calibri" pitchFamily="34" charset="0"/>
                <a:cs typeface="Arial" pitchFamily="34" charset="0"/>
              </a:rPr>
              <a:t>z</a:t>
            </a:r>
            <a:endParaRPr kumimoji="0" lang="en-US" sz="2800" b="0" i="0" u="none" strike="noStrike" cap="none" normalizeH="0" baseline="0" smtClean="0">
              <a:ln>
                <a:noFill/>
              </a:ln>
              <a:solidFill>
                <a:srgbClr val="FF0000"/>
              </a:solidFill>
              <a:effectLst/>
              <a:latin typeface="Arial" pitchFamily="34" charset="0"/>
              <a:cs typeface="Arial" pitchFamily="34" charset="0"/>
            </a:endParaRPr>
          </a:p>
        </p:txBody>
      </p:sp>
      <p:sp>
        <p:nvSpPr>
          <p:cNvPr id="25" name="Line 12"/>
          <p:cNvSpPr>
            <a:spLocks noChangeShapeType="1"/>
          </p:cNvSpPr>
          <p:nvPr/>
        </p:nvSpPr>
        <p:spPr bwMode="auto">
          <a:xfrm>
            <a:off x="2180016" y="4580719"/>
            <a:ext cx="0" cy="1376945"/>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46763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KHỞI TẠO ĐỐI TƯỢNG</a:t>
            </a:r>
            <a:endParaRPr lang="en-US">
              <a:solidFill>
                <a:srgbClr val="FFFF00"/>
              </a:solidFill>
            </a:endParaRPr>
          </a:p>
        </p:txBody>
      </p:sp>
      <p:sp>
        <p:nvSpPr>
          <p:cNvPr id="3" name="Content Placeholder 2"/>
          <p:cNvSpPr>
            <a:spLocks noGrp="1"/>
          </p:cNvSpPr>
          <p:nvPr>
            <p:ph idx="1"/>
          </p:nvPr>
        </p:nvSpPr>
        <p:spPr/>
        <p:txBody>
          <a:bodyPr>
            <a:normAutofit fontScale="85000" lnSpcReduction="10000"/>
          </a:bodyPr>
          <a:lstStyle/>
          <a:p>
            <a:pPr algn="just"/>
            <a:r>
              <a:rPr lang="en-US" sz="3100" smtClean="0">
                <a:solidFill>
                  <a:srgbClr val="FF0000"/>
                </a:solidFill>
              </a:rPr>
              <a:t>// </a:t>
            </a:r>
            <a:r>
              <a:rPr lang="en-US" sz="3100">
                <a:solidFill>
                  <a:srgbClr val="FF0000"/>
                </a:solidFill>
              </a:rPr>
              <a:t>Đoạn lệnh 3</a:t>
            </a:r>
          </a:p>
          <a:p>
            <a:pPr algn="just"/>
            <a:r>
              <a:rPr lang="en-US" sz="3100"/>
              <a:t>// Vừa khởi tạo x vừa tạo một đối tượng Student cho x tham chiếu tới</a:t>
            </a:r>
          </a:p>
          <a:p>
            <a:pPr algn="just"/>
            <a:r>
              <a:rPr lang="en-US" sz="3100" b="1">
                <a:solidFill>
                  <a:srgbClr val="FFFF00"/>
                </a:solidFill>
              </a:rPr>
              <a:t>Student </a:t>
            </a:r>
            <a:r>
              <a:rPr lang="en-US" sz="3100" b="1" smtClean="0">
                <a:solidFill>
                  <a:srgbClr val="FFFF00"/>
                </a:solidFill>
              </a:rPr>
              <a:t>x = new </a:t>
            </a:r>
            <a:r>
              <a:rPr lang="en-US" sz="3100" b="1">
                <a:solidFill>
                  <a:srgbClr val="FFFF00"/>
                </a:solidFill>
              </a:rPr>
              <a:t>Student();</a:t>
            </a:r>
          </a:p>
          <a:p>
            <a:pPr algn="just"/>
            <a:r>
              <a:rPr lang="en-US" sz="3100"/>
              <a:t>// Vừa khởi tạo z vừa tạo một đối tượng Student cho z tham chiếu tới</a:t>
            </a:r>
          </a:p>
          <a:p>
            <a:pPr algn="just"/>
            <a:r>
              <a:rPr lang="en-US" sz="3100" b="1">
                <a:solidFill>
                  <a:srgbClr val="FFFF00"/>
                </a:solidFill>
              </a:rPr>
              <a:t>Student </a:t>
            </a:r>
            <a:r>
              <a:rPr lang="en-US" sz="3100" b="1" smtClean="0">
                <a:solidFill>
                  <a:srgbClr val="FFFF00"/>
                </a:solidFill>
              </a:rPr>
              <a:t>z = new </a:t>
            </a:r>
            <a:r>
              <a:rPr lang="en-US" sz="3100" b="1">
                <a:solidFill>
                  <a:srgbClr val="FFFF00"/>
                </a:solidFill>
              </a:rPr>
              <a:t>Student();</a:t>
            </a:r>
          </a:p>
          <a:p>
            <a:pPr algn="just"/>
            <a:r>
              <a:rPr lang="en-US" sz="3100"/>
              <a:t>/* z và x cùng tham chiếu tới đối tượng Student thứ hai</a:t>
            </a:r>
            <a:r>
              <a:rPr lang="en-US" sz="3100"/>
              <a:t>. </a:t>
            </a:r>
            <a:r>
              <a:rPr lang="en-US" sz="3100"/>
              <a:t>Đ</a:t>
            </a:r>
            <a:r>
              <a:rPr lang="en-US" sz="3100" smtClean="0"/>
              <a:t>ối </a:t>
            </a:r>
            <a:r>
              <a:rPr lang="en-US" sz="3100"/>
              <a:t>tượng Student đầu tiên không còn bị tham chiếu trờ thành “mồ </a:t>
            </a:r>
            <a:r>
              <a:rPr lang="en-US" sz="3100"/>
              <a:t>côi</a:t>
            </a:r>
            <a:r>
              <a:rPr lang="en-US" sz="3100" smtClean="0"/>
              <a:t>”.*/</a:t>
            </a:r>
            <a:endParaRPr lang="en-US" sz="3100"/>
          </a:p>
          <a:p>
            <a:pPr algn="just"/>
            <a:r>
              <a:rPr lang="en-US" sz="3100" b="1" smtClean="0">
                <a:solidFill>
                  <a:srgbClr val="FFFF00"/>
                </a:solidFill>
              </a:rPr>
              <a:t>x =  </a:t>
            </a:r>
            <a:r>
              <a:rPr lang="en-US" sz="3100" b="1">
                <a:solidFill>
                  <a:srgbClr val="FFFF00"/>
                </a:solidFill>
              </a:rPr>
              <a:t>z;</a:t>
            </a:r>
          </a:p>
        </p:txBody>
      </p:sp>
    </p:spTree>
    <p:extLst>
      <p:ext uri="{BB962C8B-B14F-4D97-AF65-F5344CB8AC3E}">
        <p14:creationId xmlns:p14="http://schemas.microsoft.com/office/powerpoint/2010/main" val="895594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solidFill>
                  <a:srgbClr val="FFFF00"/>
                </a:solidFill>
              </a:rPr>
              <a:t>KHÁI NIỆM ĐỐI TƯỢNG</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marL="36576" indent="0" algn="just">
              <a:buNone/>
            </a:pPr>
            <a:r>
              <a:rPr lang="en-US" b="1" smtClean="0">
                <a:solidFill>
                  <a:srgbClr val="FF0000"/>
                </a:solidFill>
              </a:rPr>
              <a:t>Ví </a:t>
            </a:r>
            <a:r>
              <a:rPr lang="en-US" b="1">
                <a:solidFill>
                  <a:srgbClr val="FF0000"/>
                </a:solidFill>
              </a:rPr>
              <a:t>dụ:</a:t>
            </a:r>
          </a:p>
          <a:p>
            <a:pPr lvl="0" algn="just"/>
            <a:r>
              <a:rPr lang="en-US"/>
              <a:t>Trong bài toán quản lý buôn bán xe hơi của một cửa hàng kinh doanh, mỗi chiếc xe đang có mặt trong cửa hàng được coi là một đối tượng. Chẳng hạn, một chiếc xe nhãn hiệu Ford, màu trắng, giá 5000$ là một đối tượng.</a:t>
            </a:r>
          </a:p>
          <a:p>
            <a:pPr lvl="0" algn="just"/>
            <a:r>
              <a:rPr lang="en-US"/>
              <a:t>Trong bài toán quản lý nhân viên của một văn phòng, mỗi nhân viên trong văn phòng được coi là một đối tượng. Chẳng hạn, nhân viên tên là “Vinh”, 25 tuổi làm ở phòng hành chính là một đối tượng.</a:t>
            </a:r>
          </a:p>
        </p:txBody>
      </p:sp>
    </p:spTree>
    <p:extLst>
      <p:ext uri="{BB962C8B-B14F-4D97-AF65-F5344CB8AC3E}">
        <p14:creationId xmlns:p14="http://schemas.microsoft.com/office/powerpoint/2010/main" val="20412905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KHỞI TẠO ĐỐI TƯỢNG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a:t>Minh </a:t>
            </a:r>
            <a:r>
              <a:rPr lang="en-US" sz="3100" smtClean="0"/>
              <a:t>họa</a:t>
            </a:r>
            <a:r>
              <a:rPr lang="en-US" sz="3100"/>
              <a:t>: </a:t>
            </a:r>
            <a:r>
              <a:rPr lang="en-US" sz="3100"/>
              <a:t>Chuyển x tham chiếu tới Student thứ hai</a:t>
            </a:r>
            <a:r>
              <a:rPr lang="en-US" sz="3100"/>
              <a:t>:</a:t>
            </a:r>
            <a:endParaRPr lang="en-US" sz="3100"/>
          </a:p>
        </p:txBody>
      </p:sp>
      <p:sp>
        <p:nvSpPr>
          <p:cNvPr id="14" name="Freeform 10"/>
          <p:cNvSpPr>
            <a:spLocks/>
          </p:cNvSpPr>
          <p:nvPr/>
        </p:nvSpPr>
        <p:spPr bwMode="auto">
          <a:xfrm>
            <a:off x="395999" y="2773447"/>
            <a:ext cx="3558333" cy="2413476"/>
          </a:xfrm>
          <a:custGeom>
            <a:avLst/>
            <a:gdLst>
              <a:gd name="T0" fmla="+- 0 4890 4890"/>
              <a:gd name="T1" fmla="*/ T0 w 3301"/>
              <a:gd name="T2" fmla="+- 0 1051 157"/>
              <a:gd name="T3" fmla="*/ 1051 h 2341"/>
              <a:gd name="T4" fmla="+- 0 6151 4890"/>
              <a:gd name="T5" fmla="*/ T4 w 3301"/>
              <a:gd name="T6" fmla="+- 0 1051 157"/>
              <a:gd name="T7" fmla="*/ 1051 h 2341"/>
              <a:gd name="T8" fmla="+- 0 6541 4890"/>
              <a:gd name="T9" fmla="*/ T8 w 3301"/>
              <a:gd name="T10" fmla="+- 0 157 157"/>
              <a:gd name="T11" fmla="*/ 157 h 2341"/>
              <a:gd name="T12" fmla="+- 0 6930 4890"/>
              <a:gd name="T13" fmla="*/ T12 w 3301"/>
              <a:gd name="T14" fmla="+- 0 1051 157"/>
              <a:gd name="T15" fmla="*/ 1051 h 2341"/>
              <a:gd name="T16" fmla="+- 0 8191 4890"/>
              <a:gd name="T17" fmla="*/ T16 w 3301"/>
              <a:gd name="T18" fmla="+- 0 1051 157"/>
              <a:gd name="T19" fmla="*/ 1051 h 2341"/>
              <a:gd name="T20" fmla="+- 0 7171 4890"/>
              <a:gd name="T21" fmla="*/ T20 w 3301"/>
              <a:gd name="T22" fmla="+- 0 1603 157"/>
              <a:gd name="T23" fmla="*/ 1603 h 2341"/>
              <a:gd name="T24" fmla="+- 0 7561 4890"/>
              <a:gd name="T25" fmla="*/ T24 w 3301"/>
              <a:gd name="T26" fmla="+- 0 2498 157"/>
              <a:gd name="T27" fmla="*/ 2498 h 2341"/>
              <a:gd name="T28" fmla="+- 0 6541 4890"/>
              <a:gd name="T29" fmla="*/ T28 w 3301"/>
              <a:gd name="T30" fmla="+- 0 1945 157"/>
              <a:gd name="T31" fmla="*/ 1945 h 2341"/>
              <a:gd name="T32" fmla="+- 0 5520 4890"/>
              <a:gd name="T33" fmla="*/ T32 w 3301"/>
              <a:gd name="T34" fmla="+- 0 2498 157"/>
              <a:gd name="T35" fmla="*/ 2498 h 2341"/>
              <a:gd name="T36" fmla="+- 0 5910 4890"/>
              <a:gd name="T37" fmla="*/ T36 w 3301"/>
              <a:gd name="T38" fmla="+- 0 1603 157"/>
              <a:gd name="T39" fmla="*/ 1603 h 2341"/>
              <a:gd name="T40" fmla="+- 0 4890 4890"/>
              <a:gd name="T41" fmla="*/ T40 w 3301"/>
              <a:gd name="T42" fmla="+- 0 1051 157"/>
              <a:gd name="T43" fmla="*/ 1051 h 234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3301" h="2341">
                <a:moveTo>
                  <a:pt x="0" y="894"/>
                </a:moveTo>
                <a:lnTo>
                  <a:pt x="1261" y="894"/>
                </a:lnTo>
                <a:lnTo>
                  <a:pt x="1651" y="0"/>
                </a:lnTo>
                <a:lnTo>
                  <a:pt x="2040" y="894"/>
                </a:lnTo>
                <a:lnTo>
                  <a:pt x="3301" y="894"/>
                </a:lnTo>
                <a:lnTo>
                  <a:pt x="2281" y="1446"/>
                </a:lnTo>
                <a:lnTo>
                  <a:pt x="2671" y="2341"/>
                </a:lnTo>
                <a:lnTo>
                  <a:pt x="1651" y="1788"/>
                </a:lnTo>
                <a:lnTo>
                  <a:pt x="630" y="2341"/>
                </a:lnTo>
                <a:lnTo>
                  <a:pt x="1020" y="1446"/>
                </a:lnTo>
                <a:lnTo>
                  <a:pt x="0" y="894"/>
                </a:lnTo>
                <a:close/>
              </a:path>
            </a:pathLst>
          </a:cu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rgbClr val="FF0000"/>
              </a:solidFill>
            </a:endParaRPr>
          </a:p>
        </p:txBody>
      </p:sp>
      <p:sp>
        <p:nvSpPr>
          <p:cNvPr id="15" name="Line 12"/>
          <p:cNvSpPr>
            <a:spLocks noChangeShapeType="1"/>
          </p:cNvSpPr>
          <p:nvPr/>
        </p:nvSpPr>
        <p:spPr bwMode="auto">
          <a:xfrm flipH="1">
            <a:off x="4716015" y="4580719"/>
            <a:ext cx="1618365" cy="1368561"/>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17" name="Text Box 14"/>
          <p:cNvSpPr txBox="1">
            <a:spLocks noChangeArrowheads="1"/>
          </p:cNvSpPr>
          <p:nvPr/>
        </p:nvSpPr>
        <p:spPr bwMode="auto">
          <a:xfrm>
            <a:off x="1658286" y="3454911"/>
            <a:ext cx="999265" cy="62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6000"/>
              </a:lnSpc>
              <a:spcBef>
                <a:spcPct val="0"/>
              </a:spcBef>
              <a:spcAft>
                <a:spcPts val="1000"/>
              </a:spcAft>
              <a:buClrTx/>
              <a:buSzTx/>
              <a:buFontTx/>
              <a:buNone/>
              <a:tabLst/>
            </a:pPr>
            <a:r>
              <a:rPr kumimoji="0" lang="en-US" sz="2800" b="0" i="0" u="none" strike="noStrike" cap="none" normalizeH="0" baseline="0" smtClean="0">
                <a:ln>
                  <a:noFill/>
                </a:ln>
                <a:solidFill>
                  <a:schemeClr val="tx1"/>
                </a:solidFill>
                <a:effectLst/>
                <a:latin typeface="Calibri" pitchFamily="34" charset="0"/>
                <a:cs typeface="Arial" pitchFamily="34" charset="0"/>
              </a:rPr>
              <a:t>Đối</a:t>
            </a:r>
          </a:p>
          <a:p>
            <a:pPr marL="0" marR="0" lvl="0" indent="0" algn="ctr" defTabSz="914400" rtl="0" eaLnBrk="1" fontAlgn="base" latinLnBrk="0" hangingPunct="1">
              <a:lnSpc>
                <a:spcPct val="117000"/>
              </a:lnSpc>
              <a:spcBef>
                <a:spcPts val="213"/>
              </a:spcBef>
              <a:spcAft>
                <a:spcPts val="1000"/>
              </a:spcAft>
              <a:buClrTx/>
              <a:buSzTx/>
              <a:buFontTx/>
              <a:buNone/>
              <a:tabLst/>
            </a:pPr>
            <a:r>
              <a:rPr kumimoji="0" lang="en-US" sz="2800" b="0" i="0" u="none" strike="noStrike" cap="none" normalizeH="0" baseline="0" smtClean="0">
                <a:ln>
                  <a:noFill/>
                </a:ln>
                <a:solidFill>
                  <a:schemeClr val="tx1"/>
                </a:solidFill>
                <a:effectLst/>
                <a:latin typeface="Calibri" pitchFamily="34" charset="0"/>
                <a:cs typeface="Arial" pitchFamily="34" charset="0"/>
              </a:rPr>
              <a:t>Tượng</a:t>
            </a: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pic>
        <p:nvPicPr>
          <p:cNvPr id="19"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6971" y="6105584"/>
            <a:ext cx="609045" cy="491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15"/>
          <p:cNvSpPr txBox="1">
            <a:spLocks noChangeArrowheads="1"/>
          </p:cNvSpPr>
          <p:nvPr/>
        </p:nvSpPr>
        <p:spPr bwMode="auto">
          <a:xfrm>
            <a:off x="4335497" y="6093213"/>
            <a:ext cx="140134" cy="268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3000"/>
              </a:lnSpc>
              <a:spcBef>
                <a:spcPct val="0"/>
              </a:spcBef>
              <a:spcAft>
                <a:spcPts val="1000"/>
              </a:spcAft>
              <a:buClrTx/>
              <a:buSzTx/>
              <a:buFontTx/>
              <a:buNone/>
              <a:tabLst/>
            </a:pPr>
            <a:r>
              <a:rPr kumimoji="0" lang="en-US" sz="2800" b="0" i="0" u="none" strike="noStrike" cap="none" normalizeH="0" baseline="0" smtClean="0">
                <a:ln>
                  <a:noFill/>
                </a:ln>
                <a:solidFill>
                  <a:srgbClr val="FF0000"/>
                </a:solidFill>
                <a:effectLst/>
                <a:latin typeface="Calibri" pitchFamily="34" charset="0"/>
                <a:cs typeface="Arial" pitchFamily="34" charset="0"/>
              </a:rPr>
              <a:t>x</a:t>
            </a:r>
            <a:endParaRPr kumimoji="0" lang="en-US" sz="2800" b="0" i="0" u="none" strike="noStrike" cap="none" normalizeH="0" baseline="0" smtClean="0">
              <a:ln>
                <a:noFill/>
              </a:ln>
              <a:solidFill>
                <a:srgbClr val="FF0000"/>
              </a:solidFill>
              <a:effectLst/>
              <a:latin typeface="Arial" pitchFamily="34" charset="0"/>
              <a:cs typeface="Arial" pitchFamily="34" charset="0"/>
            </a:endParaRPr>
          </a:p>
        </p:txBody>
      </p:sp>
      <p:sp>
        <p:nvSpPr>
          <p:cNvPr id="11" name="Freeform 10"/>
          <p:cNvSpPr>
            <a:spLocks/>
          </p:cNvSpPr>
          <p:nvPr/>
        </p:nvSpPr>
        <p:spPr bwMode="auto">
          <a:xfrm>
            <a:off x="4572463" y="2773447"/>
            <a:ext cx="3558333" cy="2413476"/>
          </a:xfrm>
          <a:custGeom>
            <a:avLst/>
            <a:gdLst>
              <a:gd name="T0" fmla="+- 0 4890 4890"/>
              <a:gd name="T1" fmla="*/ T0 w 3301"/>
              <a:gd name="T2" fmla="+- 0 1051 157"/>
              <a:gd name="T3" fmla="*/ 1051 h 2341"/>
              <a:gd name="T4" fmla="+- 0 6151 4890"/>
              <a:gd name="T5" fmla="*/ T4 w 3301"/>
              <a:gd name="T6" fmla="+- 0 1051 157"/>
              <a:gd name="T7" fmla="*/ 1051 h 2341"/>
              <a:gd name="T8" fmla="+- 0 6541 4890"/>
              <a:gd name="T9" fmla="*/ T8 w 3301"/>
              <a:gd name="T10" fmla="+- 0 157 157"/>
              <a:gd name="T11" fmla="*/ 157 h 2341"/>
              <a:gd name="T12" fmla="+- 0 6930 4890"/>
              <a:gd name="T13" fmla="*/ T12 w 3301"/>
              <a:gd name="T14" fmla="+- 0 1051 157"/>
              <a:gd name="T15" fmla="*/ 1051 h 2341"/>
              <a:gd name="T16" fmla="+- 0 8191 4890"/>
              <a:gd name="T17" fmla="*/ T16 w 3301"/>
              <a:gd name="T18" fmla="+- 0 1051 157"/>
              <a:gd name="T19" fmla="*/ 1051 h 2341"/>
              <a:gd name="T20" fmla="+- 0 7171 4890"/>
              <a:gd name="T21" fmla="*/ T20 w 3301"/>
              <a:gd name="T22" fmla="+- 0 1603 157"/>
              <a:gd name="T23" fmla="*/ 1603 h 2341"/>
              <a:gd name="T24" fmla="+- 0 7561 4890"/>
              <a:gd name="T25" fmla="*/ T24 w 3301"/>
              <a:gd name="T26" fmla="+- 0 2498 157"/>
              <a:gd name="T27" fmla="*/ 2498 h 2341"/>
              <a:gd name="T28" fmla="+- 0 6541 4890"/>
              <a:gd name="T29" fmla="*/ T28 w 3301"/>
              <a:gd name="T30" fmla="+- 0 1945 157"/>
              <a:gd name="T31" fmla="*/ 1945 h 2341"/>
              <a:gd name="T32" fmla="+- 0 5520 4890"/>
              <a:gd name="T33" fmla="*/ T32 w 3301"/>
              <a:gd name="T34" fmla="+- 0 2498 157"/>
              <a:gd name="T35" fmla="*/ 2498 h 2341"/>
              <a:gd name="T36" fmla="+- 0 5910 4890"/>
              <a:gd name="T37" fmla="*/ T36 w 3301"/>
              <a:gd name="T38" fmla="+- 0 1603 157"/>
              <a:gd name="T39" fmla="*/ 1603 h 2341"/>
              <a:gd name="T40" fmla="+- 0 4890 4890"/>
              <a:gd name="T41" fmla="*/ T40 w 3301"/>
              <a:gd name="T42" fmla="+- 0 1051 157"/>
              <a:gd name="T43" fmla="*/ 1051 h 234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3301" h="2341">
                <a:moveTo>
                  <a:pt x="0" y="894"/>
                </a:moveTo>
                <a:lnTo>
                  <a:pt x="1261" y="894"/>
                </a:lnTo>
                <a:lnTo>
                  <a:pt x="1651" y="0"/>
                </a:lnTo>
                <a:lnTo>
                  <a:pt x="2040" y="894"/>
                </a:lnTo>
                <a:lnTo>
                  <a:pt x="3301" y="894"/>
                </a:lnTo>
                <a:lnTo>
                  <a:pt x="2281" y="1446"/>
                </a:lnTo>
                <a:lnTo>
                  <a:pt x="2671" y="2341"/>
                </a:lnTo>
                <a:lnTo>
                  <a:pt x="1651" y="1788"/>
                </a:lnTo>
                <a:lnTo>
                  <a:pt x="630" y="2341"/>
                </a:lnTo>
                <a:lnTo>
                  <a:pt x="1020" y="1446"/>
                </a:lnTo>
                <a:lnTo>
                  <a:pt x="0" y="894"/>
                </a:lnTo>
                <a:close/>
              </a:path>
            </a:pathLst>
          </a:cu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rgbClr val="FF0000"/>
              </a:solidFill>
            </a:endParaRPr>
          </a:p>
        </p:txBody>
      </p:sp>
      <p:sp>
        <p:nvSpPr>
          <p:cNvPr id="12" name="Line 12"/>
          <p:cNvSpPr>
            <a:spLocks noChangeShapeType="1"/>
          </p:cNvSpPr>
          <p:nvPr/>
        </p:nvSpPr>
        <p:spPr bwMode="auto">
          <a:xfrm>
            <a:off x="6356480" y="4580719"/>
            <a:ext cx="0" cy="1368561"/>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pic>
        <p:nvPicPr>
          <p:cNvPr id="13"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1419" y="6105507"/>
            <a:ext cx="609045" cy="491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14"/>
          <p:cNvSpPr txBox="1">
            <a:spLocks noChangeArrowheads="1"/>
          </p:cNvSpPr>
          <p:nvPr/>
        </p:nvSpPr>
        <p:spPr bwMode="auto">
          <a:xfrm>
            <a:off x="5834750" y="3454911"/>
            <a:ext cx="999265" cy="62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6000"/>
              </a:lnSpc>
              <a:spcBef>
                <a:spcPct val="0"/>
              </a:spcBef>
              <a:spcAft>
                <a:spcPts val="1000"/>
              </a:spcAft>
              <a:buClrTx/>
              <a:buSzTx/>
              <a:buFontTx/>
              <a:buNone/>
              <a:tabLst/>
            </a:pPr>
            <a:r>
              <a:rPr kumimoji="0" lang="en-US" sz="2800" b="0" i="0" u="none" strike="noStrike" cap="none" normalizeH="0" baseline="0" smtClean="0">
                <a:ln>
                  <a:noFill/>
                </a:ln>
                <a:solidFill>
                  <a:schemeClr val="tx1"/>
                </a:solidFill>
                <a:effectLst/>
                <a:latin typeface="Calibri" pitchFamily="34" charset="0"/>
                <a:cs typeface="Arial" pitchFamily="34" charset="0"/>
              </a:rPr>
              <a:t>Đối</a:t>
            </a:r>
          </a:p>
          <a:p>
            <a:pPr marL="0" marR="0" lvl="0" indent="0" algn="ctr" defTabSz="914400" rtl="0" eaLnBrk="1" fontAlgn="base" latinLnBrk="0" hangingPunct="1">
              <a:lnSpc>
                <a:spcPct val="117000"/>
              </a:lnSpc>
              <a:spcBef>
                <a:spcPts val="213"/>
              </a:spcBef>
              <a:spcAft>
                <a:spcPts val="1000"/>
              </a:spcAft>
              <a:buClrTx/>
              <a:buSzTx/>
              <a:buFontTx/>
              <a:buNone/>
              <a:tabLst/>
            </a:pPr>
            <a:r>
              <a:rPr kumimoji="0" lang="en-US" sz="2800" b="0" i="0" u="none" strike="noStrike" cap="none" normalizeH="0" baseline="0" smtClean="0">
                <a:ln>
                  <a:noFill/>
                </a:ln>
                <a:solidFill>
                  <a:schemeClr val="tx1"/>
                </a:solidFill>
                <a:effectLst/>
                <a:latin typeface="Calibri" pitchFamily="34" charset="0"/>
                <a:cs typeface="Arial" pitchFamily="34" charset="0"/>
              </a:rPr>
              <a:t>Tượng</a:t>
            </a: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sp>
        <p:nvSpPr>
          <p:cNvPr id="22" name="Text Box 15"/>
          <p:cNvSpPr txBox="1">
            <a:spLocks noChangeArrowheads="1"/>
          </p:cNvSpPr>
          <p:nvPr/>
        </p:nvSpPr>
        <p:spPr bwMode="auto">
          <a:xfrm>
            <a:off x="6279945" y="6093136"/>
            <a:ext cx="140134" cy="268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3000"/>
              </a:lnSpc>
              <a:spcBef>
                <a:spcPct val="0"/>
              </a:spcBef>
              <a:spcAft>
                <a:spcPts val="1000"/>
              </a:spcAft>
              <a:buClrTx/>
              <a:buSzTx/>
              <a:buFontTx/>
              <a:buNone/>
              <a:tabLst/>
            </a:pPr>
            <a:r>
              <a:rPr kumimoji="0" lang="en-US" sz="2800" b="0" i="0" u="none" strike="noStrike" cap="none" normalizeH="0" baseline="0" smtClean="0">
                <a:ln>
                  <a:noFill/>
                </a:ln>
                <a:solidFill>
                  <a:srgbClr val="FF0000"/>
                </a:solidFill>
                <a:effectLst/>
                <a:latin typeface="Calibri" pitchFamily="34" charset="0"/>
                <a:cs typeface="Arial" pitchFamily="34" charset="0"/>
              </a:rPr>
              <a:t>z</a:t>
            </a:r>
            <a:endParaRPr kumimoji="0" lang="en-US" sz="2800" b="0" i="0" u="none" strike="noStrike" cap="none" normalizeH="0" baseline="0" smtClean="0">
              <a:ln>
                <a:noFill/>
              </a:ln>
              <a:solidFill>
                <a:srgbClr val="FF0000"/>
              </a:solidFill>
              <a:effectLst/>
              <a:latin typeface="Arial" pitchFamily="34" charset="0"/>
              <a:cs typeface="Arial" pitchFamily="34" charset="0"/>
            </a:endParaRPr>
          </a:p>
        </p:txBody>
      </p:sp>
      <p:sp>
        <p:nvSpPr>
          <p:cNvPr id="25" name="Line 12"/>
          <p:cNvSpPr>
            <a:spLocks noChangeShapeType="1"/>
          </p:cNvSpPr>
          <p:nvPr/>
        </p:nvSpPr>
        <p:spPr bwMode="auto">
          <a:xfrm>
            <a:off x="2180016" y="4580719"/>
            <a:ext cx="0" cy="1376945"/>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983843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KHỞI TẠO ĐỐI TƯỢNG</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pPr algn="just"/>
            <a:r>
              <a:rPr lang="en-US" sz="3100" smtClean="0">
                <a:solidFill>
                  <a:srgbClr val="FF0000"/>
                </a:solidFill>
              </a:rPr>
              <a:t>// </a:t>
            </a:r>
            <a:r>
              <a:rPr lang="en-US" sz="3100">
                <a:solidFill>
                  <a:srgbClr val="FF0000"/>
                </a:solidFill>
              </a:rPr>
              <a:t>Đoạn lệnh 4</a:t>
            </a:r>
          </a:p>
          <a:p>
            <a:pPr algn="just"/>
            <a:r>
              <a:rPr lang="en-US" sz="3100"/>
              <a:t>// Vừa khởi tạo x vừa tạo một đối tượng Student cho x tham chiếu tới</a:t>
            </a:r>
          </a:p>
          <a:p>
            <a:pPr algn="just"/>
            <a:r>
              <a:rPr lang="en-US" sz="3100" b="1">
                <a:solidFill>
                  <a:srgbClr val="FFFF00"/>
                </a:solidFill>
              </a:rPr>
              <a:t>Student </a:t>
            </a:r>
            <a:r>
              <a:rPr lang="en-US" sz="3100" b="1" smtClean="0">
                <a:solidFill>
                  <a:srgbClr val="FFFF00"/>
                </a:solidFill>
              </a:rPr>
              <a:t>x = new </a:t>
            </a:r>
            <a:r>
              <a:rPr lang="en-US" sz="3100" b="1">
                <a:solidFill>
                  <a:srgbClr val="FFFF00"/>
                </a:solidFill>
              </a:rPr>
              <a:t>Student();</a:t>
            </a:r>
          </a:p>
          <a:p>
            <a:pPr algn="just"/>
            <a:r>
              <a:rPr lang="en-US" sz="3100"/>
              <a:t>/* x giờ không chỉ tới một đối tượng Student nào cả do bị gán null. Đối tượng Student không còn bị tham chiếu trờ thành “mồ </a:t>
            </a:r>
            <a:r>
              <a:rPr lang="en-US" sz="3100"/>
              <a:t>côi</a:t>
            </a:r>
            <a:r>
              <a:rPr lang="en-US" sz="3100" smtClean="0"/>
              <a:t>”.*/</a:t>
            </a:r>
            <a:endParaRPr lang="en-US" sz="3100"/>
          </a:p>
          <a:p>
            <a:pPr algn="just"/>
            <a:r>
              <a:rPr lang="en-US" sz="3100" b="1" smtClean="0">
                <a:solidFill>
                  <a:srgbClr val="FFFF00"/>
                </a:solidFill>
              </a:rPr>
              <a:t>x = </a:t>
            </a:r>
            <a:r>
              <a:rPr lang="en-US" sz="3100" b="1">
                <a:solidFill>
                  <a:srgbClr val="FFFF00"/>
                </a:solidFill>
              </a:rPr>
              <a:t>null;</a:t>
            </a:r>
          </a:p>
        </p:txBody>
      </p:sp>
    </p:spTree>
    <p:extLst>
      <p:ext uri="{BB962C8B-B14F-4D97-AF65-F5344CB8AC3E}">
        <p14:creationId xmlns:p14="http://schemas.microsoft.com/office/powerpoint/2010/main" val="25529805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KHỞI TẠO ĐỐI TƯỢNG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a:t>Minh </a:t>
            </a:r>
            <a:r>
              <a:rPr lang="en-US" sz="3100" smtClean="0"/>
              <a:t>họa</a:t>
            </a:r>
            <a:r>
              <a:rPr lang="en-US" sz="3100"/>
              <a:t>: </a:t>
            </a:r>
            <a:r>
              <a:rPr lang="en-US" sz="3100"/>
              <a:t>Đối tượng Student </a:t>
            </a:r>
            <a:r>
              <a:rPr lang="en-US" sz="3100"/>
              <a:t>mồ </a:t>
            </a:r>
            <a:r>
              <a:rPr lang="en-US" sz="3100" smtClean="0"/>
              <a:t>côi:</a:t>
            </a:r>
            <a:endParaRPr lang="en-US" sz="3100"/>
          </a:p>
        </p:txBody>
      </p:sp>
      <p:sp>
        <p:nvSpPr>
          <p:cNvPr id="14" name="Freeform 10"/>
          <p:cNvSpPr>
            <a:spLocks/>
          </p:cNvSpPr>
          <p:nvPr/>
        </p:nvSpPr>
        <p:spPr bwMode="auto">
          <a:xfrm>
            <a:off x="2195736" y="2773447"/>
            <a:ext cx="3558333" cy="2413476"/>
          </a:xfrm>
          <a:custGeom>
            <a:avLst/>
            <a:gdLst>
              <a:gd name="T0" fmla="+- 0 4890 4890"/>
              <a:gd name="T1" fmla="*/ T0 w 3301"/>
              <a:gd name="T2" fmla="+- 0 1051 157"/>
              <a:gd name="T3" fmla="*/ 1051 h 2341"/>
              <a:gd name="T4" fmla="+- 0 6151 4890"/>
              <a:gd name="T5" fmla="*/ T4 w 3301"/>
              <a:gd name="T6" fmla="+- 0 1051 157"/>
              <a:gd name="T7" fmla="*/ 1051 h 2341"/>
              <a:gd name="T8" fmla="+- 0 6541 4890"/>
              <a:gd name="T9" fmla="*/ T8 w 3301"/>
              <a:gd name="T10" fmla="+- 0 157 157"/>
              <a:gd name="T11" fmla="*/ 157 h 2341"/>
              <a:gd name="T12" fmla="+- 0 6930 4890"/>
              <a:gd name="T13" fmla="*/ T12 w 3301"/>
              <a:gd name="T14" fmla="+- 0 1051 157"/>
              <a:gd name="T15" fmla="*/ 1051 h 2341"/>
              <a:gd name="T16" fmla="+- 0 8191 4890"/>
              <a:gd name="T17" fmla="*/ T16 w 3301"/>
              <a:gd name="T18" fmla="+- 0 1051 157"/>
              <a:gd name="T19" fmla="*/ 1051 h 2341"/>
              <a:gd name="T20" fmla="+- 0 7171 4890"/>
              <a:gd name="T21" fmla="*/ T20 w 3301"/>
              <a:gd name="T22" fmla="+- 0 1603 157"/>
              <a:gd name="T23" fmla="*/ 1603 h 2341"/>
              <a:gd name="T24" fmla="+- 0 7561 4890"/>
              <a:gd name="T25" fmla="*/ T24 w 3301"/>
              <a:gd name="T26" fmla="+- 0 2498 157"/>
              <a:gd name="T27" fmla="*/ 2498 h 2341"/>
              <a:gd name="T28" fmla="+- 0 6541 4890"/>
              <a:gd name="T29" fmla="*/ T28 w 3301"/>
              <a:gd name="T30" fmla="+- 0 1945 157"/>
              <a:gd name="T31" fmla="*/ 1945 h 2341"/>
              <a:gd name="T32" fmla="+- 0 5520 4890"/>
              <a:gd name="T33" fmla="*/ T32 w 3301"/>
              <a:gd name="T34" fmla="+- 0 2498 157"/>
              <a:gd name="T35" fmla="*/ 2498 h 2341"/>
              <a:gd name="T36" fmla="+- 0 5910 4890"/>
              <a:gd name="T37" fmla="*/ T36 w 3301"/>
              <a:gd name="T38" fmla="+- 0 1603 157"/>
              <a:gd name="T39" fmla="*/ 1603 h 2341"/>
              <a:gd name="T40" fmla="+- 0 4890 4890"/>
              <a:gd name="T41" fmla="*/ T40 w 3301"/>
              <a:gd name="T42" fmla="+- 0 1051 157"/>
              <a:gd name="T43" fmla="*/ 1051 h 234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3301" h="2341">
                <a:moveTo>
                  <a:pt x="0" y="894"/>
                </a:moveTo>
                <a:lnTo>
                  <a:pt x="1261" y="894"/>
                </a:lnTo>
                <a:lnTo>
                  <a:pt x="1651" y="0"/>
                </a:lnTo>
                <a:lnTo>
                  <a:pt x="2040" y="894"/>
                </a:lnTo>
                <a:lnTo>
                  <a:pt x="3301" y="894"/>
                </a:lnTo>
                <a:lnTo>
                  <a:pt x="2281" y="1446"/>
                </a:lnTo>
                <a:lnTo>
                  <a:pt x="2671" y="2341"/>
                </a:lnTo>
                <a:lnTo>
                  <a:pt x="1651" y="1788"/>
                </a:lnTo>
                <a:lnTo>
                  <a:pt x="630" y="2341"/>
                </a:lnTo>
                <a:lnTo>
                  <a:pt x="1020" y="1446"/>
                </a:lnTo>
                <a:lnTo>
                  <a:pt x="0" y="894"/>
                </a:lnTo>
                <a:close/>
              </a:path>
            </a:pathLst>
          </a:cu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rgbClr val="FF0000"/>
              </a:solidFill>
            </a:endParaRPr>
          </a:p>
        </p:txBody>
      </p:sp>
      <p:sp>
        <p:nvSpPr>
          <p:cNvPr id="17" name="Text Box 14"/>
          <p:cNvSpPr txBox="1">
            <a:spLocks noChangeArrowheads="1"/>
          </p:cNvSpPr>
          <p:nvPr/>
        </p:nvSpPr>
        <p:spPr bwMode="auto">
          <a:xfrm>
            <a:off x="3458023" y="3454911"/>
            <a:ext cx="999265" cy="62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6000"/>
              </a:lnSpc>
              <a:spcBef>
                <a:spcPct val="0"/>
              </a:spcBef>
              <a:spcAft>
                <a:spcPts val="1000"/>
              </a:spcAft>
              <a:buClrTx/>
              <a:buSzTx/>
              <a:buFontTx/>
              <a:buNone/>
              <a:tabLst/>
            </a:pPr>
            <a:r>
              <a:rPr kumimoji="0" lang="en-US" sz="2800" b="0" i="0" u="none" strike="noStrike" cap="none" normalizeH="0" baseline="0" smtClean="0">
                <a:ln>
                  <a:noFill/>
                </a:ln>
                <a:solidFill>
                  <a:schemeClr val="tx1"/>
                </a:solidFill>
                <a:effectLst/>
                <a:latin typeface="Calibri" pitchFamily="34" charset="0"/>
                <a:cs typeface="Arial" pitchFamily="34" charset="0"/>
              </a:rPr>
              <a:t>Đối</a:t>
            </a:r>
          </a:p>
          <a:p>
            <a:pPr marL="0" marR="0" lvl="0" indent="0" algn="ctr" defTabSz="914400" rtl="0" eaLnBrk="1" fontAlgn="base" latinLnBrk="0" hangingPunct="1">
              <a:lnSpc>
                <a:spcPct val="117000"/>
              </a:lnSpc>
              <a:spcBef>
                <a:spcPts val="213"/>
              </a:spcBef>
              <a:spcAft>
                <a:spcPts val="1000"/>
              </a:spcAft>
              <a:buClrTx/>
              <a:buSzTx/>
              <a:buFontTx/>
              <a:buNone/>
              <a:tabLst/>
            </a:pPr>
            <a:r>
              <a:rPr kumimoji="0" lang="en-US" sz="2800" b="0" i="0" u="none" strike="noStrike" cap="none" normalizeH="0" baseline="0" smtClean="0">
                <a:ln>
                  <a:noFill/>
                </a:ln>
                <a:solidFill>
                  <a:schemeClr val="tx1"/>
                </a:solidFill>
                <a:effectLst/>
                <a:latin typeface="Calibri" pitchFamily="34" charset="0"/>
                <a:cs typeface="Arial" pitchFamily="34" charset="0"/>
              </a:rPr>
              <a:t>Tượng</a:t>
            </a: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pic>
        <p:nvPicPr>
          <p:cNvPr id="19"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6105584"/>
            <a:ext cx="609045" cy="491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15"/>
          <p:cNvSpPr txBox="1">
            <a:spLocks noChangeArrowheads="1"/>
          </p:cNvSpPr>
          <p:nvPr/>
        </p:nvSpPr>
        <p:spPr bwMode="auto">
          <a:xfrm>
            <a:off x="3864422" y="6093213"/>
            <a:ext cx="140134" cy="268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3000"/>
              </a:lnSpc>
              <a:spcBef>
                <a:spcPct val="0"/>
              </a:spcBef>
              <a:spcAft>
                <a:spcPts val="1000"/>
              </a:spcAft>
              <a:buClrTx/>
              <a:buSzTx/>
              <a:buFontTx/>
              <a:buNone/>
              <a:tabLst/>
            </a:pPr>
            <a:r>
              <a:rPr kumimoji="0" lang="en-US" sz="2800" b="0" i="0" u="none" strike="noStrike" cap="none" normalizeH="0" baseline="0" smtClean="0">
                <a:ln>
                  <a:noFill/>
                </a:ln>
                <a:solidFill>
                  <a:srgbClr val="FF0000"/>
                </a:solidFill>
                <a:effectLst/>
                <a:latin typeface="Calibri" pitchFamily="34" charset="0"/>
                <a:cs typeface="Arial" pitchFamily="34" charset="0"/>
              </a:rPr>
              <a:t>x</a:t>
            </a:r>
            <a:endParaRPr kumimoji="0" lang="en-US" sz="2800" b="0" i="0" u="none" strike="noStrike" cap="none" normalizeH="0" baseline="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val="8684628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KHỞI TẠO ĐỐI TƯỢNG</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algn="just"/>
            <a:r>
              <a:rPr lang="en-US" sz="3100" smtClean="0"/>
              <a:t>Để </a:t>
            </a:r>
            <a:r>
              <a:rPr lang="en-US" sz="3100"/>
              <a:t>giải quyết các trường hợp đối tượng không có biến nào tham chiếu như trên, máy ảo Java tạo ra cơ chế thu rác (garbage collection) </a:t>
            </a:r>
            <a:r>
              <a:rPr lang="en-US" sz="3100"/>
              <a:t>như </a:t>
            </a:r>
            <a:r>
              <a:rPr lang="en-US" sz="3100" smtClean="0"/>
              <a:t>sau:</a:t>
            </a:r>
          </a:p>
          <a:p>
            <a:pPr lvl="1" algn="just"/>
            <a:r>
              <a:rPr lang="en-US" sz="2700" smtClean="0"/>
              <a:t>Công </a:t>
            </a:r>
            <a:r>
              <a:rPr lang="en-US" sz="2700"/>
              <a:t>việc thu rác xảy ra khi ứng dụng còn ít bộ nhớ tự do hoặc khi máy ảo Java rảnh. Vì vậy trong một thời điểm nào các đối tượng mồ côi vẫn còn ở trong bộ nhớ nhưng ta không thể truy </a:t>
            </a:r>
            <a:r>
              <a:rPr lang="en-US" sz="2700"/>
              <a:t>xuất </a:t>
            </a:r>
            <a:r>
              <a:rPr lang="en-US" sz="2700" smtClean="0"/>
              <a:t>chúng.</a:t>
            </a:r>
          </a:p>
          <a:p>
            <a:pPr lvl="1" algn="just"/>
            <a:r>
              <a:rPr lang="en-US" sz="2700" smtClean="0"/>
              <a:t>Nếu </a:t>
            </a:r>
            <a:r>
              <a:rPr lang="en-US" sz="2700"/>
              <a:t>muốn thu rác xảy ra ngay lập tức thì gọi phương thức sau:</a:t>
            </a:r>
          </a:p>
          <a:p>
            <a:pPr marL="338328" lvl="1" indent="0" algn="just">
              <a:buNone/>
            </a:pPr>
            <a:r>
              <a:rPr lang="en-US" sz="2700" smtClean="0"/>
              <a:t>	</a:t>
            </a:r>
            <a:r>
              <a:rPr lang="en-US" sz="2700" smtClean="0">
                <a:solidFill>
                  <a:srgbClr val="FFFF00"/>
                </a:solidFill>
              </a:rPr>
              <a:t>Runtime.getRuntime</a:t>
            </a:r>
            <a:r>
              <a:rPr lang="en-US" sz="2700">
                <a:solidFill>
                  <a:srgbClr val="FFFF00"/>
                </a:solidFill>
              </a:rPr>
              <a:t>().gc();</a:t>
            </a:r>
          </a:p>
        </p:txBody>
      </p:sp>
    </p:spTree>
    <p:extLst>
      <p:ext uri="{BB962C8B-B14F-4D97-AF65-F5344CB8AC3E}">
        <p14:creationId xmlns:p14="http://schemas.microsoft.com/office/powerpoint/2010/main" val="1185129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solidFill>
                  <a:srgbClr val="FFFF00"/>
                </a:solidFill>
              </a:rPr>
              <a:t>KHÁI NIỆM ĐỐI TƯỢNG</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marL="36576" indent="0" algn="just">
              <a:buNone/>
            </a:pPr>
            <a:r>
              <a:rPr lang="en-US" b="1" smtClean="0">
                <a:solidFill>
                  <a:srgbClr val="FF0000"/>
                </a:solidFill>
              </a:rPr>
              <a:t>Đối tượng được xác định bằng 3 yếu tố:</a:t>
            </a:r>
            <a:endParaRPr lang="en-US" b="1">
              <a:solidFill>
                <a:srgbClr val="FF0000"/>
              </a:solidFill>
            </a:endParaRPr>
          </a:p>
          <a:p>
            <a:pPr algn="just"/>
            <a:r>
              <a:rPr lang="en-US" sz="3000" smtClean="0"/>
              <a:t>Định </a:t>
            </a:r>
            <a:r>
              <a:rPr lang="en-US" sz="3000"/>
              <a:t>danh đối tượng</a:t>
            </a:r>
            <a:r>
              <a:rPr lang="en-US" sz="3000"/>
              <a:t>: </a:t>
            </a:r>
            <a:r>
              <a:rPr lang="en-US" sz="3000" smtClean="0"/>
              <a:t>Xác </a:t>
            </a:r>
            <a:r>
              <a:rPr lang="en-US" sz="3000"/>
              <a:t>định duy nhất cho mỗi đối tượng trong hệ thống, nhằm phân biệt các đối tượng với nhau.</a:t>
            </a:r>
          </a:p>
          <a:p>
            <a:pPr algn="just"/>
            <a:r>
              <a:rPr lang="en-US"/>
              <a:t>Trạng thái của đối tượng</a:t>
            </a:r>
            <a:r>
              <a:rPr lang="en-US"/>
              <a:t>: </a:t>
            </a:r>
            <a:r>
              <a:rPr lang="en-US" smtClean="0"/>
              <a:t>Là </a:t>
            </a:r>
            <a:r>
              <a:rPr lang="en-US"/>
              <a:t>sự tổ hợp của các giá trị của các thuộc tính mà đối tượng đang </a:t>
            </a:r>
            <a:r>
              <a:rPr lang="en-US"/>
              <a:t>có</a:t>
            </a:r>
            <a:r>
              <a:rPr lang="en-US" smtClean="0"/>
              <a:t>.</a:t>
            </a:r>
          </a:p>
          <a:p>
            <a:pPr algn="just"/>
            <a:r>
              <a:rPr lang="en-US"/>
              <a:t>Hoạt động của đối tượng</a:t>
            </a:r>
            <a:r>
              <a:rPr lang="en-US"/>
              <a:t>: </a:t>
            </a:r>
            <a:r>
              <a:rPr lang="en-US" smtClean="0"/>
              <a:t>Là </a:t>
            </a:r>
            <a:r>
              <a:rPr lang="en-US"/>
              <a:t>các hành động mà đối tượng có khả năng thực hiện được.</a:t>
            </a:r>
          </a:p>
        </p:txBody>
      </p:sp>
    </p:spTree>
    <p:extLst>
      <p:ext uri="{BB962C8B-B14F-4D97-AF65-F5344CB8AC3E}">
        <p14:creationId xmlns:p14="http://schemas.microsoft.com/office/powerpoint/2010/main" val="3551715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solidFill>
                  <a:srgbClr val="FFFF00"/>
                </a:solidFill>
              </a:rPr>
              <a:t>KHÁI NIỆM ĐỐI TƯỢNG</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marL="36576" indent="0" algn="just">
              <a:buNone/>
            </a:pPr>
            <a:r>
              <a:rPr lang="en-US" b="1" smtClean="0">
                <a:solidFill>
                  <a:srgbClr val="FF0000"/>
                </a:solidFill>
              </a:rPr>
              <a:t>Đối tượng được xác định bằng 3 yếu tố:</a:t>
            </a:r>
            <a:endParaRPr lang="en-US" b="1">
              <a:solidFill>
                <a:srgbClr val="FF0000"/>
              </a:solidFill>
            </a:endParaRPr>
          </a:p>
          <a:p>
            <a:pPr algn="just"/>
            <a:r>
              <a:rPr lang="en-US" smtClean="0"/>
              <a:t>Trạng </a:t>
            </a:r>
            <a:r>
              <a:rPr lang="en-US"/>
              <a:t>thái hiện tại của đối tượng qui định tính chất đặc trưng của đối tượng. Ví dụ, nhân viên trong ví dụ trên có trạng </a:t>
            </a:r>
            <a:r>
              <a:rPr lang="en-US"/>
              <a:t>thái </a:t>
            </a:r>
            <a:r>
              <a:rPr lang="en-US" smtClean="0"/>
              <a:t>là:</a:t>
            </a:r>
          </a:p>
          <a:p>
            <a:pPr lvl="1" algn="just"/>
            <a:r>
              <a:rPr lang="en-US" sz="2600" smtClean="0"/>
              <a:t>Tên </a:t>
            </a:r>
            <a:r>
              <a:rPr lang="en-US" sz="2600"/>
              <a:t>là </a:t>
            </a:r>
            <a:r>
              <a:rPr lang="en-US" sz="2600" smtClean="0"/>
              <a:t>Vinh</a:t>
            </a:r>
          </a:p>
          <a:p>
            <a:pPr lvl="1" algn="just"/>
            <a:r>
              <a:rPr lang="en-US" sz="2600" smtClean="0"/>
              <a:t>Tuổi </a:t>
            </a:r>
            <a:r>
              <a:rPr lang="en-US" sz="2600"/>
              <a:t>là </a:t>
            </a:r>
            <a:r>
              <a:rPr lang="en-US" sz="2600" smtClean="0"/>
              <a:t>25</a:t>
            </a:r>
          </a:p>
          <a:p>
            <a:pPr lvl="1" algn="just"/>
            <a:r>
              <a:rPr lang="en-US" sz="2600" smtClean="0"/>
              <a:t>Vị </a:t>
            </a:r>
            <a:r>
              <a:rPr lang="en-US" sz="2600"/>
              <a:t>trí làm việc là phòng hành chính.</a:t>
            </a:r>
          </a:p>
          <a:p>
            <a:pPr algn="just"/>
            <a:r>
              <a:rPr lang="en-US"/>
              <a:t>Trong khi đó, trạng thái của chiếc xe trong cửa </a:t>
            </a:r>
            <a:r>
              <a:rPr lang="en-US"/>
              <a:t>hàng </a:t>
            </a:r>
            <a:r>
              <a:rPr lang="en-US" smtClean="0"/>
              <a:t>là:</a:t>
            </a:r>
          </a:p>
          <a:p>
            <a:pPr lvl="1" algn="just"/>
            <a:r>
              <a:rPr lang="en-US" sz="2600" smtClean="0"/>
              <a:t>Nhãn </a:t>
            </a:r>
            <a:r>
              <a:rPr lang="en-US" sz="2600"/>
              <a:t>hiệu xe </a:t>
            </a:r>
            <a:r>
              <a:rPr lang="en-US" sz="2600"/>
              <a:t>là </a:t>
            </a:r>
            <a:r>
              <a:rPr lang="en-US" sz="2600" smtClean="0"/>
              <a:t>Ford</a:t>
            </a:r>
          </a:p>
          <a:p>
            <a:pPr lvl="1" algn="just"/>
            <a:r>
              <a:rPr lang="en-US" sz="2600" smtClean="0"/>
              <a:t>Màu </a:t>
            </a:r>
            <a:r>
              <a:rPr lang="en-US" sz="2600"/>
              <a:t>sơn xe là trắng</a:t>
            </a:r>
          </a:p>
          <a:p>
            <a:pPr lvl="1" algn="just"/>
            <a:r>
              <a:rPr lang="en-US"/>
              <a:t>Giá bán xe là 5000$</a:t>
            </a:r>
          </a:p>
        </p:txBody>
      </p:sp>
    </p:spTree>
    <p:extLst>
      <p:ext uri="{BB962C8B-B14F-4D97-AF65-F5344CB8AC3E}">
        <p14:creationId xmlns:p14="http://schemas.microsoft.com/office/powerpoint/2010/main" val="862517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solidFill>
                  <a:srgbClr val="FFFF00"/>
                </a:solidFill>
              </a:rPr>
              <a:t>KHÁI NIỆM ĐỐI TƯỢNG</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marL="36576" indent="0" algn="just">
              <a:buNone/>
            </a:pPr>
            <a:r>
              <a:rPr lang="en-US" b="1" smtClean="0">
                <a:solidFill>
                  <a:srgbClr val="FF0000"/>
                </a:solidFill>
              </a:rPr>
              <a:t>Đối tượng được xác định bằng 3 yếu tố:</a:t>
            </a:r>
            <a:endParaRPr lang="en-US" b="1">
              <a:solidFill>
                <a:srgbClr val="FF0000"/>
              </a:solidFill>
            </a:endParaRPr>
          </a:p>
          <a:p>
            <a:pPr algn="just"/>
            <a:r>
              <a:rPr lang="en-US" sz="3100" smtClean="0"/>
              <a:t>Mỗi </a:t>
            </a:r>
            <a:r>
              <a:rPr lang="en-US" sz="3100"/>
              <a:t>đối tượng sẽ thực hiện một số hành động. Ví dụ, đối tượng xe hơi có khả năng thực hiện những hành </a:t>
            </a:r>
            <a:r>
              <a:rPr lang="en-US" sz="3100"/>
              <a:t>động </a:t>
            </a:r>
            <a:r>
              <a:rPr lang="en-US" sz="3100" smtClean="0"/>
              <a:t>sau:</a:t>
            </a:r>
          </a:p>
          <a:p>
            <a:pPr lvl="1" algn="just"/>
            <a:r>
              <a:rPr lang="en-US" sz="2700" smtClean="0"/>
              <a:t>Khởi động.</a:t>
            </a:r>
          </a:p>
          <a:p>
            <a:pPr lvl="1" algn="just"/>
            <a:r>
              <a:rPr lang="en-US" sz="2700" smtClean="0"/>
              <a:t>Dừng lại.</a:t>
            </a:r>
          </a:p>
          <a:p>
            <a:pPr lvl="1" algn="just"/>
            <a:r>
              <a:rPr lang="en-US" sz="2700" smtClean="0"/>
              <a:t>Chạy</a:t>
            </a:r>
            <a:r>
              <a:rPr lang="en-US" sz="2700"/>
              <a:t>.</a:t>
            </a:r>
          </a:p>
          <a:p>
            <a:pPr algn="just"/>
            <a:r>
              <a:rPr lang="en-US" sz="3100"/>
              <a:t>Để biểu diễn đối tượng trong lập trình hướng đối tượng, người ta trừu tượng hoá đối tượng để tạo nên khái niệm lớp đối tượng.</a:t>
            </a:r>
          </a:p>
        </p:txBody>
      </p:sp>
    </p:spTree>
    <p:extLst>
      <p:ext uri="{BB962C8B-B14F-4D97-AF65-F5344CB8AC3E}">
        <p14:creationId xmlns:p14="http://schemas.microsoft.com/office/powerpoint/2010/main" val="4290929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63272" cy="1143000"/>
          </a:xfrm>
        </p:spPr>
        <p:txBody>
          <a:bodyPr>
            <a:normAutofit fontScale="90000"/>
          </a:bodyPr>
          <a:lstStyle/>
          <a:p>
            <a:pPr algn="ctr"/>
            <a:r>
              <a:rPr lang="en-US" smtClean="0">
                <a:solidFill>
                  <a:srgbClr val="FFFF00"/>
                </a:solidFill>
              </a:rPr>
              <a:t>TRỪU TƯỢNG HÓA </a:t>
            </a:r>
            <a:r>
              <a:rPr lang="en-US" smtClean="0">
                <a:solidFill>
                  <a:srgbClr val="FFFF00"/>
                </a:solidFill>
              </a:rPr>
              <a:t>ĐỐI TƯỢNG THEO CHỨC NĂNG</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algn="just"/>
            <a:r>
              <a:rPr lang="en-US" sz="3100"/>
              <a:t>L</a:t>
            </a:r>
            <a:r>
              <a:rPr lang="en-US" sz="3100" smtClean="0"/>
              <a:t>à </a:t>
            </a:r>
            <a:r>
              <a:rPr lang="en-US" sz="3100"/>
              <a:t>quá trình mô hình hoá phương thức của lớp dựa trên các hành động của các đối tượng</a:t>
            </a:r>
            <a:r>
              <a:rPr lang="en-US" sz="3100"/>
              <a:t>. </a:t>
            </a:r>
            <a:endParaRPr lang="en-US" sz="3100" smtClean="0"/>
          </a:p>
          <a:p>
            <a:pPr lvl="1" algn="just"/>
            <a:r>
              <a:rPr lang="en-US" sz="2700" smtClean="0"/>
              <a:t>Tập </a:t>
            </a:r>
            <a:r>
              <a:rPr lang="en-US" sz="2700"/>
              <a:t>hợp tất cả các hành động có thể có của các </a:t>
            </a:r>
            <a:r>
              <a:rPr lang="en-US" sz="2700"/>
              <a:t>đối </a:t>
            </a:r>
            <a:r>
              <a:rPr lang="en-US" sz="2700" smtClean="0"/>
              <a:t>tượng.</a:t>
            </a:r>
          </a:p>
          <a:p>
            <a:pPr lvl="1" algn="just"/>
            <a:r>
              <a:rPr lang="en-US" sz="2700" smtClean="0"/>
              <a:t>Nhóm </a:t>
            </a:r>
            <a:r>
              <a:rPr lang="en-US" sz="2700"/>
              <a:t>các đối tượng có các hoạt động tương tự nhau, loại bỏ bớt các hoạt động cá biệt, tạo thành một </a:t>
            </a:r>
            <a:r>
              <a:rPr lang="en-US" sz="2700"/>
              <a:t>nhóm </a:t>
            </a:r>
            <a:r>
              <a:rPr lang="en-US" sz="2700" smtClean="0"/>
              <a:t>chung.</a:t>
            </a:r>
          </a:p>
          <a:p>
            <a:pPr lvl="1" algn="just"/>
            <a:r>
              <a:rPr lang="en-US" sz="2700" smtClean="0"/>
              <a:t>Mỗi </a:t>
            </a:r>
            <a:r>
              <a:rPr lang="en-US" sz="2700"/>
              <a:t>nhóm đối tượng đề xuất một lớp </a:t>
            </a:r>
            <a:r>
              <a:rPr lang="en-US" sz="2700"/>
              <a:t>tương </a:t>
            </a:r>
            <a:r>
              <a:rPr lang="en-US" sz="2700" smtClean="0"/>
              <a:t>ứng.</a:t>
            </a:r>
          </a:p>
          <a:p>
            <a:pPr lvl="1" algn="just"/>
            <a:r>
              <a:rPr lang="en-US" sz="2700" smtClean="0"/>
              <a:t>Các </a:t>
            </a:r>
            <a:r>
              <a:rPr lang="en-US" sz="2700"/>
              <a:t>hành động chung của nhóm đối tượng sẽ cấu thành các phương thức của lớp tương ứng.</a:t>
            </a:r>
          </a:p>
          <a:p>
            <a:pPr algn="just"/>
            <a:endParaRPr lang="en-US" sz="3100"/>
          </a:p>
        </p:txBody>
      </p:sp>
    </p:spTree>
    <p:extLst>
      <p:ext uri="{BB962C8B-B14F-4D97-AF65-F5344CB8AC3E}">
        <p14:creationId xmlns:p14="http://schemas.microsoft.com/office/powerpoint/2010/main" val="1678460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63272" cy="1143000"/>
          </a:xfrm>
        </p:spPr>
        <p:txBody>
          <a:bodyPr>
            <a:normAutofit fontScale="90000"/>
          </a:bodyPr>
          <a:lstStyle/>
          <a:p>
            <a:pPr algn="ctr"/>
            <a:r>
              <a:rPr lang="en-US" smtClean="0">
                <a:solidFill>
                  <a:srgbClr val="FFFF00"/>
                </a:solidFill>
              </a:rPr>
              <a:t>TRỪU TƯỢNG HÓA </a:t>
            </a:r>
            <a:r>
              <a:rPr lang="en-US" smtClean="0">
                <a:solidFill>
                  <a:srgbClr val="FFFF00"/>
                </a:solidFill>
              </a:rPr>
              <a:t>ĐỐI TƯỢNG THEO CHỨC NĂNG</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algn="just"/>
            <a:r>
              <a:rPr lang="en-US" sz="3100" smtClean="0"/>
              <a:t>Ví </a:t>
            </a:r>
            <a:r>
              <a:rPr lang="en-US" sz="3100"/>
              <a:t>dụ, trong bài toán quản lý cửa hàng bán ô tô. Mỗi ô tô có mặt trong của hàng là một đối tượng. Mặc dù mỗi chiếc xe có một số đặc điểm khác nhau về nhãn hiệu, giá xe, màu sắc… nhưng có chung các hành động của một chiếc xe ô </a:t>
            </a:r>
            <a:r>
              <a:rPr lang="en-US" sz="3100"/>
              <a:t>tô </a:t>
            </a:r>
            <a:r>
              <a:rPr lang="en-US" sz="3100" smtClean="0"/>
              <a:t>là:</a:t>
            </a:r>
          </a:p>
          <a:p>
            <a:pPr lvl="1" algn="just"/>
            <a:r>
              <a:rPr lang="en-US" sz="2700" smtClean="0"/>
              <a:t>Có </a:t>
            </a:r>
            <a:r>
              <a:rPr lang="en-US" sz="2700"/>
              <a:t>thể khởi </a:t>
            </a:r>
            <a:r>
              <a:rPr lang="en-US" sz="2700"/>
              <a:t>động </a:t>
            </a:r>
            <a:r>
              <a:rPr lang="en-US" sz="2700" smtClean="0"/>
              <a:t>máy.</a:t>
            </a:r>
          </a:p>
          <a:p>
            <a:pPr lvl="1" algn="just"/>
            <a:r>
              <a:rPr lang="en-US" sz="2700" smtClean="0"/>
              <a:t>Có </a:t>
            </a:r>
            <a:r>
              <a:rPr lang="en-US" sz="2700"/>
              <a:t>thể </a:t>
            </a:r>
            <a:r>
              <a:rPr lang="en-US" sz="2700" smtClean="0"/>
              <a:t>chạy.</a:t>
            </a:r>
          </a:p>
          <a:p>
            <a:pPr lvl="1" algn="just"/>
            <a:r>
              <a:rPr lang="en-US" sz="2700" smtClean="0"/>
              <a:t>Có </a:t>
            </a:r>
            <a:r>
              <a:rPr lang="en-US" sz="2700"/>
              <a:t>thể dừng lại.</a:t>
            </a:r>
          </a:p>
          <a:p>
            <a:pPr lvl="1" algn="just"/>
            <a:r>
              <a:rPr lang="en-US" sz="2700"/>
              <a:t>Có thể tắt máy.</a:t>
            </a:r>
          </a:p>
          <a:p>
            <a:pPr algn="just"/>
            <a:endParaRPr lang="en-US" sz="3100"/>
          </a:p>
        </p:txBody>
      </p:sp>
    </p:spTree>
    <p:extLst>
      <p:ext uri="{BB962C8B-B14F-4D97-AF65-F5344CB8AC3E}">
        <p14:creationId xmlns:p14="http://schemas.microsoft.com/office/powerpoint/2010/main" val="2213945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1536</TotalTime>
  <Words>2860</Words>
  <Application>Microsoft Office PowerPoint</Application>
  <PresentationFormat>On-screen Show (4:3)</PresentationFormat>
  <Paragraphs>259</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Technic</vt:lpstr>
      <vt:lpstr>lập trình Hđt VỚI JAVA: ĐốI tượng và lớp</vt:lpstr>
      <vt:lpstr>NỘI DUNG</vt:lpstr>
      <vt:lpstr>KHÁI NIỆM ĐỐI TƯỢNG</vt:lpstr>
      <vt:lpstr>KHÁI NIỆM ĐỐI TƯỢNG</vt:lpstr>
      <vt:lpstr>KHÁI NIỆM ĐỐI TƯỢNG</vt:lpstr>
      <vt:lpstr>KHÁI NIỆM ĐỐI TƯỢNG</vt:lpstr>
      <vt:lpstr>KHÁI NIỆM ĐỐI TƯỢNG</vt:lpstr>
      <vt:lpstr>TRỪU TƯỢNG HÓA ĐỐI TƯỢNG THEO CHỨC NĂNG</vt:lpstr>
      <vt:lpstr>TRỪU TƯỢNG HÓA ĐỐI TƯỢNG THEO CHỨC NĂNG</vt:lpstr>
      <vt:lpstr>TRỪU TƯỢNG HÓA ĐỐI TƯỢNG THEO CHỨC NĂNG</vt:lpstr>
      <vt:lpstr>TRỪU TƯỢNG HÓA ĐỐI TƯỢNG THEO CHỨC NĂNG</vt:lpstr>
      <vt:lpstr>TRỪU TƯỢNG HÓA ĐỐI TƯỢNG THEO DỮ LIỆU</vt:lpstr>
      <vt:lpstr>TRỪU TƯỢNG HÓA ĐỐI TƯỢNG THEO DỮ LIỆU</vt:lpstr>
      <vt:lpstr>TRỪU TƯỢNG HÓA ĐỐI TƯỢNG THEO DỮ LIỆU</vt:lpstr>
      <vt:lpstr>TRỪU TƯỢNG HÓA ĐỐI TƯỢNG THEO DỮ LIỆU</vt:lpstr>
      <vt:lpstr>KHÁI NIỆM LỚP</vt:lpstr>
      <vt:lpstr>KHÁI NIỆM LỚP</vt:lpstr>
      <vt:lpstr>KHÁI NIỆM LỚP</vt:lpstr>
      <vt:lpstr>KHÁI NIỆM LỚP</vt:lpstr>
      <vt:lpstr>KHÁI NIỆM LỚP</vt:lpstr>
      <vt:lpstr>KHÁI NIỆM LỚP</vt:lpstr>
      <vt:lpstr>LỚP VÀ ĐỐI TƯỢNG</vt:lpstr>
      <vt:lpstr>LỚP VÀ ĐỐI TƯỢNG</vt:lpstr>
      <vt:lpstr>KHÁI NIỆM ĐÓNG GÓI</vt:lpstr>
      <vt:lpstr>KHÁI NIỆM ĐÓNG GÓI</vt:lpstr>
      <vt:lpstr>KHÁI NIỆM ĐÓNG GÓI</vt:lpstr>
      <vt:lpstr>KHÁI NIỆM ĐÓNG GÓI</vt:lpstr>
      <vt:lpstr>BIẾN THAM CHIẾU</vt:lpstr>
      <vt:lpstr>BIẾN THAM CHIẾU</vt:lpstr>
      <vt:lpstr>BIẾN THAM CHIẾU</vt:lpstr>
      <vt:lpstr>BIẾN THAM CHIẾU</vt:lpstr>
      <vt:lpstr>BIẾN THAM CHIẾU</vt:lpstr>
      <vt:lpstr>KHỞI TẠO ĐỐI TƯỢNG</vt:lpstr>
      <vt:lpstr>KHỞI TẠO ĐỐI TƯỢNG</vt:lpstr>
      <vt:lpstr>KHỞI TẠO ĐỐI TƯỢNG</vt:lpstr>
      <vt:lpstr>KHỞI TẠO ĐỐI TƯỢNG</vt:lpstr>
      <vt:lpstr>KHỞI TẠO ĐỐI TƯỢNG</vt:lpstr>
      <vt:lpstr>KHỞI TẠO ĐỐI TƯỢNG</vt:lpstr>
      <vt:lpstr>KHỞI TẠO ĐỐI TƯỢNG</vt:lpstr>
      <vt:lpstr>KHỞI TẠO ĐỐI TƯỢNG</vt:lpstr>
      <vt:lpstr>KHỞI TẠO ĐỐI TƯỢNG</vt:lpstr>
      <vt:lpstr>KHỞI TẠO ĐỐI TƯỢNG</vt:lpstr>
      <vt:lpstr>KHỞI TẠO ĐỐI TƯỢNG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về  các phương pháp lập trình và ngôn ngữ c++</dc:title>
  <dc:creator>Windows User</dc:creator>
  <cp:lastModifiedBy>Windows User</cp:lastModifiedBy>
  <cp:revision>552</cp:revision>
  <dcterms:created xsi:type="dcterms:W3CDTF">2016-08-15T10:08:11Z</dcterms:created>
  <dcterms:modified xsi:type="dcterms:W3CDTF">2016-09-19T18:53:47Z</dcterms:modified>
</cp:coreProperties>
</file>