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3"/>
  </p:notesMasterIdLst>
  <p:sldIdLst>
    <p:sldId id="256" r:id="rId2"/>
    <p:sldId id="258" r:id="rId3"/>
    <p:sldId id="259"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9" r:id="rId35"/>
    <p:sldId id="346" r:id="rId36"/>
    <p:sldId id="348" r:id="rId37"/>
    <p:sldId id="350" r:id="rId38"/>
    <p:sldId id="351" r:id="rId39"/>
    <p:sldId id="352" r:id="rId40"/>
    <p:sldId id="353" r:id="rId41"/>
    <p:sldId id="354" r:id="rId42"/>
    <p:sldId id="355" r:id="rId43"/>
    <p:sldId id="356" r:id="rId44"/>
    <p:sldId id="357" r:id="rId45"/>
    <p:sldId id="358" r:id="rId46"/>
    <p:sldId id="359" r:id="rId47"/>
    <p:sldId id="347" r:id="rId48"/>
    <p:sldId id="360" r:id="rId49"/>
    <p:sldId id="361" r:id="rId50"/>
    <p:sldId id="362" r:id="rId51"/>
    <p:sldId id="363" r:id="rId52"/>
    <p:sldId id="364" r:id="rId53"/>
    <p:sldId id="365" r:id="rId54"/>
    <p:sldId id="366" r:id="rId55"/>
    <p:sldId id="368" r:id="rId56"/>
    <p:sldId id="367" r:id="rId57"/>
    <p:sldId id="369" r:id="rId58"/>
    <p:sldId id="371" r:id="rId59"/>
    <p:sldId id="370"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4" r:id="rId82"/>
    <p:sldId id="393" r:id="rId83"/>
    <p:sldId id="395" r:id="rId84"/>
    <p:sldId id="396" r:id="rId85"/>
    <p:sldId id="397" r:id="rId86"/>
    <p:sldId id="399" r:id="rId87"/>
    <p:sldId id="398" r:id="rId88"/>
    <p:sldId id="400" r:id="rId89"/>
    <p:sldId id="401" r:id="rId90"/>
    <p:sldId id="402" r:id="rId91"/>
    <p:sldId id="403" r:id="rId92"/>
    <p:sldId id="404" r:id="rId93"/>
    <p:sldId id="405" r:id="rId94"/>
    <p:sldId id="406" r:id="rId95"/>
    <p:sldId id="407" r:id="rId96"/>
    <p:sldId id="408" r:id="rId97"/>
    <p:sldId id="409" r:id="rId98"/>
    <p:sldId id="410" r:id="rId99"/>
    <p:sldId id="412" r:id="rId100"/>
    <p:sldId id="411" r:id="rId101"/>
    <p:sldId id="413" r:id="rId102"/>
    <p:sldId id="414" r:id="rId103"/>
    <p:sldId id="415" r:id="rId104"/>
    <p:sldId id="416" r:id="rId105"/>
    <p:sldId id="417" r:id="rId106"/>
    <p:sldId id="418" r:id="rId107"/>
    <p:sldId id="419" r:id="rId108"/>
    <p:sldId id="420" r:id="rId109"/>
    <p:sldId id="421" r:id="rId110"/>
    <p:sldId id="307" r:id="rId111"/>
    <p:sldId id="422" r:id="rId112"/>
    <p:sldId id="308" r:id="rId113"/>
    <p:sldId id="423" r:id="rId114"/>
    <p:sldId id="424" r:id="rId115"/>
    <p:sldId id="425" r:id="rId116"/>
    <p:sldId id="426" r:id="rId117"/>
    <p:sldId id="427" r:id="rId118"/>
    <p:sldId id="428" r:id="rId119"/>
    <p:sldId id="429" r:id="rId120"/>
    <p:sldId id="430" r:id="rId121"/>
    <p:sldId id="432"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10" autoAdjust="0"/>
  </p:normalViewPr>
  <p:slideViewPr>
    <p:cSldViewPr>
      <p:cViewPr>
        <p:scale>
          <a:sx n="72" d="100"/>
          <a:sy n="72" d="100"/>
        </p:scale>
        <p:origin x="-13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27/09/2016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Sự sử dụng của từ khóa super trong Java</a:t>
            </a:r>
            <a:r>
              <a:rPr lang="en-US" sz="1200" b="0" i="0" kern="1200" smtClean="0">
                <a:solidFill>
                  <a:schemeClr val="tx1"/>
                </a:solidFill>
                <a:effectLst/>
                <a:latin typeface="+mn-lt"/>
                <a:ea typeface="+mn-ea"/>
                <a:cs typeface="+mn-cs"/>
              </a:rPr>
              <a:t>:</a:t>
            </a:r>
            <a:endParaRPr lang="vi-VN"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tham chiếu biến instance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Constructor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phương thức của lớp cha gần nhất.</a:t>
            </a:r>
          </a:p>
        </p:txBody>
      </p:sp>
      <p:sp>
        <p:nvSpPr>
          <p:cNvPr id="4" name="Slide Number Placeholder 3"/>
          <p:cNvSpPr>
            <a:spLocks noGrp="1"/>
          </p:cNvSpPr>
          <p:nvPr>
            <p:ph type="sldNum" sz="quarter" idx="10"/>
          </p:nvPr>
        </p:nvSpPr>
        <p:spPr/>
        <p:txBody>
          <a:bodyPr/>
          <a:lstStyle/>
          <a:p>
            <a:fld id="{97B842AA-1770-47B5-86E9-2358399F357D}" type="slidenum">
              <a:rPr lang="en-US" smtClean="0"/>
              <a:t>31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49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Sự sử dụng của từ khóa super trong Java</a:t>
            </a:r>
            <a:r>
              <a:rPr lang="en-US" sz="1200" b="0" i="0" kern="1200" smtClean="0">
                <a:solidFill>
                  <a:schemeClr val="tx1"/>
                </a:solidFill>
                <a:effectLst/>
                <a:latin typeface="+mn-lt"/>
                <a:ea typeface="+mn-ea"/>
                <a:cs typeface="+mn-cs"/>
              </a:rPr>
              <a:t>:</a:t>
            </a:r>
            <a:endParaRPr lang="vi-VN"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tham chiếu biến instance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Constructor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phương thức của lớp cha gần nhất.</a:t>
            </a:r>
          </a:p>
        </p:txBody>
      </p:sp>
      <p:sp>
        <p:nvSpPr>
          <p:cNvPr id="4" name="Slide Number Placeholder 3"/>
          <p:cNvSpPr>
            <a:spLocks noGrp="1"/>
          </p:cNvSpPr>
          <p:nvPr>
            <p:ph type="sldNum" sz="quarter" idx="10"/>
          </p:nvPr>
        </p:nvSpPr>
        <p:spPr/>
        <p:txBody>
          <a:bodyPr/>
          <a:lstStyle/>
          <a:p>
            <a:fld id="{97B842AA-1770-47B5-86E9-2358399F357D}" type="slidenum">
              <a:rPr lang="en-US" smtClean="0"/>
              <a:t>32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59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Sự sử dụng của từ khóa super trong Java</a:t>
            </a:r>
            <a:r>
              <a:rPr lang="en-US" sz="1200" b="0" i="0" kern="1200" smtClean="0">
                <a:solidFill>
                  <a:schemeClr val="tx1"/>
                </a:solidFill>
                <a:effectLst/>
                <a:latin typeface="+mn-lt"/>
                <a:ea typeface="+mn-ea"/>
                <a:cs typeface="+mn-cs"/>
              </a:rPr>
              <a:t>:</a:t>
            </a:r>
            <a:endParaRPr lang="vi-VN"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tham chiếu biến instance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Constructor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phương thức của lớp cha gần nhất.</a:t>
            </a:r>
          </a:p>
        </p:txBody>
      </p:sp>
      <p:sp>
        <p:nvSpPr>
          <p:cNvPr id="4" name="Slide Number Placeholder 3"/>
          <p:cNvSpPr>
            <a:spLocks noGrp="1"/>
          </p:cNvSpPr>
          <p:nvPr>
            <p:ph type="sldNum" sz="quarter" idx="10"/>
          </p:nvPr>
        </p:nvSpPr>
        <p:spPr/>
        <p:txBody>
          <a:bodyPr/>
          <a:lstStyle/>
          <a:p>
            <a:fld id="{97B842AA-1770-47B5-86E9-2358399F357D}" type="slidenum">
              <a:rPr lang="en-US" smtClean="0"/>
              <a:t>33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69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Sự sử dụng của từ khóa super trong Java</a:t>
            </a:r>
            <a:r>
              <a:rPr lang="en-US" sz="1200" b="0" i="0" kern="1200" smtClean="0">
                <a:solidFill>
                  <a:schemeClr val="tx1"/>
                </a:solidFill>
                <a:effectLst/>
                <a:latin typeface="+mn-lt"/>
                <a:ea typeface="+mn-ea"/>
                <a:cs typeface="+mn-cs"/>
              </a:rPr>
              <a:t>:</a:t>
            </a:r>
            <a:endParaRPr lang="vi-VN"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tham chiếu biến instance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Constructor của lớp cha gần nhất.</a:t>
            </a: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super được sử dụng để triệu hồi phương thức của lớp cha gần nhất.</a:t>
            </a:r>
          </a:p>
        </p:txBody>
      </p:sp>
      <p:sp>
        <p:nvSpPr>
          <p:cNvPr id="4" name="Slide Number Placeholder 3"/>
          <p:cNvSpPr>
            <a:spLocks noGrp="1"/>
          </p:cNvSpPr>
          <p:nvPr>
            <p:ph type="sldNum" sz="quarter" idx="10"/>
          </p:nvPr>
        </p:nvSpPr>
        <p:spPr/>
        <p:txBody>
          <a:bodyPr/>
          <a:lstStyle/>
          <a:p>
            <a:fld id="{97B842AA-1770-47B5-86E9-2358399F357D}" type="slidenum">
              <a:rPr lang="en-US" smtClean="0"/>
              <a:t>34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79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35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89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36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99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37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100</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101</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102</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103</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104</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105</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106</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107</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109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38</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110</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111</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112</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113</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114</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115</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116</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117</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118</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119</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39</a:t>
            </a:fld>
            <a:endParaRPr lang="en-US"/>
          </a:p>
        </p:txBody>
      </p:sp>
    </p:spTree>
    <p:extLst>
      <p:ext uri="{BB962C8B-B14F-4D97-AF65-F5344CB8AC3E}">
        <p14:creationId xmlns:p14="http://schemas.microsoft.com/office/powerpoint/2010/main" val="18980028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120</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121</a:t>
            </a:fld>
            <a:endParaRPr lang="en-US"/>
          </a:p>
        </p:txBody>
      </p:sp>
    </p:spTree>
    <p:extLst>
      <p:ext uri="{BB962C8B-B14F-4D97-AF65-F5344CB8AC3E}">
        <p14:creationId xmlns:p14="http://schemas.microsoft.com/office/powerpoint/2010/main" val="264929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27/09/2016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27/09/2016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27/09/2016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27/09/2016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27/09/2016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27/09/2016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27/09/2016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Hđt VỚI JAVA:</a:t>
            </a:r>
            <a:br>
              <a:rPr lang="en-US" sz="4000" smtClean="0"/>
            </a:br>
            <a:r>
              <a:rPr lang="en-US" sz="4000" smtClean="0"/>
              <a:t>QUAN HỆ GIỮA CÁC ĐốI tượng</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Các </a:t>
            </a:r>
            <a:r>
              <a:rPr lang="en-US"/>
              <a:t>ví dụ sau minh hoạ loại liên </a:t>
            </a:r>
            <a:r>
              <a:rPr lang="en-US" smtClean="0"/>
              <a:t>kết:</a:t>
            </a:r>
          </a:p>
          <a:p>
            <a:pPr algn="just"/>
            <a:r>
              <a:rPr lang="en-US" smtClean="0"/>
              <a:t>Một </a:t>
            </a:r>
            <a:r>
              <a:rPr lang="en-US"/>
              <a:t>đối tượng Student chỉ có một đối tượng Transcript, đây là liên kết </a:t>
            </a:r>
            <a:r>
              <a:rPr lang="en-US" smtClean="0"/>
              <a:t>một-một.</a:t>
            </a:r>
          </a:p>
          <a:p>
            <a:pPr algn="just"/>
            <a:r>
              <a:rPr lang="en-US" smtClean="0"/>
              <a:t>Một </a:t>
            </a:r>
            <a:r>
              <a:rPr lang="en-US"/>
              <a:t>đối tượng Professor có thể hướng dẫn nhiều Student, nhưng một đối tượng Student chỉ có một Professor hướng dẫn, đây là liên kết </a:t>
            </a:r>
            <a:r>
              <a:rPr lang="en-US" smtClean="0"/>
              <a:t>một-nhiều.</a:t>
            </a:r>
          </a:p>
          <a:p>
            <a:pPr algn="just"/>
            <a:r>
              <a:rPr lang="en-US" smtClean="0"/>
              <a:t>Một </a:t>
            </a:r>
            <a:r>
              <a:rPr lang="en-US"/>
              <a:t>đối tượng Student tham dự nhiều Course, một Course dạy cho nhiều Student, đây là liên kết </a:t>
            </a:r>
            <a:r>
              <a:rPr lang="en-US" smtClean="0"/>
              <a:t>nhiều-nhiều.</a:t>
            </a:r>
            <a:endParaRPr lang="en-US"/>
          </a:p>
        </p:txBody>
      </p:sp>
    </p:spTree>
    <p:extLst>
      <p:ext uri="{BB962C8B-B14F-4D97-AF65-F5344CB8AC3E}">
        <p14:creationId xmlns:p14="http://schemas.microsoft.com/office/powerpoint/2010/main" val="29489291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Kết quả xuất ra:</a:t>
            </a:r>
          </a:p>
          <a:p>
            <a:pPr marL="36576" indent="0" algn="just">
              <a:buNone/>
            </a:pPr>
            <a:r>
              <a:rPr lang="en-US" sz="3200"/>
              <a:t> </a:t>
            </a:r>
            <a:r>
              <a:rPr lang="en-US" sz="3200" smtClean="0"/>
              <a:t>   A </a:t>
            </a:r>
          </a:p>
          <a:p>
            <a:pPr marL="36576" indent="0" algn="just">
              <a:buNone/>
            </a:pPr>
            <a:r>
              <a:rPr lang="en-US" sz="3200" smtClean="0"/>
              <a:t>   4.0</a:t>
            </a:r>
            <a:endParaRPr lang="en-US" sz="320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603" y="2780928"/>
            <a:ext cx="6373813"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6224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Human.java</a:t>
            </a:r>
            <a:endParaRPr lang="en-US" sz="320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492896"/>
            <a:ext cx="38862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6980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Person.java</a:t>
            </a:r>
            <a:endParaRPr lang="en-US" sz="3200"/>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844376"/>
            <a:ext cx="603250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99928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Person.java</a:t>
            </a:r>
            <a:endParaRPr lang="en-US" sz="320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250776"/>
            <a:ext cx="5384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18760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Person.java</a:t>
            </a:r>
            <a:endParaRPr lang="en-US" sz="320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348880"/>
            <a:ext cx="8469313"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3883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68560" y="1600200"/>
            <a:ext cx="7467600" cy="4781128"/>
          </a:xfrm>
        </p:spPr>
        <p:txBody>
          <a:bodyPr>
            <a:normAutofit/>
          </a:bodyPr>
          <a:lstStyle/>
          <a:p>
            <a:pPr algn="just"/>
            <a:r>
              <a:rPr lang="en-US" sz="2000" smtClean="0"/>
              <a:t>Employee.java</a:t>
            </a:r>
            <a:endParaRPr lang="en-US" sz="200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208484"/>
            <a:ext cx="7402513"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690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Employee.java</a:t>
            </a:r>
            <a:endParaRPr lang="en-US" sz="320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91" y="1124744"/>
            <a:ext cx="8990013"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9083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Employee.java</a:t>
            </a:r>
            <a:endParaRPr lang="en-US" sz="320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333724"/>
            <a:ext cx="552450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0332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396552" y="88032"/>
            <a:ext cx="7467600" cy="4781128"/>
          </a:xfrm>
        </p:spPr>
        <p:txBody>
          <a:bodyPr>
            <a:normAutofit/>
          </a:bodyPr>
          <a:lstStyle/>
          <a:p>
            <a:pPr algn="just"/>
            <a:r>
              <a:rPr lang="en-US" sz="2000" smtClean="0"/>
              <a:t>CaseStudy5.java</a:t>
            </a:r>
            <a:endParaRPr lang="en-US" sz="200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620688"/>
            <a:ext cx="7770813"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5566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xfrm>
            <a:off x="457200" y="1600200"/>
            <a:ext cx="7467600" cy="4781128"/>
          </a:xfrm>
        </p:spPr>
        <p:txBody>
          <a:bodyPr>
            <a:normAutofit/>
          </a:bodyPr>
          <a:lstStyle/>
          <a:p>
            <a:pPr algn="just"/>
            <a:r>
              <a:rPr lang="en-US" sz="3200" smtClean="0"/>
              <a:t>Chương </a:t>
            </a:r>
            <a:r>
              <a:rPr lang="en-US" sz="3200"/>
              <a:t>trình sẽ hiển thị nội dung như sau:</a:t>
            </a:r>
          </a:p>
          <a:p>
            <a:pPr lvl="1" algn="just"/>
            <a:r>
              <a:rPr lang="en-US" sz="2800"/>
              <a:t>Vinh is 25 years old!</a:t>
            </a:r>
          </a:p>
          <a:p>
            <a:pPr lvl="1" algn="just"/>
            <a:r>
              <a:rPr lang="en-US" sz="2800"/>
              <a:t>Sơn is 25 years old having a salary of $300/month! </a:t>
            </a:r>
            <a:endParaRPr lang="en-US" sz="2800" smtClean="0"/>
          </a:p>
          <a:p>
            <a:pPr lvl="1" algn="just"/>
            <a:r>
              <a:rPr lang="en-US" sz="2800" smtClean="0"/>
              <a:t>Sơn </a:t>
            </a:r>
            <a:r>
              <a:rPr lang="en-US" sz="2800"/>
              <a:t>is 25 years old having a salary of $330/month! </a:t>
            </a:r>
            <a:endParaRPr lang="en-US" sz="2800" smtClean="0"/>
          </a:p>
          <a:p>
            <a:pPr lvl="1" algn="just"/>
            <a:r>
              <a:rPr lang="en-US" sz="2800" smtClean="0"/>
              <a:t>Sơn </a:t>
            </a:r>
            <a:r>
              <a:rPr lang="en-US" sz="2800"/>
              <a:t>is 25 years old having a salary of $380/month!</a:t>
            </a:r>
          </a:p>
        </p:txBody>
      </p:sp>
    </p:spTree>
    <p:extLst>
      <p:ext uri="{BB962C8B-B14F-4D97-AF65-F5344CB8AC3E}">
        <p14:creationId xmlns:p14="http://schemas.microsoft.com/office/powerpoint/2010/main" val="2342232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b="1" smtClean="0"/>
              <a:t>Ngoài </a:t>
            </a:r>
            <a:r>
              <a:rPr lang="en-US" b="1"/>
              <a:t>quan hệ liên kết, giữa các lớp còn có các dạng quan hệ cơ bản như </a:t>
            </a:r>
            <a:r>
              <a:rPr lang="en-US" b="1" smtClean="0"/>
              <a:t>sau:</a:t>
            </a:r>
          </a:p>
          <a:p>
            <a:pPr algn="just"/>
            <a:r>
              <a:rPr lang="en-US" smtClean="0">
                <a:solidFill>
                  <a:srgbClr val="FFFF00"/>
                </a:solidFill>
              </a:rPr>
              <a:t>Khái </a:t>
            </a:r>
            <a:r>
              <a:rPr lang="en-US">
                <a:solidFill>
                  <a:srgbClr val="FFFF00"/>
                </a:solidFill>
              </a:rPr>
              <a:t>quát hóa (Generalization): </a:t>
            </a:r>
            <a:r>
              <a:rPr lang="en-US"/>
              <a:t>M</a:t>
            </a:r>
            <a:r>
              <a:rPr lang="en-US" smtClean="0"/>
              <a:t>ối </a:t>
            </a:r>
            <a:r>
              <a:rPr lang="en-US"/>
              <a:t>quan hệ giữa một lớp có các đặc trưng mang tính khái quát cao hơn và một lớp có tính chất đặc biệt hơn. Mối quan hệ khái quát hóa chính là sự kế thừa của một lớp từ lớp khác. </a:t>
            </a:r>
            <a:endParaRPr lang="en-US" smtClean="0"/>
          </a:p>
          <a:p>
            <a:pPr algn="just"/>
            <a:r>
              <a:rPr lang="en-US" smtClean="0"/>
              <a:t>Ví </a:t>
            </a:r>
            <a:r>
              <a:rPr lang="en-US"/>
              <a:t>dụ lớp Person có khái quát hoá cao hơn lớp Student và Employee, ngược lại hai lớp Student và Employee có tính chất đặc biệt hơn lớp Person.</a:t>
            </a:r>
          </a:p>
        </p:txBody>
      </p:sp>
    </p:spTree>
    <p:extLst>
      <p:ext uri="{BB962C8B-B14F-4D97-AF65-F5344CB8AC3E}">
        <p14:creationId xmlns:p14="http://schemas.microsoft.com/office/powerpoint/2010/main" val="308169525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1:</a:t>
            </a:r>
          </a:p>
          <a:p>
            <a:pPr lvl="0" algn="just"/>
            <a:r>
              <a:rPr lang="en-US" smtClean="0"/>
              <a:t>Các </a:t>
            </a:r>
            <a:r>
              <a:rPr lang="en-US"/>
              <a:t>thí sinh dự thi đại học bao gồm các thí sinh thi khối A, thí sinh thi khối B, thí sinh thi khối </a:t>
            </a:r>
            <a:r>
              <a:rPr lang="en-US" smtClean="0"/>
              <a:t>C</a:t>
            </a:r>
          </a:p>
          <a:p>
            <a:pPr lvl="1" algn="just"/>
            <a:r>
              <a:rPr lang="en-US" smtClean="0"/>
              <a:t>Các </a:t>
            </a:r>
            <a:r>
              <a:rPr lang="en-US"/>
              <a:t>thí sinh cần quản lý các thuộc tính: Số báo danh, họ tên, địa chỉ, ưu tiên</a:t>
            </a:r>
            <a:r>
              <a:rPr lang="en-US" smtClean="0"/>
              <a:t>.</a:t>
            </a:r>
          </a:p>
          <a:p>
            <a:pPr lvl="1" algn="just"/>
            <a:r>
              <a:rPr lang="en-US" smtClean="0"/>
              <a:t>Thí </a:t>
            </a:r>
            <a:r>
              <a:rPr lang="en-US"/>
              <a:t>sinh thi khối A thi các môn: Toán, </a:t>
            </a:r>
            <a:r>
              <a:rPr lang="en-US" smtClean="0"/>
              <a:t>Lý</a:t>
            </a:r>
            <a:r>
              <a:rPr lang="en-US"/>
              <a:t>, </a:t>
            </a:r>
            <a:r>
              <a:rPr lang="en-US" smtClean="0"/>
              <a:t>Hoá</a:t>
            </a:r>
          </a:p>
          <a:p>
            <a:pPr lvl="1" algn="just"/>
            <a:r>
              <a:rPr lang="en-US" smtClean="0"/>
              <a:t>Thí </a:t>
            </a:r>
            <a:r>
              <a:rPr lang="en-US"/>
              <a:t>sinh thi khối B thi các môn: Toán, Hoá, </a:t>
            </a:r>
            <a:r>
              <a:rPr lang="en-US" smtClean="0"/>
              <a:t>Sinh</a:t>
            </a:r>
          </a:p>
          <a:p>
            <a:pPr lvl="1" algn="just"/>
            <a:r>
              <a:rPr lang="en-US" smtClean="0"/>
              <a:t>Thí </a:t>
            </a:r>
            <a:r>
              <a:rPr lang="en-US"/>
              <a:t>sinh thi khối C thi các môn: </a:t>
            </a:r>
            <a:r>
              <a:rPr lang="en-US" smtClean="0"/>
              <a:t>Văn</a:t>
            </a:r>
            <a:r>
              <a:rPr lang="en-US"/>
              <a:t>, Sử, </a:t>
            </a:r>
            <a:r>
              <a:rPr lang="en-US" smtClean="0"/>
              <a:t>Địa</a:t>
            </a:r>
          </a:p>
          <a:p>
            <a:pPr lvl="0" algn="just"/>
            <a:r>
              <a:rPr lang="en-US" smtClean="0"/>
              <a:t>1</a:t>
            </a:r>
            <a:r>
              <a:rPr lang="en-US"/>
              <a:t>. Xây dựng các lớp để quản lý các thí sinh sao cho sử dụng lại được nhiều </a:t>
            </a:r>
            <a:r>
              <a:rPr lang="en-US" smtClean="0"/>
              <a:t>nhất.</a:t>
            </a:r>
          </a:p>
        </p:txBody>
      </p:sp>
    </p:spTree>
    <p:extLst>
      <p:ext uri="{BB962C8B-B14F-4D97-AF65-F5344CB8AC3E}">
        <p14:creationId xmlns:p14="http://schemas.microsoft.com/office/powerpoint/2010/main" val="7966715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1:</a:t>
            </a:r>
          </a:p>
          <a:p>
            <a:pPr lvl="0" algn="just"/>
            <a:r>
              <a:rPr lang="en-US" smtClean="0"/>
              <a:t>2</a:t>
            </a:r>
            <a:r>
              <a:rPr lang="en-US"/>
              <a:t>. Xây dựng lớp TuyenSinh cài đặt các phương thức thực hiện các nhiệm vụ sau</a:t>
            </a:r>
            <a:r>
              <a:rPr lang="en-US" smtClean="0"/>
              <a:t>:</a:t>
            </a:r>
          </a:p>
          <a:p>
            <a:pPr lvl="1" algn="just"/>
            <a:r>
              <a:rPr lang="en-US" smtClean="0"/>
              <a:t>Nhập </a:t>
            </a:r>
            <a:r>
              <a:rPr lang="en-US"/>
              <a:t>thông tin về các thí sinh dự </a:t>
            </a:r>
            <a:r>
              <a:rPr lang="en-US" smtClean="0"/>
              <a:t>thi.</a:t>
            </a:r>
          </a:p>
          <a:p>
            <a:pPr lvl="1" algn="just"/>
            <a:r>
              <a:rPr lang="en-US" smtClean="0"/>
              <a:t>Hiển </a:t>
            </a:r>
            <a:r>
              <a:rPr lang="en-US"/>
              <a:t>thị thông tin về một thí </a:t>
            </a:r>
            <a:r>
              <a:rPr lang="en-US" smtClean="0"/>
              <a:t>sinh.</a:t>
            </a:r>
          </a:p>
          <a:p>
            <a:pPr lvl="1" algn="just"/>
            <a:r>
              <a:rPr lang="en-US" smtClean="0"/>
              <a:t>Tìm </a:t>
            </a:r>
            <a:r>
              <a:rPr lang="en-US"/>
              <a:t>kiếm theo số báo </a:t>
            </a:r>
            <a:r>
              <a:rPr lang="en-US" smtClean="0"/>
              <a:t>danh.</a:t>
            </a:r>
          </a:p>
          <a:p>
            <a:pPr lvl="1" algn="just"/>
            <a:r>
              <a:rPr lang="en-US" smtClean="0"/>
              <a:t>Tìm kiếm theo khối thi. </a:t>
            </a:r>
          </a:p>
          <a:p>
            <a:pPr lvl="1" algn="just"/>
            <a:r>
              <a:rPr lang="en-US" smtClean="0"/>
              <a:t>Sắp tăng theo số báo danh. </a:t>
            </a:r>
          </a:p>
          <a:p>
            <a:pPr lvl="1" algn="just"/>
            <a:r>
              <a:rPr lang="en-US" smtClean="0"/>
              <a:t>Tổng số SV thi theo khối.</a:t>
            </a:r>
          </a:p>
          <a:p>
            <a:pPr lvl="1" algn="just"/>
            <a:r>
              <a:rPr lang="en-US" smtClean="0"/>
              <a:t>Kết </a:t>
            </a:r>
            <a:r>
              <a:rPr lang="en-US"/>
              <a:t>thúc chương trình.</a:t>
            </a:r>
          </a:p>
        </p:txBody>
      </p:sp>
    </p:spTree>
    <p:extLst>
      <p:ext uri="{BB962C8B-B14F-4D97-AF65-F5344CB8AC3E}">
        <p14:creationId xmlns:p14="http://schemas.microsoft.com/office/powerpoint/2010/main" val="175057518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20000"/>
          </a:bodyPr>
          <a:lstStyle/>
          <a:p>
            <a:pPr marL="36576" indent="0" algn="just">
              <a:buNone/>
            </a:pPr>
            <a:r>
              <a:rPr lang="en-US" sz="3100" b="1" smtClean="0">
                <a:solidFill>
                  <a:srgbClr val="FF0000"/>
                </a:solidFill>
              </a:rPr>
              <a:t>Bài 2:</a:t>
            </a:r>
          </a:p>
          <a:p>
            <a:pPr marL="36576" lvl="0" indent="0" algn="just">
              <a:buNone/>
            </a:pPr>
            <a:r>
              <a:rPr lang="en-US" smtClean="0"/>
              <a:t>Để </a:t>
            </a:r>
            <a:r>
              <a:rPr lang="en-US"/>
              <a:t>quản lý các hộ dân trong một khu phố, người ta quản lý các thông tin như sau</a:t>
            </a:r>
            <a:r>
              <a:rPr lang="en-US" smtClean="0"/>
              <a:t>:</a:t>
            </a:r>
          </a:p>
          <a:p>
            <a:pPr lvl="0" algn="just"/>
            <a:r>
              <a:rPr lang="en-US" smtClean="0"/>
              <a:t>Với </a:t>
            </a:r>
            <a:r>
              <a:rPr lang="en-US"/>
              <a:t>mỗi hộ dân, có các thuộc tính</a:t>
            </a:r>
            <a:r>
              <a:rPr lang="en-US" smtClean="0"/>
              <a:t>:</a:t>
            </a:r>
          </a:p>
          <a:p>
            <a:pPr lvl="1" algn="just"/>
            <a:r>
              <a:rPr lang="en-US" smtClean="0"/>
              <a:t>Số </a:t>
            </a:r>
            <a:r>
              <a:rPr lang="en-US"/>
              <a:t>thành viên trong hộ </a:t>
            </a:r>
            <a:r>
              <a:rPr lang="en-US" smtClean="0"/>
              <a:t>(số </a:t>
            </a:r>
            <a:r>
              <a:rPr lang="en-US"/>
              <a:t>người</a:t>
            </a:r>
            <a:r>
              <a:rPr lang="en-US" smtClean="0"/>
              <a:t>).</a:t>
            </a:r>
          </a:p>
          <a:p>
            <a:pPr lvl="1" algn="just"/>
            <a:r>
              <a:rPr lang="en-US" smtClean="0"/>
              <a:t>Số </a:t>
            </a:r>
            <a:r>
              <a:rPr lang="en-US"/>
              <a:t>nhà của hộ dân </a:t>
            </a:r>
            <a:r>
              <a:rPr lang="en-US" smtClean="0"/>
              <a:t>đó (Số </a:t>
            </a:r>
            <a:r>
              <a:rPr lang="en-US"/>
              <a:t>nhà được gắn cho mỗi hộ dân</a:t>
            </a:r>
            <a:r>
              <a:rPr lang="en-US" smtClean="0"/>
              <a:t>).</a:t>
            </a:r>
          </a:p>
          <a:p>
            <a:pPr lvl="1" algn="just"/>
            <a:r>
              <a:rPr lang="en-US" smtClean="0"/>
              <a:t>Thông </a:t>
            </a:r>
            <a:r>
              <a:rPr lang="en-US"/>
              <a:t>tin về mỗi cá nhân trong hộ gia đình</a:t>
            </a:r>
            <a:r>
              <a:rPr lang="en-US" smtClean="0"/>
              <a:t>.</a:t>
            </a:r>
          </a:p>
          <a:p>
            <a:pPr lvl="0" algn="just"/>
            <a:r>
              <a:rPr lang="en-US" smtClean="0"/>
              <a:t>Với </a:t>
            </a:r>
            <a:r>
              <a:rPr lang="en-US"/>
              <a:t>mỗi cá nhân, người ta quản lý các thông tin như: họ và tên, tuổi, năm sinh, nghề </a:t>
            </a:r>
            <a:r>
              <a:rPr lang="en-US" smtClean="0"/>
              <a:t>nghiệp.</a:t>
            </a:r>
          </a:p>
        </p:txBody>
      </p:sp>
    </p:spTree>
    <p:extLst>
      <p:ext uri="{BB962C8B-B14F-4D97-AF65-F5344CB8AC3E}">
        <p14:creationId xmlns:p14="http://schemas.microsoft.com/office/powerpoint/2010/main" val="25978883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85000" lnSpcReduction="20000"/>
          </a:bodyPr>
          <a:lstStyle/>
          <a:p>
            <a:pPr marL="36576" indent="0" algn="just">
              <a:buNone/>
            </a:pPr>
            <a:r>
              <a:rPr lang="en-US" sz="3100" b="1" smtClean="0">
                <a:solidFill>
                  <a:srgbClr val="FF0000"/>
                </a:solidFill>
              </a:rPr>
              <a:t>Bài 2:</a:t>
            </a:r>
          </a:p>
          <a:p>
            <a:pPr lvl="0" algn="just"/>
            <a:r>
              <a:rPr lang="en-US" smtClean="0"/>
              <a:t>1</a:t>
            </a:r>
            <a:r>
              <a:rPr lang="en-US"/>
              <a:t>. Hãy xây dựng lớp Nguoi để quản lý thông tin về mỗi cá </a:t>
            </a:r>
            <a:r>
              <a:rPr lang="en-US" smtClean="0"/>
              <a:t>nhân.</a:t>
            </a:r>
          </a:p>
          <a:p>
            <a:pPr lvl="0" algn="just"/>
            <a:r>
              <a:rPr lang="en-US" smtClean="0"/>
              <a:t>2</a:t>
            </a:r>
            <a:r>
              <a:rPr lang="en-US"/>
              <a:t>. Xây dựng lớp KhuPho để quản lý thông tin về các hộ gia </a:t>
            </a:r>
            <a:r>
              <a:rPr lang="en-US" smtClean="0"/>
              <a:t>đình.</a:t>
            </a:r>
          </a:p>
          <a:p>
            <a:pPr lvl="0" algn="just"/>
            <a:r>
              <a:rPr lang="en-US" smtClean="0"/>
              <a:t>3</a:t>
            </a:r>
            <a:r>
              <a:rPr lang="en-US"/>
              <a:t>. Viết các phương thức nhập, hiển thị thông tin cho mỗi cá </a:t>
            </a:r>
            <a:r>
              <a:rPr lang="en-US" smtClean="0"/>
              <a:t>nhân.</a:t>
            </a:r>
          </a:p>
          <a:p>
            <a:pPr lvl="0" algn="just"/>
            <a:r>
              <a:rPr lang="en-US" smtClean="0"/>
              <a:t>4</a:t>
            </a:r>
            <a:r>
              <a:rPr lang="en-US"/>
              <a:t>. Cài đặt chương trình thực hiện các công việc sau</a:t>
            </a:r>
            <a:r>
              <a:rPr lang="en-US" smtClean="0"/>
              <a:t>:</a:t>
            </a:r>
          </a:p>
          <a:p>
            <a:pPr lvl="1" algn="just"/>
            <a:r>
              <a:rPr lang="en-US" smtClean="0"/>
              <a:t>Nhập </a:t>
            </a:r>
            <a:r>
              <a:rPr lang="en-US"/>
              <a:t>vào một dãy gồm n hộ dân (n - nhập từ bàn phím</a:t>
            </a:r>
            <a:r>
              <a:rPr lang="en-US" smtClean="0"/>
              <a:t>).</a:t>
            </a:r>
          </a:p>
          <a:p>
            <a:pPr lvl="1" algn="just"/>
            <a:r>
              <a:rPr lang="en-US" smtClean="0"/>
              <a:t>Hiển </a:t>
            </a:r>
            <a:r>
              <a:rPr lang="en-US"/>
              <a:t>thị ra màn hình thông tin về các hộ trong khu phố.</a:t>
            </a:r>
          </a:p>
        </p:txBody>
      </p:sp>
    </p:spTree>
    <p:extLst>
      <p:ext uri="{BB962C8B-B14F-4D97-AF65-F5344CB8AC3E}">
        <p14:creationId xmlns:p14="http://schemas.microsoft.com/office/powerpoint/2010/main" val="9335803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3:</a:t>
            </a:r>
          </a:p>
          <a:p>
            <a:pPr marL="36576" lvl="0" indent="0" algn="just">
              <a:buNone/>
            </a:pPr>
            <a:r>
              <a:rPr lang="en-US" sz="3100" smtClean="0"/>
              <a:t>Để </a:t>
            </a:r>
            <a:r>
              <a:rPr lang="en-US" sz="3100"/>
              <a:t>quản lý hồ sơ học sinh của trường THPT, người ta cần quản lý những thông tin như sau</a:t>
            </a:r>
            <a:r>
              <a:rPr lang="en-US" sz="3100" smtClean="0"/>
              <a:t>:</a:t>
            </a:r>
          </a:p>
          <a:p>
            <a:pPr lvl="0" algn="just"/>
            <a:r>
              <a:rPr lang="en-US" sz="3100" smtClean="0"/>
              <a:t>Các </a:t>
            </a:r>
            <a:r>
              <a:rPr lang="en-US" sz="3100"/>
              <a:t>thông tin </a:t>
            </a:r>
            <a:r>
              <a:rPr lang="en-US" sz="3100" smtClean="0"/>
              <a:t>về: Lớp</a:t>
            </a:r>
            <a:r>
              <a:rPr lang="en-US" sz="3100"/>
              <a:t>, khoá học, kỳ học, và các thông tin cá nhân của mỗi học sinh</a:t>
            </a:r>
            <a:r>
              <a:rPr lang="en-US" sz="3100" smtClean="0"/>
              <a:t>.</a:t>
            </a:r>
          </a:p>
          <a:p>
            <a:pPr lvl="0" algn="just"/>
            <a:r>
              <a:rPr lang="en-US" sz="3100" smtClean="0"/>
              <a:t>Với </a:t>
            </a:r>
            <a:r>
              <a:rPr lang="en-US" sz="3100"/>
              <a:t>mỗi học sinh, các thông tin cá nhân cần quản lý gồm có: Họ và tên, tuổi, năm sinh, quê </a:t>
            </a:r>
            <a:r>
              <a:rPr lang="en-US" sz="3100" smtClean="0"/>
              <a:t>quán.</a:t>
            </a:r>
          </a:p>
        </p:txBody>
      </p:sp>
    </p:spTree>
    <p:extLst>
      <p:ext uri="{BB962C8B-B14F-4D97-AF65-F5344CB8AC3E}">
        <p14:creationId xmlns:p14="http://schemas.microsoft.com/office/powerpoint/2010/main" val="365361897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lnSpcReduction="10000"/>
          </a:bodyPr>
          <a:lstStyle/>
          <a:p>
            <a:pPr marL="36576" indent="0" algn="just">
              <a:buNone/>
            </a:pPr>
            <a:r>
              <a:rPr lang="en-US" sz="3100" b="1" smtClean="0">
                <a:solidFill>
                  <a:srgbClr val="FF0000"/>
                </a:solidFill>
              </a:rPr>
              <a:t>Bài 3:</a:t>
            </a:r>
          </a:p>
          <a:p>
            <a:pPr lvl="0" algn="just"/>
            <a:r>
              <a:rPr lang="en-US" sz="3100" smtClean="0"/>
              <a:t>1</a:t>
            </a:r>
            <a:r>
              <a:rPr lang="en-US" sz="3100"/>
              <a:t>. Hãy xây dựng lớp Nguoi để quản lý các thông tin cá nhân của mỗi học </a:t>
            </a:r>
            <a:r>
              <a:rPr lang="en-US" sz="3100" smtClean="0"/>
              <a:t>sinh.</a:t>
            </a:r>
          </a:p>
          <a:p>
            <a:pPr lvl="0" algn="just"/>
            <a:r>
              <a:rPr lang="en-US" sz="3100" smtClean="0"/>
              <a:t>2</a:t>
            </a:r>
            <a:r>
              <a:rPr lang="en-US" sz="3100"/>
              <a:t>. Xây dựng lớp HSHocSinh (hồ sơ học sinh) để lý các thông tin về mỗi học </a:t>
            </a:r>
            <a:r>
              <a:rPr lang="en-US" sz="3100" smtClean="0"/>
              <a:t>sinh.</a:t>
            </a:r>
          </a:p>
          <a:p>
            <a:pPr lvl="0" algn="just"/>
            <a:r>
              <a:rPr lang="en-US" sz="3100" smtClean="0"/>
              <a:t>3</a:t>
            </a:r>
            <a:r>
              <a:rPr lang="en-US" sz="3100"/>
              <a:t>. Xây dựng các phương </a:t>
            </a:r>
            <a:r>
              <a:rPr lang="en-US" sz="3100" smtClean="0"/>
              <a:t>thức: Nhập</a:t>
            </a:r>
            <a:r>
              <a:rPr lang="en-US" sz="3100"/>
              <a:t>, hiển thị các thông tin về mỗi cá </a:t>
            </a:r>
            <a:r>
              <a:rPr lang="en-US" sz="3100" smtClean="0"/>
              <a:t>nhân.</a:t>
            </a:r>
          </a:p>
        </p:txBody>
      </p:sp>
    </p:spTree>
    <p:extLst>
      <p:ext uri="{BB962C8B-B14F-4D97-AF65-F5344CB8AC3E}">
        <p14:creationId xmlns:p14="http://schemas.microsoft.com/office/powerpoint/2010/main" val="11497636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lnSpcReduction="10000"/>
          </a:bodyPr>
          <a:lstStyle/>
          <a:p>
            <a:pPr marL="36576" indent="0" algn="just">
              <a:buNone/>
            </a:pPr>
            <a:r>
              <a:rPr lang="en-US" sz="3100" b="1" smtClean="0">
                <a:solidFill>
                  <a:srgbClr val="FF0000"/>
                </a:solidFill>
              </a:rPr>
              <a:t>Bài 3:</a:t>
            </a:r>
          </a:p>
          <a:p>
            <a:pPr lvl="0" algn="just"/>
            <a:r>
              <a:rPr lang="en-US" sz="3100" smtClean="0"/>
              <a:t>4</a:t>
            </a:r>
            <a:r>
              <a:rPr lang="en-US" sz="3100"/>
              <a:t>. Cài đặt chương trình thực hiện các công việc sau</a:t>
            </a:r>
            <a:r>
              <a:rPr lang="en-US" sz="3100" smtClean="0"/>
              <a:t>:</a:t>
            </a:r>
          </a:p>
          <a:p>
            <a:pPr lvl="0" algn="just"/>
            <a:r>
              <a:rPr lang="en-US" sz="3100" smtClean="0"/>
              <a:t>Nhập </a:t>
            </a:r>
            <a:r>
              <a:rPr lang="en-US" sz="3100"/>
              <a:t>vào một danh sách gồm n học sinh </a:t>
            </a:r>
            <a:r>
              <a:rPr lang="en-US" sz="3100" smtClean="0"/>
              <a:t>(n- </a:t>
            </a:r>
            <a:r>
              <a:rPr lang="en-US" sz="3100"/>
              <a:t>nhập từ bàn phím</a:t>
            </a:r>
            <a:r>
              <a:rPr lang="en-US" sz="3100" smtClean="0"/>
              <a:t>).</a:t>
            </a:r>
          </a:p>
          <a:p>
            <a:pPr lvl="0" algn="just"/>
            <a:r>
              <a:rPr lang="en-US" sz="3100" smtClean="0"/>
              <a:t>Hiển </a:t>
            </a:r>
            <a:r>
              <a:rPr lang="en-US" sz="3100"/>
              <a:t>thị ra màn hình tất cả những học sinh sinh năm </a:t>
            </a:r>
            <a:r>
              <a:rPr lang="en-US" sz="3100" smtClean="0"/>
              <a:t>2000.</a:t>
            </a:r>
          </a:p>
          <a:p>
            <a:pPr lvl="0" algn="just"/>
            <a:r>
              <a:rPr lang="en-US" sz="3100" smtClean="0"/>
              <a:t>Cho </a:t>
            </a:r>
            <a:r>
              <a:rPr lang="en-US" sz="3100"/>
              <a:t>biết có bao nhiêu học sinh sinh năm </a:t>
            </a:r>
            <a:r>
              <a:rPr lang="en-US" sz="3100" smtClean="0"/>
              <a:t>2000 </a:t>
            </a:r>
            <a:r>
              <a:rPr lang="en-US" sz="3100"/>
              <a:t>và có quê ở Thái Nguyên.</a:t>
            </a:r>
          </a:p>
        </p:txBody>
      </p:sp>
    </p:spTree>
    <p:extLst>
      <p:ext uri="{BB962C8B-B14F-4D97-AF65-F5344CB8AC3E}">
        <p14:creationId xmlns:p14="http://schemas.microsoft.com/office/powerpoint/2010/main" val="2897584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4:</a:t>
            </a:r>
          </a:p>
          <a:p>
            <a:pPr marL="36576" lvl="0" indent="0" algn="just">
              <a:buNone/>
            </a:pPr>
            <a:r>
              <a:rPr lang="en-US" sz="3200" smtClean="0"/>
              <a:t>Để </a:t>
            </a:r>
            <a:r>
              <a:rPr lang="en-US" sz="3200"/>
              <a:t>quản lý các biên lai thu tiền điện, người ta cần các thông tin như sau</a:t>
            </a:r>
            <a:r>
              <a:rPr lang="en-US" sz="3200" smtClean="0"/>
              <a:t>:</a:t>
            </a:r>
          </a:p>
          <a:p>
            <a:pPr lvl="0" algn="just"/>
            <a:r>
              <a:rPr lang="en-US" sz="3200" smtClean="0"/>
              <a:t>Với </a:t>
            </a:r>
            <a:r>
              <a:rPr lang="en-US" sz="3200"/>
              <a:t>mỗi biên lai, có các thông tin sau: thông tin về hộ sử dụng điện, chỉ số cũ, chỉ số mới, số tiền phải trả của mỗi hộ sử dụng </a:t>
            </a:r>
            <a:r>
              <a:rPr lang="en-US" sz="3200" smtClean="0"/>
              <a:t>điện.</a:t>
            </a:r>
          </a:p>
          <a:p>
            <a:pPr lvl="0" algn="just"/>
            <a:r>
              <a:rPr lang="en-US" sz="3200" smtClean="0"/>
              <a:t>Các </a:t>
            </a:r>
            <a:r>
              <a:rPr lang="en-US" sz="3200"/>
              <a:t>thông tin riêng của mỗi hộ sử dụng điện gồm: Họ tên chủ hộ, số nhà, mã số công tơ của hộ dân sử dụng </a:t>
            </a:r>
            <a:r>
              <a:rPr lang="en-US" sz="3200" smtClean="0"/>
              <a:t>điện.</a:t>
            </a:r>
          </a:p>
        </p:txBody>
      </p:sp>
    </p:spTree>
    <p:extLst>
      <p:ext uri="{BB962C8B-B14F-4D97-AF65-F5344CB8AC3E}">
        <p14:creationId xmlns:p14="http://schemas.microsoft.com/office/powerpoint/2010/main" val="24462847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4:</a:t>
            </a:r>
          </a:p>
          <a:p>
            <a:pPr lvl="0" algn="just"/>
            <a:r>
              <a:rPr lang="en-US" sz="3200" smtClean="0"/>
              <a:t>1</a:t>
            </a:r>
            <a:r>
              <a:rPr lang="en-US" sz="3200"/>
              <a:t>. Hãy xây dựng lớp KhachHang để lưu trữ các thông tin riêng của mỗi hộ sử dụng </a:t>
            </a:r>
            <a:r>
              <a:rPr lang="en-US" sz="3200" smtClean="0"/>
              <a:t>điện.</a:t>
            </a:r>
          </a:p>
          <a:p>
            <a:pPr lvl="0" algn="just"/>
            <a:r>
              <a:rPr lang="en-US" sz="3200" smtClean="0"/>
              <a:t>2</a:t>
            </a:r>
            <a:r>
              <a:rPr lang="en-US" sz="3200"/>
              <a:t>. Xây dựng lớp BienLai để quản lý việc sử dụng và thanh toán tiền điện của các hộ </a:t>
            </a:r>
            <a:r>
              <a:rPr lang="en-US" sz="3200" smtClean="0"/>
              <a:t>dân.</a:t>
            </a:r>
          </a:p>
          <a:p>
            <a:pPr lvl="0" algn="just"/>
            <a:r>
              <a:rPr lang="en-US" sz="3200" smtClean="0"/>
              <a:t>3</a:t>
            </a:r>
            <a:r>
              <a:rPr lang="en-US" sz="3200"/>
              <a:t>. Xây dựng các phương thức nhập, và hiển thị một thông tin riêng của </a:t>
            </a:r>
            <a:r>
              <a:rPr lang="en-US" sz="3200" smtClean="0"/>
              <a:t>mỗi </a:t>
            </a:r>
            <a:r>
              <a:rPr lang="en-US" sz="3200"/>
              <a:t>hộ sử dụng </a:t>
            </a:r>
            <a:r>
              <a:rPr lang="en-US" sz="3200" smtClean="0"/>
              <a:t>điện.</a:t>
            </a:r>
          </a:p>
        </p:txBody>
      </p:sp>
    </p:spTree>
    <p:extLst>
      <p:ext uri="{BB962C8B-B14F-4D97-AF65-F5344CB8AC3E}">
        <p14:creationId xmlns:p14="http://schemas.microsoft.com/office/powerpoint/2010/main" val="33781043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4:</a:t>
            </a:r>
          </a:p>
          <a:p>
            <a:pPr lvl="0" algn="just"/>
            <a:r>
              <a:rPr lang="en-US" sz="3200" smtClean="0"/>
              <a:t>4</a:t>
            </a:r>
            <a:r>
              <a:rPr lang="en-US" sz="3200"/>
              <a:t>. Cài đặt chương trình thực hiện các công việc sau</a:t>
            </a:r>
            <a:r>
              <a:rPr lang="en-US" sz="3200" smtClean="0"/>
              <a:t>:</a:t>
            </a:r>
          </a:p>
          <a:p>
            <a:pPr lvl="1" algn="just"/>
            <a:r>
              <a:rPr lang="en-US" sz="2800" smtClean="0"/>
              <a:t>Nhập </a:t>
            </a:r>
            <a:r>
              <a:rPr lang="en-US" sz="2800"/>
              <a:t>vào các thông tin cho n hộ sử dụng </a:t>
            </a:r>
            <a:r>
              <a:rPr lang="en-US" sz="2800" smtClean="0"/>
              <a:t>điện</a:t>
            </a:r>
          </a:p>
          <a:p>
            <a:pPr lvl="1" algn="just"/>
            <a:r>
              <a:rPr lang="en-US" sz="2800" smtClean="0"/>
              <a:t>Hiển </a:t>
            </a:r>
            <a:r>
              <a:rPr lang="en-US" sz="2800"/>
              <a:t>thị thông tin về các biên lai đã </a:t>
            </a:r>
            <a:r>
              <a:rPr lang="en-US" sz="2800" smtClean="0"/>
              <a:t>nhập</a:t>
            </a:r>
          </a:p>
          <a:p>
            <a:pPr lvl="1" algn="just"/>
            <a:r>
              <a:rPr lang="en-US" sz="2800" smtClean="0"/>
              <a:t>Tính </a:t>
            </a:r>
            <a:r>
              <a:rPr lang="en-US" sz="2800"/>
              <a:t>tiền điện phải trả cho mỗi hộ dân, nếu giả sử rằng tiền phải trả được tính theo công thức </a:t>
            </a:r>
            <a:r>
              <a:rPr lang="en-US" sz="2800" smtClean="0"/>
              <a:t>sau:</a:t>
            </a:r>
          </a:p>
          <a:p>
            <a:pPr marL="448056" lvl="1" indent="0" algn="just">
              <a:buNone/>
            </a:pPr>
            <a:r>
              <a:rPr lang="en-US" sz="2800" smtClean="0"/>
              <a:t>	số </a:t>
            </a:r>
            <a:r>
              <a:rPr lang="en-US" sz="2800"/>
              <a:t>tiền phải trả=(Số mới - số cũ) * </a:t>
            </a:r>
            <a:r>
              <a:rPr lang="en-US" sz="2800" smtClean="0"/>
              <a:t>1500</a:t>
            </a:r>
            <a:r>
              <a:rPr lang="en-US" sz="2800"/>
              <a:t>.</a:t>
            </a:r>
          </a:p>
        </p:txBody>
      </p:sp>
    </p:spTree>
    <p:extLst>
      <p:ext uri="{BB962C8B-B14F-4D97-AF65-F5344CB8AC3E}">
        <p14:creationId xmlns:p14="http://schemas.microsoft.com/office/powerpoint/2010/main" val="310295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t>Ngoài </a:t>
            </a:r>
            <a:r>
              <a:rPr lang="en-US" b="1"/>
              <a:t>quan hệ liên kết, giữa các lớp còn có các dạng quan hệ cơ bản như </a:t>
            </a:r>
            <a:r>
              <a:rPr lang="en-US" b="1" smtClean="0"/>
              <a:t>sau:</a:t>
            </a:r>
          </a:p>
          <a:p>
            <a:pPr algn="just"/>
            <a:r>
              <a:rPr lang="en-US" smtClean="0">
                <a:solidFill>
                  <a:srgbClr val="FFFF00"/>
                </a:solidFill>
              </a:rPr>
              <a:t>Quan </a:t>
            </a:r>
            <a:r>
              <a:rPr lang="en-US">
                <a:solidFill>
                  <a:srgbClr val="FFFF00"/>
                </a:solidFill>
              </a:rPr>
              <a:t>hệ cộng hợp (Aggregation):</a:t>
            </a:r>
            <a:r>
              <a:rPr lang="en-US"/>
              <a:t> </a:t>
            </a:r>
            <a:r>
              <a:rPr lang="en-US" smtClean="0"/>
              <a:t>Dạng </a:t>
            </a:r>
            <a:r>
              <a:rPr lang="en-US"/>
              <a:t>quan hệ mô tả một lớp A là một phần của lớp B và lớp A có thể tồn tại độc </a:t>
            </a:r>
            <a:r>
              <a:rPr lang="en-US" smtClean="0"/>
              <a:t>lập.</a:t>
            </a:r>
          </a:p>
          <a:p>
            <a:pPr algn="just"/>
            <a:r>
              <a:rPr lang="en-US" smtClean="0"/>
              <a:t>Ví </a:t>
            </a:r>
            <a:r>
              <a:rPr lang="en-US"/>
              <a:t>dụ lớp Student là một phần của lớp Class và lớp Student có thể tồn tại độc lập.</a:t>
            </a:r>
          </a:p>
        </p:txBody>
      </p:sp>
    </p:spTree>
    <p:extLst>
      <p:ext uri="{BB962C8B-B14F-4D97-AF65-F5344CB8AC3E}">
        <p14:creationId xmlns:p14="http://schemas.microsoft.com/office/powerpoint/2010/main" val="33975854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20000"/>
          </a:bodyPr>
          <a:lstStyle/>
          <a:p>
            <a:pPr marL="36576" indent="0" algn="just">
              <a:buNone/>
            </a:pPr>
            <a:r>
              <a:rPr lang="en-US" sz="3100" b="1" smtClean="0">
                <a:solidFill>
                  <a:srgbClr val="FF0000"/>
                </a:solidFill>
              </a:rPr>
              <a:t>Bài </a:t>
            </a:r>
            <a:r>
              <a:rPr lang="en-US" sz="3100" b="1" smtClean="0">
                <a:solidFill>
                  <a:srgbClr val="FF0000"/>
                </a:solidFill>
              </a:rPr>
              <a:t>5:</a:t>
            </a:r>
            <a:endParaRPr lang="en-US" sz="3100" b="1" smtClean="0">
              <a:solidFill>
                <a:srgbClr val="FF0000"/>
              </a:solidFill>
            </a:endParaRPr>
          </a:p>
          <a:p>
            <a:pPr lvl="0" algn="just"/>
            <a:r>
              <a:rPr lang="vi-VN" sz="3200" smtClean="0"/>
              <a:t>Xây </a:t>
            </a:r>
            <a:r>
              <a:rPr lang="vi-VN" sz="3200"/>
              <a:t>dựng ứng dụng quản lý lương của công ty Z. Thông tin chung của nhân </a:t>
            </a:r>
            <a:r>
              <a:rPr lang="vi-VN" sz="3200"/>
              <a:t>viên </a:t>
            </a:r>
            <a:r>
              <a:rPr lang="vi-VN" sz="3200" smtClean="0"/>
              <a:t>gồm:</a:t>
            </a:r>
            <a:r>
              <a:rPr lang="en-US" sz="3200" smtClean="0"/>
              <a:t> </a:t>
            </a:r>
            <a:r>
              <a:rPr lang="vi-VN" sz="3200" smtClean="0"/>
              <a:t>mã</a:t>
            </a:r>
            <a:r>
              <a:rPr lang="en-US" sz="3200" smtClean="0"/>
              <a:t> </a:t>
            </a:r>
            <a:r>
              <a:rPr lang="vi-VN" sz="3200" smtClean="0"/>
              <a:t>NV</a:t>
            </a:r>
            <a:r>
              <a:rPr lang="vi-VN" sz="3200"/>
              <a:t>, họ NV, tên NV, ngày sinh, địa chỉ, ngày </a:t>
            </a:r>
            <a:r>
              <a:rPr lang="vi-VN" sz="3200"/>
              <a:t>vào </a:t>
            </a:r>
            <a:r>
              <a:rPr lang="vi-VN" sz="3200" smtClean="0"/>
              <a:t>làm.</a:t>
            </a:r>
            <a:endParaRPr lang="en-US" sz="3200" smtClean="0"/>
          </a:p>
          <a:p>
            <a:pPr lvl="0" algn="just"/>
            <a:r>
              <a:rPr lang="vi-VN" sz="3200" smtClean="0"/>
              <a:t>Lương </a:t>
            </a:r>
            <a:r>
              <a:rPr lang="vi-VN" sz="3200"/>
              <a:t>được tính </a:t>
            </a:r>
            <a:r>
              <a:rPr lang="vi-VN" sz="3200"/>
              <a:t>như </a:t>
            </a:r>
            <a:r>
              <a:rPr lang="vi-VN" sz="3200" smtClean="0"/>
              <a:t>sau:</a:t>
            </a:r>
            <a:endParaRPr lang="en-US" sz="3200" smtClean="0"/>
          </a:p>
          <a:p>
            <a:pPr lvl="1" algn="just"/>
            <a:r>
              <a:rPr lang="vi-VN" sz="2800" smtClean="0"/>
              <a:t>Nhân </a:t>
            </a:r>
            <a:r>
              <a:rPr lang="vi-VN" sz="2800"/>
              <a:t>viên văn phòng</a:t>
            </a:r>
            <a:r>
              <a:rPr lang="vi-VN" sz="2800"/>
              <a:t>: </a:t>
            </a:r>
            <a:r>
              <a:rPr lang="en-US" sz="2800" smtClean="0"/>
              <a:t>L</a:t>
            </a:r>
            <a:r>
              <a:rPr lang="vi-VN" sz="2800" smtClean="0"/>
              <a:t>ương </a:t>
            </a:r>
            <a:r>
              <a:rPr lang="vi-VN" sz="2800"/>
              <a:t>cơ bản x hệ </a:t>
            </a:r>
            <a:r>
              <a:rPr lang="vi-VN" sz="2800"/>
              <a:t>số </a:t>
            </a:r>
            <a:r>
              <a:rPr lang="vi-VN" sz="2800" smtClean="0"/>
              <a:t>lương</a:t>
            </a:r>
            <a:r>
              <a:rPr lang="en-US" sz="2800" smtClean="0"/>
              <a:t>.</a:t>
            </a:r>
          </a:p>
          <a:p>
            <a:pPr lvl="1" algn="just"/>
            <a:r>
              <a:rPr lang="vi-VN" sz="2800" smtClean="0"/>
              <a:t>Nhân </a:t>
            </a:r>
            <a:r>
              <a:rPr lang="vi-VN" sz="2800"/>
              <a:t>viên sản xuất</a:t>
            </a:r>
            <a:r>
              <a:rPr lang="vi-VN" sz="2800"/>
              <a:t>: </a:t>
            </a:r>
            <a:r>
              <a:rPr lang="en-US" sz="2800" smtClean="0"/>
              <a:t>S</a:t>
            </a:r>
            <a:r>
              <a:rPr lang="vi-VN" sz="2800" smtClean="0"/>
              <a:t>ố </a:t>
            </a:r>
            <a:r>
              <a:rPr lang="vi-VN" sz="2800"/>
              <a:t>sản phẩm x </a:t>
            </a:r>
            <a:r>
              <a:rPr lang="vi-VN" sz="2800"/>
              <a:t>đơn </a:t>
            </a:r>
            <a:r>
              <a:rPr lang="vi-VN" sz="2800" smtClean="0"/>
              <a:t>giá</a:t>
            </a:r>
            <a:r>
              <a:rPr lang="en-US" sz="2800" smtClean="0"/>
              <a:t>.</a:t>
            </a:r>
          </a:p>
          <a:p>
            <a:pPr lvl="1" algn="just"/>
            <a:r>
              <a:rPr lang="vi-VN" sz="2800" smtClean="0"/>
              <a:t>Với </a:t>
            </a:r>
            <a:r>
              <a:rPr lang="vi-VN" sz="2800"/>
              <a:t>các nhân viên có con &lt; 3 tuổi</a:t>
            </a:r>
            <a:r>
              <a:rPr lang="vi-VN" sz="2800"/>
              <a:t>: </a:t>
            </a:r>
            <a:r>
              <a:rPr lang="en-US" sz="2800" smtClean="0"/>
              <a:t>T</a:t>
            </a:r>
            <a:r>
              <a:rPr lang="vi-VN" sz="2800" smtClean="0"/>
              <a:t>rợ </a:t>
            </a:r>
            <a:r>
              <a:rPr lang="vi-VN" sz="2800"/>
              <a:t>cấp 5</a:t>
            </a:r>
            <a:r>
              <a:rPr lang="vi-VN" sz="2800"/>
              <a:t>% </a:t>
            </a:r>
            <a:r>
              <a:rPr lang="vi-VN" sz="2800" smtClean="0"/>
              <a:t>lương.</a:t>
            </a:r>
            <a:endParaRPr lang="en-US" sz="2800" smtClean="0"/>
          </a:p>
        </p:txBody>
      </p:sp>
    </p:spTree>
    <p:extLst>
      <p:ext uri="{BB962C8B-B14F-4D97-AF65-F5344CB8AC3E}">
        <p14:creationId xmlns:p14="http://schemas.microsoft.com/office/powerpoint/2010/main" val="182881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marL="36576" indent="0" algn="just">
              <a:buNone/>
            </a:pPr>
            <a:r>
              <a:rPr lang="en-US" sz="3100" b="1" smtClean="0">
                <a:solidFill>
                  <a:srgbClr val="FF0000"/>
                </a:solidFill>
              </a:rPr>
              <a:t>Bài </a:t>
            </a:r>
            <a:r>
              <a:rPr lang="en-US" sz="3100" b="1" smtClean="0">
                <a:solidFill>
                  <a:srgbClr val="FF0000"/>
                </a:solidFill>
              </a:rPr>
              <a:t>5:</a:t>
            </a:r>
            <a:endParaRPr lang="en-US" sz="3100" b="1" smtClean="0">
              <a:solidFill>
                <a:srgbClr val="FF0000"/>
              </a:solidFill>
            </a:endParaRPr>
          </a:p>
          <a:p>
            <a:pPr lvl="0" algn="just"/>
            <a:r>
              <a:rPr lang="vi-VN" sz="3200" smtClean="0"/>
              <a:t>Yêu </a:t>
            </a:r>
            <a:r>
              <a:rPr lang="vi-VN" sz="3200"/>
              <a:t>cầu</a:t>
            </a:r>
            <a:r>
              <a:rPr lang="vi-VN" sz="3200"/>
              <a:t>: </a:t>
            </a:r>
            <a:r>
              <a:rPr lang="en-US" sz="3200" smtClean="0"/>
              <a:t>N</a:t>
            </a:r>
            <a:r>
              <a:rPr lang="vi-VN" sz="3200" smtClean="0"/>
              <a:t>hập </a:t>
            </a:r>
            <a:r>
              <a:rPr lang="vi-VN" sz="3200"/>
              <a:t>danh sách nhân viên (gồm cả nhân viên văn phòng và nhân viên sản </a:t>
            </a:r>
            <a:r>
              <a:rPr lang="vi-VN" sz="3200"/>
              <a:t>xuất</a:t>
            </a:r>
            <a:r>
              <a:rPr lang="vi-VN" sz="3200" smtClean="0"/>
              <a:t>),</a:t>
            </a:r>
            <a:r>
              <a:rPr lang="en-US" sz="3200" smtClean="0"/>
              <a:t> </a:t>
            </a:r>
            <a:r>
              <a:rPr lang="vi-VN" sz="3200" smtClean="0"/>
              <a:t>tính </a:t>
            </a:r>
            <a:r>
              <a:rPr lang="vi-VN" sz="3200"/>
              <a:t>lương và xuất ra kết quả như sau:</a:t>
            </a:r>
            <a:endParaRPr lang="en-US" sz="3200"/>
          </a:p>
        </p:txBody>
      </p:sp>
      <p:graphicFrame>
        <p:nvGraphicFramePr>
          <p:cNvPr id="4" name="Table 3"/>
          <p:cNvGraphicFramePr>
            <a:graphicFrameLocks noGrp="1"/>
          </p:cNvGraphicFramePr>
          <p:nvPr>
            <p:extLst>
              <p:ext uri="{D42A27DB-BD31-4B8C-83A1-F6EECF244321}">
                <p14:modId xmlns:p14="http://schemas.microsoft.com/office/powerpoint/2010/main" val="1099365310"/>
              </p:ext>
            </p:extLst>
          </p:nvPr>
        </p:nvGraphicFramePr>
        <p:xfrm>
          <a:off x="248420" y="4335016"/>
          <a:ext cx="8428036" cy="2262336"/>
        </p:xfrm>
        <a:graphic>
          <a:graphicData uri="http://schemas.openxmlformats.org/drawingml/2006/table">
            <a:tbl>
              <a:tblPr>
                <a:tableStyleId>{5C22544A-7EE6-4342-B048-85BDC9FD1C3A}</a:tableStyleId>
              </a:tblPr>
              <a:tblGrid>
                <a:gridCol w="1083220"/>
                <a:gridCol w="1728192"/>
                <a:gridCol w="1440160"/>
                <a:gridCol w="1584176"/>
                <a:gridCol w="1080120"/>
                <a:gridCol w="1512168"/>
              </a:tblGrid>
              <a:tr h="565584">
                <a:tc>
                  <a:txBody>
                    <a:bodyPr/>
                    <a:lstStyle/>
                    <a:p>
                      <a:pPr algn="ctr" fontAlgn="ctr">
                        <a:buClr>
                          <a:schemeClr val="accent1"/>
                        </a:buClr>
                        <a:buSzPts val="1100"/>
                        <a:buFont typeface="Calibri"/>
                        <a:buNone/>
                      </a:pPr>
                      <a:r>
                        <a:rPr lang="en-US" sz="1100" b="1" i="0" u="none" strike="noStrike" smtClean="0">
                          <a:solidFill>
                            <a:schemeClr val="bg1"/>
                          </a:solidFill>
                          <a:effectLst/>
                          <a:latin typeface="Arial (Body)"/>
                        </a:rPr>
                        <a:t>Nhân</a:t>
                      </a:r>
                      <a:r>
                        <a:rPr lang="en-US" sz="1100" b="1" i="0" u="none" strike="noStrike" baseline="0" smtClean="0">
                          <a:solidFill>
                            <a:schemeClr val="bg1"/>
                          </a:solidFill>
                          <a:effectLst/>
                          <a:latin typeface="Arial (Body)"/>
                        </a:rPr>
                        <a:t> viên</a:t>
                      </a:r>
                      <a:endParaRPr lang="en-US" sz="1100" b="1" i="0" u="none" strike="noStrike">
                        <a:solidFill>
                          <a:schemeClr val="bg1"/>
                        </a:solidFill>
                        <a:effectLst/>
                        <a:latin typeface="Arial (Body)"/>
                      </a:endParaRPr>
                    </a:p>
                  </a:txBody>
                  <a:tcPr marL="9525" marR="9525" marT="9525" marB="0" anchor="ctr"/>
                </a:tc>
                <a:tc>
                  <a:txBody>
                    <a:bodyPr/>
                    <a:lstStyle/>
                    <a:p>
                      <a:pPr algn="ctr" fontAlgn="ctr"/>
                      <a:r>
                        <a:rPr lang="en-US" sz="1100" b="1" u="none" strike="noStrike">
                          <a:effectLst/>
                          <a:latin typeface="Arial (Body)"/>
                        </a:rPr>
                        <a:t>Họ tên</a:t>
                      </a:r>
                      <a:endParaRPr lang="en-US" sz="1100" b="1" i="0" u="none" strike="noStrike">
                        <a:solidFill>
                          <a:srgbClr val="FF0000"/>
                        </a:solidFill>
                        <a:effectLst/>
                        <a:latin typeface="Arial (Body)"/>
                      </a:endParaRPr>
                    </a:p>
                  </a:txBody>
                  <a:tcPr marL="9525" marR="9525" marT="9525" marB="0" anchor="ctr"/>
                </a:tc>
                <a:tc>
                  <a:txBody>
                    <a:bodyPr/>
                    <a:lstStyle/>
                    <a:p>
                      <a:pPr algn="ctr" fontAlgn="ctr"/>
                      <a:r>
                        <a:rPr lang="en-US" sz="1100" b="1" u="none" strike="noStrike">
                          <a:effectLst/>
                          <a:latin typeface="Arial (Body)"/>
                        </a:rPr>
                        <a:t>Ngày sinh</a:t>
                      </a:r>
                      <a:endParaRPr lang="en-US" sz="1100" b="1" i="0" u="none" strike="noStrike">
                        <a:solidFill>
                          <a:srgbClr val="FF0000"/>
                        </a:solidFill>
                        <a:effectLst/>
                        <a:latin typeface="Arial (Body)"/>
                      </a:endParaRPr>
                    </a:p>
                  </a:txBody>
                  <a:tcPr marL="9525" marR="9525" marT="9525" marB="0" anchor="ctr"/>
                </a:tc>
                <a:tc>
                  <a:txBody>
                    <a:bodyPr/>
                    <a:lstStyle/>
                    <a:p>
                      <a:pPr algn="ctr" fontAlgn="ctr"/>
                      <a:r>
                        <a:rPr lang="en-US" sz="1100" b="1" u="none" strike="noStrike">
                          <a:effectLst/>
                          <a:latin typeface="Arial (Body)"/>
                        </a:rPr>
                        <a:t>Ngày vào làm</a:t>
                      </a:r>
                      <a:endParaRPr lang="en-US" sz="1100" b="1" i="0" u="none" strike="noStrike">
                        <a:solidFill>
                          <a:srgbClr val="FF0000"/>
                        </a:solidFill>
                        <a:effectLst/>
                        <a:latin typeface="Arial (Body)"/>
                      </a:endParaRPr>
                    </a:p>
                  </a:txBody>
                  <a:tcPr marL="9525" marR="9525" marT="9525" marB="0" anchor="ctr"/>
                </a:tc>
                <a:tc>
                  <a:txBody>
                    <a:bodyPr/>
                    <a:lstStyle/>
                    <a:p>
                      <a:pPr algn="ctr" fontAlgn="ctr"/>
                      <a:r>
                        <a:rPr lang="en-US" sz="1100" b="1" u="none" strike="noStrike">
                          <a:effectLst/>
                          <a:latin typeface="Arial (Body)"/>
                        </a:rPr>
                        <a:t>Loại NV</a:t>
                      </a:r>
                      <a:endParaRPr lang="en-US" sz="1100" b="1" i="0" u="none" strike="noStrike">
                        <a:solidFill>
                          <a:srgbClr val="FF0000"/>
                        </a:solidFill>
                        <a:effectLst/>
                        <a:latin typeface="Arial (Body)"/>
                      </a:endParaRPr>
                    </a:p>
                  </a:txBody>
                  <a:tcPr marL="9525" marR="9525" marT="9525" marB="0" anchor="ctr"/>
                </a:tc>
                <a:tc>
                  <a:txBody>
                    <a:bodyPr/>
                    <a:lstStyle/>
                    <a:p>
                      <a:pPr algn="ctr" fontAlgn="ctr"/>
                      <a:r>
                        <a:rPr lang="vi-VN" sz="1100" b="1" u="none" strike="noStrike">
                          <a:effectLst/>
                          <a:latin typeface="Arial (Body)"/>
                        </a:rPr>
                        <a:t>Lương</a:t>
                      </a:r>
                      <a:endParaRPr lang="vi-VN" sz="1100" b="1" i="0" u="none" strike="noStrike">
                        <a:solidFill>
                          <a:srgbClr val="FF0000"/>
                        </a:solidFill>
                        <a:effectLst/>
                        <a:latin typeface="Arial (Body)"/>
                      </a:endParaRPr>
                    </a:p>
                  </a:txBody>
                  <a:tcPr marL="9525" marR="9525" marT="9525" marB="0" anchor="ctr"/>
                </a:tc>
              </a:tr>
              <a:tr h="565584">
                <a:tc>
                  <a:txBody>
                    <a:bodyPr/>
                    <a:lstStyle/>
                    <a:p>
                      <a:pPr algn="ctr" fontAlgn="b">
                        <a:buClr>
                          <a:schemeClr val="accent1"/>
                        </a:buClr>
                        <a:buSzPts val="1100"/>
                        <a:buFont typeface="Calibri"/>
                        <a:buNone/>
                      </a:pPr>
                      <a:r>
                        <a:rPr lang="en-US" sz="1100" b="0" i="0" u="none" strike="noStrike" smtClean="0">
                          <a:solidFill>
                            <a:srgbClr val="000000"/>
                          </a:solidFill>
                          <a:effectLst/>
                          <a:latin typeface="Arial (Body)"/>
                        </a:rPr>
                        <a:t>001</a:t>
                      </a:r>
                    </a:p>
                  </a:txBody>
                  <a:tcPr marL="9525" marR="9525" marT="9525" marB="0" anchor="b"/>
                </a:tc>
                <a:tc>
                  <a:txBody>
                    <a:bodyPr/>
                    <a:lstStyle/>
                    <a:p>
                      <a:pPr algn="ctr" fontAlgn="b"/>
                      <a:r>
                        <a:rPr lang="vi-VN" sz="1100" u="none" strike="noStrike">
                          <a:effectLst/>
                          <a:latin typeface="Arial (Body)"/>
                        </a:rPr>
                        <a:t>Nguyễn Văn A</a:t>
                      </a:r>
                      <a:endParaRPr lang="vi-VN"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02/02/1993</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27/09/2015</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smtClean="0">
                          <a:effectLst/>
                          <a:latin typeface="Arial (Body)"/>
                        </a:rPr>
                        <a:t>NVSX</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smtClean="0">
                          <a:effectLst/>
                          <a:latin typeface="Arial (Body)"/>
                        </a:rPr>
                        <a:t>6.500.000</a:t>
                      </a:r>
                      <a:endParaRPr lang="en-US" sz="1100" b="0" i="0" u="none" strike="noStrike">
                        <a:solidFill>
                          <a:srgbClr val="000000"/>
                        </a:solidFill>
                        <a:effectLst/>
                        <a:latin typeface="Arial (Body)"/>
                      </a:endParaRPr>
                    </a:p>
                  </a:txBody>
                  <a:tcPr marL="9525" marR="9525" marT="9525" marB="0" anchor="b"/>
                </a:tc>
              </a:tr>
              <a:tr h="565584">
                <a:tc>
                  <a:txBody>
                    <a:bodyPr/>
                    <a:lstStyle/>
                    <a:p>
                      <a:pPr algn="ctr" fontAlgn="b">
                        <a:buClr>
                          <a:schemeClr val="accent1"/>
                        </a:buClr>
                        <a:buSzPts val="1100"/>
                        <a:buFont typeface="Calibri"/>
                        <a:buNone/>
                      </a:pPr>
                      <a:r>
                        <a:rPr lang="en-US" sz="1100" b="0" i="0" u="none" strike="noStrike" smtClean="0">
                          <a:solidFill>
                            <a:srgbClr val="000000"/>
                          </a:solidFill>
                          <a:effectLst/>
                          <a:latin typeface="Arial (Body)"/>
                        </a:rPr>
                        <a:t>002</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vi-VN" sz="1100" u="none" strike="noStrike">
                          <a:effectLst/>
                          <a:latin typeface="Arial (Body)"/>
                        </a:rPr>
                        <a:t>Nguyễn </a:t>
                      </a:r>
                      <a:r>
                        <a:rPr lang="en-US" sz="1100" u="none" strike="noStrike" smtClean="0">
                          <a:effectLst/>
                          <a:latin typeface="Arial (Body)"/>
                        </a:rPr>
                        <a:t>Thị</a:t>
                      </a:r>
                      <a:r>
                        <a:rPr lang="en-US" sz="1100" u="none" strike="noStrike" baseline="0" smtClean="0">
                          <a:effectLst/>
                          <a:latin typeface="Arial (Body)"/>
                        </a:rPr>
                        <a:t> </a:t>
                      </a:r>
                      <a:r>
                        <a:rPr lang="vi-VN" sz="1100" u="none" strike="noStrike" smtClean="0">
                          <a:effectLst/>
                          <a:latin typeface="Arial (Body)"/>
                        </a:rPr>
                        <a:t>B</a:t>
                      </a:r>
                      <a:endParaRPr lang="vi-VN"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07/11/1994</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12/05/2016</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smtClean="0">
                          <a:effectLst/>
                          <a:latin typeface="Arial (Body)"/>
                        </a:rPr>
                        <a:t>NVVP</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smtClean="0">
                          <a:effectLst/>
                          <a:latin typeface="Arial (Body)"/>
                        </a:rPr>
                        <a:t>12.000.000</a:t>
                      </a:r>
                      <a:endParaRPr lang="en-US" sz="1100" b="0" i="0" u="none" strike="noStrike">
                        <a:solidFill>
                          <a:srgbClr val="000000"/>
                        </a:solidFill>
                        <a:effectLst/>
                        <a:latin typeface="Arial (Body)"/>
                      </a:endParaRPr>
                    </a:p>
                  </a:txBody>
                  <a:tcPr marL="9525" marR="9525" marT="9525" marB="0" anchor="b"/>
                </a:tc>
              </a:tr>
              <a:tr h="565584">
                <a:tc>
                  <a:txBody>
                    <a:bodyPr/>
                    <a:lstStyle/>
                    <a:p>
                      <a:pPr algn="ctr" fontAlgn="b"/>
                      <a:r>
                        <a:rPr lang="en-US" sz="1100" u="none" strike="noStrike">
                          <a:effectLst/>
                          <a:latin typeface="Arial (Body)"/>
                        </a:rPr>
                        <a:t>003</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vi-VN" sz="1100" u="none" strike="noStrike">
                          <a:effectLst/>
                          <a:latin typeface="Arial (Body)"/>
                        </a:rPr>
                        <a:t>Nguyễn Văn C</a:t>
                      </a:r>
                      <a:endParaRPr lang="vi-VN"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25/04/1992</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03/07/2014</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a:effectLst/>
                          <a:latin typeface="Arial (Body)"/>
                        </a:rPr>
                        <a:t>NVSX</a:t>
                      </a:r>
                      <a:endParaRPr lang="en-US" sz="1100" b="0" i="0" u="none" strike="noStrike">
                        <a:solidFill>
                          <a:srgbClr val="000000"/>
                        </a:solidFill>
                        <a:effectLst/>
                        <a:latin typeface="Arial (Body)"/>
                      </a:endParaRPr>
                    </a:p>
                  </a:txBody>
                  <a:tcPr marL="9525" marR="9525" marT="9525" marB="0" anchor="b"/>
                </a:tc>
                <a:tc>
                  <a:txBody>
                    <a:bodyPr/>
                    <a:lstStyle/>
                    <a:p>
                      <a:pPr algn="ctr" fontAlgn="b"/>
                      <a:r>
                        <a:rPr lang="en-US" sz="1100" u="none" strike="noStrike" smtClean="0">
                          <a:effectLst/>
                          <a:latin typeface="Arial (Body)"/>
                        </a:rPr>
                        <a:t>13.700.000</a:t>
                      </a:r>
                      <a:endParaRPr lang="en-US" sz="1100" b="0" i="0" u="none" strike="noStrike">
                        <a:solidFill>
                          <a:srgbClr val="000000"/>
                        </a:solidFill>
                        <a:effectLst/>
                        <a:latin typeface="Arial (Body)"/>
                      </a:endParaRPr>
                    </a:p>
                  </a:txBody>
                  <a:tcPr marL="9525" marR="9525" marT="9525" marB="0" anchor="b"/>
                </a:tc>
              </a:tr>
            </a:tbl>
          </a:graphicData>
        </a:graphic>
      </p:graphicFrame>
    </p:spTree>
    <p:extLst>
      <p:ext uri="{BB962C8B-B14F-4D97-AF65-F5344CB8AC3E}">
        <p14:creationId xmlns:p14="http://schemas.microsoft.com/office/powerpoint/2010/main" val="971011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t>Ngoài </a:t>
            </a:r>
            <a:r>
              <a:rPr lang="en-US" b="1"/>
              <a:t>quan hệ liên kết, giữa các lớp còn có các dạng quan hệ cơ bản như </a:t>
            </a:r>
            <a:r>
              <a:rPr lang="en-US" b="1" smtClean="0"/>
              <a:t>sau:</a:t>
            </a:r>
          </a:p>
          <a:p>
            <a:pPr algn="just"/>
            <a:r>
              <a:rPr lang="en-US" smtClean="0">
                <a:solidFill>
                  <a:srgbClr val="FFFF00"/>
                </a:solidFill>
              </a:rPr>
              <a:t>Quan </a:t>
            </a:r>
            <a:r>
              <a:rPr lang="en-US">
                <a:solidFill>
                  <a:srgbClr val="FFFF00"/>
                </a:solidFill>
              </a:rPr>
              <a:t>hệ gộp (Composition):</a:t>
            </a:r>
            <a:r>
              <a:rPr lang="en-US"/>
              <a:t> </a:t>
            </a:r>
            <a:r>
              <a:rPr lang="en-US" smtClean="0"/>
              <a:t>Biểu </a:t>
            </a:r>
            <a:r>
              <a:rPr lang="en-US"/>
              <a:t>diễn một quan hệ kiểu tổng thể-bộ phận. Lớp A có quan hệ gộp với lớp B nếu lớp A là một phần của lớp B và sự tồn tại của đối tượng lớp B điều khiển sự tồn tại của đối tượng lớp A. </a:t>
            </a:r>
            <a:endParaRPr lang="en-US" smtClean="0"/>
          </a:p>
          <a:p>
            <a:pPr algn="just"/>
            <a:r>
              <a:rPr lang="en-US" smtClean="0"/>
              <a:t>Ví </a:t>
            </a:r>
            <a:r>
              <a:rPr lang="en-US"/>
              <a:t>dụ lớp Country là tổng thể và lớp Province là bộ phận. Lớp Province là một phần của lớp Country.</a:t>
            </a:r>
          </a:p>
        </p:txBody>
      </p:sp>
    </p:spTree>
    <p:extLst>
      <p:ext uri="{BB962C8B-B14F-4D97-AF65-F5344CB8AC3E}">
        <p14:creationId xmlns:p14="http://schemas.microsoft.com/office/powerpoint/2010/main" val="8431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b="1" smtClean="0"/>
              <a:t>Ngoài </a:t>
            </a:r>
            <a:r>
              <a:rPr lang="en-US" b="1"/>
              <a:t>quan hệ liên kết, giữa các lớp còn có các dạng quan hệ cơ bản như </a:t>
            </a:r>
            <a:r>
              <a:rPr lang="en-US" b="1" smtClean="0"/>
              <a:t>sau:</a:t>
            </a:r>
          </a:p>
          <a:p>
            <a:pPr algn="just"/>
            <a:r>
              <a:rPr lang="en-US" smtClean="0">
                <a:solidFill>
                  <a:srgbClr val="FFFF00"/>
                </a:solidFill>
              </a:rPr>
              <a:t>Quan </a:t>
            </a:r>
            <a:r>
              <a:rPr lang="en-US">
                <a:solidFill>
                  <a:srgbClr val="FFFF00"/>
                </a:solidFill>
              </a:rPr>
              <a:t>hệ phụ thuộc (Dependency):</a:t>
            </a:r>
            <a:r>
              <a:rPr lang="en-US"/>
              <a:t> </a:t>
            </a:r>
            <a:r>
              <a:rPr lang="en-US" smtClean="0"/>
              <a:t>Mối </a:t>
            </a:r>
            <a:r>
              <a:rPr lang="en-US"/>
              <a:t>quan hệ phụ thuộc giữa hai lớp đối tượng: một lớp đối tượng A có tính độc lập và một lớp đối tượng B phụ thuộc vào A; một sự thay đổi của A sẽ ảnh hưởng đến lớp phụ thuộc B. </a:t>
            </a:r>
            <a:endParaRPr lang="en-US" smtClean="0"/>
          </a:p>
          <a:p>
            <a:pPr algn="just"/>
            <a:r>
              <a:rPr lang="en-US" smtClean="0"/>
              <a:t>Ví </a:t>
            </a:r>
            <a:r>
              <a:rPr lang="en-US"/>
              <a:t>dụ một đối tượng của lớp Order (hoá đơn) phụ thuộc vào đối tượng DiscountPolicy (Chính sách chiết khấu).</a:t>
            </a:r>
          </a:p>
        </p:txBody>
      </p:sp>
    </p:spTree>
    <p:extLst>
      <p:ext uri="{BB962C8B-B14F-4D97-AF65-F5344CB8AC3E}">
        <p14:creationId xmlns:p14="http://schemas.microsoft.com/office/powerpoint/2010/main" val="49492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 THỪA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mtClean="0"/>
              <a:t>Sự </a:t>
            </a:r>
            <a:r>
              <a:rPr lang="en-US"/>
              <a:t>kế thừa được sử dụng khi muốn tạo một lớp mới từ một lớp đã biết. </a:t>
            </a:r>
            <a:r>
              <a:rPr lang="en-US" smtClean="0"/>
              <a:t>Khi </a:t>
            </a:r>
            <a:r>
              <a:rPr lang="en-US"/>
              <a:t>đó, tất cả các thuộc tính và phương thức của lớp cũ đều trở thành thuộc tính và phương thức của lớp mới. </a:t>
            </a:r>
            <a:endParaRPr lang="en-US" smtClean="0"/>
          </a:p>
          <a:p>
            <a:pPr algn="just"/>
            <a:r>
              <a:rPr lang="en-US" smtClean="0"/>
              <a:t>Lớp </a:t>
            </a:r>
            <a:r>
              <a:rPr lang="en-US"/>
              <a:t>cũ được gọi là lớp cha, lớp mới được gọi </a:t>
            </a:r>
            <a:r>
              <a:rPr lang="en-US" sz="3100"/>
              <a:t>là lớp con.</a:t>
            </a:r>
          </a:p>
          <a:p>
            <a:pPr algn="just"/>
            <a:r>
              <a:rPr lang="en-US" sz="3100"/>
              <a:t>Khai báo lớp kế </a:t>
            </a:r>
            <a:r>
              <a:rPr lang="en-US" sz="3100" smtClean="0"/>
              <a:t>thừa:</a:t>
            </a:r>
            <a:endParaRPr lang="en-US" sz="3100"/>
          </a:p>
          <a:p>
            <a:pPr marL="36576" indent="0" algn="just">
              <a:buNone/>
            </a:pPr>
            <a:r>
              <a:rPr lang="en-US" sz="3100" smtClean="0"/>
              <a:t>	&lt;</a:t>
            </a:r>
            <a:r>
              <a:rPr lang="en-US" sz="3100"/>
              <a:t>thuộc tính&gt; &lt;tên lớp con&gt; extends &lt;tên lớp cha&gt; </a:t>
            </a:r>
            <a:endParaRPr lang="en-US" sz="3100" smtClean="0"/>
          </a:p>
          <a:p>
            <a:pPr marL="36576" indent="0" algn="just">
              <a:buNone/>
            </a:pPr>
            <a:r>
              <a:rPr lang="en-US" sz="3100" smtClean="0"/>
              <a:t>	{</a:t>
            </a:r>
            <a:endParaRPr lang="en-US" sz="3100"/>
          </a:p>
          <a:p>
            <a:pPr marL="36576" indent="0" algn="just">
              <a:buNone/>
            </a:pPr>
            <a:r>
              <a:rPr lang="en-US" sz="3100" smtClean="0"/>
              <a:t>		…..</a:t>
            </a:r>
            <a:endParaRPr lang="en-US" sz="3100"/>
          </a:p>
          <a:p>
            <a:pPr marL="36576" indent="0" algn="just">
              <a:buNone/>
            </a:pPr>
            <a:r>
              <a:rPr lang="en-US" sz="3100" smtClean="0"/>
              <a:t>	}</a:t>
            </a:r>
            <a:endParaRPr lang="en-US" sz="3100"/>
          </a:p>
        </p:txBody>
      </p:sp>
    </p:spTree>
    <p:extLst>
      <p:ext uri="{BB962C8B-B14F-4D97-AF65-F5344CB8AC3E}">
        <p14:creationId xmlns:p14="http://schemas.microsoft.com/office/powerpoint/2010/main" val="239351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 THỪA</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algn="just"/>
            <a:r>
              <a:rPr lang="en-US" smtClean="0"/>
              <a:t>Đoạn </a:t>
            </a:r>
            <a:r>
              <a:rPr lang="en-US"/>
              <a:t>lệnh sau minh hoạ việc tạo một lớp Employee được kế thừa từ lớp Person đã được xây dựng.</a:t>
            </a:r>
          </a:p>
          <a:p>
            <a:pPr marL="36576" indent="0" algn="just">
              <a:buNone/>
            </a:pPr>
            <a:r>
              <a:rPr lang="en-US"/>
              <a:t> </a:t>
            </a:r>
            <a:r>
              <a:rPr lang="en-US" smtClean="0"/>
              <a:t>    classs </a:t>
            </a:r>
            <a:r>
              <a:rPr lang="en-US"/>
              <a:t>Employee extends Person </a:t>
            </a:r>
            <a:endParaRPr lang="en-US" smtClean="0"/>
          </a:p>
          <a:p>
            <a:pPr marL="36576" indent="0" algn="just">
              <a:buNone/>
            </a:pPr>
            <a:r>
              <a:rPr lang="en-US"/>
              <a:t> </a:t>
            </a:r>
            <a:r>
              <a:rPr lang="en-US" smtClean="0"/>
              <a:t>    { </a:t>
            </a:r>
          </a:p>
          <a:p>
            <a:pPr marL="36576" indent="0" algn="just">
              <a:buNone/>
            </a:pPr>
            <a:r>
              <a:rPr lang="en-US" smtClean="0"/>
              <a:t>	public </a:t>
            </a:r>
            <a:r>
              <a:rPr lang="en-US"/>
              <a:t>float salary</a:t>
            </a:r>
            <a:r>
              <a:rPr lang="en-US" smtClean="0"/>
              <a:t>;</a:t>
            </a:r>
            <a:r>
              <a:rPr lang="en-US"/>
              <a:t> </a:t>
            </a:r>
          </a:p>
          <a:p>
            <a:pPr marL="36576" indent="0" algn="just">
              <a:buNone/>
            </a:pPr>
            <a:r>
              <a:rPr lang="en-US" smtClean="0"/>
              <a:t>	// </a:t>
            </a:r>
            <a:r>
              <a:rPr lang="en-US"/>
              <a:t>Phương thức xây dựng</a:t>
            </a:r>
          </a:p>
          <a:p>
            <a:pPr marL="36576" indent="0" algn="just">
              <a:buNone/>
            </a:pPr>
            <a:r>
              <a:rPr lang="en-US" smtClean="0"/>
              <a:t>	public </a:t>
            </a:r>
            <a:r>
              <a:rPr lang="en-US"/>
              <a:t>Employee(String name, int age, float salary) </a:t>
            </a:r>
            <a:endParaRPr lang="en-US" smtClean="0"/>
          </a:p>
          <a:p>
            <a:pPr marL="36576" indent="0" algn="just">
              <a:buNone/>
            </a:pPr>
            <a:r>
              <a:rPr lang="en-US" smtClean="0"/>
              <a:t>	{</a:t>
            </a:r>
            <a:endParaRPr lang="en-US"/>
          </a:p>
          <a:p>
            <a:pPr marL="36576" indent="0" algn="just">
              <a:buNone/>
            </a:pPr>
            <a:r>
              <a:rPr lang="en-US" smtClean="0"/>
              <a:t>		super(name</a:t>
            </a:r>
            <a:r>
              <a:rPr lang="en-US"/>
              <a:t>, age); </a:t>
            </a:r>
            <a:endParaRPr lang="en-US" smtClean="0"/>
          </a:p>
          <a:p>
            <a:pPr marL="36576" indent="0" algn="just">
              <a:buNone/>
            </a:pPr>
            <a:r>
              <a:rPr lang="en-US"/>
              <a:t>	</a:t>
            </a:r>
            <a:r>
              <a:rPr lang="en-US" smtClean="0"/>
              <a:t>	this.salary </a:t>
            </a:r>
            <a:r>
              <a:rPr lang="en-US"/>
              <a:t>= salary;</a:t>
            </a:r>
          </a:p>
          <a:p>
            <a:pPr marL="36576" indent="0" algn="just">
              <a:buNone/>
            </a:pPr>
            <a:r>
              <a:rPr lang="en-US" smtClean="0"/>
              <a:t>	}</a:t>
            </a:r>
            <a:endParaRPr lang="en-US"/>
          </a:p>
          <a:p>
            <a:pPr marL="36576" indent="0" algn="just">
              <a:buNone/>
            </a:pPr>
            <a:r>
              <a:rPr lang="en-US" smtClean="0"/>
              <a:t>     }</a:t>
            </a:r>
            <a:endParaRPr lang="en-US"/>
          </a:p>
        </p:txBody>
      </p:sp>
    </p:spTree>
    <p:extLst>
      <p:ext uri="{BB962C8B-B14F-4D97-AF65-F5344CB8AC3E}">
        <p14:creationId xmlns:p14="http://schemas.microsoft.com/office/powerpoint/2010/main" val="3393201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 THỪA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mtClean="0"/>
              <a:t>package </a:t>
            </a:r>
            <a:r>
              <a:rPr lang="en-US"/>
              <a:t>chuong4;</a:t>
            </a:r>
          </a:p>
          <a:p>
            <a:pPr marL="36576" indent="0" algn="just">
              <a:buNone/>
            </a:pPr>
            <a:r>
              <a:rPr lang="en-US"/>
              <a:t>class EmployeeDemo1 </a:t>
            </a:r>
            <a:endParaRPr lang="en-US" smtClean="0"/>
          </a:p>
          <a:p>
            <a:pPr marL="36576" indent="0" algn="just">
              <a:buNone/>
            </a:pPr>
            <a:r>
              <a:rPr lang="en-US" smtClean="0"/>
              <a:t>{</a:t>
            </a:r>
            <a:endParaRPr lang="en-US"/>
          </a:p>
          <a:p>
            <a:pPr marL="36576" indent="0" algn="just">
              <a:buNone/>
            </a:pPr>
            <a:r>
              <a:rPr lang="en-US" smtClean="0"/>
              <a:t>	public </a:t>
            </a:r>
            <a:r>
              <a:rPr lang="en-US"/>
              <a:t>static void main(String[] args) </a:t>
            </a:r>
            <a:endParaRPr lang="en-US" smtClean="0"/>
          </a:p>
          <a:p>
            <a:pPr marL="36576" indent="0" algn="just">
              <a:buNone/>
            </a:pPr>
            <a:r>
              <a:rPr lang="en-US" smtClean="0"/>
              <a:t>	{</a:t>
            </a:r>
            <a:endParaRPr lang="en-US"/>
          </a:p>
          <a:p>
            <a:pPr marL="36576" indent="0" algn="just">
              <a:buNone/>
            </a:pPr>
            <a:r>
              <a:rPr lang="en-US" smtClean="0"/>
              <a:t>		Employee </a:t>
            </a:r>
            <a:r>
              <a:rPr lang="en-US"/>
              <a:t>myEmployee = new </a:t>
            </a:r>
            <a:r>
              <a:rPr lang="en-US" smtClean="0"/>
              <a:t>			Employee (“</a:t>
            </a:r>
            <a:r>
              <a:rPr lang="en-US"/>
              <a:t>Minh”, 21, 300f</a:t>
            </a:r>
            <a:r>
              <a:rPr lang="en-US" smtClean="0"/>
              <a:t>);</a:t>
            </a:r>
          </a:p>
          <a:p>
            <a:pPr marL="36576" indent="0" algn="just">
              <a:buNone/>
            </a:pPr>
            <a:r>
              <a:rPr lang="en-US"/>
              <a:t>	</a:t>
            </a:r>
            <a:r>
              <a:rPr lang="en-US" smtClean="0"/>
              <a:t>	myEmployee.show</a:t>
            </a:r>
            <a:r>
              <a:rPr lang="en-US"/>
              <a:t>();</a:t>
            </a:r>
          </a:p>
          <a:p>
            <a:pPr marL="36576" indent="0" algn="just">
              <a:buNone/>
            </a:pPr>
            <a:r>
              <a:rPr lang="en-US" smtClean="0"/>
              <a:t>	}</a:t>
            </a:r>
            <a:endParaRPr lang="en-US"/>
          </a:p>
          <a:p>
            <a:pPr marL="36576" indent="0" algn="just">
              <a:buNone/>
            </a:pPr>
            <a:r>
              <a:rPr lang="en-US"/>
              <a:t>}</a:t>
            </a:r>
          </a:p>
        </p:txBody>
      </p:sp>
    </p:spTree>
    <p:extLst>
      <p:ext uri="{BB962C8B-B14F-4D97-AF65-F5344CB8AC3E}">
        <p14:creationId xmlns:p14="http://schemas.microsoft.com/office/powerpoint/2010/main" val="3614861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 THỪA</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Khi </a:t>
            </a:r>
            <a:r>
              <a:rPr lang="en-US"/>
              <a:t>đó, đoạn chương trình của chương trình EmployeeDemo1 vẫn in ra dòng thông báo “Minh is 21 years old!” vì khi đó đối tượng myEmployee gọi đến phương thức show() được kế thừa từ lớp Person.</a:t>
            </a:r>
          </a:p>
        </p:txBody>
      </p:sp>
    </p:spTree>
    <p:extLst>
      <p:ext uri="{BB962C8B-B14F-4D97-AF65-F5344CB8AC3E}">
        <p14:creationId xmlns:p14="http://schemas.microsoft.com/office/powerpoint/2010/main" val="3435506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QUY TẮC TRUY NHẬP TRONG KẾ THỪA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mtClean="0"/>
              <a:t>Các </a:t>
            </a:r>
            <a:r>
              <a:rPr lang="en-US"/>
              <a:t>quy tắc này quy định khả năng truy nhập của lớp con đối với các thuộc tính và phương thức của lớp cha:</a:t>
            </a:r>
          </a:p>
          <a:p>
            <a:pPr lvl="0" algn="just"/>
            <a:r>
              <a:rPr lang="en-US">
                <a:solidFill>
                  <a:srgbClr val="FFFF00"/>
                </a:solidFill>
              </a:rPr>
              <a:t>private:</a:t>
            </a:r>
            <a:r>
              <a:rPr lang="en-US"/>
              <a:t> </a:t>
            </a:r>
            <a:r>
              <a:rPr lang="en-US" smtClean="0"/>
              <a:t>Chỉ </a:t>
            </a:r>
            <a:r>
              <a:rPr lang="en-US"/>
              <a:t>được truy nhập trong phạm vi lớp cha, lớp con không truy nhập được. Tất cả các lớp ngoài lớp cha đều không truy nhập được.</a:t>
            </a:r>
          </a:p>
          <a:p>
            <a:pPr algn="just"/>
            <a:r>
              <a:rPr lang="en-US">
                <a:solidFill>
                  <a:srgbClr val="FFFF00"/>
                </a:solidFill>
              </a:rPr>
              <a:t>protected:</a:t>
            </a:r>
            <a:r>
              <a:rPr lang="en-US"/>
              <a:t> </a:t>
            </a:r>
            <a:r>
              <a:rPr lang="en-US" smtClean="0"/>
              <a:t>Lớp </a:t>
            </a:r>
            <a:r>
              <a:rPr lang="en-US"/>
              <a:t>con có thể truy nhập được. Tất cả các lớp không kế thừa từ lớp cha đều không truy nhập được.</a:t>
            </a:r>
          </a:p>
        </p:txBody>
      </p:sp>
    </p:spTree>
    <p:extLst>
      <p:ext uri="{BB962C8B-B14F-4D97-AF65-F5344CB8AC3E}">
        <p14:creationId xmlns:p14="http://schemas.microsoft.com/office/powerpoint/2010/main" val="111900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5.1 Kết </a:t>
            </a:r>
            <a:r>
              <a:rPr lang="en-US" sz="3100"/>
              <a:t>hợp và liên </a:t>
            </a:r>
            <a:r>
              <a:rPr lang="en-US" sz="3100" smtClean="0"/>
              <a:t>kết</a:t>
            </a:r>
          </a:p>
          <a:p>
            <a:pPr algn="just"/>
            <a:r>
              <a:rPr lang="en-US" sz="3100" smtClean="0"/>
              <a:t>5.2 Kế thừa</a:t>
            </a:r>
          </a:p>
          <a:p>
            <a:pPr algn="just"/>
            <a:r>
              <a:rPr lang="en-US" sz="3100" smtClean="0"/>
              <a:t>5.3 Đa hình</a:t>
            </a:r>
          </a:p>
          <a:p>
            <a:pPr algn="just"/>
            <a:r>
              <a:rPr lang="en-US" sz="3100" smtClean="0"/>
              <a:t>5.4 Lớp </a:t>
            </a:r>
            <a:r>
              <a:rPr lang="en-US" sz="3100"/>
              <a:t>trừu </a:t>
            </a:r>
            <a:r>
              <a:rPr lang="en-US" sz="3100" smtClean="0"/>
              <a:t>tượng</a:t>
            </a:r>
          </a:p>
          <a:p>
            <a:pPr algn="just"/>
            <a:r>
              <a:rPr lang="en-US" sz="3100" smtClean="0"/>
              <a:t>5.5 Giao tiếp</a:t>
            </a:r>
          </a:p>
          <a:p>
            <a:pPr algn="just"/>
            <a:r>
              <a:rPr lang="en-US" sz="3100" smtClean="0"/>
              <a:t>5.6 Tính </a:t>
            </a:r>
            <a:r>
              <a:rPr lang="en-US" sz="3100"/>
              <a:t>chất </a:t>
            </a:r>
            <a:r>
              <a:rPr lang="en-US" sz="3100" smtClean="0"/>
              <a:t>tĩnh</a:t>
            </a:r>
          </a:p>
          <a:p>
            <a:pPr algn="just"/>
            <a:r>
              <a:rPr lang="en-US" sz="3100" smtClean="0"/>
              <a:t>5.7 Kiểu </a:t>
            </a:r>
            <a:r>
              <a:rPr lang="en-US" sz="3100"/>
              <a:t>liệt </a:t>
            </a:r>
            <a:r>
              <a:rPr lang="en-US" sz="3100" smtClean="0"/>
              <a:t>kê</a:t>
            </a:r>
          </a:p>
          <a:p>
            <a:pPr algn="just"/>
            <a:r>
              <a:rPr lang="en-US" sz="3100" smtClean="0"/>
              <a:t>5.8 </a:t>
            </a:r>
            <a:r>
              <a:rPr lang="en-US" sz="3100"/>
              <a:t>Bài tập</a:t>
            </a:r>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QUY TẮC TRUY NHẬP TRONG KẾ THỪA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Các </a:t>
            </a:r>
            <a:r>
              <a:rPr lang="en-US"/>
              <a:t>quy tắc này quy định khả năng truy nhập của lớp con đối với các thuộc tính và phương thức của lớp cha:</a:t>
            </a:r>
          </a:p>
          <a:p>
            <a:pPr lvl="0" algn="just"/>
            <a:r>
              <a:rPr lang="en-US" smtClean="0">
                <a:solidFill>
                  <a:srgbClr val="FFFF00"/>
                </a:solidFill>
              </a:rPr>
              <a:t>final</a:t>
            </a:r>
            <a:r>
              <a:rPr lang="en-US">
                <a:solidFill>
                  <a:srgbClr val="FFFF00"/>
                </a:solidFill>
              </a:rPr>
              <a:t>:</a:t>
            </a:r>
            <a:r>
              <a:rPr lang="en-US"/>
              <a:t> </a:t>
            </a:r>
            <a:r>
              <a:rPr lang="en-US" smtClean="0"/>
              <a:t>Lớp </a:t>
            </a:r>
            <a:r>
              <a:rPr lang="en-US"/>
              <a:t>con có thể sử dụng nhưng không thể khai báo ghi đè được (chỉ đúng với phương thức</a:t>
            </a:r>
            <a:r>
              <a:rPr lang="en-US" smtClean="0"/>
              <a:t>).</a:t>
            </a:r>
          </a:p>
          <a:p>
            <a:pPr lvl="0" algn="just"/>
            <a:r>
              <a:rPr lang="en-US" smtClean="0">
                <a:solidFill>
                  <a:srgbClr val="FFFF00"/>
                </a:solidFill>
              </a:rPr>
              <a:t>public</a:t>
            </a:r>
            <a:r>
              <a:rPr lang="en-US">
                <a:solidFill>
                  <a:srgbClr val="FFFF00"/>
                </a:solidFill>
              </a:rPr>
              <a:t>:</a:t>
            </a:r>
            <a:r>
              <a:rPr lang="en-US"/>
              <a:t> L</a:t>
            </a:r>
            <a:r>
              <a:rPr lang="en-US" smtClean="0"/>
              <a:t>ớp </a:t>
            </a:r>
            <a:r>
              <a:rPr lang="en-US"/>
              <a:t>con có thể sử dụng và nạp chồng được. Tất cả các lớp bên ngoài đều sử dụng được.</a:t>
            </a:r>
          </a:p>
        </p:txBody>
      </p:sp>
    </p:spTree>
    <p:extLst>
      <p:ext uri="{BB962C8B-B14F-4D97-AF65-F5344CB8AC3E}">
        <p14:creationId xmlns:p14="http://schemas.microsoft.com/office/powerpoint/2010/main" val="642912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mtClean="0"/>
              <a:t>Đa </a:t>
            </a:r>
            <a:r>
              <a:rPr lang="en-US"/>
              <a:t>hình là việc triệu gọi đến các phương thức nạp chồng của đối </a:t>
            </a:r>
            <a:r>
              <a:rPr lang="en-US" smtClean="0"/>
              <a:t>tượng.</a:t>
            </a:r>
          </a:p>
          <a:p>
            <a:pPr lvl="0" algn="just"/>
            <a:r>
              <a:rPr lang="en-US" smtClean="0"/>
              <a:t>Khi </a:t>
            </a:r>
            <a:r>
              <a:rPr lang="en-US"/>
              <a:t>một phương thức nạp chồng được gọi, chương trình sẽ dựa vào kiểu các tham số và kiểu trả về để gọi phương thức của đối tượng cho phù hợp.</a:t>
            </a:r>
          </a:p>
        </p:txBody>
      </p:sp>
    </p:spTree>
    <p:extLst>
      <p:ext uri="{BB962C8B-B14F-4D97-AF65-F5344CB8AC3E}">
        <p14:creationId xmlns:p14="http://schemas.microsoft.com/office/powerpoint/2010/main" val="2836095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smtClean="0"/>
              <a:t>Chương </a:t>
            </a:r>
            <a:r>
              <a:rPr lang="en-US"/>
              <a:t>trình Operator minh hoạ việc khai báo nhiều hàm add() để cộng hai số hoặc cộng hai chuỗi ký tự.</a:t>
            </a:r>
          </a:p>
          <a:p>
            <a:pPr marL="36576" indent="0">
              <a:buNone/>
            </a:pPr>
            <a:r>
              <a:rPr lang="en-US"/>
              <a:t> </a:t>
            </a:r>
          </a:p>
          <a:p>
            <a:pPr marL="36576" indent="0">
              <a:buNone/>
            </a:pPr>
            <a:r>
              <a:rPr lang="en-US"/>
              <a:t> </a:t>
            </a:r>
            <a:r>
              <a:rPr lang="en-US" smtClean="0"/>
              <a:t>   package </a:t>
            </a:r>
            <a:r>
              <a:rPr lang="en-US"/>
              <a:t>chuong5; </a:t>
            </a:r>
            <a:endParaRPr lang="en-US" smtClean="0"/>
          </a:p>
          <a:p>
            <a:pPr marL="36576" indent="0">
              <a:buNone/>
            </a:pPr>
            <a:r>
              <a:rPr lang="en-US" smtClean="0"/>
              <a:t>    public </a:t>
            </a:r>
            <a:r>
              <a:rPr lang="en-US"/>
              <a:t>class Operator </a:t>
            </a:r>
            <a:endParaRPr lang="en-US" smtClean="0"/>
          </a:p>
          <a:p>
            <a:pPr marL="36576" indent="0">
              <a:buNone/>
            </a:pPr>
            <a:r>
              <a:rPr lang="en-US" smtClean="0"/>
              <a:t>    {</a:t>
            </a:r>
            <a:r>
              <a:rPr lang="en-US"/>
              <a:t> </a:t>
            </a:r>
          </a:p>
          <a:p>
            <a:pPr marL="36576" indent="0">
              <a:buNone/>
            </a:pPr>
            <a:r>
              <a:rPr lang="en-US" smtClean="0"/>
              <a:t>	// </a:t>
            </a:r>
            <a:r>
              <a:rPr lang="en-US"/>
              <a:t>Cộng hai số nguyên</a:t>
            </a:r>
          </a:p>
          <a:p>
            <a:pPr marL="36576" indent="0">
              <a:buNone/>
            </a:pPr>
            <a:r>
              <a:rPr lang="en-US" smtClean="0"/>
              <a:t>	public </a:t>
            </a:r>
            <a:r>
              <a:rPr lang="en-US"/>
              <a:t>int add(int x, int y) </a:t>
            </a:r>
            <a:endParaRPr lang="en-US" smtClean="0"/>
          </a:p>
          <a:p>
            <a:pPr marL="36576" indent="0">
              <a:buNone/>
            </a:pPr>
            <a:r>
              <a:rPr lang="en-US"/>
              <a:t>	</a:t>
            </a:r>
            <a:r>
              <a:rPr lang="en-US" smtClean="0"/>
              <a:t>{ </a:t>
            </a:r>
          </a:p>
          <a:p>
            <a:pPr marL="36576" indent="0">
              <a:buNone/>
            </a:pPr>
            <a:r>
              <a:rPr lang="en-US"/>
              <a:t>	</a:t>
            </a:r>
            <a:r>
              <a:rPr lang="en-US" smtClean="0"/>
              <a:t>	return </a:t>
            </a:r>
            <a:r>
              <a:rPr lang="en-US"/>
              <a:t>(x + y);</a:t>
            </a:r>
          </a:p>
          <a:p>
            <a:pPr marL="36576" indent="0">
              <a:buNone/>
            </a:pPr>
            <a:r>
              <a:rPr lang="en-US" smtClean="0"/>
              <a:t>	}</a:t>
            </a:r>
            <a:endParaRPr lang="en-US"/>
          </a:p>
        </p:txBody>
      </p:sp>
    </p:spTree>
    <p:extLst>
      <p:ext uri="{BB962C8B-B14F-4D97-AF65-F5344CB8AC3E}">
        <p14:creationId xmlns:p14="http://schemas.microsoft.com/office/powerpoint/2010/main" val="2751219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buNone/>
            </a:pPr>
            <a:r>
              <a:rPr lang="en-US" smtClean="0"/>
              <a:t>	// </a:t>
            </a:r>
            <a:r>
              <a:rPr lang="en-US"/>
              <a:t>Cộng hai số thực</a:t>
            </a:r>
          </a:p>
          <a:p>
            <a:pPr marL="36576" indent="0">
              <a:buNone/>
            </a:pPr>
            <a:r>
              <a:rPr lang="en-US" smtClean="0"/>
              <a:t>	public </a:t>
            </a:r>
            <a:r>
              <a:rPr lang="en-US"/>
              <a:t>float add(float x, float y) </a:t>
            </a:r>
            <a:endParaRPr lang="en-US" smtClean="0"/>
          </a:p>
          <a:p>
            <a:pPr marL="36576" indent="0">
              <a:buNone/>
            </a:pPr>
            <a:r>
              <a:rPr lang="en-US"/>
              <a:t>	</a:t>
            </a:r>
            <a:r>
              <a:rPr lang="en-US" smtClean="0"/>
              <a:t>{ </a:t>
            </a:r>
          </a:p>
          <a:p>
            <a:pPr marL="36576" indent="0">
              <a:buNone/>
            </a:pPr>
            <a:r>
              <a:rPr lang="en-US"/>
              <a:t>	</a:t>
            </a:r>
            <a:r>
              <a:rPr lang="en-US" smtClean="0"/>
              <a:t>	return </a:t>
            </a:r>
            <a:r>
              <a:rPr lang="en-US"/>
              <a:t>(x + y);</a:t>
            </a:r>
          </a:p>
          <a:p>
            <a:pPr marL="36576" indent="0">
              <a:buNone/>
            </a:pPr>
            <a:r>
              <a:rPr lang="en-US" smtClean="0"/>
              <a:t>	}</a:t>
            </a:r>
            <a:endParaRPr lang="en-US"/>
          </a:p>
          <a:p>
            <a:pPr marL="36576" indent="0">
              <a:buNone/>
            </a:pPr>
            <a:r>
              <a:rPr lang="en-US"/>
              <a:t> </a:t>
            </a:r>
          </a:p>
          <a:p>
            <a:pPr marL="36576" indent="0">
              <a:buNone/>
            </a:pPr>
            <a:r>
              <a:rPr lang="en-US" smtClean="0"/>
              <a:t>	// </a:t>
            </a:r>
            <a:r>
              <a:rPr lang="en-US"/>
              <a:t>Cộng hai chuỗi kí tự</a:t>
            </a:r>
          </a:p>
          <a:p>
            <a:pPr marL="36576" indent="0">
              <a:buNone/>
            </a:pPr>
            <a:r>
              <a:rPr lang="en-US" smtClean="0"/>
              <a:t>	public </a:t>
            </a:r>
            <a:r>
              <a:rPr lang="en-US"/>
              <a:t>String add(String a, String b) </a:t>
            </a:r>
            <a:endParaRPr lang="en-US" smtClean="0"/>
          </a:p>
          <a:p>
            <a:pPr marL="36576" indent="0">
              <a:buNone/>
            </a:pPr>
            <a:r>
              <a:rPr lang="en-US"/>
              <a:t>	</a:t>
            </a:r>
            <a:r>
              <a:rPr lang="en-US" smtClean="0"/>
              <a:t>{ </a:t>
            </a:r>
          </a:p>
          <a:p>
            <a:pPr marL="36576" indent="0">
              <a:buNone/>
            </a:pPr>
            <a:r>
              <a:rPr lang="en-US"/>
              <a:t>	</a:t>
            </a:r>
            <a:r>
              <a:rPr lang="en-US" smtClean="0"/>
              <a:t>	return </a:t>
            </a:r>
            <a:r>
              <a:rPr lang="en-US"/>
              <a:t>(a + b);</a:t>
            </a:r>
          </a:p>
          <a:p>
            <a:pPr marL="36576" indent="0">
              <a:buNone/>
            </a:pPr>
            <a:r>
              <a:rPr lang="en-US" smtClean="0"/>
              <a:t>	}</a:t>
            </a:r>
            <a:endParaRPr lang="en-US"/>
          </a:p>
        </p:txBody>
      </p:sp>
    </p:spTree>
    <p:extLst>
      <p:ext uri="{BB962C8B-B14F-4D97-AF65-F5344CB8AC3E}">
        <p14:creationId xmlns:p14="http://schemas.microsoft.com/office/powerpoint/2010/main" val="2677134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buNone/>
            </a:pPr>
            <a:r>
              <a:rPr lang="en-US" smtClean="0"/>
              <a:t>	public </a:t>
            </a:r>
            <a:r>
              <a:rPr lang="en-US"/>
              <a:t>static void main(String[] args) </a:t>
            </a:r>
            <a:endParaRPr lang="en-US" smtClean="0"/>
          </a:p>
          <a:p>
            <a:pPr marL="36576" indent="0">
              <a:buNone/>
            </a:pPr>
            <a:r>
              <a:rPr lang="en-US" smtClean="0"/>
              <a:t>	{ </a:t>
            </a:r>
          </a:p>
          <a:p>
            <a:pPr marL="36576" indent="0">
              <a:buNone/>
            </a:pPr>
            <a:r>
              <a:rPr lang="en-US" smtClean="0"/>
              <a:t>		Operator </a:t>
            </a:r>
            <a:r>
              <a:rPr lang="en-US"/>
              <a:t>myOperator = new </a:t>
            </a:r>
            <a:r>
              <a:rPr lang="en-US" smtClean="0"/>
              <a:t>							Operator</a:t>
            </a:r>
            <a:r>
              <a:rPr lang="en-US"/>
              <a:t>();</a:t>
            </a:r>
          </a:p>
          <a:p>
            <a:pPr marL="36576" indent="0">
              <a:buNone/>
            </a:pPr>
            <a:r>
              <a:rPr lang="en-US" smtClean="0"/>
              <a:t>		System.out.println</a:t>
            </a:r>
            <a:r>
              <a:rPr lang="en-US"/>
              <a:t>(“The (5+19) is ” </a:t>
            </a:r>
            <a:r>
              <a:rPr lang="en-US" smtClean="0"/>
              <a:t>			+ </a:t>
            </a:r>
            <a:r>
              <a:rPr lang="en-US"/>
              <a:t>myOperator.add(5, 19));</a:t>
            </a:r>
          </a:p>
          <a:p>
            <a:pPr marL="36576" indent="0">
              <a:buNone/>
            </a:pPr>
            <a:r>
              <a:rPr lang="en-US" smtClean="0"/>
              <a:t>		System.out.println</a:t>
            </a:r>
            <a:r>
              <a:rPr lang="en-US"/>
              <a:t>(“The (\”ab\” + </a:t>
            </a:r>
            <a:r>
              <a:rPr lang="en-US" smtClean="0"/>
              <a:t>					\”</a:t>
            </a:r>
            <a:r>
              <a:rPr lang="en-US"/>
              <a:t>cd\”) is \”” + </a:t>
            </a:r>
            <a:r>
              <a:rPr lang="en-US" smtClean="0"/>
              <a:t>			myOperator.add</a:t>
            </a:r>
            <a:r>
              <a:rPr lang="en-US"/>
              <a:t>(“ab”, “cd”) + </a:t>
            </a:r>
            <a:endParaRPr lang="en-US" smtClean="0"/>
          </a:p>
          <a:p>
            <a:pPr marL="36576" indent="0">
              <a:buNone/>
            </a:pPr>
            <a:r>
              <a:rPr lang="en-US"/>
              <a:t>	</a:t>
            </a:r>
            <a:r>
              <a:rPr lang="en-US" smtClean="0"/>
              <a:t>		“\””);</a:t>
            </a:r>
            <a:endParaRPr lang="en-US"/>
          </a:p>
          <a:p>
            <a:pPr marL="36576" indent="0">
              <a:buNone/>
            </a:pPr>
            <a:r>
              <a:rPr lang="en-US" smtClean="0"/>
              <a:t>	}</a:t>
            </a:r>
            <a:endParaRPr lang="en-US"/>
          </a:p>
          <a:p>
            <a:pPr marL="36576" indent="0">
              <a:buNone/>
            </a:pPr>
            <a:r>
              <a:rPr lang="en-US"/>
              <a:t>}</a:t>
            </a:r>
          </a:p>
        </p:txBody>
      </p:sp>
    </p:spTree>
    <p:extLst>
      <p:ext uri="{BB962C8B-B14F-4D97-AF65-F5344CB8AC3E}">
        <p14:creationId xmlns:p14="http://schemas.microsoft.com/office/powerpoint/2010/main" val="283781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Chương </a:t>
            </a:r>
            <a:r>
              <a:rPr lang="en-US"/>
              <a:t>trình sẽ hiển thị ra hai dòng thông báo:</a:t>
            </a:r>
          </a:p>
          <a:p>
            <a:pPr lvl="1" algn="just"/>
            <a:r>
              <a:rPr lang="en-US"/>
              <a:t>The (5+19) is 24</a:t>
            </a:r>
          </a:p>
          <a:p>
            <a:pPr lvl="1" algn="just"/>
            <a:r>
              <a:rPr lang="en-US"/>
              <a:t>The (‘ab’ + ‘cd’) is ‘abcd’</a:t>
            </a:r>
          </a:p>
        </p:txBody>
      </p:sp>
    </p:spTree>
    <p:extLst>
      <p:ext uri="{BB962C8B-B14F-4D97-AF65-F5344CB8AC3E}">
        <p14:creationId xmlns:p14="http://schemas.microsoft.com/office/powerpoint/2010/main" val="2764700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b="1" smtClean="0">
                <a:solidFill>
                  <a:srgbClr val="FF0000"/>
                </a:solidFill>
              </a:rPr>
              <a:t>Lưu ý:</a:t>
            </a:r>
            <a:endParaRPr lang="en-US" b="1">
              <a:solidFill>
                <a:srgbClr val="FF0000"/>
              </a:solidFill>
            </a:endParaRPr>
          </a:p>
          <a:p>
            <a:pPr algn="just"/>
            <a:r>
              <a:rPr lang="en-US"/>
              <a:t>Khi gọi hàm với các kiểu dữ liệu khác với các hàm đã được khai báo, sẽ có sự chuyển đổi kiểu ngầm định diễn ra. Khi không thể thực hiện chuyển đổi kiểu ngầm định, Java sẽ phát sinh một thông báo lỗi.</a:t>
            </a:r>
          </a:p>
        </p:txBody>
      </p:sp>
    </p:spTree>
    <p:extLst>
      <p:ext uri="{BB962C8B-B14F-4D97-AF65-F5344CB8AC3E}">
        <p14:creationId xmlns:p14="http://schemas.microsoft.com/office/powerpoint/2010/main" val="184705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b="1" smtClean="0">
                <a:solidFill>
                  <a:srgbClr val="FF0000"/>
                </a:solidFill>
              </a:rPr>
              <a:t>Lưu ý:</a:t>
            </a:r>
            <a:endParaRPr lang="en-US" b="1">
              <a:solidFill>
                <a:srgbClr val="FF0000"/>
              </a:solidFill>
            </a:endParaRPr>
          </a:p>
          <a:p>
            <a:pPr algn="just"/>
            <a:r>
              <a:rPr lang="en-US" smtClean="0"/>
              <a:t>Chẳng </a:t>
            </a:r>
            <a:r>
              <a:rPr lang="en-US"/>
              <a:t>hạn, trong chương trình Operator, nếu ta thực thi lệnh myOperator.add(4.0f, 5) có dạng add(float, int), chương trình sẽ chuyển ngầm định số nguyên 5 thành float (chuyển từ kiểu int sang float thuộc diện nới rộng kiểu, là kiểu chuyển ngầm định trong Java) để có thể sử dụng dạng được khai báo add(float, float) và kết quả sẽ là 9.0f.</a:t>
            </a:r>
          </a:p>
        </p:txBody>
      </p:sp>
    </p:spTree>
    <p:extLst>
      <p:ext uri="{BB962C8B-B14F-4D97-AF65-F5344CB8AC3E}">
        <p14:creationId xmlns:p14="http://schemas.microsoft.com/office/powerpoint/2010/main" val="890751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b="1" smtClean="0">
                <a:solidFill>
                  <a:srgbClr val="FF0000"/>
                </a:solidFill>
              </a:rPr>
              <a:t>Lưu ý:</a:t>
            </a:r>
            <a:endParaRPr lang="en-US" b="1">
              <a:solidFill>
                <a:srgbClr val="FF0000"/>
              </a:solidFill>
            </a:endParaRPr>
          </a:p>
          <a:p>
            <a:pPr algn="just"/>
            <a:r>
              <a:rPr lang="en-US" smtClean="0"/>
              <a:t>Nếu </a:t>
            </a:r>
            <a:r>
              <a:rPr lang="en-US"/>
              <a:t>ta thực thi lệnh myOperator.add(“ab”, 5) có dạng add(String, int), vì int không thể chuyển ngầm định thành String nên lệnh này sẽ phát sinh lỗi. </a:t>
            </a:r>
            <a:endParaRPr lang="en-US" smtClean="0"/>
          </a:p>
          <a:p>
            <a:pPr algn="just"/>
            <a:r>
              <a:rPr lang="en-US" smtClean="0"/>
              <a:t>Để </a:t>
            </a:r>
            <a:r>
              <a:rPr lang="en-US"/>
              <a:t>tránh lỗi này, phải chuyển đổi kiểu tường minh cho số 5 thành kiểu String bằng một trong các cách </a:t>
            </a:r>
            <a:r>
              <a:rPr lang="en-US" smtClean="0"/>
              <a:t>sau:</a:t>
            </a:r>
          </a:p>
          <a:p>
            <a:pPr lvl="1" algn="just"/>
            <a:r>
              <a:rPr lang="en-US" smtClean="0"/>
              <a:t>myOperator.add</a:t>
            </a:r>
            <a:r>
              <a:rPr lang="en-US"/>
              <a:t>(“ab</a:t>
            </a:r>
            <a:r>
              <a:rPr lang="en-US" smtClean="0"/>
              <a:t>”,(new               					Integer(5</a:t>
            </a:r>
            <a:r>
              <a:rPr lang="en-US"/>
              <a:t>)).toString</a:t>
            </a:r>
            <a:r>
              <a:rPr lang="en-US" smtClean="0"/>
              <a:t>());</a:t>
            </a:r>
          </a:p>
          <a:p>
            <a:pPr lvl="1" algn="just"/>
            <a:r>
              <a:rPr lang="en-US" smtClean="0"/>
              <a:t>myOperator.add</a:t>
            </a:r>
            <a:r>
              <a:rPr lang="en-US"/>
              <a:t>(“ab”, 5 + ””);</a:t>
            </a:r>
          </a:p>
        </p:txBody>
      </p:sp>
    </p:spTree>
    <p:extLst>
      <p:ext uri="{BB962C8B-B14F-4D97-AF65-F5344CB8AC3E}">
        <p14:creationId xmlns:p14="http://schemas.microsoft.com/office/powerpoint/2010/main" val="49451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ĐA HÌNH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b="1" smtClean="0">
                <a:solidFill>
                  <a:srgbClr val="FF0000"/>
                </a:solidFill>
              </a:rPr>
              <a:t>Lưu ý:</a:t>
            </a:r>
            <a:endParaRPr lang="en-US" b="1">
              <a:solidFill>
                <a:srgbClr val="FF0000"/>
              </a:solidFill>
            </a:endParaRPr>
          </a:p>
          <a:p>
            <a:pPr algn="just"/>
            <a:r>
              <a:rPr lang="en-US" smtClean="0"/>
              <a:t>Java </a:t>
            </a:r>
            <a:r>
              <a:rPr lang="en-US"/>
              <a:t>sử dụng kết nối sau (late-binding) để hỗ trợ tính đa hình. Nghĩa là quyết định phương thức nào được gọi sẽ bị trì hoãn cho tới lúc chạy. Tính chất này là ghi đè (overriding) phương thức.</a:t>
            </a:r>
          </a:p>
        </p:txBody>
      </p:sp>
    </p:spTree>
    <p:extLst>
      <p:ext uri="{BB962C8B-B14F-4D97-AF65-F5344CB8AC3E}">
        <p14:creationId xmlns:p14="http://schemas.microsoft.com/office/powerpoint/2010/main" val="1144425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Quan </a:t>
            </a:r>
            <a:r>
              <a:rPr lang="en-US"/>
              <a:t>hệ giữa các lớp là sự kết hợp (association</a:t>
            </a:r>
            <a:r>
              <a:rPr lang="en-US" smtClean="0"/>
              <a:t>). Trong </a:t>
            </a:r>
            <a:r>
              <a:rPr lang="en-US"/>
              <a:t>hệ thống SRS có vài kết </a:t>
            </a:r>
            <a:r>
              <a:rPr lang="en-US" smtClean="0"/>
              <a:t>hợp:</a:t>
            </a:r>
          </a:p>
          <a:p>
            <a:pPr lvl="1" algn="just"/>
            <a:r>
              <a:rPr lang="en-US" sz="2600" smtClean="0"/>
              <a:t>Lớp </a:t>
            </a:r>
            <a:r>
              <a:rPr lang="en-US" sz="2600"/>
              <a:t>Student có quan hệ đăng ký học với lớp </a:t>
            </a:r>
            <a:r>
              <a:rPr lang="en-US" sz="2600" smtClean="0"/>
              <a:t>Course.</a:t>
            </a:r>
          </a:p>
          <a:p>
            <a:pPr lvl="1" algn="just"/>
            <a:r>
              <a:rPr lang="en-US" sz="2600" smtClean="0"/>
              <a:t>Lớp </a:t>
            </a:r>
            <a:r>
              <a:rPr lang="en-US" sz="2600"/>
              <a:t>Professor có quan hệ dạy với lớp </a:t>
            </a:r>
            <a:r>
              <a:rPr lang="en-US" sz="2600" smtClean="0"/>
              <a:t>Course.</a:t>
            </a:r>
          </a:p>
          <a:p>
            <a:pPr lvl="1" algn="just"/>
            <a:r>
              <a:rPr lang="en-US" smtClean="0"/>
              <a:t>Lớp </a:t>
            </a:r>
            <a:r>
              <a:rPr lang="en-US"/>
              <a:t>DegreeProgram có quan hệ bao gồm với lớp Course.</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GHI ĐÈ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Phương </a:t>
            </a:r>
            <a:r>
              <a:rPr lang="en-US"/>
              <a:t>thức của lớp con có cùng tên và đặc điểm như phương thức của lớp cha </a:t>
            </a:r>
            <a:r>
              <a:rPr lang="en-US" smtClean="0"/>
              <a:t>(có </a:t>
            </a:r>
            <a:r>
              <a:rPr lang="en-US"/>
              <a:t>cùng danh sách tham số và có cùng kiểu trả về</a:t>
            </a:r>
            <a:r>
              <a:rPr lang="en-US" smtClean="0"/>
              <a:t>).</a:t>
            </a:r>
          </a:p>
          <a:p>
            <a:pPr algn="just"/>
            <a:r>
              <a:rPr lang="en-US" smtClean="0"/>
              <a:t>Khi </a:t>
            </a:r>
            <a:r>
              <a:rPr lang="en-US"/>
              <a:t>phương thức ghi đè được triệu hồi từ lớp con, ta luôn có phiên bản phương thức ở lớp con được thực hiện. </a:t>
            </a:r>
            <a:endParaRPr lang="en-US" smtClean="0"/>
          </a:p>
          <a:p>
            <a:pPr algn="just"/>
            <a:r>
              <a:rPr lang="en-US" smtClean="0"/>
              <a:t>Xét </a:t>
            </a:r>
            <a:r>
              <a:rPr lang="en-US"/>
              <a:t>chương trình Override sau:</a:t>
            </a:r>
          </a:p>
        </p:txBody>
      </p:sp>
    </p:spTree>
    <p:extLst>
      <p:ext uri="{BB962C8B-B14F-4D97-AF65-F5344CB8AC3E}">
        <p14:creationId xmlns:p14="http://schemas.microsoft.com/office/powerpoint/2010/main" val="257144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GHI ĐÈ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a:t>
            </a:r>
            <a:r>
              <a:rPr lang="en-US"/>
              <a:t>chương trình Override sau:</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09" y="2172916"/>
            <a:ext cx="6766078" cy="44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726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GHI ĐÈ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a:t>
            </a:r>
            <a:r>
              <a:rPr lang="en-US"/>
              <a:t>chương trình Override sau:</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650" y="2154995"/>
            <a:ext cx="7050734" cy="460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145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GHI ĐÈ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a:t>
            </a:r>
            <a:r>
              <a:rPr lang="en-US"/>
              <a:t>chương trình Override sau</a:t>
            </a:r>
            <a:r>
              <a:rPr lang="en-US"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204" y="2348880"/>
            <a:ext cx="6411913"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120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GHI ĐÈ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Xét </a:t>
            </a:r>
            <a:r>
              <a:rPr lang="en-US"/>
              <a:t>chương trình Override sau</a:t>
            </a:r>
            <a:r>
              <a:rPr lang="en-US" smtClean="0"/>
              <a:t>:</a:t>
            </a:r>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r>
              <a:rPr lang="en-US"/>
              <a:t>Kết quả chương trình</a:t>
            </a:r>
            <a:r>
              <a:rPr lang="en-US" smtClean="0"/>
              <a:t>: k: 4</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204" y="2348880"/>
            <a:ext cx="6411913"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101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Trong </a:t>
            </a:r>
            <a:r>
              <a:rPr lang="en-US"/>
              <a:t>phần 4.3.5 ta đã xem xét phương thức xây dựng (Constructor); trong chương này do tính chất kế thừa mà phương thức xây dựng có thêm các đặc tính sau:</a:t>
            </a:r>
          </a:p>
          <a:p>
            <a:pPr lvl="1" algn="just"/>
            <a:r>
              <a:rPr lang="en-US"/>
              <a:t>Khi một lớp con dẫn xuất từ lớp cha, nếu lớp con không có phương thức xây dựng nhưng lớp cha có phương thức xây dựng không tham số thì phương thức xây dựng này sẽ được gọi.</a:t>
            </a:r>
          </a:p>
        </p:txBody>
      </p:sp>
    </p:spTree>
    <p:extLst>
      <p:ext uri="{BB962C8B-B14F-4D97-AF65-F5344CB8AC3E}">
        <p14:creationId xmlns:p14="http://schemas.microsoft.com/office/powerpoint/2010/main" val="1441974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dụ:</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61244"/>
            <a:ext cx="54991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818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dụ:</a:t>
            </a:r>
          </a:p>
          <a:p>
            <a:pPr algn="just"/>
            <a:r>
              <a:rPr lang="en-US"/>
              <a:t>Kết quả </a:t>
            </a:r>
            <a:endParaRPr lang="en-US" smtClean="0"/>
          </a:p>
          <a:p>
            <a:pPr marL="36576" indent="0" algn="just">
              <a:buNone/>
            </a:pPr>
            <a:r>
              <a:rPr lang="en-US"/>
              <a:t> </a:t>
            </a:r>
            <a:r>
              <a:rPr lang="en-US" smtClean="0"/>
              <a:t>  chương </a:t>
            </a:r>
            <a:r>
              <a:rPr lang="en-US"/>
              <a:t>trình</a:t>
            </a:r>
            <a:r>
              <a:rPr lang="en-US" smtClean="0"/>
              <a:t>:</a:t>
            </a:r>
          </a:p>
          <a:p>
            <a:pPr marL="36576" indent="0" algn="just">
              <a:buNone/>
            </a:pPr>
            <a:r>
              <a:rPr lang="en-US" smtClean="0"/>
              <a:t>   Khởi </a:t>
            </a:r>
            <a:r>
              <a:rPr lang="en-US"/>
              <a:t>tạo lớp </a:t>
            </a:r>
            <a:r>
              <a:rPr lang="en-US" smtClean="0"/>
              <a:t>cha.</a:t>
            </a: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575656"/>
            <a:ext cx="54991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43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lớp con có phương thức xây dựng và trong phương thức này nó sử dụng phương thức xây dựng của lớp cha thì lệnh super được sử dụng.</a:t>
            </a:r>
          </a:p>
        </p:txBody>
      </p:sp>
    </p:spTree>
    <p:extLst>
      <p:ext uri="{BB962C8B-B14F-4D97-AF65-F5344CB8AC3E}">
        <p14:creationId xmlns:p14="http://schemas.microsoft.com/office/powerpoint/2010/main" val="667386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dụ:</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48680"/>
            <a:ext cx="52578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363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mtClean="0"/>
              <a:t>Một </a:t>
            </a:r>
            <a:r>
              <a:rPr lang="en-US"/>
              <a:t>liên kết (link) là quan hệ giữa hai hay nhiều đối tượng. Xét quan hệ một Student đăng ký một Course, ta có các liên kết </a:t>
            </a:r>
            <a:r>
              <a:rPr lang="en-US" smtClean="0"/>
              <a:t>sau:</a:t>
            </a:r>
          </a:p>
          <a:p>
            <a:pPr lvl="1" algn="just"/>
            <a:r>
              <a:rPr lang="en-US" sz="2600" smtClean="0"/>
              <a:t>Tâm </a:t>
            </a:r>
            <a:r>
              <a:rPr lang="en-US" sz="2600"/>
              <a:t>(một đối tượng loại Student) đăng ký môn Mạng máy tính (một đối tượng loại Course</a:t>
            </a:r>
            <a:r>
              <a:rPr lang="en-US" sz="2600" smtClean="0"/>
              <a:t>).</a:t>
            </a:r>
          </a:p>
          <a:p>
            <a:pPr lvl="1" algn="just"/>
            <a:r>
              <a:rPr lang="en-US" sz="2600" smtClean="0"/>
              <a:t>Sơn </a:t>
            </a:r>
            <a:r>
              <a:rPr lang="en-US" sz="2600"/>
              <a:t>(một đối tượng loại Student) đăng ký môn Lập trình Agent (một đối tượng loại Course</a:t>
            </a:r>
            <a:r>
              <a:rPr lang="en-US" sz="2600" smtClean="0"/>
              <a:t>).</a:t>
            </a:r>
          </a:p>
          <a:p>
            <a:pPr lvl="1" algn="just"/>
            <a:r>
              <a:rPr lang="en-US" smtClean="0"/>
              <a:t>Hà </a:t>
            </a:r>
            <a:r>
              <a:rPr lang="en-US"/>
              <a:t>(một đối tượng loại Student) đăng ký môn Mạng máy tính (một đối tượng loại  Course giống như đối tượng mà Tâm đăng ký học).</a:t>
            </a:r>
          </a:p>
        </p:txBody>
      </p:sp>
    </p:spTree>
    <p:extLst>
      <p:ext uri="{BB962C8B-B14F-4D97-AF65-F5344CB8AC3E}">
        <p14:creationId xmlns:p14="http://schemas.microsoft.com/office/powerpoint/2010/main" val="2734485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Kết quả:</a:t>
            </a:r>
            <a:endParaRPr lang="en-US"/>
          </a:p>
          <a:p>
            <a:pPr marL="36576" indent="0" algn="just">
              <a:buNone/>
            </a:pPr>
            <a:r>
              <a:rPr lang="en-US"/>
              <a:t>Khởi tạo lớp </a:t>
            </a:r>
            <a:r>
              <a:rPr lang="en-US" smtClean="0"/>
              <a:t>cha.</a:t>
            </a:r>
          </a:p>
          <a:p>
            <a:pPr marL="36576" indent="0" algn="just">
              <a:buNone/>
            </a:pPr>
            <a:r>
              <a:rPr lang="en-US" smtClean="0"/>
              <a:t>Khởi </a:t>
            </a:r>
            <a:r>
              <a:rPr lang="en-US"/>
              <a:t>tạo lớp </a:t>
            </a:r>
            <a:r>
              <a:rPr lang="en-US" smtClean="0"/>
              <a:t>con.</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0704" y="548680"/>
            <a:ext cx="52578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979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Lưu ý:</a:t>
            </a:r>
          </a:p>
          <a:p>
            <a:pPr algn="just"/>
            <a:r>
              <a:rPr lang="en-US"/>
              <a:t>super phải là lệnh đầu tiên của phương thức xây dựng lớp con.</a:t>
            </a:r>
          </a:p>
        </p:txBody>
      </p:sp>
    </p:spTree>
    <p:extLst>
      <p:ext uri="{BB962C8B-B14F-4D97-AF65-F5344CB8AC3E}">
        <p14:creationId xmlns:p14="http://schemas.microsoft.com/office/powerpoint/2010/main" val="1431990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lớp cha chỉ có một phương thức xây dựng có tham số và lớp con sử dụng lại phương thức xây dựng này bằng lệnh super thì phải truyền cho nó đúng tham số, nếu không sẽ có lỗi.</a:t>
            </a:r>
          </a:p>
        </p:txBody>
      </p:sp>
    </p:spTree>
    <p:extLst>
      <p:ext uri="{BB962C8B-B14F-4D97-AF65-F5344CB8AC3E}">
        <p14:creationId xmlns:p14="http://schemas.microsoft.com/office/powerpoint/2010/main" val="2694960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dụ:</a:t>
            </a:r>
          </a:p>
          <a:p>
            <a:pPr marL="36576" indent="0" algn="just">
              <a:buNone/>
            </a:pPr>
            <a:r>
              <a:rPr lang="en-US"/>
              <a:t>Chương trình </a:t>
            </a:r>
            <a:endParaRPr lang="en-US" smtClean="0"/>
          </a:p>
          <a:p>
            <a:pPr marL="36576" indent="0" algn="just">
              <a:buNone/>
            </a:pPr>
            <a:r>
              <a:rPr lang="en-US" smtClean="0"/>
              <a:t>sẽ </a:t>
            </a:r>
            <a:r>
              <a:rPr lang="en-US"/>
              <a:t>có lỗi tại </a:t>
            </a:r>
            <a:endParaRPr lang="en-US" smtClean="0"/>
          </a:p>
          <a:p>
            <a:pPr marL="36576" indent="0" algn="just">
              <a:buNone/>
            </a:pPr>
            <a:r>
              <a:rPr lang="en-US" smtClean="0"/>
              <a:t>lệnh </a:t>
            </a:r>
            <a:r>
              <a:rPr lang="en-US"/>
              <a:t>super()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388" y="548680"/>
            <a:ext cx="5118100" cy="604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824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Ta </a:t>
            </a:r>
            <a:r>
              <a:rPr lang="en-US"/>
              <a:t>phải </a:t>
            </a:r>
            <a:endParaRPr lang="en-US" smtClean="0"/>
          </a:p>
          <a:p>
            <a:pPr marL="36576" indent="0" algn="just">
              <a:buNone/>
            </a:pPr>
            <a:r>
              <a:rPr lang="en-US" smtClean="0"/>
              <a:t>điều </a:t>
            </a:r>
            <a:r>
              <a:rPr lang="en-US"/>
              <a:t>chỉnh </a:t>
            </a:r>
            <a:endParaRPr lang="en-US" smtClean="0"/>
          </a:p>
          <a:p>
            <a:pPr marL="36576" indent="0" algn="just">
              <a:buNone/>
            </a:pPr>
            <a:r>
              <a:rPr lang="en-US" smtClean="0"/>
              <a:t>chương </a:t>
            </a:r>
            <a:r>
              <a:rPr lang="en-US"/>
              <a:t>trình </a:t>
            </a:r>
            <a:endParaRPr lang="en-US" smtClean="0"/>
          </a:p>
          <a:p>
            <a:pPr marL="36576" indent="0" algn="just">
              <a:buNone/>
            </a:pPr>
            <a:r>
              <a:rPr lang="en-US" smtClean="0"/>
              <a:t>như </a:t>
            </a:r>
            <a:r>
              <a:rPr lang="en-US"/>
              <a:t>sau:</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288" y="501650"/>
            <a:ext cx="52832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42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Kết </a:t>
            </a:r>
            <a:r>
              <a:rPr lang="en-US"/>
              <a:t>quả:</a:t>
            </a:r>
          </a:p>
          <a:p>
            <a:pPr marL="36576" indent="0" algn="just">
              <a:buNone/>
            </a:pPr>
            <a:r>
              <a:rPr lang="en-US" smtClean="0"/>
              <a:t>Giá trị i: 3</a:t>
            </a:r>
            <a:endParaRPr lang="en-US"/>
          </a:p>
          <a:p>
            <a:pPr marL="36576" indent="0" algn="just">
              <a:buNone/>
            </a:pPr>
            <a:r>
              <a:rPr lang="en-US"/>
              <a:t>Khởi tạo lớp con</a:t>
            </a:r>
            <a:r>
              <a:rPr lang="en-US" smtClean="0"/>
              <a:t>.</a:t>
            </a: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501650"/>
            <a:ext cx="52832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789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274638"/>
            <a:ext cx="9443392" cy="1143000"/>
          </a:xfrm>
        </p:spPr>
        <p:txBody>
          <a:bodyPr>
            <a:normAutofit fontScale="90000"/>
          </a:bodyPr>
          <a:lstStyle/>
          <a:p>
            <a:pPr algn="ctr"/>
            <a:r>
              <a:rPr lang="en-US" smtClean="0">
                <a:solidFill>
                  <a:srgbClr val="FFFF00"/>
                </a:solidFill>
              </a:rPr>
              <a:t>GHI ĐÈ 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Nếu </a:t>
            </a:r>
            <a:r>
              <a:rPr lang="en-US"/>
              <a:t>lớp cha có phương thức xây dựng không tham số và phương thức xây dựng có tham số thì lớp con mặc định sử dụng phương thức xây dựng không tham số với lệnh super(). </a:t>
            </a:r>
            <a:endParaRPr lang="en-US" smtClean="0"/>
          </a:p>
          <a:p>
            <a:pPr algn="just"/>
            <a:r>
              <a:rPr lang="en-US" smtClean="0"/>
              <a:t>Nếu </a:t>
            </a:r>
            <a:r>
              <a:rPr lang="en-US"/>
              <a:t>muốn phương thức xây dựng có tham số thì phải truyền cho nó đúng tham số một cách tường minh trong lớp con như ví dụ GhiDePTXayDung3.</a:t>
            </a:r>
          </a:p>
        </p:txBody>
      </p:sp>
    </p:spTree>
    <p:extLst>
      <p:ext uri="{BB962C8B-B14F-4D97-AF65-F5344CB8AC3E}">
        <p14:creationId xmlns:p14="http://schemas.microsoft.com/office/powerpoint/2010/main" val="1528626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TRỪU TƯỢNG</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mtClean="0"/>
              <a:t>Lớp </a:t>
            </a:r>
            <a:r>
              <a:rPr lang="en-US"/>
              <a:t>trừu tượng là một dạng lớp đặc biệt, trong đó có phương thức chỉ được khai báo ở dạng khuôn mẫu (template) mà không được cài đặt chi tiết. Việc cài đặt chi tiết các phương thức chỉ được thực hiện ở các lớp con kế thừa lớp trừu tượng đó.</a:t>
            </a:r>
          </a:p>
          <a:p>
            <a:pPr algn="just"/>
            <a:r>
              <a:rPr lang="en-US"/>
              <a:t>Lớp trừu tượng được sử dụng khi muốn định nghĩa một lớp mà không thể biết và định nghĩa ngay được vài phương thức của nó.</a:t>
            </a:r>
          </a:p>
        </p:txBody>
      </p:sp>
    </p:spTree>
    <p:extLst>
      <p:ext uri="{BB962C8B-B14F-4D97-AF65-F5344CB8AC3E}">
        <p14:creationId xmlns:p14="http://schemas.microsoft.com/office/powerpoint/2010/main" val="2145841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TRỪU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mtClean="0"/>
              <a:t>Lớp </a:t>
            </a:r>
            <a:r>
              <a:rPr lang="en-US"/>
              <a:t>trừu tượng được khái báo như cách khai báo các lớp thông thường, ngoại trừ có thêm từ khoá abstract trong phần tính chất:</a:t>
            </a:r>
          </a:p>
          <a:p>
            <a:pPr marL="36576" indent="0" algn="just">
              <a:buNone/>
            </a:pPr>
            <a:r>
              <a:rPr lang="en-US" smtClean="0"/>
              <a:t>	[</a:t>
            </a:r>
            <a:r>
              <a:rPr lang="en-US"/>
              <a:t>public] abstract class &lt;Tên lớp&gt; </a:t>
            </a:r>
            <a:endParaRPr lang="en-US" smtClean="0"/>
          </a:p>
          <a:p>
            <a:pPr marL="36576" indent="0" algn="just">
              <a:buNone/>
            </a:pPr>
            <a:r>
              <a:rPr lang="en-US"/>
              <a:t>	</a:t>
            </a:r>
            <a:r>
              <a:rPr lang="en-US" smtClean="0"/>
              <a:t>{</a:t>
            </a:r>
            <a:endParaRPr lang="en-US"/>
          </a:p>
          <a:p>
            <a:pPr marL="36576" indent="0" algn="just">
              <a:buNone/>
            </a:pPr>
            <a:r>
              <a:rPr lang="en-US" smtClean="0"/>
              <a:t>		….</a:t>
            </a:r>
            <a:endParaRPr lang="en-US"/>
          </a:p>
          <a:p>
            <a:pPr marL="36576" indent="0" algn="just">
              <a:buNone/>
            </a:pPr>
            <a:r>
              <a:rPr lang="en-US" smtClean="0"/>
              <a:t>	}</a:t>
            </a:r>
            <a:endParaRPr lang="en-US"/>
          </a:p>
          <a:p>
            <a:pPr algn="just"/>
            <a:r>
              <a:rPr lang="en-US"/>
              <a:t>Tính chất: </a:t>
            </a:r>
            <a:r>
              <a:rPr lang="en-US" smtClean="0"/>
              <a:t>Mặc </a:t>
            </a:r>
            <a:r>
              <a:rPr lang="en-US"/>
              <a:t>định là public.</a:t>
            </a:r>
          </a:p>
          <a:p>
            <a:pPr algn="just"/>
            <a:r>
              <a:rPr lang="en-US"/>
              <a:t>Tên lớp: </a:t>
            </a:r>
            <a:r>
              <a:rPr lang="en-US" smtClean="0"/>
              <a:t>Tuân </a:t>
            </a:r>
            <a:r>
              <a:rPr lang="en-US"/>
              <a:t>thủ theo quy tắc đặt tên lớp thông thường của Java.</a:t>
            </a:r>
          </a:p>
        </p:txBody>
      </p:sp>
    </p:spTree>
    <p:extLst>
      <p:ext uri="{BB962C8B-B14F-4D97-AF65-F5344CB8AC3E}">
        <p14:creationId xmlns:p14="http://schemas.microsoft.com/office/powerpoint/2010/main" val="975910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Lưu ý:</a:t>
            </a:r>
          </a:p>
          <a:p>
            <a:pPr algn="just"/>
            <a:r>
              <a:rPr lang="en-US"/>
              <a:t>Lớp trừu tượng cũng có thể kế thừa một lớp khác, nhưng lớp cha cũng phải là một lớp trừu tượng. (Khai báo kế thừa thông qua từ khoá extends như khai báo kế thừa thông thường).</a:t>
            </a:r>
          </a:p>
        </p:txBody>
      </p:sp>
    </p:spTree>
    <p:extLst>
      <p:ext uri="{BB962C8B-B14F-4D97-AF65-F5344CB8AC3E}">
        <p14:creationId xmlns:p14="http://schemas.microsoft.com/office/powerpoint/2010/main" val="3447524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Như </a:t>
            </a:r>
            <a:r>
              <a:rPr lang="en-US"/>
              <a:t>vậy ta có thể tóm tắt như </a:t>
            </a:r>
            <a:r>
              <a:rPr lang="en-US" smtClean="0"/>
              <a:t>sau:</a:t>
            </a:r>
          </a:p>
          <a:p>
            <a:pPr lvl="1" algn="just"/>
            <a:r>
              <a:rPr lang="en-US" sz="2600" smtClean="0"/>
              <a:t>Một </a:t>
            </a:r>
            <a:r>
              <a:rPr lang="en-US" sz="2600"/>
              <a:t>kết hợp là một quan hệ tiềm năng giữa các đối tượng của các </a:t>
            </a:r>
            <a:r>
              <a:rPr lang="en-US" sz="2600" smtClean="0"/>
              <a:t>lớp.</a:t>
            </a:r>
          </a:p>
          <a:p>
            <a:pPr lvl="1" algn="just"/>
            <a:r>
              <a:rPr lang="en-US" smtClean="0"/>
              <a:t>Một </a:t>
            </a:r>
            <a:r>
              <a:rPr lang="en-US"/>
              <a:t>liên kết là quan hệ thực sự giữa các đối tượng của các lớp.</a:t>
            </a:r>
          </a:p>
        </p:txBody>
      </p:sp>
    </p:spTree>
    <p:extLst>
      <p:ext uri="{BB962C8B-B14F-4D97-AF65-F5344CB8AC3E}">
        <p14:creationId xmlns:p14="http://schemas.microsoft.com/office/powerpoint/2010/main" val="13428129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a:t>
            </a:r>
            <a:r>
              <a:rPr lang="en-US"/>
              <a:t>public] abstract &lt;kiểu dữ liệu trả về&gt; &lt;Tên phương thức&gt; ([&lt;các tham số&gt;]) [</a:t>
            </a:r>
            <a:r>
              <a:rPr lang="en-US" smtClean="0"/>
              <a:t>throws &lt;các </a:t>
            </a:r>
            <a:r>
              <a:rPr lang="en-US"/>
              <a:t>ngoại lệ</a:t>
            </a:r>
            <a:r>
              <a:rPr lang="en-US" smtClean="0"/>
              <a:t>&gt;];</a:t>
            </a:r>
          </a:p>
          <a:p>
            <a:pPr algn="just"/>
            <a:endParaRPr lang="en-US"/>
          </a:p>
          <a:p>
            <a:pPr algn="just"/>
            <a:r>
              <a:rPr lang="en-US">
                <a:solidFill>
                  <a:srgbClr val="FFFF00"/>
                </a:solidFill>
              </a:rPr>
              <a:t>Tính chất:</a:t>
            </a:r>
            <a:r>
              <a:rPr lang="en-US"/>
              <a:t> </a:t>
            </a:r>
            <a:r>
              <a:rPr lang="en-US" smtClean="0"/>
              <a:t>Tính </a:t>
            </a:r>
            <a:r>
              <a:rPr lang="en-US"/>
              <a:t>chất của một phương thức trừu tượng của lớp trừu tượng luôn là public. Nếu không khai báo tường minh thì giá trị mặc định cũng là public.</a:t>
            </a:r>
          </a:p>
        </p:txBody>
      </p:sp>
    </p:spTree>
    <p:extLst>
      <p:ext uri="{BB962C8B-B14F-4D97-AF65-F5344CB8AC3E}">
        <p14:creationId xmlns:p14="http://schemas.microsoft.com/office/powerpoint/2010/main" val="2536596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a:bodyPr>
          <a:lstStyle/>
          <a:p>
            <a:pPr algn="just"/>
            <a:r>
              <a:rPr lang="en-US" sz="3000" smtClean="0">
                <a:solidFill>
                  <a:srgbClr val="FFFF00"/>
                </a:solidFill>
              </a:rPr>
              <a:t>Kiểu </a:t>
            </a:r>
            <a:r>
              <a:rPr lang="en-US" sz="3000">
                <a:solidFill>
                  <a:srgbClr val="FFFF00"/>
                </a:solidFill>
              </a:rPr>
              <a:t>dữ liệu trả về:</a:t>
            </a:r>
            <a:r>
              <a:rPr lang="en-US" sz="3000"/>
              <a:t> </a:t>
            </a:r>
            <a:r>
              <a:rPr lang="en-US" sz="3000" smtClean="0"/>
              <a:t>Có </a:t>
            </a:r>
            <a:r>
              <a:rPr lang="en-US" sz="3000"/>
              <a:t>thể là các kiểu cơ bản của Java, cũng có thể là kiểu do người dùng tự định nghĩa (kiểu đối tượng</a:t>
            </a:r>
            <a:r>
              <a:rPr lang="en-US" sz="3000" smtClean="0"/>
              <a:t>).</a:t>
            </a:r>
          </a:p>
          <a:p>
            <a:pPr algn="just"/>
            <a:r>
              <a:rPr lang="en-US" smtClean="0">
                <a:solidFill>
                  <a:srgbClr val="FFFF00"/>
                </a:solidFill>
              </a:rPr>
              <a:t>Tên </a:t>
            </a:r>
            <a:r>
              <a:rPr lang="en-US">
                <a:solidFill>
                  <a:srgbClr val="FFFF00"/>
                </a:solidFill>
              </a:rPr>
              <a:t>phương thức:</a:t>
            </a:r>
            <a:r>
              <a:rPr lang="en-US"/>
              <a:t> </a:t>
            </a:r>
            <a:r>
              <a:rPr lang="en-US" smtClean="0"/>
              <a:t>Tuân </a:t>
            </a:r>
            <a:r>
              <a:rPr lang="en-US"/>
              <a:t>thủ theo quy tắc đặt tên phương thức của </a:t>
            </a:r>
            <a:r>
              <a:rPr lang="en-US" smtClean="0"/>
              <a:t>lớp.</a:t>
            </a:r>
            <a:endParaRPr lang="en-US"/>
          </a:p>
        </p:txBody>
      </p:sp>
    </p:spTree>
    <p:extLst>
      <p:ext uri="{BB962C8B-B14F-4D97-AF65-F5344CB8AC3E}">
        <p14:creationId xmlns:p14="http://schemas.microsoft.com/office/powerpoint/2010/main" val="3584809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a:bodyPr>
          <a:lstStyle/>
          <a:p>
            <a:pPr algn="just"/>
            <a:r>
              <a:rPr lang="en-US" sz="3000" smtClean="0">
                <a:solidFill>
                  <a:srgbClr val="FFFF00"/>
                </a:solidFill>
              </a:rPr>
              <a:t>Các </a:t>
            </a:r>
            <a:r>
              <a:rPr lang="en-US" sz="3000">
                <a:solidFill>
                  <a:srgbClr val="FFFF00"/>
                </a:solidFill>
              </a:rPr>
              <a:t>tham số:</a:t>
            </a:r>
            <a:r>
              <a:rPr lang="en-US" sz="3000"/>
              <a:t> </a:t>
            </a:r>
            <a:r>
              <a:rPr lang="en-US" sz="3000" smtClean="0"/>
              <a:t>Nếu </a:t>
            </a:r>
            <a:r>
              <a:rPr lang="en-US" sz="3000"/>
              <a:t>có thì mỗi tham số được xác định bằng một cặp &lt;kiểu tham số&gt; &lt;tên tham số&gt;. Các tham số được phân cách nhau bởi dấu </a:t>
            </a:r>
            <a:r>
              <a:rPr lang="en-US" sz="3000" smtClean="0"/>
              <a:t>phẩy.</a:t>
            </a:r>
          </a:p>
          <a:p>
            <a:pPr algn="just"/>
            <a:r>
              <a:rPr lang="en-US" smtClean="0">
                <a:solidFill>
                  <a:srgbClr val="FFFF00"/>
                </a:solidFill>
              </a:rPr>
              <a:t>Các </a:t>
            </a:r>
            <a:r>
              <a:rPr lang="en-US">
                <a:solidFill>
                  <a:srgbClr val="FFFF00"/>
                </a:solidFill>
              </a:rPr>
              <a:t>ngoại lệ:</a:t>
            </a:r>
            <a:r>
              <a:rPr lang="en-US"/>
              <a:t> </a:t>
            </a:r>
            <a:r>
              <a:rPr lang="en-US" smtClean="0"/>
              <a:t>Nếu </a:t>
            </a:r>
            <a:r>
              <a:rPr lang="en-US"/>
              <a:t>có thì mỗi ngoại lệ được phân cách nhau bởi dấu phẩy.</a:t>
            </a:r>
          </a:p>
        </p:txBody>
      </p:sp>
    </p:spTree>
    <p:extLst>
      <p:ext uri="{BB962C8B-B14F-4D97-AF65-F5344CB8AC3E}">
        <p14:creationId xmlns:p14="http://schemas.microsoft.com/office/powerpoint/2010/main" val="33106887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fontScale="92500"/>
          </a:bodyPr>
          <a:lstStyle/>
          <a:p>
            <a:pPr marL="36576" lvl="0" indent="0" algn="just">
              <a:buNone/>
            </a:pPr>
            <a:r>
              <a:rPr lang="en-US" sz="3100" b="1" smtClean="0">
                <a:solidFill>
                  <a:srgbClr val="FF0000"/>
                </a:solidFill>
              </a:rPr>
              <a:t>Lưu ý:</a:t>
            </a:r>
          </a:p>
          <a:p>
            <a:pPr lvl="0" algn="just"/>
            <a:r>
              <a:rPr lang="en-US" sz="3100" smtClean="0"/>
              <a:t>Tính </a:t>
            </a:r>
            <a:r>
              <a:rPr lang="en-US" sz="3100"/>
              <a:t>chất của phương thức trừu tượng không được là private hay static</a:t>
            </a:r>
            <a:r>
              <a:rPr lang="en-US" sz="3100" smtClean="0"/>
              <a:t>.</a:t>
            </a:r>
          </a:p>
          <a:p>
            <a:pPr lvl="0" algn="just"/>
            <a:r>
              <a:rPr lang="en-US" sz="3100" smtClean="0"/>
              <a:t>Vì </a:t>
            </a:r>
            <a:r>
              <a:rPr lang="en-US" sz="3100"/>
              <a:t>phương thức trừu tượng chỉ được khai báo chi tiết (ghi đè) trong các lớp dẫn xuất (lớp kế thừa) của lớp trừu tượng. Do đó, nếu phương thức là private thì không thể ghi đè, nếu phương thức là static thì không thể thay đổi trong lớp dẫn xuất</a:t>
            </a:r>
            <a:r>
              <a:rPr lang="en-US" sz="3100" smtClean="0"/>
              <a:t>.</a:t>
            </a:r>
            <a:endParaRPr lang="en-US" sz="3100"/>
          </a:p>
        </p:txBody>
      </p:sp>
    </p:spTree>
    <p:extLst>
      <p:ext uri="{BB962C8B-B14F-4D97-AF65-F5344CB8AC3E}">
        <p14:creationId xmlns:p14="http://schemas.microsoft.com/office/powerpoint/2010/main" val="2772493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a:bodyPr>
          <a:lstStyle/>
          <a:p>
            <a:pPr marL="36576" lvl="0" indent="0" algn="just">
              <a:buNone/>
            </a:pPr>
            <a:r>
              <a:rPr lang="en-US" sz="3100" b="1" smtClean="0">
                <a:solidFill>
                  <a:srgbClr val="FF0000"/>
                </a:solidFill>
              </a:rPr>
              <a:t>Lưu ý:</a:t>
            </a:r>
          </a:p>
          <a:p>
            <a:pPr lvl="0" algn="just"/>
            <a:r>
              <a:rPr lang="en-US" sz="3100" smtClean="0"/>
              <a:t>Phương </a:t>
            </a:r>
            <a:r>
              <a:rPr lang="en-US" sz="3100"/>
              <a:t>thức trừu tượng chỉ được khai báo dưới dạng khuôn mẫu nên không có cặp dấu { } và kết thúc bằng dấu ;</a:t>
            </a:r>
          </a:p>
        </p:txBody>
      </p:sp>
    </p:spTree>
    <p:extLst>
      <p:ext uri="{BB962C8B-B14F-4D97-AF65-F5344CB8AC3E}">
        <p14:creationId xmlns:p14="http://schemas.microsoft.com/office/powerpoint/2010/main" val="1218107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a:bodyPr>
          <a:lstStyle/>
          <a:p>
            <a:pPr algn="just"/>
            <a:r>
              <a:rPr lang="en-US" sz="3100" smtClean="0"/>
              <a:t>Đoạn </a:t>
            </a:r>
            <a:r>
              <a:rPr lang="en-US" sz="3100"/>
              <a:t>lệnh sau khai báo hai phương thức của lớp trừu tượng </a:t>
            </a:r>
            <a:r>
              <a:rPr lang="en-US" sz="3100" smtClean="0"/>
              <a:t>Animal:</a:t>
            </a:r>
            <a:endParaRPr lang="en-US" sz="310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06" y="2710160"/>
            <a:ext cx="7045978" cy="374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1338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KHAI BÁO PHƯƠNG THỨC CỦA LỚP TRỪU TƯỢNG</a:t>
            </a:r>
          </a:p>
        </p:txBody>
      </p:sp>
      <p:sp>
        <p:nvSpPr>
          <p:cNvPr id="3" name="Content Placeholder 2"/>
          <p:cNvSpPr>
            <a:spLocks noGrp="1"/>
          </p:cNvSpPr>
          <p:nvPr>
            <p:ph idx="1"/>
          </p:nvPr>
        </p:nvSpPr>
        <p:spPr/>
        <p:txBody>
          <a:bodyPr>
            <a:normAutofit/>
          </a:bodyPr>
          <a:lstStyle/>
          <a:p>
            <a:pPr algn="just"/>
            <a:r>
              <a:rPr lang="en-US" sz="3100" smtClean="0"/>
              <a:t>Phương </a:t>
            </a:r>
            <a:r>
              <a:rPr lang="en-US" sz="3100"/>
              <a:t>thức getName() trả về tên loài động vật, dù chưa biết tên cụ thể loài nào nhưng kiểu trả về là String.</a:t>
            </a:r>
          </a:p>
          <a:p>
            <a:pPr algn="just"/>
            <a:r>
              <a:rPr lang="en-US" sz="3100"/>
              <a:t>Phương thức getFeet() trả về số chân của loài động vật, cũng chưa biết cụ thể là bao nhiêu chân nhưng kiểu trả về là int.</a:t>
            </a:r>
          </a:p>
        </p:txBody>
      </p:sp>
    </p:spTree>
    <p:extLst>
      <p:ext uri="{BB962C8B-B14F-4D97-AF65-F5344CB8AC3E}">
        <p14:creationId xmlns:p14="http://schemas.microsoft.com/office/powerpoint/2010/main" val="12443905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Lớp </a:t>
            </a:r>
            <a:r>
              <a:rPr lang="en-US" sz="3100"/>
              <a:t>trừu tượng được sử dụng thông qua các lớp dẫn xuất của nó. </a:t>
            </a:r>
            <a:endParaRPr lang="en-US" sz="3100" smtClean="0"/>
          </a:p>
          <a:p>
            <a:pPr algn="just"/>
            <a:r>
              <a:rPr lang="en-US" sz="3100" smtClean="0"/>
              <a:t>Vì </a:t>
            </a:r>
            <a:r>
              <a:rPr lang="en-US" sz="3100"/>
              <a:t>chỉ có các lớp dẫn xuất mới cài đặt cụ thể các phương thức được khai báo trong lớp trừu tượng.</a:t>
            </a:r>
          </a:p>
        </p:txBody>
      </p:sp>
    </p:spTree>
    <p:extLst>
      <p:ext uri="{BB962C8B-B14F-4D97-AF65-F5344CB8AC3E}">
        <p14:creationId xmlns:p14="http://schemas.microsoft.com/office/powerpoint/2010/main" val="3181042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Đoạn </a:t>
            </a:r>
            <a:r>
              <a:rPr lang="en-US" sz="3100"/>
              <a:t>lệnh sau khai báo lớp về lớp Bird kế thừa từ lớp Animal. </a:t>
            </a:r>
            <a:endParaRPr lang="en-US" sz="3100" smtClean="0"/>
          </a:p>
          <a:p>
            <a:pPr algn="just"/>
            <a:r>
              <a:rPr lang="en-US" sz="3100" smtClean="0"/>
              <a:t>Lớp </a:t>
            </a:r>
            <a:r>
              <a:rPr lang="en-US" sz="3100"/>
              <a:t>Bird cài đặt chi tiết hai phương thức đã được khai báo trong lớp Animal</a:t>
            </a:r>
            <a:r>
              <a:rPr lang="en-US" sz="3100" smtClean="0"/>
              <a:t>:</a:t>
            </a:r>
          </a:p>
          <a:p>
            <a:pPr lvl="1" algn="just"/>
            <a:r>
              <a:rPr lang="en-US" sz="2700"/>
              <a:t>P</a:t>
            </a:r>
            <a:r>
              <a:rPr lang="en-US" sz="2700" smtClean="0"/>
              <a:t>hương </a:t>
            </a:r>
            <a:r>
              <a:rPr lang="en-US" sz="2700"/>
              <a:t>thức getName() sẽ trả về tên loài là “Bird</a:t>
            </a:r>
            <a:r>
              <a:rPr lang="en-US" sz="2700" smtClean="0"/>
              <a:t>”;</a:t>
            </a:r>
          </a:p>
          <a:p>
            <a:pPr lvl="1" algn="just"/>
            <a:r>
              <a:rPr lang="en-US" sz="2700" smtClean="0"/>
              <a:t>Phương </a:t>
            </a:r>
            <a:r>
              <a:rPr lang="en-US" sz="2700"/>
              <a:t>thức getFeet() trả về số chân của loài chim là 2.</a:t>
            </a:r>
          </a:p>
        </p:txBody>
      </p:sp>
    </p:spTree>
    <p:extLst>
      <p:ext uri="{BB962C8B-B14F-4D97-AF65-F5344CB8AC3E}">
        <p14:creationId xmlns:p14="http://schemas.microsoft.com/office/powerpoint/2010/main" val="34997085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Lớp Bird:</a:t>
            </a:r>
            <a:endParaRPr lang="en-US" sz="31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756" y="1484784"/>
            <a:ext cx="5423644" cy="5139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433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mtClean="0"/>
              <a:t>Hầu </a:t>
            </a:r>
            <a:r>
              <a:rPr lang="en-US"/>
              <a:t>hết kết hợp là giữa hai lớp khác nhau, gọi là kết hợp hai ngôi (binary association). </a:t>
            </a:r>
            <a:endParaRPr lang="en-US" smtClean="0"/>
          </a:p>
          <a:p>
            <a:pPr algn="just"/>
            <a:r>
              <a:rPr lang="en-US" smtClean="0"/>
              <a:t>Một </a:t>
            </a:r>
            <a:r>
              <a:rPr lang="en-US"/>
              <a:t>kết hợp một ngôi (unary association) là giữa các thể hiện của cùng một lớp, ví </a:t>
            </a:r>
            <a:r>
              <a:rPr lang="en-US" smtClean="0"/>
              <a:t>dụ:</a:t>
            </a:r>
          </a:p>
          <a:p>
            <a:pPr lvl="1" algn="just"/>
            <a:r>
              <a:rPr lang="en-US" sz="2600" smtClean="0"/>
              <a:t>Một </a:t>
            </a:r>
            <a:r>
              <a:rPr lang="en-US" sz="2600"/>
              <a:t>Course là môn học bắt buộc phải hoàn tất trước một Course </a:t>
            </a:r>
            <a:r>
              <a:rPr lang="en-US" sz="2600" smtClean="0"/>
              <a:t>khác.</a:t>
            </a:r>
          </a:p>
          <a:p>
            <a:pPr lvl="1" algn="just"/>
            <a:r>
              <a:rPr lang="en-US" smtClean="0"/>
              <a:t>Một </a:t>
            </a:r>
            <a:r>
              <a:rPr lang="en-US"/>
              <a:t>Person có quan hệ vợ/chồng với một Person khác.</a:t>
            </a:r>
          </a:p>
        </p:txBody>
      </p:sp>
    </p:spTree>
    <p:extLst>
      <p:ext uri="{BB962C8B-B14F-4D97-AF65-F5344CB8AC3E}">
        <p14:creationId xmlns:p14="http://schemas.microsoft.com/office/powerpoint/2010/main" val="36770369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Đoạn </a:t>
            </a:r>
            <a:r>
              <a:rPr lang="en-US" sz="3100"/>
              <a:t>lệnh sau khai báo lớp Cat cũng kế thừa từ lớp Animal. </a:t>
            </a:r>
            <a:endParaRPr lang="en-US" sz="3100" smtClean="0"/>
          </a:p>
          <a:p>
            <a:pPr algn="just"/>
            <a:r>
              <a:rPr lang="en-US" sz="3100" smtClean="0"/>
              <a:t>Lớp </a:t>
            </a:r>
            <a:r>
              <a:rPr lang="en-US" sz="3100"/>
              <a:t>này cài đặt chi tiết hai phương thức đã được khai báo trong lớp Animal: </a:t>
            </a:r>
            <a:endParaRPr lang="en-US" sz="3100" smtClean="0"/>
          </a:p>
          <a:p>
            <a:pPr lvl="1" algn="just"/>
            <a:r>
              <a:rPr lang="en-US" sz="2700" smtClean="0"/>
              <a:t>Phương </a:t>
            </a:r>
            <a:r>
              <a:rPr lang="en-US" sz="2700"/>
              <a:t>thức getName() sẽ trả về tên loài là Cat; </a:t>
            </a:r>
            <a:endParaRPr lang="en-US" sz="2700" smtClean="0"/>
          </a:p>
          <a:p>
            <a:pPr lvl="1" algn="just"/>
            <a:r>
              <a:rPr lang="en-US" sz="2700" smtClean="0"/>
              <a:t>Phương </a:t>
            </a:r>
            <a:r>
              <a:rPr lang="en-US" sz="2700"/>
              <a:t>thức getFeet() trả về số chân của loài mèo là 4.</a:t>
            </a:r>
          </a:p>
        </p:txBody>
      </p:sp>
    </p:spTree>
    <p:extLst>
      <p:ext uri="{BB962C8B-B14F-4D97-AF65-F5344CB8AC3E}">
        <p14:creationId xmlns:p14="http://schemas.microsoft.com/office/powerpoint/2010/main" val="2526801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Lớp Cat:</a:t>
            </a:r>
            <a:endParaRPr lang="en-US" sz="310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572048"/>
            <a:ext cx="5093444" cy="502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9119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Chương </a:t>
            </a:r>
            <a:r>
              <a:rPr lang="en-US" sz="3100"/>
              <a:t>trình AnimalDemo sử dụng lại hai lớp Bird và Cat đã định nghĩa.</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0" y="2732062"/>
            <a:ext cx="9115602" cy="271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5963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1143000"/>
          </a:xfrm>
        </p:spPr>
        <p:txBody>
          <a:bodyPr>
            <a:normAutofit fontScale="90000"/>
          </a:bodyPr>
          <a:lstStyle/>
          <a:p>
            <a:pPr algn="ctr"/>
            <a:r>
              <a:rPr lang="en-US" smtClean="0">
                <a:solidFill>
                  <a:srgbClr val="FFFF00"/>
                </a:solidFill>
              </a:rPr>
              <a:t>SỬ DỤNG LỚP TRỪU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Chương </a:t>
            </a:r>
            <a:r>
              <a:rPr lang="en-US" sz="3100"/>
              <a:t>trình này sẽ hiển thị hai dòng thông báo:</a:t>
            </a:r>
          </a:p>
          <a:p>
            <a:pPr lvl="1" algn="just"/>
            <a:r>
              <a:rPr lang="en-US" sz="2700"/>
              <a:t>The Bird has 2 feets </a:t>
            </a:r>
            <a:endParaRPr lang="en-US" sz="2700" smtClean="0"/>
          </a:p>
          <a:p>
            <a:pPr lvl="1" algn="just"/>
            <a:r>
              <a:rPr lang="en-US" sz="2700" smtClean="0"/>
              <a:t>The </a:t>
            </a:r>
            <a:r>
              <a:rPr lang="en-US" sz="2700"/>
              <a:t>Cat has 4 feets</a:t>
            </a:r>
          </a:p>
        </p:txBody>
      </p:sp>
    </p:spTree>
    <p:extLst>
      <p:ext uri="{BB962C8B-B14F-4D97-AF65-F5344CB8AC3E}">
        <p14:creationId xmlns:p14="http://schemas.microsoft.com/office/powerpoint/2010/main" val="36291099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GIAO TIẾP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Nhằm </a:t>
            </a:r>
            <a:r>
              <a:rPr lang="en-US" sz="3100"/>
              <a:t>tránh những nhập nhằng của tính chất đa kế thừa của C++, Java không cho phép kế thừa trực tiếp từ nhiều hơn một lớp cha. </a:t>
            </a:r>
            <a:endParaRPr lang="en-US" sz="3100" smtClean="0"/>
          </a:p>
          <a:p>
            <a:pPr algn="just"/>
            <a:r>
              <a:rPr lang="en-US" sz="3100" smtClean="0"/>
              <a:t>Nghĩa </a:t>
            </a:r>
            <a:r>
              <a:rPr lang="en-US" sz="3100"/>
              <a:t>là Java không cho phép đa kế thừa trực tiếp, nhưng cho phép cài đặt nhiều giao tiếp (interface) để có thể thừa hưởng thêm các thuộc tính và phương thức của các giao tiếp đó.</a:t>
            </a:r>
          </a:p>
        </p:txBody>
      </p:sp>
    </p:spTree>
    <p:extLst>
      <p:ext uri="{BB962C8B-B14F-4D97-AF65-F5344CB8AC3E}">
        <p14:creationId xmlns:p14="http://schemas.microsoft.com/office/powerpoint/2010/main" val="22491283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KHAI BÁO GIAO TIẾP</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sz="3100" smtClean="0"/>
              <a:t>[</a:t>
            </a:r>
            <a:r>
              <a:rPr lang="en-US" sz="3100"/>
              <a:t>public] interface &lt;Tên giao tiếp&gt; [extends &lt;danh sách giao tiếp&gt;] </a:t>
            </a:r>
            <a:r>
              <a:rPr lang="en-US" sz="3100" smtClean="0"/>
              <a:t>{ … }</a:t>
            </a:r>
            <a:endParaRPr lang="en-US" sz="3100"/>
          </a:p>
          <a:p>
            <a:pPr lvl="0" algn="just"/>
            <a:r>
              <a:rPr lang="en-US" sz="3100">
                <a:solidFill>
                  <a:srgbClr val="FFFF00"/>
                </a:solidFill>
              </a:rPr>
              <a:t>Tính chất:</a:t>
            </a:r>
            <a:r>
              <a:rPr lang="en-US" sz="3100"/>
              <a:t> </a:t>
            </a:r>
            <a:r>
              <a:rPr lang="en-US" sz="3100" smtClean="0"/>
              <a:t>Tính </a:t>
            </a:r>
            <a:r>
              <a:rPr lang="en-US" sz="3100"/>
              <a:t>chất của một giao tiếp luôn là public. Nếu không khai báo tường minh thì giá trị mặc định cũng là public.</a:t>
            </a:r>
          </a:p>
          <a:p>
            <a:pPr lvl="0" algn="just"/>
            <a:r>
              <a:rPr lang="en-US" sz="3100">
                <a:solidFill>
                  <a:srgbClr val="FFFF00"/>
                </a:solidFill>
              </a:rPr>
              <a:t>Tên giao tiếp:</a:t>
            </a:r>
            <a:r>
              <a:rPr lang="en-US" sz="3100"/>
              <a:t> </a:t>
            </a:r>
            <a:r>
              <a:rPr lang="en-US" sz="3100" smtClean="0"/>
              <a:t>Tuân </a:t>
            </a:r>
            <a:r>
              <a:rPr lang="en-US" sz="3100"/>
              <a:t>thủ theo quy tắc đặt tên biến của java.</a:t>
            </a:r>
          </a:p>
          <a:p>
            <a:pPr algn="just"/>
            <a:r>
              <a:rPr lang="en-US" sz="3100">
                <a:solidFill>
                  <a:srgbClr val="FFFF00"/>
                </a:solidFill>
              </a:rPr>
              <a:t>Danh sách các giao tiếp:</a:t>
            </a:r>
            <a:r>
              <a:rPr lang="en-US" sz="3100"/>
              <a:t> </a:t>
            </a:r>
            <a:r>
              <a:rPr lang="en-US" sz="3100" smtClean="0"/>
              <a:t>Danh </a:t>
            </a:r>
            <a:r>
              <a:rPr lang="en-US" sz="3100"/>
              <a:t>sách các giao tiếp cha đã được định nghĩa để kế thừa, các giao tiếp cha được phân cách nhau bởi dấu phẩy. (Phần trong ngoặc vuông [ ] là tuỳ chọn).</a:t>
            </a:r>
          </a:p>
        </p:txBody>
      </p:sp>
    </p:spTree>
    <p:extLst>
      <p:ext uri="{BB962C8B-B14F-4D97-AF65-F5344CB8AC3E}">
        <p14:creationId xmlns:p14="http://schemas.microsoft.com/office/powerpoint/2010/main" val="3546482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KHAI BÁO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Lưu ý:</a:t>
            </a:r>
          </a:p>
          <a:p>
            <a:pPr lvl="0" algn="just"/>
            <a:r>
              <a:rPr lang="en-US" sz="3100" smtClean="0"/>
              <a:t>Một </a:t>
            </a:r>
            <a:r>
              <a:rPr lang="en-US" sz="3100"/>
              <a:t>giao tiếp chỉ có thể kế thừa từ các giao tiếp khác mà không thể được kế thừa từ các lớp sẵn có.</a:t>
            </a:r>
          </a:p>
        </p:txBody>
      </p:sp>
    </p:spTree>
    <p:extLst>
      <p:ext uri="{BB962C8B-B14F-4D97-AF65-F5344CB8AC3E}">
        <p14:creationId xmlns:p14="http://schemas.microsoft.com/office/powerpoint/2010/main" val="20958494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GIAO TIẾP</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a:t>
            </a:r>
            <a:r>
              <a:rPr lang="en-US" sz="3100"/>
              <a:t>public] &lt;kiểu giá trị trả về&gt; &lt;Tên phương thức&gt; ([&lt;các tham số&gt;]) [throws &lt;danh sách ngoại lệ</a:t>
            </a:r>
            <a:r>
              <a:rPr lang="en-US" sz="3100" smtClean="0"/>
              <a:t>&gt;];</a:t>
            </a:r>
          </a:p>
          <a:p>
            <a:pPr algn="just"/>
            <a:endParaRPr lang="en-US" sz="3100"/>
          </a:p>
          <a:p>
            <a:pPr algn="just"/>
            <a:r>
              <a:rPr lang="en-US" sz="3100">
                <a:solidFill>
                  <a:srgbClr val="FFFF00"/>
                </a:solidFill>
              </a:rPr>
              <a:t>Tính chất:</a:t>
            </a:r>
            <a:r>
              <a:rPr lang="en-US" sz="3100"/>
              <a:t> </a:t>
            </a:r>
            <a:r>
              <a:rPr lang="en-US" sz="3100" smtClean="0"/>
              <a:t>Tính </a:t>
            </a:r>
            <a:r>
              <a:rPr lang="en-US" sz="3100"/>
              <a:t>chất của một thuộc tính hay phương thức của giao tiếp luôn là public. Nếu không khai báo tường minh thì giá trị mặc định cũng là public. Đối với thuộc tính, thì luôn phải thêm là hằng (final) và tĩnh (static).</a:t>
            </a:r>
          </a:p>
        </p:txBody>
      </p:sp>
    </p:spTree>
    <p:extLst>
      <p:ext uri="{BB962C8B-B14F-4D97-AF65-F5344CB8AC3E}">
        <p14:creationId xmlns:p14="http://schemas.microsoft.com/office/powerpoint/2010/main" val="13962770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solidFill>
                  <a:srgbClr val="FFFF00"/>
                </a:solidFill>
              </a:rPr>
              <a:t>Kiểu </a:t>
            </a:r>
            <a:r>
              <a:rPr lang="en-US" sz="3100">
                <a:solidFill>
                  <a:srgbClr val="FFFF00"/>
                </a:solidFill>
              </a:rPr>
              <a:t>giá trị trả về:</a:t>
            </a:r>
            <a:r>
              <a:rPr lang="en-US" sz="3100"/>
              <a:t> </a:t>
            </a:r>
            <a:r>
              <a:rPr lang="en-US" sz="3100" smtClean="0"/>
              <a:t>Có </a:t>
            </a:r>
            <a:r>
              <a:rPr lang="en-US" sz="3100"/>
              <a:t>thể là các kiểu cơ bản của Java, cũng có thể là kiểu do người dùng tự định nghĩa (kiểu đối tượng).</a:t>
            </a:r>
          </a:p>
          <a:p>
            <a:pPr lvl="0" algn="just"/>
            <a:r>
              <a:rPr lang="en-US" sz="3100">
                <a:solidFill>
                  <a:srgbClr val="FFFF00"/>
                </a:solidFill>
              </a:rPr>
              <a:t>Tên phương thức:</a:t>
            </a:r>
            <a:r>
              <a:rPr lang="en-US" sz="3100"/>
              <a:t> </a:t>
            </a:r>
            <a:r>
              <a:rPr lang="en-US" sz="3100" smtClean="0"/>
              <a:t>Tuân </a:t>
            </a:r>
            <a:r>
              <a:rPr lang="en-US" sz="3100"/>
              <a:t>thủ theo quy tắc đặt tên phương thức của </a:t>
            </a:r>
            <a:r>
              <a:rPr lang="en-US" sz="3100" smtClean="0"/>
              <a:t>lớp</a:t>
            </a:r>
            <a:r>
              <a:rPr lang="en-US" sz="3100"/>
              <a:t>.</a:t>
            </a:r>
          </a:p>
        </p:txBody>
      </p:sp>
    </p:spTree>
    <p:extLst>
      <p:ext uri="{BB962C8B-B14F-4D97-AF65-F5344CB8AC3E}">
        <p14:creationId xmlns:p14="http://schemas.microsoft.com/office/powerpoint/2010/main" val="34117265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solidFill>
                  <a:srgbClr val="FFFF00"/>
                </a:solidFill>
              </a:rPr>
              <a:t>Các </a:t>
            </a:r>
            <a:r>
              <a:rPr lang="en-US" sz="3100">
                <a:solidFill>
                  <a:srgbClr val="FFFF00"/>
                </a:solidFill>
              </a:rPr>
              <a:t>tham số:</a:t>
            </a:r>
            <a:r>
              <a:rPr lang="en-US" sz="3100"/>
              <a:t> </a:t>
            </a:r>
            <a:r>
              <a:rPr lang="en-US" sz="3100" smtClean="0"/>
              <a:t>Nếu </a:t>
            </a:r>
            <a:r>
              <a:rPr lang="en-US" sz="3100"/>
              <a:t>có thì mỗi tham số được xác định bằng một cặp &lt;kiểu tham số</a:t>
            </a:r>
            <a:r>
              <a:rPr lang="en-US" sz="3100" smtClean="0"/>
              <a:t>&gt; &lt;</a:t>
            </a:r>
            <a:r>
              <a:rPr lang="en-US" sz="3100"/>
              <a:t>tên tham số&gt;. Các tham số được phân cách nhau bởi dấu phẩy.</a:t>
            </a:r>
          </a:p>
          <a:p>
            <a:pPr algn="just"/>
            <a:r>
              <a:rPr lang="en-US" sz="3100">
                <a:solidFill>
                  <a:srgbClr val="FFFF00"/>
                </a:solidFill>
              </a:rPr>
              <a:t>Các ngoại lệ:</a:t>
            </a:r>
            <a:r>
              <a:rPr lang="en-US" sz="3100"/>
              <a:t> </a:t>
            </a:r>
            <a:r>
              <a:rPr lang="en-US" sz="3100" smtClean="0"/>
              <a:t>Nếu </a:t>
            </a:r>
            <a:r>
              <a:rPr lang="en-US" sz="3100"/>
              <a:t>có thì mỗi ngoại lệ được phân cách nhau bởi dấu phẩy.</a:t>
            </a:r>
          </a:p>
        </p:txBody>
      </p:sp>
    </p:spTree>
    <p:extLst>
      <p:ext uri="{BB962C8B-B14F-4D97-AF65-F5344CB8AC3E}">
        <p14:creationId xmlns:p14="http://schemas.microsoft.com/office/powerpoint/2010/main" val="3920283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Kết </a:t>
            </a:r>
            <a:r>
              <a:rPr lang="en-US"/>
              <a:t>hợp có số ngôi cao hơn có thể xảy ra như kết hợp ba ngôi (ternary association) bao gồm ba lớp. Ví dụ như: một Student học một Course được dạy bởi một Professor (</a:t>
            </a:r>
            <a:r>
              <a:rPr lang="en-US" smtClean="0"/>
              <a:t>hình 5.1 bên dưới).</a:t>
            </a:r>
          </a:p>
          <a:p>
            <a:pPr algn="just"/>
            <a:r>
              <a:rPr lang="en-US" smtClean="0"/>
              <a:t>Ta </a:t>
            </a:r>
            <a:r>
              <a:rPr lang="en-US"/>
              <a:t>có thể phân rã kết hợp có nhiều ngôi thành nhiều kết hợp hai ngôi.</a:t>
            </a:r>
          </a:p>
        </p:txBody>
      </p:sp>
      <p:pic>
        <p:nvPicPr>
          <p:cNvPr id="4" name="image76.png"/>
          <p:cNvPicPr/>
          <p:nvPr/>
        </p:nvPicPr>
        <p:blipFill>
          <a:blip r:embed="rId2" cstate="print"/>
          <a:stretch>
            <a:fillRect/>
          </a:stretch>
        </p:blipFill>
        <p:spPr>
          <a:xfrm>
            <a:off x="6156176" y="4554988"/>
            <a:ext cx="2522796" cy="2258388"/>
          </a:xfrm>
          <a:prstGeom prst="rect">
            <a:avLst/>
          </a:prstGeom>
        </p:spPr>
      </p:pic>
    </p:spTree>
    <p:extLst>
      <p:ext uri="{BB962C8B-B14F-4D97-AF65-F5344CB8AC3E}">
        <p14:creationId xmlns:p14="http://schemas.microsoft.com/office/powerpoint/2010/main" val="21265453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GIAO TIẾP</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lvl="0" indent="0" algn="just">
              <a:buNone/>
            </a:pPr>
            <a:r>
              <a:rPr lang="en-US" sz="3100" b="1" smtClean="0">
                <a:solidFill>
                  <a:srgbClr val="FF0000"/>
                </a:solidFill>
              </a:rPr>
              <a:t>Lưu ý:</a:t>
            </a:r>
          </a:p>
          <a:p>
            <a:pPr lvl="0" algn="just"/>
            <a:r>
              <a:rPr lang="en-US" sz="3100" smtClean="0"/>
              <a:t>Các </a:t>
            </a:r>
            <a:r>
              <a:rPr lang="en-US" sz="3100"/>
              <a:t>phương thức của giao tiếp chỉ được khai báo dưới dạng mẫu mà không có cài đặt chi tiết (có dấu ; ngay sau khai báo và không có phần cài đặt trong dấu { }). Phần cài đặt chi tiết của các phương thức chỉ được thực hiện trong các lớp sử dụng giao tiếp đó.</a:t>
            </a:r>
          </a:p>
          <a:p>
            <a:pPr algn="just"/>
            <a:r>
              <a:rPr lang="en-US" sz="3100"/>
              <a:t>Các thuộc tính của giao tiếp luôn có tính chất là final, static và public. Do đó, cần gán giá trị khởi đầu ngay khi khai báo thuộc tính của giao tiếp.</a:t>
            </a:r>
          </a:p>
        </p:txBody>
      </p:sp>
    </p:spTree>
    <p:extLst>
      <p:ext uri="{BB962C8B-B14F-4D97-AF65-F5344CB8AC3E}">
        <p14:creationId xmlns:p14="http://schemas.microsoft.com/office/powerpoint/2010/main" val="2184012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 CỦA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Đoạn </a:t>
            </a:r>
            <a:r>
              <a:rPr lang="en-US" sz="3100"/>
              <a:t>lệnh sau minh hoạ việc khai báo một thuộc tính và một phương thức của giao tiếp Product, thuộc tính lưu nhãn hiệu của nhà sản xuất sản phẩm; phương thức dùng để truy xuất giá bán của sản phẩm</a:t>
            </a:r>
            <a:r>
              <a:rPr lang="en-US" sz="3100" smtClean="0"/>
              <a:t>.</a:t>
            </a:r>
            <a:endParaRPr lang="en-US" sz="310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6" y="4626992"/>
            <a:ext cx="8067354" cy="204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776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z="3100" smtClean="0"/>
              <a:t>Vì giao tiếp chỉ được khai báo dưới dạng các phương thức mẫu và các thuộc tính hằng nên việc sử dụng giao tiếp phải thông qua một lớp có cài đặt giao tiếp đó.</a:t>
            </a:r>
          </a:p>
          <a:p>
            <a:pPr algn="just"/>
            <a:r>
              <a:rPr lang="en-US" sz="3100" smtClean="0"/>
              <a:t>Việc khai báo một lớp có cài đặt giao tiếp được thực hiện thông qua từ khoá implements như sau:</a:t>
            </a:r>
          </a:p>
          <a:p>
            <a:pPr algn="just"/>
            <a:r>
              <a:rPr lang="en-US" sz="3100" smtClean="0"/>
              <a:t>&lt;tính chất&gt; class &lt;tên lớp&gt; implements &lt;các giao tiếp&gt; { …. }</a:t>
            </a:r>
            <a:endParaRPr lang="en-US" sz="3100"/>
          </a:p>
        </p:txBody>
      </p:sp>
    </p:spTree>
    <p:extLst>
      <p:ext uri="{BB962C8B-B14F-4D97-AF65-F5344CB8AC3E}">
        <p14:creationId xmlns:p14="http://schemas.microsoft.com/office/powerpoint/2010/main" val="22883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solidFill>
                  <a:srgbClr val="FFFF00"/>
                </a:solidFill>
              </a:rPr>
              <a:t>Tính </a:t>
            </a:r>
            <a:r>
              <a:rPr lang="en-US" sz="3100">
                <a:solidFill>
                  <a:srgbClr val="FFFF00"/>
                </a:solidFill>
              </a:rPr>
              <a:t>chất và tên lớp</a:t>
            </a:r>
            <a:r>
              <a:rPr lang="en-US" sz="3100"/>
              <a:t> được sử dụng như trong khai báo lớp thông thường.</a:t>
            </a:r>
          </a:p>
          <a:p>
            <a:pPr algn="just"/>
            <a:r>
              <a:rPr lang="en-US" sz="3100">
                <a:solidFill>
                  <a:srgbClr val="FFFF00"/>
                </a:solidFill>
              </a:rPr>
              <a:t>Các giao tiếp:</a:t>
            </a:r>
            <a:r>
              <a:rPr lang="en-US" sz="3100"/>
              <a:t> </a:t>
            </a:r>
            <a:r>
              <a:rPr lang="en-US" sz="3100" smtClean="0"/>
              <a:t>Một </a:t>
            </a:r>
            <a:r>
              <a:rPr lang="en-US" sz="3100"/>
              <a:t>lớp có thể cài đặt nhiều giao tiếp. Các giao tiếp được phân cách nhau bởi dấu phẩy. Khi đó, lớp phải cài đặt cụ thể tất cả các phương thức của tất cả các giao tiếp mà nó sử dụng.</a:t>
            </a:r>
          </a:p>
        </p:txBody>
      </p:sp>
    </p:spTree>
    <p:extLst>
      <p:ext uri="{BB962C8B-B14F-4D97-AF65-F5344CB8AC3E}">
        <p14:creationId xmlns:p14="http://schemas.microsoft.com/office/powerpoint/2010/main" val="23791334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r>
              <a:rPr lang="en-US" sz="3100" b="1" smtClean="0">
                <a:solidFill>
                  <a:srgbClr val="FF0000"/>
                </a:solidFill>
              </a:rPr>
              <a:t>Lưu ý:</a:t>
            </a:r>
          </a:p>
          <a:p>
            <a:pPr lvl="0" algn="just"/>
            <a:r>
              <a:rPr lang="en-US" sz="3100" smtClean="0"/>
              <a:t>Một </a:t>
            </a:r>
            <a:r>
              <a:rPr lang="en-US" sz="3100"/>
              <a:t>phương thức được khai báo trong giao tiếp phải được cài đặt cụ thể trong lớp có cài đặt giao tiếp nhưng không được phép khai báo chồng. </a:t>
            </a:r>
            <a:endParaRPr lang="en-US" sz="3100" smtClean="0"/>
          </a:p>
          <a:p>
            <a:pPr lvl="0" algn="just"/>
            <a:r>
              <a:rPr lang="en-US" sz="3100" smtClean="0"/>
              <a:t>Nghĩa </a:t>
            </a:r>
            <a:r>
              <a:rPr lang="en-US" sz="3100"/>
              <a:t>là số lượng các tham số của phương thức trong giao tiếp phải được giữ nguyên khi cài đặt cụ thể trong lớp.</a:t>
            </a:r>
          </a:p>
        </p:txBody>
      </p:sp>
    </p:spTree>
    <p:extLst>
      <p:ext uri="{BB962C8B-B14F-4D97-AF65-F5344CB8AC3E}">
        <p14:creationId xmlns:p14="http://schemas.microsoft.com/office/powerpoint/2010/main" val="1644742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Chương </a:t>
            </a:r>
            <a:r>
              <a:rPr lang="en-US" sz="3100"/>
              <a:t>trình Shoe minh hoạ việc cài đặt một Shoe thực hiện giao tiếp Product với các thuộc tính và phương thức đã được định nghĩa.</a:t>
            </a:r>
          </a:p>
        </p:txBody>
      </p:sp>
    </p:spTree>
    <p:extLst>
      <p:ext uri="{BB962C8B-B14F-4D97-AF65-F5344CB8AC3E}">
        <p14:creationId xmlns:p14="http://schemas.microsoft.com/office/powerpoint/2010/main" val="39847506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0" y="1556792"/>
            <a:ext cx="92392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689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GIAO TIẾP</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t>Chương </a:t>
            </a:r>
            <a:r>
              <a:rPr lang="en-US" sz="3100"/>
              <a:t>trình sẽ in ra dòng: “This shoe is Adidas having a cost of $10”. </a:t>
            </a:r>
            <a:endParaRPr lang="en-US" sz="3100" smtClean="0"/>
          </a:p>
          <a:p>
            <a:pPr lvl="0" algn="just"/>
            <a:r>
              <a:rPr lang="en-US" sz="3100" smtClean="0"/>
              <a:t>Hàm </a:t>
            </a:r>
            <a:r>
              <a:rPr lang="en-US" sz="3100"/>
              <a:t>getMark() sẽ trả về nhãn hiệu của sản phẩm, là thuộc tính đã được khai báo trong giao tiếp. </a:t>
            </a:r>
            <a:endParaRPr lang="en-US" sz="3100" smtClean="0"/>
          </a:p>
          <a:p>
            <a:pPr lvl="0" algn="just"/>
            <a:r>
              <a:rPr lang="en-US" sz="3100" smtClean="0"/>
              <a:t>Hàm </a:t>
            </a:r>
            <a:r>
              <a:rPr lang="en-US" sz="3100"/>
              <a:t>getCost() là cài đặt riêng của lớp Shoe đối với phương thức đã được khai báo trong giao tiếp Product mà nó sử dụng, cài đặt này trả về giá trị 10 đối với lớp Shoe.</a:t>
            </a:r>
          </a:p>
        </p:txBody>
      </p:sp>
    </p:spTree>
    <p:extLst>
      <p:ext uri="{BB962C8B-B14F-4D97-AF65-F5344CB8AC3E}">
        <p14:creationId xmlns:p14="http://schemas.microsoft.com/office/powerpoint/2010/main" val="19742238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lvl="0" algn="just"/>
            <a:r>
              <a:rPr lang="en-US" sz="3100" smtClean="0"/>
              <a:t>Có </a:t>
            </a:r>
            <a:r>
              <a:rPr lang="en-US" sz="3100"/>
              <a:t>những trường hợp mà ta muốn tất cả các đối tượng thuộc một lớp chia sẻ một giá trị của một biến cụ thể thay vì phải từng đối tượng duy trì bản sao của chính mình của biến đó như là một thuộc tính</a:t>
            </a:r>
            <a:r>
              <a:rPr lang="en-US" sz="3100" smtClean="0"/>
              <a:t>.</a:t>
            </a:r>
          </a:p>
          <a:p>
            <a:pPr lvl="0" algn="just"/>
            <a:r>
              <a:rPr lang="en-US" sz="3100" smtClean="0"/>
              <a:t>Ngôn </a:t>
            </a:r>
            <a:r>
              <a:rPr lang="en-US" sz="3100"/>
              <a:t>ngữ Java đáp ứng nhu cầu này thông qua các thuộc tính tĩnh (static) có liên quan đến tất cả đối tượng của lớp đó hơn là với các cá nhân đối tượng riêng lẽ.</a:t>
            </a:r>
          </a:p>
        </p:txBody>
      </p:sp>
    </p:spTree>
    <p:extLst>
      <p:ext uri="{BB962C8B-B14F-4D97-AF65-F5344CB8AC3E}">
        <p14:creationId xmlns:p14="http://schemas.microsoft.com/office/powerpoint/2010/main" val="3204468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Xét </a:t>
            </a:r>
            <a:r>
              <a:rPr lang="en-US" sz="3100"/>
              <a:t>định nghĩa lớp Student sau:</a:t>
            </a:r>
          </a:p>
        </p:txBody>
      </p:sp>
    </p:spTree>
    <p:extLst>
      <p:ext uri="{BB962C8B-B14F-4D97-AF65-F5344CB8AC3E}">
        <p14:creationId xmlns:p14="http://schemas.microsoft.com/office/powerpoint/2010/main" val="262185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KẾT HỢP VÀ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Ví </a:t>
            </a:r>
            <a:r>
              <a:rPr lang="en-US"/>
              <a:t>dụ ta thể hiện kết hợp ba ngôi ở hình 5.1 thành các kết hợp hai ngôi như sau (hình 5.2</a:t>
            </a:r>
            <a:r>
              <a:rPr lang="en-US" smtClean="0"/>
              <a:t>):</a:t>
            </a:r>
          </a:p>
          <a:p>
            <a:pPr lvl="1" algn="just"/>
            <a:r>
              <a:rPr lang="en-US" sz="2600" smtClean="0"/>
              <a:t>Student </a:t>
            </a:r>
            <a:r>
              <a:rPr lang="en-US" sz="2600" i="1">
                <a:solidFill>
                  <a:srgbClr val="FFFF00"/>
                </a:solidFill>
              </a:rPr>
              <a:t>tham dự</a:t>
            </a:r>
            <a:r>
              <a:rPr lang="en-US" sz="2600"/>
              <a:t> </a:t>
            </a:r>
            <a:r>
              <a:rPr lang="en-US" sz="2600" smtClean="0"/>
              <a:t>Course.</a:t>
            </a:r>
          </a:p>
          <a:p>
            <a:pPr lvl="1" algn="just"/>
            <a:r>
              <a:rPr lang="en-US" smtClean="0"/>
              <a:t>Professor </a:t>
            </a:r>
            <a:r>
              <a:rPr lang="en-US" i="1">
                <a:solidFill>
                  <a:srgbClr val="FFFF00"/>
                </a:solidFill>
              </a:rPr>
              <a:t>giảng dạy</a:t>
            </a:r>
            <a:r>
              <a:rPr lang="en-US"/>
              <a:t> </a:t>
            </a:r>
            <a:r>
              <a:rPr lang="en-US" smtClean="0"/>
              <a:t>Course.</a:t>
            </a:r>
          </a:p>
          <a:p>
            <a:pPr lvl="1" algn="just"/>
            <a:r>
              <a:rPr lang="en-US" smtClean="0"/>
              <a:t>Professor </a:t>
            </a:r>
            <a:r>
              <a:rPr lang="en-US" i="1">
                <a:solidFill>
                  <a:srgbClr val="FFFF00"/>
                </a:solidFill>
              </a:rPr>
              <a:t>dạy</a:t>
            </a:r>
            <a:r>
              <a:rPr lang="en-US">
                <a:solidFill>
                  <a:srgbClr val="FFFF00"/>
                </a:solidFill>
              </a:rPr>
              <a:t> </a:t>
            </a:r>
            <a:r>
              <a:rPr lang="en-US"/>
              <a:t>Student.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558" y="3212976"/>
            <a:ext cx="363194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7989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0"/>
            <a:ext cx="90789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4585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Mỗi </a:t>
            </a:r>
            <a:r>
              <a:rPr lang="en-US" sz="3100"/>
              <a:t>lần chúng ta gọi incrementEnrollment đối với một Student, những người khác sẽ được hưởng lợi, bởi vì tất cả họ đều chia sẻ giá trị </a:t>
            </a:r>
            <a:r>
              <a:rPr lang="en-US" sz="3100">
                <a:solidFill>
                  <a:srgbClr val="FFFF00"/>
                </a:solidFill>
              </a:rPr>
              <a:t>totalStudents</a:t>
            </a:r>
            <a:r>
              <a:rPr lang="en-US" sz="3100" smtClean="0"/>
              <a:t>. </a:t>
            </a:r>
          </a:p>
          <a:p>
            <a:pPr lvl="0" algn="just"/>
            <a:r>
              <a:rPr lang="en-US" sz="3100" smtClean="0"/>
              <a:t>Để chứng minh điều này, hãy yêu cầu mỗi đối tượng Student báo cáo về tổng số ghi danh:</a:t>
            </a:r>
            <a:endParaRPr lang="en-US" sz="3100"/>
          </a:p>
        </p:txBody>
      </p:sp>
    </p:spTree>
    <p:extLst>
      <p:ext uri="{BB962C8B-B14F-4D97-AF65-F5344CB8AC3E}">
        <p14:creationId xmlns:p14="http://schemas.microsoft.com/office/powerpoint/2010/main" val="27857985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322660"/>
            <a:ext cx="9104313"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8405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Kết quả chương trình:</a:t>
            </a:r>
          </a:p>
          <a:p>
            <a:pPr lvl="1" algn="just"/>
            <a:r>
              <a:rPr lang="en-US" sz="2700"/>
              <a:t>Total Enrollment: 3</a:t>
            </a:r>
          </a:p>
          <a:p>
            <a:pPr lvl="1" algn="just"/>
            <a:r>
              <a:rPr lang="en-US" sz="2700"/>
              <a:t>Total Enrollment: 3</a:t>
            </a:r>
          </a:p>
          <a:p>
            <a:pPr lvl="1" algn="just"/>
            <a:r>
              <a:rPr lang="en-US" sz="2700"/>
              <a:t>Total Enrollment: 3</a:t>
            </a:r>
            <a:endParaRPr lang="en-US" sz="3100" smtClean="0"/>
          </a:p>
          <a:p>
            <a:pPr algn="just"/>
            <a:r>
              <a:rPr lang="en-US" sz="2800" smtClean="0"/>
              <a:t>Tức là 3 </a:t>
            </a:r>
            <a:r>
              <a:rPr lang="en-US" sz="2800"/>
              <a:t>Student (s1, s2, s3) đều có thể báo cáo về tổng số ghi </a:t>
            </a:r>
            <a:r>
              <a:rPr lang="en-US" sz="2800" smtClean="0"/>
              <a:t>danh</a:t>
            </a:r>
            <a:r>
              <a:rPr lang="en-US" sz="2800"/>
              <a:t> </a:t>
            </a:r>
            <a:r>
              <a:rPr lang="en-US" sz="2800" smtClean="0"/>
              <a:t>như trên.</a:t>
            </a:r>
            <a:endParaRPr lang="en-US" sz="2700"/>
          </a:p>
        </p:txBody>
      </p:sp>
    </p:spTree>
    <p:extLst>
      <p:ext uri="{BB962C8B-B14F-4D97-AF65-F5344CB8AC3E}">
        <p14:creationId xmlns:p14="http://schemas.microsoft.com/office/powerpoint/2010/main" val="32933607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Giống </a:t>
            </a:r>
            <a:r>
              <a:rPr lang="en-US" sz="3100"/>
              <a:t>như thuộc tính tĩnh, phương thức tĩnh liên quan đến tất cả đối tượng của lớp và về bản chất nó thuộc lớp chứ không thuộc từng đối tượng.</a:t>
            </a:r>
          </a:p>
          <a:p>
            <a:pPr algn="just"/>
            <a:r>
              <a:rPr lang="en-US" sz="3100"/>
              <a:t>Định nghĩa lớp Student sau có ba phương thức tĩnh sử dụng biến tĩnh </a:t>
            </a:r>
            <a:r>
              <a:rPr lang="en-US" sz="3100" smtClean="0"/>
              <a:t>totalStudents: </a:t>
            </a:r>
          </a:p>
          <a:p>
            <a:pPr lvl="1" algn="just"/>
            <a:r>
              <a:rPr lang="en-US" sz="2700" smtClean="0"/>
              <a:t>getTotalStudents</a:t>
            </a:r>
          </a:p>
          <a:p>
            <a:pPr lvl="1" algn="just"/>
            <a:r>
              <a:rPr lang="en-US" sz="2700" smtClean="0"/>
              <a:t>setTotalStudents </a:t>
            </a:r>
          </a:p>
          <a:p>
            <a:pPr lvl="1" algn="just"/>
            <a:r>
              <a:rPr lang="en-US" sz="2700" smtClean="0"/>
              <a:t>reportTotalEnrollment</a:t>
            </a:r>
            <a:endParaRPr lang="en-US" sz="2700"/>
          </a:p>
        </p:txBody>
      </p:sp>
    </p:spTree>
    <p:extLst>
      <p:ext uri="{BB962C8B-B14F-4D97-AF65-F5344CB8AC3E}">
        <p14:creationId xmlns:p14="http://schemas.microsoft.com/office/powerpoint/2010/main" val="16651292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548680"/>
            <a:ext cx="9117013"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1132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520700"/>
            <a:ext cx="9091613"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3260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Tuy </a:t>
            </a:r>
            <a:r>
              <a:rPr lang="en-US" sz="3100"/>
              <a:t>nhiên khi sử dụng phương thức tĩnh, ta cần chú ý đến điểm hạn chế của nó: </a:t>
            </a:r>
            <a:r>
              <a:rPr lang="en-US" sz="3100" smtClean="0"/>
              <a:t>Phương </a:t>
            </a:r>
            <a:r>
              <a:rPr lang="en-US" sz="3100"/>
              <a:t>thức tĩnh không được phép truy xuất đến các đặc tính không tĩnh (</a:t>
            </a:r>
            <a:r>
              <a:rPr lang="en-US" sz="3100" smtClean="0"/>
              <a:t>nonstatic) của </a:t>
            </a:r>
            <a:r>
              <a:rPr lang="en-US" sz="3100"/>
              <a:t>lớp chứa nó. </a:t>
            </a:r>
            <a:endParaRPr lang="en-US" sz="3100" smtClean="0"/>
          </a:p>
          <a:p>
            <a:pPr algn="just"/>
            <a:r>
              <a:rPr lang="en-US" sz="3100" smtClean="0"/>
              <a:t>Xét </a:t>
            </a:r>
            <a:r>
              <a:rPr lang="en-US" sz="3100"/>
              <a:t>ví dụ sau: T</a:t>
            </a:r>
            <a:r>
              <a:rPr lang="en-US" sz="3100" smtClean="0"/>
              <a:t>a </a:t>
            </a:r>
            <a:r>
              <a:rPr lang="en-US" sz="3100"/>
              <a:t>tạo phương thức tĩnh print cho lớp Student mà truy xuất đến phương thức không tĩnh getName.</a:t>
            </a:r>
          </a:p>
          <a:p>
            <a:pPr algn="just"/>
            <a:endParaRPr lang="en-US" sz="3100"/>
          </a:p>
        </p:txBody>
      </p:sp>
    </p:spTree>
    <p:extLst>
      <p:ext uri="{BB962C8B-B14F-4D97-AF65-F5344CB8AC3E}">
        <p14:creationId xmlns:p14="http://schemas.microsoft.com/office/powerpoint/2010/main" val="14599986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a:xfrm>
            <a:off x="457200" y="2287413"/>
            <a:ext cx="7467600" cy="4525963"/>
          </a:xfrm>
        </p:spPr>
        <p:txBody>
          <a:bodyPr>
            <a:normAutofit fontScale="92500" lnSpcReduction="20000"/>
          </a:bodyPr>
          <a:lstStyle/>
          <a:p>
            <a:pPr algn="just"/>
            <a:endParaRPr lang="en-US" sz="3100" smtClean="0"/>
          </a:p>
          <a:p>
            <a:pPr algn="just"/>
            <a:endParaRPr lang="en-US" sz="3100"/>
          </a:p>
          <a:p>
            <a:pPr algn="just"/>
            <a:endParaRPr lang="en-US" sz="3100" smtClean="0"/>
          </a:p>
          <a:p>
            <a:pPr algn="just"/>
            <a:endParaRPr lang="en-US" sz="3100"/>
          </a:p>
          <a:p>
            <a:pPr algn="just"/>
            <a:endParaRPr lang="en-US" sz="3100" smtClean="0"/>
          </a:p>
          <a:p>
            <a:pPr algn="just"/>
            <a:endParaRPr lang="en-US" sz="3100"/>
          </a:p>
          <a:p>
            <a:pPr algn="just"/>
            <a:endParaRPr lang="en-US" sz="3100" smtClean="0"/>
          </a:p>
          <a:p>
            <a:pPr algn="just"/>
            <a:r>
              <a:rPr lang="en-US" sz="3100" smtClean="0"/>
              <a:t>Trình </a:t>
            </a:r>
            <a:r>
              <a:rPr lang="en-US" sz="3100"/>
              <a:t>biên dịch sẽ báo lỗi</a:t>
            </a:r>
            <a:r>
              <a:rPr lang="en-US" sz="3100" smtClean="0"/>
              <a:t>:</a:t>
            </a:r>
          </a:p>
          <a:p>
            <a:pPr marL="36576" indent="0" algn="just">
              <a:buNone/>
            </a:pPr>
            <a:r>
              <a:rPr lang="en-US" sz="3100"/>
              <a:t>non-static method getName() cannot be referenced from a static context</a:t>
            </a:r>
          </a:p>
          <a:p>
            <a:pPr algn="just"/>
            <a:endParaRPr lang="en-US" sz="3100"/>
          </a:p>
          <a:p>
            <a:pPr algn="just"/>
            <a:endParaRPr lang="en-US" sz="310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32" y="1241276"/>
            <a:ext cx="9022072" cy="405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457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TÍNH CHẤT TĨNH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Lý </a:t>
            </a:r>
            <a:r>
              <a:rPr lang="en-US" sz="3100"/>
              <a:t>do là đặc tính (thuộc tính hay phương thức) không tĩnh thuộc về đối tượng của lớp, do đó chúng chỉ tồn tại khi đối tượng được tạo ra. Khi phương thức tĩnh dùng đặc tính không tĩnh thì có thể đặc tính không tĩnh chưa có.</a:t>
            </a:r>
          </a:p>
          <a:p>
            <a:pPr algn="just"/>
            <a:endParaRPr lang="en-US" sz="3100"/>
          </a:p>
          <a:p>
            <a:pPr algn="just"/>
            <a:endParaRPr lang="en-US" sz="3100"/>
          </a:p>
        </p:txBody>
      </p:sp>
    </p:spTree>
    <p:extLst>
      <p:ext uri="{BB962C8B-B14F-4D97-AF65-F5344CB8AC3E}">
        <p14:creationId xmlns:p14="http://schemas.microsoft.com/office/powerpoint/2010/main" val="208677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SỐ LIÊN KẾT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Cho </a:t>
            </a:r>
            <a:r>
              <a:rPr lang="en-US"/>
              <a:t>một kết hợp giữa A và B, số liên kết hàm ý số đối tượng kiểu A có thể kết hợp với một đối tượng kiểu </a:t>
            </a:r>
            <a:r>
              <a:rPr lang="en-US" smtClean="0"/>
              <a:t>B.</a:t>
            </a:r>
          </a:p>
          <a:p>
            <a:pPr algn="just"/>
            <a:r>
              <a:rPr lang="en-US" smtClean="0"/>
              <a:t>Có </a:t>
            </a:r>
            <a:r>
              <a:rPr lang="en-US"/>
              <a:t>ba loại số liên kết: một-một, một-nhiều và nhiều-nhiều</a:t>
            </a:r>
            <a:r>
              <a:rPr lang="en-US" smtClean="0"/>
              <a:t>.</a:t>
            </a:r>
            <a:endParaRPr lang="en-US"/>
          </a:p>
        </p:txBody>
      </p:sp>
    </p:spTree>
    <p:extLst>
      <p:ext uri="{BB962C8B-B14F-4D97-AF65-F5344CB8AC3E}">
        <p14:creationId xmlns:p14="http://schemas.microsoft.com/office/powerpoint/2010/main" val="51189599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Kiểu </a:t>
            </a:r>
            <a:r>
              <a:rPr lang="en-US" sz="3100"/>
              <a:t>liệt kê (Enumeration) chứa một danh sách các giá trị định sẵn và là miền giá trị cho biến hay thuộc tính đặc biệt</a:t>
            </a:r>
            <a:r>
              <a:rPr lang="en-US" sz="3100" smtClean="0"/>
              <a:t>.</a:t>
            </a:r>
          </a:p>
          <a:p>
            <a:pPr algn="just"/>
            <a:r>
              <a:rPr lang="en-US" sz="3100" smtClean="0"/>
              <a:t>Kiểu </a:t>
            </a:r>
            <a:r>
              <a:rPr lang="en-US" sz="3100"/>
              <a:t>này do người dùng định nghĩa có dạng như </a:t>
            </a:r>
            <a:r>
              <a:rPr lang="en-US" sz="3100" smtClean="0"/>
              <a:t>sau: </a:t>
            </a:r>
          </a:p>
          <a:p>
            <a:pPr marL="36576" indent="0" algn="just">
              <a:buNone/>
            </a:pPr>
            <a:r>
              <a:rPr lang="en-US" sz="3100" smtClean="0"/>
              <a:t>	public </a:t>
            </a:r>
            <a:r>
              <a:rPr lang="en-US" sz="3100"/>
              <a:t>enum EnumName { … }</a:t>
            </a:r>
          </a:p>
          <a:p>
            <a:pPr algn="just"/>
            <a:endParaRPr lang="en-US" sz="3100"/>
          </a:p>
          <a:p>
            <a:pPr algn="just"/>
            <a:endParaRPr lang="en-US" sz="3100"/>
          </a:p>
        </p:txBody>
      </p:sp>
    </p:spTree>
    <p:extLst>
      <p:ext uri="{BB962C8B-B14F-4D97-AF65-F5344CB8AC3E}">
        <p14:creationId xmlns:p14="http://schemas.microsoft.com/office/powerpoint/2010/main" val="42017950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smtClean="0"/>
              <a:t>Kiểu </a:t>
            </a:r>
            <a:r>
              <a:rPr lang="en-US" sz="3100"/>
              <a:t>liệt kê là loại lớp đơn giản bao </a:t>
            </a:r>
            <a:r>
              <a:rPr lang="en-US" sz="3100" smtClean="0"/>
              <a:t>gồm:</a:t>
            </a:r>
          </a:p>
          <a:p>
            <a:pPr algn="just"/>
            <a:r>
              <a:rPr lang="en-US" sz="3100" smtClean="0"/>
              <a:t>Chỉ </a:t>
            </a:r>
            <a:r>
              <a:rPr lang="en-US" sz="3100"/>
              <a:t>có một thuộc tính như value có kiểu cơ </a:t>
            </a:r>
            <a:r>
              <a:rPr lang="en-US" sz="3100" smtClean="0"/>
              <a:t>bản:</a:t>
            </a:r>
          </a:p>
          <a:p>
            <a:pPr lvl="1" algn="just"/>
            <a:r>
              <a:rPr lang="en-US" sz="2700" smtClean="0"/>
              <a:t>private </a:t>
            </a:r>
            <a:r>
              <a:rPr lang="en-US" sz="2700"/>
              <a:t>final type </a:t>
            </a:r>
            <a:r>
              <a:rPr lang="en-US" sz="2700" smtClean="0"/>
              <a:t>value;</a:t>
            </a:r>
          </a:p>
          <a:p>
            <a:pPr algn="just"/>
            <a:r>
              <a:rPr lang="en-US" sz="3100" smtClean="0"/>
              <a:t>Một </a:t>
            </a:r>
            <a:r>
              <a:rPr lang="en-US" sz="3100"/>
              <a:t>danh sách liệt kê giá trị có thể có cho thuộc </a:t>
            </a:r>
            <a:r>
              <a:rPr lang="en-US" sz="3100" smtClean="0"/>
              <a:t>tính, </a:t>
            </a:r>
            <a:r>
              <a:rPr lang="en-US" sz="3100"/>
              <a:t>được biểu diễn theo dạng danh </a:t>
            </a:r>
            <a:r>
              <a:rPr lang="en-US" sz="3100" smtClean="0"/>
              <a:t>sách </a:t>
            </a:r>
            <a:r>
              <a:rPr lang="en-US" sz="3100"/>
              <a:t>các cặp tên hình </a:t>
            </a:r>
            <a:r>
              <a:rPr lang="en-US" sz="3100" smtClean="0"/>
              <a:t>thức (</a:t>
            </a:r>
            <a:r>
              <a:rPr lang="en-US" sz="3100"/>
              <a:t>giá trị) cách nhau bởi dấu </a:t>
            </a:r>
            <a:r>
              <a:rPr lang="en-US" sz="3100" smtClean="0"/>
              <a:t>,</a:t>
            </a:r>
          </a:p>
          <a:p>
            <a:pPr lvl="1" algn="just"/>
            <a:r>
              <a:rPr lang="en-US" sz="2700" smtClean="0"/>
              <a:t>symbolicName1(value1),</a:t>
            </a:r>
          </a:p>
          <a:p>
            <a:pPr lvl="1" algn="just"/>
            <a:r>
              <a:rPr lang="en-US" sz="2700" smtClean="0"/>
              <a:t>symbolicName2(value2),</a:t>
            </a:r>
          </a:p>
          <a:p>
            <a:pPr lvl="1" algn="just"/>
            <a:r>
              <a:rPr lang="en-US" sz="2700" smtClean="0"/>
              <a:t>… </a:t>
            </a:r>
          </a:p>
          <a:p>
            <a:pPr lvl="1" algn="just"/>
            <a:r>
              <a:rPr lang="en-US" sz="2700" smtClean="0"/>
              <a:t>symbolicNameN(valueN</a:t>
            </a:r>
            <a:r>
              <a:rPr lang="en-US" sz="2700"/>
              <a:t>);</a:t>
            </a:r>
          </a:p>
          <a:p>
            <a:pPr algn="just"/>
            <a:endParaRPr lang="en-US" sz="3100"/>
          </a:p>
          <a:p>
            <a:pPr algn="just"/>
            <a:endParaRPr lang="en-US" sz="3100"/>
          </a:p>
        </p:txBody>
      </p:sp>
    </p:spTree>
    <p:extLst>
      <p:ext uri="{BB962C8B-B14F-4D97-AF65-F5344CB8AC3E}">
        <p14:creationId xmlns:p14="http://schemas.microsoft.com/office/powerpoint/2010/main" val="41710240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smtClean="0"/>
              <a:t>Kiểu </a:t>
            </a:r>
            <a:r>
              <a:rPr lang="en-US" sz="3100"/>
              <a:t>liệt kê là loại lớp đơn giản bao </a:t>
            </a:r>
            <a:r>
              <a:rPr lang="en-US" sz="3100" smtClean="0"/>
              <a:t>gồm:</a:t>
            </a:r>
          </a:p>
          <a:p>
            <a:pPr algn="just"/>
            <a:r>
              <a:rPr lang="en-US" sz="3100" smtClean="0"/>
              <a:t>Một </a:t>
            </a:r>
            <a:r>
              <a:rPr lang="en-US" sz="3100"/>
              <a:t>phương thức xây dựng dùng để tạo thuộc tính value có dạng:</a:t>
            </a:r>
          </a:p>
          <a:p>
            <a:pPr lvl="1" algn="just"/>
            <a:r>
              <a:rPr lang="en-US" sz="2700"/>
              <a:t>EnumName(type v) </a:t>
            </a:r>
            <a:r>
              <a:rPr lang="en-US" sz="2700" smtClean="0"/>
              <a:t>{ value </a:t>
            </a:r>
            <a:r>
              <a:rPr lang="en-US" sz="2700"/>
              <a:t>= v</a:t>
            </a:r>
            <a:r>
              <a:rPr lang="en-US" sz="2700" smtClean="0"/>
              <a:t>;}</a:t>
            </a:r>
            <a:endParaRPr lang="en-US" sz="3100"/>
          </a:p>
          <a:p>
            <a:pPr lvl="1" algn="just"/>
            <a:r>
              <a:rPr lang="en-US" sz="2700"/>
              <a:t>Nhận xét rằng phương thức xây dựng của kiểu liệt kê không được khai báo là public vì nó không được gọi từ bên ngoài, nó chỉ dùng bên trong kiểu liệt kê này.</a:t>
            </a:r>
          </a:p>
          <a:p>
            <a:pPr algn="just"/>
            <a:r>
              <a:rPr lang="en-US" sz="3100"/>
              <a:t>Một phương thức truy nhập value() được gọi từ bên ngoài để lấy giá trị của thuộc tính.</a:t>
            </a:r>
          </a:p>
          <a:p>
            <a:pPr algn="just"/>
            <a:endParaRPr lang="en-US" sz="3100"/>
          </a:p>
          <a:p>
            <a:pPr algn="just"/>
            <a:endParaRPr lang="en-US" sz="3100"/>
          </a:p>
        </p:txBody>
      </p:sp>
    </p:spTree>
    <p:extLst>
      <p:ext uri="{BB962C8B-B14F-4D97-AF65-F5344CB8AC3E}">
        <p14:creationId xmlns:p14="http://schemas.microsoft.com/office/powerpoint/2010/main" val="14097226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z="3100"/>
              <a:t>D</a:t>
            </a:r>
            <a:r>
              <a:rPr lang="en-US" sz="3100" smtClean="0"/>
              <a:t>ạng </a:t>
            </a:r>
            <a:r>
              <a:rPr lang="en-US" sz="3100"/>
              <a:t>mẫu tổng quát cho việc khai báo một kiểu liệt </a:t>
            </a:r>
            <a:r>
              <a:rPr lang="en-US" sz="3100" smtClean="0"/>
              <a:t>kê:</a:t>
            </a:r>
            <a:endParaRPr lang="en-US" sz="3100"/>
          </a:p>
          <a:p>
            <a:pPr marL="36576" indent="0">
              <a:buNone/>
            </a:pPr>
            <a:r>
              <a:rPr lang="en-US" sz="3100"/>
              <a:t>public enum EnumName </a:t>
            </a:r>
          </a:p>
          <a:p>
            <a:pPr marL="36576" indent="0">
              <a:buNone/>
            </a:pPr>
            <a:r>
              <a:rPr lang="en-US" sz="3100" smtClean="0"/>
              <a:t>{ </a:t>
            </a:r>
          </a:p>
          <a:p>
            <a:pPr marL="36576" indent="0">
              <a:buNone/>
            </a:pPr>
            <a:r>
              <a:rPr lang="en-US" sz="3100" smtClean="0"/>
              <a:t>	symbolicName1(value1</a:t>
            </a:r>
            <a:r>
              <a:rPr lang="en-US" sz="3100"/>
              <a:t>), </a:t>
            </a:r>
            <a:endParaRPr lang="en-US" sz="3100" smtClean="0"/>
          </a:p>
          <a:p>
            <a:pPr marL="36576" indent="0">
              <a:buNone/>
            </a:pPr>
            <a:r>
              <a:rPr lang="en-US" sz="3100" smtClean="0"/>
              <a:t>	symbolicName2(value2</a:t>
            </a:r>
            <a:r>
              <a:rPr lang="en-US" sz="3100"/>
              <a:t>),</a:t>
            </a:r>
          </a:p>
          <a:p>
            <a:pPr marL="36576" indent="0">
              <a:buNone/>
            </a:pPr>
            <a:r>
              <a:rPr lang="en-US" sz="3100" smtClean="0"/>
              <a:t>	… </a:t>
            </a:r>
            <a:r>
              <a:rPr lang="en-US" sz="3100"/>
              <a:t>symbolicNameN(valueN); </a:t>
            </a:r>
            <a:endParaRPr lang="en-US" sz="3100" smtClean="0"/>
          </a:p>
          <a:p>
            <a:pPr marL="36576" indent="0">
              <a:buNone/>
            </a:pPr>
            <a:r>
              <a:rPr lang="en-US" sz="3100" smtClean="0"/>
              <a:t>	private </a:t>
            </a:r>
            <a:r>
              <a:rPr lang="en-US" sz="3100"/>
              <a:t>final type value; </a:t>
            </a:r>
            <a:endParaRPr lang="en-US" sz="3100" smtClean="0"/>
          </a:p>
          <a:p>
            <a:pPr marL="36576" indent="0">
              <a:buNone/>
            </a:pPr>
            <a:r>
              <a:rPr lang="en-US" sz="3100" smtClean="0"/>
              <a:t>	EnumName(type </a:t>
            </a:r>
            <a:r>
              <a:rPr lang="en-US" sz="3100"/>
              <a:t>v) </a:t>
            </a:r>
            <a:r>
              <a:rPr lang="en-US" sz="3100" smtClean="0"/>
              <a:t>{ value </a:t>
            </a:r>
            <a:r>
              <a:rPr lang="en-US" sz="3100"/>
              <a:t>= v</a:t>
            </a:r>
            <a:r>
              <a:rPr lang="en-US" sz="3100" smtClean="0"/>
              <a:t>;}</a:t>
            </a:r>
            <a:endParaRPr lang="en-US" sz="3100"/>
          </a:p>
          <a:p>
            <a:pPr marL="36576" indent="0">
              <a:buNone/>
            </a:pPr>
            <a:r>
              <a:rPr lang="en-US" sz="3100" smtClean="0"/>
              <a:t>	public </a:t>
            </a:r>
            <a:r>
              <a:rPr lang="en-US" sz="3100"/>
              <a:t>type value() </a:t>
            </a:r>
            <a:r>
              <a:rPr lang="en-US" sz="3100" smtClean="0"/>
              <a:t>{ return </a:t>
            </a:r>
            <a:r>
              <a:rPr lang="en-US" sz="3100"/>
              <a:t>value</a:t>
            </a:r>
            <a:r>
              <a:rPr lang="en-US" sz="3100" smtClean="0"/>
              <a:t>;}</a:t>
            </a:r>
            <a:endParaRPr lang="en-US" sz="3100"/>
          </a:p>
          <a:p>
            <a:pPr marL="36576" indent="0">
              <a:buNone/>
            </a:pPr>
            <a:r>
              <a:rPr lang="en-US" sz="3100"/>
              <a:t>}</a:t>
            </a:r>
          </a:p>
        </p:txBody>
      </p:sp>
    </p:spTree>
    <p:extLst>
      <p:ext uri="{BB962C8B-B14F-4D97-AF65-F5344CB8AC3E}">
        <p14:creationId xmlns:p14="http://schemas.microsoft.com/office/powerpoint/2010/main" val="25740474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1600" smtClean="0"/>
              <a:t>VD: Có </a:t>
            </a:r>
            <a:r>
              <a:rPr lang="en-US" sz="1600"/>
              <a:t>5 khoa mà </a:t>
            </a:r>
            <a:r>
              <a:rPr lang="en-US" sz="1600" smtClean="0"/>
              <a:t>SV </a:t>
            </a:r>
            <a:r>
              <a:rPr lang="en-US" sz="1600"/>
              <a:t>có thể theo học, tên khoa kiểu </a:t>
            </a:r>
            <a:r>
              <a:rPr lang="en-US" sz="1600" smtClean="0"/>
              <a:t>String (Major.java):</a:t>
            </a:r>
            <a:endParaRPr lang="en-US" sz="160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25" y="1988840"/>
            <a:ext cx="71532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6639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a:xfrm>
            <a:off x="457200" y="1279301"/>
            <a:ext cx="7467600" cy="4525963"/>
          </a:xfrm>
        </p:spPr>
        <p:txBody>
          <a:bodyPr>
            <a:normAutofit/>
          </a:bodyPr>
          <a:lstStyle/>
          <a:p>
            <a:pPr algn="just"/>
            <a:r>
              <a:rPr lang="en-US" sz="2300"/>
              <a:t>Đ</a:t>
            </a:r>
            <a:r>
              <a:rPr lang="en-US" sz="2300" smtClean="0"/>
              <a:t>ịnh </a:t>
            </a:r>
            <a:r>
              <a:rPr lang="en-US" sz="2300"/>
              <a:t>nghĩa lớp Student có sử dụng kiểu liệt kê </a:t>
            </a:r>
            <a:r>
              <a:rPr lang="en-US" sz="2300" smtClean="0"/>
              <a:t>trên.</a:t>
            </a:r>
            <a:endParaRPr lang="en-US" sz="230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55601"/>
            <a:ext cx="70104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3959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a:xfrm>
            <a:off x="457200" y="1600200"/>
            <a:ext cx="7467600" cy="5257800"/>
          </a:xfrm>
        </p:spPr>
        <p:txBody>
          <a:bodyPr>
            <a:normAutofit fontScale="85000" lnSpcReduction="10000"/>
          </a:bodyPr>
          <a:lstStyle/>
          <a:p>
            <a:pPr algn="just"/>
            <a:r>
              <a:rPr lang="en-US" sz="3100" smtClean="0"/>
              <a:t>Chương </a:t>
            </a:r>
            <a:r>
              <a:rPr lang="en-US" sz="3100"/>
              <a:t>trình minh hoạ cách dùng kiểu liệt kê Major</a:t>
            </a:r>
            <a:r>
              <a:rPr lang="en-US" sz="3100" smtClean="0"/>
              <a:t>:</a:t>
            </a:r>
          </a:p>
          <a:p>
            <a:pPr algn="just"/>
            <a:endParaRPr lang="en-US" sz="3100"/>
          </a:p>
          <a:p>
            <a:pPr algn="just"/>
            <a:endParaRPr lang="en-US" sz="3100" smtClean="0"/>
          </a:p>
          <a:p>
            <a:pPr algn="just"/>
            <a:endParaRPr lang="en-US" sz="3100"/>
          </a:p>
          <a:p>
            <a:pPr algn="just"/>
            <a:endParaRPr lang="en-US" sz="3100" smtClean="0"/>
          </a:p>
          <a:p>
            <a:pPr algn="just"/>
            <a:endParaRPr lang="en-US" sz="3100"/>
          </a:p>
          <a:p>
            <a:pPr algn="just"/>
            <a:endParaRPr lang="en-US" sz="3100" smtClean="0"/>
          </a:p>
          <a:p>
            <a:pPr algn="just"/>
            <a:endParaRPr lang="en-US" sz="3100"/>
          </a:p>
          <a:p>
            <a:pPr algn="just"/>
            <a:endParaRPr lang="en-US" sz="3100"/>
          </a:p>
          <a:p>
            <a:pPr algn="just"/>
            <a:r>
              <a:rPr lang="en-US" sz="3100"/>
              <a:t>Kết quả chương trình:</a:t>
            </a:r>
          </a:p>
          <a:p>
            <a:pPr marL="36576" indent="0" algn="just">
              <a:buNone/>
            </a:pPr>
            <a:r>
              <a:rPr lang="en-US" sz="3100" smtClean="0"/>
              <a:t>    Fred </a:t>
            </a:r>
            <a:r>
              <a:rPr lang="en-US" sz="3100"/>
              <a:t>Schnurd is a Computer Science major.</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420888"/>
            <a:ext cx="72771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115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b="1" smtClean="0">
                <a:solidFill>
                  <a:srgbClr val="FF0000"/>
                </a:solidFill>
              </a:rPr>
              <a:t>Lưu ý:</a:t>
            </a:r>
            <a:r>
              <a:rPr lang="en-US" sz="3100" smtClean="0"/>
              <a:t> Ta </a:t>
            </a:r>
            <a:r>
              <a:rPr lang="en-US" sz="3100"/>
              <a:t>không thể gán bất kỳ giá trị nào khác hơn 5 giá trị đã định nghĩa trong kiểu liệt kê Major cho thuộc tính major. Nếu vi phạm Java sẽ báo lỗi lúc biên dịch.</a:t>
            </a:r>
          </a:p>
        </p:txBody>
      </p:sp>
    </p:spTree>
    <p:extLst>
      <p:ext uri="{BB962C8B-B14F-4D97-AF65-F5344CB8AC3E}">
        <p14:creationId xmlns:p14="http://schemas.microsoft.com/office/powerpoint/2010/main" val="2583603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Một </a:t>
            </a:r>
            <a:r>
              <a:rPr lang="en-US" sz="3100"/>
              <a:t>ví dụ </a:t>
            </a:r>
            <a:r>
              <a:rPr lang="en-US" sz="3100" smtClean="0"/>
              <a:t>khác</a:t>
            </a:r>
          </a:p>
          <a:p>
            <a:pPr marL="36576" indent="0" algn="just">
              <a:buNone/>
            </a:pPr>
            <a:r>
              <a:rPr lang="en-US" sz="3100" smtClean="0"/>
              <a:t>   về </a:t>
            </a:r>
            <a:r>
              <a:rPr lang="en-US" sz="3100"/>
              <a:t>kiểu liệt kê </a:t>
            </a:r>
            <a:endParaRPr lang="en-US" sz="3100" smtClean="0"/>
          </a:p>
          <a:p>
            <a:pPr marL="36576" indent="0" algn="just">
              <a:buNone/>
            </a:pPr>
            <a:r>
              <a:rPr lang="en-US" sz="3100"/>
              <a:t> </a:t>
            </a:r>
            <a:r>
              <a:rPr lang="en-US" sz="3100" smtClean="0"/>
              <a:t>  Grade:</a:t>
            </a:r>
            <a:endParaRPr lang="en-US" sz="310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404" y="177799"/>
            <a:ext cx="5372100" cy="650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1495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KIỂU LIỆT KÊ</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Chương </a:t>
            </a:r>
            <a:r>
              <a:rPr lang="en-US" sz="3100"/>
              <a:t>trình minh hoạ cách dùng kiểu liệt kê Grade</a:t>
            </a:r>
            <a:r>
              <a:rPr lang="en-US" sz="3100" smtClean="0"/>
              <a:t>:</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45060"/>
            <a:ext cx="6373813"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99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3065</TotalTime>
  <Words>6013</Words>
  <Application>Microsoft Office PowerPoint</Application>
  <PresentationFormat>On-screen Show (4:3)</PresentationFormat>
  <Paragraphs>652</Paragraphs>
  <Slides>121</Slides>
  <Notes>91</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Technic</vt:lpstr>
      <vt:lpstr>lập trình Hđt VỚI JAVA: QUAN HỆ GIỮA CÁC ĐốI tượng</vt:lpstr>
      <vt:lpstr>NỘI DUNG</vt:lpstr>
      <vt:lpstr>KẾT HỢP VÀ LIÊN KẾT</vt:lpstr>
      <vt:lpstr>KẾT HỢP VÀ LIÊN KẾT</vt:lpstr>
      <vt:lpstr>KẾT HỢP VÀ LIÊN KẾT</vt:lpstr>
      <vt:lpstr>KẾT HỢP VÀ LIÊN KẾT</vt:lpstr>
      <vt:lpstr>KẾT HỢP VÀ LIÊN KẾT</vt:lpstr>
      <vt:lpstr>KẾT HỢP VÀ LIÊN KẾT</vt:lpstr>
      <vt:lpstr>SỐ LIÊN KẾT</vt:lpstr>
      <vt:lpstr>SỐ LIÊN KẾT</vt:lpstr>
      <vt:lpstr>SỐ LIÊN KẾT</vt:lpstr>
      <vt:lpstr>SỐ LIÊN KẾT</vt:lpstr>
      <vt:lpstr>SỐ LIÊN KẾT</vt:lpstr>
      <vt:lpstr>SỐ LIÊN KẾT</vt:lpstr>
      <vt:lpstr>KẾ THỪA</vt:lpstr>
      <vt:lpstr>KẾ THỪA</vt:lpstr>
      <vt:lpstr>KẾ THỪA</vt:lpstr>
      <vt:lpstr>KẾ THỪA</vt:lpstr>
      <vt:lpstr>QUY TẮC TRUY NHẬP TRONG KẾ THỪA</vt:lpstr>
      <vt:lpstr>QUY TẮC TRUY NHẬP TRONG KẾ THỪA</vt:lpstr>
      <vt:lpstr>ĐA HÌNH</vt:lpstr>
      <vt:lpstr>ĐA HÌNH</vt:lpstr>
      <vt:lpstr>ĐA HÌNH</vt:lpstr>
      <vt:lpstr>ĐA HÌNH</vt:lpstr>
      <vt:lpstr>ĐA HÌNH</vt:lpstr>
      <vt:lpstr>ĐA HÌNH</vt:lpstr>
      <vt:lpstr>ĐA HÌNH</vt:lpstr>
      <vt:lpstr>ĐA HÌNH</vt:lpstr>
      <vt:lpstr>ĐA HÌNH</vt:lpstr>
      <vt:lpstr>GHI ĐÈ PHƯƠNG THỨC</vt:lpstr>
      <vt:lpstr>GHI ĐÈ PHƯƠNG THỨC</vt:lpstr>
      <vt:lpstr>GHI ĐÈ PHƯƠNG THỨC</vt:lpstr>
      <vt:lpstr>GHI ĐÈ PHƯƠNG THỨC</vt:lpstr>
      <vt:lpstr>GHI ĐÈ PHƯƠNG THỨC</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GHI ĐÈ PHƯƠNG THỨC XÂY DỰNG</vt:lpstr>
      <vt:lpstr>LỚP TRỪU TƯỢNG</vt:lpstr>
      <vt:lpstr>LỚP TRỪU TƯỢNG</vt:lpstr>
      <vt:lpstr>LỚP TRỪU TƯỢNG</vt:lpstr>
      <vt:lpstr>KHAI BÁO PHƯƠNG THỨC CỦA LỚP TRỪU TƯỢNG</vt:lpstr>
      <vt:lpstr>KHAI BÁO PHƯƠNG THỨC CỦA LỚP TRỪU TƯỢNG</vt:lpstr>
      <vt:lpstr>KHAI BÁO PHƯƠNG THỨC CỦA LỚP TRỪU TƯỢNG</vt:lpstr>
      <vt:lpstr>KHAI BÁO PHƯƠNG THỨC CỦA LỚP TRỪU TƯỢNG</vt:lpstr>
      <vt:lpstr>KHAI BÁO PHƯƠNG THỨC CỦA LỚP TRỪU TƯỢNG</vt:lpstr>
      <vt:lpstr>KHAI BÁO PHƯƠNG THỨC CỦA LỚP TRỪU TƯỢNG</vt:lpstr>
      <vt:lpstr>KHAI BÁO PHƯƠNG THỨC CỦA LỚP TRỪU TƯỢNG</vt:lpstr>
      <vt:lpstr>SỬ DỤNG LỚP TRỪU TƯỢNG</vt:lpstr>
      <vt:lpstr>SỬ DỤNG LỚP TRỪU TƯỢNG</vt:lpstr>
      <vt:lpstr>SỬ DỤNG LỚP TRỪU TƯỢNG</vt:lpstr>
      <vt:lpstr>SỬ DỤNG LỚP TRỪU TƯỢNG</vt:lpstr>
      <vt:lpstr>SỬ DỤNG LỚP TRỪU TƯỢNG</vt:lpstr>
      <vt:lpstr>SỬ DỤNG LỚP TRỪU TƯỢNG</vt:lpstr>
      <vt:lpstr>SỬ DỤNG LỚP TRỪU TƯỢNG</vt:lpstr>
      <vt:lpstr>GIAO TIẾP</vt:lpstr>
      <vt:lpstr>KHAI BÁO GIAO TIẾP</vt:lpstr>
      <vt:lpstr>KHAI BÁO GIAO TIẾP</vt:lpstr>
      <vt:lpstr>KHAI BÁO PHƯƠNG THỨC CỦA GIAO TIẾP</vt:lpstr>
      <vt:lpstr>KHAI BÁO PHƯƠNG THỨC CỦA GIAO TIẾP</vt:lpstr>
      <vt:lpstr>KHAI BÁO PHƯƠNG THỨC CỦA GIAO TIẾP</vt:lpstr>
      <vt:lpstr>KHAI BÁO PHƯƠNG THỨC CỦA GIAO TIẾP</vt:lpstr>
      <vt:lpstr>KHAI BÁO PHƯƠNG THỨC CỦA GIAO TIẾP</vt:lpstr>
      <vt:lpstr>SỬ DỤNG GIAO TIẾP</vt:lpstr>
      <vt:lpstr>SỬ DỤNG GIAO TIẾP</vt:lpstr>
      <vt:lpstr>SỬ DỤNG GIAO TIẾP</vt:lpstr>
      <vt:lpstr>SỬ DỤNG GIAO TIẾP</vt:lpstr>
      <vt:lpstr>SỬ DỤNG GIAO TIẾP</vt:lpstr>
      <vt:lpstr>SỬ DỤNG GIAO TIẾP</vt:lpstr>
      <vt:lpstr>TÍNH CHẤT TĨNH</vt:lpstr>
      <vt:lpstr>TÍNH CHẤT TĨNH</vt:lpstr>
      <vt:lpstr>TÍNH CHẤT TĨNH</vt:lpstr>
      <vt:lpstr>TÍNH CHẤT TĨNH</vt:lpstr>
      <vt:lpstr>TÍNH CHẤT TĨNH</vt:lpstr>
      <vt:lpstr>TÍNH CHẤT TĨNH</vt:lpstr>
      <vt:lpstr>TÍNH CHẤT TĨNH</vt:lpstr>
      <vt:lpstr>TÍNH CHẤT TĨNH</vt:lpstr>
      <vt:lpstr>TÍNH CHẤT TĨNH</vt:lpstr>
      <vt:lpstr>TÍNH CHẤT TĨNH</vt:lpstr>
      <vt:lpstr>TÍNH CHẤT TĨNH</vt:lpstr>
      <vt:lpstr>TÍNH CHẤT TĨNH</vt:lpstr>
      <vt:lpstr>KIỂU LIỆT KÊ</vt:lpstr>
      <vt:lpstr>KIỂU LIỆT KÊ</vt:lpstr>
      <vt:lpstr>KIỂU LIỆT KÊ</vt:lpstr>
      <vt:lpstr>KIỂU LIỆT KÊ</vt:lpstr>
      <vt:lpstr>KIỂU LIỆT KÊ</vt:lpstr>
      <vt:lpstr>KIỂU LIỆT KÊ</vt:lpstr>
      <vt:lpstr>KIỂU LIỆT KÊ</vt:lpstr>
      <vt:lpstr>KIỂU LIỆT KÊ</vt:lpstr>
      <vt:lpstr>KIỂU LIỆT KÊ</vt:lpstr>
      <vt:lpstr>KIỂU LIỆT KÊ</vt:lpstr>
      <vt:lpstr>KIỂU LIỆT KÊ</vt:lpstr>
      <vt:lpstr>CASE STUDY</vt:lpstr>
      <vt:lpstr>CASE STUDY</vt:lpstr>
      <vt:lpstr>CASE STUDY</vt:lpstr>
      <vt:lpstr>CASE STUDY</vt:lpstr>
      <vt:lpstr>CASE STUDY</vt:lpstr>
      <vt:lpstr>CASE STUDY</vt:lpstr>
      <vt:lpstr>CASE STUDY</vt:lpstr>
      <vt:lpstr>CASE STUDY</vt:lpstr>
      <vt:lpstr>CASE STUDY</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các phương pháp lập trình và ngôn ngữ c++</dc:title>
  <dc:creator>Windows User</dc:creator>
  <cp:lastModifiedBy>Windows User</cp:lastModifiedBy>
  <cp:revision>896</cp:revision>
  <dcterms:created xsi:type="dcterms:W3CDTF">2016-08-15T10:08:11Z</dcterms:created>
  <dcterms:modified xsi:type="dcterms:W3CDTF">2016-09-27T14:21:39Z</dcterms:modified>
</cp:coreProperties>
</file>