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64"/>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314" r:id="rId22"/>
    <p:sldId id="315" r:id="rId23"/>
    <p:sldId id="277" r:id="rId24"/>
    <p:sldId id="278" r:id="rId25"/>
    <p:sldId id="279" r:id="rId26"/>
    <p:sldId id="280" r:id="rId27"/>
    <p:sldId id="281" r:id="rId28"/>
    <p:sldId id="282" r:id="rId29"/>
    <p:sldId id="283" r:id="rId30"/>
    <p:sldId id="284" r:id="rId31"/>
    <p:sldId id="285" r:id="rId32"/>
    <p:sldId id="286" r:id="rId33"/>
    <p:sldId id="287" r:id="rId34"/>
    <p:sldId id="289" r:id="rId35"/>
    <p:sldId id="290" r:id="rId36"/>
    <p:sldId id="291" r:id="rId37"/>
    <p:sldId id="288" r:id="rId38"/>
    <p:sldId id="293" r:id="rId39"/>
    <p:sldId id="292" r:id="rId40"/>
    <p:sldId id="294" r:id="rId41"/>
    <p:sldId id="295" r:id="rId42"/>
    <p:sldId id="296" r:id="rId43"/>
    <p:sldId id="297" r:id="rId44"/>
    <p:sldId id="298" r:id="rId45"/>
    <p:sldId id="299" r:id="rId46"/>
    <p:sldId id="300" r:id="rId47"/>
    <p:sldId id="301" r:id="rId48"/>
    <p:sldId id="303" r:id="rId49"/>
    <p:sldId id="304" r:id="rId50"/>
    <p:sldId id="305" r:id="rId51"/>
    <p:sldId id="302" r:id="rId52"/>
    <p:sldId id="306" r:id="rId53"/>
    <p:sldId id="307" r:id="rId54"/>
    <p:sldId id="308" r:id="rId55"/>
    <p:sldId id="309" r:id="rId56"/>
    <p:sldId id="310" r:id="rId57"/>
    <p:sldId id="311" r:id="rId58"/>
    <p:sldId id="312" r:id="rId59"/>
    <p:sldId id="313" r:id="rId60"/>
    <p:sldId id="316" r:id="rId61"/>
    <p:sldId id="317" r:id="rId62"/>
    <p:sldId id="318"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9110" autoAdjust="0"/>
  </p:normalViewPr>
  <p:slideViewPr>
    <p:cSldViewPr>
      <p:cViewPr>
        <p:scale>
          <a:sx n="72" d="100"/>
          <a:sy n="72" d="100"/>
        </p:scale>
        <p:origin x="-1314"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516150-5885-4012-8806-6BC4BC453EB1}" type="datetimeFigureOut">
              <a:rPr lang="en-US" smtClean="0"/>
              <a:t>05/10/2016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B842AA-1770-47B5-86E9-2358399F357D}" type="slidenum">
              <a:rPr lang="en-US" smtClean="0"/>
              <a:t>‹#›</a:t>
            </a:fld>
            <a:endParaRPr lang="en-US"/>
          </a:p>
        </p:txBody>
      </p:sp>
    </p:spTree>
    <p:extLst>
      <p:ext uri="{BB962C8B-B14F-4D97-AF65-F5344CB8AC3E}">
        <p14:creationId xmlns:p14="http://schemas.microsoft.com/office/powerpoint/2010/main" val="1899834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1EEA37A-DCB6-4D6E-9397-047ED70ABE78}" type="datetimeFigureOut">
              <a:rPr lang="en-US" smtClean="0"/>
              <a:t>05/10/2016</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DF1D4E77-EC6A-4B5A-8594-55D7A527C61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1EEA37A-DCB6-4D6E-9397-047ED70ABE78}" type="datetimeFigureOut">
              <a:rPr lang="en-US" smtClean="0"/>
              <a:t>05/10/2016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1D4E77-EC6A-4B5A-8594-55D7A527C61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1EEA37A-DCB6-4D6E-9397-047ED70ABE78}" type="datetimeFigureOut">
              <a:rPr lang="en-US" smtClean="0"/>
              <a:t>05/10/2016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1D4E77-EC6A-4B5A-8594-55D7A527C61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1EEA37A-DCB6-4D6E-9397-047ED70ABE78}" type="datetimeFigureOut">
              <a:rPr lang="en-US" smtClean="0"/>
              <a:t>05/10/2016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1D4E77-EC6A-4B5A-8594-55D7A527C61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1EEA37A-DCB6-4D6E-9397-047ED70ABE78}" type="datetimeFigureOut">
              <a:rPr lang="en-US" smtClean="0"/>
              <a:t>05/10/2016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1D4E77-EC6A-4B5A-8594-55D7A527C61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1EEA37A-DCB6-4D6E-9397-047ED70ABE78}" type="datetimeFigureOut">
              <a:rPr lang="en-US" smtClean="0"/>
              <a:t>05/10/2016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1D4E77-EC6A-4B5A-8594-55D7A527C61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1EEA37A-DCB6-4D6E-9397-047ED70ABE78}" type="datetimeFigureOut">
              <a:rPr lang="en-US" smtClean="0"/>
              <a:t>05/10/2016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1D4E77-EC6A-4B5A-8594-55D7A527C61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F1EEA37A-DCB6-4D6E-9397-047ED70ABE78}" type="datetimeFigureOut">
              <a:rPr lang="en-US" smtClean="0"/>
              <a:t>05/10/2016</a:t>
            </a:fld>
            <a:endParaRPr lang="en-US"/>
          </a:p>
        </p:txBody>
      </p:sp>
      <p:sp>
        <p:nvSpPr>
          <p:cNvPr id="8" name="Slide Number Placeholder 7"/>
          <p:cNvSpPr>
            <a:spLocks noGrp="1"/>
          </p:cNvSpPr>
          <p:nvPr>
            <p:ph type="sldNum" sz="quarter" idx="11"/>
          </p:nvPr>
        </p:nvSpPr>
        <p:spPr/>
        <p:txBody>
          <a:bodyPr/>
          <a:lstStyle/>
          <a:p>
            <a:fld id="{DF1D4E77-EC6A-4B5A-8594-55D7A527C61C}"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EEA37A-DCB6-4D6E-9397-047ED70ABE78}" type="datetimeFigureOut">
              <a:rPr lang="en-US" smtClean="0"/>
              <a:t>05/10/2016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1D4E77-EC6A-4B5A-8594-55D7A527C61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1EEA37A-DCB6-4D6E-9397-047ED70ABE78}" type="datetimeFigureOut">
              <a:rPr lang="en-US" smtClean="0"/>
              <a:t>05/10/2016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DF1D4E77-EC6A-4B5A-8594-55D7A527C61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F1EEA37A-DCB6-4D6E-9397-047ED70ABE78}" type="datetimeFigureOut">
              <a:rPr lang="en-US" smtClean="0"/>
              <a:t>05/10/2016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1D4E77-EC6A-4B5A-8594-55D7A527C61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F1EEA37A-DCB6-4D6E-9397-047ED70ABE78}" type="datetimeFigureOut">
              <a:rPr lang="en-US" smtClean="0"/>
              <a:t>05/10/2016</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DF1D4E77-EC6A-4B5A-8594-55D7A527C61C}"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429000"/>
            <a:ext cx="8964488" cy="2301240"/>
          </a:xfrm>
        </p:spPr>
        <p:txBody>
          <a:bodyPr>
            <a:normAutofit/>
          </a:bodyPr>
          <a:lstStyle/>
          <a:p>
            <a:pPr algn="ctr"/>
            <a:r>
              <a:rPr lang="en-US" sz="4000" smtClean="0"/>
              <a:t>lập </a:t>
            </a:r>
            <a:r>
              <a:rPr lang="en-US" sz="4000" err="1" smtClean="0"/>
              <a:t>trình</a:t>
            </a:r>
            <a:r>
              <a:rPr lang="en-US" sz="4000" smtClean="0"/>
              <a:t> Hđt VỚI JAVA:</a:t>
            </a:r>
            <a:br>
              <a:rPr lang="en-US" sz="4000" smtClean="0"/>
            </a:br>
            <a:r>
              <a:rPr lang="en-US" sz="4000" smtClean="0"/>
              <a:t>TẬP ĐốI tượng</a:t>
            </a:r>
            <a:endParaRPr lang="en-US" sz="4000"/>
          </a:p>
        </p:txBody>
      </p:sp>
      <p:sp>
        <p:nvSpPr>
          <p:cNvPr id="3" name="Subtitle 2"/>
          <p:cNvSpPr>
            <a:spLocks noGrp="1"/>
          </p:cNvSpPr>
          <p:nvPr>
            <p:ph type="subTitle" idx="1"/>
          </p:nvPr>
        </p:nvSpPr>
        <p:spPr>
          <a:xfrm>
            <a:off x="251520" y="308248"/>
            <a:ext cx="8640960" cy="2544688"/>
          </a:xfrm>
        </p:spPr>
        <p:txBody>
          <a:bodyPr>
            <a:normAutofit fontScale="85000" lnSpcReduction="10000"/>
          </a:bodyPr>
          <a:lstStyle/>
          <a:p>
            <a:pPr algn="just"/>
            <a:r>
              <a:rPr lang="en-US" sz="2200" err="1" smtClean="0"/>
              <a:t>Học</a:t>
            </a:r>
            <a:r>
              <a:rPr lang="en-US" sz="2200" smtClean="0"/>
              <a:t> </a:t>
            </a:r>
            <a:r>
              <a:rPr lang="en-US" sz="2200" err="1" smtClean="0"/>
              <a:t>viện</a:t>
            </a:r>
            <a:r>
              <a:rPr lang="en-US" sz="2200" smtClean="0"/>
              <a:t> </a:t>
            </a:r>
            <a:r>
              <a:rPr lang="en-US" sz="2200" err="1" smtClean="0"/>
              <a:t>Công</a:t>
            </a:r>
            <a:r>
              <a:rPr lang="en-US" sz="2200" smtClean="0"/>
              <a:t> </a:t>
            </a:r>
            <a:r>
              <a:rPr lang="en-US" sz="2200" err="1" smtClean="0"/>
              <a:t>nghệ</a:t>
            </a:r>
            <a:r>
              <a:rPr lang="en-US" sz="2200" smtClean="0"/>
              <a:t> </a:t>
            </a:r>
            <a:r>
              <a:rPr lang="en-US" sz="2200" err="1" smtClean="0"/>
              <a:t>Bưu</a:t>
            </a:r>
            <a:r>
              <a:rPr lang="en-US" sz="2200" smtClean="0"/>
              <a:t> </a:t>
            </a:r>
            <a:r>
              <a:rPr lang="en-US" sz="2200" err="1" smtClean="0"/>
              <a:t>chính</a:t>
            </a:r>
            <a:r>
              <a:rPr lang="en-US" sz="2200" smtClean="0"/>
              <a:t> </a:t>
            </a:r>
            <a:r>
              <a:rPr lang="en-US" sz="2200" err="1" smtClean="0"/>
              <a:t>Viễn</a:t>
            </a:r>
            <a:r>
              <a:rPr lang="en-US" sz="2200" smtClean="0"/>
              <a:t> </a:t>
            </a:r>
            <a:r>
              <a:rPr lang="en-US" sz="2200" err="1" smtClean="0"/>
              <a:t>thông</a:t>
            </a:r>
            <a:endParaRPr lang="en-US" sz="2200" smtClean="0"/>
          </a:p>
          <a:p>
            <a:pPr algn="just"/>
            <a:r>
              <a:rPr lang="en-US" sz="2200" err="1" smtClean="0"/>
              <a:t>Khoa</a:t>
            </a:r>
            <a:r>
              <a:rPr lang="en-US" sz="2200" smtClean="0"/>
              <a:t> </a:t>
            </a:r>
            <a:r>
              <a:rPr lang="en-US" sz="2200" err="1" smtClean="0"/>
              <a:t>Công</a:t>
            </a:r>
            <a:r>
              <a:rPr lang="en-US" sz="2200" smtClean="0"/>
              <a:t> </a:t>
            </a:r>
            <a:r>
              <a:rPr lang="en-US" sz="2200" err="1" smtClean="0"/>
              <a:t>nghệ</a:t>
            </a:r>
            <a:r>
              <a:rPr lang="en-US" sz="2200" smtClean="0"/>
              <a:t> </a:t>
            </a:r>
            <a:r>
              <a:rPr lang="en-US" sz="2200" err="1" smtClean="0"/>
              <a:t>thông</a:t>
            </a:r>
            <a:r>
              <a:rPr lang="en-US" sz="2200" smtClean="0"/>
              <a:t> tin</a:t>
            </a:r>
          </a:p>
          <a:p>
            <a:pPr algn="just"/>
            <a:endParaRPr lang="en-US"/>
          </a:p>
          <a:p>
            <a:pPr algn="ctr"/>
            <a:r>
              <a:rPr lang="en-US" sz="4800" smtClean="0">
                <a:solidFill>
                  <a:srgbClr val="FFFF00"/>
                </a:solidFill>
              </a:rPr>
              <a:t>LẬP TRÌNH HƯỚNG ĐỐI TƯỢNG</a:t>
            </a:r>
          </a:p>
          <a:p>
            <a:pPr algn="just"/>
            <a:endParaRPr lang="en-US" smtClean="0"/>
          </a:p>
          <a:p>
            <a:r>
              <a:rPr lang="en-US" err="1" smtClean="0"/>
              <a:t>Nguyễn</a:t>
            </a:r>
            <a:r>
              <a:rPr lang="en-US" smtClean="0"/>
              <a:t> </a:t>
            </a:r>
            <a:r>
              <a:rPr lang="en-US" err="1" smtClean="0"/>
              <a:t>Thị</a:t>
            </a:r>
            <a:r>
              <a:rPr lang="en-US" smtClean="0"/>
              <a:t> </a:t>
            </a:r>
            <a:r>
              <a:rPr lang="en-US" err="1" smtClean="0"/>
              <a:t>Bích</a:t>
            </a:r>
            <a:r>
              <a:rPr lang="en-US" smtClean="0"/>
              <a:t> </a:t>
            </a:r>
            <a:r>
              <a:rPr lang="en-US" err="1" smtClean="0"/>
              <a:t>Nguyên</a:t>
            </a:r>
            <a:endParaRPr lang="en-US" smtClean="0"/>
          </a:p>
          <a:p>
            <a:r>
              <a:rPr lang="en-US" sz="1700" smtClean="0"/>
              <a:t>ntbichnguyen@gmail.com</a:t>
            </a:r>
            <a:endParaRPr lang="en-US" sz="1700"/>
          </a:p>
        </p:txBody>
      </p:sp>
    </p:spTree>
    <p:extLst>
      <p:ext uri="{BB962C8B-B14F-4D97-AF65-F5344CB8AC3E}">
        <p14:creationId xmlns:p14="http://schemas.microsoft.com/office/powerpoint/2010/main" val="10638779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BA KIỂU TẬP ĐỐI TƯỢNG </a:t>
            </a:r>
            <a:br>
              <a:rPr lang="en-US" smtClean="0">
                <a:solidFill>
                  <a:srgbClr val="FFFF00"/>
                </a:solidFill>
              </a:rPr>
            </a:br>
            <a:r>
              <a:rPr lang="en-US" smtClean="0">
                <a:solidFill>
                  <a:srgbClr val="FFFF00"/>
                </a:solidFill>
              </a:rPr>
              <a:t>CƠ BẢN</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mtClean="0"/>
              <a:t>Vài </a:t>
            </a:r>
            <a:r>
              <a:rPr lang="en-US"/>
              <a:t>lớp Java là danh sách có thứ tự như: ArrayList, LinkedList, Stack</a:t>
            </a:r>
            <a:r>
              <a:rPr lang="en-US" smtClean="0"/>
              <a:t>, Vector</a:t>
            </a:r>
            <a:r>
              <a:rPr lang="en-US"/>
              <a:t>.</a:t>
            </a:r>
          </a:p>
        </p:txBody>
      </p:sp>
    </p:spTree>
    <p:extLst>
      <p:ext uri="{BB962C8B-B14F-4D97-AF65-F5344CB8AC3E}">
        <p14:creationId xmlns:p14="http://schemas.microsoft.com/office/powerpoint/2010/main" val="40353956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BA KIỂU TẬP ĐỐI TƯỢNG </a:t>
            </a:r>
            <a:br>
              <a:rPr lang="en-US" smtClean="0">
                <a:solidFill>
                  <a:srgbClr val="FFFF00"/>
                </a:solidFill>
              </a:rPr>
            </a:br>
            <a:r>
              <a:rPr lang="en-US" smtClean="0">
                <a:solidFill>
                  <a:srgbClr val="FFFF00"/>
                </a:solidFill>
              </a:rPr>
              <a:t>CƠ BẢN</a:t>
            </a:r>
            <a:endParaRPr lang="en-US">
              <a:solidFill>
                <a:srgbClr val="FFFF00"/>
              </a:solidFill>
            </a:endParaRPr>
          </a:p>
        </p:txBody>
      </p:sp>
      <p:sp>
        <p:nvSpPr>
          <p:cNvPr id="3" name="Content Placeholder 2"/>
          <p:cNvSpPr>
            <a:spLocks noGrp="1"/>
          </p:cNvSpPr>
          <p:nvPr>
            <p:ph idx="1"/>
          </p:nvPr>
        </p:nvSpPr>
        <p:spPr/>
        <p:txBody>
          <a:bodyPr>
            <a:normAutofit fontScale="92500" lnSpcReduction="20000"/>
          </a:bodyPr>
          <a:lstStyle/>
          <a:p>
            <a:pPr lvl="0" algn="just"/>
            <a:r>
              <a:rPr lang="en-US" sz="3100" smtClean="0">
                <a:solidFill>
                  <a:srgbClr val="FFFF00"/>
                </a:solidFill>
              </a:rPr>
              <a:t>Một </a:t>
            </a:r>
            <a:r>
              <a:rPr lang="en-US" sz="3100">
                <a:solidFill>
                  <a:srgbClr val="FFFF00"/>
                </a:solidFill>
              </a:rPr>
              <a:t>từ điển (dictionary), hay một bản đồ (map)</a:t>
            </a:r>
            <a:r>
              <a:rPr lang="en-US" sz="3100"/>
              <a:t>, dùng để lưu từng tham chiếu đối tượng cùng với một khoá tìm kiếm duy nhất (unique lookup key) của đối tượng để sau đó khoá này được dùng để truy xuất nhanh chóng đối tượng này.</a:t>
            </a:r>
          </a:p>
          <a:p>
            <a:pPr algn="just"/>
            <a:r>
              <a:rPr lang="en-US" sz="3100"/>
              <a:t>Khoá thường được tạo ra dựa trên một hay nhiều giá trị thuộc tính của đối tượng</a:t>
            </a:r>
            <a:r>
              <a:rPr lang="en-US" sz="3100" smtClean="0"/>
              <a:t>. Ví </a:t>
            </a:r>
            <a:r>
              <a:rPr lang="en-US" sz="3100"/>
              <a:t>dụ, mã sinh viên là khoá của của Student vì giá trị này là duy nhất cho mỗi Student (hình 6.2).</a:t>
            </a:r>
          </a:p>
        </p:txBody>
      </p:sp>
    </p:spTree>
    <p:extLst>
      <p:ext uri="{BB962C8B-B14F-4D97-AF65-F5344CB8AC3E}">
        <p14:creationId xmlns:p14="http://schemas.microsoft.com/office/powerpoint/2010/main" val="42352609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BA KIỂU TẬP ĐỐI TƯỢNG </a:t>
            </a:r>
            <a:br>
              <a:rPr lang="en-US" smtClean="0">
                <a:solidFill>
                  <a:srgbClr val="FFFF00"/>
                </a:solidFill>
              </a:rPr>
            </a:br>
            <a:r>
              <a:rPr lang="en-US" smtClean="0">
                <a:solidFill>
                  <a:srgbClr val="FFFF00"/>
                </a:solidFill>
              </a:rPr>
              <a:t>CƠ BẢN</a:t>
            </a:r>
            <a:endParaRPr lang="en-US">
              <a:solidFill>
                <a:srgbClr val="FFFF00"/>
              </a:solidFill>
            </a:endParaRPr>
          </a:p>
        </p:txBody>
      </p:sp>
      <p:sp>
        <p:nvSpPr>
          <p:cNvPr id="3" name="Content Placeholder 2"/>
          <p:cNvSpPr>
            <a:spLocks noGrp="1"/>
          </p:cNvSpPr>
          <p:nvPr>
            <p:ph idx="1"/>
          </p:nvPr>
        </p:nvSpPr>
        <p:spPr/>
        <p:txBody>
          <a:bodyPr>
            <a:normAutofit/>
          </a:bodyPr>
          <a:lstStyle/>
          <a:p>
            <a:pPr lvl="0" algn="just"/>
            <a:endParaRPr lang="en-US" sz="310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556792"/>
            <a:ext cx="7229475" cy="481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89486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BA KIỂU TẬP ĐỐI TƯỢNG </a:t>
            </a:r>
            <a:br>
              <a:rPr lang="en-US" smtClean="0">
                <a:solidFill>
                  <a:srgbClr val="FFFF00"/>
                </a:solidFill>
              </a:rPr>
            </a:br>
            <a:r>
              <a:rPr lang="en-US" smtClean="0">
                <a:solidFill>
                  <a:srgbClr val="FFFF00"/>
                </a:solidFill>
              </a:rPr>
              <a:t>CƠ BẢN</a:t>
            </a:r>
            <a:endParaRPr lang="en-US">
              <a:solidFill>
                <a:srgbClr val="FFFF00"/>
              </a:solidFill>
            </a:endParaRPr>
          </a:p>
        </p:txBody>
      </p:sp>
      <p:sp>
        <p:nvSpPr>
          <p:cNvPr id="3" name="Content Placeholder 2"/>
          <p:cNvSpPr>
            <a:spLocks noGrp="1"/>
          </p:cNvSpPr>
          <p:nvPr>
            <p:ph idx="1"/>
          </p:nvPr>
        </p:nvSpPr>
        <p:spPr/>
        <p:txBody>
          <a:bodyPr>
            <a:normAutofit/>
          </a:bodyPr>
          <a:lstStyle/>
          <a:p>
            <a:pPr lvl="0" algn="just"/>
            <a:r>
              <a:rPr lang="en-US" sz="3100" smtClean="0"/>
              <a:t>Vài </a:t>
            </a:r>
            <a:r>
              <a:rPr lang="en-US" sz="3100"/>
              <a:t>lớp Java là từ điển như HashMap, </a:t>
            </a:r>
            <a:r>
              <a:rPr lang="en-US" sz="3100" smtClean="0"/>
              <a:t>Hashtable </a:t>
            </a:r>
            <a:r>
              <a:rPr lang="en-US" sz="3100"/>
              <a:t>và </a:t>
            </a:r>
            <a:r>
              <a:rPr lang="en-US" sz="3100" smtClean="0"/>
              <a:t>TreeMap.</a:t>
            </a:r>
            <a:endParaRPr lang="en-US" sz="3100"/>
          </a:p>
        </p:txBody>
      </p:sp>
    </p:spTree>
    <p:extLst>
      <p:ext uri="{BB962C8B-B14F-4D97-AF65-F5344CB8AC3E}">
        <p14:creationId xmlns:p14="http://schemas.microsoft.com/office/powerpoint/2010/main" val="7889141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BA KIỂU TẬP ĐỐI TƯỢNG </a:t>
            </a:r>
            <a:br>
              <a:rPr lang="en-US" smtClean="0">
                <a:solidFill>
                  <a:srgbClr val="FFFF00"/>
                </a:solidFill>
              </a:rPr>
            </a:br>
            <a:r>
              <a:rPr lang="en-US" smtClean="0">
                <a:solidFill>
                  <a:srgbClr val="FFFF00"/>
                </a:solidFill>
              </a:rPr>
              <a:t>CƠ BẢN</a:t>
            </a:r>
            <a:endParaRPr lang="en-US">
              <a:solidFill>
                <a:srgbClr val="FFFF00"/>
              </a:solidFill>
            </a:endParaRPr>
          </a:p>
        </p:txBody>
      </p:sp>
      <p:sp>
        <p:nvSpPr>
          <p:cNvPr id="3" name="Content Placeholder 2"/>
          <p:cNvSpPr>
            <a:spLocks noGrp="1"/>
          </p:cNvSpPr>
          <p:nvPr>
            <p:ph idx="1"/>
          </p:nvPr>
        </p:nvSpPr>
        <p:spPr/>
        <p:txBody>
          <a:bodyPr>
            <a:normAutofit/>
          </a:bodyPr>
          <a:lstStyle/>
          <a:p>
            <a:pPr lvl="0" algn="just"/>
            <a:r>
              <a:rPr lang="en-US" sz="3100" smtClean="0">
                <a:solidFill>
                  <a:srgbClr val="FFFF00"/>
                </a:solidFill>
              </a:rPr>
              <a:t>Một </a:t>
            </a:r>
            <a:r>
              <a:rPr lang="en-US" sz="3100">
                <a:solidFill>
                  <a:srgbClr val="FFFF00"/>
                </a:solidFill>
              </a:rPr>
              <a:t>bộ (set) </a:t>
            </a:r>
            <a:r>
              <a:rPr lang="en-US" sz="3100"/>
              <a:t>là một tập hợp không sắp thứ tự, nghĩa rằng không thể truy xuất một phần tử của bộ bằng vị trí của nó trong bộ kể từ khi nó được thêm vào</a:t>
            </a:r>
            <a:r>
              <a:rPr lang="en-US" sz="3100" smtClean="0"/>
              <a:t>.</a:t>
            </a:r>
            <a:endParaRPr lang="en-US" sz="3100"/>
          </a:p>
        </p:txBody>
      </p:sp>
    </p:spTree>
    <p:extLst>
      <p:ext uri="{BB962C8B-B14F-4D97-AF65-F5344CB8AC3E}">
        <p14:creationId xmlns:p14="http://schemas.microsoft.com/office/powerpoint/2010/main" val="32637204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BA KIỂU TẬP ĐỐI TƯỢNG </a:t>
            </a:r>
            <a:br>
              <a:rPr lang="en-US" smtClean="0">
                <a:solidFill>
                  <a:srgbClr val="FFFF00"/>
                </a:solidFill>
              </a:rPr>
            </a:br>
            <a:r>
              <a:rPr lang="en-US" smtClean="0">
                <a:solidFill>
                  <a:srgbClr val="FFFF00"/>
                </a:solidFill>
              </a:rPr>
              <a:t>CƠ BẢN</a:t>
            </a:r>
            <a:endParaRPr lang="en-US">
              <a:solidFill>
                <a:srgbClr val="FFFF00"/>
              </a:solidFill>
            </a:endParaRPr>
          </a:p>
        </p:txBody>
      </p:sp>
      <p:sp>
        <p:nvSpPr>
          <p:cNvPr id="3" name="Content Placeholder 2"/>
          <p:cNvSpPr>
            <a:spLocks noGrp="1"/>
          </p:cNvSpPr>
          <p:nvPr>
            <p:ph idx="1"/>
          </p:nvPr>
        </p:nvSpPr>
        <p:spPr/>
        <p:txBody>
          <a:bodyPr>
            <a:normAutofit fontScale="92500" lnSpcReduction="20000"/>
          </a:bodyPr>
          <a:lstStyle/>
          <a:p>
            <a:pPr algn="just"/>
            <a:r>
              <a:rPr lang="en-US" sz="3100" smtClean="0"/>
              <a:t>Bộ </a:t>
            </a:r>
            <a:r>
              <a:rPr lang="en-US" sz="3100"/>
              <a:t>không cho phép các phần tử giống nhau. </a:t>
            </a:r>
            <a:endParaRPr lang="en-US" sz="3100" smtClean="0"/>
          </a:p>
          <a:p>
            <a:pPr algn="just"/>
            <a:r>
              <a:rPr lang="en-US" sz="3100" smtClean="0"/>
              <a:t>Ví </a:t>
            </a:r>
            <a:r>
              <a:rPr lang="en-US" sz="3100"/>
              <a:t>dụ nếu ta tạo một bộ tham chiếu các đối tượng Student và một tham chiếu tới một đối tượng đã có trong bộ thì một tham chiếu thứ hai tới cùng đối tượng đó không thể được thêm vào bộ; bộ sẽ lờ đi yêu cầu thêm này. </a:t>
            </a:r>
            <a:endParaRPr lang="en-US" sz="3100" smtClean="0"/>
          </a:p>
          <a:p>
            <a:pPr algn="just"/>
            <a:r>
              <a:rPr lang="en-US" sz="3100" smtClean="0"/>
              <a:t>Nhưng </a:t>
            </a:r>
            <a:r>
              <a:rPr lang="en-US" sz="3100"/>
              <a:t>đối với danh sách có thứ tự hay tự điển ta có thể làm điều này như hình 6.3.</a:t>
            </a:r>
          </a:p>
        </p:txBody>
      </p:sp>
    </p:spTree>
    <p:extLst>
      <p:ext uri="{BB962C8B-B14F-4D97-AF65-F5344CB8AC3E}">
        <p14:creationId xmlns:p14="http://schemas.microsoft.com/office/powerpoint/2010/main" val="5752677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BA KIỂU TẬP ĐỐI TƯỢNG </a:t>
            </a:r>
            <a:br>
              <a:rPr lang="en-US" smtClean="0">
                <a:solidFill>
                  <a:srgbClr val="FFFF00"/>
                </a:solidFill>
              </a:rPr>
            </a:br>
            <a:r>
              <a:rPr lang="en-US" smtClean="0">
                <a:solidFill>
                  <a:srgbClr val="FFFF00"/>
                </a:solidFill>
              </a:rPr>
              <a:t>CƠ BẢN</a:t>
            </a:r>
            <a:endParaRPr lang="en-US">
              <a:solidFill>
                <a:srgbClr val="FFFF00"/>
              </a:solidFill>
            </a:endParaRPr>
          </a:p>
        </p:txBody>
      </p:sp>
      <p:sp>
        <p:nvSpPr>
          <p:cNvPr id="3" name="Content Placeholder 2"/>
          <p:cNvSpPr>
            <a:spLocks noGrp="1"/>
          </p:cNvSpPr>
          <p:nvPr>
            <p:ph idx="1"/>
          </p:nvPr>
        </p:nvSpPr>
        <p:spPr/>
        <p:txBody>
          <a:bodyPr>
            <a:normAutofit/>
          </a:bodyPr>
          <a:lstStyle/>
          <a:p>
            <a:pPr algn="just"/>
            <a:endParaRPr lang="en-US" sz="310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 y="1628800"/>
            <a:ext cx="9104313" cy="408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2615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BA KIỂU TẬP ĐỐI TƯỢNG </a:t>
            </a:r>
            <a:br>
              <a:rPr lang="en-US" smtClean="0">
                <a:solidFill>
                  <a:srgbClr val="FFFF00"/>
                </a:solidFill>
              </a:rPr>
            </a:br>
            <a:r>
              <a:rPr lang="en-US" smtClean="0">
                <a:solidFill>
                  <a:srgbClr val="FFFF00"/>
                </a:solidFill>
              </a:rPr>
              <a:t>CƠ BẢN</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z="3100" smtClean="0"/>
              <a:t>Vài </a:t>
            </a:r>
            <a:r>
              <a:rPr lang="en-US" sz="3100"/>
              <a:t>lớp Java là bộ như HashSet và </a:t>
            </a:r>
            <a:r>
              <a:rPr lang="en-US" sz="3100" smtClean="0"/>
              <a:t>TreeSet.</a:t>
            </a:r>
            <a:endParaRPr lang="en-US" sz="3100"/>
          </a:p>
        </p:txBody>
      </p:sp>
    </p:spTree>
    <p:extLst>
      <p:ext uri="{BB962C8B-B14F-4D97-AF65-F5344CB8AC3E}">
        <p14:creationId xmlns:p14="http://schemas.microsoft.com/office/powerpoint/2010/main" val="6183628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MẢNG</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z="3100" smtClean="0"/>
              <a:t>Mảng </a:t>
            </a:r>
            <a:r>
              <a:rPr lang="en-US" sz="3100"/>
              <a:t>là kiểu đơn giản của danh sách có thứ </a:t>
            </a:r>
            <a:r>
              <a:rPr lang="en-US" sz="3100" smtClean="0"/>
              <a:t>tự.</a:t>
            </a:r>
            <a:endParaRPr lang="en-US" sz="3100"/>
          </a:p>
          <a:p>
            <a:pPr lvl="0" algn="just"/>
            <a:r>
              <a:rPr lang="en-US" sz="3100"/>
              <a:t>Khai báo một biến tham chiếu tới một kiểu tập hợp:</a:t>
            </a:r>
          </a:p>
          <a:p>
            <a:pPr marL="36576" indent="0" algn="just">
              <a:buNone/>
            </a:pPr>
            <a:r>
              <a:rPr lang="en-US" sz="3100" smtClean="0"/>
              <a:t>	datatype</a:t>
            </a:r>
            <a:r>
              <a:rPr lang="en-US" sz="3100"/>
              <a:t>[] x;</a:t>
            </a:r>
          </a:p>
          <a:p>
            <a:pPr algn="just"/>
            <a:r>
              <a:rPr lang="en-US" sz="3100"/>
              <a:t>ví dụ:</a:t>
            </a:r>
          </a:p>
          <a:p>
            <a:pPr marL="36576" indent="0" algn="just">
              <a:buNone/>
            </a:pPr>
            <a:r>
              <a:rPr lang="en-US" sz="3100" smtClean="0"/>
              <a:t>	int</a:t>
            </a:r>
            <a:r>
              <a:rPr lang="en-US" sz="3100"/>
              <a:t>[] x;</a:t>
            </a:r>
          </a:p>
        </p:txBody>
      </p:sp>
    </p:spTree>
    <p:extLst>
      <p:ext uri="{BB962C8B-B14F-4D97-AF65-F5344CB8AC3E}">
        <p14:creationId xmlns:p14="http://schemas.microsoft.com/office/powerpoint/2010/main" val="15393857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MẢNG</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z="3100" smtClean="0"/>
              <a:t>//Khai </a:t>
            </a:r>
            <a:r>
              <a:rPr lang="en-US" sz="3100"/>
              <a:t>báo biến y như là một tham chiếu tới một mảng lưu trữ 20 đối tượng Student </a:t>
            </a:r>
            <a:endParaRPr lang="en-US" sz="3100" smtClean="0"/>
          </a:p>
          <a:p>
            <a:pPr marL="36576" indent="0" algn="just">
              <a:buNone/>
            </a:pPr>
            <a:r>
              <a:rPr lang="en-US" sz="3100" smtClean="0"/>
              <a:t>	Student</a:t>
            </a:r>
            <a:r>
              <a:rPr lang="en-US" sz="3100"/>
              <a:t>[] y = new Student[20];</a:t>
            </a:r>
          </a:p>
          <a:p>
            <a:pPr algn="just"/>
            <a:r>
              <a:rPr lang="en-US" sz="3100" smtClean="0"/>
              <a:t>hay</a:t>
            </a:r>
            <a:endParaRPr lang="en-US" sz="3100"/>
          </a:p>
          <a:p>
            <a:pPr algn="just"/>
            <a:r>
              <a:rPr lang="en-US" sz="3100" smtClean="0"/>
              <a:t>//Khai </a:t>
            </a:r>
            <a:r>
              <a:rPr lang="en-US" sz="3100"/>
              <a:t>báo một mảng chứa 3 giá trị kiểu double </a:t>
            </a:r>
            <a:endParaRPr lang="en-US" sz="3100" smtClean="0"/>
          </a:p>
          <a:p>
            <a:pPr marL="36576" indent="0" algn="just">
              <a:buNone/>
            </a:pPr>
            <a:r>
              <a:rPr lang="en-US" sz="3100"/>
              <a:t>	</a:t>
            </a:r>
            <a:r>
              <a:rPr lang="en-US" sz="3100" smtClean="0"/>
              <a:t>double[] </a:t>
            </a:r>
            <a:r>
              <a:rPr lang="en-US" sz="3100"/>
              <a:t>data = new double[3];</a:t>
            </a:r>
          </a:p>
        </p:txBody>
      </p:sp>
    </p:spTree>
    <p:extLst>
      <p:ext uri="{BB962C8B-B14F-4D97-AF65-F5344CB8AC3E}">
        <p14:creationId xmlns:p14="http://schemas.microsoft.com/office/powerpoint/2010/main" val="31128512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solidFill>
                  <a:srgbClr val="FFFF00"/>
                </a:solidFill>
              </a:rPr>
              <a:t>NỘI DUNG</a:t>
            </a:r>
            <a:endParaRPr lang="en-US">
              <a:solidFill>
                <a:srgbClr val="FFFF00"/>
              </a:solidFill>
            </a:endParaRPr>
          </a:p>
        </p:txBody>
      </p:sp>
      <p:sp>
        <p:nvSpPr>
          <p:cNvPr id="3" name="Content Placeholder 2"/>
          <p:cNvSpPr>
            <a:spLocks noGrp="1"/>
          </p:cNvSpPr>
          <p:nvPr>
            <p:ph idx="1"/>
          </p:nvPr>
        </p:nvSpPr>
        <p:spPr/>
        <p:txBody>
          <a:bodyPr>
            <a:normAutofit fontScale="77500" lnSpcReduction="20000"/>
          </a:bodyPr>
          <a:lstStyle/>
          <a:p>
            <a:pPr algn="just"/>
            <a:r>
              <a:rPr lang="en-US" sz="3100" smtClean="0"/>
              <a:t>6.1 Khái niệm tập đối tượng</a:t>
            </a:r>
          </a:p>
          <a:p>
            <a:pPr algn="just"/>
            <a:r>
              <a:rPr lang="en-US" sz="3100" smtClean="0"/>
              <a:t>6.2 Ba </a:t>
            </a:r>
            <a:r>
              <a:rPr lang="en-US" sz="3100"/>
              <a:t>kiểu tập đối tượng cơ </a:t>
            </a:r>
            <a:r>
              <a:rPr lang="en-US" sz="3100" smtClean="0"/>
              <a:t>bản</a:t>
            </a:r>
          </a:p>
          <a:p>
            <a:pPr algn="just"/>
            <a:r>
              <a:rPr lang="en-US" sz="3100" smtClean="0"/>
              <a:t>6.3 Mảng</a:t>
            </a:r>
          </a:p>
          <a:p>
            <a:pPr algn="just"/>
            <a:r>
              <a:rPr lang="en-US" sz="3100" smtClean="0"/>
              <a:t>6.4 Các </a:t>
            </a:r>
            <a:r>
              <a:rPr lang="en-US" sz="3100"/>
              <a:t>loại tập đối tượng thường </a:t>
            </a:r>
            <a:r>
              <a:rPr lang="en-US" sz="3100" smtClean="0"/>
              <a:t>gặp</a:t>
            </a:r>
          </a:p>
          <a:p>
            <a:pPr lvl="1" algn="just"/>
            <a:r>
              <a:rPr lang="en-US" sz="2700" smtClean="0"/>
              <a:t>6.4.1 LinkedList</a:t>
            </a:r>
          </a:p>
          <a:p>
            <a:pPr lvl="1" algn="just"/>
            <a:r>
              <a:rPr lang="en-US" sz="2700" smtClean="0"/>
              <a:t>6.4.2 HashMap</a:t>
            </a:r>
          </a:p>
          <a:p>
            <a:pPr lvl="1" algn="just"/>
            <a:r>
              <a:rPr lang="en-US" sz="2700" smtClean="0"/>
              <a:t>6.4.3 TreeMap</a:t>
            </a:r>
          </a:p>
          <a:p>
            <a:pPr lvl="1" algn="just"/>
            <a:r>
              <a:rPr lang="en-US" sz="2700" smtClean="0"/>
              <a:t>6.4.4 HashSet</a:t>
            </a:r>
          </a:p>
          <a:p>
            <a:pPr lvl="1" algn="just"/>
            <a:r>
              <a:rPr lang="en-US" sz="2700" smtClean="0"/>
              <a:t>6.4.5 TreeSet</a:t>
            </a:r>
          </a:p>
          <a:p>
            <a:pPr algn="just"/>
            <a:r>
              <a:rPr lang="en-US" sz="3100" smtClean="0"/>
              <a:t>6.5 Tạo </a:t>
            </a:r>
            <a:r>
              <a:rPr lang="en-US" sz="3100"/>
              <a:t>kiểu tập </a:t>
            </a:r>
            <a:r>
              <a:rPr lang="en-US" sz="3100" smtClean="0"/>
              <a:t>hợp</a:t>
            </a:r>
            <a:endParaRPr lang="en-US" sz="3100"/>
          </a:p>
          <a:p>
            <a:r>
              <a:rPr lang="en-US" sz="3100" smtClean="0"/>
              <a:t>6.6 Phương </a:t>
            </a:r>
            <a:r>
              <a:rPr lang="en-US" sz="3100"/>
              <a:t>thức trả về kiểu tập </a:t>
            </a:r>
            <a:r>
              <a:rPr lang="en-US" sz="3100" smtClean="0"/>
              <a:t>hợp</a:t>
            </a:r>
          </a:p>
          <a:p>
            <a:r>
              <a:rPr lang="en-US" sz="3100" smtClean="0"/>
              <a:t>6.7 Bài tập</a:t>
            </a:r>
            <a:endParaRPr lang="en-US" sz="3100"/>
          </a:p>
        </p:txBody>
      </p:sp>
    </p:spTree>
    <p:extLst>
      <p:ext uri="{BB962C8B-B14F-4D97-AF65-F5344CB8AC3E}">
        <p14:creationId xmlns:p14="http://schemas.microsoft.com/office/powerpoint/2010/main" val="19272665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MẢNG</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z="3100" smtClean="0"/>
              <a:t>//Gán 4.7 cho </a:t>
            </a:r>
            <a:r>
              <a:rPr lang="en-US" sz="3100"/>
              <a:t>phần tử đầu tiên (thứ </a:t>
            </a:r>
            <a:r>
              <a:rPr lang="en-US" sz="3100" smtClean="0"/>
              <a:t>zero)</a:t>
            </a:r>
          </a:p>
          <a:p>
            <a:pPr marL="36576" indent="0" algn="just">
              <a:buNone/>
            </a:pPr>
            <a:r>
              <a:rPr lang="en-US" sz="3100"/>
              <a:t>	</a:t>
            </a:r>
            <a:r>
              <a:rPr lang="en-US" sz="3100" smtClean="0"/>
              <a:t>data[0</a:t>
            </a:r>
            <a:r>
              <a:rPr lang="en-US" sz="3100"/>
              <a:t>] = 4.7;</a:t>
            </a:r>
          </a:p>
          <a:p>
            <a:pPr marL="36576" indent="0" algn="just">
              <a:buNone/>
            </a:pPr>
            <a:endParaRPr lang="en-US" sz="3100"/>
          </a:p>
          <a:p>
            <a:pPr algn="just"/>
            <a:r>
              <a:rPr lang="en-US" sz="3100" smtClean="0"/>
              <a:t>//Lấy </a:t>
            </a:r>
            <a:r>
              <a:rPr lang="en-US" sz="3100"/>
              <a:t>giá trị phần tử cuối </a:t>
            </a:r>
            <a:r>
              <a:rPr lang="en-US" sz="3100" smtClean="0"/>
              <a:t>cùng</a:t>
            </a:r>
          </a:p>
          <a:p>
            <a:pPr marL="36576" indent="0" algn="just">
              <a:buNone/>
            </a:pPr>
            <a:r>
              <a:rPr lang="en-US" sz="3100"/>
              <a:t>	</a:t>
            </a:r>
            <a:r>
              <a:rPr lang="en-US" sz="3100" smtClean="0"/>
              <a:t>double </a:t>
            </a:r>
            <a:r>
              <a:rPr lang="en-US" sz="3100"/>
              <a:t>temp = data[2];</a:t>
            </a:r>
          </a:p>
        </p:txBody>
      </p:sp>
    </p:spTree>
    <p:extLst>
      <p:ext uri="{BB962C8B-B14F-4D97-AF65-F5344CB8AC3E}">
        <p14:creationId xmlns:p14="http://schemas.microsoft.com/office/powerpoint/2010/main" val="20733959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MẢNG</a:t>
            </a:r>
            <a:endParaRPr lang="en-US">
              <a:solidFill>
                <a:srgbClr val="FFFF00"/>
              </a:solidFill>
            </a:endParaRPr>
          </a:p>
        </p:txBody>
      </p:sp>
      <p:sp>
        <p:nvSpPr>
          <p:cNvPr id="3" name="Content Placeholder 2"/>
          <p:cNvSpPr>
            <a:spLocks noGrp="1"/>
          </p:cNvSpPr>
          <p:nvPr>
            <p:ph idx="1"/>
          </p:nvPr>
        </p:nvSpPr>
        <p:spPr/>
        <p:txBody>
          <a:bodyPr>
            <a:normAutofit/>
          </a:bodyPr>
          <a:lstStyle/>
          <a:p>
            <a:pPr lvl="0"/>
            <a:r>
              <a:rPr lang="en-US" sz="3100" smtClean="0"/>
              <a:t>Thao </a:t>
            </a:r>
            <a:r>
              <a:rPr lang="en-US" sz="3100"/>
              <a:t>tác </a:t>
            </a:r>
            <a:r>
              <a:rPr lang="en-US" sz="3100" smtClean="0"/>
              <a:t>cơ bản:</a:t>
            </a:r>
          </a:p>
          <a:p>
            <a:pPr lvl="0"/>
            <a:r>
              <a:rPr lang="en-US" sz="3100" smtClean="0"/>
              <a:t>Lấy chiều dài của mảng: Thuộc tính length</a:t>
            </a:r>
          </a:p>
          <a:p>
            <a:pPr marL="36576" lvl="0" indent="0">
              <a:buNone/>
            </a:pPr>
            <a:r>
              <a:rPr lang="en-US" sz="3100" smtClean="0"/>
              <a:t>	TenMang.length</a:t>
            </a:r>
            <a:endParaRPr lang="en-US" sz="3100"/>
          </a:p>
        </p:txBody>
      </p:sp>
    </p:spTree>
    <p:extLst>
      <p:ext uri="{BB962C8B-B14F-4D97-AF65-F5344CB8AC3E}">
        <p14:creationId xmlns:p14="http://schemas.microsoft.com/office/powerpoint/2010/main" val="23633656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MẢNG</a:t>
            </a:r>
            <a:endParaRPr lang="en-US">
              <a:solidFill>
                <a:srgbClr val="FFFF00"/>
              </a:solidFill>
            </a:endParaRPr>
          </a:p>
        </p:txBody>
      </p:sp>
      <p:sp>
        <p:nvSpPr>
          <p:cNvPr id="3" name="Content Placeholder 2"/>
          <p:cNvSpPr>
            <a:spLocks noGrp="1"/>
          </p:cNvSpPr>
          <p:nvPr>
            <p:ph idx="1"/>
          </p:nvPr>
        </p:nvSpPr>
        <p:spPr/>
        <p:txBody>
          <a:bodyPr>
            <a:normAutofit/>
          </a:bodyPr>
          <a:lstStyle/>
          <a:p>
            <a:pPr lvl="0"/>
            <a:endParaRPr lang="en-US" sz="310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473" y="1396702"/>
            <a:ext cx="8181975" cy="520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19046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MẢNG</a:t>
            </a:r>
            <a:endParaRPr lang="en-US">
              <a:solidFill>
                <a:srgbClr val="FFFF00"/>
              </a:solidFill>
            </a:endParaRPr>
          </a:p>
        </p:txBody>
      </p:sp>
      <p:sp>
        <p:nvSpPr>
          <p:cNvPr id="3" name="Content Placeholder 2"/>
          <p:cNvSpPr>
            <a:spLocks noGrp="1"/>
          </p:cNvSpPr>
          <p:nvPr>
            <p:ph idx="1"/>
          </p:nvPr>
        </p:nvSpPr>
        <p:spPr/>
        <p:txBody>
          <a:bodyPr>
            <a:normAutofit fontScale="85000" lnSpcReduction="20000"/>
          </a:bodyPr>
          <a:lstStyle/>
          <a:p>
            <a:pPr lvl="0"/>
            <a:r>
              <a:rPr lang="en-US" sz="3100" smtClean="0">
                <a:solidFill>
                  <a:srgbClr val="FFFF00"/>
                </a:solidFill>
              </a:rPr>
              <a:t>Khởi </a:t>
            </a:r>
            <a:r>
              <a:rPr lang="en-US" sz="3100">
                <a:solidFill>
                  <a:srgbClr val="FFFF00"/>
                </a:solidFill>
              </a:rPr>
              <a:t>tạo nội dung mảng </a:t>
            </a:r>
            <a:r>
              <a:rPr lang="en-US" sz="3100" smtClean="0">
                <a:solidFill>
                  <a:srgbClr val="FFFF00"/>
                </a:solidFill>
              </a:rPr>
              <a:t>chuỗi:</a:t>
            </a:r>
            <a:endParaRPr lang="en-US" sz="3100">
              <a:solidFill>
                <a:srgbClr val="FFFF00"/>
              </a:solidFill>
            </a:endParaRPr>
          </a:p>
          <a:p>
            <a:pPr marL="36576" indent="0">
              <a:buNone/>
            </a:pPr>
            <a:r>
              <a:rPr lang="en-US" sz="3100" smtClean="0"/>
              <a:t>	String</a:t>
            </a:r>
            <a:r>
              <a:rPr lang="en-US" sz="3100"/>
              <a:t>[] names = { "Steve", "Jacquie", "Chloe", "Shylow", "Baby Grode" </a:t>
            </a:r>
            <a:r>
              <a:rPr lang="en-US" sz="3100" smtClean="0"/>
              <a:t>};</a:t>
            </a:r>
          </a:p>
          <a:p>
            <a:pPr marL="36576" indent="0">
              <a:buNone/>
            </a:pPr>
            <a:endParaRPr lang="en-US" sz="3100"/>
          </a:p>
          <a:p>
            <a:r>
              <a:rPr lang="en-US" sz="3100" smtClean="0"/>
              <a:t>Một cách khác (dài hơn):</a:t>
            </a:r>
          </a:p>
          <a:p>
            <a:pPr marL="36576" indent="0">
              <a:buNone/>
            </a:pPr>
            <a:r>
              <a:rPr lang="en-US" sz="3100" smtClean="0"/>
              <a:t>	String</a:t>
            </a:r>
            <a:r>
              <a:rPr lang="en-US" sz="3100"/>
              <a:t>[] names = new String[5]; </a:t>
            </a:r>
          </a:p>
          <a:p>
            <a:pPr marL="36576" indent="0">
              <a:buNone/>
            </a:pPr>
            <a:r>
              <a:rPr lang="en-US" sz="3100" smtClean="0"/>
              <a:t>	names[0] = "Steve";</a:t>
            </a:r>
          </a:p>
          <a:p>
            <a:pPr marL="36576" indent="0">
              <a:buNone/>
            </a:pPr>
            <a:r>
              <a:rPr lang="en-US" sz="3100" smtClean="0"/>
              <a:t>	names[1] = "Jacquie"; </a:t>
            </a:r>
          </a:p>
          <a:p>
            <a:pPr marL="36576" indent="0">
              <a:buNone/>
            </a:pPr>
            <a:r>
              <a:rPr lang="en-US" sz="3100" smtClean="0"/>
              <a:t>	names[2] = "Chloe"; </a:t>
            </a:r>
          </a:p>
          <a:p>
            <a:pPr marL="36576" indent="0">
              <a:buNone/>
            </a:pPr>
            <a:r>
              <a:rPr lang="en-US" sz="3100" smtClean="0"/>
              <a:t>	names[3] = "Shylow"; </a:t>
            </a:r>
          </a:p>
          <a:p>
            <a:pPr marL="36576" indent="0">
              <a:buNone/>
            </a:pPr>
            <a:r>
              <a:rPr lang="en-US" sz="3100" smtClean="0"/>
              <a:t>	names[4] = "Baby Grode";</a:t>
            </a:r>
            <a:endParaRPr lang="en-US" sz="3100"/>
          </a:p>
        </p:txBody>
      </p:sp>
    </p:spTree>
    <p:extLst>
      <p:ext uri="{BB962C8B-B14F-4D97-AF65-F5344CB8AC3E}">
        <p14:creationId xmlns:p14="http://schemas.microsoft.com/office/powerpoint/2010/main" val="39298815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MẢNG</a:t>
            </a:r>
            <a:endParaRPr lang="en-US">
              <a:solidFill>
                <a:srgbClr val="FFFF00"/>
              </a:solidFill>
            </a:endParaRPr>
          </a:p>
        </p:txBody>
      </p:sp>
      <p:sp>
        <p:nvSpPr>
          <p:cNvPr id="3" name="Content Placeholder 2"/>
          <p:cNvSpPr>
            <a:spLocks noGrp="1"/>
          </p:cNvSpPr>
          <p:nvPr>
            <p:ph idx="1"/>
          </p:nvPr>
        </p:nvSpPr>
        <p:spPr/>
        <p:txBody>
          <a:bodyPr>
            <a:normAutofit fontScale="92500" lnSpcReduction="10000"/>
          </a:bodyPr>
          <a:lstStyle/>
          <a:p>
            <a:pPr lvl="0"/>
            <a:r>
              <a:rPr lang="en-US" sz="3100" smtClean="0"/>
              <a:t>Thao </a:t>
            </a:r>
            <a:r>
              <a:rPr lang="en-US" sz="3100"/>
              <a:t>tác trên mảng đối </a:t>
            </a:r>
            <a:r>
              <a:rPr lang="en-US" sz="3100" smtClean="0"/>
              <a:t>tượng</a:t>
            </a:r>
          </a:p>
          <a:p>
            <a:pPr marL="36576" lvl="0" indent="0">
              <a:buNone/>
            </a:pPr>
            <a:r>
              <a:rPr lang="en-US" sz="3100" smtClean="0"/>
              <a:t>	studentBody[0</a:t>
            </a:r>
            <a:r>
              <a:rPr lang="en-US" sz="3100"/>
              <a:t>] = new Student("Fred</a:t>
            </a:r>
            <a:r>
              <a:rPr lang="en-US" sz="3100" smtClean="0"/>
              <a:t>");</a:t>
            </a:r>
          </a:p>
          <a:p>
            <a:pPr marL="36576" lvl="0" indent="0">
              <a:buNone/>
            </a:pPr>
            <a:r>
              <a:rPr lang="en-US" sz="3100" smtClean="0"/>
              <a:t>	studentBody[1</a:t>
            </a:r>
            <a:r>
              <a:rPr lang="en-US" sz="3100"/>
              <a:t>] = new Student("Mary</a:t>
            </a:r>
            <a:r>
              <a:rPr lang="en-US" sz="3100" smtClean="0"/>
              <a:t>");</a:t>
            </a:r>
          </a:p>
          <a:p>
            <a:pPr lvl="0"/>
            <a:r>
              <a:rPr lang="en-US" sz="3100" smtClean="0"/>
              <a:t>hay</a:t>
            </a:r>
          </a:p>
          <a:p>
            <a:pPr marL="36576" lvl="0" indent="0">
              <a:buNone/>
            </a:pPr>
            <a:r>
              <a:rPr lang="en-US" sz="3100" smtClean="0"/>
              <a:t>	Student </a:t>
            </a:r>
            <a:r>
              <a:rPr lang="en-US" sz="3100"/>
              <a:t>s = new Student("Fred</a:t>
            </a:r>
            <a:r>
              <a:rPr lang="en-US" sz="3100" smtClean="0"/>
              <a:t>");</a:t>
            </a:r>
          </a:p>
          <a:p>
            <a:pPr marL="36576" lvl="0" indent="0">
              <a:buNone/>
            </a:pPr>
            <a:r>
              <a:rPr lang="en-US" sz="3100" smtClean="0"/>
              <a:t>	studentBody[0</a:t>
            </a:r>
            <a:r>
              <a:rPr lang="en-US" sz="3100"/>
              <a:t>] = s</a:t>
            </a:r>
            <a:r>
              <a:rPr lang="en-US" sz="3100" smtClean="0"/>
              <a:t>;</a:t>
            </a:r>
            <a:r>
              <a:rPr lang="en-US" sz="3100"/>
              <a:t> </a:t>
            </a:r>
          </a:p>
          <a:p>
            <a:r>
              <a:rPr lang="en-US" sz="3100" smtClean="0"/>
              <a:t>//Sử </a:t>
            </a:r>
            <a:r>
              <a:rPr lang="en-US" sz="3100"/>
              <a:t>dụng lại s</a:t>
            </a:r>
          </a:p>
          <a:p>
            <a:pPr marL="36576" indent="0">
              <a:buNone/>
            </a:pPr>
            <a:r>
              <a:rPr lang="en-US" sz="3100" smtClean="0"/>
              <a:t>	s </a:t>
            </a:r>
            <a:r>
              <a:rPr lang="en-US" sz="3100"/>
              <a:t>= new Student("Mary"); </a:t>
            </a:r>
            <a:endParaRPr lang="en-US" sz="3100" smtClean="0"/>
          </a:p>
          <a:p>
            <a:pPr marL="36576" indent="0">
              <a:buNone/>
            </a:pPr>
            <a:r>
              <a:rPr lang="en-US" sz="3100" smtClean="0"/>
              <a:t>	studentBody[1</a:t>
            </a:r>
            <a:r>
              <a:rPr lang="en-US" sz="3100"/>
              <a:t>] = s;</a:t>
            </a:r>
          </a:p>
        </p:txBody>
      </p:sp>
    </p:spTree>
    <p:extLst>
      <p:ext uri="{BB962C8B-B14F-4D97-AF65-F5344CB8AC3E}">
        <p14:creationId xmlns:p14="http://schemas.microsoft.com/office/powerpoint/2010/main" val="21253301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MẢNG</a:t>
            </a:r>
            <a:endParaRPr lang="en-US">
              <a:solidFill>
                <a:srgbClr val="FFFF00"/>
              </a:solidFill>
            </a:endParaRPr>
          </a:p>
        </p:txBody>
      </p:sp>
      <p:sp>
        <p:nvSpPr>
          <p:cNvPr id="3" name="Content Placeholder 2"/>
          <p:cNvSpPr>
            <a:spLocks noGrp="1"/>
          </p:cNvSpPr>
          <p:nvPr>
            <p:ph idx="1"/>
          </p:nvPr>
        </p:nvSpPr>
        <p:spPr/>
        <p:txBody>
          <a:bodyPr>
            <a:normAutofit/>
          </a:bodyPr>
          <a:lstStyle/>
          <a:p>
            <a:r>
              <a:rPr lang="en-US" sz="3100" smtClean="0">
                <a:solidFill>
                  <a:srgbClr val="FFFF00"/>
                </a:solidFill>
              </a:rPr>
              <a:t>ArrayList:</a:t>
            </a:r>
            <a:endParaRPr lang="en-US" sz="3100">
              <a:solidFill>
                <a:srgbClr val="FFFF00"/>
              </a:solidFill>
            </a:endParaRPr>
          </a:p>
          <a:p>
            <a:r>
              <a:rPr lang="en-US" sz="3100"/>
              <a:t>Đây là kiểu tập hợp mảng mở rộng</a:t>
            </a:r>
          </a:p>
          <a:p>
            <a:r>
              <a:rPr lang="en-US" sz="3100"/>
              <a:t>Xét chương trình ArrayListExample sau:</a:t>
            </a:r>
          </a:p>
        </p:txBody>
      </p:sp>
    </p:spTree>
    <p:extLst>
      <p:ext uri="{BB962C8B-B14F-4D97-AF65-F5344CB8AC3E}">
        <p14:creationId xmlns:p14="http://schemas.microsoft.com/office/powerpoint/2010/main" val="37735422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MẢNG</a:t>
            </a:r>
            <a:endParaRPr lang="en-US">
              <a:solidFill>
                <a:srgbClr val="FFFF00"/>
              </a:solidFill>
            </a:endParaRPr>
          </a:p>
        </p:txBody>
      </p:sp>
      <p:sp>
        <p:nvSpPr>
          <p:cNvPr id="3" name="Content Placeholder 2"/>
          <p:cNvSpPr>
            <a:spLocks noGrp="1"/>
          </p:cNvSpPr>
          <p:nvPr>
            <p:ph idx="1"/>
          </p:nvPr>
        </p:nvSpPr>
        <p:spPr/>
        <p:txBody>
          <a:bodyPr>
            <a:normAutofit/>
          </a:bodyPr>
          <a:lstStyle/>
          <a:p>
            <a:endParaRPr lang="en-US" sz="310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2224" y="1124744"/>
            <a:ext cx="5981700" cy="574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22278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MẢNG</a:t>
            </a:r>
            <a:endParaRPr lang="en-US">
              <a:solidFill>
                <a:srgbClr val="FFFF00"/>
              </a:solidFill>
            </a:endParaRPr>
          </a:p>
        </p:txBody>
      </p:sp>
      <p:sp>
        <p:nvSpPr>
          <p:cNvPr id="3" name="Content Placeholder 2"/>
          <p:cNvSpPr>
            <a:spLocks noGrp="1"/>
          </p:cNvSpPr>
          <p:nvPr>
            <p:ph idx="1"/>
          </p:nvPr>
        </p:nvSpPr>
        <p:spPr/>
        <p:txBody>
          <a:bodyPr>
            <a:normAutofit lnSpcReduction="10000"/>
          </a:bodyPr>
          <a:lstStyle/>
          <a:p>
            <a:r>
              <a:rPr lang="en-US" sz="3100" smtClean="0">
                <a:solidFill>
                  <a:srgbClr val="FFFF00"/>
                </a:solidFill>
              </a:rPr>
              <a:t>Chép </a:t>
            </a:r>
            <a:r>
              <a:rPr lang="en-US" sz="3100">
                <a:solidFill>
                  <a:srgbClr val="FFFF00"/>
                </a:solidFill>
              </a:rPr>
              <a:t>nội dung của ArrayList vào một </a:t>
            </a:r>
            <a:r>
              <a:rPr lang="en-US" sz="3100" smtClean="0">
                <a:solidFill>
                  <a:srgbClr val="FFFF00"/>
                </a:solidFill>
              </a:rPr>
              <a:t>mảng:</a:t>
            </a:r>
            <a:endParaRPr lang="en-US" sz="3100">
              <a:solidFill>
                <a:srgbClr val="FFFF00"/>
              </a:solidFill>
            </a:endParaRPr>
          </a:p>
          <a:p>
            <a:r>
              <a:rPr lang="en-US" sz="3100" smtClean="0"/>
              <a:t>Xét </a:t>
            </a:r>
            <a:r>
              <a:rPr lang="en-US" sz="3100"/>
              <a:t>ví dụ tạo một ArrayList tên là students và thêm vào 3 đối tượng </a:t>
            </a:r>
            <a:r>
              <a:rPr lang="en-US" sz="3100" smtClean="0"/>
              <a:t>Student: </a:t>
            </a:r>
          </a:p>
          <a:p>
            <a:pPr marL="36576" indent="0">
              <a:buNone/>
            </a:pPr>
            <a:r>
              <a:rPr lang="en-US" sz="3100" smtClean="0"/>
              <a:t>ArrayList </a:t>
            </a:r>
            <a:r>
              <a:rPr lang="en-US" sz="3100"/>
              <a:t>students = new </a:t>
            </a:r>
            <a:r>
              <a:rPr lang="en-US" sz="3100" smtClean="0"/>
              <a:t>ArrayList (); </a:t>
            </a:r>
          </a:p>
          <a:p>
            <a:pPr marL="36576" indent="0">
              <a:buNone/>
            </a:pPr>
            <a:r>
              <a:rPr lang="en-US" sz="3100" smtClean="0"/>
              <a:t>students.add(new </a:t>
            </a:r>
            <a:r>
              <a:rPr lang="en-US" sz="3100"/>
              <a:t>Student("Herbie"));</a:t>
            </a:r>
          </a:p>
          <a:p>
            <a:pPr marL="36576" indent="0">
              <a:buNone/>
            </a:pPr>
            <a:r>
              <a:rPr lang="en-US" sz="3100" smtClean="0"/>
              <a:t>students.add(new Student</a:t>
            </a:r>
            <a:r>
              <a:rPr lang="en-US" sz="3100"/>
              <a:t>("Klemmie")); </a:t>
            </a:r>
            <a:r>
              <a:rPr lang="en-US" sz="3100" smtClean="0"/>
              <a:t>students.add(new </a:t>
            </a:r>
            <a:r>
              <a:rPr lang="en-US" sz="3100"/>
              <a:t>Student("James"));</a:t>
            </a:r>
          </a:p>
        </p:txBody>
      </p:sp>
    </p:spTree>
    <p:extLst>
      <p:ext uri="{BB962C8B-B14F-4D97-AF65-F5344CB8AC3E}">
        <p14:creationId xmlns:p14="http://schemas.microsoft.com/office/powerpoint/2010/main" val="12591344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MẢNG</a:t>
            </a:r>
            <a:endParaRPr lang="en-US">
              <a:solidFill>
                <a:srgbClr val="FFFF00"/>
              </a:solidFill>
            </a:endParaRPr>
          </a:p>
        </p:txBody>
      </p:sp>
      <p:sp>
        <p:nvSpPr>
          <p:cNvPr id="3" name="Content Placeholder 2"/>
          <p:cNvSpPr>
            <a:spLocks noGrp="1"/>
          </p:cNvSpPr>
          <p:nvPr>
            <p:ph idx="1"/>
          </p:nvPr>
        </p:nvSpPr>
        <p:spPr/>
        <p:txBody>
          <a:bodyPr>
            <a:normAutofit lnSpcReduction="10000"/>
          </a:bodyPr>
          <a:lstStyle/>
          <a:p>
            <a:r>
              <a:rPr lang="en-US" sz="3100" smtClean="0"/>
              <a:t>Kế </a:t>
            </a:r>
            <a:r>
              <a:rPr lang="en-US" sz="3100"/>
              <a:t>đến tạo một mảng kiểu Student có kích thước bằng mảng students</a:t>
            </a:r>
          </a:p>
          <a:p>
            <a:pPr marL="36576" indent="0">
              <a:buNone/>
            </a:pPr>
            <a:r>
              <a:rPr lang="en-US" sz="3100" smtClean="0"/>
              <a:t>	Student</a:t>
            </a:r>
            <a:r>
              <a:rPr lang="en-US" sz="3100"/>
              <a:t>[] copyOfStudents = new Student[students.size()];</a:t>
            </a:r>
          </a:p>
          <a:p>
            <a:pPr marL="36576" indent="0">
              <a:buNone/>
            </a:pPr>
            <a:endParaRPr lang="en-US" sz="3100"/>
          </a:p>
          <a:p>
            <a:r>
              <a:rPr lang="en-US" sz="3100"/>
              <a:t>Để chép nội dụng students vào copyOfStudents ta gọi phương thức toArray trên students</a:t>
            </a:r>
          </a:p>
          <a:p>
            <a:pPr marL="36576" indent="0">
              <a:buNone/>
            </a:pPr>
            <a:r>
              <a:rPr lang="en-US" sz="3100" smtClean="0"/>
              <a:t>	students.toArray(copyOfStudents</a:t>
            </a:r>
            <a:r>
              <a:rPr lang="en-US" sz="3100"/>
              <a:t>);</a:t>
            </a:r>
          </a:p>
        </p:txBody>
      </p:sp>
    </p:spTree>
    <p:extLst>
      <p:ext uri="{BB962C8B-B14F-4D97-AF65-F5344CB8AC3E}">
        <p14:creationId xmlns:p14="http://schemas.microsoft.com/office/powerpoint/2010/main" val="13773778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MẢNG</a:t>
            </a:r>
            <a:endParaRPr lang="en-US">
              <a:solidFill>
                <a:srgbClr val="FFFF00"/>
              </a:solidFill>
            </a:endParaRPr>
          </a:p>
        </p:txBody>
      </p:sp>
      <p:sp>
        <p:nvSpPr>
          <p:cNvPr id="3" name="Content Placeholder 2"/>
          <p:cNvSpPr>
            <a:spLocks noGrp="1"/>
          </p:cNvSpPr>
          <p:nvPr>
            <p:ph idx="1"/>
          </p:nvPr>
        </p:nvSpPr>
        <p:spPr/>
        <p:txBody>
          <a:bodyPr>
            <a:normAutofit fontScale="77500" lnSpcReduction="20000"/>
          </a:bodyPr>
          <a:lstStyle/>
          <a:p>
            <a:r>
              <a:rPr lang="en-US" sz="3100" smtClean="0"/>
              <a:t>Cuối </a:t>
            </a:r>
            <a:r>
              <a:rPr lang="en-US" sz="3100"/>
              <a:t>cùng ta kiểm tra nội dung 2 mảng xem có giống nhau không </a:t>
            </a:r>
            <a:endParaRPr lang="en-US" sz="3100" smtClean="0"/>
          </a:p>
          <a:p>
            <a:pPr marL="36576" indent="0">
              <a:buNone/>
            </a:pPr>
            <a:r>
              <a:rPr lang="en-US" sz="3100" smtClean="0"/>
              <a:t>System.out.println</a:t>
            </a:r>
            <a:r>
              <a:rPr lang="en-US" sz="3100"/>
              <a:t>("The ArrayList contains the following students:"); </a:t>
            </a:r>
            <a:endParaRPr lang="en-US" sz="3100" smtClean="0"/>
          </a:p>
          <a:p>
            <a:pPr marL="36576" indent="0">
              <a:buNone/>
            </a:pPr>
            <a:r>
              <a:rPr lang="en-US" sz="3100" smtClean="0"/>
              <a:t>for </a:t>
            </a:r>
            <a:r>
              <a:rPr lang="en-US" sz="3100"/>
              <a:t>(Student s : students)</a:t>
            </a:r>
          </a:p>
          <a:p>
            <a:pPr marL="36576" indent="0">
              <a:buNone/>
            </a:pPr>
            <a:r>
              <a:rPr lang="en-US" sz="3100" smtClean="0"/>
              <a:t>	System.out.println(s.getName</a:t>
            </a:r>
            <a:r>
              <a:rPr lang="en-US" sz="3100"/>
              <a:t>()); </a:t>
            </a:r>
          </a:p>
          <a:p>
            <a:pPr marL="36576" indent="0">
              <a:buNone/>
            </a:pPr>
            <a:endParaRPr lang="en-US" sz="3100" smtClean="0"/>
          </a:p>
          <a:p>
            <a:pPr marL="36576" indent="0">
              <a:buNone/>
            </a:pPr>
            <a:r>
              <a:rPr lang="en-US" sz="3100" smtClean="0"/>
              <a:t>System.out.println</a:t>
            </a:r>
            <a:r>
              <a:rPr lang="en-US" sz="3100"/>
              <a:t>();</a:t>
            </a:r>
          </a:p>
          <a:p>
            <a:pPr marL="36576" indent="0">
              <a:buNone/>
            </a:pPr>
            <a:r>
              <a:rPr lang="en-US" sz="3100"/>
              <a:t>System.out.println("The array contains the following students:"); </a:t>
            </a:r>
            <a:endParaRPr lang="en-US" sz="3100" smtClean="0"/>
          </a:p>
          <a:p>
            <a:pPr marL="36576" indent="0">
              <a:buNone/>
            </a:pPr>
            <a:r>
              <a:rPr lang="en-US" sz="3100" smtClean="0"/>
              <a:t>for </a:t>
            </a:r>
            <a:r>
              <a:rPr lang="en-US" sz="3100"/>
              <a:t>(int i = 0; i &lt; copyOfStudents.length; i++)</a:t>
            </a:r>
          </a:p>
          <a:p>
            <a:pPr marL="36576" indent="0">
              <a:buNone/>
            </a:pPr>
            <a:r>
              <a:rPr lang="en-US" sz="3100" smtClean="0"/>
              <a:t>	System.out.println(copyOfStudents[i</a:t>
            </a:r>
            <a:r>
              <a:rPr lang="en-US" sz="3100"/>
              <a:t>].getName());</a:t>
            </a:r>
          </a:p>
        </p:txBody>
      </p:sp>
    </p:spTree>
    <p:extLst>
      <p:ext uri="{BB962C8B-B14F-4D97-AF65-F5344CB8AC3E}">
        <p14:creationId xmlns:p14="http://schemas.microsoft.com/office/powerpoint/2010/main" val="8391201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KHÁI NIỆM TẬP ĐỐI TƯỢNG</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mtClean="0"/>
              <a:t>Tập </a:t>
            </a:r>
            <a:r>
              <a:rPr lang="en-US"/>
              <a:t>đối tượng dùng để tập hợp các đối tượng có cùng tính chất nào đó để quản lý chúng như là một nhóm và thao tác trên chúng chung với nhau, và cùng có thể truy cập đến từng đối tượng khi cần thiết.</a:t>
            </a:r>
          </a:p>
        </p:txBody>
      </p:sp>
    </p:spTree>
    <p:extLst>
      <p:ext uri="{BB962C8B-B14F-4D97-AF65-F5344CB8AC3E}">
        <p14:creationId xmlns:p14="http://schemas.microsoft.com/office/powerpoint/2010/main" val="2969353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MẢNG</a:t>
            </a:r>
            <a:endParaRPr lang="en-US">
              <a:solidFill>
                <a:srgbClr val="FFFF00"/>
              </a:solidFill>
            </a:endParaRPr>
          </a:p>
        </p:txBody>
      </p:sp>
      <p:sp>
        <p:nvSpPr>
          <p:cNvPr id="3" name="Content Placeholder 2"/>
          <p:cNvSpPr>
            <a:spLocks noGrp="1"/>
          </p:cNvSpPr>
          <p:nvPr>
            <p:ph idx="1"/>
          </p:nvPr>
        </p:nvSpPr>
        <p:spPr/>
        <p:txBody>
          <a:bodyPr>
            <a:normAutofit fontScale="85000" lnSpcReduction="10000"/>
          </a:bodyPr>
          <a:lstStyle/>
          <a:p>
            <a:r>
              <a:rPr lang="en-US" sz="3100" smtClean="0"/>
              <a:t>Kết quả:</a:t>
            </a:r>
          </a:p>
          <a:p>
            <a:pPr marL="36576" indent="0">
              <a:buNone/>
            </a:pPr>
            <a:r>
              <a:rPr lang="en-US" sz="3100"/>
              <a:t>The ArrayList contains the following students: </a:t>
            </a:r>
            <a:endParaRPr lang="en-US" sz="3100" smtClean="0"/>
          </a:p>
          <a:p>
            <a:pPr marL="36576" indent="0">
              <a:buNone/>
            </a:pPr>
            <a:r>
              <a:rPr lang="en-US" sz="3100" smtClean="0"/>
              <a:t>Herbie</a:t>
            </a:r>
            <a:endParaRPr lang="en-US" sz="3100"/>
          </a:p>
          <a:p>
            <a:pPr marL="36576" indent="0">
              <a:buNone/>
            </a:pPr>
            <a:r>
              <a:rPr lang="en-US" sz="3100"/>
              <a:t>Klemmie </a:t>
            </a:r>
            <a:endParaRPr lang="en-US" sz="3100" smtClean="0"/>
          </a:p>
          <a:p>
            <a:pPr marL="36576" indent="0">
              <a:buNone/>
            </a:pPr>
            <a:r>
              <a:rPr lang="en-US" sz="3100" smtClean="0"/>
              <a:t>James</a:t>
            </a:r>
          </a:p>
          <a:p>
            <a:pPr marL="36576" indent="0">
              <a:buNone/>
            </a:pPr>
            <a:endParaRPr lang="en-US" sz="3100"/>
          </a:p>
          <a:p>
            <a:pPr marL="36576" indent="0">
              <a:buNone/>
            </a:pPr>
            <a:r>
              <a:rPr lang="en-US" sz="3100"/>
              <a:t>The array contains the following students: </a:t>
            </a:r>
            <a:endParaRPr lang="en-US" sz="3100" smtClean="0"/>
          </a:p>
          <a:p>
            <a:pPr marL="36576" indent="0">
              <a:buNone/>
            </a:pPr>
            <a:r>
              <a:rPr lang="en-US" sz="3100" smtClean="0"/>
              <a:t>Herbie</a:t>
            </a:r>
            <a:endParaRPr lang="en-US" sz="3100"/>
          </a:p>
          <a:p>
            <a:pPr marL="36576" indent="0">
              <a:buNone/>
            </a:pPr>
            <a:r>
              <a:rPr lang="en-US" sz="3100"/>
              <a:t>Klemmie </a:t>
            </a:r>
            <a:endParaRPr lang="en-US" sz="3100" smtClean="0"/>
          </a:p>
          <a:p>
            <a:pPr marL="36576" indent="0">
              <a:buNone/>
            </a:pPr>
            <a:r>
              <a:rPr lang="en-US" sz="3100" smtClean="0"/>
              <a:t>James</a:t>
            </a:r>
            <a:endParaRPr lang="en-US" sz="3100"/>
          </a:p>
        </p:txBody>
      </p:sp>
    </p:spTree>
    <p:extLst>
      <p:ext uri="{BB962C8B-B14F-4D97-AF65-F5344CB8AC3E}">
        <p14:creationId xmlns:p14="http://schemas.microsoft.com/office/powerpoint/2010/main" val="41716115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LINKEDLIST</a:t>
            </a:r>
            <a:endParaRPr lang="en-US">
              <a:solidFill>
                <a:srgbClr val="FFFF00"/>
              </a:solidFill>
            </a:endParaRPr>
          </a:p>
        </p:txBody>
      </p:sp>
      <p:sp>
        <p:nvSpPr>
          <p:cNvPr id="3" name="Content Placeholder 2"/>
          <p:cNvSpPr>
            <a:spLocks noGrp="1"/>
          </p:cNvSpPr>
          <p:nvPr>
            <p:ph idx="1"/>
          </p:nvPr>
        </p:nvSpPr>
        <p:spPr/>
        <p:txBody>
          <a:bodyPr>
            <a:normAutofit fontScale="92500"/>
          </a:bodyPr>
          <a:lstStyle/>
          <a:p>
            <a:pPr algn="just"/>
            <a:r>
              <a:rPr lang="en-US" sz="3100" smtClean="0"/>
              <a:t>Là </a:t>
            </a:r>
            <a:r>
              <a:rPr lang="en-US" sz="3100"/>
              <a:t>một danh sách mà mỗi phần tử có một liên kết tới phần tử kế tiếp.</a:t>
            </a:r>
          </a:p>
          <a:p>
            <a:pPr algn="just"/>
            <a:r>
              <a:rPr lang="en-US" sz="3100"/>
              <a:t>Có danh sách liên kết tuyến tính và danh sách liên kết tuyến tính quay vòng. </a:t>
            </a:r>
            <a:endParaRPr lang="en-US" sz="3100" smtClean="0"/>
          </a:p>
          <a:p>
            <a:pPr algn="just"/>
            <a:r>
              <a:rPr lang="en-US" sz="3100" smtClean="0"/>
              <a:t>Danh </a:t>
            </a:r>
            <a:r>
              <a:rPr lang="en-US" sz="3100"/>
              <a:t>sách liên kết tuyến tính kết thúc ở một điểm nào đó còn danh sách liên kết tuyến tính quay vòng có phần tử cuối cùng chỉ tới phần tử đầu tiên để tạo một chu trình.</a:t>
            </a:r>
          </a:p>
        </p:txBody>
      </p:sp>
    </p:spTree>
    <p:extLst>
      <p:ext uri="{BB962C8B-B14F-4D97-AF65-F5344CB8AC3E}">
        <p14:creationId xmlns:p14="http://schemas.microsoft.com/office/powerpoint/2010/main" val="36321018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HASHMAP</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z="3100" smtClean="0"/>
              <a:t>Là </a:t>
            </a:r>
            <a:r>
              <a:rPr lang="en-US" sz="3100"/>
              <a:t>kiểu tập hợp từ điển, HashMap cho phép truy xuất trực tiếp tới một đối tượng bằng khoá duy nhất của nó. </a:t>
            </a:r>
            <a:endParaRPr lang="en-US" sz="3100" smtClean="0"/>
          </a:p>
          <a:p>
            <a:pPr algn="just"/>
            <a:r>
              <a:rPr lang="en-US" sz="3100" smtClean="0"/>
              <a:t>Cả </a:t>
            </a:r>
            <a:r>
              <a:rPr lang="en-US" sz="3100"/>
              <a:t>hai khoá và đối tượng có thể thuộc bất cứ kiểu nào.</a:t>
            </a:r>
          </a:p>
        </p:txBody>
      </p:sp>
    </p:spTree>
    <p:extLst>
      <p:ext uri="{BB962C8B-B14F-4D97-AF65-F5344CB8AC3E}">
        <p14:creationId xmlns:p14="http://schemas.microsoft.com/office/powerpoint/2010/main" val="31994826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HASHMAP</a:t>
            </a:r>
            <a:endParaRPr lang="en-US">
              <a:solidFill>
                <a:srgbClr val="FFFF00"/>
              </a:solidFill>
            </a:endParaRPr>
          </a:p>
        </p:txBody>
      </p:sp>
      <p:sp>
        <p:nvSpPr>
          <p:cNvPr id="3" name="Content Placeholder 2"/>
          <p:cNvSpPr>
            <a:spLocks noGrp="1"/>
          </p:cNvSpPr>
          <p:nvPr>
            <p:ph idx="1"/>
          </p:nvPr>
        </p:nvSpPr>
        <p:spPr/>
        <p:txBody>
          <a:bodyPr>
            <a:normAutofit/>
          </a:bodyPr>
          <a:lstStyle/>
          <a:p>
            <a:pPr algn="just"/>
            <a:endParaRPr lang="en-US" sz="310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9793" y="1445096"/>
            <a:ext cx="41275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135479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HASHMAP</a:t>
            </a:r>
            <a:endParaRPr lang="en-US">
              <a:solidFill>
                <a:srgbClr val="FFFF00"/>
              </a:solidFill>
            </a:endParaRPr>
          </a:p>
        </p:txBody>
      </p:sp>
      <p:sp>
        <p:nvSpPr>
          <p:cNvPr id="3" name="Content Placeholder 2"/>
          <p:cNvSpPr>
            <a:spLocks noGrp="1"/>
          </p:cNvSpPr>
          <p:nvPr>
            <p:ph idx="1"/>
          </p:nvPr>
        </p:nvSpPr>
        <p:spPr/>
        <p:txBody>
          <a:bodyPr>
            <a:normAutofit/>
          </a:bodyPr>
          <a:lstStyle/>
          <a:p>
            <a:pPr algn="just"/>
            <a:endParaRPr lang="en-US" sz="310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50" y="1506934"/>
            <a:ext cx="9085554" cy="4658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48794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HASHMAP</a:t>
            </a:r>
            <a:endParaRPr lang="en-US">
              <a:solidFill>
                <a:srgbClr val="FFFF00"/>
              </a:solidFill>
            </a:endParaRPr>
          </a:p>
        </p:txBody>
      </p:sp>
      <p:sp>
        <p:nvSpPr>
          <p:cNvPr id="3" name="Content Placeholder 2"/>
          <p:cNvSpPr>
            <a:spLocks noGrp="1"/>
          </p:cNvSpPr>
          <p:nvPr>
            <p:ph idx="1"/>
          </p:nvPr>
        </p:nvSpPr>
        <p:spPr/>
        <p:txBody>
          <a:bodyPr>
            <a:normAutofit/>
          </a:bodyPr>
          <a:lstStyle/>
          <a:p>
            <a:pPr algn="just"/>
            <a:endParaRPr lang="en-US" sz="310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130" y="1224880"/>
            <a:ext cx="8934834" cy="5588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650924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HASHMAP</a:t>
            </a:r>
            <a:endParaRPr lang="en-US">
              <a:solidFill>
                <a:srgbClr val="FFFF00"/>
              </a:solidFill>
            </a:endParaRPr>
          </a:p>
        </p:txBody>
      </p:sp>
      <p:sp>
        <p:nvSpPr>
          <p:cNvPr id="3" name="Content Placeholder 2"/>
          <p:cNvSpPr>
            <a:spLocks noGrp="1"/>
          </p:cNvSpPr>
          <p:nvPr>
            <p:ph idx="1"/>
          </p:nvPr>
        </p:nvSpPr>
        <p:spPr/>
        <p:txBody>
          <a:bodyPr>
            <a:normAutofit/>
          </a:bodyPr>
          <a:lstStyle/>
          <a:p>
            <a:pPr algn="just"/>
            <a:endParaRPr lang="en-US" sz="310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050" y="1689100"/>
            <a:ext cx="8088313" cy="347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9158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HASHMAP</a:t>
            </a:r>
            <a:endParaRPr lang="en-US">
              <a:solidFill>
                <a:srgbClr val="FFFF00"/>
              </a:solidFill>
            </a:endParaRPr>
          </a:p>
        </p:txBody>
      </p:sp>
      <p:sp>
        <p:nvSpPr>
          <p:cNvPr id="3" name="Content Placeholder 2"/>
          <p:cNvSpPr>
            <a:spLocks noGrp="1"/>
          </p:cNvSpPr>
          <p:nvPr>
            <p:ph idx="1"/>
          </p:nvPr>
        </p:nvSpPr>
        <p:spPr/>
        <p:txBody>
          <a:bodyPr>
            <a:normAutofit fontScale="77500" lnSpcReduction="20000"/>
          </a:bodyPr>
          <a:lstStyle/>
          <a:p>
            <a:pPr algn="just"/>
            <a:r>
              <a:rPr lang="en-US" sz="3100" smtClean="0"/>
              <a:t>Kết quả:</a:t>
            </a:r>
          </a:p>
          <a:p>
            <a:pPr marL="36576" indent="0">
              <a:buNone/>
            </a:pPr>
            <a:r>
              <a:rPr lang="en-US" sz="3100"/>
              <a:t>Let's try to retrieve a Student with ID = 98765-00 </a:t>
            </a:r>
            <a:endParaRPr lang="en-US" sz="3100" smtClean="0"/>
          </a:p>
          <a:p>
            <a:pPr marL="36576" indent="0">
              <a:buNone/>
            </a:pPr>
            <a:r>
              <a:rPr lang="en-US" sz="3100" smtClean="0"/>
              <a:t>Found</a:t>
            </a:r>
            <a:r>
              <a:rPr lang="en-US" sz="3100"/>
              <a:t>! Name = Barney</a:t>
            </a:r>
          </a:p>
          <a:p>
            <a:pPr marL="36576" indent="0">
              <a:buNone/>
            </a:pPr>
            <a:r>
              <a:rPr lang="en-US" sz="3100"/>
              <a:t>Let's try to retrieve a Student with ID = 00000-00 </a:t>
            </a:r>
            <a:endParaRPr lang="en-US" sz="3100" smtClean="0"/>
          </a:p>
          <a:p>
            <a:pPr marL="36576" indent="0">
              <a:buNone/>
            </a:pPr>
            <a:r>
              <a:rPr lang="en-US" sz="3100" smtClean="0"/>
              <a:t>Invalid </a:t>
            </a:r>
            <a:r>
              <a:rPr lang="en-US" sz="3100"/>
              <a:t>ID: 00000-00</a:t>
            </a:r>
          </a:p>
          <a:p>
            <a:pPr marL="36576" indent="0">
              <a:buNone/>
            </a:pPr>
            <a:r>
              <a:rPr lang="en-US" sz="3100"/>
              <a:t>Here are all of the students: </a:t>
            </a:r>
            <a:endParaRPr lang="en-US" sz="3100" smtClean="0"/>
          </a:p>
          <a:p>
            <a:pPr marL="36576" indent="0">
              <a:buNone/>
            </a:pPr>
            <a:r>
              <a:rPr lang="en-US" sz="3100" smtClean="0"/>
              <a:t>ID</a:t>
            </a:r>
            <a:r>
              <a:rPr lang="en-US" sz="3100"/>
              <a:t>: 12345-12</a:t>
            </a:r>
          </a:p>
          <a:p>
            <a:pPr marL="36576" indent="0">
              <a:buNone/>
            </a:pPr>
            <a:r>
              <a:rPr lang="en-US" sz="3100"/>
              <a:t>Name: Fred </a:t>
            </a:r>
            <a:endParaRPr lang="en-US" sz="3100" smtClean="0"/>
          </a:p>
          <a:p>
            <a:pPr marL="36576" indent="0">
              <a:buNone/>
            </a:pPr>
            <a:r>
              <a:rPr lang="en-US" sz="3100" smtClean="0"/>
              <a:t>ID</a:t>
            </a:r>
            <a:r>
              <a:rPr lang="en-US" sz="3100"/>
              <a:t>: 98765-00</a:t>
            </a:r>
          </a:p>
          <a:p>
            <a:pPr marL="36576" indent="0">
              <a:buNone/>
            </a:pPr>
            <a:r>
              <a:rPr lang="en-US" sz="3100"/>
              <a:t>Name: Barney </a:t>
            </a:r>
            <a:endParaRPr lang="en-US" sz="3100" smtClean="0"/>
          </a:p>
          <a:p>
            <a:pPr marL="36576" indent="0">
              <a:buNone/>
            </a:pPr>
            <a:r>
              <a:rPr lang="en-US" sz="3100" smtClean="0"/>
              <a:t>ID</a:t>
            </a:r>
            <a:r>
              <a:rPr lang="en-US" sz="3100"/>
              <a:t>: 71024-91</a:t>
            </a:r>
          </a:p>
          <a:p>
            <a:pPr marL="36576" indent="0">
              <a:buNone/>
            </a:pPr>
            <a:r>
              <a:rPr lang="en-US" sz="3100"/>
              <a:t>Name: Wilma</a:t>
            </a:r>
          </a:p>
        </p:txBody>
      </p:sp>
    </p:spTree>
    <p:extLst>
      <p:ext uri="{BB962C8B-B14F-4D97-AF65-F5344CB8AC3E}">
        <p14:creationId xmlns:p14="http://schemas.microsoft.com/office/powerpoint/2010/main" val="34666428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TREEMAP</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z="3100" smtClean="0"/>
              <a:t>Là </a:t>
            </a:r>
            <a:r>
              <a:rPr lang="en-US" sz="3100"/>
              <a:t>kiểu tập hợp từ điển khác trong Java. TreeMap tương tự như HashMap, với một điểm khác biệt sau:</a:t>
            </a:r>
          </a:p>
          <a:p>
            <a:pPr lvl="1" algn="just"/>
            <a:r>
              <a:rPr lang="en-US" sz="2700"/>
              <a:t>Khi ta duyệt qua TreeMap, đối tượng được truy xuất tới theo thứ tự tăng dần.</a:t>
            </a:r>
          </a:p>
          <a:p>
            <a:pPr lvl="1" algn="just"/>
            <a:r>
              <a:rPr lang="en-US" sz="2700"/>
              <a:t>Khi ta duyệt qua HashMap, không gì đảm bảo rằng các phần tử được truy xuất theo thứ tự xác định trước.</a:t>
            </a:r>
          </a:p>
        </p:txBody>
      </p:sp>
    </p:spTree>
    <p:extLst>
      <p:ext uri="{BB962C8B-B14F-4D97-AF65-F5344CB8AC3E}">
        <p14:creationId xmlns:p14="http://schemas.microsoft.com/office/powerpoint/2010/main" val="19684847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TREEMAP</a:t>
            </a:r>
            <a:endParaRPr lang="en-US">
              <a:solidFill>
                <a:srgbClr val="FFFF00"/>
              </a:solidFill>
            </a:endParaRPr>
          </a:p>
        </p:txBody>
      </p:sp>
      <p:sp>
        <p:nvSpPr>
          <p:cNvPr id="3" name="Content Placeholder 2"/>
          <p:cNvSpPr>
            <a:spLocks noGrp="1"/>
          </p:cNvSpPr>
          <p:nvPr>
            <p:ph idx="1"/>
          </p:nvPr>
        </p:nvSpPr>
        <p:spPr/>
        <p:txBody>
          <a:bodyPr>
            <a:normAutofit/>
          </a:bodyPr>
          <a:lstStyle/>
          <a:p>
            <a:pPr algn="just"/>
            <a:endParaRPr lang="en-US" sz="310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340768"/>
            <a:ext cx="7953375" cy="520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03316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KHÁI NIỆM TẬP ĐỐI TƯỢNG</a:t>
            </a:r>
            <a:endParaRPr lang="en-US">
              <a:solidFill>
                <a:srgbClr val="FFFF00"/>
              </a:solidFill>
            </a:endParaRPr>
          </a:p>
        </p:txBody>
      </p:sp>
      <p:sp>
        <p:nvSpPr>
          <p:cNvPr id="3" name="Content Placeholder 2"/>
          <p:cNvSpPr>
            <a:spLocks noGrp="1"/>
          </p:cNvSpPr>
          <p:nvPr>
            <p:ph idx="1"/>
          </p:nvPr>
        </p:nvSpPr>
        <p:spPr/>
        <p:txBody>
          <a:bodyPr>
            <a:normAutofit/>
          </a:bodyPr>
          <a:lstStyle/>
          <a:p>
            <a:pPr marL="36576" indent="0" algn="just">
              <a:buNone/>
            </a:pPr>
            <a:r>
              <a:rPr lang="en-US" smtClean="0"/>
              <a:t>Ví </a:t>
            </a:r>
            <a:r>
              <a:rPr lang="en-US"/>
              <a:t>dụ:</a:t>
            </a:r>
          </a:p>
          <a:p>
            <a:pPr lvl="0" algn="just"/>
            <a:r>
              <a:rPr lang="en-US"/>
              <a:t>Một giáo sư có thể lướt qua tất cả các đối tượng sinh viên đăng ký một khóa học mà giáo sư giảng dạy để vào điểm cuối kỳ.</a:t>
            </a:r>
          </a:p>
          <a:p>
            <a:pPr algn="just"/>
            <a:r>
              <a:rPr lang="en-US"/>
              <a:t>Hệ thống đăng ký sinh viên duyệt qua tất cả đối tượng khoá học trước khi cho mở hay huỷ khoá học vì không đủ sinh viên đăng </a:t>
            </a:r>
            <a:r>
              <a:rPr lang="en-US" smtClean="0"/>
              <a:t>ký.</a:t>
            </a:r>
            <a:endParaRPr lang="en-US"/>
          </a:p>
        </p:txBody>
      </p:sp>
    </p:spTree>
    <p:extLst>
      <p:ext uri="{BB962C8B-B14F-4D97-AF65-F5344CB8AC3E}">
        <p14:creationId xmlns:p14="http://schemas.microsoft.com/office/powerpoint/2010/main" val="269640820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TREEMAP</a:t>
            </a:r>
            <a:endParaRPr lang="en-US">
              <a:solidFill>
                <a:srgbClr val="FFFF00"/>
              </a:solidFill>
            </a:endParaRPr>
          </a:p>
        </p:txBody>
      </p:sp>
      <p:sp>
        <p:nvSpPr>
          <p:cNvPr id="3" name="Content Placeholder 2"/>
          <p:cNvSpPr>
            <a:spLocks noGrp="1"/>
          </p:cNvSpPr>
          <p:nvPr>
            <p:ph idx="1"/>
          </p:nvPr>
        </p:nvSpPr>
        <p:spPr/>
        <p:txBody>
          <a:bodyPr>
            <a:normAutofit fontScale="70000" lnSpcReduction="20000"/>
          </a:bodyPr>
          <a:lstStyle/>
          <a:p>
            <a:r>
              <a:rPr lang="en-US" sz="3100" smtClean="0"/>
              <a:t>Kết quả:</a:t>
            </a:r>
          </a:p>
          <a:p>
            <a:pPr marL="36576" indent="0">
              <a:buNone/>
            </a:pPr>
            <a:r>
              <a:rPr lang="en-US" sz="3100" smtClean="0"/>
              <a:t>Retrieving </a:t>
            </a:r>
            <a:r>
              <a:rPr lang="en-US" sz="3100"/>
              <a:t>from the HashMap: </a:t>
            </a:r>
            <a:endParaRPr lang="en-US" sz="3100" smtClean="0"/>
          </a:p>
          <a:p>
            <a:pPr marL="36576" indent="0">
              <a:buNone/>
            </a:pPr>
            <a:r>
              <a:rPr lang="en-US" sz="3100" smtClean="0"/>
              <a:t>ZEBRA</a:t>
            </a:r>
            <a:endParaRPr lang="en-US" sz="3100"/>
          </a:p>
          <a:p>
            <a:pPr marL="36576" indent="0">
              <a:buNone/>
            </a:pPr>
            <a:r>
              <a:rPr lang="en-US" sz="3100"/>
              <a:t>CAT </a:t>
            </a:r>
            <a:endParaRPr lang="en-US" sz="3100" smtClean="0"/>
          </a:p>
          <a:p>
            <a:pPr marL="36576" indent="0">
              <a:buNone/>
            </a:pPr>
            <a:r>
              <a:rPr lang="en-US" sz="3100" smtClean="0"/>
              <a:t>FISH </a:t>
            </a:r>
          </a:p>
          <a:p>
            <a:pPr marL="36576" indent="0">
              <a:buNone/>
            </a:pPr>
            <a:r>
              <a:rPr lang="en-US" sz="3100" smtClean="0"/>
              <a:t>DOG </a:t>
            </a:r>
          </a:p>
          <a:p>
            <a:pPr marL="36576" indent="0">
              <a:buNone/>
            </a:pPr>
            <a:r>
              <a:rPr lang="en-US" sz="3100" smtClean="0"/>
              <a:t>RAT</a:t>
            </a:r>
            <a:endParaRPr lang="en-US" sz="3100"/>
          </a:p>
          <a:p>
            <a:pPr marL="36576" indent="0">
              <a:buNone/>
            </a:pPr>
            <a:r>
              <a:rPr lang="en-US" sz="3100"/>
              <a:t>Retrieving from the TreeMap: </a:t>
            </a:r>
            <a:endParaRPr lang="en-US" sz="3100" smtClean="0"/>
          </a:p>
          <a:p>
            <a:pPr marL="36576" indent="0">
              <a:buNone/>
            </a:pPr>
            <a:r>
              <a:rPr lang="en-US" sz="3100" smtClean="0"/>
              <a:t>CAT</a:t>
            </a:r>
            <a:endParaRPr lang="en-US" sz="3100"/>
          </a:p>
          <a:p>
            <a:pPr marL="36576" indent="0">
              <a:buNone/>
            </a:pPr>
            <a:r>
              <a:rPr lang="en-US" sz="3100"/>
              <a:t>DOG </a:t>
            </a:r>
            <a:endParaRPr lang="en-US" sz="3100" smtClean="0"/>
          </a:p>
          <a:p>
            <a:pPr marL="36576" indent="0">
              <a:buNone/>
            </a:pPr>
            <a:r>
              <a:rPr lang="en-US" sz="3100" smtClean="0"/>
              <a:t>FISH </a:t>
            </a:r>
          </a:p>
          <a:p>
            <a:pPr marL="36576" indent="0">
              <a:buNone/>
            </a:pPr>
            <a:r>
              <a:rPr lang="en-US" sz="3100" smtClean="0"/>
              <a:t>RAT</a:t>
            </a:r>
            <a:endParaRPr lang="en-US" sz="3100"/>
          </a:p>
          <a:p>
            <a:pPr marL="36576" indent="0">
              <a:buNone/>
            </a:pPr>
            <a:r>
              <a:rPr lang="en-US" sz="3100"/>
              <a:t>ZEBRA</a:t>
            </a:r>
          </a:p>
        </p:txBody>
      </p:sp>
    </p:spTree>
    <p:extLst>
      <p:ext uri="{BB962C8B-B14F-4D97-AF65-F5344CB8AC3E}">
        <p14:creationId xmlns:p14="http://schemas.microsoft.com/office/powerpoint/2010/main" val="311598554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HASHSET</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z="3100" smtClean="0"/>
              <a:t>Đây </a:t>
            </a:r>
            <a:r>
              <a:rPr lang="en-US" sz="3100"/>
              <a:t>là kiểu bộ dùng bảng băm (hash table) để lưu trữ. </a:t>
            </a:r>
            <a:endParaRPr lang="en-US" sz="3100" smtClean="0"/>
          </a:p>
          <a:p>
            <a:pPr algn="just"/>
            <a:r>
              <a:rPr lang="en-US" sz="3100" smtClean="0"/>
              <a:t>Bảng </a:t>
            </a:r>
            <a:r>
              <a:rPr lang="en-US" sz="3100"/>
              <a:t>băm là CTDL lưu thông tin bằng việc ánh xạ khoá của từng phần tử dữ liệu vào một vị trí hay chỉ mục của mảng.</a:t>
            </a:r>
          </a:p>
        </p:txBody>
      </p:sp>
    </p:spTree>
    <p:extLst>
      <p:ext uri="{BB962C8B-B14F-4D97-AF65-F5344CB8AC3E}">
        <p14:creationId xmlns:p14="http://schemas.microsoft.com/office/powerpoint/2010/main" val="73835297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HASHSET</a:t>
            </a:r>
            <a:endParaRPr lang="en-US">
              <a:solidFill>
                <a:srgbClr val="FFFF00"/>
              </a:solidFill>
            </a:endParaRPr>
          </a:p>
        </p:txBody>
      </p:sp>
      <p:sp>
        <p:nvSpPr>
          <p:cNvPr id="3" name="Content Placeholder 2"/>
          <p:cNvSpPr>
            <a:spLocks noGrp="1"/>
          </p:cNvSpPr>
          <p:nvPr>
            <p:ph idx="1"/>
          </p:nvPr>
        </p:nvSpPr>
        <p:spPr/>
        <p:txBody>
          <a:bodyPr>
            <a:normAutofit/>
          </a:bodyPr>
          <a:lstStyle/>
          <a:p>
            <a:pPr algn="just"/>
            <a:endParaRPr lang="en-US" sz="310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450" y="101600"/>
            <a:ext cx="8037513" cy="6653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452961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HASHSET</a:t>
            </a:r>
            <a:endParaRPr lang="en-US">
              <a:solidFill>
                <a:srgbClr val="FFFF00"/>
              </a:solidFill>
            </a:endParaRPr>
          </a:p>
        </p:txBody>
      </p:sp>
      <p:sp>
        <p:nvSpPr>
          <p:cNvPr id="3" name="Content Placeholder 2"/>
          <p:cNvSpPr>
            <a:spLocks noGrp="1"/>
          </p:cNvSpPr>
          <p:nvPr>
            <p:ph idx="1"/>
          </p:nvPr>
        </p:nvSpPr>
        <p:spPr/>
        <p:txBody>
          <a:bodyPr>
            <a:noAutofit/>
          </a:bodyPr>
          <a:lstStyle/>
          <a:p>
            <a:pPr algn="just"/>
            <a:r>
              <a:rPr lang="en-US" sz="2800" smtClean="0"/>
              <a:t>Kết quả:</a:t>
            </a:r>
            <a:endParaRPr lang="en-US" sz="2800"/>
          </a:p>
          <a:p>
            <a:pPr marL="36576" indent="0" algn="just">
              <a:buNone/>
            </a:pPr>
            <a:r>
              <a:rPr lang="en-US" sz="2800"/>
              <a:t>Size of the set: </a:t>
            </a:r>
            <a:r>
              <a:rPr lang="en-US" sz="2800" smtClean="0"/>
              <a:t>5</a:t>
            </a:r>
          </a:p>
          <a:p>
            <a:pPr marL="36576" indent="0" algn="just">
              <a:buNone/>
            </a:pPr>
            <a:r>
              <a:rPr lang="en-US" sz="2800" smtClean="0"/>
              <a:t>Contents </a:t>
            </a:r>
            <a:r>
              <a:rPr lang="en-US" sz="2800"/>
              <a:t>of the </a:t>
            </a:r>
            <a:r>
              <a:rPr lang="en-US" sz="2800" smtClean="0"/>
              <a:t>set:</a:t>
            </a:r>
            <a:endParaRPr lang="en-US" sz="2800"/>
          </a:p>
          <a:p>
            <a:pPr marL="36576" indent="0" algn="just">
              <a:buNone/>
            </a:pPr>
            <a:r>
              <a:rPr lang="en-US" sz="2800"/>
              <a:t>[Bill, Gene, Claire, Patrick, Daniel] </a:t>
            </a:r>
            <a:endParaRPr lang="en-US" sz="2800" smtClean="0"/>
          </a:p>
          <a:p>
            <a:pPr marL="36576" indent="0" algn="just">
              <a:buNone/>
            </a:pPr>
            <a:endParaRPr lang="en-US" sz="2800"/>
          </a:p>
          <a:p>
            <a:pPr marL="36576" indent="0" algn="just">
              <a:buNone/>
            </a:pPr>
            <a:r>
              <a:rPr lang="en-US" sz="2800"/>
              <a:t>Contents of the set after adding 2 </a:t>
            </a:r>
            <a:r>
              <a:rPr lang="en-US" sz="2800" smtClean="0"/>
              <a:t>elements:</a:t>
            </a:r>
            <a:endParaRPr lang="en-US" sz="2800"/>
          </a:p>
          <a:p>
            <a:pPr marL="36576" indent="0" algn="just">
              <a:buNone/>
            </a:pPr>
            <a:r>
              <a:rPr lang="en-US" sz="2800"/>
              <a:t>[Bill, Gene, Claire, Patrick, Yang Sun, Daniel, Rubio] </a:t>
            </a:r>
            <a:endParaRPr lang="en-US" sz="2800" smtClean="0"/>
          </a:p>
          <a:p>
            <a:pPr marL="36576" indent="0" algn="just">
              <a:buNone/>
            </a:pPr>
            <a:r>
              <a:rPr lang="en-US" sz="2800" smtClean="0"/>
              <a:t>Size </a:t>
            </a:r>
            <a:r>
              <a:rPr lang="en-US" sz="2800"/>
              <a:t>of the </a:t>
            </a:r>
            <a:r>
              <a:rPr lang="en-US" sz="2800" smtClean="0"/>
              <a:t>set: </a:t>
            </a:r>
            <a:r>
              <a:rPr lang="en-US" sz="2800"/>
              <a:t>7</a:t>
            </a:r>
          </a:p>
        </p:txBody>
      </p:sp>
    </p:spTree>
    <p:extLst>
      <p:ext uri="{BB962C8B-B14F-4D97-AF65-F5344CB8AC3E}">
        <p14:creationId xmlns:p14="http://schemas.microsoft.com/office/powerpoint/2010/main" val="118194423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TREESET</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z="3100" smtClean="0"/>
              <a:t>Kiểu </a:t>
            </a:r>
            <a:r>
              <a:rPr lang="en-US" sz="3100"/>
              <a:t>bộ dùng một cây (tree) để lưu dữ liệu. Trong cây các đối tượng được sắp xếp theo thứ tự tăng dần vì vậy truy xuất đối tượng nhanh hơn.</a:t>
            </a:r>
          </a:p>
        </p:txBody>
      </p:sp>
    </p:spTree>
    <p:extLst>
      <p:ext uri="{BB962C8B-B14F-4D97-AF65-F5344CB8AC3E}">
        <p14:creationId xmlns:p14="http://schemas.microsoft.com/office/powerpoint/2010/main" val="27187271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TREESET</a:t>
            </a:r>
            <a:endParaRPr lang="en-US">
              <a:solidFill>
                <a:srgbClr val="FFFF00"/>
              </a:solidFill>
            </a:endParaRPr>
          </a:p>
        </p:txBody>
      </p:sp>
      <p:sp>
        <p:nvSpPr>
          <p:cNvPr id="3" name="Content Placeholder 2"/>
          <p:cNvSpPr>
            <a:spLocks noGrp="1"/>
          </p:cNvSpPr>
          <p:nvPr>
            <p:ph idx="1"/>
          </p:nvPr>
        </p:nvSpPr>
        <p:spPr/>
        <p:txBody>
          <a:bodyPr>
            <a:normAutofit/>
          </a:bodyPr>
          <a:lstStyle/>
          <a:p>
            <a:pPr algn="just"/>
            <a:endParaRPr lang="en-US" sz="310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799" y="1439119"/>
            <a:ext cx="8835416" cy="4150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547627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TREESET</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z="3100" smtClean="0"/>
              <a:t>Kết quả:</a:t>
            </a:r>
          </a:p>
          <a:p>
            <a:pPr marL="36576" indent="0" algn="just">
              <a:buNone/>
            </a:pPr>
            <a:r>
              <a:rPr lang="en-US" sz="3100"/>
              <a:t>Automatically sorted contents of the </a:t>
            </a:r>
            <a:r>
              <a:rPr lang="en-US" sz="3100" smtClean="0"/>
              <a:t>Tree: </a:t>
            </a:r>
          </a:p>
          <a:p>
            <a:pPr marL="36576" indent="0" algn="just">
              <a:buNone/>
            </a:pPr>
            <a:r>
              <a:rPr lang="en-US" sz="3100" smtClean="0"/>
              <a:t>[</a:t>
            </a:r>
            <a:r>
              <a:rPr lang="en-US" sz="3100"/>
              <a:t>alpha, beta, gama, penta, tera]</a:t>
            </a:r>
          </a:p>
        </p:txBody>
      </p:sp>
    </p:spTree>
    <p:extLst>
      <p:ext uri="{BB962C8B-B14F-4D97-AF65-F5344CB8AC3E}">
        <p14:creationId xmlns:p14="http://schemas.microsoft.com/office/powerpoint/2010/main" val="163084782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4638"/>
            <a:ext cx="8686800" cy="1143000"/>
          </a:xfrm>
        </p:spPr>
        <p:txBody>
          <a:bodyPr>
            <a:normAutofit fontScale="90000"/>
          </a:bodyPr>
          <a:lstStyle/>
          <a:p>
            <a:pPr algn="ctr"/>
            <a:r>
              <a:rPr lang="en-US" smtClean="0">
                <a:solidFill>
                  <a:srgbClr val="FFFF00"/>
                </a:solidFill>
              </a:rPr>
              <a:t>MỞ RỘNG MỘT TẬP HỢP CÓ SẴN</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z="3100" smtClean="0"/>
              <a:t>Để </a:t>
            </a:r>
            <a:r>
              <a:rPr lang="en-US" sz="3100"/>
              <a:t>minh hoạ chúng ta mở rộng lớp ArrayList để tạo một lớp tập hợp MyIntCollection. </a:t>
            </a:r>
            <a:endParaRPr lang="en-US" sz="3100" smtClean="0"/>
          </a:p>
          <a:p>
            <a:pPr algn="just"/>
            <a:r>
              <a:rPr lang="en-US" sz="3100" smtClean="0"/>
              <a:t>Ngoài </a:t>
            </a:r>
            <a:r>
              <a:rPr lang="en-US" sz="3100"/>
              <a:t>các đặc tính ArrayList, MyIntCollection có thể lưu giữ giá trị int nhỏ nhất và lớn nhất trong tập hợp của nó.</a:t>
            </a:r>
          </a:p>
        </p:txBody>
      </p:sp>
    </p:spTree>
    <p:extLst>
      <p:ext uri="{BB962C8B-B14F-4D97-AF65-F5344CB8AC3E}">
        <p14:creationId xmlns:p14="http://schemas.microsoft.com/office/powerpoint/2010/main" val="160933789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4638"/>
            <a:ext cx="8686800" cy="1143000"/>
          </a:xfrm>
        </p:spPr>
        <p:txBody>
          <a:bodyPr>
            <a:normAutofit fontScale="90000"/>
          </a:bodyPr>
          <a:lstStyle/>
          <a:p>
            <a:pPr algn="ctr"/>
            <a:r>
              <a:rPr lang="en-US" smtClean="0">
                <a:solidFill>
                  <a:srgbClr val="FFFF00"/>
                </a:solidFill>
              </a:rPr>
              <a:t>MỞ RỘNG MỘT TẬP HỢP CÓ SẴN</a:t>
            </a:r>
            <a:endParaRPr lang="en-US">
              <a:solidFill>
                <a:srgbClr val="FFFF00"/>
              </a:solidFill>
            </a:endParaRPr>
          </a:p>
        </p:txBody>
      </p:sp>
      <p:sp>
        <p:nvSpPr>
          <p:cNvPr id="3" name="Content Placeholder 2"/>
          <p:cNvSpPr>
            <a:spLocks noGrp="1"/>
          </p:cNvSpPr>
          <p:nvPr>
            <p:ph idx="1"/>
          </p:nvPr>
        </p:nvSpPr>
        <p:spPr/>
        <p:txBody>
          <a:bodyPr>
            <a:normAutofit/>
          </a:bodyPr>
          <a:lstStyle/>
          <a:p>
            <a:pPr algn="just"/>
            <a:endParaRPr lang="en-US" sz="310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49" y="1250776"/>
            <a:ext cx="8494713"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519971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4638"/>
            <a:ext cx="8686800" cy="1143000"/>
          </a:xfrm>
        </p:spPr>
        <p:txBody>
          <a:bodyPr>
            <a:normAutofit fontScale="90000"/>
          </a:bodyPr>
          <a:lstStyle/>
          <a:p>
            <a:pPr algn="ctr"/>
            <a:r>
              <a:rPr lang="en-US" smtClean="0">
                <a:solidFill>
                  <a:srgbClr val="FFFF00"/>
                </a:solidFill>
              </a:rPr>
              <a:t>MỞ RỘNG MỘT TẬP HỢP CÓ SẴN</a:t>
            </a:r>
            <a:endParaRPr lang="en-US">
              <a:solidFill>
                <a:srgbClr val="FFFF00"/>
              </a:solidFill>
            </a:endParaRPr>
          </a:p>
        </p:txBody>
      </p:sp>
      <p:sp>
        <p:nvSpPr>
          <p:cNvPr id="3" name="Content Placeholder 2"/>
          <p:cNvSpPr>
            <a:spLocks noGrp="1"/>
          </p:cNvSpPr>
          <p:nvPr>
            <p:ph idx="1"/>
          </p:nvPr>
        </p:nvSpPr>
        <p:spPr/>
        <p:txBody>
          <a:bodyPr>
            <a:normAutofit/>
          </a:bodyPr>
          <a:lstStyle/>
          <a:p>
            <a:pPr algn="just"/>
            <a:endParaRPr lang="en-US" sz="310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56792"/>
            <a:ext cx="9696450" cy="503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33901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KHÁI NIỆM TẬP ĐỐI TƯỢNG</a:t>
            </a:r>
            <a:endParaRPr lang="en-US">
              <a:solidFill>
                <a:srgbClr val="FFFF00"/>
              </a:solidFill>
            </a:endParaRPr>
          </a:p>
        </p:txBody>
      </p:sp>
      <p:sp>
        <p:nvSpPr>
          <p:cNvPr id="3" name="Content Placeholder 2"/>
          <p:cNvSpPr>
            <a:spLocks noGrp="1"/>
          </p:cNvSpPr>
          <p:nvPr>
            <p:ph idx="1"/>
          </p:nvPr>
        </p:nvSpPr>
        <p:spPr>
          <a:xfrm>
            <a:off x="457200" y="1600200"/>
            <a:ext cx="7715200" cy="4525963"/>
          </a:xfrm>
        </p:spPr>
        <p:txBody>
          <a:bodyPr>
            <a:normAutofit/>
          </a:bodyPr>
          <a:lstStyle/>
          <a:p>
            <a:pPr algn="just"/>
            <a:r>
              <a:rPr lang="en-US" smtClean="0"/>
              <a:t>Khai </a:t>
            </a:r>
            <a:r>
              <a:rPr lang="en-US"/>
              <a:t>báo một biến tham chiếu tới một kiểu tập hợp:</a:t>
            </a:r>
          </a:p>
          <a:p>
            <a:pPr algn="just"/>
            <a:r>
              <a:rPr lang="en-US" smtClean="0"/>
              <a:t>CollectionType &lt;elementType</a:t>
            </a:r>
            <a:r>
              <a:rPr lang="en-US"/>
              <a:t>&gt; x;</a:t>
            </a:r>
          </a:p>
          <a:p>
            <a:pPr algn="just"/>
            <a:r>
              <a:rPr lang="en-US"/>
              <a:t>Biến x lúc này chưa xác định. Kế tiếp ta dùng toán tử new để triệu hồi phương thức xây dựng của kiểu tập hợp đó.</a:t>
            </a:r>
          </a:p>
          <a:p>
            <a:pPr algn="just"/>
            <a:r>
              <a:rPr lang="en-US"/>
              <a:t>X = </a:t>
            </a:r>
            <a:r>
              <a:rPr lang="en-US" smtClean="0"/>
              <a:t>new CollectionType&lt;elementType&gt;();</a:t>
            </a:r>
            <a:endParaRPr lang="en-US"/>
          </a:p>
        </p:txBody>
      </p:sp>
    </p:spTree>
    <p:extLst>
      <p:ext uri="{BB962C8B-B14F-4D97-AF65-F5344CB8AC3E}">
        <p14:creationId xmlns:p14="http://schemas.microsoft.com/office/powerpoint/2010/main" val="134533588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4638"/>
            <a:ext cx="8686800" cy="1143000"/>
          </a:xfrm>
        </p:spPr>
        <p:txBody>
          <a:bodyPr>
            <a:normAutofit fontScale="90000"/>
          </a:bodyPr>
          <a:lstStyle/>
          <a:p>
            <a:pPr algn="ctr"/>
            <a:r>
              <a:rPr lang="en-US" smtClean="0">
                <a:solidFill>
                  <a:srgbClr val="FFFF00"/>
                </a:solidFill>
              </a:rPr>
              <a:t>MỞ RỘNG MỘT TẬP HỢP CÓ SẴN</a:t>
            </a:r>
            <a:endParaRPr lang="en-US">
              <a:solidFill>
                <a:srgbClr val="FFFF00"/>
              </a:solidFill>
            </a:endParaRPr>
          </a:p>
        </p:txBody>
      </p:sp>
      <p:sp>
        <p:nvSpPr>
          <p:cNvPr id="3" name="Content Placeholder 2"/>
          <p:cNvSpPr>
            <a:spLocks noGrp="1"/>
          </p:cNvSpPr>
          <p:nvPr>
            <p:ph idx="1"/>
          </p:nvPr>
        </p:nvSpPr>
        <p:spPr/>
        <p:txBody>
          <a:bodyPr>
            <a:normAutofit/>
          </a:bodyPr>
          <a:lstStyle/>
          <a:p>
            <a:pPr algn="just"/>
            <a:endParaRPr lang="en-US" sz="310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36" y="1556792"/>
            <a:ext cx="8819344" cy="3933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569700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BAO BỌC TẬP HỢP CHUẨN</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z="3100" smtClean="0"/>
              <a:t>Chúng </a:t>
            </a:r>
            <a:r>
              <a:rPr lang="en-US" sz="3100"/>
              <a:t>ta thiết kế một lớp bao bọc một thể hiện của ArrarList. Lớp MyIntCollection2 minh hoạ điều này.</a:t>
            </a:r>
          </a:p>
        </p:txBody>
      </p:sp>
    </p:spTree>
    <p:extLst>
      <p:ext uri="{BB962C8B-B14F-4D97-AF65-F5344CB8AC3E}">
        <p14:creationId xmlns:p14="http://schemas.microsoft.com/office/powerpoint/2010/main" val="267032005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BAO BỌC TẬP HỢP CHUẨN</a:t>
            </a:r>
            <a:endParaRPr lang="en-US">
              <a:solidFill>
                <a:srgbClr val="FFFF00"/>
              </a:solidFill>
            </a:endParaRPr>
          </a:p>
        </p:txBody>
      </p:sp>
      <p:sp>
        <p:nvSpPr>
          <p:cNvPr id="3" name="Content Placeholder 2"/>
          <p:cNvSpPr>
            <a:spLocks noGrp="1"/>
          </p:cNvSpPr>
          <p:nvPr>
            <p:ph idx="1"/>
          </p:nvPr>
        </p:nvSpPr>
        <p:spPr/>
        <p:txBody>
          <a:bodyPr>
            <a:normAutofit/>
          </a:bodyPr>
          <a:lstStyle/>
          <a:p>
            <a:pPr algn="just"/>
            <a:endParaRPr lang="en-US" sz="310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212676"/>
            <a:ext cx="6996113" cy="560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082352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BAO BỌC TẬP HỢP CHUẨN</a:t>
            </a:r>
            <a:endParaRPr lang="en-US">
              <a:solidFill>
                <a:srgbClr val="FFFF00"/>
              </a:solidFill>
            </a:endParaRPr>
          </a:p>
        </p:txBody>
      </p:sp>
      <p:sp>
        <p:nvSpPr>
          <p:cNvPr id="3" name="Content Placeholder 2"/>
          <p:cNvSpPr>
            <a:spLocks noGrp="1"/>
          </p:cNvSpPr>
          <p:nvPr>
            <p:ph idx="1"/>
          </p:nvPr>
        </p:nvSpPr>
        <p:spPr/>
        <p:txBody>
          <a:bodyPr>
            <a:normAutofit/>
          </a:bodyPr>
          <a:lstStyle/>
          <a:p>
            <a:pPr algn="just"/>
            <a:endParaRPr lang="en-US" sz="310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41" y="1214586"/>
            <a:ext cx="9620250" cy="523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548586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BAO BỌC TẬP HỢP CHUẨN</a:t>
            </a:r>
            <a:endParaRPr lang="en-US">
              <a:solidFill>
                <a:srgbClr val="FFFF00"/>
              </a:solidFill>
            </a:endParaRPr>
          </a:p>
        </p:txBody>
      </p:sp>
      <p:sp>
        <p:nvSpPr>
          <p:cNvPr id="3" name="Content Placeholder 2"/>
          <p:cNvSpPr>
            <a:spLocks noGrp="1"/>
          </p:cNvSpPr>
          <p:nvPr>
            <p:ph idx="1"/>
          </p:nvPr>
        </p:nvSpPr>
        <p:spPr/>
        <p:txBody>
          <a:bodyPr>
            <a:normAutofit/>
          </a:bodyPr>
          <a:lstStyle/>
          <a:p>
            <a:pPr algn="just"/>
            <a:endParaRPr lang="en-US" sz="310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844824"/>
            <a:ext cx="5943600" cy="384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28175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PHƯƠNG THỨC TRẢ VỀ KIỂU TẬP HỢP</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z="3100" smtClean="0"/>
              <a:t>Nếu </a:t>
            </a:r>
            <a:r>
              <a:rPr lang="en-US" sz="3100"/>
              <a:t>chúng ta định nghĩa một phương thức có kiểu </a:t>
            </a:r>
            <a:r>
              <a:rPr lang="en-US" sz="3100" smtClean="0"/>
              <a:t>trả </a:t>
            </a:r>
            <a:r>
              <a:rPr lang="en-US" sz="3100"/>
              <a:t>về là một tập hợp, ta có thể nhận về một tập hợp có kích thước tuỳ ý tại nơi gọi phương thức.</a:t>
            </a:r>
          </a:p>
          <a:p>
            <a:pPr algn="just"/>
            <a:r>
              <a:rPr lang="en-US" sz="3100"/>
              <a:t>Trong đoạn lệnh sau định nghĩa lớp Course, một phương thức getRegisteredStudents </a:t>
            </a:r>
            <a:r>
              <a:rPr lang="en-US" sz="3100" smtClean="0"/>
              <a:t>trả </a:t>
            </a:r>
            <a:r>
              <a:rPr lang="en-US" sz="3100"/>
              <a:t>về toàn bộ đối tượng Student có đăng ký một khoá học xác định:</a:t>
            </a:r>
          </a:p>
        </p:txBody>
      </p:sp>
    </p:spTree>
    <p:extLst>
      <p:ext uri="{BB962C8B-B14F-4D97-AF65-F5344CB8AC3E}">
        <p14:creationId xmlns:p14="http://schemas.microsoft.com/office/powerpoint/2010/main" val="394240204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PHƯƠNG THỨC TRẢ VỀ KIỂU TẬP HỢP</a:t>
            </a:r>
            <a:endParaRPr lang="en-US">
              <a:solidFill>
                <a:srgbClr val="FFFF00"/>
              </a:solidFill>
            </a:endParaRPr>
          </a:p>
        </p:txBody>
      </p:sp>
      <p:sp>
        <p:nvSpPr>
          <p:cNvPr id="3" name="Content Placeholder 2"/>
          <p:cNvSpPr>
            <a:spLocks noGrp="1"/>
          </p:cNvSpPr>
          <p:nvPr>
            <p:ph idx="1"/>
          </p:nvPr>
        </p:nvSpPr>
        <p:spPr/>
        <p:txBody>
          <a:bodyPr>
            <a:normAutofit/>
          </a:bodyPr>
          <a:lstStyle/>
          <a:p>
            <a:pPr algn="just"/>
            <a:endParaRPr lang="en-US" sz="310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 y="1556792"/>
            <a:ext cx="893445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668124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PHƯƠNG THỨC TRẢ VỀ KIỂU TẬP HỢP</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z="3100" smtClean="0"/>
              <a:t>Dưới </a:t>
            </a:r>
            <a:r>
              <a:rPr lang="en-US" sz="3100"/>
              <a:t>đây là đoạn lệnh sử dụng phương thức trên:</a:t>
            </a:r>
          </a:p>
          <a:p>
            <a:pPr algn="just"/>
            <a:r>
              <a:rPr lang="en-US" sz="3100" smtClean="0"/>
              <a:t>//Khởi </a:t>
            </a:r>
            <a:r>
              <a:rPr lang="en-US" sz="3100"/>
              <a:t>tạo một khoá học và vài sinh viên </a:t>
            </a:r>
            <a:endParaRPr lang="en-US" sz="3100" smtClean="0"/>
          </a:p>
          <a:p>
            <a:pPr marL="338328" lvl="1" indent="0" algn="just">
              <a:buNone/>
            </a:pPr>
            <a:r>
              <a:rPr lang="en-US" sz="2700" smtClean="0"/>
              <a:t>Course </a:t>
            </a:r>
            <a:r>
              <a:rPr lang="en-US" sz="2700"/>
              <a:t>c = new Course();</a:t>
            </a:r>
          </a:p>
          <a:p>
            <a:pPr marL="338328" lvl="1" indent="0" algn="just">
              <a:buNone/>
            </a:pPr>
            <a:r>
              <a:rPr lang="en-US" sz="2700"/>
              <a:t>Student s1 = new Student(); </a:t>
            </a:r>
            <a:endParaRPr lang="en-US" sz="2700" smtClean="0"/>
          </a:p>
          <a:p>
            <a:pPr marL="338328" lvl="1" indent="0" algn="just">
              <a:buNone/>
            </a:pPr>
            <a:r>
              <a:rPr lang="en-US" sz="2700" smtClean="0"/>
              <a:t>Student </a:t>
            </a:r>
            <a:r>
              <a:rPr lang="en-US" sz="2700"/>
              <a:t>s2 = new Student(); </a:t>
            </a:r>
            <a:endParaRPr lang="en-US" sz="2700" smtClean="0"/>
          </a:p>
          <a:p>
            <a:pPr marL="338328" lvl="1" indent="0" algn="just">
              <a:buNone/>
            </a:pPr>
            <a:r>
              <a:rPr lang="en-US" sz="2700" smtClean="0"/>
              <a:t>Student </a:t>
            </a:r>
            <a:r>
              <a:rPr lang="en-US" sz="2700"/>
              <a:t>s3 = new Student();</a:t>
            </a:r>
          </a:p>
        </p:txBody>
      </p:sp>
    </p:spTree>
    <p:extLst>
      <p:ext uri="{BB962C8B-B14F-4D97-AF65-F5344CB8AC3E}">
        <p14:creationId xmlns:p14="http://schemas.microsoft.com/office/powerpoint/2010/main" val="173949960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PHƯƠNG THỨC TRẢ VỀ KIỂU TẬP HỢP</a:t>
            </a:r>
            <a:endParaRPr lang="en-US">
              <a:solidFill>
                <a:srgbClr val="FFFF00"/>
              </a:solidFill>
            </a:endParaRPr>
          </a:p>
        </p:txBody>
      </p:sp>
      <p:sp>
        <p:nvSpPr>
          <p:cNvPr id="3" name="Content Placeholder 2"/>
          <p:cNvSpPr>
            <a:spLocks noGrp="1"/>
          </p:cNvSpPr>
          <p:nvPr>
            <p:ph idx="1"/>
          </p:nvPr>
        </p:nvSpPr>
        <p:spPr/>
        <p:txBody>
          <a:bodyPr>
            <a:normAutofit/>
          </a:bodyPr>
          <a:lstStyle/>
          <a:p>
            <a:r>
              <a:rPr lang="en-US" sz="3100" smtClean="0"/>
              <a:t>//Đăng </a:t>
            </a:r>
            <a:r>
              <a:rPr lang="en-US" sz="3100"/>
              <a:t>ký sinh viên cho khoá học </a:t>
            </a:r>
            <a:r>
              <a:rPr lang="en-US" sz="3100" smtClean="0"/>
              <a:t>này.</a:t>
            </a:r>
          </a:p>
          <a:p>
            <a:pPr marL="338328" lvl="1" indent="0">
              <a:buNone/>
            </a:pPr>
            <a:r>
              <a:rPr lang="en-US" sz="2700" smtClean="0"/>
              <a:t>c.enroll(s1</a:t>
            </a:r>
            <a:r>
              <a:rPr lang="en-US" sz="2700"/>
              <a:t>);</a:t>
            </a:r>
          </a:p>
          <a:p>
            <a:pPr marL="338328" lvl="1" indent="0">
              <a:buNone/>
            </a:pPr>
            <a:r>
              <a:rPr lang="en-US" sz="2700"/>
              <a:t>c.enroll(s2);</a:t>
            </a:r>
          </a:p>
          <a:p>
            <a:pPr marL="338328" lvl="1" indent="0">
              <a:buNone/>
            </a:pPr>
            <a:r>
              <a:rPr lang="en-US" sz="2700"/>
              <a:t>c.e</a:t>
            </a:r>
            <a:r>
              <a:rPr lang="en-US" sz="2700" smtClean="0"/>
              <a:t>nroll(s3</a:t>
            </a:r>
            <a:r>
              <a:rPr lang="en-US" sz="2700"/>
              <a:t>);</a:t>
            </a:r>
          </a:p>
        </p:txBody>
      </p:sp>
    </p:spTree>
    <p:extLst>
      <p:ext uri="{BB962C8B-B14F-4D97-AF65-F5344CB8AC3E}">
        <p14:creationId xmlns:p14="http://schemas.microsoft.com/office/powerpoint/2010/main" val="255506937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PHƯƠNG THỨC TRẢ VỀ KIỂU TẬP HỢP</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z="3100" smtClean="0"/>
              <a:t>//Yêu </a:t>
            </a:r>
            <a:r>
              <a:rPr lang="en-US" sz="3100"/>
              <a:t>cầu khoá học cho danh sách sinh viên đã đăng ký học và in bảng điểm của từng sinh viên </a:t>
            </a:r>
            <a:r>
              <a:rPr lang="en-US" sz="3100" smtClean="0"/>
              <a:t>này.</a:t>
            </a:r>
          </a:p>
          <a:p>
            <a:pPr marL="36576" indent="0">
              <a:buNone/>
            </a:pPr>
            <a:r>
              <a:rPr lang="en-US" sz="3100" smtClean="0"/>
              <a:t>for </a:t>
            </a:r>
            <a:r>
              <a:rPr lang="en-US" sz="3100"/>
              <a:t>(Student </a:t>
            </a:r>
            <a:r>
              <a:rPr lang="en-US" sz="3100" smtClean="0"/>
              <a:t>s:c.getRegisteredStudents</a:t>
            </a:r>
            <a:r>
              <a:rPr lang="en-US" sz="3100"/>
              <a:t>()) </a:t>
            </a:r>
            <a:r>
              <a:rPr lang="en-US" sz="3100" smtClean="0"/>
              <a:t>	s.printGradeReport</a:t>
            </a:r>
            <a:r>
              <a:rPr lang="en-US" sz="3100"/>
              <a:t>();</a:t>
            </a:r>
          </a:p>
        </p:txBody>
      </p:sp>
    </p:spTree>
    <p:extLst>
      <p:ext uri="{BB962C8B-B14F-4D97-AF65-F5344CB8AC3E}">
        <p14:creationId xmlns:p14="http://schemas.microsoft.com/office/powerpoint/2010/main" val="26729302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KHÁI NIỆM TẬP ĐỐI TƯỢNG</a:t>
            </a:r>
            <a:endParaRPr lang="en-US">
              <a:solidFill>
                <a:srgbClr val="FFFF00"/>
              </a:solidFill>
            </a:endParaRPr>
          </a:p>
        </p:txBody>
      </p:sp>
      <p:sp>
        <p:nvSpPr>
          <p:cNvPr id="3" name="Content Placeholder 2"/>
          <p:cNvSpPr>
            <a:spLocks noGrp="1"/>
          </p:cNvSpPr>
          <p:nvPr>
            <p:ph idx="1"/>
          </p:nvPr>
        </p:nvSpPr>
        <p:spPr/>
        <p:txBody>
          <a:bodyPr>
            <a:normAutofit/>
          </a:bodyPr>
          <a:lstStyle/>
          <a:p>
            <a:pPr marL="36576" indent="0" algn="just">
              <a:buNone/>
            </a:pPr>
            <a:r>
              <a:rPr lang="en-US" smtClean="0"/>
              <a:t>Ví </a:t>
            </a:r>
            <a:r>
              <a:rPr lang="en-US"/>
              <a:t>dụ:</a:t>
            </a:r>
          </a:p>
          <a:p>
            <a:pPr algn="just"/>
            <a:r>
              <a:rPr lang="en-US" smtClean="0"/>
              <a:t>ArrayList &lt;</a:t>
            </a:r>
            <a:r>
              <a:rPr lang="en-US"/>
              <a:t>Student&gt; x</a:t>
            </a:r>
            <a:r>
              <a:rPr lang="en-US" smtClean="0"/>
              <a:t>;</a:t>
            </a:r>
          </a:p>
          <a:p>
            <a:pPr marL="36576" indent="0" algn="just">
              <a:buNone/>
            </a:pPr>
            <a:r>
              <a:rPr lang="en-US" smtClean="0"/>
              <a:t>// </a:t>
            </a:r>
            <a:r>
              <a:rPr lang="en-US"/>
              <a:t>ArrayList là một trong các kiểu tập hợp có sẵn </a:t>
            </a:r>
            <a:endParaRPr lang="en-US" smtClean="0"/>
          </a:p>
          <a:p>
            <a:pPr algn="just"/>
            <a:r>
              <a:rPr lang="en-US" smtClean="0"/>
              <a:t>x </a:t>
            </a:r>
            <a:r>
              <a:rPr lang="en-US"/>
              <a:t>= new </a:t>
            </a:r>
            <a:r>
              <a:rPr lang="en-US" smtClean="0"/>
              <a:t>ArrayList &lt;</a:t>
            </a:r>
            <a:r>
              <a:rPr lang="en-US"/>
              <a:t>Student&gt;();</a:t>
            </a:r>
          </a:p>
        </p:txBody>
      </p:sp>
    </p:spTree>
    <p:extLst>
      <p:ext uri="{BB962C8B-B14F-4D97-AF65-F5344CB8AC3E}">
        <p14:creationId xmlns:p14="http://schemas.microsoft.com/office/powerpoint/2010/main" val="154015491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BÀI TẬP</a:t>
            </a:r>
            <a:endParaRPr lang="en-US">
              <a:solidFill>
                <a:srgbClr val="FFFF00"/>
              </a:solidFill>
            </a:endParaRPr>
          </a:p>
        </p:txBody>
      </p:sp>
      <p:sp>
        <p:nvSpPr>
          <p:cNvPr id="3" name="Content Placeholder 2"/>
          <p:cNvSpPr>
            <a:spLocks noGrp="1"/>
          </p:cNvSpPr>
          <p:nvPr>
            <p:ph idx="1"/>
          </p:nvPr>
        </p:nvSpPr>
        <p:spPr/>
        <p:txBody>
          <a:bodyPr>
            <a:normAutofit fontScale="85000" lnSpcReduction="20000"/>
          </a:bodyPr>
          <a:lstStyle/>
          <a:p>
            <a:pPr marL="36576" indent="0" algn="just">
              <a:buNone/>
            </a:pPr>
            <a:r>
              <a:rPr lang="en-US" sz="3100" b="1" smtClean="0">
                <a:solidFill>
                  <a:srgbClr val="FF0000"/>
                </a:solidFill>
              </a:rPr>
              <a:t>Bài 1:</a:t>
            </a:r>
          </a:p>
          <a:p>
            <a:pPr algn="just"/>
            <a:r>
              <a:rPr lang="en-US" sz="3100" smtClean="0"/>
              <a:t>Sử dụng ArrayList để t</a:t>
            </a:r>
            <a:r>
              <a:rPr lang="vi-VN" sz="3100" smtClean="0"/>
              <a:t>ạo </a:t>
            </a:r>
            <a:r>
              <a:rPr lang="vi-VN" sz="3100"/>
              <a:t>1 chương trình từ điển Anh - Việt nhỏ gồm 1 mảng các từ. Mỗi từ có 2 thuộc tính là "từ" và "nghĩa". </a:t>
            </a:r>
            <a:endParaRPr lang="en-US" sz="3100" smtClean="0"/>
          </a:p>
          <a:p>
            <a:pPr algn="just"/>
            <a:r>
              <a:rPr lang="en-US" sz="3100" smtClean="0"/>
              <a:t>Nhập danh sách</a:t>
            </a:r>
            <a:r>
              <a:rPr lang="vi-VN" sz="3100" smtClean="0"/>
              <a:t> </a:t>
            </a:r>
            <a:r>
              <a:rPr lang="vi-VN" sz="3100"/>
              <a:t>từ </a:t>
            </a:r>
            <a:r>
              <a:rPr lang="vi-VN" sz="3100" smtClean="0"/>
              <a:t>điển.</a:t>
            </a:r>
            <a:endParaRPr lang="en-US" sz="3100" smtClean="0"/>
          </a:p>
          <a:p>
            <a:pPr algn="just"/>
            <a:r>
              <a:rPr lang="en-US" sz="3100" smtClean="0"/>
              <a:t>Xuất danh sách từ điển đã nhập.</a:t>
            </a:r>
          </a:p>
          <a:p>
            <a:pPr algn="just"/>
            <a:r>
              <a:rPr lang="vi-VN" sz="3100" smtClean="0"/>
              <a:t>Thêm </a:t>
            </a:r>
            <a:r>
              <a:rPr lang="vi-VN" sz="3100"/>
              <a:t>tính năng tra </a:t>
            </a:r>
            <a:r>
              <a:rPr lang="vi-VN" sz="3100" smtClean="0"/>
              <a:t>từ, </a:t>
            </a:r>
            <a:r>
              <a:rPr lang="vi-VN" sz="3100"/>
              <a:t>yêu cầu người dùng nhập từ cần tra nghĩa rồi tìm kiếm, in ra màn hình nghĩa của từ vừa yêu cầu </a:t>
            </a:r>
            <a:r>
              <a:rPr lang="vi-VN" sz="3100" smtClean="0"/>
              <a:t>tìm</a:t>
            </a:r>
            <a:r>
              <a:rPr lang="en-US" sz="3100" smtClean="0"/>
              <a:t>.</a:t>
            </a:r>
          </a:p>
          <a:p>
            <a:pPr algn="just"/>
            <a:r>
              <a:rPr lang="en-US" sz="3100" smtClean="0"/>
              <a:t>Tìm và sửa từ điển theo từ.</a:t>
            </a:r>
          </a:p>
          <a:p>
            <a:pPr algn="just"/>
            <a:r>
              <a:rPr lang="en-US" sz="3100" smtClean="0"/>
              <a:t>Tìm và xóa theo từ.</a:t>
            </a:r>
          </a:p>
          <a:p>
            <a:pPr algn="just"/>
            <a:r>
              <a:rPr lang="en-US" sz="3100" smtClean="0"/>
              <a:t>Sắp xếp theo từ.</a:t>
            </a:r>
            <a:endParaRPr lang="en-US" sz="3100"/>
          </a:p>
        </p:txBody>
      </p:sp>
    </p:spTree>
    <p:extLst>
      <p:ext uri="{BB962C8B-B14F-4D97-AF65-F5344CB8AC3E}">
        <p14:creationId xmlns:p14="http://schemas.microsoft.com/office/powerpoint/2010/main" val="141545388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BÀI TẬP</a:t>
            </a:r>
            <a:endParaRPr lang="en-US">
              <a:solidFill>
                <a:srgbClr val="FFFF00"/>
              </a:solidFill>
            </a:endParaRPr>
          </a:p>
        </p:txBody>
      </p:sp>
      <p:sp>
        <p:nvSpPr>
          <p:cNvPr id="3" name="Content Placeholder 2"/>
          <p:cNvSpPr>
            <a:spLocks noGrp="1"/>
          </p:cNvSpPr>
          <p:nvPr>
            <p:ph idx="1"/>
          </p:nvPr>
        </p:nvSpPr>
        <p:spPr/>
        <p:txBody>
          <a:bodyPr>
            <a:normAutofit fontScale="70000" lnSpcReduction="20000"/>
          </a:bodyPr>
          <a:lstStyle/>
          <a:p>
            <a:pPr marL="36576" indent="0" algn="just">
              <a:buNone/>
            </a:pPr>
            <a:r>
              <a:rPr lang="en-US" sz="3100" b="1" smtClean="0">
                <a:solidFill>
                  <a:srgbClr val="FF0000"/>
                </a:solidFill>
              </a:rPr>
              <a:t>Bài 2:</a:t>
            </a:r>
          </a:p>
          <a:p>
            <a:pPr algn="just"/>
            <a:r>
              <a:rPr lang="en-US" sz="3100" smtClean="0"/>
              <a:t>Nhập </a:t>
            </a:r>
            <a:r>
              <a:rPr lang="en-US" sz="3100"/>
              <a:t>dữ liệu danh sách nhân viên trong công ty. Các phần tử trong danh sách có các thuộc tính họ </a:t>
            </a:r>
            <a:r>
              <a:rPr lang="en-US" sz="3100" smtClean="0"/>
              <a:t>tên (tên, họ và tên lót), ngày sinh (dạng ngày, tháng, năm), </a:t>
            </a:r>
            <a:r>
              <a:rPr lang="en-US" sz="3100"/>
              <a:t>lương. Các thuộc tính để private</a:t>
            </a:r>
            <a:r>
              <a:rPr lang="en-US" sz="3100" smtClean="0"/>
              <a:t>.</a:t>
            </a:r>
          </a:p>
          <a:p>
            <a:pPr algn="just"/>
            <a:r>
              <a:rPr lang="en-US" sz="3100" smtClean="0"/>
              <a:t>Viết </a:t>
            </a:r>
            <a:r>
              <a:rPr lang="en-US" sz="3100"/>
              <a:t>chương trình nhập dữ liệu từ bàn phím thông tin số nhân viên, thông tin từng nhân viên. </a:t>
            </a:r>
            <a:endParaRPr lang="en-US" sz="3100" smtClean="0"/>
          </a:p>
          <a:p>
            <a:pPr algn="just"/>
            <a:r>
              <a:rPr lang="en-US" sz="3100" smtClean="0"/>
              <a:t>Chương </a:t>
            </a:r>
            <a:r>
              <a:rPr lang="en-US" sz="3100"/>
              <a:t>trình </a:t>
            </a:r>
            <a:r>
              <a:rPr lang="en-US" sz="3100" smtClean="0"/>
              <a:t>cho phép chọn cách sắp xếp:</a:t>
            </a:r>
          </a:p>
          <a:p>
            <a:pPr lvl="1" algn="just"/>
            <a:r>
              <a:rPr lang="en-US" sz="2700" smtClean="0"/>
              <a:t>Nếu </a:t>
            </a:r>
            <a:r>
              <a:rPr lang="en-US" sz="2700"/>
              <a:t>ấn 1 thì sắp xếp theo thứ tự tên a, b, </a:t>
            </a:r>
            <a:r>
              <a:rPr lang="en-US" sz="2700" smtClean="0"/>
              <a:t>c (nếu trùng tên sắp theo họ và tên lót). </a:t>
            </a:r>
            <a:r>
              <a:rPr lang="en-US" sz="2700"/>
              <a:t>In danh sách ra màn hình</a:t>
            </a:r>
            <a:r>
              <a:rPr lang="en-US" sz="2700" smtClean="0"/>
              <a:t>.</a:t>
            </a:r>
          </a:p>
          <a:p>
            <a:pPr lvl="1" algn="just"/>
            <a:r>
              <a:rPr lang="en-US" sz="2700" smtClean="0"/>
              <a:t>Nếu </a:t>
            </a:r>
            <a:r>
              <a:rPr lang="en-US" sz="2700"/>
              <a:t>ấn 2 thì sắp xếp giảm dần </a:t>
            </a:r>
            <a:r>
              <a:rPr lang="en-US" sz="2700" smtClean="0"/>
              <a:t>theo </a:t>
            </a:r>
            <a:r>
              <a:rPr lang="en-US" sz="2700"/>
              <a:t>mức </a:t>
            </a:r>
            <a:r>
              <a:rPr lang="en-US" sz="2700" smtClean="0"/>
              <a:t>lương. </a:t>
            </a:r>
            <a:r>
              <a:rPr lang="en-US" sz="2700"/>
              <a:t>In danh sách ra màn hình</a:t>
            </a:r>
            <a:r>
              <a:rPr lang="en-US" sz="2700" smtClean="0"/>
              <a:t>.</a:t>
            </a:r>
          </a:p>
          <a:p>
            <a:pPr lvl="1" algn="just"/>
            <a:r>
              <a:rPr lang="en-US" sz="2700"/>
              <a:t>Nếu ấn </a:t>
            </a:r>
            <a:r>
              <a:rPr lang="en-US" sz="2700" smtClean="0"/>
              <a:t>3 </a:t>
            </a:r>
            <a:r>
              <a:rPr lang="en-US" sz="2700"/>
              <a:t>thì sắp xếp </a:t>
            </a:r>
            <a:r>
              <a:rPr lang="en-US" sz="2700" smtClean="0"/>
              <a:t>tăng </a:t>
            </a:r>
            <a:r>
              <a:rPr lang="en-US" sz="2700"/>
              <a:t>dần theo </a:t>
            </a:r>
            <a:r>
              <a:rPr lang="en-US" sz="2700" smtClean="0"/>
              <a:t>ngày sinh. </a:t>
            </a:r>
            <a:r>
              <a:rPr lang="en-US" sz="2700"/>
              <a:t>In danh sách ra màn hình.</a:t>
            </a:r>
            <a:endParaRPr lang="en-US" sz="2700" smtClean="0"/>
          </a:p>
          <a:p>
            <a:pPr algn="just"/>
            <a:r>
              <a:rPr lang="en-US" sz="3100" smtClean="0"/>
              <a:t>(Sử </a:t>
            </a:r>
            <a:r>
              <a:rPr lang="en-US" sz="3100"/>
              <a:t>dụng </a:t>
            </a:r>
            <a:r>
              <a:rPr lang="en-US" sz="3100" smtClean="0"/>
              <a:t>ArrayList).</a:t>
            </a:r>
            <a:endParaRPr lang="en-US" sz="3100"/>
          </a:p>
        </p:txBody>
      </p:sp>
    </p:spTree>
    <p:extLst>
      <p:ext uri="{BB962C8B-B14F-4D97-AF65-F5344CB8AC3E}">
        <p14:creationId xmlns:p14="http://schemas.microsoft.com/office/powerpoint/2010/main" val="112491621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BÀI TẬP</a:t>
            </a:r>
            <a:endParaRPr lang="en-US">
              <a:solidFill>
                <a:srgbClr val="FFFF00"/>
              </a:solidFill>
            </a:endParaRPr>
          </a:p>
        </p:txBody>
      </p:sp>
      <p:sp>
        <p:nvSpPr>
          <p:cNvPr id="3" name="Content Placeholder 2"/>
          <p:cNvSpPr>
            <a:spLocks noGrp="1"/>
          </p:cNvSpPr>
          <p:nvPr>
            <p:ph idx="1"/>
          </p:nvPr>
        </p:nvSpPr>
        <p:spPr/>
        <p:txBody>
          <a:bodyPr>
            <a:normAutofit fontScale="70000" lnSpcReduction="20000"/>
          </a:bodyPr>
          <a:lstStyle/>
          <a:p>
            <a:pPr marL="36576" indent="0" algn="just">
              <a:buNone/>
            </a:pPr>
            <a:r>
              <a:rPr lang="en-US" sz="3100" b="1" smtClean="0">
                <a:solidFill>
                  <a:srgbClr val="FF0000"/>
                </a:solidFill>
              </a:rPr>
              <a:t>Bài 3:</a:t>
            </a:r>
          </a:p>
          <a:p>
            <a:pPr algn="just"/>
            <a:r>
              <a:rPr lang="en-US" sz="3100" smtClean="0"/>
              <a:t>Ngân hàng A quản lý danh </a:t>
            </a:r>
            <a:r>
              <a:rPr lang="en-US" sz="3100"/>
              <a:t>sách khách hàng gồm các thông </a:t>
            </a:r>
            <a:r>
              <a:rPr lang="en-US" sz="3100" smtClean="0"/>
              <a:t>tin: </a:t>
            </a:r>
            <a:r>
              <a:rPr lang="vi-VN" sz="3100"/>
              <a:t>key là </a:t>
            </a:r>
            <a:r>
              <a:rPr lang="en-US" sz="3100" smtClean="0"/>
              <a:t>số </a:t>
            </a:r>
            <a:r>
              <a:rPr lang="vi-VN" sz="3100" smtClean="0"/>
              <a:t>tài </a:t>
            </a:r>
            <a:r>
              <a:rPr lang="vi-VN" sz="3100"/>
              <a:t>khoản, value </a:t>
            </a:r>
            <a:r>
              <a:rPr lang="vi-VN" sz="3100" smtClean="0"/>
              <a:t>là</a:t>
            </a:r>
            <a:r>
              <a:rPr lang="en-US" sz="3100" smtClean="0"/>
              <a:t> </a:t>
            </a:r>
            <a:r>
              <a:rPr lang="vi-VN" sz="3100"/>
              <a:t>mật </a:t>
            </a:r>
            <a:r>
              <a:rPr lang="vi-VN" sz="3100" smtClean="0"/>
              <a:t>khẩu</a:t>
            </a:r>
            <a:r>
              <a:rPr lang="en-US" sz="3100" smtClean="0"/>
              <a:t>,</a:t>
            </a:r>
            <a:r>
              <a:rPr lang="vi-VN" sz="3100" smtClean="0"/>
              <a:t> </a:t>
            </a:r>
            <a:r>
              <a:rPr lang="en-US" sz="3100" smtClean="0"/>
              <a:t>họ tên, địa chỉ, sđt, email</a:t>
            </a:r>
            <a:r>
              <a:rPr lang="vi-VN" sz="3100" smtClean="0"/>
              <a:t>.</a:t>
            </a:r>
            <a:r>
              <a:rPr lang="en-US" sz="3100" smtClean="0"/>
              <a:t> Quản lý số dư tài khoản </a:t>
            </a:r>
            <a:r>
              <a:rPr lang="en-US" sz="3100"/>
              <a:t>gồm các thông </a:t>
            </a:r>
            <a:r>
              <a:rPr lang="en-US" sz="3100" smtClean="0"/>
              <a:t>tin: </a:t>
            </a:r>
            <a:r>
              <a:rPr lang="vi-VN" sz="3100"/>
              <a:t>key là </a:t>
            </a:r>
            <a:r>
              <a:rPr lang="en-US" sz="3100"/>
              <a:t>số </a:t>
            </a:r>
            <a:r>
              <a:rPr lang="vi-VN" sz="3100"/>
              <a:t>tài khoản, value </a:t>
            </a:r>
            <a:r>
              <a:rPr lang="vi-VN" sz="3100" smtClean="0"/>
              <a:t>là</a:t>
            </a:r>
            <a:r>
              <a:rPr lang="en-US" sz="3100" smtClean="0"/>
              <a:t> số tiền.</a:t>
            </a:r>
          </a:p>
          <a:p>
            <a:pPr algn="just"/>
            <a:r>
              <a:rPr lang="vi-VN" sz="3100" smtClean="0"/>
              <a:t>Nhập </a:t>
            </a:r>
            <a:r>
              <a:rPr lang="en-US" sz="3100" smtClean="0"/>
              <a:t>và sau đó in ra danh sách khách hàng</a:t>
            </a:r>
            <a:r>
              <a:rPr lang="vi-VN" sz="3100" smtClean="0"/>
              <a:t>.</a:t>
            </a:r>
            <a:endParaRPr lang="en-US" sz="3100" smtClean="0"/>
          </a:p>
          <a:p>
            <a:pPr algn="just"/>
            <a:r>
              <a:rPr lang="en-US" sz="3100" smtClean="0"/>
              <a:t>Tìm khách hàng theo stk.</a:t>
            </a:r>
          </a:p>
          <a:p>
            <a:pPr algn="just"/>
            <a:r>
              <a:rPr lang="en-US" sz="3100" smtClean="0"/>
              <a:t>Nạp thêm/rút tiền cho 1 tài khoản. In ra số dư hiện tại của tài khoản đó.</a:t>
            </a:r>
          </a:p>
          <a:p>
            <a:pPr algn="just"/>
            <a:r>
              <a:rPr lang="en-US" sz="3100" smtClean="0"/>
              <a:t>Tìm danh </a:t>
            </a:r>
            <a:r>
              <a:rPr lang="en-US" sz="3100"/>
              <a:t>sách khách </a:t>
            </a:r>
            <a:r>
              <a:rPr lang="en-US" sz="3100" smtClean="0"/>
              <a:t>hàng có </a:t>
            </a:r>
            <a:r>
              <a:rPr lang="en-US" sz="3100"/>
              <a:t>số tiền </a:t>
            </a:r>
            <a:r>
              <a:rPr lang="en-US" sz="3100" smtClean="0"/>
              <a:t>&gt;= số tiền nhập </a:t>
            </a:r>
            <a:r>
              <a:rPr lang="en-US" sz="3100"/>
              <a:t>từ bàn </a:t>
            </a:r>
            <a:r>
              <a:rPr lang="en-US" sz="3100" smtClean="0"/>
              <a:t>phím, in </a:t>
            </a:r>
            <a:r>
              <a:rPr lang="en-US" sz="3100"/>
              <a:t>ra </a:t>
            </a:r>
            <a:r>
              <a:rPr lang="en-US" sz="3100" smtClean="0"/>
              <a:t>sau khi đã sắp xếp tăng dần theo số tiền.</a:t>
            </a:r>
          </a:p>
          <a:p>
            <a:pPr algn="just"/>
            <a:r>
              <a:rPr lang="en-US" sz="3100" smtClean="0"/>
              <a:t>Sử dụng </a:t>
            </a:r>
            <a:r>
              <a:rPr lang="vi-VN" sz="3100" smtClean="0"/>
              <a:t>HashMap</a:t>
            </a:r>
            <a:r>
              <a:rPr lang="en-US" sz="3100" smtClean="0"/>
              <a:t>.</a:t>
            </a:r>
            <a:endParaRPr lang="en-US" sz="3100"/>
          </a:p>
        </p:txBody>
      </p:sp>
    </p:spTree>
    <p:extLst>
      <p:ext uri="{BB962C8B-B14F-4D97-AF65-F5344CB8AC3E}">
        <p14:creationId xmlns:p14="http://schemas.microsoft.com/office/powerpoint/2010/main" val="26110397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BA KIỂU TẬP ĐỐI TƯỢNG </a:t>
            </a:r>
            <a:br>
              <a:rPr lang="en-US" smtClean="0">
                <a:solidFill>
                  <a:srgbClr val="FFFF00"/>
                </a:solidFill>
              </a:rPr>
            </a:br>
            <a:r>
              <a:rPr lang="en-US" smtClean="0">
                <a:solidFill>
                  <a:srgbClr val="FFFF00"/>
                </a:solidFill>
              </a:rPr>
              <a:t>CƠ BẢN</a:t>
            </a:r>
            <a:endParaRPr lang="en-US">
              <a:solidFill>
                <a:srgbClr val="FFFF00"/>
              </a:solidFill>
            </a:endParaRPr>
          </a:p>
        </p:txBody>
      </p:sp>
      <p:sp>
        <p:nvSpPr>
          <p:cNvPr id="3" name="Content Placeholder 2"/>
          <p:cNvSpPr>
            <a:spLocks noGrp="1"/>
          </p:cNvSpPr>
          <p:nvPr>
            <p:ph idx="1"/>
          </p:nvPr>
        </p:nvSpPr>
        <p:spPr/>
        <p:txBody>
          <a:bodyPr>
            <a:normAutofit/>
          </a:bodyPr>
          <a:lstStyle/>
          <a:p>
            <a:pPr lvl="0" algn="just"/>
            <a:r>
              <a:rPr lang="en-US" smtClean="0">
                <a:solidFill>
                  <a:srgbClr val="FFFF00"/>
                </a:solidFill>
              </a:rPr>
              <a:t>Danh </a:t>
            </a:r>
            <a:r>
              <a:rPr lang="en-US">
                <a:solidFill>
                  <a:srgbClr val="FFFF00"/>
                </a:solidFill>
              </a:rPr>
              <a:t>sách có thứ tự (ordered list):</a:t>
            </a:r>
            <a:r>
              <a:rPr lang="en-US"/>
              <a:t> </a:t>
            </a:r>
            <a:r>
              <a:rPr lang="en-US" smtClean="0"/>
              <a:t>Kiểu </a:t>
            </a:r>
            <a:r>
              <a:rPr lang="en-US"/>
              <a:t>tập hợp cho phép chèn các phần tử vào vị trí có sắp thứ tự và sau đó truy xuất chúng theo cùng thứ tự đó. </a:t>
            </a:r>
            <a:endParaRPr lang="en-US" smtClean="0"/>
          </a:p>
          <a:p>
            <a:pPr lvl="0" algn="just"/>
            <a:r>
              <a:rPr lang="en-US" smtClean="0"/>
              <a:t>Các </a:t>
            </a:r>
            <a:r>
              <a:rPr lang="en-US"/>
              <a:t>đối tượng đặc biệt có thể truy xuất theo vị trí của chúng trong danh sách (ví dụ chúng có thể lấy theo thứ tự đầu tiên, cuối cùng hay thứ n).</a:t>
            </a:r>
          </a:p>
        </p:txBody>
      </p:sp>
    </p:spTree>
    <p:extLst>
      <p:ext uri="{BB962C8B-B14F-4D97-AF65-F5344CB8AC3E}">
        <p14:creationId xmlns:p14="http://schemas.microsoft.com/office/powerpoint/2010/main" val="22401311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BA KIỂU TẬP ĐỐI TƯỢNG </a:t>
            </a:r>
            <a:br>
              <a:rPr lang="en-US" smtClean="0">
                <a:solidFill>
                  <a:srgbClr val="FFFF00"/>
                </a:solidFill>
              </a:rPr>
            </a:br>
            <a:r>
              <a:rPr lang="en-US" smtClean="0">
                <a:solidFill>
                  <a:srgbClr val="FFFF00"/>
                </a:solidFill>
              </a:rPr>
              <a:t>CƠ BẢN</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mtClean="0"/>
              <a:t>Hầu </a:t>
            </a:r>
            <a:r>
              <a:rPr lang="en-US"/>
              <a:t>hết các kiểu tập </a:t>
            </a:r>
            <a:r>
              <a:rPr lang="en-US" smtClean="0"/>
              <a:t>hợp - bao </a:t>
            </a:r>
            <a:r>
              <a:rPr lang="en-US"/>
              <a:t>gồm danh sách có thứ </a:t>
            </a:r>
            <a:r>
              <a:rPr lang="en-US" smtClean="0"/>
              <a:t>tự - </a:t>
            </a:r>
            <a:r>
              <a:rPr lang="en-US"/>
              <a:t>không cần gán khả năng chứa lúc khởi tạo ban </a:t>
            </a:r>
            <a:r>
              <a:rPr lang="en-US" smtClean="0"/>
              <a:t>đầu.</a:t>
            </a:r>
          </a:p>
          <a:p>
            <a:pPr algn="just"/>
            <a:r>
              <a:rPr lang="en-US" smtClean="0"/>
              <a:t>Tập </a:t>
            </a:r>
            <a:r>
              <a:rPr lang="en-US"/>
              <a:t>hợp tự động mở rộng khi thêm vào phần tử và khi phần tử bị lấy ra tập hợp tự động khít lại như hình </a:t>
            </a:r>
            <a:r>
              <a:rPr lang="en-US" smtClean="0"/>
              <a:t>6.1 bên dưới.</a:t>
            </a:r>
            <a:endParaRPr lang="en-US"/>
          </a:p>
        </p:txBody>
      </p:sp>
    </p:spTree>
    <p:extLst>
      <p:ext uri="{BB962C8B-B14F-4D97-AF65-F5344CB8AC3E}">
        <p14:creationId xmlns:p14="http://schemas.microsoft.com/office/powerpoint/2010/main" val="16189285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BA KIỂU TẬP ĐỐI TƯỢNG </a:t>
            </a:r>
            <a:br>
              <a:rPr lang="en-US" smtClean="0">
                <a:solidFill>
                  <a:srgbClr val="FFFF00"/>
                </a:solidFill>
              </a:rPr>
            </a:br>
            <a:r>
              <a:rPr lang="en-US" smtClean="0">
                <a:solidFill>
                  <a:srgbClr val="FFFF00"/>
                </a:solidFill>
              </a:rPr>
              <a:t>CƠ BẢN</a:t>
            </a:r>
            <a:endParaRPr lang="en-US">
              <a:solidFill>
                <a:srgbClr val="FFFF00"/>
              </a:solidFill>
            </a:endParaRPr>
          </a:p>
        </p:txBody>
      </p:sp>
      <p:sp>
        <p:nvSpPr>
          <p:cNvPr id="3" name="Content Placeholder 2"/>
          <p:cNvSpPr>
            <a:spLocks noGrp="1"/>
          </p:cNvSpPr>
          <p:nvPr>
            <p:ph idx="1"/>
          </p:nvPr>
        </p:nvSpPr>
        <p:spPr/>
        <p:txBody>
          <a:bodyPr>
            <a:normAutofit/>
          </a:bodyPr>
          <a:lstStyle/>
          <a:p>
            <a:pPr algn="just"/>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609824"/>
            <a:ext cx="8355013" cy="383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924971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3858</TotalTime>
  <Words>2084</Words>
  <Application>Microsoft Office PowerPoint</Application>
  <PresentationFormat>On-screen Show (4:3)</PresentationFormat>
  <Paragraphs>262</Paragraphs>
  <Slides>62</Slides>
  <Notes>0</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Technic</vt:lpstr>
      <vt:lpstr>lập trình Hđt VỚI JAVA: TẬP ĐốI tượng</vt:lpstr>
      <vt:lpstr>NỘI DUNG</vt:lpstr>
      <vt:lpstr>KHÁI NIỆM TẬP ĐỐI TƯỢNG</vt:lpstr>
      <vt:lpstr>KHÁI NIỆM TẬP ĐỐI TƯỢNG</vt:lpstr>
      <vt:lpstr>KHÁI NIỆM TẬP ĐỐI TƯỢNG</vt:lpstr>
      <vt:lpstr>KHÁI NIỆM TẬP ĐỐI TƯỢNG</vt:lpstr>
      <vt:lpstr>BA KIỂU TẬP ĐỐI TƯỢNG  CƠ BẢN</vt:lpstr>
      <vt:lpstr>BA KIỂU TẬP ĐỐI TƯỢNG  CƠ BẢN</vt:lpstr>
      <vt:lpstr>BA KIỂU TẬP ĐỐI TƯỢNG  CƠ BẢN</vt:lpstr>
      <vt:lpstr>BA KIỂU TẬP ĐỐI TƯỢNG  CƠ BẢN</vt:lpstr>
      <vt:lpstr>BA KIỂU TẬP ĐỐI TƯỢNG  CƠ BẢN</vt:lpstr>
      <vt:lpstr>BA KIỂU TẬP ĐỐI TƯỢNG  CƠ BẢN</vt:lpstr>
      <vt:lpstr>BA KIỂU TẬP ĐỐI TƯỢNG  CƠ BẢN</vt:lpstr>
      <vt:lpstr>BA KIỂU TẬP ĐỐI TƯỢNG  CƠ BẢN</vt:lpstr>
      <vt:lpstr>BA KIỂU TẬP ĐỐI TƯỢNG  CƠ BẢN</vt:lpstr>
      <vt:lpstr>BA KIỂU TẬP ĐỐI TƯỢNG  CƠ BẢN</vt:lpstr>
      <vt:lpstr>BA KIỂU TẬP ĐỐI TƯỢNG  CƠ BẢN</vt:lpstr>
      <vt:lpstr>MẢNG</vt:lpstr>
      <vt:lpstr>MẢNG</vt:lpstr>
      <vt:lpstr>MẢNG</vt:lpstr>
      <vt:lpstr>MẢNG</vt:lpstr>
      <vt:lpstr>MẢNG</vt:lpstr>
      <vt:lpstr>MẢNG</vt:lpstr>
      <vt:lpstr>MẢNG</vt:lpstr>
      <vt:lpstr>MẢNG</vt:lpstr>
      <vt:lpstr>MẢNG</vt:lpstr>
      <vt:lpstr>MẢNG</vt:lpstr>
      <vt:lpstr>MẢNG</vt:lpstr>
      <vt:lpstr>MẢNG</vt:lpstr>
      <vt:lpstr>MẢNG</vt:lpstr>
      <vt:lpstr>LINKEDLIST</vt:lpstr>
      <vt:lpstr>HASHMAP</vt:lpstr>
      <vt:lpstr>HASHMAP</vt:lpstr>
      <vt:lpstr>HASHMAP</vt:lpstr>
      <vt:lpstr>HASHMAP</vt:lpstr>
      <vt:lpstr>HASHMAP</vt:lpstr>
      <vt:lpstr>HASHMAP</vt:lpstr>
      <vt:lpstr>TREEMAP</vt:lpstr>
      <vt:lpstr>TREEMAP</vt:lpstr>
      <vt:lpstr>TREEMAP</vt:lpstr>
      <vt:lpstr>HASHSET</vt:lpstr>
      <vt:lpstr>HASHSET</vt:lpstr>
      <vt:lpstr>HASHSET</vt:lpstr>
      <vt:lpstr>TREESET</vt:lpstr>
      <vt:lpstr>TREESET</vt:lpstr>
      <vt:lpstr>TREESET</vt:lpstr>
      <vt:lpstr>MỞ RỘNG MỘT TẬP HỢP CÓ SẴN</vt:lpstr>
      <vt:lpstr>MỞ RỘNG MỘT TẬP HỢP CÓ SẴN</vt:lpstr>
      <vt:lpstr>MỞ RỘNG MỘT TẬP HỢP CÓ SẴN</vt:lpstr>
      <vt:lpstr>MỞ RỘNG MỘT TẬP HỢP CÓ SẴN</vt:lpstr>
      <vt:lpstr>BAO BỌC TẬP HỢP CHUẨN</vt:lpstr>
      <vt:lpstr>BAO BỌC TẬP HỢP CHUẨN</vt:lpstr>
      <vt:lpstr>BAO BỌC TẬP HỢP CHUẨN</vt:lpstr>
      <vt:lpstr>BAO BỌC TẬP HỢP CHUẨN</vt:lpstr>
      <vt:lpstr>PHƯƠNG THỨC TRẢ VỀ KIỂU TẬP HỢP</vt:lpstr>
      <vt:lpstr>PHƯƠNG THỨC TRẢ VỀ KIỂU TẬP HỢP</vt:lpstr>
      <vt:lpstr>PHƯƠNG THỨC TRẢ VỀ KIỂU TẬP HỢP</vt:lpstr>
      <vt:lpstr>PHƯƠNG THỨC TRẢ VỀ KIỂU TẬP HỢP</vt:lpstr>
      <vt:lpstr>PHƯƠNG THỨC TRẢ VỀ KIỂU TẬP HỢP</vt:lpstr>
      <vt:lpstr>BÀI TẬP</vt:lpstr>
      <vt:lpstr>BÀI TẬP</vt:lpstr>
      <vt:lpstr>BÀI TẬP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Tập đối tượng</dc:title>
  <dc:creator>Windows User</dc:creator>
  <cp:lastModifiedBy>Windows User</cp:lastModifiedBy>
  <cp:revision>1039</cp:revision>
  <dcterms:created xsi:type="dcterms:W3CDTF">2016-08-15T10:08:11Z</dcterms:created>
  <dcterms:modified xsi:type="dcterms:W3CDTF">2016-10-05T12:26:21Z</dcterms:modified>
</cp:coreProperties>
</file>