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3"/>
  </p:notesMasterIdLst>
  <p:sldIdLst>
    <p:sldId id="256" r:id="rId2"/>
    <p:sldId id="258" r:id="rId3"/>
    <p:sldId id="259" r:id="rId4"/>
    <p:sldId id="340" r:id="rId5"/>
    <p:sldId id="339" r:id="rId6"/>
    <p:sldId id="260" r:id="rId7"/>
    <p:sldId id="261" r:id="rId8"/>
    <p:sldId id="262" r:id="rId9"/>
    <p:sldId id="263" r:id="rId10"/>
    <p:sldId id="264" r:id="rId11"/>
    <p:sldId id="342" r:id="rId12"/>
    <p:sldId id="341" r:id="rId13"/>
    <p:sldId id="343" r:id="rId14"/>
    <p:sldId id="265" r:id="rId15"/>
    <p:sldId id="267" r:id="rId16"/>
    <p:sldId id="266" r:id="rId17"/>
    <p:sldId id="268" r:id="rId18"/>
    <p:sldId id="269" r:id="rId19"/>
    <p:sldId id="270" r:id="rId20"/>
    <p:sldId id="271" r:id="rId21"/>
    <p:sldId id="272" r:id="rId22"/>
    <p:sldId id="273" r:id="rId23"/>
    <p:sldId id="274" r:id="rId24"/>
    <p:sldId id="275" r:id="rId25"/>
    <p:sldId id="276" r:id="rId26"/>
    <p:sldId id="277" r:id="rId27"/>
    <p:sldId id="279" r:id="rId28"/>
    <p:sldId id="278" r:id="rId29"/>
    <p:sldId id="280" r:id="rId30"/>
    <p:sldId id="281" r:id="rId31"/>
    <p:sldId id="345" r:id="rId32"/>
    <p:sldId id="283" r:id="rId33"/>
    <p:sldId id="284" r:id="rId34"/>
    <p:sldId id="282" r:id="rId35"/>
    <p:sldId id="285" r:id="rId36"/>
    <p:sldId id="287" r:id="rId37"/>
    <p:sldId id="288" r:id="rId38"/>
    <p:sldId id="286" r:id="rId39"/>
    <p:sldId id="289" r:id="rId40"/>
    <p:sldId id="290" r:id="rId41"/>
    <p:sldId id="291" r:id="rId42"/>
    <p:sldId id="293" r:id="rId43"/>
    <p:sldId id="292" r:id="rId44"/>
    <p:sldId id="294" r:id="rId45"/>
    <p:sldId id="296" r:id="rId46"/>
    <p:sldId id="295"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3" r:id="rId63"/>
    <p:sldId id="312" r:id="rId64"/>
    <p:sldId id="314" r:id="rId65"/>
    <p:sldId id="34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3" r:id="rId84"/>
    <p:sldId id="334" r:id="rId85"/>
    <p:sldId id="332" r:id="rId86"/>
    <p:sldId id="335" r:id="rId87"/>
    <p:sldId id="336" r:id="rId88"/>
    <p:sldId id="337" r:id="rId89"/>
    <p:sldId id="338" r:id="rId90"/>
    <p:sldId id="346" r:id="rId91"/>
    <p:sldId id="34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8" autoAdjust="0"/>
  </p:normalViewPr>
  <p:slideViewPr>
    <p:cSldViewPr>
      <p:cViewPr>
        <p:scale>
          <a:sx n="72" d="100"/>
          <a:sy n="72" d="100"/>
        </p:scale>
        <p:origin x="-1314"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11/10/2016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Máy ảo Java theo dõi việc thứ tự các phương thức được gọi bằng cách tạo chồng gọi (call stack).</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52</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56</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57</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61</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62</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Một số ngoại lệ thường gặp:</a:t>
            </a:r>
          </a:p>
        </p:txBody>
      </p:sp>
      <p:sp>
        <p:nvSpPr>
          <p:cNvPr id="4" name="Slide Number Placeholder 3"/>
          <p:cNvSpPr>
            <a:spLocks noGrp="1"/>
          </p:cNvSpPr>
          <p:nvPr>
            <p:ph type="sldNum" sz="quarter" idx="10"/>
          </p:nvPr>
        </p:nvSpPr>
        <p:spPr/>
        <p:txBody>
          <a:bodyPr/>
          <a:lstStyle/>
          <a:p>
            <a:fld id="{97B842AA-1770-47B5-86E9-2358399F357D}" type="slidenum">
              <a:rPr lang="en-US" smtClean="0"/>
              <a:t>66</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67</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Đây không phải là cách làm tốt vì có thể các lỗi do ngoại lệ sinh ra sẽ tiềm ẩn các tác hại mà ta không lường hết khi tiếp tục ứng dụng.</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71</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72</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76</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77</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81</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82</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86</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87</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91</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51</a:t>
            </a:fld>
            <a:endParaRPr lang="en-US"/>
          </a:p>
        </p:txBody>
      </p:sp>
    </p:spTree>
    <p:extLst>
      <p:ext uri="{BB962C8B-B14F-4D97-AF65-F5344CB8AC3E}">
        <p14:creationId xmlns:p14="http://schemas.microsoft.com/office/powerpoint/2010/main" val="126811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11/10/2016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11/10/2016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11/10/2016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Hđt VỚI JAVA:</a:t>
            </a:r>
            <a:br>
              <a:rPr lang="en-US" sz="4000" smtClean="0"/>
            </a:br>
            <a:r>
              <a:rPr lang="en-US" sz="4000" smtClean="0"/>
              <a:t>XỬ LÝ NGOẠI LỆ</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Khi </a:t>
            </a:r>
            <a:r>
              <a:rPr lang="en-US"/>
              <a:t>máy ảo Java ném một ngoại lệ, đó như thể máy ảo bắn ra một pháo hiệu để thông báo cho một ứng dụng biết có một cái gì đó đã sai, để cung cấp cho ứng dụng một cơ hội để phục hồi và chạy tiếp (xem hình </a:t>
            </a:r>
            <a:r>
              <a:rPr lang="en-US" smtClean="0"/>
              <a:t>ở trên). </a:t>
            </a:r>
            <a:endParaRPr lang="en-US"/>
          </a:p>
          <a:p>
            <a:pPr algn="just"/>
            <a:endParaRPr lang="en-US"/>
          </a:p>
          <a:p>
            <a:pPr algn="just"/>
            <a:endParaRPr lang="en-US"/>
          </a:p>
        </p:txBody>
      </p:sp>
    </p:spTree>
    <p:extLst>
      <p:ext uri="{BB962C8B-B14F-4D97-AF65-F5344CB8AC3E}">
        <p14:creationId xmlns:p14="http://schemas.microsoft.com/office/powerpoint/2010/main" val="1888220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Java, các </a:t>
            </a:r>
            <a:r>
              <a:rPr lang="en-US" smtClean="0">
                <a:solidFill>
                  <a:srgbClr val="FFFF00"/>
                </a:solidFill>
              </a:rPr>
              <a:t>lớp</a:t>
            </a:r>
            <a:r>
              <a:rPr lang="en-US" smtClean="0"/>
              <a:t> </a:t>
            </a:r>
            <a:r>
              <a:rPr lang="en-US" smtClean="0">
                <a:solidFill>
                  <a:srgbClr val="FFFF00"/>
                </a:solidFill>
              </a:rPr>
              <a:t>Exception</a:t>
            </a:r>
            <a:r>
              <a:rPr lang="en-US" smtClean="0"/>
              <a:t> được dùng để mô tả các đối tượng ngoại lệ, chứa các thông tin về ngoại lệ phục vụ cho quá trình xử lý.</a:t>
            </a:r>
            <a:endParaRPr lang="en-US"/>
          </a:p>
          <a:p>
            <a:pPr algn="just"/>
            <a:endParaRPr lang="en-US"/>
          </a:p>
          <a:p>
            <a:pPr algn="just"/>
            <a:endParaRPr lang="en-US"/>
          </a:p>
        </p:txBody>
      </p:sp>
    </p:spTree>
    <p:extLst>
      <p:ext uri="{BB962C8B-B14F-4D97-AF65-F5344CB8AC3E}">
        <p14:creationId xmlns:p14="http://schemas.microsoft.com/office/powerpoint/2010/main" val="2592086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Thông </a:t>
            </a:r>
            <a:r>
              <a:rPr lang="en-US"/>
              <a:t>qua kỹ thuật xử lý các trường hợp ngoại lệ, chúng ta có thể thiết kế các ứng dụng để nó có thể dự đoán và phục </a:t>
            </a:r>
            <a:r>
              <a:rPr lang="en-US" smtClean="0"/>
              <a:t>hồi </a:t>
            </a:r>
            <a:r>
              <a:rPr lang="en-US"/>
              <a:t>từ trường hợp ngoại lệ trong thời gian chạy</a:t>
            </a:r>
            <a:r>
              <a:rPr lang="en-US" smtClean="0"/>
              <a:t>.</a:t>
            </a:r>
          </a:p>
          <a:p>
            <a:pPr algn="just"/>
            <a:r>
              <a:rPr lang="en-US" smtClean="0"/>
              <a:t>Sử dụng ngoại lệ giúp cho quá trình xử lý lỗi nhanh và chính xác.</a:t>
            </a:r>
            <a:endParaRPr lang="en-US"/>
          </a:p>
          <a:p>
            <a:pPr algn="just"/>
            <a:endParaRPr lang="en-US"/>
          </a:p>
          <a:p>
            <a:pPr algn="just"/>
            <a:endParaRPr lang="en-US"/>
          </a:p>
          <a:p>
            <a:pPr algn="just"/>
            <a:endParaRPr lang="en-US"/>
          </a:p>
        </p:txBody>
      </p:sp>
    </p:spTree>
    <p:extLst>
      <p:ext uri="{BB962C8B-B14F-4D97-AF65-F5344CB8AC3E}">
        <p14:creationId xmlns:p14="http://schemas.microsoft.com/office/powerpoint/2010/main" val="77743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TUNG VÀ BẮT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Cách bắt Exception: Sử dụng cấu trúc try… catch… finally.</a:t>
            </a:r>
          </a:p>
          <a:p>
            <a:pPr algn="just"/>
            <a:r>
              <a:rPr lang="en-US"/>
              <a:t>Cách tung Exception</a:t>
            </a:r>
            <a:r>
              <a:rPr lang="en-US" smtClean="0"/>
              <a:t>: Sử dụng từ khóa throw và throws.</a:t>
            </a:r>
            <a:endParaRPr lang="en-US"/>
          </a:p>
          <a:p>
            <a:pPr algn="just"/>
            <a:endParaRPr lang="en-US"/>
          </a:p>
          <a:p>
            <a:pPr algn="just"/>
            <a:endParaRPr lang="en-US"/>
          </a:p>
          <a:p>
            <a:pPr algn="just"/>
            <a:endParaRPr lang="en-US"/>
          </a:p>
        </p:txBody>
      </p:sp>
    </p:spTree>
    <p:extLst>
      <p:ext uri="{BB962C8B-B14F-4D97-AF65-F5344CB8AC3E}">
        <p14:creationId xmlns:p14="http://schemas.microsoft.com/office/powerpoint/2010/main" val="18617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TRY</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Ta </a:t>
            </a:r>
            <a:r>
              <a:rPr lang="en-US"/>
              <a:t>dùng khối lệnh try để bao các lệnh có thể tạo lỗi. Điều này giúp việc bắt lỗi thuận tiện và tập trung hơn</a:t>
            </a:r>
            <a:r>
              <a:rPr lang="en-US"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3" y="3429000"/>
            <a:ext cx="81391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245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TRY</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Chương </a:t>
            </a:r>
            <a:r>
              <a:rPr lang="en-US"/>
              <a:t>trình trên được sửa chữa như sau: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67" y="831676"/>
            <a:ext cx="8596313" cy="598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990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TRY</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Trước </a:t>
            </a:r>
            <a:r>
              <a:rPr lang="en-US"/>
              <a:t>khi biên dịch, khối try phải được theo sau ít nhất một khối catch hay khối finally.</a:t>
            </a:r>
          </a:p>
        </p:txBody>
      </p:sp>
    </p:spTree>
    <p:extLst>
      <p:ext uri="{BB962C8B-B14F-4D97-AF65-F5344CB8AC3E}">
        <p14:creationId xmlns:p14="http://schemas.microsoft.com/office/powerpoint/2010/main" val="4222570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Khối </a:t>
            </a:r>
            <a:r>
              <a:rPr lang="en-US"/>
              <a:t>catch có cấu trúc như sau:</a:t>
            </a:r>
          </a:p>
          <a:p>
            <a:pPr marL="36576" indent="0">
              <a:buNone/>
            </a:pPr>
            <a:r>
              <a:rPr lang="en-US"/>
              <a:t>catch (ExceptionType variableName) </a:t>
            </a:r>
            <a:endParaRPr lang="en-US" smtClean="0"/>
          </a:p>
          <a:p>
            <a:pPr marL="36576" indent="0">
              <a:buNone/>
            </a:pPr>
            <a:r>
              <a:rPr lang="en-US" smtClean="0"/>
              <a:t>{ </a:t>
            </a:r>
            <a:r>
              <a:rPr lang="en-US"/>
              <a:t>...</a:t>
            </a:r>
          </a:p>
          <a:p>
            <a:pPr marL="448056" lvl="1" indent="0">
              <a:buNone/>
            </a:pPr>
            <a:r>
              <a:rPr lang="en-US" smtClean="0"/>
              <a:t>//Mã </a:t>
            </a:r>
            <a:r>
              <a:rPr lang="en-US"/>
              <a:t>phục hồi cho một ngoại lệ kiểu ExceptionType ...</a:t>
            </a:r>
          </a:p>
          <a:p>
            <a:pPr marL="36576" indent="0">
              <a:buNone/>
            </a:pPr>
            <a:r>
              <a:rPr lang="en-US"/>
              <a:t>}</a:t>
            </a:r>
          </a:p>
        </p:txBody>
      </p:sp>
    </p:spTree>
    <p:extLst>
      <p:ext uri="{BB962C8B-B14F-4D97-AF65-F5344CB8AC3E}">
        <p14:creationId xmlns:p14="http://schemas.microsoft.com/office/powerpoint/2010/main" val="337830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r>
              <a:rPr lang="en-US" smtClean="0"/>
              <a:t>Một </a:t>
            </a:r>
            <a:r>
              <a:rPr lang="en-US"/>
              <a:t>hay nhiều khối catch có thể theo sau một khối </a:t>
            </a:r>
            <a:r>
              <a:rPr lang="en-US" smtClean="0"/>
              <a:t>try:</a:t>
            </a:r>
            <a:endParaRPr lang="en-US"/>
          </a:p>
          <a:p>
            <a:pPr marL="36576" indent="0">
              <a:buNone/>
            </a:pPr>
            <a:r>
              <a:rPr lang="en-US"/>
              <a:t>try </a:t>
            </a:r>
            <a:endParaRPr lang="en-US" smtClean="0"/>
          </a:p>
          <a:p>
            <a:pPr marL="36576" indent="0">
              <a:buNone/>
            </a:pPr>
            <a:r>
              <a:rPr lang="en-US" smtClean="0"/>
              <a:t>{</a:t>
            </a:r>
            <a:endParaRPr lang="en-US"/>
          </a:p>
          <a:p>
            <a:pPr marL="36576" indent="0">
              <a:buNone/>
            </a:pPr>
            <a:r>
              <a:rPr lang="en-US" smtClean="0"/>
              <a:t>	//Mã </a:t>
            </a:r>
            <a:r>
              <a:rPr lang="en-US"/>
              <a:t>có thể gây ngoại lệ ...</a:t>
            </a:r>
          </a:p>
          <a:p>
            <a:pPr marL="36576" indent="0">
              <a:buNone/>
            </a:pPr>
            <a:r>
              <a:rPr lang="en-US"/>
              <a:t>} </a:t>
            </a:r>
            <a:endParaRPr lang="en-US" smtClean="0"/>
          </a:p>
          <a:p>
            <a:pPr marL="36576" indent="0">
              <a:buNone/>
            </a:pPr>
            <a:r>
              <a:rPr lang="en-US" smtClean="0"/>
              <a:t>catch </a:t>
            </a:r>
            <a:r>
              <a:rPr lang="en-US"/>
              <a:t>(ExceptionType1 variableName1) </a:t>
            </a:r>
            <a:endParaRPr lang="en-US" smtClean="0"/>
          </a:p>
          <a:p>
            <a:pPr marL="36576" indent="0">
              <a:buNone/>
            </a:pPr>
            <a:r>
              <a:rPr lang="en-US" smtClean="0"/>
              <a:t>{</a:t>
            </a:r>
            <a:endParaRPr lang="en-US"/>
          </a:p>
          <a:p>
            <a:pPr marL="36576" indent="0">
              <a:buNone/>
            </a:pPr>
            <a:r>
              <a:rPr lang="en-US" smtClean="0"/>
              <a:t>          //Mã </a:t>
            </a:r>
            <a:r>
              <a:rPr lang="en-US"/>
              <a:t>phục hồi cho một ngoại lệ </a:t>
            </a:r>
            <a:r>
              <a:rPr lang="en-US" smtClean="0"/>
              <a:t>kiểu ExceptionType1 </a:t>
            </a:r>
            <a:r>
              <a:rPr lang="en-US"/>
              <a:t>...</a:t>
            </a:r>
          </a:p>
          <a:p>
            <a:pPr marL="36576" indent="0">
              <a:buNone/>
            </a:pPr>
            <a:r>
              <a:rPr lang="en-US"/>
              <a:t>} </a:t>
            </a:r>
            <a:endParaRPr lang="en-US" smtClean="0"/>
          </a:p>
          <a:p>
            <a:pPr marL="36576" indent="0">
              <a:buNone/>
            </a:pPr>
            <a:r>
              <a:rPr lang="en-US" smtClean="0"/>
              <a:t>catch </a:t>
            </a:r>
            <a:r>
              <a:rPr lang="en-US"/>
              <a:t>(ExceptionType2 variableName2) </a:t>
            </a:r>
            <a:endParaRPr lang="en-US" smtClean="0"/>
          </a:p>
          <a:p>
            <a:pPr marL="36576" indent="0">
              <a:buNone/>
            </a:pPr>
            <a:r>
              <a:rPr lang="en-US" smtClean="0"/>
              <a:t>{</a:t>
            </a:r>
            <a:endParaRPr lang="en-US"/>
          </a:p>
          <a:p>
            <a:pPr marL="36576" indent="0">
              <a:buNone/>
            </a:pPr>
            <a:r>
              <a:rPr lang="en-US" smtClean="0"/>
              <a:t>          //Mã </a:t>
            </a:r>
            <a:r>
              <a:rPr lang="en-US"/>
              <a:t>phục hồi cho một ngoại lệ kiểu </a:t>
            </a:r>
            <a:r>
              <a:rPr lang="en-US" smtClean="0"/>
              <a:t>ExceptionType2 ...</a:t>
            </a:r>
            <a:endParaRPr lang="en-US"/>
          </a:p>
          <a:p>
            <a:pPr marL="36576" indent="0">
              <a:buNone/>
            </a:pPr>
            <a:r>
              <a:rPr lang="en-US"/>
              <a:t>}</a:t>
            </a:r>
          </a:p>
          <a:p>
            <a:pPr marL="36576" indent="0">
              <a:buNone/>
            </a:pPr>
            <a:r>
              <a:rPr lang="en-US"/>
              <a:t>// …</a:t>
            </a:r>
          </a:p>
        </p:txBody>
      </p:sp>
    </p:spTree>
    <p:extLst>
      <p:ext uri="{BB962C8B-B14F-4D97-AF65-F5344CB8AC3E}">
        <p14:creationId xmlns:p14="http://schemas.microsoft.com/office/powerpoint/2010/main" val="3474732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t>Có </a:t>
            </a:r>
            <a:r>
              <a:rPr lang="en-US"/>
              <a:t>nhiều loại ngoại lệ khác nhau được xây dựng trong các ngôn ngữ Java, mỗi một loại được định nghĩa bởi một lớp đã được định nghĩa trước và tất cả chúng bắt nguồn từ một lớp gốc là </a:t>
            </a:r>
            <a:r>
              <a:rPr lang="en-US" smtClean="0"/>
              <a:t>Exception.</a:t>
            </a:r>
          </a:p>
          <a:p>
            <a:pPr algn="just"/>
            <a:r>
              <a:rPr lang="en-US" smtClean="0"/>
              <a:t>Tùy </a:t>
            </a:r>
            <a:r>
              <a:rPr lang="en-US"/>
              <a:t>thuộc vào loại trường hợp ngoại lệ chúng ta muốn bắt, chúng ta có thể import gói thư viện; tuy nhiên NullPointerException đã có trong gói java.lang.</a:t>
            </a:r>
          </a:p>
        </p:txBody>
      </p:sp>
    </p:spTree>
    <p:extLst>
      <p:ext uri="{BB962C8B-B14F-4D97-AF65-F5344CB8AC3E}">
        <p14:creationId xmlns:p14="http://schemas.microsoft.com/office/powerpoint/2010/main" val="14253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sz="3100" smtClean="0"/>
              <a:t>7.1 </a:t>
            </a:r>
            <a:r>
              <a:rPr lang="en-US" sz="3100"/>
              <a:t>Giới thiệu ngoại lệ</a:t>
            </a:r>
          </a:p>
          <a:p>
            <a:pPr algn="just"/>
            <a:r>
              <a:rPr lang="en-US" sz="3100" smtClean="0"/>
              <a:t>7.2 </a:t>
            </a:r>
            <a:r>
              <a:rPr lang="en-US" sz="3100"/>
              <a:t>Cơ chế xử lý ngoại </a:t>
            </a:r>
            <a:r>
              <a:rPr lang="en-US" sz="3100" smtClean="0"/>
              <a:t>lệ</a:t>
            </a:r>
          </a:p>
          <a:p>
            <a:pPr algn="just"/>
            <a:r>
              <a:rPr lang="en-US"/>
              <a:t>7.2.1 Khối try</a:t>
            </a:r>
          </a:p>
          <a:p>
            <a:pPr algn="just"/>
            <a:r>
              <a:rPr lang="en-US" smtClean="0"/>
              <a:t>7.2.2 Khối </a:t>
            </a:r>
            <a:r>
              <a:rPr lang="en-US"/>
              <a:t>catch</a:t>
            </a:r>
          </a:p>
          <a:p>
            <a:pPr algn="just"/>
            <a:r>
              <a:rPr lang="en-US" smtClean="0"/>
              <a:t>7.2.3 Khối </a:t>
            </a:r>
            <a:r>
              <a:rPr lang="en-US"/>
              <a:t>finally</a:t>
            </a:r>
          </a:p>
          <a:p>
            <a:pPr algn="just"/>
            <a:r>
              <a:rPr lang="en-US" smtClean="0"/>
              <a:t>7.3 </a:t>
            </a:r>
            <a:r>
              <a:rPr lang="en-US"/>
              <a:t>Bắt các ngoại lệ</a:t>
            </a:r>
          </a:p>
          <a:p>
            <a:pPr algn="just"/>
            <a:r>
              <a:rPr lang="en-US" smtClean="0"/>
              <a:t>7.4 </a:t>
            </a:r>
            <a:r>
              <a:rPr lang="en-US"/>
              <a:t>Phân cấp lớp ngoại lệ</a:t>
            </a:r>
          </a:p>
          <a:p>
            <a:pPr algn="just"/>
            <a:r>
              <a:rPr lang="en-US" smtClean="0"/>
              <a:t>7.5 Các </a:t>
            </a:r>
            <a:r>
              <a:rPr lang="en-US"/>
              <a:t>điểm cần lưu ý thêm về ngoại lệ</a:t>
            </a:r>
          </a:p>
          <a:p>
            <a:pPr lvl="1" algn="just"/>
            <a:r>
              <a:rPr lang="en-US" sz="2700" smtClean="0"/>
              <a:t>7.5.1 </a:t>
            </a:r>
            <a:r>
              <a:rPr lang="en-US" sz="2700"/>
              <a:t>Bắt ngoại lệ tổng quát</a:t>
            </a:r>
          </a:p>
          <a:p>
            <a:pPr lvl="1" algn="just"/>
            <a:r>
              <a:rPr lang="en-US" sz="2700" smtClean="0"/>
              <a:t>7.5.2 </a:t>
            </a:r>
            <a:r>
              <a:rPr lang="en-US" sz="2700"/>
              <a:t>Trình biên dịch Java yêu cầu phải có xử lý ngoại lệ</a:t>
            </a:r>
          </a:p>
          <a:p>
            <a:pPr lvl="1" algn="just"/>
            <a:r>
              <a:rPr lang="en-US" sz="2700" smtClean="0"/>
              <a:t>7.5.3 </a:t>
            </a:r>
            <a:r>
              <a:rPr lang="en-US" sz="2700"/>
              <a:t>Tận dụng xử lý ngoại lệ để làm rõ lỗi phát sinh</a:t>
            </a:r>
          </a:p>
          <a:p>
            <a:pPr lvl="1" algn="just"/>
            <a:r>
              <a:rPr lang="en-US" sz="2700" smtClean="0"/>
              <a:t>7.5.4 </a:t>
            </a:r>
            <a:r>
              <a:rPr lang="en-US" sz="2700"/>
              <a:t>try/catch lồng nhau</a:t>
            </a:r>
          </a:p>
          <a:p>
            <a:pPr lvl="1" algn="just"/>
            <a:r>
              <a:rPr lang="en-US" sz="2700" smtClean="0"/>
              <a:t>7.5.5 </a:t>
            </a:r>
            <a:r>
              <a:rPr lang="en-US" sz="2700"/>
              <a:t>Kiểu ngoại lệ do người dùng định </a:t>
            </a:r>
            <a:r>
              <a:rPr lang="en-US" sz="2700" smtClean="0"/>
              <a:t>nghĩa</a:t>
            </a:r>
          </a:p>
          <a:p>
            <a:pPr lvl="1" algn="just"/>
            <a:r>
              <a:rPr lang="en-US" sz="2700" smtClean="0"/>
              <a:t>7.5.6 Ném </a:t>
            </a:r>
            <a:r>
              <a:rPr lang="en-US" sz="2700"/>
              <a:t>nhiều kiểu ngoại lệ</a:t>
            </a:r>
          </a:p>
          <a:p>
            <a:r>
              <a:rPr lang="en-US" sz="3100" smtClean="0"/>
              <a:t>7.6 Bài tập</a:t>
            </a:r>
            <a:endParaRPr lang="en-US" sz="31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Chương </a:t>
            </a:r>
            <a:r>
              <a:rPr lang="en-US"/>
              <a:t>trình trên thêm khối lệnh catch như sau:</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8009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905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Đối </a:t>
            </a:r>
            <a:r>
              <a:rPr lang="en-US"/>
              <a:t>với việc xử lý ngoại lệ, có hai con đường thực hiện lệnh. </a:t>
            </a:r>
            <a:endParaRPr lang="en-US" smtClean="0"/>
          </a:p>
          <a:p>
            <a:pPr algn="just"/>
            <a:r>
              <a:rPr lang="en-US" smtClean="0"/>
              <a:t>Nếu </a:t>
            </a:r>
            <a:r>
              <a:rPr lang="en-US"/>
              <a:t>là các lệnh trong try không có lỗi thì tất cả các khối catch được bỏ qua, và thực hiện chương trình vẫn tiếp tục ngay sau khối catch cuối </a:t>
            </a:r>
            <a:r>
              <a:rPr lang="en-US" smtClean="0"/>
              <a:t>cùng.</a:t>
            </a:r>
            <a:endParaRPr lang="en-US"/>
          </a:p>
        </p:txBody>
      </p:sp>
    </p:spTree>
    <p:extLst>
      <p:ext uri="{BB962C8B-B14F-4D97-AF65-F5344CB8AC3E}">
        <p14:creationId xmlns:p14="http://schemas.microsoft.com/office/powerpoint/2010/main" val="1772710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88776"/>
            <a:ext cx="39751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264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một ngoại lệ được ném ra bởi máy ảo Java trong khi thực hiện khối lệnh try, việc thực hiện khối try phải chấm dứt ngay lập tức ngay dòng ngoại lệ xảy ra. Máy ảo Java sau đó xem xét các các lệnh catch theo thứ tự từ trên xuống dưới để tìm kiếm một kiểu ngoại lệ giống như loại ngoại lệ đã được ném.</a:t>
            </a:r>
          </a:p>
        </p:txBody>
      </p:sp>
    </p:spTree>
    <p:extLst>
      <p:ext uri="{BB962C8B-B14F-4D97-AF65-F5344CB8AC3E}">
        <p14:creationId xmlns:p14="http://schemas.microsoft.com/office/powerpoint/2010/main" val="4281539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tìm thấy, máy ảo Java thực thi khối catch này; trong trường hợp có nhiều lệnh catch so </a:t>
            </a:r>
            <a:r>
              <a:rPr lang="en-US" smtClean="0"/>
              <a:t>khớp, </a:t>
            </a:r>
            <a:r>
              <a:rPr lang="en-US"/>
              <a:t>chỉ catch đầu tiên được thực hiện. Sau đó, việc thực hiện tiếp tục sau lệnh catch cuối </a:t>
            </a:r>
            <a:r>
              <a:rPr lang="en-US" smtClean="0"/>
              <a:t>cùng.</a:t>
            </a:r>
          </a:p>
          <a:p>
            <a:pPr algn="just"/>
            <a:r>
              <a:rPr lang="en-US" smtClean="0"/>
              <a:t>Nếu </a:t>
            </a:r>
            <a:r>
              <a:rPr lang="en-US"/>
              <a:t>không có lệnh catch nào được tìm thấy, ngoại lệ được cho là còn tự </a:t>
            </a:r>
            <a:r>
              <a:rPr lang="en-US" smtClean="0"/>
              <a:t>do.</a:t>
            </a:r>
            <a:endParaRPr lang="en-US"/>
          </a:p>
        </p:txBody>
      </p:sp>
    </p:spTree>
    <p:extLst>
      <p:ext uri="{BB962C8B-B14F-4D97-AF65-F5344CB8AC3E}">
        <p14:creationId xmlns:p14="http://schemas.microsoft.com/office/powerpoint/2010/main" val="3014462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6076"/>
            <a:ext cx="5600700"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563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chương trình sau:</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1" y="2204864"/>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538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chương trình sau:</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2276872"/>
            <a:ext cx="76390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762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CATCH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Chương </a:t>
            </a:r>
            <a:r>
              <a:rPr lang="en-US"/>
              <a:t>trình xuất ra màn hình:</a:t>
            </a:r>
          </a:p>
          <a:p>
            <a:pPr marL="338328" lvl="1" indent="0" algn="just">
              <a:buNone/>
            </a:pPr>
            <a:r>
              <a:rPr lang="en-US"/>
              <a:t>We're about to enter the try block </a:t>
            </a:r>
            <a:r>
              <a:rPr lang="en-US" smtClean="0"/>
              <a:t>...</a:t>
            </a:r>
          </a:p>
          <a:p>
            <a:pPr marL="338328" lvl="1" indent="0" algn="just">
              <a:buNone/>
            </a:pPr>
            <a:r>
              <a:rPr lang="en-US" smtClean="0"/>
              <a:t>We're </a:t>
            </a:r>
            <a:r>
              <a:rPr lang="en-US"/>
              <a:t>about to call s1.setName</a:t>
            </a:r>
            <a:r>
              <a:rPr lang="en-US" smtClean="0"/>
              <a:t>(...)</a:t>
            </a:r>
          </a:p>
          <a:p>
            <a:pPr marL="338328" lvl="1" indent="0" algn="just">
              <a:buNone/>
            </a:pPr>
            <a:r>
              <a:rPr lang="en-US" smtClean="0"/>
              <a:t>We're </a:t>
            </a:r>
            <a:r>
              <a:rPr lang="en-US"/>
              <a:t>about to call s2.setName</a:t>
            </a:r>
            <a:r>
              <a:rPr lang="en-US" smtClean="0"/>
              <a:t>(...)</a:t>
            </a:r>
          </a:p>
          <a:p>
            <a:pPr marL="338328" lvl="1" indent="0" algn="just">
              <a:buNone/>
            </a:pPr>
            <a:r>
              <a:rPr lang="en-US" smtClean="0"/>
              <a:t>Executing </a:t>
            </a:r>
            <a:r>
              <a:rPr lang="en-US"/>
              <a:t>the second catch block </a:t>
            </a:r>
            <a:r>
              <a:rPr lang="en-US" smtClean="0"/>
              <a:t>...</a:t>
            </a:r>
          </a:p>
          <a:p>
            <a:pPr marL="338328" lvl="1" indent="0" algn="just">
              <a:buNone/>
            </a:pPr>
            <a:r>
              <a:rPr lang="en-US" smtClean="0"/>
              <a:t>We're </a:t>
            </a:r>
            <a:r>
              <a:rPr lang="en-US"/>
              <a:t>past the last catch block ...</a:t>
            </a:r>
          </a:p>
        </p:txBody>
      </p:sp>
    </p:spTree>
    <p:extLst>
      <p:ext uri="{BB962C8B-B14F-4D97-AF65-F5344CB8AC3E}">
        <p14:creationId xmlns:p14="http://schemas.microsoft.com/office/powerpoint/2010/main" val="836243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khối try có thể có một khối finally liên kết với nó. </a:t>
            </a:r>
            <a:endParaRPr lang="en-US" smtClean="0"/>
          </a:p>
          <a:p>
            <a:pPr algn="just"/>
            <a:r>
              <a:rPr lang="en-US" smtClean="0"/>
              <a:t>Khối </a:t>
            </a:r>
            <a:r>
              <a:rPr lang="en-US"/>
              <a:t>finally phải sau khối catch (cuối cùng) liên kết với khối try đó. </a:t>
            </a:r>
            <a:endParaRPr lang="en-US" smtClean="0"/>
          </a:p>
          <a:p>
            <a:pPr algn="just"/>
            <a:r>
              <a:rPr lang="en-US" smtClean="0"/>
              <a:t>Dù </a:t>
            </a:r>
            <a:r>
              <a:rPr lang="en-US"/>
              <a:t>có hay không khối catch nào được thực hiện, khối finally luôn được thực thi.</a:t>
            </a:r>
          </a:p>
          <a:p>
            <a:pPr algn="just"/>
            <a:endParaRPr lang="en-US"/>
          </a:p>
        </p:txBody>
      </p:sp>
    </p:spTree>
    <p:extLst>
      <p:ext uri="{BB962C8B-B14F-4D97-AF65-F5344CB8AC3E}">
        <p14:creationId xmlns:p14="http://schemas.microsoft.com/office/powerpoint/2010/main" val="231317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000" smtClean="0"/>
              <a:t>Ngoại lệ trong Java là một đối tượng miêu tả trạng thái lỗi xảy ra trong một đoạn mã. </a:t>
            </a:r>
          </a:p>
          <a:p>
            <a:pPr algn="just"/>
            <a:r>
              <a:rPr lang="en-US" sz="3000" smtClean="0"/>
              <a:t>Khi một trạng thái lỗi nảy sinh, đối tượng đại diện cho ngoại lệ đó được tạo ra và được chuyển cho phương thức gây nên lỗi. </a:t>
            </a:r>
          </a:p>
          <a:p>
            <a:pPr algn="just"/>
            <a:r>
              <a:rPr lang="en-US" sz="3000" smtClean="0"/>
              <a:t>Phương thức này có thể xử lý ngoại lệ này hoặc cho qua.</a:t>
            </a:r>
            <a:endParaRPr lang="en-US"/>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a:p>
            <a:pPr algn="just"/>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 y="1988840"/>
            <a:ext cx="9129722" cy="371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246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a:p>
            <a:pPr algn="just"/>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31" y="1846287"/>
            <a:ext cx="82010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42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a:p>
            <a:pPr algn="just"/>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776287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422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a:t>
            </a:r>
            <a:r>
              <a:rPr lang="en-US">
                <a:solidFill>
                  <a:srgbClr val="FFFF00"/>
                </a:solidFill>
              </a:rPr>
              <a:t>FINALLY</a:t>
            </a:r>
          </a:p>
        </p:txBody>
      </p:sp>
      <p:sp>
        <p:nvSpPr>
          <p:cNvPr id="3" name="Content Placeholder 2"/>
          <p:cNvSpPr>
            <a:spLocks noGrp="1"/>
          </p:cNvSpPr>
          <p:nvPr>
            <p:ph idx="1"/>
          </p:nvPr>
        </p:nvSpPr>
        <p:spPr/>
        <p:txBody>
          <a:bodyPr>
            <a:normAutofit/>
          </a:bodyPr>
          <a:lstStyle/>
          <a:p>
            <a:pPr algn="just"/>
            <a:r>
              <a:rPr lang="en-US" smtClean="0"/>
              <a:t>Chương </a:t>
            </a:r>
            <a:r>
              <a:rPr lang="en-US"/>
              <a:t>trình xuất ra màn hình:</a:t>
            </a:r>
          </a:p>
          <a:p>
            <a:pPr marL="338328" lvl="1" indent="0" algn="just">
              <a:buNone/>
            </a:pPr>
            <a:r>
              <a:rPr lang="en-US"/>
              <a:t>We're about to enter the try block </a:t>
            </a:r>
            <a:r>
              <a:rPr lang="en-US" smtClean="0"/>
              <a:t>...</a:t>
            </a:r>
          </a:p>
          <a:p>
            <a:pPr marL="338328" lvl="1" indent="0" algn="just">
              <a:buNone/>
            </a:pPr>
            <a:r>
              <a:rPr lang="en-US" smtClean="0"/>
              <a:t>We're </a:t>
            </a:r>
            <a:r>
              <a:rPr lang="en-US"/>
              <a:t>about to call s1.setName</a:t>
            </a:r>
            <a:r>
              <a:rPr lang="en-US" smtClean="0"/>
              <a:t>(...)</a:t>
            </a:r>
          </a:p>
          <a:p>
            <a:pPr marL="338328" lvl="1" indent="0" algn="just">
              <a:buNone/>
            </a:pPr>
            <a:r>
              <a:rPr lang="en-US" smtClean="0"/>
              <a:t>We're </a:t>
            </a:r>
            <a:r>
              <a:rPr lang="en-US"/>
              <a:t>about to call s2.setName</a:t>
            </a:r>
            <a:r>
              <a:rPr lang="en-US" smtClean="0"/>
              <a:t>(...)</a:t>
            </a:r>
          </a:p>
          <a:p>
            <a:pPr marL="338328" lvl="1" indent="0" algn="just">
              <a:buNone/>
            </a:pPr>
            <a:r>
              <a:rPr lang="en-US" smtClean="0"/>
              <a:t>Executing </a:t>
            </a:r>
            <a:r>
              <a:rPr lang="en-US"/>
              <a:t>the second catch block </a:t>
            </a:r>
            <a:r>
              <a:rPr lang="en-US" smtClean="0"/>
              <a:t>...</a:t>
            </a:r>
          </a:p>
          <a:p>
            <a:pPr marL="338328" lvl="1" indent="0" algn="just">
              <a:buNone/>
            </a:pPr>
            <a:r>
              <a:rPr lang="en-US"/>
              <a:t>Executing the finally block ...</a:t>
            </a:r>
          </a:p>
          <a:p>
            <a:pPr marL="338328" lvl="1" indent="0" algn="just">
              <a:buNone/>
            </a:pPr>
            <a:r>
              <a:rPr lang="en-US" smtClean="0"/>
              <a:t>We're </a:t>
            </a:r>
            <a:r>
              <a:rPr lang="en-US"/>
              <a:t>past the last catch block ...</a:t>
            </a:r>
          </a:p>
        </p:txBody>
      </p:sp>
    </p:spTree>
    <p:extLst>
      <p:ext uri="{BB962C8B-B14F-4D97-AF65-F5344CB8AC3E}">
        <p14:creationId xmlns:p14="http://schemas.microsoft.com/office/powerpoint/2010/main" val="254611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biến thể cuối cùng của chương trình Problemx là nó ném ra NullPointerException, nhưng không có lệnh catch nào thích hợp:</a:t>
            </a:r>
          </a:p>
          <a:p>
            <a:pPr algn="just"/>
            <a:endParaRPr lang="en-US"/>
          </a:p>
          <a:p>
            <a:pPr algn="just"/>
            <a:endParaRPr lang="en-US"/>
          </a:p>
        </p:txBody>
      </p:sp>
    </p:spTree>
    <p:extLst>
      <p:ext uri="{BB962C8B-B14F-4D97-AF65-F5344CB8AC3E}">
        <p14:creationId xmlns:p14="http://schemas.microsoft.com/office/powerpoint/2010/main" val="60495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628800"/>
            <a:ext cx="82581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990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7152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948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a:t>
            </a:r>
            <a:r>
              <a:rPr lang="en-US">
                <a:solidFill>
                  <a:srgbClr val="FFFF00"/>
                </a:solidFill>
              </a:rPr>
              <a:t>FINALLY</a:t>
            </a:r>
          </a:p>
        </p:txBody>
      </p:sp>
      <p:sp>
        <p:nvSpPr>
          <p:cNvPr id="3" name="Content Placeholder 2"/>
          <p:cNvSpPr>
            <a:spLocks noGrp="1"/>
          </p:cNvSpPr>
          <p:nvPr>
            <p:ph idx="1"/>
          </p:nvPr>
        </p:nvSpPr>
        <p:spPr/>
        <p:txBody>
          <a:bodyPr>
            <a:normAutofit/>
          </a:bodyPr>
          <a:lstStyle/>
          <a:p>
            <a:pPr algn="just"/>
            <a:r>
              <a:rPr lang="en-US" smtClean="0"/>
              <a:t>Chương </a:t>
            </a:r>
            <a:r>
              <a:rPr lang="en-US"/>
              <a:t>trình xuất ra màn hình:</a:t>
            </a:r>
          </a:p>
          <a:p>
            <a:pPr marL="338328" lvl="1" indent="0" algn="just">
              <a:buNone/>
            </a:pPr>
            <a:r>
              <a:rPr lang="en-US"/>
              <a:t>We're about to enter the try block </a:t>
            </a:r>
            <a:r>
              <a:rPr lang="en-US" smtClean="0"/>
              <a:t>...</a:t>
            </a:r>
          </a:p>
          <a:p>
            <a:pPr marL="338328" lvl="1" indent="0" algn="just">
              <a:buNone/>
            </a:pPr>
            <a:r>
              <a:rPr lang="en-US" smtClean="0"/>
              <a:t>We're </a:t>
            </a:r>
            <a:r>
              <a:rPr lang="en-US"/>
              <a:t>about to call s1.setName</a:t>
            </a:r>
            <a:r>
              <a:rPr lang="en-US" smtClean="0"/>
              <a:t>(...)</a:t>
            </a:r>
          </a:p>
          <a:p>
            <a:pPr marL="338328" lvl="1" indent="0" algn="just">
              <a:buNone/>
            </a:pPr>
            <a:r>
              <a:rPr lang="en-US" smtClean="0"/>
              <a:t>We're </a:t>
            </a:r>
            <a:r>
              <a:rPr lang="en-US"/>
              <a:t>about to call s2.setName</a:t>
            </a:r>
            <a:r>
              <a:rPr lang="en-US" smtClean="0"/>
              <a:t>(...)</a:t>
            </a:r>
          </a:p>
          <a:p>
            <a:pPr marL="338328" lvl="1" indent="0" algn="just">
              <a:buNone/>
            </a:pPr>
            <a:r>
              <a:rPr lang="en-US" smtClean="0"/>
              <a:t>Executing </a:t>
            </a:r>
            <a:r>
              <a:rPr lang="en-US"/>
              <a:t>the finally block </a:t>
            </a:r>
            <a:r>
              <a:rPr lang="en-US" smtClean="0"/>
              <a:t>...</a:t>
            </a:r>
            <a:endParaRPr lang="en-US"/>
          </a:p>
        </p:txBody>
      </p:sp>
    </p:spTree>
    <p:extLst>
      <p:ext uri="{BB962C8B-B14F-4D97-AF65-F5344CB8AC3E}">
        <p14:creationId xmlns:p14="http://schemas.microsoft.com/office/powerpoint/2010/main" val="4123895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Nhận xét: </a:t>
            </a:r>
          </a:p>
          <a:p>
            <a:pPr algn="just"/>
            <a:r>
              <a:rPr lang="en-US" smtClean="0"/>
              <a:t>Chương </a:t>
            </a:r>
            <a:r>
              <a:rPr lang="en-US"/>
              <a:t>trình không thực hiện câu lệnh: System.out.println("We're past the last catch block ...");</a:t>
            </a:r>
          </a:p>
          <a:p>
            <a:pPr algn="just"/>
            <a:r>
              <a:rPr lang="en-US"/>
              <a:t>Bởi vì ngoại lệ không bị bắt </a:t>
            </a:r>
            <a:r>
              <a:rPr lang="en-US" smtClean="0"/>
              <a:t>nên </a:t>
            </a:r>
            <a:r>
              <a:rPr lang="en-US"/>
              <a:t>phương thức main </a:t>
            </a:r>
            <a:r>
              <a:rPr lang="en-US" smtClean="0"/>
              <a:t>kết </a:t>
            </a:r>
            <a:r>
              <a:rPr lang="en-US"/>
              <a:t>thúc bất bình thường.</a:t>
            </a:r>
          </a:p>
          <a:p>
            <a:pPr algn="just"/>
            <a:r>
              <a:rPr lang="en-US"/>
              <a:t>Như vậy dù trường hợp nào xảy ra trong khối lệnh try/catch, khối finally nếu có luôn thực hiện.</a:t>
            </a:r>
          </a:p>
          <a:p>
            <a:pPr algn="just"/>
            <a:endParaRPr lang="en-US"/>
          </a:p>
        </p:txBody>
      </p:sp>
    </p:spTree>
    <p:extLst>
      <p:ext uri="{BB962C8B-B14F-4D97-AF65-F5344CB8AC3E}">
        <p14:creationId xmlns:p14="http://schemas.microsoft.com/office/powerpoint/2010/main" val="211696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CƠ CHẾ XỬ LÝ NGOẠI LỆ</a:t>
            </a:r>
            <a:br>
              <a:rPr lang="en-US" smtClean="0">
                <a:solidFill>
                  <a:srgbClr val="FFFF00"/>
                </a:solidFill>
              </a:rPr>
            </a:br>
            <a:r>
              <a:rPr lang="en-US" smtClean="0">
                <a:solidFill>
                  <a:srgbClr val="FFFF00"/>
                </a:solidFill>
              </a:rPr>
              <a:t>KHỐI FINALLY</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Ta </a:t>
            </a:r>
            <a:r>
              <a:rPr lang="en-US"/>
              <a:t>có thể bỏ qua khối catch nếu có khối finally:</a:t>
            </a:r>
          </a:p>
          <a:p>
            <a:pPr marL="338328" lvl="1" indent="0">
              <a:buNone/>
            </a:pPr>
            <a:r>
              <a:rPr lang="en-US" smtClean="0"/>
              <a:t>try </a:t>
            </a:r>
            <a:r>
              <a:rPr lang="en-US"/>
              <a:t>{ ... }</a:t>
            </a:r>
          </a:p>
          <a:p>
            <a:pPr marL="338328" lvl="1" indent="0">
              <a:buNone/>
            </a:pPr>
            <a:r>
              <a:rPr lang="en-US"/>
              <a:t>finally { ... }</a:t>
            </a:r>
          </a:p>
        </p:txBody>
      </p:sp>
    </p:spTree>
    <p:extLst>
      <p:ext uri="{BB962C8B-B14F-4D97-AF65-F5344CB8AC3E}">
        <p14:creationId xmlns:p14="http://schemas.microsoft.com/office/powerpoint/2010/main" val="3637092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000" smtClean="0"/>
              <a:t>Các tình huống xảy ra Exception:</a:t>
            </a:r>
          </a:p>
          <a:p>
            <a:pPr lvl="1" algn="just"/>
            <a:r>
              <a:rPr lang="en-US" smtClean="0"/>
              <a:t>Lỗi chương trình.</a:t>
            </a:r>
          </a:p>
          <a:p>
            <a:pPr lvl="1" algn="just"/>
            <a:r>
              <a:rPr lang="en-US" smtClean="0"/>
              <a:t>Lỗi do mã người dùng.</a:t>
            </a:r>
          </a:p>
          <a:p>
            <a:pPr lvl="1" algn="just"/>
            <a:r>
              <a:rPr lang="en-US" smtClean="0"/>
              <a:t>Lỗi không thuộc phạm vi kiểm soát của chương trình.</a:t>
            </a:r>
            <a:endParaRPr lang="en-US"/>
          </a:p>
        </p:txBody>
      </p:sp>
    </p:spTree>
    <p:extLst>
      <p:ext uri="{BB962C8B-B14F-4D97-AF65-F5344CB8AC3E}">
        <p14:creationId xmlns:p14="http://schemas.microsoft.com/office/powerpoint/2010/main" val="3515239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phương thức có một ngoại lệ phát sinh nhưng không nắm bắt được ngoại lệ thì nơi gọi (client code) phương thức đó có cơ hội để bắt ngoại lệ đó. </a:t>
            </a:r>
          </a:p>
          <a:p>
            <a:pPr algn="just"/>
            <a:endParaRPr lang="en-US"/>
          </a:p>
        </p:txBody>
      </p:sp>
    </p:spTree>
    <p:extLst>
      <p:ext uri="{BB962C8B-B14F-4D97-AF65-F5344CB8AC3E}">
        <p14:creationId xmlns:p14="http://schemas.microsoft.com/office/powerpoint/2010/main" val="41804918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212013"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471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764" y="188640"/>
            <a:ext cx="56515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980" y="3429000"/>
            <a:ext cx="43815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157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Khi thực </a:t>
            </a:r>
            <a:r>
              <a:rPr lang="en-US"/>
              <a:t>hiện MainProgram, phương thức main gọi s.methodX(), mà nó sẽ gọi p.methodY(); điều này tạo một chồng (stack) lúc chạy chương </a:t>
            </a:r>
            <a:r>
              <a:rPr lang="en-US" smtClean="0"/>
              <a:t>trình:</a:t>
            </a:r>
            <a:endParaRPr lang="en-US"/>
          </a:p>
          <a:p>
            <a:pPr algn="just"/>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816" y="3717032"/>
            <a:ext cx="47117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783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t>Chồng (</a:t>
            </a:r>
            <a:r>
              <a:rPr lang="en-US" smtClean="0"/>
              <a:t>stack) </a:t>
            </a:r>
            <a:r>
              <a:rPr lang="en-US"/>
              <a:t>gọi hoạt động theo cơ chế LIFO. Vì vậy, khi methodY kết thúc thực hiện, quyền kiểm soát thực hiện trả lại cho methodX, methodY được đẩy </a:t>
            </a:r>
            <a:r>
              <a:rPr lang="en-US" smtClean="0"/>
              <a:t>ra.</a:t>
            </a:r>
          </a:p>
        </p:txBody>
      </p:sp>
    </p:spTree>
    <p:extLst>
      <p:ext uri="{BB962C8B-B14F-4D97-AF65-F5344CB8AC3E}">
        <p14:creationId xmlns:p14="http://schemas.microsoft.com/office/powerpoint/2010/main" val="3405220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t>Khi một phương thức chấm dứt, nó bị lấy ra khỏi chồng (stack).</a:t>
            </a:r>
            <a:endParaRPr lang="en-US"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9" y="2780928"/>
            <a:ext cx="8469313"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6974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Bây </a:t>
            </a:r>
            <a:r>
              <a:rPr lang="en-US"/>
              <a:t>giờ chúng ta hãy giả định rằng NullPointerException được ném trong khi </a:t>
            </a:r>
            <a:r>
              <a:rPr lang="en-US" smtClean="0"/>
              <a:t>thực hiện </a:t>
            </a:r>
            <a:r>
              <a:rPr lang="en-US"/>
              <a:t>methodY. Nếu có khối lệnh try/catch thích hợp bắt ngoại lệ này trong </a:t>
            </a:r>
            <a:r>
              <a:rPr lang="en-US" smtClean="0"/>
              <a:t>methodY thì </a:t>
            </a:r>
            <a:r>
              <a:rPr lang="en-US"/>
              <a:t>NullPointerException được xử lý như sau:</a:t>
            </a:r>
          </a:p>
        </p:txBody>
      </p:sp>
    </p:spTree>
    <p:extLst>
      <p:ext uri="{BB962C8B-B14F-4D97-AF65-F5344CB8AC3E}">
        <p14:creationId xmlns:p14="http://schemas.microsoft.com/office/powerpoint/2010/main" val="4285678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90600"/>
            <a:ext cx="62357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563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Sau </a:t>
            </a:r>
            <a:r>
              <a:rPr lang="en-US"/>
              <a:t>đó cả Student và MainProgram không nhận biết những ngoại lệ được ném từ Proffessor. </a:t>
            </a:r>
            <a:endParaRPr lang="en-US" smtClean="0"/>
          </a:p>
          <a:p>
            <a:pPr algn="just"/>
            <a:r>
              <a:rPr lang="en-US" smtClean="0"/>
              <a:t>Từ </a:t>
            </a:r>
            <a:r>
              <a:rPr lang="en-US"/>
              <a:t>góc nhìn của chồng gọi </a:t>
            </a:r>
            <a:r>
              <a:rPr lang="en-US" smtClean="0"/>
              <a:t>(call stack</a:t>
            </a:r>
            <a:r>
              <a:rPr lang="en-US"/>
              <a:t>), nhận biết của các ngoại lệ được chứa trong phạm vi mức hiện hành của chồng (stack).</a:t>
            </a:r>
          </a:p>
        </p:txBody>
      </p:sp>
    </p:spTree>
    <p:extLst>
      <p:ext uri="{BB962C8B-B14F-4D97-AF65-F5344CB8AC3E}">
        <p14:creationId xmlns:p14="http://schemas.microsoft.com/office/powerpoint/2010/main" val="2000663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Khối </a:t>
            </a:r>
            <a:r>
              <a:rPr lang="en-US"/>
              <a:t>lệnh try/catch trong trong phương thức methodY nhận biết ngoại lệ trong mức hiện hành của chồng gọi (</a:t>
            </a:r>
            <a:r>
              <a:rPr lang="en-US" smtClean="0"/>
              <a:t>call stack</a:t>
            </a:r>
            <a:r>
              <a:rPr lang="en-US"/>
              <a:t>).</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688" y="3356992"/>
            <a:ext cx="4864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683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marL="36576" indent="0" algn="just">
              <a:buNone/>
            </a:pPr>
            <a:r>
              <a:rPr lang="en-US" smtClean="0"/>
              <a:t>Vấn </a:t>
            </a:r>
            <a:r>
              <a:rPr lang="en-US"/>
              <a:t>đề có thể phát sinh bất ngờ khi máy ảo Java thực hiện chương trình Java, ví </a:t>
            </a:r>
            <a:r>
              <a:rPr lang="en-US" smtClean="0"/>
              <a:t>dụ:</a:t>
            </a:r>
          </a:p>
          <a:p>
            <a:pPr algn="just"/>
            <a:r>
              <a:rPr lang="en-US" sz="3000" smtClean="0"/>
              <a:t>Chương </a:t>
            </a:r>
            <a:r>
              <a:rPr lang="en-US" sz="3000"/>
              <a:t>trình không thể mở một tập tin dữ liệu do không có quyền thích </a:t>
            </a:r>
            <a:r>
              <a:rPr lang="en-US" sz="3000" smtClean="0"/>
              <a:t>hợp.</a:t>
            </a:r>
          </a:p>
          <a:p>
            <a:pPr algn="just"/>
            <a:r>
              <a:rPr lang="en-US" sz="3000" smtClean="0"/>
              <a:t>Chương </a:t>
            </a:r>
            <a:r>
              <a:rPr lang="en-US" sz="3000"/>
              <a:t>trình gặp khó khăn khi thiết lập kết nối đến một hệ thống quản lý CSDL vì  người sử dụng đã cung cấp một mật khẩu không hợp </a:t>
            </a:r>
            <a:r>
              <a:rPr lang="en-US" sz="3000" smtClean="0"/>
              <a:t>lệ.</a:t>
            </a:r>
          </a:p>
          <a:p>
            <a:pPr algn="just"/>
            <a:r>
              <a:rPr lang="en-US" sz="3000" smtClean="0"/>
              <a:t>Người </a:t>
            </a:r>
            <a:r>
              <a:rPr lang="en-US" sz="3000"/>
              <a:t>sử dụng cung cấp số liệu không phù hợp thông qua một ứng dụng của giao diện người dùng, ví dụ nhập một giá trị không phải số nơi một giá trị số được mong </a:t>
            </a:r>
            <a:r>
              <a:rPr lang="en-US" sz="3000" smtClean="0"/>
              <a:t>đợi.</a:t>
            </a:r>
          </a:p>
          <a:p>
            <a:pPr algn="just"/>
            <a:r>
              <a:rPr lang="en-US" smtClean="0"/>
              <a:t>Vấn </a:t>
            </a:r>
            <a:r>
              <a:rPr lang="en-US"/>
              <a:t>đề có thể là một lỗi logic mà các trình biên dịch đã không thể phát hiện. </a:t>
            </a:r>
          </a:p>
        </p:txBody>
      </p:sp>
    </p:spTree>
    <p:extLst>
      <p:ext uri="{BB962C8B-B14F-4D97-AF65-F5344CB8AC3E}">
        <p14:creationId xmlns:p14="http://schemas.microsoft.com/office/powerpoint/2010/main" val="1993054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Giả </a:t>
            </a:r>
            <a:r>
              <a:rPr lang="en-US"/>
              <a:t>sử methodY không bắt ngoại lệ NullPointerExceptions: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80928"/>
            <a:ext cx="84582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141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NullPointerException được ném trong khi thực hiện phiên bản này của methodY, nó sẽ đi xuống một mức của chồng (stack) gọi tới methodX của lớp sinh viên, là nơi gọi p.methodY(). </a:t>
            </a:r>
            <a:endParaRPr lang="en-US" smtClean="0"/>
          </a:p>
          <a:p>
            <a:pPr algn="just"/>
            <a:r>
              <a:rPr lang="en-US" smtClean="0"/>
              <a:t>Nếu </a:t>
            </a:r>
            <a:r>
              <a:rPr lang="en-US"/>
              <a:t>mã methodX của lớp Student có khối try/catch thích hợp như sau:</a:t>
            </a:r>
          </a:p>
        </p:txBody>
      </p:sp>
    </p:spTree>
    <p:extLst>
      <p:ext uri="{BB962C8B-B14F-4D97-AF65-F5344CB8AC3E}">
        <p14:creationId xmlns:p14="http://schemas.microsoft.com/office/powerpoint/2010/main" val="1713777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Thì </a:t>
            </a:r>
            <a:r>
              <a:rPr lang="en-US"/>
              <a:t>xử lý ngoại lệ trong methodX sẽ xử lý, và MainProgram không biết rằng có một ngoại lệ được ném ra</a:t>
            </a:r>
            <a:r>
              <a:rPr lang="en-US" smtClean="0"/>
              <a:t>.</a:t>
            </a:r>
          </a:p>
          <a:p>
            <a:pPr algn="just"/>
            <a:r>
              <a:rPr lang="en-US" smtClean="0"/>
              <a:t>Tức là ngoại </a:t>
            </a:r>
            <a:r>
              <a:rPr lang="en-US"/>
              <a:t>lệ thoát khỏi p.methodY() và chuyển xuống s.methodX() xử </a:t>
            </a:r>
            <a:r>
              <a:rPr lang="en-US" smtClean="0"/>
              <a:t>lý:</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118" y="4149080"/>
            <a:ext cx="57277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2327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Trường hợp thứ 3:</a:t>
            </a:r>
          </a:p>
          <a:p>
            <a:pPr algn="just"/>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84582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1046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Trường hợp thứ 3:</a:t>
            </a:r>
          </a:p>
          <a:p>
            <a:pPr algn="just"/>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487" y="2296120"/>
            <a:ext cx="6538913"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9786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Trường hợp thứ 3:</a:t>
            </a:r>
          </a:p>
          <a:p>
            <a:pPr algn="just"/>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24744"/>
            <a:ext cx="6488113"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2918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a:t>
            </a:r>
            <a:r>
              <a:rPr lang="en-US"/>
              <a:t>trường hợp này, ngoại lệ NullPointerException được ném trong methodY sẽ thông qua chồng gọi chuyển tới phương thức main, nơi có xử lý ngoại </a:t>
            </a:r>
            <a:r>
              <a:rPr lang="en-US" smtClean="0"/>
              <a:t>lệ.</a:t>
            </a:r>
          </a:p>
          <a:p>
            <a:pPr algn="just"/>
            <a:r>
              <a:rPr lang="en-US" smtClean="0"/>
              <a:t>Trong </a:t>
            </a:r>
            <a:r>
              <a:rPr lang="en-US"/>
              <a:t>trường hợp này, người sử dụng ứng dụng này là không biết rằng có một ngoại lệ đã xảy ra.</a:t>
            </a:r>
          </a:p>
          <a:p>
            <a:pPr algn="just"/>
            <a:endParaRPr lang="en-US"/>
          </a:p>
        </p:txBody>
      </p:sp>
    </p:spTree>
    <p:extLst>
      <p:ext uri="{BB962C8B-B14F-4D97-AF65-F5344CB8AC3E}">
        <p14:creationId xmlns:p14="http://schemas.microsoft.com/office/powerpoint/2010/main" val="12759454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88840"/>
            <a:ext cx="54229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2401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minh hoạ cuối cùng, chúng ta hãy giả định rằng ngay cả phương thức main bỏ qua xử lý ngoại lệ. </a:t>
            </a:r>
            <a:endParaRPr lang="en-US" smtClean="0"/>
          </a:p>
          <a:p>
            <a:pPr algn="just"/>
            <a:r>
              <a:rPr lang="en-US" smtClean="0"/>
              <a:t>Nếu </a:t>
            </a:r>
            <a:r>
              <a:rPr lang="en-US"/>
              <a:t>một NullPointerException đã phát sinh trong methodY, chúng ta nhìn thấy dấu vết chồng (stack trace) xuất hiện trong cửa sổ lệnh:</a:t>
            </a:r>
          </a:p>
          <a:p>
            <a:pPr algn="just"/>
            <a:endParaRPr lang="en-US"/>
          </a:p>
        </p:txBody>
      </p:sp>
    </p:spTree>
    <p:extLst>
      <p:ext uri="{BB962C8B-B14F-4D97-AF65-F5344CB8AC3E}">
        <p14:creationId xmlns:p14="http://schemas.microsoft.com/office/powerpoint/2010/main" val="680291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BẮT CÁC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t>Nếu ứng dụng bỏ qua xử lý ngoại lệ, máy ảo Java chấm dứt ứng dụng và báo cáo ngoại lệ </a:t>
            </a:r>
            <a:r>
              <a:rPr lang="en-US" smtClean="0"/>
              <a:t>cho </a:t>
            </a:r>
            <a:r>
              <a:rPr lang="en-US"/>
              <a:t>người sử dụng </a:t>
            </a:r>
            <a:r>
              <a:rPr lang="en-US" smtClean="0"/>
              <a:t>biết.</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875" y="3165301"/>
            <a:ext cx="72485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25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4" y="1556792"/>
            <a:ext cx="9039320" cy="40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257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Lớp </a:t>
            </a:r>
            <a:r>
              <a:rPr lang="en-US"/>
              <a:t>Exception </a:t>
            </a:r>
            <a:r>
              <a:rPr lang="en-US" smtClean="0"/>
              <a:t>tổng </a:t>
            </a:r>
            <a:r>
              <a:rPr lang="en-US"/>
              <a:t>quát, bao gồm trong gói java.lang, là siêu lớp của tất cả các loại ngoại lệ trong Java</a:t>
            </a:r>
            <a:r>
              <a:rPr lang="en-US" smtClean="0"/>
              <a:t>.</a:t>
            </a:r>
            <a:endParaRPr lang="en-US"/>
          </a:p>
        </p:txBody>
      </p:sp>
    </p:spTree>
    <p:extLst>
      <p:ext uri="{BB962C8B-B14F-4D97-AF65-F5344CB8AC3E}">
        <p14:creationId xmlns:p14="http://schemas.microsoft.com/office/powerpoint/2010/main" val="3606845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4" name="image97.jpeg"/>
          <p:cNvPicPr/>
          <p:nvPr/>
        </p:nvPicPr>
        <p:blipFill>
          <a:blip r:embed="rId3" cstate="print"/>
          <a:stretch>
            <a:fillRect/>
          </a:stretch>
        </p:blipFill>
        <p:spPr>
          <a:xfrm>
            <a:off x="1501686" y="1124744"/>
            <a:ext cx="6094650" cy="5675372"/>
          </a:xfrm>
          <a:prstGeom prst="rect">
            <a:avLst/>
          </a:prstGeom>
        </p:spPr>
      </p:pic>
    </p:spTree>
    <p:extLst>
      <p:ext uri="{BB962C8B-B14F-4D97-AF65-F5344CB8AC3E}">
        <p14:creationId xmlns:p14="http://schemas.microsoft.com/office/powerpoint/2010/main" val="33792335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dụ: Cây </a:t>
            </a:r>
            <a:r>
              <a:rPr lang="en-US"/>
              <a:t>thừa kế của kiểu ngoại lệ </a:t>
            </a:r>
            <a:r>
              <a:rPr lang="en-US" smtClean="0"/>
              <a:t>java.sql.DataTruncation</a:t>
            </a:r>
            <a:endParaRPr lang="en-US"/>
          </a:p>
        </p:txBody>
      </p:sp>
      <p:pic>
        <p:nvPicPr>
          <p:cNvPr id="4" name="image98.jpeg"/>
          <p:cNvPicPr/>
          <p:nvPr/>
        </p:nvPicPr>
        <p:blipFill>
          <a:blip r:embed="rId3" cstate="print"/>
          <a:stretch>
            <a:fillRect/>
          </a:stretch>
        </p:blipFill>
        <p:spPr>
          <a:xfrm>
            <a:off x="1691680" y="2564904"/>
            <a:ext cx="5286890" cy="4289852"/>
          </a:xfrm>
          <a:prstGeom prst="rect">
            <a:avLst/>
          </a:prstGeom>
        </p:spPr>
      </p:pic>
    </p:spTree>
    <p:extLst>
      <p:ext uri="{BB962C8B-B14F-4D97-AF65-F5344CB8AC3E}">
        <p14:creationId xmlns:p14="http://schemas.microsoft.com/office/powerpoint/2010/main" val="164315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khối catch bắt ngoại lệ cho một loại X sẽ bắt kiểu cụ thể của ngoại lệ hay bất kỳ kiểu con nào của nó, vì đó là bản chất của thừa kế. </a:t>
            </a:r>
            <a:endParaRPr lang="en-US" smtClean="0"/>
          </a:p>
          <a:p>
            <a:pPr algn="just"/>
            <a:r>
              <a:rPr lang="en-US" smtClean="0"/>
              <a:t>Do </a:t>
            </a:r>
            <a:r>
              <a:rPr lang="en-US"/>
              <a:t>lý do này, điều quan trọng là liệt kê khối lệnh catch từ chi tiết nhất tới tổng quát nhất sau khối lệnh try, có nghĩa là, từ lớp con mức thấp nhất đến siêu lớp cao nhất.</a:t>
            </a:r>
          </a:p>
        </p:txBody>
      </p:sp>
    </p:spTree>
    <p:extLst>
      <p:ext uri="{BB962C8B-B14F-4D97-AF65-F5344CB8AC3E}">
        <p14:creationId xmlns:p14="http://schemas.microsoft.com/office/powerpoint/2010/main" val="42873662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48680"/>
            <a:ext cx="8532813"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6700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mtClean="0"/>
              <a:t>Ví dụ:</a:t>
            </a:r>
          </a:p>
          <a:p>
            <a:pPr marL="36576" indent="0" algn="just">
              <a:buNone/>
            </a:pPr>
            <a:r>
              <a:rPr lang="en-US" sz="3100"/>
              <a:t>import java.sql.*;</a:t>
            </a:r>
          </a:p>
          <a:p>
            <a:pPr marL="36576" indent="0">
              <a:buNone/>
            </a:pPr>
            <a:r>
              <a:rPr lang="en-US" sz="3100" smtClean="0"/>
              <a:t>try </a:t>
            </a:r>
            <a:r>
              <a:rPr lang="en-US" sz="3100"/>
              <a:t>{</a:t>
            </a:r>
          </a:p>
          <a:p>
            <a:pPr marL="36576" indent="0">
              <a:buNone/>
            </a:pPr>
            <a:r>
              <a:rPr lang="en-US" sz="3100" smtClean="0"/>
              <a:t>	// Viết </a:t>
            </a:r>
            <a:r>
              <a:rPr lang="en-US" sz="3100"/>
              <a:t>dữ liệu vào CSDL…</a:t>
            </a:r>
          </a:p>
          <a:p>
            <a:pPr marL="36576" indent="0">
              <a:buNone/>
            </a:pPr>
            <a:r>
              <a:rPr lang="en-US" sz="3100"/>
              <a:t>} catch (DataTruncation e1) {</a:t>
            </a:r>
          </a:p>
          <a:p>
            <a:pPr marL="36576" indent="0">
              <a:buNone/>
            </a:pPr>
            <a:r>
              <a:rPr lang="en-US" sz="3100" smtClean="0"/>
              <a:t>	// Bắt </a:t>
            </a:r>
            <a:r>
              <a:rPr lang="en-US" sz="3100"/>
              <a:t>kiểu ngoại lệ cụ thể nhất…</a:t>
            </a:r>
          </a:p>
          <a:p>
            <a:pPr marL="36576" indent="0">
              <a:buNone/>
            </a:pPr>
            <a:r>
              <a:rPr lang="en-US" sz="3100"/>
              <a:t>} catch (SQLWarning e2) {</a:t>
            </a:r>
          </a:p>
          <a:p>
            <a:pPr marL="36576" indent="0">
              <a:buNone/>
            </a:pPr>
            <a:r>
              <a:rPr lang="en-US" sz="3100" smtClean="0"/>
              <a:t>	// Rồi </a:t>
            </a:r>
            <a:r>
              <a:rPr lang="en-US" sz="3100"/>
              <a:t>ít cụ thể hơn ...</a:t>
            </a:r>
          </a:p>
          <a:p>
            <a:pPr marL="36576" indent="0">
              <a:buNone/>
            </a:pPr>
            <a:r>
              <a:rPr lang="en-US" sz="3100"/>
              <a:t>} catch (SQLException e3) {</a:t>
            </a:r>
          </a:p>
          <a:p>
            <a:pPr marL="36576" indent="0">
              <a:buNone/>
            </a:pPr>
            <a:r>
              <a:rPr lang="en-US" sz="3100" smtClean="0"/>
              <a:t>	// Tổng </a:t>
            </a:r>
            <a:r>
              <a:rPr lang="en-US" sz="3100"/>
              <a:t>quát hơn...</a:t>
            </a:r>
          </a:p>
          <a:p>
            <a:pPr marL="36576" indent="0">
              <a:buNone/>
            </a:pPr>
            <a:r>
              <a:rPr lang="en-US" sz="3100" smtClean="0"/>
              <a:t>}</a:t>
            </a:r>
            <a:endParaRPr lang="en-US"/>
          </a:p>
        </p:txBody>
      </p:sp>
    </p:spTree>
    <p:extLst>
      <p:ext uri="{BB962C8B-B14F-4D97-AF65-F5344CB8AC3E}">
        <p14:creationId xmlns:p14="http://schemas.microsoft.com/office/powerpoint/2010/main" val="37253619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Một </a:t>
            </a:r>
            <a:r>
              <a:rPr lang="en-US" sz="3100"/>
              <a:t>số ngoại lệ thường gặp</a:t>
            </a:r>
            <a:r>
              <a:rPr lang="en-US" sz="3100" smtClean="0"/>
              <a:t>:</a:t>
            </a:r>
          </a:p>
          <a:p>
            <a:pPr algn="just"/>
            <a:endParaRPr lang="en-US" sz="3100"/>
          </a:p>
        </p:txBody>
      </p:sp>
      <p:graphicFrame>
        <p:nvGraphicFramePr>
          <p:cNvPr id="4" name="Table 3"/>
          <p:cNvGraphicFramePr>
            <a:graphicFrameLocks noGrp="1"/>
          </p:cNvGraphicFramePr>
          <p:nvPr>
            <p:extLst>
              <p:ext uri="{D42A27DB-BD31-4B8C-83A1-F6EECF244321}">
                <p14:modId xmlns:p14="http://schemas.microsoft.com/office/powerpoint/2010/main" val="2785605838"/>
              </p:ext>
            </p:extLst>
          </p:nvPr>
        </p:nvGraphicFramePr>
        <p:xfrm>
          <a:off x="323528" y="1628800"/>
          <a:ext cx="8640960" cy="4772294"/>
        </p:xfrm>
        <a:graphic>
          <a:graphicData uri="http://schemas.openxmlformats.org/drawingml/2006/table">
            <a:tbl>
              <a:tblPr firstRow="1" firstCol="1" lastRow="1" lastCol="1" bandRow="1" bandCol="1">
                <a:tableStyleId>{5C22544A-7EE6-4342-B048-85BDC9FD1C3A}</a:tableStyleId>
              </a:tblPr>
              <a:tblGrid>
                <a:gridCol w="3969981"/>
                <a:gridCol w="4670979"/>
              </a:tblGrid>
              <a:tr h="787819">
                <a:tc>
                  <a:txBody>
                    <a:bodyPr/>
                    <a:lstStyle/>
                    <a:p>
                      <a:pPr marL="65405" algn="ctr">
                        <a:spcBef>
                          <a:spcPts val="10"/>
                        </a:spcBef>
                        <a:spcAft>
                          <a:spcPts val="0"/>
                        </a:spcAft>
                      </a:pPr>
                      <a:endParaRPr lang="en-US" sz="2000" smtClean="0">
                        <a:effectLst/>
                      </a:endParaRPr>
                    </a:p>
                    <a:p>
                      <a:pPr marL="65405" algn="ctr">
                        <a:spcBef>
                          <a:spcPts val="10"/>
                        </a:spcBef>
                        <a:spcAft>
                          <a:spcPts val="0"/>
                        </a:spcAft>
                      </a:pPr>
                      <a:r>
                        <a:rPr lang="en-US" sz="2000" smtClean="0">
                          <a:effectLst/>
                        </a:rPr>
                        <a:t>Ngoại </a:t>
                      </a:r>
                      <a:r>
                        <a:rPr lang="en-US" sz="2000">
                          <a:effectLst/>
                        </a:rPr>
                        <a:t>lệ</a:t>
                      </a:r>
                      <a:endParaRPr lang="en-US" sz="2000">
                        <a:effectLst/>
                        <a:latin typeface="Times New Roman"/>
                        <a:ea typeface="Times New Roman"/>
                      </a:endParaRPr>
                    </a:p>
                  </a:txBody>
                  <a:tcPr marL="0" marR="0" marT="0" marB="0">
                    <a:solidFill>
                      <a:srgbClr val="002060"/>
                    </a:solidFill>
                  </a:tcPr>
                </a:tc>
                <a:tc>
                  <a:txBody>
                    <a:bodyPr/>
                    <a:lstStyle/>
                    <a:p>
                      <a:pPr marL="63500" algn="ctr">
                        <a:spcBef>
                          <a:spcPts val="10"/>
                        </a:spcBef>
                        <a:spcAft>
                          <a:spcPts val="0"/>
                        </a:spcAft>
                      </a:pPr>
                      <a:endParaRPr lang="en-US" sz="2000" smtClean="0">
                        <a:effectLst/>
                      </a:endParaRPr>
                    </a:p>
                    <a:p>
                      <a:pPr marL="63500" algn="ctr">
                        <a:spcBef>
                          <a:spcPts val="10"/>
                        </a:spcBef>
                        <a:spcAft>
                          <a:spcPts val="0"/>
                        </a:spcAft>
                      </a:pPr>
                      <a:r>
                        <a:rPr lang="en-US" sz="2000" smtClean="0">
                          <a:effectLst/>
                        </a:rPr>
                        <a:t>Mô</a:t>
                      </a:r>
                      <a:r>
                        <a:rPr lang="en-US" sz="2000" baseline="0" smtClean="0">
                          <a:effectLst/>
                        </a:rPr>
                        <a:t> tả</a:t>
                      </a:r>
                      <a:endParaRPr lang="en-US" sz="2000">
                        <a:effectLst/>
                        <a:latin typeface="Times New Roman"/>
                        <a:ea typeface="Times New Roman"/>
                      </a:endParaRPr>
                    </a:p>
                  </a:txBody>
                  <a:tcPr marL="0" marR="0" marT="0" marB="0">
                    <a:solidFill>
                      <a:srgbClr val="002060"/>
                    </a:solidFill>
                  </a:tcPr>
                </a:tc>
              </a:tr>
              <a:tr h="652341">
                <a:tc>
                  <a:txBody>
                    <a:bodyPr/>
                    <a:lstStyle/>
                    <a:p>
                      <a:pPr marL="65405" algn="l">
                        <a:lnSpc>
                          <a:spcPts val="1455"/>
                        </a:lnSpc>
                        <a:spcAft>
                          <a:spcPts val="0"/>
                        </a:spcAft>
                      </a:pPr>
                      <a:endParaRPr lang="en-US" sz="1800" smtClean="0">
                        <a:effectLst/>
                      </a:endParaRPr>
                    </a:p>
                    <a:p>
                      <a:pPr marL="65405" algn="l">
                        <a:lnSpc>
                          <a:spcPts val="1455"/>
                        </a:lnSpc>
                        <a:spcAft>
                          <a:spcPts val="0"/>
                        </a:spcAft>
                      </a:pPr>
                      <a:r>
                        <a:rPr lang="en-US" sz="1800" smtClean="0">
                          <a:effectLst/>
                        </a:rPr>
                        <a:t>RuntimeException</a:t>
                      </a:r>
                      <a:endParaRPr lang="en-US" sz="1800">
                        <a:effectLst/>
                        <a:latin typeface="Times New Roman"/>
                        <a:ea typeface="Times New Roman"/>
                      </a:endParaRPr>
                    </a:p>
                  </a:txBody>
                  <a:tcPr marL="0" marR="0" marT="0" marB="0"/>
                </a:tc>
                <a:tc>
                  <a:txBody>
                    <a:bodyPr/>
                    <a:lstStyle/>
                    <a:p>
                      <a:pPr marL="63500" algn="l">
                        <a:lnSpc>
                          <a:spcPts val="1455"/>
                        </a:lnSpc>
                        <a:spcAft>
                          <a:spcPts val="0"/>
                        </a:spcAft>
                      </a:pPr>
                      <a:endParaRPr lang="en-US" sz="1800" smtClean="0">
                        <a:effectLst/>
                      </a:endParaRPr>
                    </a:p>
                    <a:p>
                      <a:pPr marL="63500" algn="l">
                        <a:lnSpc>
                          <a:spcPts val="1455"/>
                        </a:lnSpc>
                        <a:spcAft>
                          <a:spcPts val="0"/>
                        </a:spcAft>
                      </a:pPr>
                      <a:r>
                        <a:rPr lang="en-US" sz="1800" smtClean="0">
                          <a:effectLst/>
                        </a:rPr>
                        <a:t>Lớp </a:t>
                      </a:r>
                      <a:r>
                        <a:rPr lang="en-US" sz="1800">
                          <a:effectLst/>
                        </a:rPr>
                        <a:t>cơ sở cho nhiều ngoại lệ java.lang</a:t>
                      </a:r>
                      <a:endParaRPr lang="en-US" sz="1800">
                        <a:effectLst/>
                        <a:latin typeface="Times New Roman"/>
                        <a:ea typeface="Times New Roman"/>
                      </a:endParaRPr>
                    </a:p>
                  </a:txBody>
                  <a:tcPr marL="0" marR="0" marT="0" marB="0"/>
                </a:tc>
              </a:tr>
              <a:tr h="693195">
                <a:tc>
                  <a:txBody>
                    <a:bodyPr/>
                    <a:lstStyle/>
                    <a:p>
                      <a:pPr marL="65405" algn="l">
                        <a:lnSpc>
                          <a:spcPts val="1455"/>
                        </a:lnSpc>
                        <a:spcAft>
                          <a:spcPts val="0"/>
                        </a:spcAft>
                      </a:pPr>
                      <a:endParaRPr lang="en-US" sz="1800" smtClean="0">
                        <a:effectLst/>
                      </a:endParaRPr>
                    </a:p>
                    <a:p>
                      <a:pPr marL="65405" algn="l">
                        <a:lnSpc>
                          <a:spcPts val="1455"/>
                        </a:lnSpc>
                        <a:spcAft>
                          <a:spcPts val="0"/>
                        </a:spcAft>
                      </a:pPr>
                      <a:r>
                        <a:rPr lang="en-US" sz="1800" smtClean="0">
                          <a:effectLst/>
                        </a:rPr>
                        <a:t>ArthmeticException</a:t>
                      </a:r>
                      <a:endParaRPr lang="en-US" sz="1800">
                        <a:effectLst/>
                        <a:latin typeface="Times New Roman"/>
                        <a:ea typeface="Times New Roman"/>
                      </a:endParaRPr>
                    </a:p>
                  </a:txBody>
                  <a:tcPr marL="0" marR="0" marT="0" marB="0"/>
                </a:tc>
                <a:tc>
                  <a:txBody>
                    <a:bodyPr/>
                    <a:lstStyle/>
                    <a:p>
                      <a:pPr marL="63500" algn="l">
                        <a:lnSpc>
                          <a:spcPts val="1455"/>
                        </a:lnSpc>
                        <a:spcAft>
                          <a:spcPts val="0"/>
                        </a:spcAft>
                      </a:pPr>
                      <a:endParaRPr lang="en-US" sz="1800" smtClean="0">
                        <a:effectLst/>
                      </a:endParaRPr>
                    </a:p>
                    <a:p>
                      <a:pPr marL="63500" algn="l">
                        <a:lnSpc>
                          <a:spcPts val="1455"/>
                        </a:lnSpc>
                        <a:spcAft>
                          <a:spcPts val="0"/>
                        </a:spcAft>
                      </a:pPr>
                      <a:r>
                        <a:rPr lang="en-US" sz="1800" smtClean="0">
                          <a:effectLst/>
                        </a:rPr>
                        <a:t>Trạng </a:t>
                      </a:r>
                      <a:r>
                        <a:rPr lang="en-US" sz="1800">
                          <a:effectLst/>
                        </a:rPr>
                        <a:t>thái lỗi về số, ví dụ như ‘chia cho 0’</a:t>
                      </a:r>
                      <a:endParaRPr lang="en-US" sz="1800">
                        <a:effectLst/>
                        <a:latin typeface="Times New Roman"/>
                        <a:ea typeface="Times New Roman"/>
                      </a:endParaRPr>
                    </a:p>
                  </a:txBody>
                  <a:tcPr marL="0" marR="0" marT="0" marB="0"/>
                </a:tc>
              </a:tr>
              <a:tr h="523822">
                <a:tc>
                  <a:txBody>
                    <a:bodyPr/>
                    <a:lstStyle/>
                    <a:p>
                      <a:pPr marL="65405" algn="l">
                        <a:lnSpc>
                          <a:spcPts val="1455"/>
                        </a:lnSpc>
                        <a:spcAft>
                          <a:spcPts val="0"/>
                        </a:spcAft>
                      </a:pPr>
                      <a:endParaRPr lang="en-US" sz="1800" smtClean="0">
                        <a:effectLst/>
                      </a:endParaRPr>
                    </a:p>
                    <a:p>
                      <a:pPr marL="65405" algn="l">
                        <a:lnSpc>
                          <a:spcPts val="1455"/>
                        </a:lnSpc>
                        <a:spcAft>
                          <a:spcPts val="0"/>
                        </a:spcAft>
                      </a:pPr>
                      <a:r>
                        <a:rPr lang="en-US" sz="1800" smtClean="0">
                          <a:effectLst/>
                        </a:rPr>
                        <a:t>IllegalAccessException</a:t>
                      </a:r>
                      <a:endParaRPr lang="en-US" sz="1800">
                        <a:effectLst/>
                        <a:latin typeface="Times New Roman"/>
                        <a:ea typeface="Times New Roman"/>
                      </a:endParaRPr>
                    </a:p>
                  </a:txBody>
                  <a:tcPr marL="0" marR="0" marT="0" marB="0"/>
                </a:tc>
                <a:tc>
                  <a:txBody>
                    <a:bodyPr/>
                    <a:lstStyle/>
                    <a:p>
                      <a:pPr marL="63500" algn="l">
                        <a:lnSpc>
                          <a:spcPts val="1455"/>
                        </a:lnSpc>
                        <a:spcAft>
                          <a:spcPts val="0"/>
                        </a:spcAft>
                      </a:pPr>
                      <a:endParaRPr lang="en-US" sz="1800" smtClean="0">
                        <a:effectLst/>
                      </a:endParaRPr>
                    </a:p>
                    <a:p>
                      <a:pPr marL="63500" algn="l">
                        <a:lnSpc>
                          <a:spcPts val="1455"/>
                        </a:lnSpc>
                        <a:spcAft>
                          <a:spcPts val="0"/>
                        </a:spcAft>
                      </a:pPr>
                      <a:r>
                        <a:rPr lang="en-US" sz="1800" smtClean="0">
                          <a:effectLst/>
                        </a:rPr>
                        <a:t>Lớp </a:t>
                      </a:r>
                      <a:r>
                        <a:rPr lang="en-US" sz="1800">
                          <a:effectLst/>
                        </a:rPr>
                        <a:t>không thể truy cập</a:t>
                      </a:r>
                      <a:endParaRPr lang="en-US" sz="1800">
                        <a:effectLst/>
                        <a:latin typeface="Times New Roman"/>
                        <a:ea typeface="Times New Roman"/>
                      </a:endParaRPr>
                    </a:p>
                  </a:txBody>
                  <a:tcPr marL="0" marR="0" marT="0" marB="0"/>
                </a:tc>
              </a:tr>
              <a:tr h="799207">
                <a:tc>
                  <a:txBody>
                    <a:bodyPr/>
                    <a:lstStyle/>
                    <a:p>
                      <a:pPr marL="65405" algn="l">
                        <a:lnSpc>
                          <a:spcPts val="1460"/>
                        </a:lnSpc>
                        <a:spcAft>
                          <a:spcPts val="0"/>
                        </a:spcAft>
                      </a:pPr>
                      <a:endParaRPr lang="en-US" sz="1800" smtClean="0">
                        <a:effectLst/>
                      </a:endParaRPr>
                    </a:p>
                    <a:p>
                      <a:pPr marL="65405" algn="l">
                        <a:lnSpc>
                          <a:spcPts val="1460"/>
                        </a:lnSpc>
                        <a:spcAft>
                          <a:spcPts val="0"/>
                        </a:spcAft>
                      </a:pPr>
                      <a:r>
                        <a:rPr lang="en-US" sz="1800" smtClean="0">
                          <a:effectLst/>
                        </a:rPr>
                        <a:t>IllegalArgumentException</a:t>
                      </a:r>
                      <a:endParaRPr lang="en-US" sz="1800">
                        <a:effectLst/>
                        <a:latin typeface="Times New Roman"/>
                        <a:ea typeface="Times New Roman"/>
                      </a:endParaRPr>
                    </a:p>
                  </a:txBody>
                  <a:tcPr marL="0" marR="0" marT="0" marB="0"/>
                </a:tc>
                <a:tc>
                  <a:txBody>
                    <a:bodyPr/>
                    <a:lstStyle/>
                    <a:p>
                      <a:pPr marL="63500" marR="80010" algn="l">
                        <a:lnSpc>
                          <a:spcPct val="120000"/>
                        </a:lnSpc>
                        <a:spcAft>
                          <a:spcPts val="0"/>
                        </a:spcAft>
                      </a:pPr>
                      <a:r>
                        <a:rPr lang="en-US" sz="1800" smtClean="0">
                          <a:effectLst/>
                        </a:rPr>
                        <a:t>Phương </a:t>
                      </a:r>
                      <a:r>
                        <a:rPr lang="en-US" sz="1800">
                          <a:effectLst/>
                        </a:rPr>
                        <a:t>thức nhận một đối số không hợp  lệ</a:t>
                      </a:r>
                      <a:endParaRPr lang="en-US" sz="1800">
                        <a:effectLst/>
                        <a:latin typeface="Times New Roman"/>
                        <a:ea typeface="Times New Roman"/>
                      </a:endParaRPr>
                    </a:p>
                  </a:txBody>
                  <a:tcPr marL="0" marR="0" marT="0" marB="0"/>
                </a:tc>
              </a:tr>
              <a:tr h="792088">
                <a:tc>
                  <a:txBody>
                    <a:bodyPr/>
                    <a:lstStyle/>
                    <a:p>
                      <a:pPr marL="65405" algn="l">
                        <a:lnSpc>
                          <a:spcPts val="1455"/>
                        </a:lnSpc>
                        <a:spcAft>
                          <a:spcPts val="0"/>
                        </a:spcAft>
                      </a:pPr>
                      <a:endParaRPr lang="en-US" sz="1800" smtClean="0">
                        <a:effectLst/>
                      </a:endParaRPr>
                    </a:p>
                    <a:p>
                      <a:pPr marL="65405" algn="l">
                        <a:lnSpc>
                          <a:spcPts val="1455"/>
                        </a:lnSpc>
                        <a:spcAft>
                          <a:spcPts val="0"/>
                        </a:spcAft>
                      </a:pPr>
                      <a:r>
                        <a:rPr lang="en-US" sz="1800" smtClean="0">
                          <a:effectLst/>
                        </a:rPr>
                        <a:t>ArrayIndexOutOfBoundsException</a:t>
                      </a:r>
                      <a:endParaRPr lang="en-US" sz="1800">
                        <a:effectLst/>
                        <a:latin typeface="Times New Roman"/>
                        <a:ea typeface="Times New Roman"/>
                      </a:endParaRPr>
                    </a:p>
                  </a:txBody>
                  <a:tcPr marL="0" marR="0" marT="0" marB="0"/>
                </a:tc>
                <a:tc>
                  <a:txBody>
                    <a:bodyPr/>
                    <a:lstStyle/>
                    <a:p>
                      <a:pPr marL="63500" algn="l">
                        <a:lnSpc>
                          <a:spcPct val="120000"/>
                        </a:lnSpc>
                        <a:spcAft>
                          <a:spcPts val="0"/>
                        </a:spcAft>
                      </a:pPr>
                      <a:r>
                        <a:rPr lang="en-US" sz="1800" smtClean="0">
                          <a:effectLst/>
                        </a:rPr>
                        <a:t>Kích </a:t>
                      </a:r>
                      <a:r>
                        <a:rPr lang="en-US" sz="1800">
                          <a:effectLst/>
                        </a:rPr>
                        <a:t>thước của mảng bằng 0 hay truy cập tới phần tử ngoài mảng</a:t>
                      </a:r>
                      <a:endParaRPr lang="en-US" sz="1800">
                        <a:effectLst/>
                        <a:latin typeface="Times New Roman"/>
                        <a:ea typeface="Times New Roman"/>
                      </a:endParaRPr>
                    </a:p>
                  </a:txBody>
                  <a:tcPr marL="0" marR="0" marT="0" marB="0"/>
                </a:tc>
              </a:tr>
              <a:tr h="523822">
                <a:tc>
                  <a:txBody>
                    <a:bodyPr/>
                    <a:lstStyle/>
                    <a:p>
                      <a:pPr marL="65405" algn="l">
                        <a:lnSpc>
                          <a:spcPts val="1455"/>
                        </a:lnSpc>
                        <a:spcAft>
                          <a:spcPts val="0"/>
                        </a:spcAft>
                      </a:pPr>
                      <a:endParaRPr lang="en-US" sz="1800" smtClean="0">
                        <a:effectLst/>
                      </a:endParaRPr>
                    </a:p>
                    <a:p>
                      <a:pPr marL="65405" algn="l">
                        <a:lnSpc>
                          <a:spcPts val="1455"/>
                        </a:lnSpc>
                        <a:spcAft>
                          <a:spcPts val="0"/>
                        </a:spcAft>
                      </a:pPr>
                      <a:r>
                        <a:rPr lang="en-US" sz="1800" smtClean="0">
                          <a:effectLst/>
                        </a:rPr>
                        <a:t>NullPointerException</a:t>
                      </a:r>
                      <a:endParaRPr lang="en-US" sz="1800">
                        <a:effectLst/>
                        <a:latin typeface="Times New Roman"/>
                        <a:ea typeface="Times New Roman"/>
                      </a:endParaRPr>
                    </a:p>
                  </a:txBody>
                  <a:tcPr marL="0" marR="0" marT="0" marB="0"/>
                </a:tc>
                <a:tc>
                  <a:txBody>
                    <a:bodyPr/>
                    <a:lstStyle/>
                    <a:p>
                      <a:pPr marL="63500" algn="l">
                        <a:lnSpc>
                          <a:spcPts val="1455"/>
                        </a:lnSpc>
                        <a:spcAft>
                          <a:spcPts val="0"/>
                        </a:spcAft>
                      </a:pPr>
                      <a:endParaRPr lang="en-US" sz="1800" smtClean="0">
                        <a:effectLst/>
                      </a:endParaRPr>
                    </a:p>
                    <a:p>
                      <a:pPr marL="63500" algn="l">
                        <a:lnSpc>
                          <a:spcPts val="1455"/>
                        </a:lnSpc>
                        <a:spcAft>
                          <a:spcPts val="0"/>
                        </a:spcAft>
                      </a:pPr>
                      <a:r>
                        <a:rPr lang="en-US" sz="1800" smtClean="0">
                          <a:effectLst/>
                        </a:rPr>
                        <a:t>Khi </a:t>
                      </a:r>
                      <a:r>
                        <a:rPr lang="en-US" sz="1800">
                          <a:effectLst/>
                        </a:rPr>
                        <a:t>muốn truy cập đối tượng null</a:t>
                      </a:r>
                      <a:endParaRPr lang="en-US" sz="180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3864760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Một </a:t>
            </a:r>
            <a:r>
              <a:rPr lang="en-US" sz="3100"/>
              <a:t>số ngoại lệ thường gặp</a:t>
            </a:r>
            <a:r>
              <a:rPr lang="en-US" sz="3100" smtClean="0"/>
              <a:t>:</a:t>
            </a:r>
          </a:p>
          <a:p>
            <a:pPr algn="just"/>
            <a:endParaRPr lang="en-US" sz="3100"/>
          </a:p>
        </p:txBody>
      </p:sp>
      <p:graphicFrame>
        <p:nvGraphicFramePr>
          <p:cNvPr id="4" name="Table 3"/>
          <p:cNvGraphicFramePr>
            <a:graphicFrameLocks noGrp="1"/>
          </p:cNvGraphicFramePr>
          <p:nvPr>
            <p:extLst>
              <p:ext uri="{D42A27DB-BD31-4B8C-83A1-F6EECF244321}">
                <p14:modId xmlns:p14="http://schemas.microsoft.com/office/powerpoint/2010/main" val="1757634294"/>
              </p:ext>
            </p:extLst>
          </p:nvPr>
        </p:nvGraphicFramePr>
        <p:xfrm>
          <a:off x="209600" y="1628800"/>
          <a:ext cx="8682880" cy="4818689"/>
        </p:xfrm>
        <a:graphic>
          <a:graphicData uri="http://schemas.openxmlformats.org/drawingml/2006/table">
            <a:tbl>
              <a:tblPr firstRow="1" firstCol="1" lastRow="1" lastCol="1" bandRow="1" bandCol="1">
                <a:tableStyleId>{5C22544A-7EE6-4342-B048-85BDC9FD1C3A}</a:tableStyleId>
              </a:tblPr>
              <a:tblGrid>
                <a:gridCol w="3498304"/>
                <a:gridCol w="5184576"/>
              </a:tblGrid>
              <a:tr h="975811">
                <a:tc>
                  <a:txBody>
                    <a:bodyPr/>
                    <a:lstStyle/>
                    <a:p>
                      <a:pPr marL="65405" algn="ctr">
                        <a:spcBef>
                          <a:spcPts val="10"/>
                        </a:spcBef>
                        <a:spcAft>
                          <a:spcPts val="0"/>
                        </a:spcAft>
                      </a:pPr>
                      <a:endParaRPr lang="en-US" sz="2200" smtClean="0">
                        <a:effectLst/>
                      </a:endParaRPr>
                    </a:p>
                    <a:p>
                      <a:pPr marL="65405" algn="ctr">
                        <a:spcBef>
                          <a:spcPts val="10"/>
                        </a:spcBef>
                        <a:spcAft>
                          <a:spcPts val="0"/>
                        </a:spcAft>
                      </a:pPr>
                      <a:r>
                        <a:rPr lang="en-US" sz="2200" smtClean="0">
                          <a:effectLst/>
                        </a:rPr>
                        <a:t>Ngoại </a:t>
                      </a:r>
                      <a:r>
                        <a:rPr lang="en-US" sz="2200">
                          <a:effectLst/>
                        </a:rPr>
                        <a:t>lệ</a:t>
                      </a:r>
                      <a:endParaRPr lang="en-US" sz="2200">
                        <a:effectLst/>
                        <a:latin typeface="Times New Roman"/>
                        <a:ea typeface="Times New Roman"/>
                      </a:endParaRPr>
                    </a:p>
                  </a:txBody>
                  <a:tcPr marL="0" marR="0" marT="0" marB="0">
                    <a:solidFill>
                      <a:srgbClr val="002060"/>
                    </a:solidFill>
                  </a:tcPr>
                </a:tc>
                <a:tc>
                  <a:txBody>
                    <a:bodyPr/>
                    <a:lstStyle/>
                    <a:p>
                      <a:pPr marL="63500" algn="ctr">
                        <a:spcBef>
                          <a:spcPts val="10"/>
                        </a:spcBef>
                        <a:spcAft>
                          <a:spcPts val="0"/>
                        </a:spcAft>
                      </a:pPr>
                      <a:endParaRPr lang="en-US" sz="2200" smtClean="0">
                        <a:effectLst/>
                      </a:endParaRPr>
                    </a:p>
                    <a:p>
                      <a:pPr marL="63500" algn="ctr">
                        <a:spcBef>
                          <a:spcPts val="10"/>
                        </a:spcBef>
                        <a:spcAft>
                          <a:spcPts val="0"/>
                        </a:spcAft>
                      </a:pPr>
                      <a:r>
                        <a:rPr lang="en-US" sz="2200" smtClean="0">
                          <a:effectLst/>
                        </a:rPr>
                        <a:t>Mô</a:t>
                      </a:r>
                      <a:r>
                        <a:rPr lang="en-US" sz="2200" baseline="0" smtClean="0">
                          <a:effectLst/>
                        </a:rPr>
                        <a:t> tả</a:t>
                      </a:r>
                      <a:endParaRPr lang="en-US" sz="2200">
                        <a:effectLst/>
                        <a:latin typeface="Times New Roman"/>
                        <a:ea typeface="Times New Roman"/>
                      </a:endParaRPr>
                    </a:p>
                  </a:txBody>
                  <a:tcPr marL="0" marR="0" marT="0" marB="0">
                    <a:solidFill>
                      <a:srgbClr val="002060"/>
                    </a:solidFill>
                  </a:tcPr>
                </a:tc>
              </a:tr>
              <a:tr h="932525">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SecurityException</a:t>
                      </a:r>
                      <a:endParaRPr lang="en-US" sz="2000">
                        <a:effectLst/>
                        <a:latin typeface="Times New Roman"/>
                        <a:ea typeface="Times New Roman"/>
                      </a:endParaRPr>
                    </a:p>
                  </a:txBody>
                  <a:tcPr marL="0" marR="0" marT="0" marB="0"/>
                </a:tc>
                <a:tc>
                  <a:txBody>
                    <a:bodyPr/>
                    <a:lstStyle/>
                    <a:p>
                      <a:pPr marL="63500">
                        <a:lnSpc>
                          <a:spcPct val="120000"/>
                        </a:lnSpc>
                        <a:spcAft>
                          <a:spcPts val="0"/>
                        </a:spcAft>
                      </a:pPr>
                      <a:r>
                        <a:rPr lang="en-US" sz="2000" smtClean="0">
                          <a:effectLst/>
                        </a:rPr>
                        <a:t>Việc </a:t>
                      </a:r>
                      <a:r>
                        <a:rPr lang="en-US" sz="2000">
                          <a:effectLst/>
                        </a:rPr>
                        <a:t>thiết lập cơ chế bảo mật không được hoạt động</a:t>
                      </a:r>
                      <a:endParaRPr lang="en-US" sz="2000">
                        <a:effectLst/>
                        <a:latin typeface="Times New Roman"/>
                        <a:ea typeface="Times New Roman"/>
                      </a:endParaRPr>
                    </a:p>
                  </a:txBody>
                  <a:tcPr marL="0" marR="0" marT="0" marB="0"/>
                </a:tc>
              </a:tr>
              <a:tr h="648817">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ClassNotFoundException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Không </a:t>
                      </a:r>
                      <a:r>
                        <a:rPr lang="en-US" sz="2000">
                          <a:effectLst/>
                        </a:rPr>
                        <a:t>thể nạp lớp yêu cầu</a:t>
                      </a:r>
                      <a:endParaRPr lang="en-US" sz="2000">
                        <a:effectLst/>
                        <a:latin typeface="Times New Roman"/>
                        <a:ea typeface="Times New Roman"/>
                      </a:endParaRPr>
                    </a:p>
                  </a:txBody>
                  <a:tcPr marL="0" marR="0" marT="0" marB="0"/>
                </a:tc>
              </a:tr>
              <a:tr h="968428">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NumberFormatException</a:t>
                      </a:r>
                      <a:endParaRPr lang="en-US" sz="2000">
                        <a:effectLst/>
                        <a:latin typeface="Times New Roman"/>
                        <a:ea typeface="Times New Roman"/>
                      </a:endParaRPr>
                    </a:p>
                  </a:txBody>
                  <a:tcPr marL="0" marR="0" marT="0" marB="0"/>
                </a:tc>
                <a:tc>
                  <a:txBody>
                    <a:bodyPr/>
                    <a:lstStyle/>
                    <a:p>
                      <a:pPr marL="63500" marR="80010">
                        <a:lnSpc>
                          <a:spcPct val="120000"/>
                        </a:lnSpc>
                        <a:spcAft>
                          <a:spcPts val="0"/>
                        </a:spcAft>
                      </a:pPr>
                      <a:r>
                        <a:rPr lang="en-US" sz="2000" smtClean="0">
                          <a:effectLst/>
                        </a:rPr>
                        <a:t>Việc </a:t>
                      </a:r>
                      <a:r>
                        <a:rPr lang="en-US" sz="2000">
                          <a:effectLst/>
                        </a:rPr>
                        <a:t>chuyển đối không thành công từ chuỗi sang số thực</a:t>
                      </a:r>
                      <a:endParaRPr lang="en-US" sz="2000">
                        <a:effectLst/>
                        <a:latin typeface="Times New Roman"/>
                        <a:ea typeface="Times New Roman"/>
                      </a:endParaRPr>
                    </a:p>
                  </a:txBody>
                  <a:tcPr marL="0" marR="0" marT="0" marB="0"/>
                </a:tc>
              </a:tr>
              <a:tr h="648817">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AWTException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Ngoại </a:t>
                      </a:r>
                      <a:r>
                        <a:rPr lang="en-US" sz="2000">
                          <a:effectLst/>
                        </a:rPr>
                        <a:t>lệ về AWT</a:t>
                      </a:r>
                      <a:endParaRPr lang="en-US" sz="2000">
                        <a:effectLst/>
                        <a:latin typeface="Times New Roman"/>
                        <a:ea typeface="Times New Roman"/>
                      </a:endParaRPr>
                    </a:p>
                  </a:txBody>
                  <a:tcPr marL="0" marR="0" marT="0" marB="0"/>
                </a:tc>
              </a:tr>
              <a:tr h="644291">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IOException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Lớp </a:t>
                      </a:r>
                      <a:r>
                        <a:rPr lang="en-US" sz="2000">
                          <a:effectLst/>
                        </a:rPr>
                        <a:t>cha của các ngoại lệ I/O</a:t>
                      </a:r>
                      <a:endParaRPr lang="en-US" sz="200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8465730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PHÂN CẤP LỚP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Một </a:t>
            </a:r>
            <a:r>
              <a:rPr lang="en-US" sz="3100"/>
              <a:t>số ngoại lệ thường gặp</a:t>
            </a:r>
            <a:r>
              <a:rPr lang="en-US" sz="3100" smtClean="0"/>
              <a:t>:</a:t>
            </a:r>
          </a:p>
          <a:p>
            <a:pPr algn="just"/>
            <a:endParaRPr lang="en-US" sz="3100"/>
          </a:p>
        </p:txBody>
      </p:sp>
      <p:graphicFrame>
        <p:nvGraphicFramePr>
          <p:cNvPr id="4" name="Table 3"/>
          <p:cNvGraphicFramePr>
            <a:graphicFrameLocks noGrp="1"/>
          </p:cNvGraphicFramePr>
          <p:nvPr>
            <p:extLst>
              <p:ext uri="{D42A27DB-BD31-4B8C-83A1-F6EECF244321}">
                <p14:modId xmlns:p14="http://schemas.microsoft.com/office/powerpoint/2010/main" val="2973100374"/>
              </p:ext>
            </p:extLst>
          </p:nvPr>
        </p:nvGraphicFramePr>
        <p:xfrm>
          <a:off x="251520" y="476672"/>
          <a:ext cx="8682880" cy="5869296"/>
        </p:xfrm>
        <a:graphic>
          <a:graphicData uri="http://schemas.openxmlformats.org/drawingml/2006/table">
            <a:tbl>
              <a:tblPr firstRow="1" firstCol="1" lastRow="1" lastCol="1" bandRow="1" bandCol="1">
                <a:tableStyleId>{5C22544A-7EE6-4342-B048-85BDC9FD1C3A}</a:tableStyleId>
              </a:tblPr>
              <a:tblGrid>
                <a:gridCol w="3498304"/>
                <a:gridCol w="5184576"/>
              </a:tblGrid>
              <a:tr h="1138108">
                <a:tc>
                  <a:txBody>
                    <a:bodyPr/>
                    <a:lstStyle/>
                    <a:p>
                      <a:pPr marL="65405" algn="ctr">
                        <a:spcBef>
                          <a:spcPts val="10"/>
                        </a:spcBef>
                        <a:spcAft>
                          <a:spcPts val="0"/>
                        </a:spcAft>
                      </a:pPr>
                      <a:endParaRPr lang="en-US" sz="2200" smtClean="0">
                        <a:effectLst/>
                      </a:endParaRPr>
                    </a:p>
                    <a:p>
                      <a:pPr marL="65405" algn="ctr">
                        <a:spcBef>
                          <a:spcPts val="10"/>
                        </a:spcBef>
                        <a:spcAft>
                          <a:spcPts val="0"/>
                        </a:spcAft>
                      </a:pPr>
                      <a:r>
                        <a:rPr lang="en-US" sz="2200" smtClean="0">
                          <a:effectLst/>
                        </a:rPr>
                        <a:t>Ngoại </a:t>
                      </a:r>
                      <a:r>
                        <a:rPr lang="en-US" sz="2200">
                          <a:effectLst/>
                        </a:rPr>
                        <a:t>lệ</a:t>
                      </a:r>
                      <a:endParaRPr lang="en-US" sz="2200">
                        <a:effectLst/>
                        <a:latin typeface="Times New Roman"/>
                        <a:ea typeface="Times New Roman"/>
                      </a:endParaRPr>
                    </a:p>
                  </a:txBody>
                  <a:tcPr marL="0" marR="0" marT="0" marB="0">
                    <a:solidFill>
                      <a:srgbClr val="002060"/>
                    </a:solidFill>
                  </a:tcPr>
                </a:tc>
                <a:tc>
                  <a:txBody>
                    <a:bodyPr/>
                    <a:lstStyle/>
                    <a:p>
                      <a:pPr marL="63500" algn="ctr">
                        <a:spcBef>
                          <a:spcPts val="10"/>
                        </a:spcBef>
                        <a:spcAft>
                          <a:spcPts val="0"/>
                        </a:spcAft>
                      </a:pPr>
                      <a:endParaRPr lang="en-US" sz="2200" smtClean="0">
                        <a:effectLst/>
                      </a:endParaRPr>
                    </a:p>
                    <a:p>
                      <a:pPr marL="63500" algn="ctr">
                        <a:spcBef>
                          <a:spcPts val="10"/>
                        </a:spcBef>
                        <a:spcAft>
                          <a:spcPts val="0"/>
                        </a:spcAft>
                      </a:pPr>
                      <a:r>
                        <a:rPr lang="en-US" sz="2200" smtClean="0">
                          <a:effectLst/>
                        </a:rPr>
                        <a:t>Mô</a:t>
                      </a:r>
                      <a:r>
                        <a:rPr lang="en-US" sz="2200" baseline="0" smtClean="0">
                          <a:effectLst/>
                        </a:rPr>
                        <a:t> tả</a:t>
                      </a:r>
                      <a:endParaRPr lang="en-US" sz="2200">
                        <a:effectLst/>
                        <a:latin typeface="Times New Roman"/>
                        <a:ea typeface="Times New Roman"/>
                      </a:endParaRPr>
                    </a:p>
                  </a:txBody>
                  <a:tcPr marL="0" marR="0" marT="0" marB="0">
                    <a:solidFill>
                      <a:srgbClr val="002060"/>
                    </a:solidFill>
                  </a:tcPr>
                </a:tc>
              </a:tr>
              <a:tr h="756728">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FileNotFoundException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Không </a:t>
                      </a:r>
                      <a:r>
                        <a:rPr lang="en-US" sz="2000">
                          <a:effectLst/>
                        </a:rPr>
                        <a:t>thể định vị tập tin</a:t>
                      </a:r>
                      <a:endParaRPr lang="en-US" sz="2000">
                        <a:effectLst/>
                        <a:latin typeface="Times New Roman"/>
                        <a:ea typeface="Times New Roman"/>
                      </a:endParaRPr>
                    </a:p>
                  </a:txBody>
                  <a:tcPr marL="0" marR="0" marT="0" marB="0"/>
                </a:tc>
              </a:tr>
              <a:tr h="751450">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EOFException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Kết </a:t>
                      </a:r>
                      <a:r>
                        <a:rPr lang="en-US" sz="2000">
                          <a:effectLst/>
                        </a:rPr>
                        <a:t>thúc một tập tin</a:t>
                      </a:r>
                      <a:endParaRPr lang="en-US" sz="2000">
                        <a:effectLst/>
                        <a:latin typeface="Times New Roman"/>
                        <a:ea typeface="Times New Roman"/>
                      </a:endParaRPr>
                    </a:p>
                  </a:txBody>
                  <a:tcPr marL="0" marR="0" marT="0" marB="0"/>
                </a:tc>
              </a:tr>
              <a:tr h="790537">
                <a:tc>
                  <a:txBody>
                    <a:bodyPr/>
                    <a:lstStyle/>
                    <a:p>
                      <a:pPr marL="65405">
                        <a:lnSpc>
                          <a:spcPts val="1470"/>
                        </a:lnSpc>
                        <a:spcAft>
                          <a:spcPts val="0"/>
                        </a:spcAft>
                      </a:pPr>
                      <a:endParaRPr lang="en-US" sz="2000" smtClean="0">
                        <a:solidFill>
                          <a:srgbClr val="FFFF00"/>
                        </a:solidFill>
                        <a:effectLst/>
                      </a:endParaRPr>
                    </a:p>
                    <a:p>
                      <a:pPr marL="65405">
                        <a:lnSpc>
                          <a:spcPts val="1470"/>
                        </a:lnSpc>
                        <a:spcAft>
                          <a:spcPts val="0"/>
                        </a:spcAft>
                      </a:pPr>
                      <a:r>
                        <a:rPr lang="en-US" sz="2000" smtClean="0">
                          <a:solidFill>
                            <a:srgbClr val="FFFF00"/>
                          </a:solidFill>
                          <a:effectLst/>
                        </a:rPr>
                        <a:t>NoSuchMethodException</a:t>
                      </a:r>
                      <a:endParaRPr lang="en-US" sz="2000">
                        <a:solidFill>
                          <a:srgbClr val="FFFF00"/>
                        </a:solidFill>
                        <a:effectLst/>
                        <a:latin typeface="Times New Roman"/>
                        <a:ea typeface="Times New Roman"/>
                      </a:endParaRPr>
                    </a:p>
                  </a:txBody>
                  <a:tcPr marL="0" marR="0" marT="0" marB="0"/>
                </a:tc>
                <a:tc>
                  <a:txBody>
                    <a:bodyPr/>
                    <a:lstStyle/>
                    <a:p>
                      <a:pPr marL="63500">
                        <a:lnSpc>
                          <a:spcPts val="1470"/>
                        </a:lnSpc>
                        <a:spcAft>
                          <a:spcPts val="0"/>
                        </a:spcAft>
                      </a:pPr>
                      <a:endParaRPr lang="en-US" sz="2000" smtClean="0">
                        <a:solidFill>
                          <a:srgbClr val="FFFF00"/>
                        </a:solidFill>
                        <a:effectLst/>
                      </a:endParaRPr>
                    </a:p>
                    <a:p>
                      <a:pPr marL="63500">
                        <a:lnSpc>
                          <a:spcPts val="1470"/>
                        </a:lnSpc>
                        <a:spcAft>
                          <a:spcPts val="0"/>
                        </a:spcAft>
                      </a:pPr>
                      <a:r>
                        <a:rPr lang="en-US" sz="2000" smtClean="0">
                          <a:solidFill>
                            <a:srgbClr val="FFFF00"/>
                          </a:solidFill>
                          <a:effectLst/>
                        </a:rPr>
                        <a:t>Phương </a:t>
                      </a:r>
                      <a:r>
                        <a:rPr lang="en-US" sz="2000">
                          <a:solidFill>
                            <a:srgbClr val="FFFF00"/>
                          </a:solidFill>
                          <a:effectLst/>
                        </a:rPr>
                        <a:t>thức yêu cầu không tồn tại</a:t>
                      </a:r>
                      <a:endParaRPr lang="en-US" sz="2000">
                        <a:solidFill>
                          <a:srgbClr val="FFFF00"/>
                        </a:solidFill>
                        <a:effectLst/>
                        <a:latin typeface="Times New Roman"/>
                        <a:ea typeface="Times New Roman"/>
                      </a:endParaRPr>
                    </a:p>
                  </a:txBody>
                  <a:tcPr marL="0" marR="0" marT="0" marB="0"/>
                </a:tc>
              </a:tr>
              <a:tr h="756728">
                <a:tc>
                  <a:txBody>
                    <a:bodyPr/>
                    <a:lstStyle/>
                    <a:p>
                      <a:pPr marL="65405">
                        <a:lnSpc>
                          <a:spcPts val="1460"/>
                        </a:lnSpc>
                        <a:spcAft>
                          <a:spcPts val="0"/>
                        </a:spcAft>
                      </a:pPr>
                      <a:endParaRPr lang="en-US" sz="2000" smtClean="0">
                        <a:solidFill>
                          <a:srgbClr val="FFFF00"/>
                        </a:solidFill>
                        <a:effectLst/>
                      </a:endParaRPr>
                    </a:p>
                    <a:p>
                      <a:pPr marL="65405">
                        <a:lnSpc>
                          <a:spcPts val="1460"/>
                        </a:lnSpc>
                        <a:spcAft>
                          <a:spcPts val="0"/>
                        </a:spcAft>
                      </a:pPr>
                      <a:r>
                        <a:rPr lang="en-US" sz="2000" smtClean="0">
                          <a:solidFill>
                            <a:srgbClr val="FFFF00"/>
                          </a:solidFill>
                          <a:effectLst/>
                        </a:rPr>
                        <a:t>InterruptedException</a:t>
                      </a:r>
                      <a:endParaRPr lang="en-US" sz="2000">
                        <a:solidFill>
                          <a:srgbClr val="FFFF00"/>
                        </a:solidFill>
                        <a:effectLst/>
                        <a:latin typeface="Times New Roman"/>
                        <a:ea typeface="Times New Roman"/>
                      </a:endParaRPr>
                    </a:p>
                  </a:txBody>
                  <a:tcPr marL="0" marR="0" marT="0" marB="0"/>
                </a:tc>
                <a:tc>
                  <a:txBody>
                    <a:bodyPr/>
                    <a:lstStyle/>
                    <a:p>
                      <a:pPr marL="63500">
                        <a:lnSpc>
                          <a:spcPts val="1460"/>
                        </a:lnSpc>
                        <a:spcAft>
                          <a:spcPts val="0"/>
                        </a:spcAft>
                      </a:pPr>
                      <a:endParaRPr lang="en-US" sz="2000" smtClean="0">
                        <a:solidFill>
                          <a:srgbClr val="FFFF00"/>
                        </a:solidFill>
                        <a:effectLst/>
                      </a:endParaRPr>
                    </a:p>
                    <a:p>
                      <a:pPr marL="63500">
                        <a:lnSpc>
                          <a:spcPts val="1460"/>
                        </a:lnSpc>
                        <a:spcAft>
                          <a:spcPts val="0"/>
                        </a:spcAft>
                      </a:pPr>
                      <a:r>
                        <a:rPr lang="en-US" sz="2000" smtClean="0">
                          <a:solidFill>
                            <a:srgbClr val="FFFF00"/>
                          </a:solidFill>
                          <a:effectLst/>
                        </a:rPr>
                        <a:t>Khi </a:t>
                      </a:r>
                      <a:r>
                        <a:rPr lang="en-US" sz="2000">
                          <a:solidFill>
                            <a:srgbClr val="FFFF00"/>
                          </a:solidFill>
                          <a:effectLst/>
                        </a:rPr>
                        <a:t>một luồng bị ngắt</a:t>
                      </a:r>
                      <a:endParaRPr lang="en-US" sz="2000">
                        <a:solidFill>
                          <a:srgbClr val="FFFF00"/>
                        </a:solidFill>
                        <a:effectLst/>
                        <a:latin typeface="Times New Roman"/>
                        <a:ea typeface="Times New Roman"/>
                      </a:endParaRPr>
                    </a:p>
                  </a:txBody>
                  <a:tcPr marL="0" marR="0" marT="0" marB="0"/>
                </a:tc>
              </a:tr>
              <a:tr h="919017">
                <a:tc>
                  <a:txBody>
                    <a:bodyPr/>
                    <a:lstStyle/>
                    <a:p>
                      <a:pPr marL="65405">
                        <a:lnSpc>
                          <a:spcPts val="1455"/>
                        </a:lnSpc>
                        <a:spcAft>
                          <a:spcPts val="0"/>
                        </a:spcAft>
                      </a:pPr>
                      <a:endParaRPr kumimoji="0" lang="en-US" sz="2000" b="1" kern="1200" smtClean="0">
                        <a:solidFill>
                          <a:srgbClr val="FFFF00"/>
                        </a:solidFill>
                        <a:effectLst/>
                        <a:latin typeface="+mn-lt"/>
                        <a:ea typeface="+mn-ea"/>
                        <a:cs typeface="+mn-cs"/>
                      </a:endParaRPr>
                    </a:p>
                    <a:p>
                      <a:pPr marL="65405">
                        <a:lnSpc>
                          <a:spcPts val="1455"/>
                        </a:lnSpc>
                        <a:spcAft>
                          <a:spcPts val="0"/>
                        </a:spcAft>
                      </a:pPr>
                      <a:r>
                        <a:rPr kumimoji="0" lang="en-US" sz="2000" b="1" kern="1200" smtClean="0">
                          <a:solidFill>
                            <a:srgbClr val="FFFF00"/>
                          </a:solidFill>
                          <a:effectLst/>
                          <a:latin typeface="+mn-lt"/>
                          <a:ea typeface="+mn-ea"/>
                          <a:cs typeface="+mn-cs"/>
                        </a:rPr>
                        <a:t>InstantiationException</a:t>
                      </a:r>
                      <a:endParaRPr kumimoji="0" lang="en-US" sz="2000" b="1" kern="1200">
                        <a:solidFill>
                          <a:srgbClr val="FFFF00"/>
                        </a:solidFill>
                        <a:effectLst/>
                        <a:latin typeface="+mn-lt"/>
                        <a:ea typeface="+mn-ea"/>
                        <a:cs typeface="+mn-cs"/>
                      </a:endParaRPr>
                    </a:p>
                  </a:txBody>
                  <a:tcPr marL="0" marR="0" marT="0" marB="0"/>
                </a:tc>
                <a:tc>
                  <a:txBody>
                    <a:bodyPr/>
                    <a:lstStyle/>
                    <a:p>
                      <a:pPr marL="63500">
                        <a:lnSpc>
                          <a:spcPts val="1455"/>
                        </a:lnSpc>
                        <a:spcAft>
                          <a:spcPts val="0"/>
                        </a:spcAft>
                      </a:pPr>
                      <a:endParaRPr kumimoji="0" lang="en-US" sz="2000" b="1" kern="1200" smtClean="0">
                        <a:solidFill>
                          <a:srgbClr val="FFFF00"/>
                        </a:solidFill>
                        <a:effectLst/>
                        <a:latin typeface="+mn-lt"/>
                        <a:ea typeface="+mn-ea"/>
                        <a:cs typeface="+mn-cs"/>
                      </a:endParaRPr>
                    </a:p>
                    <a:p>
                      <a:pPr marL="63500">
                        <a:lnSpc>
                          <a:spcPts val="1455"/>
                        </a:lnSpc>
                        <a:spcAft>
                          <a:spcPts val="0"/>
                        </a:spcAft>
                      </a:pPr>
                      <a:r>
                        <a:rPr kumimoji="0" lang="en-US" sz="2000" b="1" kern="1200" smtClean="0">
                          <a:solidFill>
                            <a:srgbClr val="FFFF00"/>
                          </a:solidFill>
                          <a:effectLst/>
                          <a:latin typeface="+mn-lt"/>
                          <a:ea typeface="+mn-ea"/>
                          <a:cs typeface="+mn-cs"/>
                        </a:rPr>
                        <a:t>Khi người sử dụng cố tình tạo ra một thể </a:t>
                      </a:r>
                    </a:p>
                    <a:p>
                      <a:pPr marL="63500">
                        <a:lnSpc>
                          <a:spcPts val="1455"/>
                        </a:lnSpc>
                        <a:spcAft>
                          <a:spcPts val="0"/>
                        </a:spcAft>
                      </a:pPr>
                      <a:endParaRPr kumimoji="0" lang="en-US" sz="2000" b="1" kern="1200" smtClean="0">
                        <a:solidFill>
                          <a:srgbClr val="FFFF00"/>
                        </a:solidFill>
                        <a:effectLst/>
                        <a:latin typeface="+mn-lt"/>
                        <a:ea typeface="+mn-ea"/>
                        <a:cs typeface="+mn-cs"/>
                      </a:endParaRPr>
                    </a:p>
                    <a:p>
                      <a:pPr marL="63500">
                        <a:lnSpc>
                          <a:spcPts val="1455"/>
                        </a:lnSpc>
                        <a:spcAft>
                          <a:spcPts val="0"/>
                        </a:spcAft>
                      </a:pPr>
                      <a:r>
                        <a:rPr kumimoji="0" lang="en-US" sz="2000" b="1" kern="1200" smtClean="0">
                          <a:solidFill>
                            <a:srgbClr val="FFFF00"/>
                          </a:solidFill>
                          <a:effectLst/>
                          <a:latin typeface="+mn-lt"/>
                          <a:ea typeface="+mn-ea"/>
                          <a:cs typeface="+mn-cs"/>
                        </a:rPr>
                        <a:t>hiện của lớp trừu tượng</a:t>
                      </a:r>
                      <a:endParaRPr kumimoji="0" lang="en-US" sz="2000" b="1" kern="1200">
                        <a:solidFill>
                          <a:srgbClr val="FFFF00"/>
                        </a:solidFill>
                        <a:effectLst/>
                        <a:latin typeface="+mn-lt"/>
                        <a:ea typeface="+mn-ea"/>
                        <a:cs typeface="+mn-cs"/>
                      </a:endParaRPr>
                    </a:p>
                  </a:txBody>
                  <a:tcPr marL="0" marR="0" marT="0" marB="0"/>
                </a:tc>
              </a:tr>
              <a:tr h="756728">
                <a:tc>
                  <a:txBody>
                    <a:bodyPr/>
                    <a:lstStyle/>
                    <a:p>
                      <a:pPr marL="65405">
                        <a:lnSpc>
                          <a:spcPts val="1455"/>
                        </a:lnSpc>
                        <a:spcAft>
                          <a:spcPts val="0"/>
                        </a:spcAft>
                      </a:pPr>
                      <a:endParaRPr lang="en-US" sz="2000" smtClean="0">
                        <a:effectLst/>
                      </a:endParaRPr>
                    </a:p>
                    <a:p>
                      <a:pPr marL="65405">
                        <a:lnSpc>
                          <a:spcPts val="1455"/>
                        </a:lnSpc>
                        <a:spcAft>
                          <a:spcPts val="0"/>
                        </a:spcAft>
                      </a:pPr>
                      <a:r>
                        <a:rPr lang="en-US" sz="2000" smtClean="0">
                          <a:effectLst/>
                        </a:rPr>
                        <a:t>SQLException</a:t>
                      </a:r>
                      <a:endParaRPr lang="en-US" sz="2000">
                        <a:effectLst/>
                        <a:latin typeface="Times New Roman"/>
                        <a:ea typeface="Times New Roman"/>
                      </a:endParaRPr>
                    </a:p>
                  </a:txBody>
                  <a:tcPr marL="0" marR="0" marT="0" marB="0"/>
                </a:tc>
                <a:tc>
                  <a:txBody>
                    <a:bodyPr/>
                    <a:lstStyle/>
                    <a:p>
                      <a:pPr marL="63500">
                        <a:lnSpc>
                          <a:spcPts val="1455"/>
                        </a:lnSpc>
                        <a:spcAft>
                          <a:spcPts val="0"/>
                        </a:spcAft>
                      </a:pPr>
                      <a:endParaRPr lang="en-US" sz="2000" smtClean="0">
                        <a:effectLst/>
                      </a:endParaRPr>
                    </a:p>
                    <a:p>
                      <a:pPr marL="63500">
                        <a:lnSpc>
                          <a:spcPts val="1455"/>
                        </a:lnSpc>
                        <a:spcAft>
                          <a:spcPts val="0"/>
                        </a:spcAft>
                      </a:pPr>
                      <a:r>
                        <a:rPr lang="en-US" sz="2000" smtClean="0">
                          <a:effectLst/>
                        </a:rPr>
                        <a:t>Khi </a:t>
                      </a:r>
                      <a:r>
                        <a:rPr lang="en-US" sz="2000">
                          <a:effectLst/>
                        </a:rPr>
                        <a:t>làm việc với CSDL có lỗi</a:t>
                      </a:r>
                      <a:endParaRPr lang="en-US" sz="200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41248765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BẮT NGOẠI LỆ TỔNG QUÁT</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Một </a:t>
            </a:r>
            <a:r>
              <a:rPr lang="en-US" sz="3100"/>
              <a:t>số người lập trình sử dụng hướng tiếp cận </a:t>
            </a:r>
            <a:r>
              <a:rPr lang="en-US" sz="3100" i="1"/>
              <a:t>lười biếng</a:t>
            </a:r>
            <a:r>
              <a:rPr lang="en-US" sz="3100"/>
              <a:t> để bắt loại ngoại lệ chung nhất và sau đó không làm gì để khôi phục lại, chỉ để làm im lặng máy ảo Java, ví dụ như</a:t>
            </a:r>
            <a:r>
              <a:rPr lang="en-US" sz="3100" smtClean="0"/>
              <a:t>:</a:t>
            </a:r>
          </a:p>
          <a:p>
            <a:pPr algn="just"/>
            <a:endParaRPr lang="en-US" sz="3100"/>
          </a:p>
          <a:p>
            <a:pPr marL="621792" lvl="2" indent="0" algn="just">
              <a:buNone/>
            </a:pPr>
            <a:r>
              <a:rPr lang="en-US" sz="2800"/>
              <a:t>try {</a:t>
            </a:r>
          </a:p>
          <a:p>
            <a:pPr marL="621792" lvl="2" indent="0" algn="just">
              <a:buNone/>
            </a:pPr>
            <a:r>
              <a:rPr lang="en-US" sz="2800"/>
              <a:t>// …</a:t>
            </a:r>
          </a:p>
          <a:p>
            <a:pPr marL="621792" lvl="2" indent="0" algn="just">
              <a:buNone/>
            </a:pPr>
            <a:r>
              <a:rPr lang="en-US" sz="2800"/>
              <a:t>} catch (Exception e) { } // không làm gì để phục hồi </a:t>
            </a:r>
            <a:r>
              <a:rPr lang="en-US" sz="2800" smtClean="0"/>
              <a:t>!!!</a:t>
            </a:r>
          </a:p>
          <a:p>
            <a:pPr algn="just"/>
            <a:r>
              <a:rPr lang="en-US" sz="3100" smtClean="0">
                <a:solidFill>
                  <a:srgbClr val="FF0000"/>
                </a:solidFill>
              </a:rPr>
              <a:t>=&gt; Không tốt.</a:t>
            </a:r>
            <a:endParaRPr lang="en-US" sz="3100">
              <a:solidFill>
                <a:srgbClr val="FF0000"/>
              </a:solidFill>
            </a:endParaRPr>
          </a:p>
        </p:txBody>
      </p:sp>
    </p:spTree>
    <p:extLst>
      <p:ext uri="{BB962C8B-B14F-4D97-AF65-F5344CB8AC3E}">
        <p14:creationId xmlns:p14="http://schemas.microsoft.com/office/powerpoint/2010/main" val="3756944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Đoạn </a:t>
            </a:r>
            <a:r>
              <a:rPr lang="en-US"/>
              <a:t>lệnh trên sẽ biên dịch mà không có lỗi, nhưng nếu chúng ta thực hiện chương trình này, máy ảo Java sẽ báo cáo các lỗi chạy thời gian sau đây:</a:t>
            </a:r>
          </a:p>
          <a:p>
            <a:pPr algn="just"/>
            <a:r>
              <a:rPr lang="en-US"/>
              <a:t>Exception in thread “main” java.lang.NullPointerException at </a:t>
            </a:r>
            <a:r>
              <a:rPr lang="en-US" smtClean="0"/>
              <a:t>Slide_T6.Problem.main(Problem.java:24)</a:t>
            </a:r>
          </a:p>
          <a:p>
            <a:pPr algn="just"/>
            <a:r>
              <a:rPr lang="en-US"/>
              <a:t>s2.setName(“Mary”); </a:t>
            </a:r>
            <a:r>
              <a:rPr lang="en-US" smtClean="0"/>
              <a:t> //Dòng 24</a:t>
            </a:r>
            <a:endParaRPr lang="en-US"/>
          </a:p>
          <a:p>
            <a:pPr algn="just"/>
            <a:endParaRPr lang="en-US"/>
          </a:p>
        </p:txBody>
      </p:sp>
    </p:spTree>
    <p:extLst>
      <p:ext uri="{BB962C8B-B14F-4D97-AF65-F5344CB8AC3E}">
        <p14:creationId xmlns:p14="http://schemas.microsoft.com/office/powerpoint/2010/main" val="1623990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BẮT NGOẠI LỆ TỔNG QUÁT</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algn="just"/>
            <a:r>
              <a:rPr lang="en-US" sz="3100" smtClean="0"/>
              <a:t>Ta </a:t>
            </a:r>
            <a:r>
              <a:rPr lang="en-US" sz="3100"/>
              <a:t>có thể bắt ngoại lệ khi có cách xử lý ngoại lệ riêng, ví dụ:</a:t>
            </a:r>
          </a:p>
          <a:p>
            <a:pPr marL="36576" indent="0">
              <a:buNone/>
            </a:pPr>
            <a:r>
              <a:rPr lang="en-US" sz="3100"/>
              <a:t>public class Example {</a:t>
            </a:r>
          </a:p>
          <a:p>
            <a:pPr marL="36576" indent="0">
              <a:buNone/>
            </a:pPr>
            <a:r>
              <a:rPr lang="en-US" sz="3100" smtClean="0"/>
              <a:t>    public </a:t>
            </a:r>
            <a:r>
              <a:rPr lang="en-US" sz="3100"/>
              <a:t>static void main(String[] args) { </a:t>
            </a:r>
            <a:endParaRPr lang="en-US" sz="3100" smtClean="0"/>
          </a:p>
          <a:p>
            <a:pPr marL="36576" indent="0">
              <a:buNone/>
            </a:pPr>
            <a:r>
              <a:rPr lang="en-US" sz="3100"/>
              <a:t>	</a:t>
            </a:r>
            <a:r>
              <a:rPr lang="en-US" sz="3100" smtClean="0"/>
              <a:t>try </a:t>
            </a:r>
            <a:r>
              <a:rPr lang="en-US" sz="3100"/>
              <a:t>{</a:t>
            </a:r>
          </a:p>
          <a:p>
            <a:pPr marL="36576" indent="0">
              <a:buNone/>
            </a:pPr>
            <a:r>
              <a:rPr lang="en-US" sz="3100" smtClean="0"/>
              <a:t>		// </a:t>
            </a:r>
            <a:r>
              <a:rPr lang="en-US" sz="3100"/>
              <a:t>…</a:t>
            </a:r>
          </a:p>
          <a:p>
            <a:pPr marL="36576" indent="0">
              <a:buNone/>
            </a:pPr>
            <a:r>
              <a:rPr lang="en-US" sz="3100" smtClean="0"/>
              <a:t>	} </a:t>
            </a:r>
            <a:r>
              <a:rPr lang="en-US" sz="3100"/>
              <a:t>catch (Exception e) {</a:t>
            </a:r>
          </a:p>
          <a:p>
            <a:pPr marL="36576" indent="0">
              <a:buNone/>
            </a:pPr>
            <a:r>
              <a:rPr lang="en-US" sz="3100" smtClean="0"/>
              <a:t>		/* Gọi </a:t>
            </a:r>
            <a:r>
              <a:rPr lang="en-US" sz="3100"/>
              <a:t>phương thức tĩnh của lớp </a:t>
            </a:r>
            <a:r>
              <a:rPr lang="en-US" sz="3100" smtClean="0"/>
              <a:t>			MyExceptionHandler </a:t>
            </a:r>
            <a:r>
              <a:rPr lang="en-US" sz="3100"/>
              <a:t>do người viết ứng </a:t>
            </a:r>
            <a:r>
              <a:rPr lang="en-US" sz="3100" smtClean="0"/>
              <a:t>		dụng </a:t>
            </a:r>
            <a:r>
              <a:rPr lang="en-US" sz="3100"/>
              <a:t>tạo */ </a:t>
            </a:r>
            <a:r>
              <a:rPr lang="en-US" sz="3100" smtClean="0"/>
              <a:t>						MyExceptionHandler.handleException(e</a:t>
            </a:r>
            <a:r>
              <a:rPr lang="en-US" sz="3100"/>
              <a:t>);</a:t>
            </a:r>
          </a:p>
          <a:p>
            <a:pPr marL="36576" indent="0">
              <a:buNone/>
            </a:pPr>
            <a:r>
              <a:rPr lang="en-US" sz="3100" smtClean="0"/>
              <a:t>	}</a:t>
            </a:r>
            <a:endParaRPr lang="en-US" sz="3100"/>
          </a:p>
          <a:p>
            <a:pPr marL="36576" indent="0">
              <a:buNone/>
            </a:pPr>
            <a:r>
              <a:rPr lang="en-US" sz="3100"/>
              <a:t> </a:t>
            </a:r>
            <a:r>
              <a:rPr lang="en-US" sz="3100" smtClean="0"/>
              <a:t>    }</a:t>
            </a:r>
            <a:endParaRPr lang="en-US" sz="3100"/>
          </a:p>
          <a:p>
            <a:pPr marL="36576" indent="0">
              <a:buNone/>
            </a:pPr>
            <a:r>
              <a:rPr lang="en-US" sz="3100"/>
              <a:t>}</a:t>
            </a:r>
          </a:p>
          <a:p>
            <a:pPr algn="just"/>
            <a:endParaRPr lang="en-US" sz="3100"/>
          </a:p>
        </p:txBody>
      </p:sp>
    </p:spTree>
    <p:extLst>
      <p:ext uri="{BB962C8B-B14F-4D97-AF65-F5344CB8AC3E}">
        <p14:creationId xmlns:p14="http://schemas.microsoft.com/office/powerpoint/2010/main" val="1297673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BIÊN DỊCH YÊU CẦU PHẢI CÓ XỬ LÝ NGOẠI LỆ</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sz="3100" smtClean="0"/>
              <a:t>Đôi </a:t>
            </a:r>
            <a:r>
              <a:rPr lang="en-US" sz="3100"/>
              <a:t>khi Java bắt buộc chúng ta phải bao đoạn lệnh có thể gây ra ngoại lệ, ví </a:t>
            </a:r>
            <a:r>
              <a:rPr lang="en-US" sz="3100" smtClean="0"/>
              <a:t>dụ:</a:t>
            </a:r>
            <a:endParaRPr lang="en-US" sz="3100"/>
          </a:p>
          <a:p>
            <a:pPr marL="36576" indent="0">
              <a:buNone/>
            </a:pPr>
            <a:endParaRPr lang="en-US" sz="3100"/>
          </a:p>
          <a:p>
            <a:pPr marL="36576" indent="0">
              <a:buNone/>
            </a:pPr>
            <a:r>
              <a:rPr lang="en-US" sz="3100"/>
              <a:t>public class FileIOExample {</a:t>
            </a:r>
          </a:p>
          <a:p>
            <a:pPr marL="36576" indent="0">
              <a:buNone/>
            </a:pPr>
            <a:r>
              <a:rPr lang="en-US" sz="3100" smtClean="0"/>
              <a:t>    public </a:t>
            </a:r>
            <a:r>
              <a:rPr lang="en-US" sz="3100"/>
              <a:t>static void main(String[] args) {</a:t>
            </a:r>
          </a:p>
          <a:p>
            <a:pPr marL="36576" indent="0">
              <a:buNone/>
            </a:pPr>
            <a:r>
              <a:rPr lang="en-US" sz="3100" smtClean="0"/>
              <a:t>	// </a:t>
            </a:r>
            <a:r>
              <a:rPr lang="en-US" sz="3100"/>
              <a:t>mã giả để mở và đọc tập tin; </a:t>
            </a:r>
            <a:endParaRPr lang="en-US" sz="3100" smtClean="0"/>
          </a:p>
          <a:p>
            <a:pPr marL="36576" indent="0">
              <a:buNone/>
            </a:pPr>
            <a:r>
              <a:rPr lang="en-US" sz="3100"/>
              <a:t>	</a:t>
            </a:r>
            <a:r>
              <a:rPr lang="en-US" sz="3100" smtClean="0"/>
              <a:t>while </a:t>
            </a:r>
            <a:r>
              <a:rPr lang="en-US" sz="3100"/>
              <a:t>(chưa tới cuối tập tin) {</a:t>
            </a:r>
          </a:p>
          <a:p>
            <a:pPr marL="36576" indent="0">
              <a:buNone/>
            </a:pPr>
            <a:r>
              <a:rPr lang="en-US" sz="3100" smtClean="0"/>
              <a:t>		đọc </a:t>
            </a:r>
            <a:r>
              <a:rPr lang="en-US" sz="3100"/>
              <a:t>dòng kế tiếp từ tập tin;</a:t>
            </a:r>
          </a:p>
          <a:p>
            <a:pPr marL="36576" indent="0">
              <a:buNone/>
            </a:pPr>
            <a:r>
              <a:rPr lang="en-US" sz="3100" smtClean="0"/>
              <a:t>		// </a:t>
            </a:r>
            <a:r>
              <a:rPr lang="en-US" sz="3100"/>
              <a:t>...</a:t>
            </a:r>
          </a:p>
          <a:p>
            <a:pPr marL="36576" indent="0">
              <a:buNone/>
            </a:pPr>
            <a:r>
              <a:rPr lang="en-US" sz="3100" smtClean="0"/>
              <a:t>	}</a:t>
            </a:r>
            <a:endParaRPr lang="en-US" sz="3100"/>
          </a:p>
          <a:p>
            <a:pPr marL="36576" indent="0">
              <a:buNone/>
            </a:pPr>
            <a:r>
              <a:rPr lang="en-US" sz="3100" smtClean="0"/>
              <a:t>     }</a:t>
            </a:r>
            <a:endParaRPr lang="en-US" sz="3100"/>
          </a:p>
          <a:p>
            <a:pPr marL="36576" indent="0">
              <a:buNone/>
            </a:pPr>
            <a:r>
              <a:rPr lang="en-US" sz="3100"/>
              <a:t>}</a:t>
            </a:r>
          </a:p>
        </p:txBody>
      </p:sp>
    </p:spTree>
    <p:extLst>
      <p:ext uri="{BB962C8B-B14F-4D97-AF65-F5344CB8AC3E}">
        <p14:creationId xmlns:p14="http://schemas.microsoft.com/office/powerpoint/2010/main" val="542703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BIÊN DỊCH YÊU CẦU PHẢI CÓ XỬ LÝ NGOẠI LỆ</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Trình </a:t>
            </a:r>
            <a:r>
              <a:rPr lang="en-US" sz="3100"/>
              <a:t>biên dịch sẽ báo các lỗi sau:</a:t>
            </a:r>
          </a:p>
          <a:p>
            <a:pPr marL="36576" indent="0">
              <a:buNone/>
            </a:pPr>
            <a:r>
              <a:rPr lang="en-US" sz="3100"/>
              <a:t>Unreported exception java.io.FileNotFoundException; must be caught or declared to be thrown</a:t>
            </a:r>
          </a:p>
        </p:txBody>
      </p:sp>
    </p:spTree>
    <p:extLst>
      <p:ext uri="{BB962C8B-B14F-4D97-AF65-F5344CB8AC3E}">
        <p14:creationId xmlns:p14="http://schemas.microsoft.com/office/powerpoint/2010/main" val="27547671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BIÊN DỊCH YÊU CẦU PHẢI CÓ XỬ LÝ NGOẠI LỆ</a:t>
            </a:r>
            <a:endParaRPr lang="en-US">
              <a:solidFill>
                <a:srgbClr val="FFFF00"/>
              </a:solidFill>
            </a:endParaRPr>
          </a:p>
        </p:txBody>
      </p:sp>
      <p:sp>
        <p:nvSpPr>
          <p:cNvPr id="3" name="Content Placeholder 2"/>
          <p:cNvSpPr>
            <a:spLocks noGrp="1"/>
          </p:cNvSpPr>
          <p:nvPr>
            <p:ph idx="1"/>
          </p:nvPr>
        </p:nvSpPr>
        <p:spPr>
          <a:xfrm>
            <a:off x="457200" y="1600200"/>
            <a:ext cx="8686800" cy="5257800"/>
          </a:xfrm>
        </p:spPr>
        <p:txBody>
          <a:bodyPr>
            <a:normAutofit fontScale="77500" lnSpcReduction="20000"/>
          </a:bodyPr>
          <a:lstStyle/>
          <a:p>
            <a:r>
              <a:rPr lang="en-US" smtClean="0"/>
              <a:t>Trong </a:t>
            </a:r>
            <a:r>
              <a:rPr lang="en-US"/>
              <a:t>trường hợp này, ta có hai cách khắc phục:</a:t>
            </a:r>
          </a:p>
          <a:p>
            <a:pPr lvl="0"/>
            <a:r>
              <a:rPr lang="en-US" smtClean="0"/>
              <a:t>1. Bao </a:t>
            </a:r>
            <a:r>
              <a:rPr lang="en-US"/>
              <a:t>khối truy cập tập tin trong try và có catch để bắt ngoại lệ và xử lý:</a:t>
            </a:r>
          </a:p>
          <a:p>
            <a:pPr marL="36576" indent="0">
              <a:buNone/>
            </a:pPr>
            <a:r>
              <a:rPr lang="en-US"/>
              <a:t>import java.io.FileNotFoundException; </a:t>
            </a:r>
            <a:endParaRPr lang="en-US" smtClean="0"/>
          </a:p>
          <a:p>
            <a:pPr marL="36576" indent="0">
              <a:buNone/>
            </a:pPr>
            <a:r>
              <a:rPr lang="en-US" smtClean="0"/>
              <a:t>     public </a:t>
            </a:r>
            <a:r>
              <a:rPr lang="en-US"/>
              <a:t>class FileIOExample {</a:t>
            </a:r>
          </a:p>
          <a:p>
            <a:pPr marL="36576" indent="0">
              <a:buNone/>
            </a:pPr>
            <a:r>
              <a:rPr lang="en-US" smtClean="0"/>
              <a:t>	public </a:t>
            </a:r>
            <a:r>
              <a:rPr lang="en-US"/>
              <a:t>static void main(String[] args) { </a:t>
            </a:r>
            <a:endParaRPr lang="en-US" smtClean="0"/>
          </a:p>
          <a:p>
            <a:pPr marL="36576" indent="0">
              <a:buNone/>
            </a:pPr>
            <a:r>
              <a:rPr lang="en-US" smtClean="0"/>
              <a:t>		try </a:t>
            </a:r>
            <a:r>
              <a:rPr lang="en-US"/>
              <a:t>{</a:t>
            </a:r>
          </a:p>
          <a:p>
            <a:pPr marL="36576" indent="0">
              <a:buNone/>
            </a:pPr>
            <a:r>
              <a:rPr lang="en-US" smtClean="0"/>
              <a:t>			// </a:t>
            </a:r>
            <a:r>
              <a:rPr lang="en-US"/>
              <a:t>mã giả để mở và đọc tập tin; </a:t>
            </a:r>
            <a:endParaRPr lang="en-US" smtClean="0"/>
          </a:p>
          <a:p>
            <a:pPr marL="36576" indent="0">
              <a:buNone/>
            </a:pPr>
            <a:r>
              <a:rPr lang="en-US"/>
              <a:t>	</a:t>
            </a:r>
            <a:r>
              <a:rPr lang="en-US" smtClean="0"/>
              <a:t>		while </a:t>
            </a:r>
            <a:r>
              <a:rPr lang="en-US"/>
              <a:t>(chưa tới cuối tập tin) {</a:t>
            </a:r>
          </a:p>
          <a:p>
            <a:pPr marL="36576" indent="0">
              <a:buNone/>
            </a:pPr>
            <a:r>
              <a:rPr lang="en-US" smtClean="0"/>
              <a:t>				đọc </a:t>
            </a:r>
            <a:r>
              <a:rPr lang="en-US"/>
              <a:t>dòng kế tiếp từ tập tin;</a:t>
            </a:r>
          </a:p>
          <a:p>
            <a:pPr marL="36576" indent="0">
              <a:buNone/>
            </a:pPr>
            <a:r>
              <a:rPr lang="en-US" smtClean="0"/>
              <a:t>				// </a:t>
            </a:r>
            <a:r>
              <a:rPr lang="en-US"/>
              <a:t>...</a:t>
            </a:r>
          </a:p>
          <a:p>
            <a:pPr marL="36576" indent="0">
              <a:buNone/>
            </a:pPr>
            <a:r>
              <a:rPr lang="en-US" smtClean="0"/>
              <a:t>			}</a:t>
            </a:r>
            <a:endParaRPr lang="en-US"/>
          </a:p>
          <a:p>
            <a:pPr marL="36576" indent="0">
              <a:buNone/>
            </a:pPr>
            <a:r>
              <a:rPr lang="en-US" smtClean="0"/>
              <a:t>		} </a:t>
            </a:r>
            <a:r>
              <a:rPr lang="en-US"/>
              <a:t>catch (FileNotFoundException e) { ...}</a:t>
            </a:r>
          </a:p>
          <a:p>
            <a:pPr marL="36576" indent="0">
              <a:buNone/>
            </a:pPr>
            <a:r>
              <a:rPr lang="en-US" smtClean="0"/>
              <a:t>	}</a:t>
            </a:r>
            <a:endParaRPr lang="en-US"/>
          </a:p>
          <a:p>
            <a:pPr marL="36576" indent="0">
              <a:buNone/>
            </a:pPr>
            <a:r>
              <a:rPr lang="en-US" smtClean="0"/>
              <a:t>     }</a:t>
            </a:r>
            <a:endParaRPr lang="en-US"/>
          </a:p>
        </p:txBody>
      </p:sp>
    </p:spTree>
    <p:extLst>
      <p:ext uri="{BB962C8B-B14F-4D97-AF65-F5344CB8AC3E}">
        <p14:creationId xmlns:p14="http://schemas.microsoft.com/office/powerpoint/2010/main" val="28862609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BIÊN DỊCH YÊU CẦU PHẢI CÓ XỬ LÝ NGOẠI LỆ</a:t>
            </a:r>
            <a:endParaRPr lang="en-US">
              <a:solidFill>
                <a:srgbClr val="FFFF00"/>
              </a:solidFill>
            </a:endParaRPr>
          </a:p>
        </p:txBody>
      </p:sp>
      <p:sp>
        <p:nvSpPr>
          <p:cNvPr id="3" name="Content Placeholder 2"/>
          <p:cNvSpPr>
            <a:spLocks noGrp="1"/>
          </p:cNvSpPr>
          <p:nvPr>
            <p:ph idx="1"/>
          </p:nvPr>
        </p:nvSpPr>
        <p:spPr>
          <a:xfrm>
            <a:off x="323528" y="1600200"/>
            <a:ext cx="8712968" cy="5257800"/>
          </a:xfrm>
        </p:spPr>
        <p:txBody>
          <a:bodyPr>
            <a:normAutofit fontScale="77500" lnSpcReduction="20000"/>
          </a:bodyPr>
          <a:lstStyle/>
          <a:p>
            <a:pPr lvl="0"/>
            <a:r>
              <a:rPr lang="en-US" smtClean="0"/>
              <a:t>2. Ta </a:t>
            </a:r>
            <a:r>
              <a:rPr lang="en-US"/>
              <a:t>thêm lệnh throws tới tiêu đề của phương thức mà ngoại lệ có thể xảy ra như:</a:t>
            </a:r>
          </a:p>
          <a:p>
            <a:pPr marL="36576" indent="0">
              <a:buNone/>
            </a:pPr>
            <a:r>
              <a:rPr lang="en-US"/>
              <a:t>import java.io.FileNotFoundException; </a:t>
            </a:r>
            <a:endParaRPr lang="en-US" smtClean="0"/>
          </a:p>
          <a:p>
            <a:pPr marL="36576" indent="0">
              <a:buNone/>
            </a:pPr>
            <a:r>
              <a:rPr lang="en-US"/>
              <a:t> </a:t>
            </a:r>
            <a:r>
              <a:rPr lang="en-US" smtClean="0"/>
              <a:t>    public </a:t>
            </a:r>
            <a:r>
              <a:rPr lang="en-US"/>
              <a:t>class FileIOExample {</a:t>
            </a:r>
          </a:p>
          <a:p>
            <a:pPr marL="36576" indent="0">
              <a:buNone/>
            </a:pPr>
            <a:r>
              <a:rPr lang="en-US" smtClean="0"/>
              <a:t>	/* </a:t>
            </a:r>
            <a:r>
              <a:rPr lang="en-US"/>
              <a:t>thêm throws tới phương thức main, ta không phải </a:t>
            </a:r>
            <a:r>
              <a:rPr lang="en-US" smtClean="0"/>
              <a:t>	quan </a:t>
            </a:r>
            <a:r>
              <a:rPr lang="en-US"/>
              <a:t>tâm về bắt  FileNotFoundExceptions */</a:t>
            </a:r>
          </a:p>
          <a:p>
            <a:pPr marL="36576" indent="0">
              <a:buNone/>
            </a:pPr>
            <a:r>
              <a:rPr lang="en-US" smtClean="0"/>
              <a:t>	public </a:t>
            </a:r>
            <a:r>
              <a:rPr lang="en-US"/>
              <a:t>static void main(String[] args) throws </a:t>
            </a:r>
            <a:r>
              <a:rPr lang="en-US" smtClean="0"/>
              <a:t>	FileNotFoundException </a:t>
            </a:r>
            <a:r>
              <a:rPr lang="en-US"/>
              <a:t>{</a:t>
            </a:r>
          </a:p>
          <a:p>
            <a:pPr marL="36576" indent="0">
              <a:buNone/>
            </a:pPr>
            <a:r>
              <a:rPr lang="en-US" smtClean="0"/>
              <a:t>		// </a:t>
            </a:r>
            <a:r>
              <a:rPr lang="en-US"/>
              <a:t>mã giả để mở và đọc tập tin; </a:t>
            </a:r>
            <a:endParaRPr lang="en-US" smtClean="0"/>
          </a:p>
          <a:p>
            <a:pPr marL="36576" indent="0">
              <a:buNone/>
            </a:pPr>
            <a:r>
              <a:rPr lang="en-US"/>
              <a:t>	</a:t>
            </a:r>
            <a:r>
              <a:rPr lang="en-US" smtClean="0"/>
              <a:t>	while </a:t>
            </a:r>
            <a:r>
              <a:rPr lang="en-US"/>
              <a:t>(chưa tới cuối tập tin) {</a:t>
            </a:r>
          </a:p>
          <a:p>
            <a:pPr marL="36576" indent="0">
              <a:buNone/>
            </a:pPr>
            <a:r>
              <a:rPr lang="en-US" smtClean="0"/>
              <a:t>			đọc </a:t>
            </a:r>
            <a:r>
              <a:rPr lang="en-US"/>
              <a:t>dòng kế tiếp từ tập tin;</a:t>
            </a:r>
          </a:p>
          <a:p>
            <a:pPr marL="36576" indent="0">
              <a:buNone/>
            </a:pPr>
            <a:r>
              <a:rPr lang="en-US" smtClean="0"/>
              <a:t>			// </a:t>
            </a:r>
            <a:r>
              <a:rPr lang="en-US"/>
              <a:t>...</a:t>
            </a:r>
          </a:p>
          <a:p>
            <a:pPr marL="36576" indent="0">
              <a:buNone/>
            </a:pPr>
            <a:r>
              <a:rPr lang="en-US" smtClean="0"/>
              <a:t>		}</a:t>
            </a:r>
            <a:endParaRPr lang="en-US"/>
          </a:p>
          <a:p>
            <a:pPr marL="36576" indent="0">
              <a:buNone/>
            </a:pPr>
            <a:r>
              <a:rPr lang="en-US" smtClean="0"/>
              <a:t>	}</a:t>
            </a:r>
            <a:endParaRPr lang="en-US"/>
          </a:p>
          <a:p>
            <a:pPr marL="36576" indent="0">
              <a:buNone/>
            </a:pPr>
            <a:r>
              <a:rPr lang="en-US" smtClean="0"/>
              <a:t>     }</a:t>
            </a:r>
            <a:endParaRPr lang="en-US"/>
          </a:p>
        </p:txBody>
      </p:sp>
    </p:spTree>
    <p:extLst>
      <p:ext uri="{BB962C8B-B14F-4D97-AF65-F5344CB8AC3E}">
        <p14:creationId xmlns:p14="http://schemas.microsoft.com/office/powerpoint/2010/main" val="19189575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XỬ LÝ NGOẠI LỆ ĐỂ LÀM RÕ LỖI PHÁT SINH</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t>Dùng phương </a:t>
            </a:r>
            <a:r>
              <a:rPr lang="en-US"/>
              <a:t>thức getMessage() trong khối catch để có thông báo mô tả </a:t>
            </a:r>
            <a:r>
              <a:rPr lang="en-US" smtClean="0"/>
              <a:t>lỗi:</a:t>
            </a:r>
          </a:p>
          <a:p>
            <a:pPr algn="just"/>
            <a:endParaRPr lang="en-US"/>
          </a:p>
          <a:p>
            <a:pPr marL="36576" indent="0" algn="just">
              <a:buNone/>
            </a:pPr>
            <a:r>
              <a:rPr lang="en-US"/>
              <a:t>try {</a:t>
            </a:r>
          </a:p>
          <a:p>
            <a:pPr marL="36576" indent="0" algn="just">
              <a:buNone/>
            </a:pPr>
            <a:r>
              <a:rPr lang="en-US" smtClean="0"/>
              <a:t>	// </a:t>
            </a:r>
            <a:r>
              <a:rPr lang="en-US"/>
              <a:t>mở tập tin Foo.dat không tồn tại...</a:t>
            </a:r>
          </a:p>
          <a:p>
            <a:pPr marL="36576" indent="0" algn="just">
              <a:buNone/>
            </a:pPr>
            <a:r>
              <a:rPr lang="en-US" smtClean="0"/>
              <a:t>} </a:t>
            </a:r>
            <a:r>
              <a:rPr lang="en-US"/>
              <a:t>catch (FileNotFoundException e) {</a:t>
            </a:r>
          </a:p>
          <a:p>
            <a:pPr marL="36576" indent="0" algn="just">
              <a:buNone/>
            </a:pPr>
            <a:r>
              <a:rPr lang="en-US" smtClean="0"/>
              <a:t>	System.out.println</a:t>
            </a:r>
            <a:r>
              <a:rPr lang="en-US"/>
              <a:t>("Error opening file " + e.getMessage());</a:t>
            </a:r>
          </a:p>
          <a:p>
            <a:pPr marL="36576" indent="0" algn="just">
              <a:buNone/>
            </a:pPr>
            <a:r>
              <a:rPr lang="en-US"/>
              <a:t>}</a:t>
            </a:r>
          </a:p>
        </p:txBody>
      </p:sp>
    </p:spTree>
    <p:extLst>
      <p:ext uri="{BB962C8B-B14F-4D97-AF65-F5344CB8AC3E}">
        <p14:creationId xmlns:p14="http://schemas.microsoft.com/office/powerpoint/2010/main" val="11914149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XỬ LÝ NGOẠI LỆ ĐỂ LÀM RÕ LỖI PHÁT SINH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Kết </a:t>
            </a:r>
            <a:r>
              <a:rPr lang="en-US"/>
              <a:t>quả xuất ra:</a:t>
            </a:r>
          </a:p>
          <a:p>
            <a:pPr algn="just"/>
            <a:r>
              <a:rPr lang="en-US"/>
              <a:t>Error opening file Foo.dat (The system cannot find the file specified)</a:t>
            </a:r>
          </a:p>
        </p:txBody>
      </p:sp>
    </p:spTree>
    <p:extLst>
      <p:ext uri="{BB962C8B-B14F-4D97-AF65-F5344CB8AC3E}">
        <p14:creationId xmlns:p14="http://schemas.microsoft.com/office/powerpoint/2010/main" val="30175528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XỬ LÝ NGOẠI LỆ ĐỂ LÀM RÕ LỖI PHÁT SINH</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mtClean="0"/>
              <a:t>Phương </a:t>
            </a:r>
            <a:r>
              <a:rPr lang="en-US"/>
              <a:t>thức printStackTrace() có thể sử dụng để xuất ra dấu vết chồng (</a:t>
            </a:r>
            <a:r>
              <a:rPr lang="en-US" smtClean="0"/>
              <a:t>stack) (</a:t>
            </a:r>
            <a:r>
              <a:rPr lang="en-US"/>
              <a:t>nhớ rằng dấu vết chồng chỉ xảy ra tự động nếu ta không xử lý ngoại lệ):</a:t>
            </a:r>
          </a:p>
          <a:p>
            <a:pPr marL="36576" indent="0" algn="just">
              <a:buNone/>
            </a:pPr>
            <a:r>
              <a:rPr lang="en-US"/>
              <a:t>try {</a:t>
            </a:r>
          </a:p>
          <a:p>
            <a:pPr marL="36576" indent="0" algn="just">
              <a:buNone/>
            </a:pPr>
            <a:r>
              <a:rPr lang="en-US" smtClean="0"/>
              <a:t>	// </a:t>
            </a:r>
            <a:r>
              <a:rPr lang="en-US"/>
              <a:t>mở tập tin Foo.dat không tồn tại...</a:t>
            </a:r>
          </a:p>
          <a:p>
            <a:pPr marL="36576" indent="0" algn="just">
              <a:buNone/>
            </a:pPr>
            <a:r>
              <a:rPr lang="en-US"/>
              <a:t>} </a:t>
            </a:r>
            <a:endParaRPr lang="en-US" smtClean="0"/>
          </a:p>
          <a:p>
            <a:pPr marL="36576" indent="0">
              <a:buNone/>
            </a:pPr>
            <a:r>
              <a:rPr lang="en-US" smtClean="0"/>
              <a:t>catch </a:t>
            </a:r>
            <a:r>
              <a:rPr lang="en-US"/>
              <a:t>(FileNotFoundException e) </a:t>
            </a:r>
            <a:r>
              <a:rPr lang="en-US" smtClean="0"/>
              <a:t>{	e.printStackTrace</a:t>
            </a:r>
            <a:r>
              <a:rPr lang="en-US"/>
              <a:t>();</a:t>
            </a:r>
          </a:p>
          <a:p>
            <a:pPr marL="36576" indent="0" algn="just">
              <a:buNone/>
            </a:pPr>
            <a:r>
              <a:rPr lang="en-US"/>
              <a:t>}</a:t>
            </a:r>
          </a:p>
        </p:txBody>
      </p:sp>
    </p:spTree>
    <p:extLst>
      <p:ext uri="{BB962C8B-B14F-4D97-AF65-F5344CB8AC3E}">
        <p14:creationId xmlns:p14="http://schemas.microsoft.com/office/powerpoint/2010/main" val="37014497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TRY/CATCH LỒNG NHAU</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mtClean="0"/>
              <a:t>Một </a:t>
            </a:r>
            <a:r>
              <a:rPr lang="en-US"/>
              <a:t>khối try có thể được lồng vào bên trong khối try hoặc khối catch. </a:t>
            </a:r>
            <a:endParaRPr lang="en-US" smtClean="0"/>
          </a:p>
          <a:p>
            <a:pPr lvl="0" algn="just"/>
            <a:r>
              <a:rPr lang="en-US" smtClean="0"/>
              <a:t>Thông </a:t>
            </a:r>
            <a:r>
              <a:rPr lang="en-US"/>
              <a:t>thường ta có nhu cầu lồng khối try trong một khối catch, vì mã phục hồi mà chúng ta viết trong một khối catch có thể có một nguy cơ ném một ngoại lệ bổ sung của riêng nó.</a:t>
            </a:r>
          </a:p>
        </p:txBody>
      </p:sp>
    </p:spTree>
    <p:extLst>
      <p:ext uri="{BB962C8B-B14F-4D97-AF65-F5344CB8AC3E}">
        <p14:creationId xmlns:p14="http://schemas.microsoft.com/office/powerpoint/2010/main" val="8411444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TRY/CATCH LỒNG NHAU</a:t>
            </a:r>
            <a:endParaRPr lang="en-US">
              <a:solidFill>
                <a:srgbClr val="FFFF00"/>
              </a:solidFill>
            </a:endParaRPr>
          </a:p>
        </p:txBody>
      </p:sp>
      <p:sp>
        <p:nvSpPr>
          <p:cNvPr id="3" name="Content Placeholder 2"/>
          <p:cNvSpPr>
            <a:spLocks noGrp="1"/>
          </p:cNvSpPr>
          <p:nvPr>
            <p:ph idx="1"/>
          </p:nvPr>
        </p:nvSpPr>
        <p:spPr>
          <a:xfrm>
            <a:off x="457200" y="1600200"/>
            <a:ext cx="8003232" cy="4525963"/>
          </a:xfrm>
        </p:spPr>
        <p:txBody>
          <a:bodyPr>
            <a:normAutofit/>
          </a:bodyPr>
          <a:lstStyle/>
          <a:p>
            <a:pPr lvl="0" algn="just"/>
            <a:r>
              <a:rPr lang="en-US" smtClean="0"/>
              <a:t>Ví </a:t>
            </a:r>
            <a:r>
              <a:rPr lang="en-US"/>
              <a:t>dụ như khi một FileNotFoundException phát sinh, chúng ta muốn mở một tập tin mặc định để thay thế. </a:t>
            </a:r>
            <a:endParaRPr lang="en-US" smtClean="0"/>
          </a:p>
          <a:p>
            <a:pPr lvl="0" algn="just"/>
            <a:r>
              <a:rPr lang="en-US" smtClean="0"/>
              <a:t>Nhưng</a:t>
            </a:r>
            <a:r>
              <a:rPr lang="en-US"/>
              <a:t>, do mở một tập tin mặc định có thể cũng có khả năng ném một FileNotFoundException của riêng nó, ta cần phải bao mã phục hồi trong khối try riêng  của nó như sau:</a:t>
            </a:r>
          </a:p>
        </p:txBody>
      </p:sp>
    </p:spTree>
    <p:extLst>
      <p:ext uri="{BB962C8B-B14F-4D97-AF65-F5344CB8AC3E}">
        <p14:creationId xmlns:p14="http://schemas.microsoft.com/office/powerpoint/2010/main" val="1098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NullPointerException phát sinh bất cứ khi nào chúng ta cố gắng để gọi một phương thức trên một tham khảo đối tượng (như s2, trong ví dụ trên) có giá trị null hay bất cứ khi nào chúng ta cố gắng để “nói chuyện với” một đối tượng không tồn tại.</a:t>
            </a:r>
          </a:p>
          <a:p>
            <a:pPr algn="just"/>
            <a:endParaRPr lang="en-US"/>
          </a:p>
          <a:p>
            <a:pPr algn="just"/>
            <a:endParaRPr lang="en-US"/>
          </a:p>
        </p:txBody>
      </p:sp>
    </p:spTree>
    <p:extLst>
      <p:ext uri="{BB962C8B-B14F-4D97-AF65-F5344CB8AC3E}">
        <p14:creationId xmlns:p14="http://schemas.microsoft.com/office/powerpoint/2010/main" val="39676417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TRY/CATCH LỒNG NHAU</a:t>
            </a:r>
            <a:endParaRPr lang="en-US">
              <a:solidFill>
                <a:srgbClr val="FFFF00"/>
              </a:solidFill>
            </a:endParaRPr>
          </a:p>
        </p:txBody>
      </p:sp>
      <p:sp>
        <p:nvSpPr>
          <p:cNvPr id="3" name="Content Placeholder 2"/>
          <p:cNvSpPr>
            <a:spLocks noGrp="1"/>
          </p:cNvSpPr>
          <p:nvPr>
            <p:ph idx="1"/>
          </p:nvPr>
        </p:nvSpPr>
        <p:spPr>
          <a:xfrm>
            <a:off x="457200" y="1600200"/>
            <a:ext cx="7715200" cy="4525963"/>
          </a:xfrm>
        </p:spPr>
        <p:txBody>
          <a:bodyPr>
            <a:normAutofit fontScale="85000" lnSpcReduction="20000"/>
          </a:bodyPr>
          <a:lstStyle/>
          <a:p>
            <a:pPr marL="36576" indent="0">
              <a:buNone/>
            </a:pPr>
            <a:r>
              <a:rPr lang="en-US" smtClean="0">
                <a:solidFill>
                  <a:srgbClr val="0070C0"/>
                </a:solidFill>
              </a:rPr>
              <a:t>try</a:t>
            </a:r>
            <a:r>
              <a:rPr lang="en-US" smtClean="0"/>
              <a:t> </a:t>
            </a:r>
            <a:r>
              <a:rPr lang="en-US"/>
              <a:t>{</a:t>
            </a:r>
          </a:p>
          <a:p>
            <a:pPr marL="36576" indent="0">
              <a:buNone/>
            </a:pPr>
            <a:r>
              <a:rPr lang="en-US" smtClean="0"/>
              <a:t>	// </a:t>
            </a:r>
            <a:r>
              <a:rPr lang="en-US"/>
              <a:t>mở tập tin Foo.dat không tồn tại...</a:t>
            </a:r>
          </a:p>
          <a:p>
            <a:pPr marL="36576" indent="0">
              <a:buNone/>
            </a:pPr>
            <a:r>
              <a:rPr lang="en-US"/>
              <a:t>} </a:t>
            </a:r>
            <a:endParaRPr lang="en-US" smtClean="0"/>
          </a:p>
          <a:p>
            <a:pPr marL="36576" indent="0">
              <a:buNone/>
            </a:pPr>
            <a:r>
              <a:rPr lang="en-US" smtClean="0">
                <a:solidFill>
                  <a:srgbClr val="0070C0"/>
                </a:solidFill>
              </a:rPr>
              <a:t>catch</a:t>
            </a:r>
            <a:r>
              <a:rPr lang="en-US" smtClean="0"/>
              <a:t> </a:t>
            </a:r>
            <a:r>
              <a:rPr lang="en-US"/>
              <a:t>(FileNotFoundException e) {</a:t>
            </a:r>
          </a:p>
          <a:p>
            <a:pPr marL="36576" indent="0">
              <a:buNone/>
            </a:pPr>
            <a:r>
              <a:rPr lang="en-US" smtClean="0"/>
              <a:t>	</a:t>
            </a:r>
            <a:r>
              <a:rPr lang="en-US" smtClean="0">
                <a:solidFill>
                  <a:srgbClr val="0070C0"/>
                </a:solidFill>
              </a:rPr>
              <a:t>try</a:t>
            </a:r>
            <a:r>
              <a:rPr lang="en-US" smtClean="0"/>
              <a:t> </a:t>
            </a:r>
            <a:r>
              <a:rPr lang="en-US"/>
              <a:t>{</a:t>
            </a:r>
          </a:p>
          <a:p>
            <a:pPr marL="36576" indent="0">
              <a:buNone/>
            </a:pPr>
            <a:r>
              <a:rPr lang="en-US" smtClean="0"/>
              <a:t>		// </a:t>
            </a:r>
            <a:r>
              <a:rPr lang="en-US"/>
              <a:t>mở tập tin mặc định…</a:t>
            </a:r>
          </a:p>
          <a:p>
            <a:pPr marL="36576" indent="0">
              <a:buNone/>
            </a:pPr>
            <a:r>
              <a:rPr lang="en-US" smtClean="0"/>
              <a:t>	} </a:t>
            </a:r>
          </a:p>
          <a:p>
            <a:pPr marL="36576" indent="0">
              <a:buNone/>
            </a:pPr>
            <a:r>
              <a:rPr lang="en-US">
                <a:solidFill>
                  <a:srgbClr val="0070C0"/>
                </a:solidFill>
              </a:rPr>
              <a:t>	</a:t>
            </a:r>
            <a:r>
              <a:rPr lang="en-US" smtClean="0">
                <a:solidFill>
                  <a:srgbClr val="0070C0"/>
                </a:solidFill>
              </a:rPr>
              <a:t>catch</a:t>
            </a:r>
            <a:r>
              <a:rPr lang="en-US" smtClean="0"/>
              <a:t> </a:t>
            </a:r>
            <a:r>
              <a:rPr lang="en-US"/>
              <a:t>(FileNotFoundException e2) {</a:t>
            </a:r>
          </a:p>
          <a:p>
            <a:pPr marL="36576" indent="0">
              <a:buNone/>
            </a:pPr>
            <a:r>
              <a:rPr lang="en-US" smtClean="0"/>
              <a:t>		// </a:t>
            </a:r>
            <a:r>
              <a:rPr lang="en-US"/>
              <a:t>cố gắng để phục hồi ...</a:t>
            </a:r>
          </a:p>
          <a:p>
            <a:pPr marL="36576" indent="0">
              <a:buNone/>
            </a:pPr>
            <a:r>
              <a:rPr lang="en-US" smtClean="0"/>
              <a:t>	}</a:t>
            </a:r>
            <a:endParaRPr lang="en-US"/>
          </a:p>
          <a:p>
            <a:pPr marL="36576" indent="0">
              <a:buNone/>
            </a:pPr>
            <a:r>
              <a:rPr lang="en-US"/>
              <a:t>}</a:t>
            </a:r>
          </a:p>
        </p:txBody>
      </p:sp>
    </p:spTree>
    <p:extLst>
      <p:ext uri="{BB962C8B-B14F-4D97-AF65-F5344CB8AC3E}">
        <p14:creationId xmlns:p14="http://schemas.microsoft.com/office/powerpoint/2010/main" val="8571485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NGOẠI LỆ DO NGƯỜI DÙNG ĐỊNH NGHĨA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Ta </a:t>
            </a:r>
            <a:r>
              <a:rPr lang="en-US"/>
              <a:t>có thể định nghĩa các loại ngoại lệ riêng để báo hiệu các kiểu lỗi đặc thù của ứng </a:t>
            </a:r>
            <a:r>
              <a:rPr lang="en-US" smtClean="0"/>
              <a:t>dụng, </a:t>
            </a:r>
            <a:r>
              <a:rPr lang="en-US"/>
              <a:t>và để chương trình ném chúng khi có vấn đề phát sinh.</a:t>
            </a:r>
          </a:p>
          <a:p>
            <a:pPr algn="just"/>
            <a:r>
              <a:rPr lang="en-US"/>
              <a:t>Để tạo kiểu ngoại lệ riêng, ta tạo lớp thừa kế từ các lớp ngoại lệ đã có sẵn của Java. Thông thường ta mở rộng lớp Exception trực </a:t>
            </a:r>
            <a:r>
              <a:rPr lang="en-US" smtClean="0"/>
              <a:t>tiếp.</a:t>
            </a:r>
            <a:endParaRPr lang="en-US"/>
          </a:p>
        </p:txBody>
      </p:sp>
    </p:spTree>
    <p:extLst>
      <p:ext uri="{BB962C8B-B14F-4D97-AF65-F5344CB8AC3E}">
        <p14:creationId xmlns:p14="http://schemas.microsoft.com/office/powerpoint/2010/main" val="8551564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NGOẠI LỆ DO NGƯỜI DÙNG ĐỊNH NGHĨA</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789384"/>
            <a:ext cx="8545513"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9739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NGOẠI LỆ DO NGƯỜI DÙNG ĐỊNH NGHĨA</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 y="1596727"/>
            <a:ext cx="91344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955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NGOẠI LỆ DO NGƯỜI DÙNG ĐỊNH NGHĨA</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9" y="1605111"/>
            <a:ext cx="90392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7734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NGOẠI LỆ DO NGƯỜI DÙNG ĐỊNH NGHĨA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a:t>
            </a:r>
            <a:r>
              <a:rPr lang="en-US"/>
              <a:t>khối catch, ta lợi dụng vừa phương thức thừa kế getMessage và phương thức getStudent của lớp MissingvalueException để xuất ra kết quả như sau:</a:t>
            </a:r>
          </a:p>
          <a:p>
            <a:pPr marL="36576" indent="0" algn="just">
              <a:buNone/>
            </a:pPr>
            <a:r>
              <a:rPr lang="en-US" smtClean="0"/>
              <a:t>	A </a:t>
            </a:r>
            <a:r>
              <a:rPr lang="en-US"/>
              <a:t>student's name cannot be blank </a:t>
            </a:r>
            <a:endParaRPr lang="en-US" smtClean="0"/>
          </a:p>
          <a:p>
            <a:pPr marL="36576" indent="0" algn="just">
              <a:buNone/>
            </a:pPr>
            <a:r>
              <a:rPr lang="en-US" smtClean="0"/>
              <a:t>	ID </a:t>
            </a:r>
            <a:r>
              <a:rPr lang="en-US"/>
              <a:t>of affected student: </a:t>
            </a:r>
            <a:r>
              <a:rPr lang="en-US" smtClean="0"/>
              <a:t>null</a:t>
            </a:r>
            <a:endParaRPr lang="en-US"/>
          </a:p>
        </p:txBody>
      </p:sp>
    </p:spTree>
    <p:extLst>
      <p:ext uri="{BB962C8B-B14F-4D97-AF65-F5344CB8AC3E}">
        <p14:creationId xmlns:p14="http://schemas.microsoft.com/office/powerpoint/2010/main" val="41669932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NÉM NHIỀU KIỂU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Ta </a:t>
            </a:r>
            <a:r>
              <a:rPr lang="en-US"/>
              <a:t>có thể ném nhiều kiểu ngoại lệ từ một phương thức</a:t>
            </a:r>
            <a:r>
              <a:rPr lang="en-US" smtClean="0"/>
              <a:t>.</a:t>
            </a:r>
          </a:p>
          <a:p>
            <a:pPr algn="just"/>
            <a:r>
              <a:rPr lang="en-US" smtClean="0"/>
              <a:t>Xét </a:t>
            </a:r>
            <a:r>
              <a:rPr lang="en-US"/>
              <a:t>ví dụ sau: </a:t>
            </a:r>
            <a:r>
              <a:rPr lang="en-US" smtClean="0"/>
              <a:t>Giả </a:t>
            </a:r>
            <a:r>
              <a:rPr lang="en-US"/>
              <a:t>sử ta đã khai báo một ngoại lệ InvalidCharacterException cùng với MissingValueException.</a:t>
            </a:r>
          </a:p>
        </p:txBody>
      </p:sp>
    </p:spTree>
    <p:extLst>
      <p:ext uri="{BB962C8B-B14F-4D97-AF65-F5344CB8AC3E}">
        <p14:creationId xmlns:p14="http://schemas.microsoft.com/office/powerpoint/2010/main" val="6386662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NÉM NHIỀU KIỂU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2" y="1124744"/>
            <a:ext cx="9015362" cy="573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5693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0000"/>
                </a:solidFill>
              </a:rPr>
              <a:t>Bài 1:</a:t>
            </a:r>
            <a:r>
              <a:rPr lang="en-US" smtClean="0"/>
              <a:t> Viết </a:t>
            </a:r>
            <a:r>
              <a:rPr lang="en-US"/>
              <a:t>một chương trình </a:t>
            </a:r>
            <a:r>
              <a:rPr lang="en-US" smtClean="0"/>
              <a:t>để </a:t>
            </a:r>
            <a:r>
              <a:rPr lang="en-US"/>
              <a:t>đếm số </a:t>
            </a:r>
            <a:r>
              <a:rPr lang="en-US" smtClean="0"/>
              <a:t>ký </a:t>
            </a:r>
            <a:r>
              <a:rPr lang="en-US"/>
              <a:t>số được nhập vào </a:t>
            </a:r>
            <a:r>
              <a:rPr lang="en-US" smtClean="0"/>
              <a:t>từ bàn phím. </a:t>
            </a:r>
            <a:r>
              <a:rPr lang="en-US"/>
              <a:t>Nếu </a:t>
            </a:r>
            <a:r>
              <a:rPr lang="en-US" smtClean="0"/>
              <a:t>ký tự chữ </a:t>
            </a:r>
            <a:r>
              <a:rPr lang="en-US"/>
              <a:t>được nhập vào thì xuất ra câu thông báo lỗi.</a:t>
            </a:r>
          </a:p>
        </p:txBody>
      </p:sp>
    </p:spTree>
    <p:extLst>
      <p:ext uri="{BB962C8B-B14F-4D97-AF65-F5344CB8AC3E}">
        <p14:creationId xmlns:p14="http://schemas.microsoft.com/office/powerpoint/2010/main" val="26262244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0000"/>
                </a:solidFill>
              </a:rPr>
              <a:t>Bài 2: </a:t>
            </a:r>
            <a:r>
              <a:rPr lang="en-US" smtClean="0"/>
              <a:t>Viết </a:t>
            </a:r>
            <a:r>
              <a:rPr lang="en-US"/>
              <a:t>chương trình </a:t>
            </a:r>
            <a:r>
              <a:rPr lang="en-US" smtClean="0"/>
              <a:t>để </a:t>
            </a:r>
            <a:r>
              <a:rPr lang="en-US"/>
              <a:t>tạo mảng 5 số. Viết lệnh truy xuất phần tử thứ 6; điều này gây ra một ngoại lệ. Bắt ngoại lệ thích hợp và in thông báo lỗi.</a:t>
            </a:r>
          </a:p>
        </p:txBody>
      </p:sp>
    </p:spTree>
    <p:extLst>
      <p:ext uri="{BB962C8B-B14F-4D97-AF65-F5344CB8AC3E}">
        <p14:creationId xmlns:p14="http://schemas.microsoft.com/office/powerpoint/2010/main" val="2954524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GIỚI THIỆU NGOẠI LỆ</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Khi máy ảo Java ném một ngoại lệ, như phát ra một pháo để thông báo cho ứng dụng một vấn đề phát sinh.</a:t>
            </a:r>
          </a:p>
          <a:p>
            <a:pPr algn="just"/>
            <a:endParaRPr lang="en-US"/>
          </a:p>
          <a:p>
            <a:pPr algn="just"/>
            <a:endParaRPr lang="en-US"/>
          </a:p>
          <a:p>
            <a:pPr algn="just"/>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49141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892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solidFill>
                  <a:srgbClr val="FF0000"/>
                </a:solidFill>
              </a:rPr>
              <a:t>Bài 3:</a:t>
            </a:r>
            <a:endParaRPr lang="en-US" smtClean="0"/>
          </a:p>
          <a:p>
            <a:pPr algn="just"/>
            <a:r>
              <a:rPr lang="en-US"/>
              <a:t>Khách hàng gởi tiền vào tài khoản. Số tiền này nhập từ bàn phím và phải là số </a:t>
            </a:r>
            <a:r>
              <a:rPr lang="en-US" smtClean="0">
                <a:solidFill>
                  <a:srgbClr val="FFFF00"/>
                </a:solidFill>
              </a:rPr>
              <a:t>nguyên dài</a:t>
            </a:r>
            <a:r>
              <a:rPr lang="en-US" smtClean="0"/>
              <a:t> </a:t>
            </a:r>
            <a:r>
              <a:rPr lang="en-US"/>
              <a:t>lớn </a:t>
            </a:r>
            <a:r>
              <a:rPr lang="en-US" smtClean="0"/>
              <a:t>50.000đ.</a:t>
            </a:r>
          </a:p>
          <a:p>
            <a:pPr algn="just"/>
            <a:r>
              <a:rPr lang="en-US" smtClean="0"/>
              <a:t>Số tiền trong tài khoản (tức là số dư trong tài khoản) là số thực.</a:t>
            </a:r>
            <a:endParaRPr lang="en-US"/>
          </a:p>
          <a:p>
            <a:pPr algn="just"/>
            <a:r>
              <a:rPr lang="en-US"/>
              <a:t>Khi cần dùng, khách lại rút tiền ra. Số tiền rút ra phải không được </a:t>
            </a:r>
            <a:r>
              <a:rPr lang="vi-VN"/>
              <a:t>vượt quá số tiền có trong ngân </a:t>
            </a:r>
            <a:r>
              <a:rPr lang="vi-VN" smtClean="0"/>
              <a:t>hàng</a:t>
            </a:r>
            <a:r>
              <a:rPr lang="en-US"/>
              <a:t> </a:t>
            </a:r>
            <a:r>
              <a:rPr lang="en-US" smtClean="0"/>
              <a:t>và </a:t>
            </a:r>
            <a:r>
              <a:rPr lang="en-US"/>
              <a:t>phải là số </a:t>
            </a:r>
            <a:r>
              <a:rPr lang="en-US">
                <a:solidFill>
                  <a:srgbClr val="FFFF00"/>
                </a:solidFill>
              </a:rPr>
              <a:t>nguyên </a:t>
            </a:r>
            <a:r>
              <a:rPr lang="en-US" smtClean="0">
                <a:solidFill>
                  <a:srgbClr val="FFFF00"/>
                </a:solidFill>
              </a:rPr>
              <a:t>dài.</a:t>
            </a:r>
            <a:endParaRPr lang="en-US"/>
          </a:p>
          <a:p>
            <a:pPr algn="just"/>
            <a:r>
              <a:rPr lang="en-US"/>
              <a:t>Hãy bắt ngoại lệ và in thông báo.</a:t>
            </a:r>
          </a:p>
        </p:txBody>
      </p:sp>
    </p:spTree>
    <p:extLst>
      <p:ext uri="{BB962C8B-B14F-4D97-AF65-F5344CB8AC3E}">
        <p14:creationId xmlns:p14="http://schemas.microsoft.com/office/powerpoint/2010/main" val="2813679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algn="just"/>
            <a:r>
              <a:rPr lang="en-US" smtClean="0">
                <a:solidFill>
                  <a:srgbClr val="FF0000"/>
                </a:solidFill>
              </a:rPr>
              <a:t>Bài 3: </a:t>
            </a:r>
          </a:p>
          <a:p>
            <a:r>
              <a:rPr lang="en-US" smtClean="0"/>
              <a:t>Kết </a:t>
            </a:r>
            <a:r>
              <a:rPr lang="en-US"/>
              <a:t>quả: Khi nhập số tiền nhỏ hơn số tiền trong tài khoản</a:t>
            </a:r>
          </a:p>
          <a:p>
            <a:pPr marL="36576" indent="0">
              <a:buNone/>
            </a:pPr>
            <a:r>
              <a:rPr lang="en-US" smtClean="0"/>
              <a:t>	Nhập </a:t>
            </a:r>
            <a:r>
              <a:rPr lang="en-US"/>
              <a:t>số tiền cần gởi: 1500000</a:t>
            </a:r>
          </a:p>
          <a:p>
            <a:pPr marL="36576" indent="0">
              <a:buNone/>
            </a:pPr>
            <a:r>
              <a:rPr lang="en-US" smtClean="0"/>
              <a:t>	Số </a:t>
            </a:r>
            <a:r>
              <a:rPr lang="en-US"/>
              <a:t>dư tài khoản: 1500000.0</a:t>
            </a:r>
          </a:p>
          <a:p>
            <a:pPr marL="36576" indent="0">
              <a:buNone/>
            </a:pPr>
            <a:r>
              <a:rPr lang="en-US" smtClean="0"/>
              <a:t>	Nhập </a:t>
            </a:r>
            <a:r>
              <a:rPr lang="en-US"/>
              <a:t>số tiền cần rút: 500000</a:t>
            </a:r>
          </a:p>
          <a:p>
            <a:pPr marL="36576" indent="0">
              <a:buNone/>
            </a:pPr>
            <a:r>
              <a:rPr lang="en-US" smtClean="0"/>
              <a:t>	Số </a:t>
            </a:r>
            <a:r>
              <a:rPr lang="en-US"/>
              <a:t>dư tài khoản: </a:t>
            </a:r>
            <a:r>
              <a:rPr lang="en-US" smtClean="0"/>
              <a:t>1000000.0</a:t>
            </a:r>
          </a:p>
          <a:p>
            <a:endParaRPr lang="en-US"/>
          </a:p>
          <a:p>
            <a:r>
              <a:rPr lang="en-US"/>
              <a:t>Kết quả: Khi nhập số tiền lớn hơn số tiền trong tài khoản</a:t>
            </a:r>
          </a:p>
          <a:p>
            <a:pPr marL="36576" indent="0">
              <a:buNone/>
            </a:pPr>
            <a:r>
              <a:rPr lang="en-US" smtClean="0"/>
              <a:t>	Nhập </a:t>
            </a:r>
            <a:r>
              <a:rPr lang="en-US"/>
              <a:t>số tiền cần gởi: 1500000</a:t>
            </a:r>
          </a:p>
          <a:p>
            <a:pPr marL="36576" indent="0">
              <a:buNone/>
            </a:pPr>
            <a:r>
              <a:rPr lang="en-US" smtClean="0"/>
              <a:t>	Số </a:t>
            </a:r>
            <a:r>
              <a:rPr lang="en-US"/>
              <a:t>dư tài khoản: 1500000.0</a:t>
            </a:r>
          </a:p>
          <a:p>
            <a:pPr marL="36576" indent="0">
              <a:buNone/>
            </a:pPr>
            <a:r>
              <a:rPr lang="en-US" smtClean="0"/>
              <a:t>	Nhập </a:t>
            </a:r>
            <a:r>
              <a:rPr lang="en-US"/>
              <a:t>số tiền cần rút: 2000000</a:t>
            </a:r>
          </a:p>
          <a:p>
            <a:pPr marL="36576" indent="0">
              <a:buNone/>
            </a:pPr>
            <a:r>
              <a:rPr lang="en-US" smtClean="0"/>
              <a:t>	Số </a:t>
            </a:r>
            <a:r>
              <a:rPr lang="en-US"/>
              <a:t>tiền 2000000 cần rút lớn hơn số tiền hiện có trong tài khoản!</a:t>
            </a:r>
          </a:p>
        </p:txBody>
      </p:sp>
    </p:spTree>
    <p:extLst>
      <p:ext uri="{BB962C8B-B14F-4D97-AF65-F5344CB8AC3E}">
        <p14:creationId xmlns:p14="http://schemas.microsoft.com/office/powerpoint/2010/main" val="365082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5255</TotalTime>
  <Words>3388</Words>
  <Application>Microsoft Office PowerPoint</Application>
  <PresentationFormat>On-screen Show (4:3)</PresentationFormat>
  <Paragraphs>480</Paragraphs>
  <Slides>91</Slides>
  <Notes>49</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Technic</vt:lpstr>
      <vt:lpstr>lập trình Hđt VỚI JAVA: XỬ LÝ NGOẠI LỆ</vt:lpstr>
      <vt:lpstr>NỘI DUNG</vt:lpstr>
      <vt:lpstr>GIỚI THIỆU NGOẠI LỆ</vt:lpstr>
      <vt:lpstr>GIỚI THIỆU NGOẠI LỆ</vt:lpstr>
      <vt:lpstr>GIỚI THIỆU NGOẠI LỆ</vt:lpstr>
      <vt:lpstr>GIỚI THIỆU NGOẠI LỆ</vt:lpstr>
      <vt:lpstr>GIỚI THIỆU NGOẠI LỆ</vt:lpstr>
      <vt:lpstr>GIỚI THIỆU NGOẠI LỆ</vt:lpstr>
      <vt:lpstr>GIỚI THIỆU NGOẠI LỆ</vt:lpstr>
      <vt:lpstr>GIỚI THIỆU NGOẠI LỆ</vt:lpstr>
      <vt:lpstr>GIỚI THIỆU NGOẠI LỆ</vt:lpstr>
      <vt:lpstr>GIỚI THIỆU NGOẠI LỆ</vt:lpstr>
      <vt:lpstr>TUNG VÀ BẮT NGOẠI LỆ</vt:lpstr>
      <vt:lpstr>CƠ CHẾ XỬ LÝ NGOẠI LỆ KHỐI TRY</vt:lpstr>
      <vt:lpstr>CƠ CHẾ XỬ LÝ NGOẠI LỆ KHỐI TRY</vt:lpstr>
      <vt:lpstr>CƠ CHẾ XỬ LÝ NGOẠI LỆ KHỐI TRY</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CATCH</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CƠ CHẾ XỬ LÝ NGOẠI LỆ KHỐI FINALLY</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BẮT CÁC NGOẠI LỆ</vt:lpstr>
      <vt:lpstr>PHÂN CẤP LỚP NGOẠI LỆ</vt:lpstr>
      <vt:lpstr>PHÂN CẤP LỚP NGOẠI LỆ</vt:lpstr>
      <vt:lpstr>PHÂN CẤP LỚP NGOẠI LỆ</vt:lpstr>
      <vt:lpstr>PHÂN CẤP LỚP NGOẠI LỆ</vt:lpstr>
      <vt:lpstr>PHÂN CẤP LỚP NGOẠI LỆ</vt:lpstr>
      <vt:lpstr>PHÂN CẤP LỚP NGOẠI LỆ</vt:lpstr>
      <vt:lpstr>PHÂN CẤP LỚP NGOẠI LỆ</vt:lpstr>
      <vt:lpstr>PHÂN CẤP LỚP NGOẠI LỆ</vt:lpstr>
      <vt:lpstr>PHÂN CẤP LỚP NGOẠI LỆ</vt:lpstr>
      <vt:lpstr>BẮT NGOẠI LỆ TỔNG QUÁT</vt:lpstr>
      <vt:lpstr>BẮT NGOẠI LỆ TỔNG QUÁT</vt:lpstr>
      <vt:lpstr>TRÌNH BIÊN DỊCH YÊU CẦU PHẢI CÓ XỬ LÝ NGOẠI LỆ</vt:lpstr>
      <vt:lpstr>TRÌNH BIÊN DỊCH YÊU CẦU PHẢI CÓ XỬ LÝ NGOẠI LỆ</vt:lpstr>
      <vt:lpstr>TRÌNH BIÊN DỊCH YÊU CẦU PHẢI CÓ XỬ LÝ NGOẠI LỆ</vt:lpstr>
      <vt:lpstr>TRÌNH BIÊN DỊCH YÊU CẦU PHẢI CÓ XỬ LÝ NGOẠI LỆ</vt:lpstr>
      <vt:lpstr>XỬ LÝ NGOẠI LỆ ĐỂ LÀM RÕ LỖI PHÁT SINH</vt:lpstr>
      <vt:lpstr>XỬ LÝ NGOẠI LỆ ĐỂ LÀM RÕ LỖI PHÁT SINH</vt:lpstr>
      <vt:lpstr>XỬ LÝ NGOẠI LỆ ĐỂ LÀM RÕ LỖI PHÁT SINH</vt:lpstr>
      <vt:lpstr>TRY/CATCH LỒNG NHAU</vt:lpstr>
      <vt:lpstr>TRY/CATCH LỒNG NHAU</vt:lpstr>
      <vt:lpstr>TRY/CATCH LỒNG NHAU</vt:lpstr>
      <vt:lpstr>NGOẠI LỆ DO NGƯỜI DÙNG ĐỊNH NGHĨA</vt:lpstr>
      <vt:lpstr>NGOẠI LỆ DO NGƯỜI DÙNG ĐỊNH NGHĨA</vt:lpstr>
      <vt:lpstr>NGOẠI LỆ DO NGƯỜI DÙNG ĐỊNH NGHĨA</vt:lpstr>
      <vt:lpstr>NGOẠI LỆ DO NGƯỜI DÙNG ĐỊNH NGHĨA</vt:lpstr>
      <vt:lpstr>NGOẠI LỆ DO NGƯỜI DÙNG ĐỊNH NGHĨA</vt:lpstr>
      <vt:lpstr>NÉM NHIỀU KIỂU NGOẠI LỆ</vt:lpstr>
      <vt:lpstr>NÉM NHIỀU KIỂU NGOẠI LỆ</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ngoại lệ</dc:title>
  <dc:creator>Windows User</dc:creator>
  <cp:lastModifiedBy>Windows User</cp:lastModifiedBy>
  <cp:revision>1261</cp:revision>
  <dcterms:created xsi:type="dcterms:W3CDTF">2016-08-15T10:08:11Z</dcterms:created>
  <dcterms:modified xsi:type="dcterms:W3CDTF">2016-10-11T14:34:29Z</dcterms:modified>
</cp:coreProperties>
</file>