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5"/>
  </p:notesMasterIdLst>
  <p:sldIdLst>
    <p:sldId id="256" r:id="rId2"/>
    <p:sldId id="258" r:id="rId3"/>
    <p:sldId id="330" r:id="rId4"/>
    <p:sldId id="331" r:id="rId5"/>
    <p:sldId id="335" r:id="rId6"/>
    <p:sldId id="332" r:id="rId7"/>
    <p:sldId id="334" r:id="rId8"/>
    <p:sldId id="333" r:id="rId9"/>
    <p:sldId id="336" r:id="rId10"/>
    <p:sldId id="337" r:id="rId11"/>
    <p:sldId id="339" r:id="rId12"/>
    <p:sldId id="338" r:id="rId13"/>
    <p:sldId id="340" r:id="rId14"/>
    <p:sldId id="341" r:id="rId15"/>
    <p:sldId id="342" r:id="rId16"/>
    <p:sldId id="344" r:id="rId17"/>
    <p:sldId id="343" r:id="rId18"/>
    <p:sldId id="345" r:id="rId19"/>
    <p:sldId id="346" r:id="rId20"/>
    <p:sldId id="347" r:id="rId21"/>
    <p:sldId id="348" r:id="rId22"/>
    <p:sldId id="351" r:id="rId23"/>
    <p:sldId id="352" r:id="rId24"/>
    <p:sldId id="350" r:id="rId25"/>
    <p:sldId id="349" r:id="rId26"/>
    <p:sldId id="353" r:id="rId27"/>
    <p:sldId id="354" r:id="rId28"/>
    <p:sldId id="356" r:id="rId29"/>
    <p:sldId id="355" r:id="rId30"/>
    <p:sldId id="359" r:id="rId31"/>
    <p:sldId id="358" r:id="rId32"/>
    <p:sldId id="436" r:id="rId33"/>
    <p:sldId id="360" r:id="rId34"/>
    <p:sldId id="361" r:id="rId35"/>
    <p:sldId id="435" r:id="rId36"/>
    <p:sldId id="363" r:id="rId37"/>
    <p:sldId id="365" r:id="rId38"/>
    <p:sldId id="362" r:id="rId39"/>
    <p:sldId id="364" r:id="rId40"/>
    <p:sldId id="366" r:id="rId41"/>
    <p:sldId id="413" r:id="rId42"/>
    <p:sldId id="416" r:id="rId43"/>
    <p:sldId id="417" r:id="rId44"/>
    <p:sldId id="414" r:id="rId45"/>
    <p:sldId id="419" r:id="rId46"/>
    <p:sldId id="418" r:id="rId47"/>
    <p:sldId id="421" r:id="rId48"/>
    <p:sldId id="420" r:id="rId49"/>
    <p:sldId id="367" r:id="rId50"/>
    <p:sldId id="423" r:id="rId51"/>
    <p:sldId id="424" r:id="rId52"/>
    <p:sldId id="425" r:id="rId53"/>
    <p:sldId id="427" r:id="rId54"/>
    <p:sldId id="428" r:id="rId55"/>
    <p:sldId id="426" r:id="rId56"/>
    <p:sldId id="433" r:id="rId57"/>
    <p:sldId id="437" r:id="rId58"/>
    <p:sldId id="438" r:id="rId59"/>
    <p:sldId id="439" r:id="rId60"/>
    <p:sldId id="440" r:id="rId61"/>
    <p:sldId id="415" r:id="rId62"/>
    <p:sldId id="434" r:id="rId63"/>
    <p:sldId id="441" r:id="rId64"/>
    <p:sldId id="429" r:id="rId65"/>
    <p:sldId id="430" r:id="rId66"/>
    <p:sldId id="431" r:id="rId67"/>
    <p:sldId id="432" r:id="rId68"/>
    <p:sldId id="422" r:id="rId69"/>
    <p:sldId id="368" r:id="rId70"/>
    <p:sldId id="370" r:id="rId71"/>
    <p:sldId id="369" r:id="rId72"/>
    <p:sldId id="374" r:id="rId73"/>
    <p:sldId id="371" r:id="rId74"/>
    <p:sldId id="373" r:id="rId75"/>
    <p:sldId id="375" r:id="rId76"/>
    <p:sldId id="376" r:id="rId77"/>
    <p:sldId id="372" r:id="rId78"/>
    <p:sldId id="380" r:id="rId79"/>
    <p:sldId id="377" r:id="rId80"/>
    <p:sldId id="378" r:id="rId81"/>
    <p:sldId id="379" r:id="rId82"/>
    <p:sldId id="381" r:id="rId83"/>
    <p:sldId id="383" r:id="rId84"/>
    <p:sldId id="384" r:id="rId85"/>
    <p:sldId id="382" r:id="rId86"/>
    <p:sldId id="385" r:id="rId87"/>
    <p:sldId id="386" r:id="rId88"/>
    <p:sldId id="387" r:id="rId89"/>
    <p:sldId id="388" r:id="rId90"/>
    <p:sldId id="389" r:id="rId91"/>
    <p:sldId id="390" r:id="rId92"/>
    <p:sldId id="394" r:id="rId93"/>
    <p:sldId id="392" r:id="rId94"/>
    <p:sldId id="393" r:id="rId95"/>
    <p:sldId id="395" r:id="rId96"/>
    <p:sldId id="396" r:id="rId97"/>
    <p:sldId id="397" r:id="rId98"/>
    <p:sldId id="398" r:id="rId99"/>
    <p:sldId id="391" r:id="rId100"/>
    <p:sldId id="442" r:id="rId101"/>
    <p:sldId id="399" r:id="rId102"/>
    <p:sldId id="400" r:id="rId103"/>
    <p:sldId id="402" r:id="rId104"/>
    <p:sldId id="403" r:id="rId105"/>
    <p:sldId id="405" r:id="rId106"/>
    <p:sldId id="406" r:id="rId107"/>
    <p:sldId id="407" r:id="rId108"/>
    <p:sldId id="408" r:id="rId109"/>
    <p:sldId id="409" r:id="rId110"/>
    <p:sldId id="410" r:id="rId111"/>
    <p:sldId id="411" r:id="rId112"/>
    <p:sldId id="412" r:id="rId113"/>
    <p:sldId id="401" r:id="rId114"/>
    <p:sldId id="448" r:id="rId115"/>
    <p:sldId id="449" r:id="rId116"/>
    <p:sldId id="450" r:id="rId117"/>
    <p:sldId id="445" r:id="rId118"/>
    <p:sldId id="443" r:id="rId119"/>
    <p:sldId id="444" r:id="rId120"/>
    <p:sldId id="447" r:id="rId121"/>
    <p:sldId id="446" r:id="rId122"/>
    <p:sldId id="451" r:id="rId123"/>
    <p:sldId id="452"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95" autoAdjust="0"/>
  </p:normalViewPr>
  <p:slideViewPr>
    <p:cSldViewPr>
      <p:cViewPr>
        <p:scale>
          <a:sx n="72" d="100"/>
          <a:sy n="72" d="100"/>
        </p:scale>
        <p:origin x="-1314"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16150-5885-4012-8806-6BC4BC453EB1}" type="datetimeFigureOut">
              <a:rPr lang="en-US" smtClean="0"/>
              <a:t>22/11/2016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842AA-1770-47B5-86E9-2358399F357D}" type="slidenum">
              <a:rPr lang="en-US" smtClean="0"/>
              <a:t>‹#›</a:t>
            </a:fld>
            <a:endParaRPr lang="en-US"/>
          </a:p>
        </p:txBody>
      </p:sp>
    </p:spTree>
    <p:extLst>
      <p:ext uri="{BB962C8B-B14F-4D97-AF65-F5344CB8AC3E}">
        <p14:creationId xmlns:p14="http://schemas.microsoft.com/office/powerpoint/2010/main" val="189983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Sẽ nhúng applet đã được định nghĩa trong chương trình SimpleApplet vào một vùng có kích thước 300*200 trong trang myHtml.</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40</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62</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63</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113</a:t>
            </a:fld>
            <a:endParaRPr lang="en-US"/>
          </a:p>
        </p:txBody>
      </p:sp>
    </p:spTree>
    <p:extLst>
      <p:ext uri="{BB962C8B-B14F-4D97-AF65-F5344CB8AC3E}">
        <p14:creationId xmlns:p14="http://schemas.microsoft.com/office/powerpoint/2010/main" val="297871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114</a:t>
            </a:fld>
            <a:endParaRPr lang="en-US"/>
          </a:p>
        </p:txBody>
      </p:sp>
    </p:spTree>
    <p:extLst>
      <p:ext uri="{BB962C8B-B14F-4D97-AF65-F5344CB8AC3E}">
        <p14:creationId xmlns:p14="http://schemas.microsoft.com/office/powerpoint/2010/main" val="1268114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Bài</a:t>
            </a:r>
            <a:r>
              <a:rPr lang="en-US" baseline="0" smtClean="0"/>
              <a:t> này làm nâng cao là xử lý tất cả các ngoại lệ như:</a:t>
            </a:r>
          </a:p>
          <a:p>
            <a:pPr marL="171450" indent="-171450">
              <a:buFontTx/>
              <a:buChar char="-"/>
            </a:pPr>
            <a:r>
              <a:rPr lang="en-US" baseline="0" smtClean="0"/>
              <a:t>Nhập thiếu bất kỳ một trong các </a:t>
            </a:r>
            <a:r>
              <a:rPr lang="en-US" sz="1200" smtClean="0"/>
              <a:t>thông tin họ và tên, email, mật khẩu, nhập lại mật khẩu</a:t>
            </a:r>
            <a:r>
              <a:rPr lang="en-US" sz="1200" baseline="0" smtClean="0"/>
              <a:t>.</a:t>
            </a:r>
          </a:p>
          <a:p>
            <a:pPr marL="171450" indent="-171450">
              <a:buFontTx/>
              <a:buChar char="-"/>
            </a:pPr>
            <a:r>
              <a:rPr lang="en-US" sz="1200" smtClean="0"/>
              <a:t>Email không</a:t>
            </a:r>
            <a:r>
              <a:rPr lang="en-US" sz="1200" baseline="0" smtClean="0"/>
              <a:t> đúng định dạng (thiếu @....).</a:t>
            </a:r>
          </a:p>
          <a:p>
            <a:pPr marL="171450" indent="-171450">
              <a:buFontTx/>
              <a:buChar char="-"/>
            </a:pPr>
            <a:r>
              <a:rPr lang="en-US" sz="1200" smtClean="0"/>
              <a:t>Nội</a:t>
            </a:r>
            <a:r>
              <a:rPr lang="en-US" sz="1200" baseline="0" smtClean="0"/>
              <a:t> dung của </a:t>
            </a:r>
            <a:r>
              <a:rPr lang="en-US" sz="1200" smtClean="0"/>
              <a:t>mật khẩu không</a:t>
            </a:r>
            <a:r>
              <a:rPr lang="en-US" sz="1200" baseline="0" smtClean="0"/>
              <a:t> đúng yêu cầu như tooltip đã hướng dẫn.</a:t>
            </a:r>
          </a:p>
          <a:p>
            <a:pPr marL="171450" indent="-171450">
              <a:buFontTx/>
              <a:buChar char="-"/>
            </a:pPr>
            <a:r>
              <a:rPr lang="en-US" sz="1200" smtClean="0"/>
              <a:t>Nội</a:t>
            </a:r>
            <a:r>
              <a:rPr lang="en-US" sz="1200" baseline="0" smtClean="0"/>
              <a:t> dung của </a:t>
            </a:r>
            <a:r>
              <a:rPr lang="en-US" sz="1200" smtClean="0"/>
              <a:t>mật khẩu</a:t>
            </a:r>
            <a:r>
              <a:rPr lang="en-US" sz="1200" baseline="0" smtClean="0"/>
              <a:t> và</a:t>
            </a:r>
            <a:r>
              <a:rPr lang="en-US" sz="1200" smtClean="0"/>
              <a:t> nhập lại mật khẩu</a:t>
            </a:r>
            <a:r>
              <a:rPr lang="en-US" sz="1200" baseline="0" smtClean="0"/>
              <a:t> không giống nhau.</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115</a:t>
            </a:fld>
            <a:endParaRPr lang="en-US"/>
          </a:p>
        </p:txBody>
      </p:sp>
    </p:spTree>
    <p:extLst>
      <p:ext uri="{BB962C8B-B14F-4D97-AF65-F5344CB8AC3E}">
        <p14:creationId xmlns:p14="http://schemas.microsoft.com/office/powerpoint/2010/main" val="4097540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118</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97B842AA-1770-47B5-86E9-2358399F357D}" type="slidenum">
              <a:rPr lang="en-US" smtClean="0"/>
              <a:t>119</a:t>
            </a:fld>
            <a:endParaRPr lang="en-US"/>
          </a:p>
        </p:txBody>
      </p:sp>
    </p:spTree>
    <p:extLst>
      <p:ext uri="{BB962C8B-B14F-4D97-AF65-F5344CB8AC3E}">
        <p14:creationId xmlns:p14="http://schemas.microsoft.com/office/powerpoint/2010/main" val="378180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120</a:t>
            </a:fld>
            <a:endParaRPr lang="en-US"/>
          </a:p>
        </p:txBody>
      </p:sp>
    </p:spTree>
    <p:extLst>
      <p:ext uri="{BB962C8B-B14F-4D97-AF65-F5344CB8AC3E}">
        <p14:creationId xmlns:p14="http://schemas.microsoft.com/office/powerpoint/2010/main" val="2978717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Lấy</a:t>
            </a:r>
            <a:r>
              <a:rPr lang="en-US" baseline="0" smtClean="0"/>
              <a:t> giờ hệ thống có thể tham khảo VD sau:</a:t>
            </a:r>
          </a:p>
          <a:p>
            <a:endParaRPr lang="en-US" baseline="0" smtClean="0"/>
          </a:p>
          <a:p>
            <a:r>
              <a:rPr lang="en-US" smtClean="0"/>
              <a:t>import java.awt.*;</a:t>
            </a:r>
          </a:p>
          <a:p>
            <a:r>
              <a:rPr lang="en-US" smtClean="0"/>
              <a:t>import java.applet.*;</a:t>
            </a:r>
          </a:p>
          <a:p>
            <a:r>
              <a:rPr lang="en-US" smtClean="0"/>
              <a:t>import java.util.*;</a:t>
            </a:r>
          </a:p>
          <a:p>
            <a:endParaRPr lang="en-US" smtClean="0"/>
          </a:p>
          <a:p>
            <a:r>
              <a:rPr lang="en-US" smtClean="0"/>
              <a:t>public class ClockApplet extends Applet implements Runnable{</a:t>
            </a:r>
          </a:p>
          <a:p>
            <a:r>
              <a:rPr lang="en-US" smtClean="0"/>
              <a:t>   Thread t,t1;</a:t>
            </a:r>
          </a:p>
          <a:p>
            <a:r>
              <a:rPr lang="en-US" smtClean="0"/>
              <a:t>   public void start(){</a:t>
            </a:r>
          </a:p>
          <a:p>
            <a:r>
              <a:rPr lang="en-US" smtClean="0"/>
              <a:t>      t = new Thread(this);</a:t>
            </a:r>
          </a:p>
          <a:p>
            <a:r>
              <a:rPr lang="en-US" smtClean="0"/>
              <a:t>      t.start();</a:t>
            </a:r>
          </a:p>
          <a:p>
            <a:r>
              <a:rPr lang="en-US" smtClean="0"/>
              <a:t>   }</a:t>
            </a:r>
          </a:p>
          <a:p>
            <a:r>
              <a:rPr lang="en-US" smtClean="0"/>
              <a:t>   public void run(){</a:t>
            </a:r>
          </a:p>
          <a:p>
            <a:r>
              <a:rPr lang="en-US" smtClean="0"/>
              <a:t>      t1 = Thread.currentThread();</a:t>
            </a:r>
          </a:p>
          <a:p>
            <a:r>
              <a:rPr lang="en-US" smtClean="0"/>
              <a:t>      while(t1 == t){</a:t>
            </a:r>
          </a:p>
          <a:p>
            <a:r>
              <a:rPr lang="en-US" smtClean="0"/>
              <a:t>         repaint();</a:t>
            </a:r>
          </a:p>
          <a:p>
            <a:r>
              <a:rPr lang="en-US" smtClean="0"/>
              <a:t>         try{</a:t>
            </a:r>
          </a:p>
          <a:p>
            <a:r>
              <a:rPr lang="en-US" smtClean="0"/>
              <a:t>            t1.sleep(1000);    </a:t>
            </a:r>
          </a:p>
          <a:p>
            <a:r>
              <a:rPr lang="en-US" smtClean="0"/>
              <a:t>         }</a:t>
            </a:r>
          </a:p>
          <a:p>
            <a:r>
              <a:rPr lang="en-US" smtClean="0"/>
              <a:t>         catch(InterruptedException e){}</a:t>
            </a:r>
          </a:p>
          <a:p>
            <a:r>
              <a:rPr lang="en-US" smtClean="0"/>
              <a:t>      }</a:t>
            </a:r>
          </a:p>
          <a:p>
            <a:r>
              <a:rPr lang="en-US" smtClean="0"/>
              <a:t>   }</a:t>
            </a:r>
          </a:p>
          <a:p>
            <a:r>
              <a:rPr lang="en-US" smtClean="0"/>
              <a:t>   public void paint(Graphics g){</a:t>
            </a:r>
          </a:p>
          <a:p>
            <a:r>
              <a:rPr lang="en-US" smtClean="0"/>
              <a:t>      Calendar cal = new GregorianCalendar();</a:t>
            </a:r>
          </a:p>
          <a:p>
            <a:r>
              <a:rPr lang="en-US" smtClean="0"/>
              <a:t>      String hour = String.valueOf(cal.get(Calendar.HOUR));</a:t>
            </a:r>
          </a:p>
          <a:p>
            <a:r>
              <a:rPr lang="en-US" smtClean="0"/>
              <a:t>      String minute = String.valueOf(cal.get(Calendar.MINUTE));</a:t>
            </a:r>
          </a:p>
          <a:p>
            <a:r>
              <a:rPr lang="en-US" smtClean="0"/>
              <a:t>      String second = String.valueOf(cal.get(Calendar.SECOND));</a:t>
            </a:r>
          </a:p>
          <a:p>
            <a:r>
              <a:rPr lang="en-US" smtClean="0"/>
              <a:t>      g.drawString(hour + ":" + minute + ":" + second, 20, 30);</a:t>
            </a:r>
          </a:p>
          <a:p>
            <a:r>
              <a:rPr lang="en-US" smtClean="0"/>
              <a:t>   }</a:t>
            </a:r>
          </a:p>
          <a:p>
            <a:r>
              <a:rPr lang="en-US" smtClean="0"/>
              <a:t>}</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121</a:t>
            </a:fld>
            <a:endParaRPr lang="en-US"/>
          </a:p>
        </p:txBody>
      </p:sp>
    </p:spTree>
    <p:extLst>
      <p:ext uri="{BB962C8B-B14F-4D97-AF65-F5344CB8AC3E}">
        <p14:creationId xmlns:p14="http://schemas.microsoft.com/office/powerpoint/2010/main" val="2978717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122</a:t>
            </a:fld>
            <a:endParaRPr lang="en-US"/>
          </a:p>
        </p:txBody>
      </p:sp>
    </p:spTree>
    <p:extLst>
      <p:ext uri="{BB962C8B-B14F-4D97-AF65-F5344CB8AC3E}">
        <p14:creationId xmlns:p14="http://schemas.microsoft.com/office/powerpoint/2010/main" val="297871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Chương trình AppletDemo cài đặt một applet có chức năng tương tự như chương trình EventDemo, thực hiện các thao tác tính toán cơ bản trên hai số.</a:t>
            </a:r>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42</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123</a:t>
            </a:fld>
            <a:endParaRPr lang="en-US"/>
          </a:p>
        </p:txBody>
      </p:sp>
    </p:spTree>
    <p:extLst>
      <p:ext uri="{BB962C8B-B14F-4D97-AF65-F5344CB8AC3E}">
        <p14:creationId xmlns:p14="http://schemas.microsoft.com/office/powerpoint/2010/main" val="2978717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43</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44</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45</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46</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47</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48</a:t>
            </a:fld>
            <a:endParaRPr lang="en-US"/>
          </a:p>
        </p:txBody>
      </p:sp>
    </p:spTree>
    <p:extLst>
      <p:ext uri="{BB962C8B-B14F-4D97-AF65-F5344CB8AC3E}">
        <p14:creationId xmlns:p14="http://schemas.microsoft.com/office/powerpoint/2010/main" val="40467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B842AA-1770-47B5-86E9-2358399F357D}" type="slidenum">
              <a:rPr lang="en-US" smtClean="0"/>
              <a:t>61</a:t>
            </a:fld>
            <a:endParaRPr lang="en-US"/>
          </a:p>
        </p:txBody>
      </p:sp>
    </p:spTree>
    <p:extLst>
      <p:ext uri="{BB962C8B-B14F-4D97-AF65-F5344CB8AC3E}">
        <p14:creationId xmlns:p14="http://schemas.microsoft.com/office/powerpoint/2010/main" val="404678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EEA37A-DCB6-4D6E-9397-047ED70ABE78}" type="datetimeFigureOut">
              <a:rPr lang="en-US" smtClean="0"/>
              <a:t>22/11/2016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22/11/2016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22/11/2016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EA37A-DCB6-4D6E-9397-047ED70ABE78}" type="datetimeFigureOut">
              <a:rPr lang="en-US" smtClean="0"/>
              <a:t>22/11/2016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EEA37A-DCB6-4D6E-9397-047ED70ABE78}" type="datetimeFigureOut">
              <a:rPr lang="en-US" smtClean="0"/>
              <a:t>22/11/2016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D4E77-EC6A-4B5A-8594-55D7A527C6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22/11/2016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22/11/2016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EEA37A-DCB6-4D6E-9397-047ED70ABE78}" type="datetimeFigureOut">
              <a:rPr lang="en-US" smtClean="0"/>
              <a:t>22/11/2016</a:t>
            </a:fld>
            <a:endParaRPr lang="en-US"/>
          </a:p>
        </p:txBody>
      </p:sp>
      <p:sp>
        <p:nvSpPr>
          <p:cNvPr id="8" name="Slide Number Placeholder 7"/>
          <p:cNvSpPr>
            <a:spLocks noGrp="1"/>
          </p:cNvSpPr>
          <p:nvPr>
            <p:ph type="sldNum" sz="quarter" idx="11"/>
          </p:nvPr>
        </p:nvSpPr>
        <p:spPr/>
        <p:txBody>
          <a:bodyPr/>
          <a:lstStyle/>
          <a:p>
            <a:fld id="{DF1D4E77-EC6A-4B5A-8594-55D7A527C61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EA37A-DCB6-4D6E-9397-047ED70ABE78}" type="datetimeFigureOut">
              <a:rPr lang="en-US" smtClean="0"/>
              <a:t>22/11/2016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EEA37A-DCB6-4D6E-9397-047ED70ABE78}" type="datetimeFigureOut">
              <a:rPr lang="en-US" smtClean="0"/>
              <a:t>22/11/2016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DF1D4E77-EC6A-4B5A-8594-55D7A527C6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1EEA37A-DCB6-4D6E-9397-047ED70ABE78}" type="datetimeFigureOut">
              <a:rPr lang="en-US" smtClean="0"/>
              <a:t>22/11/2016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D4E77-EC6A-4B5A-8594-55D7A527C6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1EEA37A-DCB6-4D6E-9397-047ED70ABE78}" type="datetimeFigureOut">
              <a:rPr lang="en-US" smtClean="0"/>
              <a:t>22/11/2016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1D4E77-EC6A-4B5A-8594-55D7A527C6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9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64488" cy="2301240"/>
          </a:xfrm>
        </p:spPr>
        <p:txBody>
          <a:bodyPr>
            <a:normAutofit/>
          </a:bodyPr>
          <a:lstStyle/>
          <a:p>
            <a:pPr algn="ctr"/>
            <a:r>
              <a:rPr lang="en-US" sz="4000" smtClean="0"/>
              <a:t>lập </a:t>
            </a:r>
            <a:r>
              <a:rPr lang="en-US" sz="4000" err="1" smtClean="0"/>
              <a:t>trình</a:t>
            </a:r>
            <a:r>
              <a:rPr lang="en-US" sz="4000" smtClean="0"/>
              <a:t> GIAO DIỆN (tt)</a:t>
            </a:r>
            <a:endParaRPr lang="en-US" sz="4000"/>
          </a:p>
        </p:txBody>
      </p:sp>
      <p:sp>
        <p:nvSpPr>
          <p:cNvPr id="3" name="Subtitle 2"/>
          <p:cNvSpPr>
            <a:spLocks noGrp="1"/>
          </p:cNvSpPr>
          <p:nvPr>
            <p:ph type="subTitle" idx="1"/>
          </p:nvPr>
        </p:nvSpPr>
        <p:spPr>
          <a:xfrm>
            <a:off x="251520" y="308248"/>
            <a:ext cx="8640960" cy="2544688"/>
          </a:xfrm>
        </p:spPr>
        <p:txBody>
          <a:bodyPr>
            <a:normAutofit fontScale="85000" lnSpcReduction="10000"/>
          </a:bodyPr>
          <a:lstStyle/>
          <a:p>
            <a:pPr algn="just"/>
            <a:r>
              <a:rPr lang="en-US" sz="2200" err="1" smtClean="0"/>
              <a:t>Học</a:t>
            </a:r>
            <a:r>
              <a:rPr lang="en-US" sz="2200" smtClean="0"/>
              <a:t> </a:t>
            </a:r>
            <a:r>
              <a:rPr lang="en-US" sz="2200" err="1" smtClean="0"/>
              <a:t>viện</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Bưu</a:t>
            </a:r>
            <a:r>
              <a:rPr lang="en-US" sz="2200" smtClean="0"/>
              <a:t> </a:t>
            </a:r>
            <a:r>
              <a:rPr lang="en-US" sz="2200" err="1" smtClean="0"/>
              <a:t>chính</a:t>
            </a:r>
            <a:r>
              <a:rPr lang="en-US" sz="2200" smtClean="0"/>
              <a:t> </a:t>
            </a:r>
            <a:r>
              <a:rPr lang="en-US" sz="2200" err="1" smtClean="0"/>
              <a:t>Viễn</a:t>
            </a:r>
            <a:r>
              <a:rPr lang="en-US" sz="2200" smtClean="0"/>
              <a:t> </a:t>
            </a:r>
            <a:r>
              <a:rPr lang="en-US" sz="2200" err="1" smtClean="0"/>
              <a:t>thông</a:t>
            </a:r>
            <a:endParaRPr lang="en-US" sz="2200" smtClean="0"/>
          </a:p>
          <a:p>
            <a:pPr algn="just"/>
            <a:r>
              <a:rPr lang="en-US" sz="2200" err="1" smtClean="0"/>
              <a:t>Khoa</a:t>
            </a:r>
            <a:r>
              <a:rPr lang="en-US" sz="2200" smtClean="0"/>
              <a:t> </a:t>
            </a:r>
            <a:r>
              <a:rPr lang="en-US" sz="2200" err="1" smtClean="0"/>
              <a:t>Công</a:t>
            </a:r>
            <a:r>
              <a:rPr lang="en-US" sz="2200" smtClean="0"/>
              <a:t> </a:t>
            </a:r>
            <a:r>
              <a:rPr lang="en-US" sz="2200" err="1" smtClean="0"/>
              <a:t>nghệ</a:t>
            </a:r>
            <a:r>
              <a:rPr lang="en-US" sz="2200" smtClean="0"/>
              <a:t> </a:t>
            </a:r>
            <a:r>
              <a:rPr lang="en-US" sz="2200" err="1" smtClean="0"/>
              <a:t>thông</a:t>
            </a:r>
            <a:r>
              <a:rPr lang="en-US" sz="2200" smtClean="0"/>
              <a:t> tin</a:t>
            </a:r>
          </a:p>
          <a:p>
            <a:pPr algn="just"/>
            <a:endParaRPr lang="en-US"/>
          </a:p>
          <a:p>
            <a:pPr algn="ctr"/>
            <a:r>
              <a:rPr lang="en-US" sz="4800" smtClean="0">
                <a:solidFill>
                  <a:srgbClr val="FFFF00"/>
                </a:solidFill>
              </a:rPr>
              <a:t>LẬP TRÌNH HƯỚNG ĐỐI TƯỢNG</a:t>
            </a:r>
          </a:p>
          <a:p>
            <a:pPr algn="just"/>
            <a:endParaRPr lang="en-US" smtClean="0"/>
          </a:p>
          <a:p>
            <a:r>
              <a:rPr lang="en-US" err="1" smtClean="0"/>
              <a:t>Nguyễn</a:t>
            </a:r>
            <a:r>
              <a:rPr lang="en-US" smtClean="0"/>
              <a:t> </a:t>
            </a:r>
            <a:r>
              <a:rPr lang="en-US" err="1" smtClean="0"/>
              <a:t>Thị</a:t>
            </a:r>
            <a:r>
              <a:rPr lang="en-US" smtClean="0"/>
              <a:t> </a:t>
            </a:r>
            <a:r>
              <a:rPr lang="en-US" err="1" smtClean="0"/>
              <a:t>Bích</a:t>
            </a:r>
            <a:r>
              <a:rPr lang="en-US" smtClean="0"/>
              <a:t> </a:t>
            </a:r>
            <a:r>
              <a:rPr lang="en-US" err="1" smtClean="0"/>
              <a:t>Nguyên</a:t>
            </a:r>
            <a:endParaRPr lang="en-US" smtClean="0"/>
          </a:p>
          <a:p>
            <a:r>
              <a:rPr lang="en-US" sz="1700" smtClean="0"/>
              <a:t>ntbichnguyen@gmail.com</a:t>
            </a:r>
            <a:endParaRPr lang="en-US" sz="1700"/>
          </a:p>
        </p:txBody>
      </p:sp>
    </p:spTree>
    <p:extLst>
      <p:ext uri="{BB962C8B-B14F-4D97-AF65-F5344CB8AC3E}">
        <p14:creationId xmlns:p14="http://schemas.microsoft.com/office/powerpoint/2010/main" val="1063877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TRÌNH BÀY GRID LAYOUT</a:t>
            </a:r>
            <a:endParaRPr lang="en-US">
              <a:solidFill>
                <a:srgbClr val="FFFF00"/>
              </a:solidFill>
            </a:endParaRPr>
          </a:p>
        </p:txBody>
      </p:sp>
      <p:sp>
        <p:nvSpPr>
          <p:cNvPr id="3" name="Content Placeholder 2"/>
          <p:cNvSpPr>
            <a:spLocks noGrp="1"/>
          </p:cNvSpPr>
          <p:nvPr>
            <p:ph idx="1"/>
          </p:nvPr>
        </p:nvSpPr>
        <p:spPr/>
        <p:txBody>
          <a:bodyPr>
            <a:normAutofit/>
          </a:bodyPr>
          <a:lstStyle/>
          <a:p>
            <a:pPr marL="36576" lvl="0" indent="0" algn="just">
              <a:buNone/>
            </a:pPr>
            <a:endParaRPr lang="en-US" sz="3100" smtClean="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07" y="1484784"/>
            <a:ext cx="887498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34521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CASE STUDY</a:t>
            </a:r>
          </a:p>
        </p:txBody>
      </p:sp>
      <p:sp>
        <p:nvSpPr>
          <p:cNvPr id="3" name="Content Placeholder 2"/>
          <p:cNvSpPr>
            <a:spLocks noGrp="1"/>
          </p:cNvSpPr>
          <p:nvPr>
            <p:ph idx="1"/>
          </p:nvPr>
        </p:nvSpPr>
        <p:spPr>
          <a:ln>
            <a:solidFill>
              <a:schemeClr val="accent1"/>
            </a:solidFill>
          </a:ln>
        </p:spPr>
        <p:txBody>
          <a:bodyPr>
            <a:normAutofit/>
          </a:bodyPr>
          <a:lstStyle/>
          <a:p>
            <a:pPr lvl="0" algn="just"/>
            <a:r>
              <a:rPr lang="en-US" sz="3100" smtClean="0"/>
              <a:t>Sử </a:t>
            </a:r>
            <a:r>
              <a:rPr lang="en-US" sz="3100"/>
              <a:t>dụng các đối tượng đồ hoạ của thư viện chuẩn AWT để viết một chương trình mô phỏng một máy tính </a:t>
            </a:r>
            <a:r>
              <a:rPr lang="en-US" sz="3100" smtClean="0"/>
              <a:t>Calculator.</a:t>
            </a:r>
            <a:endParaRPr lang="en-US" sz="3100"/>
          </a:p>
        </p:txBody>
      </p:sp>
    </p:spTree>
    <p:extLst>
      <p:ext uri="{BB962C8B-B14F-4D97-AF65-F5344CB8AC3E}">
        <p14:creationId xmlns:p14="http://schemas.microsoft.com/office/powerpoint/2010/main" val="34367523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93375"/>
            <a:ext cx="8784976" cy="542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1236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339552"/>
            <a:ext cx="876141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32104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50" y="317500"/>
            <a:ext cx="8215313" cy="622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04210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945976"/>
            <a:ext cx="811371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9677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632668"/>
            <a:ext cx="9078913" cy="610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8237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594444"/>
            <a:ext cx="8291513" cy="593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24619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1288504"/>
            <a:ext cx="901541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6953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
            <a:ext cx="7618413" cy="639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91088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81" y="1196752"/>
            <a:ext cx="7940452"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87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TRÌNH BÀY GRID LAYOUT</a:t>
            </a:r>
            <a:endParaRPr lang="en-US">
              <a:solidFill>
                <a:srgbClr val="FFFF00"/>
              </a:solidFill>
            </a:endParaRPr>
          </a:p>
        </p:txBody>
      </p:sp>
      <p:sp>
        <p:nvSpPr>
          <p:cNvPr id="3" name="Content Placeholder 2"/>
          <p:cNvSpPr>
            <a:spLocks noGrp="1"/>
          </p:cNvSpPr>
          <p:nvPr>
            <p:ph idx="1"/>
          </p:nvPr>
        </p:nvSpPr>
        <p:spPr/>
        <p:txBody>
          <a:bodyPr>
            <a:normAutofit/>
          </a:bodyPr>
          <a:lstStyle/>
          <a:p>
            <a:pPr marL="36576" lvl="0" indent="0" algn="just">
              <a:buNone/>
            </a:pPr>
            <a:endParaRPr lang="en-US" sz="310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22" y="1648813"/>
            <a:ext cx="729877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57890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0" y="984076"/>
            <a:ext cx="7554913"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5166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1394420"/>
            <a:ext cx="8545513"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720420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CASE STUDY</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7834313"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501008"/>
            <a:ext cx="3276600"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26873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fontScale="85000" lnSpcReduction="10000"/>
          </a:bodyPr>
          <a:lstStyle/>
          <a:p>
            <a:pPr algn="just"/>
            <a:r>
              <a:rPr lang="en-US" sz="3100" smtClean="0">
                <a:solidFill>
                  <a:srgbClr val="FF0000"/>
                </a:solidFill>
              </a:rPr>
              <a:t>Bài </a:t>
            </a:r>
            <a:r>
              <a:rPr lang="en-US" sz="3100">
                <a:solidFill>
                  <a:srgbClr val="FF0000"/>
                </a:solidFill>
              </a:rPr>
              <a:t>1: </a:t>
            </a:r>
            <a:r>
              <a:rPr lang="en-US" sz="3100"/>
              <a:t>Viết chương trình thay đổi màu nền của frame theo lựa chọn của người dùng:</a:t>
            </a:r>
          </a:p>
          <a:p>
            <a:pPr algn="just"/>
            <a:r>
              <a:rPr lang="en-US" sz="3100"/>
              <a:t>Tạo ra một ô văn bản duy nhất, cho nhập vào một trong số các màu Blue, Cyan, Gray, Green, Magenta, Orange, Pink, Red, White, Yellow.</a:t>
            </a:r>
          </a:p>
          <a:p>
            <a:pPr algn="just"/>
            <a:r>
              <a:rPr lang="en-US" sz="3100"/>
              <a:t>Người dùng nhập tên màu xong và gõ enter, màu nền của frame sẽ đổi theo màu đó. Nếu người dùng nhập sai màu, thì thông báo chỉ mới tô được các màu ở </a:t>
            </a:r>
            <a:r>
              <a:rPr lang="en-US" sz="3100"/>
              <a:t>trên</a:t>
            </a:r>
            <a:r>
              <a:rPr lang="en-US" sz="3100" smtClean="0"/>
              <a:t>.</a:t>
            </a:r>
          </a:p>
          <a:p>
            <a:pPr algn="just"/>
            <a:r>
              <a:rPr lang="en-US" sz="3100" smtClean="0"/>
              <a:t>(Dùng </a:t>
            </a:r>
            <a:r>
              <a:rPr lang="en-US" sz="3100"/>
              <a:t>thư viện </a:t>
            </a:r>
            <a:r>
              <a:rPr lang="en-US" sz="3100"/>
              <a:t>Swing</a:t>
            </a:r>
            <a:r>
              <a:rPr lang="en-US" sz="3100" smtClean="0"/>
              <a:t>).</a:t>
            </a:r>
            <a:endParaRPr lang="en-US" sz="3100"/>
          </a:p>
        </p:txBody>
      </p:sp>
    </p:spTree>
    <p:extLst>
      <p:ext uri="{BB962C8B-B14F-4D97-AF65-F5344CB8AC3E}">
        <p14:creationId xmlns:p14="http://schemas.microsoft.com/office/powerpoint/2010/main" val="428476135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solidFill>
                  <a:srgbClr val="FF0000"/>
                </a:solidFill>
              </a:rPr>
              <a:t>Bài </a:t>
            </a:r>
            <a:r>
              <a:rPr lang="en-US" smtClean="0">
                <a:solidFill>
                  <a:srgbClr val="FF0000"/>
                </a:solidFill>
              </a:rPr>
              <a:t>2: </a:t>
            </a:r>
            <a:r>
              <a:rPr lang="en-US" sz="3100" smtClean="0"/>
              <a:t>Thiết </a:t>
            </a:r>
            <a:r>
              <a:rPr lang="en-US" sz="3100"/>
              <a:t>kế giao </a:t>
            </a:r>
            <a:r>
              <a:rPr lang="en-US" sz="3100" smtClean="0"/>
              <a:t>diện </a:t>
            </a:r>
            <a:r>
              <a:rPr lang="en-US" sz="3100" smtClean="0"/>
              <a:t>giả </a:t>
            </a:r>
            <a:r>
              <a:rPr lang="en-US" sz="3100"/>
              <a:t>lập phần mềm Notepad của Window XP.</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924944"/>
            <a:ext cx="4878824" cy="373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556" y="2924944"/>
            <a:ext cx="373392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13475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fontScale="92500" lnSpcReduction="20000"/>
          </a:bodyPr>
          <a:lstStyle/>
          <a:p>
            <a:pPr lvl="0" algn="just"/>
            <a:r>
              <a:rPr lang="en-US" sz="3100" smtClean="0">
                <a:solidFill>
                  <a:srgbClr val="FF0000"/>
                </a:solidFill>
              </a:rPr>
              <a:t>Bài 3: </a:t>
            </a:r>
            <a:r>
              <a:rPr lang="en-US" sz="3100" smtClean="0"/>
              <a:t>Thiết </a:t>
            </a:r>
            <a:r>
              <a:rPr lang="en-US" sz="3100"/>
              <a:t>kế giao diện như hình bên dưới thỏa các điều kiện sau:</a:t>
            </a:r>
          </a:p>
          <a:p>
            <a:pPr lvl="1" algn="just"/>
            <a:r>
              <a:rPr lang="en-US" sz="2700"/>
              <a:t>Nhập vào thông tin </a:t>
            </a:r>
            <a:r>
              <a:rPr lang="en-US" sz="2700"/>
              <a:t>họ </a:t>
            </a:r>
            <a:r>
              <a:rPr lang="en-US" sz="2700" smtClean="0"/>
              <a:t>và tên, email, mật khẩu, nhập lại mật khẩu.</a:t>
            </a:r>
            <a:endParaRPr lang="en-US" sz="2700"/>
          </a:p>
          <a:p>
            <a:pPr lvl="1" algn="just"/>
            <a:r>
              <a:rPr lang="en-US" sz="2700" smtClean="0"/>
              <a:t>Rê chuột vào dấu chấm hỏi sẽ hiện tooltip với nội dung “Mật khẩu từ 6-30 ký tự, bao gồm cả số và chữ”.</a:t>
            </a:r>
            <a:endParaRPr lang="en-US" sz="2700"/>
          </a:p>
          <a:p>
            <a:pPr lvl="1" algn="just"/>
            <a:r>
              <a:rPr lang="en-US" sz="2700" smtClean="0"/>
              <a:t>Xong, </a:t>
            </a:r>
            <a:r>
              <a:rPr lang="en-US" sz="2700"/>
              <a:t>kích vào </a:t>
            </a:r>
            <a:r>
              <a:rPr lang="en-US" sz="2700"/>
              <a:t>nút </a:t>
            </a:r>
            <a:r>
              <a:rPr lang="en-US" sz="2700" smtClean="0"/>
              <a:t>Tiếp tục hiển </a:t>
            </a:r>
            <a:r>
              <a:rPr lang="en-US" sz="2700"/>
              <a:t>thị </a:t>
            </a:r>
            <a:r>
              <a:rPr lang="en-US" sz="2700" smtClean="0"/>
              <a:t>thông báo đăng ký thành công.</a:t>
            </a:r>
          </a:p>
          <a:p>
            <a:pPr lvl="1" algn="just"/>
            <a:r>
              <a:rPr lang="en-US" sz="2700" smtClean="0"/>
              <a:t>Hoặc </a:t>
            </a:r>
            <a:r>
              <a:rPr lang="en-US" sz="2700"/>
              <a:t>kích </a:t>
            </a:r>
            <a:r>
              <a:rPr lang="en-US" sz="2700" smtClean="0"/>
              <a:t>vào </a:t>
            </a:r>
            <a:r>
              <a:rPr lang="en-US" sz="2700"/>
              <a:t>nút Facebook, Google+ thì lần lượt thông </a:t>
            </a:r>
            <a:r>
              <a:rPr lang="en-US" sz="2700"/>
              <a:t>báo là đăng </a:t>
            </a:r>
            <a:r>
              <a:rPr lang="en-US" sz="2700"/>
              <a:t>nhập </a:t>
            </a:r>
            <a:r>
              <a:rPr lang="en-US" sz="2700" smtClean="0"/>
              <a:t>bằng Facebook/Google</a:t>
            </a:r>
            <a:r>
              <a:rPr lang="en-US" sz="2700"/>
              <a:t>+ </a:t>
            </a:r>
            <a:r>
              <a:rPr lang="en-US" sz="2700"/>
              <a:t>thành </a:t>
            </a:r>
            <a:r>
              <a:rPr lang="en-US" sz="2700" smtClean="0"/>
              <a:t>công.</a:t>
            </a:r>
            <a:endParaRPr lang="en-US" sz="2700"/>
          </a:p>
        </p:txBody>
      </p:sp>
    </p:spTree>
    <p:extLst>
      <p:ext uri="{BB962C8B-B14F-4D97-AF65-F5344CB8AC3E}">
        <p14:creationId xmlns:p14="http://schemas.microsoft.com/office/powerpoint/2010/main" val="194857110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r>
              <a:rPr lang="en-US" sz="3100" smtClean="0">
                <a:solidFill>
                  <a:srgbClr val="FF0000"/>
                </a:solidFill>
              </a:rPr>
              <a:t>Bài 3:</a:t>
            </a:r>
            <a:endParaRPr lang="en-US" sz="310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50865"/>
            <a:ext cx="5750814" cy="550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40252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r>
              <a:rPr lang="en-US" sz="3100" smtClean="0">
                <a:solidFill>
                  <a:srgbClr val="FF0000"/>
                </a:solidFill>
              </a:rPr>
              <a:t>Bài 4: </a:t>
            </a:r>
            <a:r>
              <a:rPr lang="en-US" sz="3100" smtClean="0"/>
              <a:t>Viết chương trình mô phỏng một máy tính Calculator đơn giản như hình bên dưới (dùng thư viện Swing).</a:t>
            </a:r>
            <a:endParaRPr lang="en-US" sz="310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560" y="3168352"/>
            <a:ext cx="3528360" cy="350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1190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algn="just"/>
            <a:r>
              <a:rPr lang="en-US">
                <a:solidFill>
                  <a:srgbClr val="FF0000"/>
                </a:solidFill>
              </a:rPr>
              <a:t>Bài </a:t>
            </a:r>
            <a:r>
              <a:rPr lang="en-US" smtClean="0">
                <a:solidFill>
                  <a:srgbClr val="FF0000"/>
                </a:solidFill>
              </a:rPr>
              <a:t>5:</a:t>
            </a:r>
            <a:r>
              <a:rPr lang="en-US" smtClean="0"/>
              <a:t> </a:t>
            </a:r>
            <a:r>
              <a:rPr lang="en-US" sz="3100" smtClean="0"/>
              <a:t>Thiết </a:t>
            </a:r>
            <a:r>
              <a:rPr lang="en-US" sz="3100"/>
              <a:t>kế giao </a:t>
            </a:r>
            <a:r>
              <a:rPr lang="en-US" sz="3100" smtClean="0"/>
              <a:t>diện như hình bên dưới thỏa các điều kiện sau:</a:t>
            </a:r>
          </a:p>
          <a:p>
            <a:pPr lvl="1" algn="just"/>
            <a:r>
              <a:rPr lang="en-US" sz="2700" smtClean="0"/>
              <a:t>Nhập vào thông </a:t>
            </a:r>
            <a:r>
              <a:rPr lang="en-US" sz="2700"/>
              <a:t>tin họ </a:t>
            </a:r>
            <a:r>
              <a:rPr lang="en-US" sz="2700" smtClean="0"/>
              <a:t>tên: </a:t>
            </a:r>
            <a:r>
              <a:rPr lang="en-US" sz="2700"/>
              <a:t>FullName.</a:t>
            </a:r>
          </a:p>
          <a:p>
            <a:pPr lvl="1" algn="just"/>
            <a:r>
              <a:rPr lang="en-US" sz="2700" smtClean="0"/>
              <a:t>Chọn những khóa học trong danh sách Course. Một sinh viên được đăng ký nhiều khóa học.</a:t>
            </a:r>
          </a:p>
          <a:p>
            <a:pPr lvl="1" algn="just"/>
            <a:r>
              <a:rPr lang="en-US" sz="2700"/>
              <a:t>Chọn </a:t>
            </a:r>
            <a:r>
              <a:rPr lang="en-US" sz="2700" smtClean="0"/>
              <a:t>thời gian học 2-4-6 hoặc 3-5-7.</a:t>
            </a:r>
          </a:p>
          <a:p>
            <a:pPr lvl="1" algn="just"/>
            <a:r>
              <a:rPr lang="en-US" sz="2700" smtClean="0"/>
              <a:t>Sau đó kích vào nút Display mới hiển thị tất cả thông tin đăng ký học của sinh viên ở trường Result.</a:t>
            </a:r>
          </a:p>
          <a:p>
            <a:pPr lvl="1" algn="just"/>
            <a:r>
              <a:rPr lang="en-US" sz="2700" smtClean="0"/>
              <a:t>Kích vào Reset để xóa tất cả nội dung đã chọn hoặc nhập trước đó.</a:t>
            </a:r>
          </a:p>
          <a:p>
            <a:pPr lvl="1" algn="just"/>
            <a:r>
              <a:rPr lang="en-US" sz="2700"/>
              <a:t>Kích vào </a:t>
            </a:r>
            <a:r>
              <a:rPr lang="en-US" sz="2700" smtClean="0"/>
              <a:t>Exit để thoát chương trình.</a:t>
            </a:r>
            <a:endParaRPr lang="en-US" sz="2700"/>
          </a:p>
        </p:txBody>
      </p:sp>
    </p:spTree>
    <p:extLst>
      <p:ext uri="{BB962C8B-B14F-4D97-AF65-F5344CB8AC3E}">
        <p14:creationId xmlns:p14="http://schemas.microsoft.com/office/powerpoint/2010/main" val="141495145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a:solidFill>
                  <a:srgbClr val="FF0000"/>
                </a:solidFill>
              </a:rPr>
              <a:t>Bài </a:t>
            </a:r>
            <a:r>
              <a:rPr lang="en-US" smtClean="0">
                <a:solidFill>
                  <a:srgbClr val="FF0000"/>
                </a:solidFill>
              </a:rPr>
              <a:t>5:</a:t>
            </a:r>
            <a:r>
              <a:rPr lang="en-US" smtClean="0"/>
              <a:t> </a:t>
            </a:r>
            <a:r>
              <a:rPr lang="en-US" sz="3100" smtClean="0"/>
              <a:t>Thiết </a:t>
            </a:r>
            <a:r>
              <a:rPr lang="en-US" sz="3100"/>
              <a:t>kế giao </a:t>
            </a:r>
            <a:r>
              <a:rPr lang="en-US" sz="3100" smtClean="0"/>
              <a:t>diện</a:t>
            </a:r>
          </a:p>
          <a:p>
            <a:pPr algn="just"/>
            <a:endParaRPr lang="en-US" sz="310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810" y="2132856"/>
            <a:ext cx="5001486" cy="4608512"/>
          </a:xfrm>
          <a:prstGeom prst="rect">
            <a:avLst/>
          </a:prstGeom>
        </p:spPr>
      </p:pic>
    </p:spTree>
    <p:extLst>
      <p:ext uri="{BB962C8B-B14F-4D97-AF65-F5344CB8AC3E}">
        <p14:creationId xmlns:p14="http://schemas.microsoft.com/office/powerpoint/2010/main" val="625743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BÀY BORDER LAYOUT</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lvl="0" algn="just"/>
            <a:r>
              <a:rPr lang="en-US" sz="3100" smtClean="0"/>
              <a:t>Cách </a:t>
            </a:r>
            <a:r>
              <a:rPr lang="en-US" sz="3100"/>
              <a:t>hiển thị Border Layout sẽ chia frame thành 5 vùng cố định và tự động kéo dãn các vùng sao cho chiếm hết bề mặt của </a:t>
            </a:r>
            <a:r>
              <a:rPr lang="en-US" sz="3100" smtClean="0"/>
              <a:t>frame:</a:t>
            </a:r>
          </a:p>
          <a:p>
            <a:pPr lvl="1" algn="just"/>
            <a:r>
              <a:rPr lang="en-US" sz="2700" smtClean="0">
                <a:solidFill>
                  <a:srgbClr val="FFFF00"/>
                </a:solidFill>
              </a:rPr>
              <a:t>West</a:t>
            </a:r>
            <a:r>
              <a:rPr lang="en-US" sz="2700">
                <a:solidFill>
                  <a:srgbClr val="FFFF00"/>
                </a:solidFill>
              </a:rPr>
              <a:t>:</a:t>
            </a:r>
            <a:r>
              <a:rPr lang="en-US" sz="2700"/>
              <a:t> </a:t>
            </a:r>
            <a:r>
              <a:rPr lang="en-US" sz="2700" smtClean="0"/>
              <a:t>Vùng </a:t>
            </a:r>
            <a:r>
              <a:rPr lang="en-US" sz="2700"/>
              <a:t>phía tây, tức là phía lề bên </a:t>
            </a:r>
            <a:r>
              <a:rPr lang="en-US" sz="2700" smtClean="0"/>
              <a:t>trái.</a:t>
            </a:r>
          </a:p>
          <a:p>
            <a:pPr lvl="1" algn="just"/>
            <a:r>
              <a:rPr lang="en-US" sz="2700" smtClean="0">
                <a:solidFill>
                  <a:srgbClr val="FFFF00"/>
                </a:solidFill>
              </a:rPr>
              <a:t>East</a:t>
            </a:r>
            <a:r>
              <a:rPr lang="en-US" sz="2700">
                <a:solidFill>
                  <a:srgbClr val="FFFF00"/>
                </a:solidFill>
              </a:rPr>
              <a:t>:</a:t>
            </a:r>
            <a:r>
              <a:rPr lang="en-US" sz="2700"/>
              <a:t> </a:t>
            </a:r>
            <a:r>
              <a:rPr lang="en-US" sz="2700" smtClean="0"/>
              <a:t>Vùng </a:t>
            </a:r>
            <a:r>
              <a:rPr lang="en-US" sz="2700"/>
              <a:t>phía đông, tức là phía lề bên </a:t>
            </a:r>
            <a:r>
              <a:rPr lang="en-US" sz="2700" smtClean="0"/>
              <a:t>phải.</a:t>
            </a:r>
          </a:p>
          <a:p>
            <a:pPr lvl="1" algn="just"/>
            <a:r>
              <a:rPr lang="en-US" sz="2700" smtClean="0">
                <a:solidFill>
                  <a:srgbClr val="FFFF00"/>
                </a:solidFill>
              </a:rPr>
              <a:t>North</a:t>
            </a:r>
            <a:r>
              <a:rPr lang="en-US" sz="2700">
                <a:solidFill>
                  <a:srgbClr val="FFFF00"/>
                </a:solidFill>
              </a:rPr>
              <a:t>:</a:t>
            </a:r>
            <a:r>
              <a:rPr lang="en-US" sz="2700"/>
              <a:t> </a:t>
            </a:r>
            <a:r>
              <a:rPr lang="en-US" sz="2700" smtClean="0"/>
              <a:t>Vùng </a:t>
            </a:r>
            <a:r>
              <a:rPr lang="en-US" sz="2700"/>
              <a:t>phía bắc, tức là phía lề </a:t>
            </a:r>
            <a:r>
              <a:rPr lang="en-US" sz="2700" smtClean="0"/>
              <a:t>trên.</a:t>
            </a:r>
          </a:p>
          <a:p>
            <a:pPr lvl="1" algn="just"/>
            <a:r>
              <a:rPr lang="en-US" sz="2700" smtClean="0">
                <a:solidFill>
                  <a:srgbClr val="FFFF00"/>
                </a:solidFill>
              </a:rPr>
              <a:t>South</a:t>
            </a:r>
            <a:r>
              <a:rPr lang="en-US" sz="2700">
                <a:solidFill>
                  <a:srgbClr val="FFFF00"/>
                </a:solidFill>
              </a:rPr>
              <a:t>:</a:t>
            </a:r>
            <a:r>
              <a:rPr lang="en-US" sz="2700"/>
              <a:t> </a:t>
            </a:r>
            <a:r>
              <a:rPr lang="en-US" sz="2700" smtClean="0"/>
              <a:t>Vùng </a:t>
            </a:r>
            <a:r>
              <a:rPr lang="en-US" sz="2700"/>
              <a:t>phía nam, tức là phía lề </a:t>
            </a:r>
            <a:r>
              <a:rPr lang="en-US" sz="2700" smtClean="0"/>
              <a:t>dưới.</a:t>
            </a:r>
          </a:p>
          <a:p>
            <a:pPr lvl="1" algn="just"/>
            <a:r>
              <a:rPr lang="en-US" sz="2700" smtClean="0">
                <a:solidFill>
                  <a:srgbClr val="FFFF00"/>
                </a:solidFill>
              </a:rPr>
              <a:t>Center</a:t>
            </a:r>
            <a:r>
              <a:rPr lang="en-US" sz="2700">
                <a:solidFill>
                  <a:srgbClr val="FFFF00"/>
                </a:solidFill>
              </a:rPr>
              <a:t>:</a:t>
            </a:r>
            <a:r>
              <a:rPr lang="en-US" sz="2700"/>
              <a:t> </a:t>
            </a:r>
            <a:r>
              <a:rPr lang="en-US" sz="2700" smtClean="0"/>
              <a:t>Vùng </a:t>
            </a:r>
            <a:r>
              <a:rPr lang="en-US" sz="2700"/>
              <a:t>trung tâm, ở chính giữa frame.</a:t>
            </a:r>
          </a:p>
        </p:txBody>
      </p:sp>
    </p:spTree>
    <p:extLst>
      <p:ext uri="{BB962C8B-B14F-4D97-AF65-F5344CB8AC3E}">
        <p14:creationId xmlns:p14="http://schemas.microsoft.com/office/powerpoint/2010/main" val="206488793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algn="just"/>
            <a:r>
              <a:rPr lang="en-US" sz="3100" smtClean="0">
                <a:solidFill>
                  <a:srgbClr val="FF0000"/>
                </a:solidFill>
              </a:rPr>
              <a:t>Bài 6: </a:t>
            </a:r>
            <a:r>
              <a:rPr lang="en-US" sz="3100"/>
              <a:t>Viết </a:t>
            </a:r>
            <a:r>
              <a:rPr lang="en-US" sz="3100" smtClean="0"/>
              <a:t>lại chương trình của bài 1 </a:t>
            </a:r>
            <a:r>
              <a:rPr lang="en-US" sz="3100"/>
              <a:t>dưới dạng applet và nhúng chúng vào </a:t>
            </a:r>
            <a:r>
              <a:rPr lang="en-US" sz="3100"/>
              <a:t>trang </a:t>
            </a:r>
            <a:r>
              <a:rPr lang="en-US" sz="3100" smtClean="0"/>
              <a:t>myHtml.html </a:t>
            </a:r>
            <a:r>
              <a:rPr lang="en-US" sz="3100"/>
              <a:t>để chạy.</a:t>
            </a:r>
          </a:p>
        </p:txBody>
      </p:sp>
    </p:spTree>
    <p:extLst>
      <p:ext uri="{BB962C8B-B14F-4D97-AF65-F5344CB8AC3E}">
        <p14:creationId xmlns:p14="http://schemas.microsoft.com/office/powerpoint/2010/main" val="190947734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r>
              <a:rPr lang="en-US" sz="3100" smtClean="0">
                <a:solidFill>
                  <a:srgbClr val="FF0000"/>
                </a:solidFill>
              </a:rPr>
              <a:t>Bài 7: </a:t>
            </a:r>
            <a:r>
              <a:rPr lang="en-US" sz="3100" smtClean="0"/>
              <a:t>Viết chương trình mô phỏng một đồng hồ đơn giản như hình bên dưới (dùng Applet hoặc JApplet).</a:t>
            </a:r>
            <a:endParaRPr lang="en-US" sz="31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166646"/>
            <a:ext cx="4027110" cy="364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93186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r>
              <a:rPr lang="en-US" sz="3100" smtClean="0">
                <a:solidFill>
                  <a:srgbClr val="FF0000"/>
                </a:solidFill>
              </a:rPr>
              <a:t>Bài 8: </a:t>
            </a:r>
            <a:r>
              <a:rPr lang="en-US" sz="3100" smtClean="0"/>
              <a:t>Thiết </a:t>
            </a:r>
            <a:r>
              <a:rPr lang="en-US" sz="3100"/>
              <a:t>kế giao diện như hình bên dưới thỏa các điều kiện sau:</a:t>
            </a:r>
          </a:p>
          <a:p>
            <a:pPr lvl="1" algn="just"/>
            <a:r>
              <a:rPr lang="en-US" sz="2700"/>
              <a:t>Nhập </a:t>
            </a:r>
            <a:r>
              <a:rPr lang="en-US" sz="2700"/>
              <a:t>vào </a:t>
            </a:r>
            <a:r>
              <a:rPr lang="en-US" sz="2700" smtClean="0"/>
              <a:t>ngôn ngữ Việt Nam (vn) hay tiếng Anh (en) thì tên các label, button, nội dung sẽ được chuyển đổi đúng với ngôn ngữ đã chọn.</a:t>
            </a:r>
          </a:p>
          <a:p>
            <a:pPr lvl="1" algn="just"/>
            <a:r>
              <a:rPr lang="en-US" sz="2700" smtClean="0"/>
              <a:t>Nhập vào một số, nhấn nút thêm (Add) thì kết quả sẽ được cộng dồn.</a:t>
            </a:r>
          </a:p>
          <a:p>
            <a:pPr lvl="1" algn="just"/>
            <a:r>
              <a:rPr lang="en-US" sz="2700"/>
              <a:t>(dùng Applet </a:t>
            </a:r>
            <a:r>
              <a:rPr lang="en-US" sz="2700"/>
              <a:t>hoặc </a:t>
            </a:r>
            <a:r>
              <a:rPr lang="en-US" sz="2700" smtClean="0"/>
              <a:t>JApplet).</a:t>
            </a:r>
            <a:endParaRPr lang="en-US" sz="2700"/>
          </a:p>
        </p:txBody>
      </p:sp>
    </p:spTree>
    <p:extLst>
      <p:ext uri="{BB962C8B-B14F-4D97-AF65-F5344CB8AC3E}">
        <p14:creationId xmlns:p14="http://schemas.microsoft.com/office/powerpoint/2010/main" val="399646184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BÀI TẬP</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r>
              <a:rPr lang="en-US" sz="3100" smtClean="0">
                <a:solidFill>
                  <a:srgbClr val="FF0000"/>
                </a:solidFill>
              </a:rPr>
              <a:t>Bài 8:</a:t>
            </a:r>
            <a:endParaRPr lang="en-US" sz="310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152" y="2236124"/>
            <a:ext cx="6628208" cy="385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871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BÀY BORDER LAYOUT</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lvl="0" algn="just"/>
            <a:r>
              <a:rPr lang="en-US" sz="3100" smtClean="0"/>
              <a:t>Phương </a:t>
            </a:r>
            <a:r>
              <a:rPr lang="en-US" sz="3100"/>
              <a:t>thức cơ bản của lớp </a:t>
            </a:r>
            <a:r>
              <a:rPr lang="en-US" sz="3100" smtClean="0"/>
              <a:t>BorderLayout:</a:t>
            </a:r>
          </a:p>
          <a:p>
            <a:pPr lvl="1" algn="just"/>
            <a:r>
              <a:rPr lang="en-US" sz="2700" smtClean="0">
                <a:solidFill>
                  <a:srgbClr val="FFFF00"/>
                </a:solidFill>
              </a:rPr>
              <a:t>BorderLayout</a:t>
            </a:r>
            <a:r>
              <a:rPr lang="en-US" sz="2700">
                <a:solidFill>
                  <a:srgbClr val="FFFF00"/>
                </a:solidFill>
              </a:rPr>
              <a:t>():</a:t>
            </a:r>
            <a:r>
              <a:rPr lang="en-US" sz="2700"/>
              <a:t> Khởi tạo một đối tượng trình bày theo cách </a:t>
            </a:r>
            <a:r>
              <a:rPr lang="en-US" sz="2700" smtClean="0"/>
              <a:t>border.</a:t>
            </a:r>
          </a:p>
          <a:p>
            <a:pPr lvl="0" algn="just"/>
            <a:r>
              <a:rPr lang="en-US" sz="3100" smtClean="0"/>
              <a:t>Khi </a:t>
            </a:r>
            <a:r>
              <a:rPr lang="en-US" sz="3100"/>
              <a:t>một frame được trình bày theo cách border, ta có thể dùng phương thức sau để gắn các đối tượng vào các vùng của frame</a:t>
            </a:r>
            <a:r>
              <a:rPr lang="en-US" sz="3100" smtClean="0"/>
              <a:t>:</a:t>
            </a:r>
          </a:p>
          <a:p>
            <a:pPr lvl="1" algn="just"/>
            <a:r>
              <a:rPr lang="en-US" sz="2700" smtClean="0">
                <a:solidFill>
                  <a:srgbClr val="FFFF00"/>
                </a:solidFill>
              </a:rPr>
              <a:t>&lt;</a:t>
            </a:r>
            <a:r>
              <a:rPr lang="en-US" sz="2700">
                <a:solidFill>
                  <a:srgbClr val="FFFF00"/>
                </a:solidFill>
              </a:rPr>
              <a:t>Đối tượng frame&gt;.add(&lt;Vùng border&gt;, &lt;Đối tượng component</a:t>
            </a:r>
            <a:r>
              <a:rPr lang="en-US" sz="2700" smtClean="0">
                <a:solidFill>
                  <a:srgbClr val="FFFF00"/>
                </a:solidFill>
              </a:rPr>
              <a:t>&gt;);</a:t>
            </a:r>
          </a:p>
          <a:p>
            <a:pPr lvl="0" algn="just"/>
            <a:r>
              <a:rPr lang="en-US" sz="3100" smtClean="0"/>
              <a:t>Ví dụ:</a:t>
            </a:r>
          </a:p>
          <a:p>
            <a:pPr lvl="1" algn="just"/>
            <a:r>
              <a:rPr lang="en-US" sz="2700" smtClean="0">
                <a:solidFill>
                  <a:srgbClr val="FFFF00"/>
                </a:solidFill>
              </a:rPr>
              <a:t>myFrame.add</a:t>
            </a:r>
            <a:r>
              <a:rPr lang="en-US" sz="2700">
                <a:solidFill>
                  <a:srgbClr val="FFFF00"/>
                </a:solidFill>
              </a:rPr>
              <a:t>(“Center”, new Button(“Click</a:t>
            </a:r>
            <a:r>
              <a:rPr lang="en-US" sz="2700" smtClean="0">
                <a:solidFill>
                  <a:srgbClr val="FFFF00"/>
                </a:solidFill>
              </a:rPr>
              <a:t>”));</a:t>
            </a:r>
          </a:p>
          <a:p>
            <a:pPr marL="448056" lvl="1" indent="0" algn="just">
              <a:buNone/>
            </a:pPr>
            <a:r>
              <a:rPr lang="en-US" sz="2700" smtClean="0"/>
              <a:t>sẽ </a:t>
            </a:r>
            <a:r>
              <a:rPr lang="en-US" sz="2700"/>
              <a:t>gán vào vùng trung tâm của myFrame một nút nhấn có tên là “Click”.</a:t>
            </a:r>
          </a:p>
        </p:txBody>
      </p:sp>
    </p:spTree>
    <p:extLst>
      <p:ext uri="{BB962C8B-B14F-4D97-AF65-F5344CB8AC3E}">
        <p14:creationId xmlns:p14="http://schemas.microsoft.com/office/powerpoint/2010/main" val="2606252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BÀY BORDER LAYOUT</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marL="36576" lvl="0" indent="0" algn="just">
              <a:buNone/>
            </a:pPr>
            <a:r>
              <a:rPr lang="en-US" sz="3100" smtClean="0">
                <a:solidFill>
                  <a:srgbClr val="FF0000"/>
                </a:solidFill>
              </a:rPr>
              <a:t>Lưu ý:</a:t>
            </a:r>
          </a:p>
          <a:p>
            <a:pPr lvl="0" algn="just"/>
            <a:r>
              <a:rPr lang="en-US" sz="3100" smtClean="0"/>
              <a:t>Cách </a:t>
            </a:r>
            <a:r>
              <a:rPr lang="en-US" sz="3100"/>
              <a:t>trình bày border luôn chia frame thành 5 vùng xác </a:t>
            </a:r>
            <a:r>
              <a:rPr lang="en-US" sz="3100" smtClean="0"/>
              <a:t>định.</a:t>
            </a:r>
          </a:p>
          <a:p>
            <a:pPr lvl="0" algn="just"/>
            <a:r>
              <a:rPr lang="en-US" sz="3100" smtClean="0"/>
              <a:t>Nếu </a:t>
            </a:r>
            <a:r>
              <a:rPr lang="en-US" sz="3100"/>
              <a:t>gắn nhiều đối tượng vào cùng một vùng, chỉ có đối tượng gắn sau là nhìn thấy </a:t>
            </a:r>
            <a:r>
              <a:rPr lang="en-US" sz="3100" smtClean="0"/>
              <a:t>được.</a:t>
            </a:r>
          </a:p>
          <a:p>
            <a:pPr lvl="0" algn="just"/>
            <a:r>
              <a:rPr lang="en-US" sz="3100" smtClean="0"/>
              <a:t>Nếu </a:t>
            </a:r>
            <a:r>
              <a:rPr lang="en-US" sz="3100"/>
              <a:t>muốn trong một vùng chứa được nhiều đối tượng, ta có thể gắn vào mỗi vùng </a:t>
            </a:r>
            <a:r>
              <a:rPr lang="en-US" sz="3100" smtClean="0"/>
              <a:t>một Panel</a:t>
            </a:r>
            <a:r>
              <a:rPr lang="en-US" sz="3100"/>
              <a:t>. Sau đó trong panel, ta chọn cách trình bày riêng cho panel và gắn các đối tượng vào panel.</a:t>
            </a:r>
          </a:p>
        </p:txBody>
      </p:sp>
    </p:spTree>
    <p:extLst>
      <p:ext uri="{BB962C8B-B14F-4D97-AF65-F5344CB8AC3E}">
        <p14:creationId xmlns:p14="http://schemas.microsoft.com/office/powerpoint/2010/main" val="507214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BÀY BORDER LAYOUT</a:t>
            </a:r>
            <a:endParaRPr lang="en-US">
              <a:solidFill>
                <a:srgbClr val="FFFF00"/>
              </a:solidFill>
            </a:endParaRPr>
          </a:p>
        </p:txBody>
      </p:sp>
      <p:sp>
        <p:nvSpPr>
          <p:cNvPr id="3" name="Content Placeholder 2"/>
          <p:cNvSpPr>
            <a:spLocks noGrp="1"/>
          </p:cNvSpPr>
          <p:nvPr>
            <p:ph idx="1"/>
          </p:nvPr>
        </p:nvSpPr>
        <p:spPr/>
        <p:txBody>
          <a:bodyPr>
            <a:normAutofit/>
          </a:bodyPr>
          <a:lstStyle/>
          <a:p>
            <a:pPr marL="36576" lvl="0" indent="0" algn="just">
              <a:buNone/>
            </a:pPr>
            <a:endParaRPr lang="en-US" sz="31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8" y="1340768"/>
            <a:ext cx="8934926"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038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BÀY BORDER LAYOUT</a:t>
            </a:r>
            <a:endParaRPr lang="en-US">
              <a:solidFill>
                <a:srgbClr val="FFFF00"/>
              </a:solidFill>
            </a:endParaRPr>
          </a:p>
        </p:txBody>
      </p:sp>
      <p:sp>
        <p:nvSpPr>
          <p:cNvPr id="3" name="Content Placeholder 2"/>
          <p:cNvSpPr>
            <a:spLocks noGrp="1"/>
          </p:cNvSpPr>
          <p:nvPr>
            <p:ph idx="1"/>
          </p:nvPr>
        </p:nvSpPr>
        <p:spPr/>
        <p:txBody>
          <a:bodyPr>
            <a:normAutofit/>
          </a:bodyPr>
          <a:lstStyle/>
          <a:p>
            <a:pPr marL="36576" lvl="0" indent="0" algn="just">
              <a:buNone/>
            </a:pPr>
            <a:endParaRPr lang="en-US" sz="31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546" y="1863079"/>
            <a:ext cx="632078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659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1143000"/>
          </a:xfrm>
        </p:spPr>
        <p:txBody>
          <a:bodyPr>
            <a:normAutofit fontScale="90000"/>
          </a:bodyPr>
          <a:lstStyle/>
          <a:p>
            <a:pPr algn="ctr"/>
            <a:r>
              <a:rPr lang="en-US" smtClean="0">
                <a:solidFill>
                  <a:srgbClr val="FFFF00"/>
                </a:solidFill>
              </a:rPr>
              <a:t>TRÌNH BÀY GRIDBAG LAYOUT</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lvl="0" algn="just"/>
            <a:r>
              <a:rPr lang="en-US" sz="3100" smtClean="0"/>
              <a:t>Cách </a:t>
            </a:r>
            <a:r>
              <a:rPr lang="en-US" sz="3100"/>
              <a:t>trình bày GridBag Layout </a:t>
            </a:r>
            <a:r>
              <a:rPr lang="en-US" sz="3100" smtClean="0"/>
              <a:t>tương </a:t>
            </a:r>
            <a:r>
              <a:rPr lang="en-US" sz="3100"/>
              <a:t>tự như Grid Layout: C</a:t>
            </a:r>
            <a:r>
              <a:rPr lang="en-US" sz="3100" smtClean="0"/>
              <a:t>ác </a:t>
            </a:r>
            <a:r>
              <a:rPr lang="en-US" sz="3100"/>
              <a:t>đối tượng sẽ được định vị theo vị trí các ô của một khung </a:t>
            </a:r>
            <a:r>
              <a:rPr lang="en-US" sz="3100" smtClean="0"/>
              <a:t>lưới.</a:t>
            </a:r>
          </a:p>
          <a:p>
            <a:pPr lvl="0" algn="just"/>
            <a:r>
              <a:rPr lang="en-US" sz="3100" smtClean="0"/>
              <a:t>Tuy </a:t>
            </a:r>
            <a:r>
              <a:rPr lang="en-US" sz="3100"/>
              <a:t>nhiên, GridBag cho phép ta định kích thước của đối tượng sẽ chiếm bao nhiêu ô và sẽ được đặt ở vị trí nào trong khung lưới</a:t>
            </a:r>
            <a:r>
              <a:rPr lang="en-US" sz="3100" smtClean="0"/>
              <a:t>.</a:t>
            </a:r>
          </a:p>
          <a:p>
            <a:pPr lvl="1" algn="just"/>
            <a:r>
              <a:rPr lang="en-US" sz="2700" smtClean="0">
                <a:solidFill>
                  <a:srgbClr val="FFFF00"/>
                </a:solidFill>
              </a:rPr>
              <a:t>GridBagLayout</a:t>
            </a:r>
            <a:r>
              <a:rPr lang="en-US" sz="2700">
                <a:solidFill>
                  <a:srgbClr val="FFFF00"/>
                </a:solidFill>
              </a:rPr>
              <a:t>():</a:t>
            </a:r>
            <a:r>
              <a:rPr lang="en-US" sz="2700"/>
              <a:t> </a:t>
            </a:r>
            <a:r>
              <a:rPr lang="en-US" sz="2700" smtClean="0"/>
              <a:t>Khởi </a:t>
            </a:r>
            <a:r>
              <a:rPr lang="en-US" sz="2700"/>
              <a:t>tạo một đối tượng trình bày theo cách </a:t>
            </a:r>
            <a:r>
              <a:rPr lang="en-US" sz="2700" smtClean="0"/>
              <a:t>gridbag.</a:t>
            </a:r>
          </a:p>
          <a:p>
            <a:pPr lvl="1" algn="just"/>
            <a:r>
              <a:rPr lang="en-US" sz="2700" smtClean="0">
                <a:solidFill>
                  <a:srgbClr val="FFFF00"/>
                </a:solidFill>
              </a:rPr>
              <a:t>setConstraints(Component</a:t>
            </a:r>
            <a:r>
              <a:rPr lang="en-US" sz="2700">
                <a:solidFill>
                  <a:srgbClr val="FFFF00"/>
                </a:solidFill>
              </a:rPr>
              <a:t>, GridBagConstraints</a:t>
            </a:r>
            <a:r>
              <a:rPr lang="en-US" sz="2700" smtClean="0">
                <a:solidFill>
                  <a:srgbClr val="FFFF00"/>
                </a:solidFill>
              </a:rPr>
              <a:t>): </a:t>
            </a:r>
            <a:r>
              <a:rPr lang="en-US" sz="2700" smtClean="0"/>
              <a:t>Đặt </a:t>
            </a:r>
            <a:r>
              <a:rPr lang="en-US" sz="2700"/>
              <a:t>vị trí và kích thước của đối tượng component theo các ràng buộc trong gridbagConstraints.</a:t>
            </a:r>
          </a:p>
        </p:txBody>
      </p:sp>
    </p:spTree>
    <p:extLst>
      <p:ext uri="{BB962C8B-B14F-4D97-AF65-F5344CB8AC3E}">
        <p14:creationId xmlns:p14="http://schemas.microsoft.com/office/powerpoint/2010/main" val="1144007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LỚP GRIDBAGCONSTRAINTS</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lgn="just"/>
            <a:r>
              <a:rPr lang="en-US" sz="3100" smtClean="0"/>
              <a:t>Đây </a:t>
            </a:r>
            <a:r>
              <a:rPr lang="en-US" sz="3100"/>
              <a:t>là lớp chứa các ràng buộc cho các đối tượng được trình bày theo cách GridBag. Các phương thức và thuộc tính cơ bản của lớp </a:t>
            </a:r>
            <a:r>
              <a:rPr lang="en-US" sz="3100" smtClean="0"/>
              <a:t>GridBagConstraints:</a:t>
            </a:r>
          </a:p>
          <a:p>
            <a:pPr lvl="1" algn="just"/>
            <a:r>
              <a:rPr lang="en-US" sz="2700" smtClean="0">
                <a:solidFill>
                  <a:srgbClr val="FFFF00"/>
                </a:solidFill>
              </a:rPr>
              <a:t>GridBagConstraints</a:t>
            </a:r>
            <a:r>
              <a:rPr lang="en-US" sz="2700">
                <a:solidFill>
                  <a:srgbClr val="FFFF00"/>
                </a:solidFill>
              </a:rPr>
              <a:t>():</a:t>
            </a:r>
            <a:r>
              <a:rPr lang="en-US" sz="2700"/>
              <a:t> </a:t>
            </a:r>
            <a:r>
              <a:rPr lang="en-US" sz="2700" smtClean="0"/>
              <a:t>Khởi </a:t>
            </a:r>
            <a:r>
              <a:rPr lang="en-US" sz="2700"/>
              <a:t>tạo một đối tượng ràng buộc của </a:t>
            </a:r>
            <a:r>
              <a:rPr lang="en-US" sz="2700" smtClean="0"/>
              <a:t>GridBag.</a:t>
            </a:r>
          </a:p>
          <a:p>
            <a:pPr lvl="1" algn="just"/>
            <a:r>
              <a:rPr lang="en-US" sz="2700" smtClean="0">
                <a:solidFill>
                  <a:srgbClr val="FFFF00"/>
                </a:solidFill>
              </a:rPr>
              <a:t>gridx/gridy</a:t>
            </a:r>
            <a:r>
              <a:rPr lang="en-US" sz="2700">
                <a:solidFill>
                  <a:srgbClr val="FFFF00"/>
                </a:solidFill>
              </a:rPr>
              <a:t>:</a:t>
            </a:r>
            <a:r>
              <a:rPr lang="en-US" sz="2700"/>
              <a:t> </a:t>
            </a:r>
            <a:r>
              <a:rPr lang="en-US" sz="2700" smtClean="0"/>
              <a:t>Vị </a:t>
            </a:r>
            <a:r>
              <a:rPr lang="en-US" sz="2700"/>
              <a:t>trí của cell mà ta muốn đặt đối tượng vào (theo chiều X và chiều Y</a:t>
            </a:r>
            <a:r>
              <a:rPr lang="en-US" sz="2700" smtClean="0"/>
              <a:t>).</a:t>
            </a:r>
          </a:p>
          <a:p>
            <a:pPr lvl="1" algn="just"/>
            <a:r>
              <a:rPr lang="en-US" sz="2700" smtClean="0">
                <a:solidFill>
                  <a:srgbClr val="FFFF00"/>
                </a:solidFill>
              </a:rPr>
              <a:t>gridwidth/gridheight</a:t>
            </a:r>
            <a:r>
              <a:rPr lang="en-US" sz="2700">
                <a:solidFill>
                  <a:srgbClr val="FFFF00"/>
                </a:solidFill>
              </a:rPr>
              <a:t>:</a:t>
            </a:r>
            <a:r>
              <a:rPr lang="en-US" sz="2700"/>
              <a:t> </a:t>
            </a:r>
            <a:r>
              <a:rPr lang="en-US" sz="2700" smtClean="0"/>
              <a:t>Kích </a:t>
            </a:r>
            <a:r>
              <a:rPr lang="en-US" sz="2700"/>
              <a:t>thước (vùng trình bày) của đối tượng (Theo chiều rộng và chiều cao).</a:t>
            </a:r>
          </a:p>
        </p:txBody>
      </p:sp>
    </p:spTree>
    <p:extLst>
      <p:ext uri="{BB962C8B-B14F-4D97-AF65-F5344CB8AC3E}">
        <p14:creationId xmlns:p14="http://schemas.microsoft.com/office/powerpoint/2010/main" val="343277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LỚP GRIDBAGCONSTRAINTS</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lgn="just"/>
            <a:r>
              <a:rPr lang="en-US" sz="3100" smtClean="0">
                <a:solidFill>
                  <a:srgbClr val="FFFF00"/>
                </a:solidFill>
              </a:rPr>
              <a:t>fill</a:t>
            </a:r>
            <a:r>
              <a:rPr lang="en-US" sz="3100">
                <a:solidFill>
                  <a:srgbClr val="FFFF00"/>
                </a:solidFill>
              </a:rPr>
              <a:t>: </a:t>
            </a:r>
            <a:r>
              <a:rPr lang="en-US" sz="3100"/>
              <a:t>Xác định cách đặt đối tượng, theo 4 cách:</a:t>
            </a:r>
          </a:p>
          <a:p>
            <a:pPr lvl="1" algn="just"/>
            <a:r>
              <a:rPr lang="en-US" sz="2700">
                <a:solidFill>
                  <a:srgbClr val="FFFF00"/>
                </a:solidFill>
              </a:rPr>
              <a:t>GridBagConstraints.NONE:</a:t>
            </a:r>
            <a:r>
              <a:rPr lang="en-US" sz="2700"/>
              <a:t> Đ</a:t>
            </a:r>
            <a:r>
              <a:rPr lang="en-US" sz="2700" smtClean="0"/>
              <a:t>ối </a:t>
            </a:r>
            <a:r>
              <a:rPr lang="en-US" sz="2700"/>
              <a:t>tượng không thay đổi kích thước theo các ô nó chiếm.</a:t>
            </a:r>
          </a:p>
          <a:p>
            <a:pPr lvl="1" algn="just"/>
            <a:r>
              <a:rPr lang="en-US" sz="2700">
                <a:solidFill>
                  <a:srgbClr val="FFFF00"/>
                </a:solidFill>
              </a:rPr>
              <a:t>GridBagConstraints.VERTICAL:</a:t>
            </a:r>
            <a:r>
              <a:rPr lang="en-US" sz="2700"/>
              <a:t> Đ</a:t>
            </a:r>
            <a:r>
              <a:rPr lang="en-US" sz="2700" smtClean="0"/>
              <a:t>ối </a:t>
            </a:r>
            <a:r>
              <a:rPr lang="en-US" sz="2700"/>
              <a:t>tượng có chiều cao kín vùng nó </a:t>
            </a:r>
            <a:r>
              <a:rPr lang="en-US" sz="2700" smtClean="0"/>
              <a:t>chiếm.</a:t>
            </a:r>
            <a:endParaRPr lang="en-US" sz="2700"/>
          </a:p>
          <a:p>
            <a:pPr lvl="1" algn="just"/>
            <a:r>
              <a:rPr lang="en-US" sz="2700">
                <a:solidFill>
                  <a:srgbClr val="FFFF00"/>
                </a:solidFill>
              </a:rPr>
              <a:t>GridBagConstraints.HORIZONAL:</a:t>
            </a:r>
            <a:r>
              <a:rPr lang="en-US" sz="2700"/>
              <a:t> Đ</a:t>
            </a:r>
            <a:r>
              <a:rPr lang="en-US" sz="2700" smtClean="0"/>
              <a:t>ối </a:t>
            </a:r>
            <a:r>
              <a:rPr lang="en-US" sz="2700"/>
              <a:t>tượng có chiều rộng kín vùng nó </a:t>
            </a:r>
            <a:r>
              <a:rPr lang="en-US" sz="2700" smtClean="0"/>
              <a:t>chiếm.</a:t>
            </a:r>
            <a:endParaRPr lang="en-US" sz="2700"/>
          </a:p>
          <a:p>
            <a:pPr lvl="1" algn="just"/>
            <a:r>
              <a:rPr lang="en-US" sz="2700">
                <a:solidFill>
                  <a:srgbClr val="FFFF00"/>
                </a:solidFill>
              </a:rPr>
              <a:t>GridBagConstraints.BOTH:</a:t>
            </a:r>
            <a:r>
              <a:rPr lang="en-US" sz="2700"/>
              <a:t> Đ</a:t>
            </a:r>
            <a:r>
              <a:rPr lang="en-US" sz="2700" smtClean="0"/>
              <a:t>ối </a:t>
            </a:r>
            <a:r>
              <a:rPr lang="en-US" sz="2700"/>
              <a:t>tượng có chiều cao và chiều rộng phủ kín vùng nó chiếm.</a:t>
            </a:r>
          </a:p>
        </p:txBody>
      </p:sp>
    </p:spTree>
    <p:extLst>
      <p:ext uri="{BB962C8B-B14F-4D97-AF65-F5344CB8AC3E}">
        <p14:creationId xmlns:p14="http://schemas.microsoft.com/office/powerpoint/2010/main" val="2824590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FFFF00"/>
                </a:solidFill>
              </a:rPr>
              <a:t>NỘI DUNG</a:t>
            </a:r>
            <a:endParaRPr lang="en-US">
              <a:solidFill>
                <a:srgbClr val="FFFF00"/>
              </a:solidFill>
            </a:endParaRPr>
          </a:p>
        </p:txBody>
      </p:sp>
      <p:sp>
        <p:nvSpPr>
          <p:cNvPr id="3" name="Content Placeholder 2"/>
          <p:cNvSpPr>
            <a:spLocks noGrp="1"/>
          </p:cNvSpPr>
          <p:nvPr>
            <p:ph idx="1"/>
          </p:nvPr>
        </p:nvSpPr>
        <p:spPr/>
        <p:txBody>
          <a:bodyPr>
            <a:normAutofit fontScale="62500" lnSpcReduction="20000"/>
          </a:bodyPr>
          <a:lstStyle/>
          <a:p>
            <a:pPr algn="just"/>
            <a:r>
              <a:rPr lang="en-US" sz="3100" smtClean="0"/>
              <a:t>9.5 </a:t>
            </a:r>
            <a:r>
              <a:rPr lang="en-US" sz="3000" smtClean="0"/>
              <a:t>Các kỹ thuật trình bày</a:t>
            </a:r>
            <a:endParaRPr lang="en-US"/>
          </a:p>
          <a:p>
            <a:pPr lvl="1" algn="just"/>
            <a:r>
              <a:rPr lang="en-US" sz="2600" smtClean="0"/>
              <a:t>9.5.1 </a:t>
            </a:r>
            <a:r>
              <a:rPr lang="en-US" sz="2600" smtClean="0"/>
              <a:t>Trình </a:t>
            </a:r>
            <a:r>
              <a:rPr lang="en-US" sz="2600"/>
              <a:t>bày theo dòng (</a:t>
            </a:r>
            <a:r>
              <a:rPr lang="en-US" sz="2600"/>
              <a:t>Flow </a:t>
            </a:r>
            <a:r>
              <a:rPr lang="en-US" sz="2600" smtClean="0"/>
              <a:t>layout)</a:t>
            </a:r>
          </a:p>
          <a:p>
            <a:pPr lvl="1" algn="just"/>
            <a:r>
              <a:rPr lang="en-US" smtClean="0"/>
              <a:t>9.5.2 </a:t>
            </a:r>
            <a:r>
              <a:rPr lang="en-US" sz="2600" smtClean="0"/>
              <a:t>Trình </a:t>
            </a:r>
            <a:r>
              <a:rPr lang="en-US" sz="2600"/>
              <a:t>bày theo bảng (</a:t>
            </a:r>
            <a:r>
              <a:rPr lang="en-US" sz="2600"/>
              <a:t>Grid </a:t>
            </a:r>
            <a:r>
              <a:rPr lang="en-US" sz="2600" smtClean="0"/>
              <a:t>layout)</a:t>
            </a:r>
          </a:p>
          <a:p>
            <a:pPr lvl="1" algn="just"/>
            <a:r>
              <a:rPr lang="en-US" smtClean="0"/>
              <a:t>9.5.3 </a:t>
            </a:r>
            <a:r>
              <a:rPr lang="en-US" sz="2600" smtClean="0"/>
              <a:t>Trình </a:t>
            </a:r>
            <a:r>
              <a:rPr lang="en-US" sz="2600"/>
              <a:t>bày theo Border (</a:t>
            </a:r>
            <a:r>
              <a:rPr lang="en-US" sz="2600"/>
              <a:t>Border </a:t>
            </a:r>
            <a:r>
              <a:rPr lang="en-US" sz="2600" smtClean="0"/>
              <a:t>layout)</a:t>
            </a:r>
          </a:p>
          <a:p>
            <a:pPr lvl="1" algn="just"/>
            <a:r>
              <a:rPr lang="en-US" smtClean="0"/>
              <a:t>9.5.4 </a:t>
            </a:r>
            <a:r>
              <a:rPr lang="en-US" sz="2600" smtClean="0"/>
              <a:t>Trình </a:t>
            </a:r>
            <a:r>
              <a:rPr lang="en-US" sz="2600"/>
              <a:t>bày theo GridBag (</a:t>
            </a:r>
            <a:r>
              <a:rPr lang="en-US" sz="2600"/>
              <a:t>GridBag </a:t>
            </a:r>
            <a:r>
              <a:rPr lang="en-US" sz="2600" smtClean="0"/>
              <a:t>layout)</a:t>
            </a:r>
          </a:p>
          <a:p>
            <a:pPr lvl="1" algn="just"/>
            <a:r>
              <a:rPr lang="en-US" smtClean="0"/>
              <a:t>9.5.5 </a:t>
            </a:r>
            <a:r>
              <a:rPr lang="en-US" sz="2600" smtClean="0"/>
              <a:t>Trình </a:t>
            </a:r>
            <a:r>
              <a:rPr lang="en-US" sz="2600"/>
              <a:t>bày tự do (Null layout)</a:t>
            </a:r>
          </a:p>
          <a:p>
            <a:pPr algn="just"/>
            <a:r>
              <a:rPr lang="en-US" smtClean="0"/>
              <a:t>9.6 </a:t>
            </a:r>
            <a:r>
              <a:rPr lang="en-US" sz="3000" smtClean="0"/>
              <a:t>Applet</a:t>
            </a:r>
            <a:endParaRPr lang="en-US" sz="3000" smtClean="0"/>
          </a:p>
          <a:p>
            <a:pPr lvl="1" algn="just"/>
            <a:r>
              <a:rPr lang="en-US" smtClean="0"/>
              <a:t>9.6.1 Cấu trúc tổng quát của một Applet</a:t>
            </a:r>
            <a:endParaRPr lang="en-US"/>
          </a:p>
          <a:p>
            <a:pPr lvl="1" algn="just"/>
            <a:r>
              <a:rPr lang="en-US" smtClean="0"/>
              <a:t>9.6.2 </a:t>
            </a:r>
            <a:r>
              <a:rPr lang="en-US"/>
              <a:t>Vòng đời của một Applet</a:t>
            </a:r>
            <a:endParaRPr lang="en-US"/>
          </a:p>
          <a:p>
            <a:pPr lvl="1" algn="just"/>
            <a:r>
              <a:rPr lang="en-US" smtClean="0"/>
              <a:t>9.6.3 </a:t>
            </a:r>
            <a:r>
              <a:rPr lang="en-US"/>
              <a:t>Sử </a:t>
            </a:r>
            <a:r>
              <a:rPr lang="en-US"/>
              <a:t>dụng </a:t>
            </a:r>
            <a:r>
              <a:rPr lang="en-US" smtClean="0"/>
              <a:t>Applet</a:t>
            </a:r>
          </a:p>
          <a:p>
            <a:pPr lvl="1" algn="just"/>
            <a:r>
              <a:rPr lang="en-US" smtClean="0"/>
              <a:t>9.6.4 Truyền tham số cho Applet</a:t>
            </a:r>
            <a:endParaRPr lang="en-US"/>
          </a:p>
          <a:p>
            <a:pPr marL="420624" lvl="1" indent="-384048" algn="just">
              <a:buSzPct val="80000"/>
              <a:buFont typeface="Wingdings 2"/>
              <a:buChar char=""/>
            </a:pPr>
            <a:r>
              <a:rPr lang="en-US" sz="3000" smtClean="0"/>
              <a:t>9.7 Swing</a:t>
            </a:r>
          </a:p>
          <a:p>
            <a:pPr lvl="1" algn="just"/>
            <a:r>
              <a:rPr lang="en-US"/>
              <a:t>9.7.1 Mở rộng các đối tượng component</a:t>
            </a:r>
          </a:p>
          <a:p>
            <a:pPr lvl="1" algn="just"/>
            <a:r>
              <a:rPr lang="en-US"/>
              <a:t>9.7.2 Mở rộng các đối tượng container</a:t>
            </a:r>
            <a:endParaRPr lang="en-US"/>
          </a:p>
          <a:p>
            <a:pPr marL="420624" lvl="1" indent="-384048" algn="just">
              <a:buSzPct val="80000"/>
              <a:buFont typeface="Wingdings 2"/>
              <a:buChar char=""/>
            </a:pPr>
            <a:r>
              <a:rPr lang="en-US" sz="3000" smtClean="0"/>
              <a:t>9.8 Case study</a:t>
            </a:r>
          </a:p>
          <a:p>
            <a:pPr marL="420624" lvl="1" indent="-384048" algn="just">
              <a:buSzPct val="80000"/>
              <a:buFont typeface="Wingdings 2"/>
              <a:buChar char=""/>
            </a:pPr>
            <a:r>
              <a:rPr lang="en-US" sz="3000" smtClean="0"/>
              <a:t>9.9 Bài </a:t>
            </a:r>
            <a:r>
              <a:rPr lang="en-US" sz="3000" smtClean="0"/>
              <a:t>tập</a:t>
            </a:r>
          </a:p>
        </p:txBody>
      </p:sp>
    </p:spTree>
    <p:extLst>
      <p:ext uri="{BB962C8B-B14F-4D97-AF65-F5344CB8AC3E}">
        <p14:creationId xmlns:p14="http://schemas.microsoft.com/office/powerpoint/2010/main" val="1927266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LỚP GRIDBAGCONSTRAINTS</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lvl="0" algn="just"/>
            <a:r>
              <a:rPr lang="en-US" sz="3100" smtClean="0">
                <a:solidFill>
                  <a:srgbClr val="FFFF00"/>
                </a:solidFill>
              </a:rPr>
              <a:t>ipadx/ipady</a:t>
            </a:r>
            <a:r>
              <a:rPr lang="en-US" sz="3100">
                <a:solidFill>
                  <a:srgbClr val="FFFF00"/>
                </a:solidFill>
              </a:rPr>
              <a:t>:</a:t>
            </a:r>
            <a:r>
              <a:rPr lang="en-US" sz="3100"/>
              <a:t> Đ</a:t>
            </a:r>
            <a:r>
              <a:rPr lang="en-US" sz="3100" smtClean="0"/>
              <a:t>ịnh </a:t>
            </a:r>
            <a:r>
              <a:rPr lang="en-US" sz="3100"/>
              <a:t>đơn vị tăng giảm kích thước của đối tượng khi khung chứa bị thay đổi kích thước (theo chiều X và chiều Y).</a:t>
            </a:r>
          </a:p>
          <a:p>
            <a:pPr lvl="0" algn="just"/>
            <a:r>
              <a:rPr lang="en-US" sz="3100">
                <a:solidFill>
                  <a:srgbClr val="FFFF00"/>
                </a:solidFill>
              </a:rPr>
              <a:t>insets:</a:t>
            </a:r>
            <a:r>
              <a:rPr lang="en-US" sz="3100"/>
              <a:t> </a:t>
            </a:r>
            <a:r>
              <a:rPr lang="en-US" sz="3100" smtClean="0"/>
              <a:t>Xác </a:t>
            </a:r>
            <a:r>
              <a:rPr lang="en-US" sz="3100"/>
              <a:t>định khoảng cách giữa các cell theo bốn hướng: trên, dưới, trái, phải.</a:t>
            </a:r>
          </a:p>
          <a:p>
            <a:pPr lvl="0" algn="just"/>
            <a:r>
              <a:rPr lang="en-US" sz="3100">
                <a:solidFill>
                  <a:srgbClr val="FFFF00"/>
                </a:solidFill>
              </a:rPr>
              <a:t>anchor:</a:t>
            </a:r>
            <a:r>
              <a:rPr lang="en-US" sz="3100"/>
              <a:t> </a:t>
            </a:r>
            <a:r>
              <a:rPr lang="en-US" sz="3100" smtClean="0"/>
              <a:t>Xác </a:t>
            </a:r>
            <a:r>
              <a:rPr lang="en-US" sz="3100"/>
              <a:t>định vị trí neo đối tượng khi kích thước khung chứa thay đổi. Bao gồm: NORTH, NORTHEAST, NORTHWEST, EAST, SOUTH, SOUTHEAST, SOUTHWEST.</a:t>
            </a:r>
          </a:p>
          <a:p>
            <a:pPr algn="just"/>
            <a:r>
              <a:rPr lang="en-US" sz="3100">
                <a:solidFill>
                  <a:srgbClr val="FFFF00"/>
                </a:solidFill>
              </a:rPr>
              <a:t>weightx/weighty:</a:t>
            </a:r>
            <a:r>
              <a:rPr lang="en-US" sz="3100"/>
              <a:t> Đ</a:t>
            </a:r>
            <a:r>
              <a:rPr lang="en-US" sz="3100" smtClean="0"/>
              <a:t>ịnh </a:t>
            </a:r>
            <a:r>
              <a:rPr lang="en-US" sz="3100"/>
              <a:t>khoảng cách lớn ra tương đối giữa các đối tượng với nhau.</a:t>
            </a:r>
          </a:p>
        </p:txBody>
      </p:sp>
    </p:spTree>
    <p:extLst>
      <p:ext uri="{BB962C8B-B14F-4D97-AF65-F5344CB8AC3E}">
        <p14:creationId xmlns:p14="http://schemas.microsoft.com/office/powerpoint/2010/main" val="2719878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LỚP GRIDBAGCONSTRAINTS</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68760"/>
            <a:ext cx="8990013"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331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LỚP GRIDBAGCONSTRAINTS</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425152"/>
            <a:ext cx="8355013"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481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LỚP GRIDBAGCONSTRAINTS</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82" y="1556792"/>
            <a:ext cx="895923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180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LỚP GRIDBAGCONSTRAINTS</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178050"/>
            <a:ext cx="50419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689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TRÌNH BÀY </a:t>
            </a:r>
            <a:r>
              <a:rPr lang="en-US" smtClean="0">
                <a:solidFill>
                  <a:srgbClr val="FFFF00"/>
                </a:solidFill>
              </a:rPr>
              <a:t>NULL LAYOUT</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lgn="just"/>
            <a:r>
              <a:rPr lang="en-US" sz="3100" smtClean="0"/>
              <a:t>Cách </a:t>
            </a:r>
            <a:r>
              <a:rPr lang="en-US" sz="3100"/>
              <a:t>trình bày Null Layout sẽ trình bày các đối tượng không theo một quy tắc nào. Tất cả đều do người dùng tự định vị và thiết lập kích thước cho mỗi đối </a:t>
            </a:r>
            <a:r>
              <a:rPr lang="en-US" sz="3100" smtClean="0"/>
              <a:t>tượng.</a:t>
            </a:r>
          </a:p>
          <a:p>
            <a:pPr lvl="0" algn="just"/>
            <a:r>
              <a:rPr lang="en-US" sz="3100" smtClean="0"/>
              <a:t>Định </a:t>
            </a:r>
            <a:r>
              <a:rPr lang="en-US" sz="3100"/>
              <a:t>vị đối tượng bằng phương thức setLocation</a:t>
            </a:r>
            <a:r>
              <a:rPr lang="en-US" sz="3100" smtClean="0"/>
              <a:t>():</a:t>
            </a:r>
          </a:p>
          <a:p>
            <a:pPr lvl="1" algn="just"/>
            <a:r>
              <a:rPr lang="en-US" sz="2700" smtClean="0">
                <a:solidFill>
                  <a:srgbClr val="FFFF00"/>
                </a:solidFill>
              </a:rPr>
              <a:t>&lt;</a:t>
            </a:r>
            <a:r>
              <a:rPr lang="en-US" sz="2700">
                <a:solidFill>
                  <a:srgbClr val="FFFF00"/>
                </a:solidFill>
              </a:rPr>
              <a:t>Đối tượng&gt;.setLocation(Point</a:t>
            </a:r>
            <a:r>
              <a:rPr lang="en-US" sz="2700" smtClean="0">
                <a:solidFill>
                  <a:srgbClr val="FFFF00"/>
                </a:solidFill>
              </a:rPr>
              <a:t>);</a:t>
            </a:r>
          </a:p>
          <a:p>
            <a:pPr lvl="0" algn="just"/>
            <a:r>
              <a:rPr lang="en-US" sz="3100" smtClean="0"/>
              <a:t>Định </a:t>
            </a:r>
            <a:r>
              <a:rPr lang="en-US" sz="3100"/>
              <a:t>kích thước đối tượng bằng phương thức setSize</a:t>
            </a:r>
            <a:r>
              <a:rPr lang="en-US" sz="3100" smtClean="0"/>
              <a:t>():</a:t>
            </a:r>
          </a:p>
          <a:p>
            <a:pPr lvl="1" algn="just"/>
            <a:r>
              <a:rPr lang="en-US" sz="2700" smtClean="0">
                <a:solidFill>
                  <a:srgbClr val="FFFF00"/>
                </a:solidFill>
              </a:rPr>
              <a:t>&lt;</a:t>
            </a:r>
            <a:r>
              <a:rPr lang="en-US" sz="2700">
                <a:solidFill>
                  <a:srgbClr val="FFFF00"/>
                </a:solidFill>
              </a:rPr>
              <a:t>Đối tượng&gt;.setSize(int, int);</a:t>
            </a:r>
          </a:p>
        </p:txBody>
      </p:sp>
    </p:spTree>
    <p:extLst>
      <p:ext uri="{BB962C8B-B14F-4D97-AF65-F5344CB8AC3E}">
        <p14:creationId xmlns:p14="http://schemas.microsoft.com/office/powerpoint/2010/main" val="34274559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TRÌNH BÀY </a:t>
            </a:r>
            <a:r>
              <a:rPr lang="en-US" smtClean="0">
                <a:solidFill>
                  <a:srgbClr val="FFFF00"/>
                </a:solidFill>
              </a:rPr>
              <a:t>NULL LAYOUT</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Ngoài </a:t>
            </a:r>
            <a:r>
              <a:rPr lang="en-US" sz="3100"/>
              <a:t>ra, có thể vừa định vị, vừa định kích thước cho đối tượng thông qua phương thức</a:t>
            </a:r>
            <a:r>
              <a:rPr lang="en-US" sz="3100" smtClean="0"/>
              <a:t>:</a:t>
            </a:r>
          </a:p>
          <a:p>
            <a:pPr lvl="1" algn="just"/>
            <a:r>
              <a:rPr lang="en-US" sz="2700" smtClean="0">
                <a:solidFill>
                  <a:srgbClr val="FFFF00"/>
                </a:solidFill>
              </a:rPr>
              <a:t>&lt;</a:t>
            </a:r>
            <a:r>
              <a:rPr lang="en-US" sz="2700">
                <a:solidFill>
                  <a:srgbClr val="FFFF00"/>
                </a:solidFill>
              </a:rPr>
              <a:t>Đối tượng&gt;.setBounds(int, int, int, int</a:t>
            </a:r>
            <a:r>
              <a:rPr lang="en-US" sz="2700" smtClean="0">
                <a:solidFill>
                  <a:srgbClr val="FFFF00"/>
                </a:solidFill>
              </a:rPr>
              <a:t>);</a:t>
            </a:r>
          </a:p>
          <a:p>
            <a:pPr lvl="0" algn="just"/>
            <a:r>
              <a:rPr lang="en-US" sz="3100" smtClean="0"/>
              <a:t>Trong </a:t>
            </a:r>
            <a:r>
              <a:rPr lang="en-US" sz="3100"/>
              <a:t>đó, hai tham số đ</a:t>
            </a:r>
            <a:r>
              <a:rPr lang="en-US" sz="3100" smtClean="0"/>
              <a:t>ầu </a:t>
            </a:r>
            <a:r>
              <a:rPr lang="en-US" sz="3100"/>
              <a:t>định vị đối tượng, hai tham số sau định kích thước đối tượng.</a:t>
            </a:r>
          </a:p>
        </p:txBody>
      </p:sp>
    </p:spTree>
    <p:extLst>
      <p:ext uri="{BB962C8B-B14F-4D97-AF65-F5344CB8AC3E}">
        <p14:creationId xmlns:p14="http://schemas.microsoft.com/office/powerpoint/2010/main" val="1903380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TRÌNH BÀY </a:t>
            </a:r>
            <a:r>
              <a:rPr lang="en-US" smtClean="0">
                <a:solidFill>
                  <a:srgbClr val="FFFF00"/>
                </a:solidFill>
              </a:rPr>
              <a:t>NULL LAYOUT</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244747"/>
            <a:ext cx="8875713" cy="642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831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TRÌNH BÀY </a:t>
            </a:r>
            <a:r>
              <a:rPr lang="en-US" smtClean="0">
                <a:solidFill>
                  <a:srgbClr val="FFFF00"/>
                </a:solidFill>
              </a:rPr>
              <a:t>NULL LAYOUT</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240" y="1844824"/>
            <a:ext cx="637952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631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APPLET</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lvl="0" algn="just"/>
            <a:r>
              <a:rPr lang="en-US" sz="3100" smtClean="0"/>
              <a:t>Applet </a:t>
            </a:r>
            <a:r>
              <a:rPr lang="en-US" sz="3100"/>
              <a:t>là một chương trình </a:t>
            </a:r>
            <a:r>
              <a:rPr lang="en-US" sz="3100" smtClean="0"/>
              <a:t>Java được nhúng vào trang html và </a:t>
            </a:r>
            <a:r>
              <a:rPr lang="en-US" sz="3100"/>
              <a:t>có thể chạy trong các trình duyệt web có hỗ trợ </a:t>
            </a:r>
            <a:r>
              <a:rPr lang="en-US" sz="3100" smtClean="0"/>
              <a:t>Java.</a:t>
            </a:r>
          </a:p>
          <a:p>
            <a:pPr lvl="0" algn="just"/>
            <a:r>
              <a:rPr lang="en-US" sz="3100" smtClean="0"/>
              <a:t>Tất </a:t>
            </a:r>
            <a:r>
              <a:rPr lang="en-US" sz="3100"/>
              <a:t>cả các applet đều là các lớp con của lớp Applet. </a:t>
            </a:r>
            <a:endParaRPr lang="en-US" sz="3100" smtClean="0"/>
          </a:p>
          <a:p>
            <a:pPr lvl="0" algn="just"/>
            <a:r>
              <a:rPr lang="fr-FR" sz="3100" smtClean="0"/>
              <a:t>Để </a:t>
            </a:r>
            <a:r>
              <a:rPr lang="fr-FR" sz="3100"/>
              <a:t>tạo applet, ta cần import hai gói </a:t>
            </a:r>
            <a:r>
              <a:rPr lang="fr-FR" sz="3100" smtClean="0"/>
              <a:t>sau:</a:t>
            </a:r>
          </a:p>
          <a:p>
            <a:pPr lvl="1" algn="just"/>
            <a:r>
              <a:rPr lang="fr-FR" sz="2700" smtClean="0">
                <a:solidFill>
                  <a:srgbClr val="FFFF00"/>
                </a:solidFill>
              </a:rPr>
              <a:t>import </a:t>
            </a:r>
            <a:r>
              <a:rPr lang="fr-FR" sz="2700">
                <a:solidFill>
                  <a:srgbClr val="FFFF00"/>
                </a:solidFill>
              </a:rPr>
              <a:t>java.applet</a:t>
            </a:r>
            <a:r>
              <a:rPr lang="fr-FR" sz="2700" smtClean="0">
                <a:solidFill>
                  <a:srgbClr val="FFFF00"/>
                </a:solidFill>
              </a:rPr>
              <a:t>.*;</a:t>
            </a:r>
          </a:p>
          <a:p>
            <a:pPr lvl="1" algn="just"/>
            <a:r>
              <a:rPr lang="fr-FR" sz="2700" smtClean="0">
                <a:solidFill>
                  <a:srgbClr val="FFFF00"/>
                </a:solidFill>
              </a:rPr>
              <a:t>import </a:t>
            </a:r>
            <a:r>
              <a:rPr lang="fr-FR" sz="2700">
                <a:solidFill>
                  <a:srgbClr val="FFFF00"/>
                </a:solidFill>
              </a:rPr>
              <a:t>java.awt.*;</a:t>
            </a:r>
            <a:endParaRPr lang="en-US" sz="2700">
              <a:solidFill>
                <a:srgbClr val="FFFF00"/>
              </a:solidFill>
            </a:endParaRPr>
          </a:p>
        </p:txBody>
      </p:sp>
    </p:spTree>
    <p:extLst>
      <p:ext uri="{BB962C8B-B14F-4D97-AF65-F5344CB8AC3E}">
        <p14:creationId xmlns:p14="http://schemas.microsoft.com/office/powerpoint/2010/main" val="2954345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CÁC KỸ THUẬT TRÌNH BÀY</a:t>
            </a:r>
          </a:p>
        </p:txBody>
      </p:sp>
      <p:sp>
        <p:nvSpPr>
          <p:cNvPr id="3" name="Content Placeholder 2"/>
          <p:cNvSpPr>
            <a:spLocks noGrp="1"/>
          </p:cNvSpPr>
          <p:nvPr>
            <p:ph idx="1"/>
          </p:nvPr>
        </p:nvSpPr>
        <p:spPr/>
        <p:txBody>
          <a:bodyPr>
            <a:normAutofit/>
          </a:bodyPr>
          <a:lstStyle/>
          <a:p>
            <a:pPr lvl="0" algn="just"/>
            <a:r>
              <a:rPr lang="en-US" smtClean="0"/>
              <a:t>Trình </a:t>
            </a:r>
            <a:r>
              <a:rPr lang="en-US"/>
              <a:t>bày theo dòng (Flow layout)</a:t>
            </a:r>
          </a:p>
          <a:p>
            <a:pPr lvl="0" algn="just"/>
            <a:r>
              <a:rPr lang="en-US"/>
              <a:t>Trình bày theo bảng (Grid layout)</a:t>
            </a:r>
          </a:p>
          <a:p>
            <a:pPr lvl="0" algn="just"/>
            <a:r>
              <a:rPr lang="en-US"/>
              <a:t>Trình bày theo Border (Border layout)</a:t>
            </a:r>
          </a:p>
          <a:p>
            <a:pPr lvl="0" algn="just"/>
            <a:r>
              <a:rPr lang="en-US"/>
              <a:t>Trình bày theo GridBag (GridBag layout)</a:t>
            </a:r>
          </a:p>
          <a:p>
            <a:pPr lvl="0" algn="just"/>
            <a:r>
              <a:rPr lang="en-US"/>
              <a:t>Trình bày tự do (Null layout)</a:t>
            </a:r>
          </a:p>
          <a:p>
            <a:pPr algn="just"/>
            <a:endParaRPr lang="en-US"/>
          </a:p>
        </p:txBody>
      </p:sp>
    </p:spTree>
    <p:extLst>
      <p:ext uri="{BB962C8B-B14F-4D97-AF65-F5344CB8AC3E}">
        <p14:creationId xmlns:p14="http://schemas.microsoft.com/office/powerpoint/2010/main" val="3200475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APPLET</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lgn="just"/>
            <a:r>
              <a:rPr lang="en-US" sz="3100" smtClean="0"/>
              <a:t>Cấu trúc tổng quát của Applet:</a:t>
            </a:r>
          </a:p>
          <a:p>
            <a:pPr marL="36576" indent="0" algn="just">
              <a:buNone/>
            </a:pPr>
            <a:r>
              <a:rPr lang="en-US" sz="2800"/>
              <a:t>public class &lt;Tên lớp applet&gt; extends Applet </a:t>
            </a:r>
          </a:p>
          <a:p>
            <a:pPr marL="36576" indent="0" algn="just">
              <a:buNone/>
            </a:pPr>
            <a:r>
              <a:rPr lang="en-US" sz="2800"/>
              <a:t>{</a:t>
            </a:r>
          </a:p>
          <a:p>
            <a:pPr marL="36576" indent="0" algn="just">
              <a:buNone/>
            </a:pPr>
            <a:r>
              <a:rPr lang="en-US" sz="2800"/>
              <a:t>	… // Các thuộc tính </a:t>
            </a:r>
          </a:p>
          <a:p>
            <a:pPr marL="36576" indent="0" algn="just">
              <a:buNone/>
            </a:pPr>
            <a:r>
              <a:rPr lang="en-US" sz="2800"/>
              <a:t>	public void init(){…} </a:t>
            </a:r>
          </a:p>
          <a:p>
            <a:pPr marL="36576" indent="0" algn="just">
              <a:buNone/>
            </a:pPr>
            <a:r>
              <a:rPr lang="en-US" sz="2800"/>
              <a:t>	public void start(){…} </a:t>
            </a:r>
          </a:p>
          <a:p>
            <a:pPr marL="36576" indent="0" algn="just">
              <a:buNone/>
            </a:pPr>
            <a:r>
              <a:rPr lang="en-US" sz="2800"/>
              <a:t>	public void stop(){…} </a:t>
            </a:r>
          </a:p>
          <a:p>
            <a:pPr marL="36576" indent="0" algn="just">
              <a:buNone/>
            </a:pPr>
            <a:r>
              <a:rPr lang="en-US" sz="2800"/>
              <a:t>	public void destroy(){…}</a:t>
            </a:r>
          </a:p>
          <a:p>
            <a:pPr marL="36576" indent="0" algn="just">
              <a:buNone/>
            </a:pPr>
            <a:r>
              <a:rPr lang="en-US" sz="2800"/>
              <a:t>	… // Các phương thức khác</a:t>
            </a:r>
          </a:p>
          <a:p>
            <a:pPr marL="36576" indent="0" algn="just">
              <a:buNone/>
            </a:pPr>
            <a:r>
              <a:rPr lang="en-US" sz="2800"/>
              <a:t>}</a:t>
            </a:r>
            <a:endParaRPr lang="en-US" sz="2700">
              <a:solidFill>
                <a:srgbClr val="FFFF00"/>
              </a:solidFill>
            </a:endParaRPr>
          </a:p>
        </p:txBody>
      </p:sp>
    </p:spTree>
    <p:extLst>
      <p:ext uri="{BB962C8B-B14F-4D97-AF65-F5344CB8AC3E}">
        <p14:creationId xmlns:p14="http://schemas.microsoft.com/office/powerpoint/2010/main" val="900920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APPLET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Các </a:t>
            </a:r>
            <a:r>
              <a:rPr lang="en-US" sz="3100"/>
              <a:t>phương thức cơ bản của một applet:</a:t>
            </a:r>
          </a:p>
          <a:p>
            <a:pPr lvl="1" algn="just"/>
            <a:r>
              <a:rPr lang="en-US" sz="2700">
                <a:solidFill>
                  <a:srgbClr val="FFFF00"/>
                </a:solidFill>
              </a:rPr>
              <a:t>init():</a:t>
            </a:r>
            <a:r>
              <a:rPr lang="en-US" sz="2700"/>
              <a:t> Khởi tạo các tham số, nếu có, của applet.</a:t>
            </a:r>
          </a:p>
          <a:p>
            <a:pPr lvl="1" algn="just"/>
            <a:r>
              <a:rPr lang="en-US" sz="2700">
                <a:solidFill>
                  <a:srgbClr val="FFFF00"/>
                </a:solidFill>
              </a:rPr>
              <a:t>start():</a:t>
            </a:r>
            <a:r>
              <a:rPr lang="en-US" sz="2700"/>
              <a:t> Applet bắt đầu hoạt động.</a:t>
            </a:r>
          </a:p>
          <a:p>
            <a:pPr lvl="1" algn="just"/>
            <a:r>
              <a:rPr lang="en-US" sz="2700">
                <a:solidFill>
                  <a:srgbClr val="FFFF00"/>
                </a:solidFill>
              </a:rPr>
              <a:t>stop():</a:t>
            </a:r>
            <a:r>
              <a:rPr lang="en-US" sz="2700"/>
              <a:t> Chấm dứt hoạt động của applet.</a:t>
            </a:r>
          </a:p>
          <a:p>
            <a:pPr lvl="1" algn="just"/>
            <a:r>
              <a:rPr lang="en-US" sz="2700">
                <a:solidFill>
                  <a:srgbClr val="FFFF00"/>
                </a:solidFill>
              </a:rPr>
              <a:t>destroy():</a:t>
            </a:r>
            <a:r>
              <a:rPr lang="en-US" sz="2700"/>
              <a:t> Thực hiện các thao tác dọn dẹp trước khi thoát khỏi applet</a:t>
            </a:r>
            <a:r>
              <a:rPr lang="en-US" sz="2700" smtClean="0"/>
              <a:t>.</a:t>
            </a:r>
            <a:endParaRPr lang="en-US" sz="2700"/>
          </a:p>
        </p:txBody>
      </p:sp>
    </p:spTree>
    <p:extLst>
      <p:ext uri="{BB962C8B-B14F-4D97-AF65-F5344CB8AC3E}">
        <p14:creationId xmlns:p14="http://schemas.microsoft.com/office/powerpoint/2010/main" val="3618792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APPLET</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Vòng đời </a:t>
            </a:r>
            <a:r>
              <a:rPr lang="en-US" sz="3100"/>
              <a:t>của một applet</a:t>
            </a:r>
            <a:r>
              <a:rPr lang="en-US" sz="3100" smtClean="0"/>
              <a:t>:</a:t>
            </a:r>
            <a:endParaRPr lang="en-US" sz="310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927" y="2280236"/>
            <a:ext cx="6595018" cy="438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1798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APPLET</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marL="36576" indent="0" algn="just">
              <a:buNone/>
            </a:pPr>
            <a:r>
              <a:rPr lang="en-US" sz="3100" smtClean="0">
                <a:solidFill>
                  <a:srgbClr val="FF0000"/>
                </a:solidFill>
              </a:rPr>
              <a:t>Lưu ý:</a:t>
            </a:r>
          </a:p>
          <a:p>
            <a:pPr lvl="0" algn="just"/>
            <a:r>
              <a:rPr lang="en-US" sz="3100" smtClean="0"/>
              <a:t>Không </a:t>
            </a:r>
            <a:r>
              <a:rPr lang="en-US" sz="3100"/>
              <a:t>phải tất cả các applet đều phải cài đặt đầy đủ 4 phương thức cơ bản trên. Applet còn có thể cài đặt một số phương thức tuỳ chọn (không bắt buộc) sau:</a:t>
            </a:r>
          </a:p>
          <a:p>
            <a:pPr lvl="0" algn="just"/>
            <a:r>
              <a:rPr lang="en-US" sz="3100">
                <a:solidFill>
                  <a:srgbClr val="FFFF00"/>
                </a:solidFill>
              </a:rPr>
              <a:t>paint(Graphics):</a:t>
            </a:r>
            <a:r>
              <a:rPr lang="en-US" sz="3100"/>
              <a:t> </a:t>
            </a:r>
            <a:r>
              <a:rPr lang="en-US" sz="3100" smtClean="0"/>
              <a:t>Phương </a:t>
            </a:r>
            <a:r>
              <a:rPr lang="en-US" sz="3100"/>
              <a:t>thức </a:t>
            </a:r>
            <a:r>
              <a:rPr lang="en-US" sz="3100" smtClean="0"/>
              <a:t>hiển thị dòng văn bản, vẽ </a:t>
            </a:r>
            <a:r>
              <a:rPr lang="en-US" sz="3100"/>
              <a:t>các đối tượng giao diện bên trong applet. Các thao tác vẽ này được thực hiện bởi đối tượng đồ hoạ Graphics (là tham số đầu vào</a:t>
            </a:r>
            <a:r>
              <a:rPr lang="en-US" sz="3100" smtClean="0"/>
              <a:t>).</a:t>
            </a:r>
            <a:endParaRPr lang="en-US" sz="3100"/>
          </a:p>
        </p:txBody>
      </p:sp>
    </p:spTree>
    <p:extLst>
      <p:ext uri="{BB962C8B-B14F-4D97-AF65-F5344CB8AC3E}">
        <p14:creationId xmlns:p14="http://schemas.microsoft.com/office/powerpoint/2010/main" val="1333774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APPLET</a:t>
            </a:r>
            <a:endParaRPr lang="en-US">
              <a:solidFill>
                <a:srgbClr val="FFFF00"/>
              </a:solidFill>
            </a:endParaRPr>
          </a:p>
        </p:txBody>
      </p:sp>
      <p:sp>
        <p:nvSpPr>
          <p:cNvPr id="3" name="Content Placeholder 2"/>
          <p:cNvSpPr>
            <a:spLocks noGrp="1"/>
          </p:cNvSpPr>
          <p:nvPr>
            <p:ph idx="1"/>
          </p:nvPr>
        </p:nvSpPr>
        <p:spPr/>
        <p:txBody>
          <a:bodyPr>
            <a:normAutofit lnSpcReduction="10000"/>
          </a:bodyPr>
          <a:lstStyle/>
          <a:p>
            <a:pPr marL="36576" indent="0" algn="just">
              <a:buNone/>
            </a:pPr>
            <a:r>
              <a:rPr lang="en-US" sz="3100" smtClean="0">
                <a:solidFill>
                  <a:srgbClr val="FF0000"/>
                </a:solidFill>
              </a:rPr>
              <a:t>Lưu ý:</a:t>
            </a:r>
          </a:p>
          <a:p>
            <a:pPr lvl="0" algn="just"/>
            <a:r>
              <a:rPr lang="en-US" sz="3100" smtClean="0">
                <a:solidFill>
                  <a:srgbClr val="FFFF00"/>
                </a:solidFill>
              </a:rPr>
              <a:t>repaint</a:t>
            </a:r>
            <a:r>
              <a:rPr lang="en-US" sz="3100">
                <a:solidFill>
                  <a:srgbClr val="FFFF00"/>
                </a:solidFill>
              </a:rPr>
              <a:t>():</a:t>
            </a:r>
            <a:r>
              <a:rPr lang="en-US" sz="3100"/>
              <a:t> </a:t>
            </a:r>
            <a:r>
              <a:rPr lang="en-US" sz="3100" smtClean="0"/>
              <a:t>Dùng </a:t>
            </a:r>
            <a:r>
              <a:rPr lang="en-US" sz="3100"/>
              <a:t>để vẽ lại các đối tượng trong applet. Phương thức này sẽ tự động gọi phương thức update().</a:t>
            </a:r>
          </a:p>
          <a:p>
            <a:pPr algn="just"/>
            <a:r>
              <a:rPr lang="en-US" sz="3100">
                <a:solidFill>
                  <a:srgbClr val="FFFF00"/>
                </a:solidFill>
              </a:rPr>
              <a:t>update(Graphics):</a:t>
            </a:r>
            <a:r>
              <a:rPr lang="en-US" sz="3100"/>
              <a:t> </a:t>
            </a:r>
            <a:r>
              <a:rPr lang="en-US" sz="3100" smtClean="0"/>
              <a:t>Phương </a:t>
            </a:r>
            <a:r>
              <a:rPr lang="en-US" sz="3100"/>
              <a:t>thức này được gọi sau khi thực hiện phương thức paint nhằm tăng hiệu quả vẽ. Phương </a:t>
            </a:r>
            <a:r>
              <a:rPr lang="en-US" sz="3100" smtClean="0"/>
              <a:t>thức này </a:t>
            </a:r>
            <a:r>
              <a:rPr lang="en-US" sz="3100"/>
              <a:t>sẽ tự động gọi phương thức paint().</a:t>
            </a:r>
          </a:p>
        </p:txBody>
      </p:sp>
    </p:spTree>
    <p:extLst>
      <p:ext uri="{BB962C8B-B14F-4D97-AF65-F5344CB8AC3E}">
        <p14:creationId xmlns:p14="http://schemas.microsoft.com/office/powerpoint/2010/main" val="1312876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APPLET</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r>
              <a:rPr lang="en-US" sz="3100" smtClean="0">
                <a:solidFill>
                  <a:srgbClr val="FF0000"/>
                </a:solidFill>
              </a:rPr>
              <a:t>Lưu ý:</a:t>
            </a:r>
          </a:p>
          <a:p>
            <a:pPr lvl="0" algn="just"/>
            <a:r>
              <a:rPr lang="en-US" sz="3100" smtClean="0"/>
              <a:t>showStatus(String</a:t>
            </a:r>
            <a:r>
              <a:rPr lang="en-US" sz="3100"/>
              <a:t>): Hiển thị dòng trạng thái ở cuối cửa sổ applet</a:t>
            </a:r>
            <a:r>
              <a:rPr lang="en-US" sz="3100" smtClean="0"/>
              <a:t>.</a:t>
            </a:r>
          </a:p>
          <a:p>
            <a:pPr lvl="0" algn="just"/>
            <a:r>
              <a:rPr lang="en-US" sz="3100" smtClean="0"/>
              <a:t>Public String getParameter(String): Trả về giá trị của tham số String.</a:t>
            </a:r>
            <a:endParaRPr lang="en-US" sz="3100"/>
          </a:p>
        </p:txBody>
      </p:sp>
    </p:spTree>
    <p:extLst>
      <p:ext uri="{BB962C8B-B14F-4D97-AF65-F5344CB8AC3E}">
        <p14:creationId xmlns:p14="http://schemas.microsoft.com/office/powerpoint/2010/main" val="24799241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fontScale="85000" lnSpcReduction="10000"/>
          </a:bodyPr>
          <a:lstStyle/>
          <a:p>
            <a:pPr lvl="0" algn="just"/>
            <a:r>
              <a:rPr lang="en-US" sz="3100" smtClean="0"/>
              <a:t>Các </a:t>
            </a:r>
            <a:r>
              <a:rPr lang="en-US" sz="3100"/>
              <a:t>bước xây dựng và sử dụng một applet bao </a:t>
            </a:r>
            <a:r>
              <a:rPr lang="en-US" sz="3100" smtClean="0"/>
              <a:t>gồm:</a:t>
            </a:r>
          </a:p>
          <a:p>
            <a:pPr lvl="1" algn="just"/>
            <a:r>
              <a:rPr lang="en-US" sz="2700" smtClean="0"/>
              <a:t>Cài </a:t>
            </a:r>
            <a:r>
              <a:rPr lang="en-US" sz="2700"/>
              <a:t>đặt chương trình có dạng một </a:t>
            </a:r>
            <a:r>
              <a:rPr lang="en-US" sz="2700" smtClean="0"/>
              <a:t>applet (.java).</a:t>
            </a:r>
          </a:p>
          <a:p>
            <a:pPr lvl="1" algn="just"/>
            <a:r>
              <a:rPr lang="en-US" sz="2700" smtClean="0"/>
              <a:t>Biên dịch mã nguồn thành lớp .class (dùng lệnh </a:t>
            </a:r>
            <a:r>
              <a:rPr lang="en-US" sz="2700" smtClean="0">
                <a:solidFill>
                  <a:srgbClr val="FFFF00"/>
                </a:solidFill>
              </a:rPr>
              <a:t>javac</a:t>
            </a:r>
            <a:r>
              <a:rPr lang="en-US" sz="2700" smtClean="0"/>
              <a:t> </a:t>
            </a:r>
            <a:r>
              <a:rPr lang="en-US" sz="2800" smtClean="0">
                <a:solidFill>
                  <a:srgbClr val="FFFF00"/>
                </a:solidFill>
              </a:rPr>
              <a:t>tenFile.java</a:t>
            </a:r>
            <a:r>
              <a:rPr lang="en-US" sz="2800" smtClean="0"/>
              <a:t>)</a:t>
            </a:r>
            <a:endParaRPr lang="en-US" sz="2700" smtClean="0"/>
          </a:p>
          <a:p>
            <a:pPr lvl="1" algn="just"/>
            <a:r>
              <a:rPr lang="en-US" sz="2700" smtClean="0"/>
              <a:t>Thiết kế 1 web-page sử dụng thẻ html (.html).</a:t>
            </a:r>
          </a:p>
          <a:p>
            <a:pPr lvl="1" algn="just"/>
            <a:r>
              <a:rPr lang="en-US" sz="2700" smtClean="0"/>
              <a:t>Nhúng </a:t>
            </a:r>
            <a:r>
              <a:rPr lang="en-US" sz="2700"/>
              <a:t>mã .class của applet vào trang html</a:t>
            </a:r>
            <a:r>
              <a:rPr lang="en-US" sz="2700" smtClean="0"/>
              <a:t>.</a:t>
            </a:r>
          </a:p>
          <a:p>
            <a:pPr lvl="1" algn="just"/>
            <a:r>
              <a:rPr lang="en-US" sz="2700" smtClean="0"/>
              <a:t>Chạy applet:</a:t>
            </a:r>
          </a:p>
          <a:p>
            <a:pPr lvl="2" algn="just"/>
            <a:r>
              <a:rPr lang="en-US" sz="2500" smtClean="0"/>
              <a:t>Run file bằng IDE.</a:t>
            </a:r>
          </a:p>
          <a:p>
            <a:pPr lvl="2" algn="just"/>
            <a:r>
              <a:rPr lang="en-US" sz="2500" smtClean="0"/>
              <a:t>Web browser</a:t>
            </a:r>
          </a:p>
          <a:p>
            <a:pPr lvl="2" algn="just"/>
            <a:r>
              <a:rPr lang="en-US" sz="2500"/>
              <a:t>Applet viewer </a:t>
            </a:r>
            <a:r>
              <a:rPr lang="en-US" sz="2500" smtClean="0"/>
              <a:t>(dùng lệnh </a:t>
            </a:r>
            <a:r>
              <a:rPr lang="en-US" sz="2500" smtClean="0">
                <a:solidFill>
                  <a:srgbClr val="FFFF00"/>
                </a:solidFill>
              </a:rPr>
              <a:t>appletviewer tenFile.html</a:t>
            </a:r>
            <a:r>
              <a:rPr lang="en-US" sz="2500" smtClean="0"/>
              <a:t>)</a:t>
            </a:r>
          </a:p>
        </p:txBody>
      </p:sp>
    </p:spTree>
    <p:extLst>
      <p:ext uri="{BB962C8B-B14F-4D97-AF65-F5344CB8AC3E}">
        <p14:creationId xmlns:p14="http://schemas.microsoft.com/office/powerpoint/2010/main" val="281188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lvl="0" algn="just"/>
            <a:r>
              <a:rPr lang="en-US" sz="3100" smtClean="0"/>
              <a:t>Để </a:t>
            </a:r>
            <a:r>
              <a:rPr lang="en-US" sz="3100"/>
              <a:t>nhúng một applet vào một trang html, ta dùng thẻ (tag) &lt;Applet&gt; như sau</a:t>
            </a:r>
            <a:r>
              <a:rPr lang="en-US" sz="3100" smtClean="0"/>
              <a:t>:</a:t>
            </a:r>
          </a:p>
          <a:p>
            <a:pPr lvl="1" algn="just"/>
            <a:r>
              <a:rPr lang="en-US" sz="2700" smtClean="0">
                <a:solidFill>
                  <a:srgbClr val="FFFF00"/>
                </a:solidFill>
              </a:rPr>
              <a:t>&lt;</a:t>
            </a:r>
            <a:r>
              <a:rPr lang="en-US" sz="2700">
                <a:solidFill>
                  <a:srgbClr val="FFFF00"/>
                </a:solidFill>
              </a:rPr>
              <a:t>APPLET CODE = “Tên_file_applet.class” WIDTH = “Chiều_rộng” HEIGHT = “Chiều_cao</a:t>
            </a:r>
            <a:r>
              <a:rPr lang="en-US" sz="2700" smtClean="0">
                <a:solidFill>
                  <a:srgbClr val="FFFF00"/>
                </a:solidFill>
              </a:rPr>
              <a:t>”&gt; &lt;/APPLET&gt;</a:t>
            </a:r>
          </a:p>
          <a:p>
            <a:pPr lvl="0" algn="just"/>
            <a:r>
              <a:rPr lang="en-US" sz="3100" smtClean="0"/>
              <a:t>Tên </a:t>
            </a:r>
            <a:r>
              <a:rPr lang="en-US" sz="3100"/>
              <a:t>applet là tên file mã nguồn đã biên dịch thành file chạy có đuôi .class của Java. Chiều rộng và chiều cao là kích thước của vùng trên trang html mà applet sẽ được đặt vào.</a:t>
            </a:r>
          </a:p>
        </p:txBody>
      </p:sp>
    </p:spTree>
    <p:extLst>
      <p:ext uri="{BB962C8B-B14F-4D97-AF65-F5344CB8AC3E}">
        <p14:creationId xmlns:p14="http://schemas.microsoft.com/office/powerpoint/2010/main" val="22384348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APPLET</a:t>
            </a:r>
            <a:endParaRPr lang="en-US">
              <a:solidFill>
                <a:srgbClr val="FFFF00"/>
              </a:solidFill>
            </a:endParaRPr>
          </a:p>
        </p:txBody>
      </p:sp>
      <p:sp>
        <p:nvSpPr>
          <p:cNvPr id="3" name="Content Placeholder 2"/>
          <p:cNvSpPr>
            <a:spLocks noGrp="1"/>
          </p:cNvSpPr>
          <p:nvPr>
            <p:ph idx="1"/>
          </p:nvPr>
        </p:nvSpPr>
        <p:spPr/>
        <p:txBody>
          <a:bodyPr>
            <a:normAutofit/>
          </a:bodyPr>
          <a:lstStyle/>
          <a:p>
            <a:pPr marL="36576" indent="0" algn="just">
              <a:buNone/>
            </a:pPr>
            <a:endParaRPr lang="en-US" sz="31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139700"/>
            <a:ext cx="8545513" cy="657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7160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SỬ DỤNG APPLET</a:t>
            </a:r>
          </a:p>
        </p:txBody>
      </p:sp>
      <p:sp>
        <p:nvSpPr>
          <p:cNvPr id="3" name="Content Placeholder 2"/>
          <p:cNvSpPr>
            <a:spLocks noGrp="1"/>
          </p:cNvSpPr>
          <p:nvPr>
            <p:ph idx="1"/>
          </p:nvPr>
        </p:nvSpPr>
        <p:spPr/>
        <p:txBody>
          <a:bodyPr>
            <a:normAutofit/>
          </a:bodyPr>
          <a:lstStyle/>
          <a:p>
            <a:pPr marL="36576" indent="0" algn="just">
              <a:buNone/>
            </a:pPr>
            <a:r>
              <a:rPr lang="en-US" sz="3100"/>
              <a:t>Kết quả của ví dụ SimpleApplet ở </a:t>
            </a:r>
            <a:r>
              <a:rPr lang="en-US" sz="3100" smtClean="0"/>
              <a:t>trên</a:t>
            </a:r>
            <a:r>
              <a:rPr lang="en-US" sz="3100"/>
              <a:t> </a:t>
            </a:r>
            <a:r>
              <a:rPr lang="en-US" sz="3100" smtClean="0"/>
              <a:t>khi chạy bằng IDE:</a:t>
            </a:r>
            <a:endParaRPr lang="en-US" sz="31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472608" cy="424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204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BÀY FLOW LAYOUT</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mtClean="0"/>
              <a:t>Cách </a:t>
            </a:r>
            <a:r>
              <a:rPr lang="en-US"/>
              <a:t>trình bày Flow Layout sẽ xếp các đối tượng trên một hướng theo </a:t>
            </a:r>
            <a:r>
              <a:rPr lang="en-US" smtClean="0"/>
              <a:t>dòng.</a:t>
            </a:r>
          </a:p>
          <a:p>
            <a:pPr lvl="0" algn="just"/>
            <a:r>
              <a:rPr lang="en-US" smtClean="0"/>
              <a:t>Nếu </a:t>
            </a:r>
            <a:r>
              <a:rPr lang="en-US"/>
              <a:t>đối tượng mới thêm không đủ chỗ (chiều rộng) thì nó sẽ tự động thêm vào đầu dòng mới</a:t>
            </a:r>
            <a:r>
              <a:rPr lang="en-US" smtClean="0"/>
              <a:t>.</a:t>
            </a:r>
            <a:endParaRPr lang="en-US"/>
          </a:p>
        </p:txBody>
      </p:sp>
    </p:spTree>
    <p:extLst>
      <p:ext uri="{BB962C8B-B14F-4D97-AF65-F5344CB8AC3E}">
        <p14:creationId xmlns:p14="http://schemas.microsoft.com/office/powerpoint/2010/main" val="4035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r>
              <a:rPr lang="en-US" smtClean="0"/>
              <a:t>Ví </a:t>
            </a:r>
            <a:r>
              <a:rPr lang="en-US"/>
              <a:t>dụ, trong trang myHtml.htm có chứa nội dung như sau:</a:t>
            </a:r>
          </a:p>
          <a:p>
            <a:pPr marL="36576" indent="0">
              <a:buNone/>
            </a:pPr>
            <a:r>
              <a:rPr lang="en-US"/>
              <a:t>&lt;html&gt;</a:t>
            </a:r>
          </a:p>
          <a:p>
            <a:pPr marL="36576" indent="0">
              <a:buNone/>
            </a:pPr>
            <a:r>
              <a:rPr lang="en-US"/>
              <a:t>&lt;head&gt;</a:t>
            </a:r>
          </a:p>
          <a:p>
            <a:pPr marL="36576" indent="0">
              <a:buNone/>
            </a:pPr>
            <a:r>
              <a:rPr lang="en-US"/>
              <a:t>    &lt;title&gt;Demo Applet&lt;/title&gt;</a:t>
            </a:r>
          </a:p>
          <a:p>
            <a:pPr marL="36576" indent="0">
              <a:buNone/>
            </a:pPr>
            <a:r>
              <a:rPr lang="en-US"/>
              <a:t>&lt;/head&gt;   </a:t>
            </a:r>
          </a:p>
          <a:p>
            <a:pPr marL="36576" indent="0">
              <a:buNone/>
            </a:pPr>
            <a:r>
              <a:rPr lang="en-US"/>
              <a:t>&lt;body&gt;</a:t>
            </a:r>
          </a:p>
          <a:p>
            <a:pPr marL="36576" indent="0">
              <a:buNone/>
            </a:pPr>
            <a:r>
              <a:rPr lang="en-US"/>
              <a:t>    &lt;Applet code="Slide_T11.SimpleApplet.class" width = "300" height = "200"&gt;&lt;/Applet&gt;</a:t>
            </a:r>
          </a:p>
          <a:p>
            <a:pPr marL="36576" indent="0">
              <a:buNone/>
            </a:pPr>
            <a:r>
              <a:rPr lang="en-US"/>
              <a:t>&lt;/body</a:t>
            </a:r>
            <a:r>
              <a:rPr lang="en-US" smtClean="0"/>
              <a:t>&gt; </a:t>
            </a:r>
            <a:endParaRPr lang="en-US"/>
          </a:p>
          <a:p>
            <a:pPr marL="36576" indent="0">
              <a:buNone/>
            </a:pPr>
            <a:r>
              <a:rPr lang="en-US"/>
              <a:t>&lt;/html&gt;</a:t>
            </a:r>
          </a:p>
        </p:txBody>
      </p:sp>
    </p:spTree>
    <p:extLst>
      <p:ext uri="{BB962C8B-B14F-4D97-AF65-F5344CB8AC3E}">
        <p14:creationId xmlns:p14="http://schemas.microsoft.com/office/powerpoint/2010/main" val="26234424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SỬ DỤNG APPLET</a:t>
            </a:r>
          </a:p>
        </p:txBody>
      </p:sp>
      <p:sp>
        <p:nvSpPr>
          <p:cNvPr id="3" name="Content Placeholder 2"/>
          <p:cNvSpPr>
            <a:spLocks noGrp="1"/>
          </p:cNvSpPr>
          <p:nvPr>
            <p:ph idx="1"/>
          </p:nvPr>
        </p:nvSpPr>
        <p:spPr/>
        <p:txBody>
          <a:bodyPr>
            <a:normAutofit/>
          </a:bodyPr>
          <a:lstStyle/>
          <a:p>
            <a:pPr marL="36576" indent="0" algn="just">
              <a:buNone/>
            </a:pPr>
            <a:r>
              <a:rPr lang="en-US" sz="3100" smtClean="0"/>
              <a:t>Kết quả của ví dụ SimpleApplet ở trên khi chạy bằng web browser và appletviewer.</a:t>
            </a:r>
            <a:endParaRPr lang="en-US" sz="31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212976"/>
            <a:ext cx="54991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404" y="3257376"/>
            <a:ext cx="39751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5246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a:t>Chương trình </a:t>
            </a:r>
            <a:r>
              <a:rPr lang="en-US" smtClean="0"/>
              <a:t>AppletDemo:</a:t>
            </a: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47" y="2132856"/>
            <a:ext cx="900610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973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50776"/>
            <a:ext cx="761841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3957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a:bodyPr>
          <a:lstStyle/>
          <a:p>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43" y="1340768"/>
            <a:ext cx="878832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7886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79" y="1412776"/>
            <a:ext cx="872284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976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a:t>Kết quả chạy </a:t>
            </a:r>
            <a:r>
              <a:rPr lang="en-US" smtClean="0"/>
              <a:t>bằng IDE.</a:t>
            </a: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276872"/>
            <a:ext cx="4610100"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668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smtClean="0"/>
              <a:t>Kết quả chạy bằng lệnh appletviewer AppletDemo.html</a:t>
            </a:r>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418" y="2564904"/>
            <a:ext cx="5304878" cy="423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1559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SỬ DỤNG APPLET</a:t>
            </a:r>
            <a:endParaRPr lang="en-US">
              <a:solidFill>
                <a:srgbClr val="FFFF00"/>
              </a:solidFill>
            </a:endParaRPr>
          </a:p>
        </p:txBody>
      </p:sp>
      <p:sp>
        <p:nvSpPr>
          <p:cNvPr id="3" name="Content Placeholder 2"/>
          <p:cNvSpPr>
            <a:spLocks noGrp="1"/>
          </p:cNvSpPr>
          <p:nvPr>
            <p:ph idx="1"/>
          </p:nvPr>
        </p:nvSpPr>
        <p:spPr/>
        <p:txBody>
          <a:bodyPr>
            <a:normAutofit/>
          </a:bodyPr>
          <a:lstStyle/>
          <a:p>
            <a:r>
              <a:rPr lang="en-US"/>
              <a:t>Kết quả chạy </a:t>
            </a:r>
            <a:r>
              <a:rPr lang="en-US" smtClean="0"/>
              <a:t>bằng trình duyệt:</a:t>
            </a: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276872"/>
            <a:ext cx="551180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2013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a:xfrm>
            <a:off x="457200" y="1600200"/>
            <a:ext cx="8219256" cy="4525963"/>
          </a:xfrm>
        </p:spPr>
        <p:txBody>
          <a:bodyPr>
            <a:normAutofit fontScale="85000" lnSpcReduction="10000"/>
          </a:bodyPr>
          <a:lstStyle/>
          <a:p>
            <a:pPr lvl="0" algn="just"/>
            <a:r>
              <a:rPr lang="en-US" sz="3100" smtClean="0"/>
              <a:t>Dùng </a:t>
            </a:r>
            <a:r>
              <a:rPr lang="en-US" sz="3100"/>
              <a:t>thẻ PARAM của html để truyền tham số cho applet. Cú pháp:</a:t>
            </a:r>
          </a:p>
          <a:p>
            <a:pPr marL="36576" indent="0">
              <a:buNone/>
            </a:pPr>
            <a:r>
              <a:rPr lang="en-US" sz="3100">
                <a:solidFill>
                  <a:srgbClr val="FFFF00"/>
                </a:solidFill>
              </a:rPr>
              <a:t>&lt;APPLET CODE = “Tên_file_applet.class” WIDTH = “Chiều_rộng” HEIGHT = “Chiều_cao”&gt;</a:t>
            </a:r>
          </a:p>
          <a:p>
            <a:pPr marL="36576" indent="0">
              <a:buNone/>
            </a:pPr>
            <a:r>
              <a:rPr lang="en-US" sz="3100" smtClean="0">
                <a:solidFill>
                  <a:srgbClr val="FFFF00"/>
                </a:solidFill>
              </a:rPr>
              <a:t>	&lt;</a:t>
            </a:r>
            <a:r>
              <a:rPr lang="en-US" sz="3100">
                <a:solidFill>
                  <a:srgbClr val="FFFF00"/>
                </a:solidFill>
              </a:rPr>
              <a:t>PARAM NAME=”</a:t>
            </a:r>
            <a:r>
              <a:rPr lang="en-US" sz="3100" smtClean="0">
                <a:solidFill>
                  <a:srgbClr val="FFFF00"/>
                </a:solidFill>
              </a:rPr>
              <a:t>Tên_biến” VALUE</a:t>
            </a:r>
            <a:r>
              <a:rPr lang="en-US" sz="3100">
                <a:solidFill>
                  <a:srgbClr val="FFFF00"/>
                </a:solidFill>
              </a:rPr>
              <a:t>=”Giá_trị”&gt;</a:t>
            </a:r>
          </a:p>
          <a:p>
            <a:pPr marL="36576" indent="0">
              <a:buNone/>
            </a:pPr>
            <a:r>
              <a:rPr lang="en-US" sz="3100" smtClean="0">
                <a:solidFill>
                  <a:srgbClr val="FFFF00"/>
                </a:solidFill>
              </a:rPr>
              <a:t>	… </a:t>
            </a:r>
            <a:r>
              <a:rPr lang="en-US" sz="3100">
                <a:solidFill>
                  <a:srgbClr val="FFFF00"/>
                </a:solidFill>
              </a:rPr>
              <a:t>// Các tham số khác</a:t>
            </a:r>
          </a:p>
          <a:p>
            <a:pPr marL="36576" indent="0">
              <a:buNone/>
            </a:pPr>
            <a:r>
              <a:rPr lang="en-US" sz="3100">
                <a:solidFill>
                  <a:srgbClr val="FFFF00"/>
                </a:solidFill>
              </a:rPr>
              <a:t>&lt;/APPLET</a:t>
            </a:r>
            <a:r>
              <a:rPr lang="en-US" sz="3100" smtClean="0">
                <a:solidFill>
                  <a:srgbClr val="FFFF00"/>
                </a:solidFill>
              </a:rPr>
              <a:t>&gt;</a:t>
            </a:r>
            <a:endParaRPr lang="en-US" sz="3100">
              <a:solidFill>
                <a:srgbClr val="FFFF00"/>
              </a:solidFill>
            </a:endParaRPr>
          </a:p>
          <a:p>
            <a:r>
              <a:rPr lang="en-US" sz="3100"/>
              <a:t>Khi đó, trong mã nguồn của applet, ta dùng phương thức getParameter() để đọc giá trị các tham số được truyền vào:</a:t>
            </a:r>
          </a:p>
          <a:p>
            <a:pPr marL="36576" indent="0">
              <a:buNone/>
            </a:pPr>
            <a:r>
              <a:rPr lang="en-US" sz="3100" smtClean="0"/>
              <a:t>	</a:t>
            </a:r>
            <a:r>
              <a:rPr lang="en-US" sz="3100" smtClean="0">
                <a:solidFill>
                  <a:srgbClr val="FFFF00"/>
                </a:solidFill>
              </a:rPr>
              <a:t>getParameter(Tên_biến</a:t>
            </a:r>
            <a:r>
              <a:rPr lang="en-US" sz="3100">
                <a:solidFill>
                  <a:srgbClr val="FFFF00"/>
                </a:solidFill>
              </a:rPr>
              <a:t>);</a:t>
            </a:r>
          </a:p>
        </p:txBody>
      </p:sp>
    </p:spTree>
    <p:extLst>
      <p:ext uri="{BB962C8B-B14F-4D97-AF65-F5344CB8AC3E}">
        <p14:creationId xmlns:p14="http://schemas.microsoft.com/office/powerpoint/2010/main" val="3356938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BÀY FLOW LAYOUT</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lvl="0" algn="just"/>
            <a:r>
              <a:rPr lang="en-US" smtClean="0"/>
              <a:t>Các phương thức:</a:t>
            </a:r>
          </a:p>
          <a:p>
            <a:pPr lvl="1" algn="just"/>
            <a:r>
              <a:rPr lang="en-US">
                <a:solidFill>
                  <a:srgbClr val="FFFF00"/>
                </a:solidFill>
              </a:rPr>
              <a:t>FlowLayout()</a:t>
            </a:r>
            <a:r>
              <a:rPr lang="en-US"/>
              <a:t>: </a:t>
            </a:r>
            <a:r>
              <a:rPr lang="en-US" smtClean="0"/>
              <a:t>Khởi </a:t>
            </a:r>
            <a:r>
              <a:rPr lang="en-US"/>
              <a:t>tạo đối tượng trình bày.</a:t>
            </a:r>
          </a:p>
          <a:p>
            <a:pPr lvl="1" algn="just"/>
            <a:r>
              <a:rPr lang="en-US">
                <a:solidFill>
                  <a:srgbClr val="FFFF00"/>
                </a:solidFill>
              </a:rPr>
              <a:t>FlowLayout(int)</a:t>
            </a:r>
            <a:r>
              <a:rPr lang="en-US"/>
              <a:t>: </a:t>
            </a:r>
            <a:r>
              <a:rPr lang="en-US" smtClean="0"/>
              <a:t>Khởi </a:t>
            </a:r>
            <a:r>
              <a:rPr lang="en-US"/>
              <a:t>tạo đối tượng trình bày với cách căn lề xác định.</a:t>
            </a:r>
          </a:p>
          <a:p>
            <a:pPr lvl="1" algn="just"/>
            <a:r>
              <a:rPr lang="en-US">
                <a:solidFill>
                  <a:srgbClr val="FFFF00"/>
                </a:solidFill>
              </a:rPr>
              <a:t>FlowLayout(int, int, int)</a:t>
            </a:r>
            <a:r>
              <a:rPr lang="en-US"/>
              <a:t>: </a:t>
            </a:r>
            <a:r>
              <a:rPr lang="en-US" smtClean="0"/>
              <a:t>Khởi </a:t>
            </a:r>
            <a:r>
              <a:rPr lang="en-US"/>
              <a:t>tạo với ba tham số: Thứ nhất là cách căn lề, thứ hai là khoảng cách giữa hai dòng (chiều cao), thứ ba là khoảng cách giữa hai đối tượng (chiều ngang).</a:t>
            </a:r>
          </a:p>
          <a:p>
            <a:pPr lvl="0" algn="just"/>
            <a:r>
              <a:rPr lang="en-US"/>
              <a:t>Tham số căn lề có thể nhận một trong ba giá trị:</a:t>
            </a:r>
          </a:p>
          <a:p>
            <a:pPr lvl="1" algn="just"/>
            <a:r>
              <a:rPr lang="en-US">
                <a:solidFill>
                  <a:srgbClr val="FFFF00"/>
                </a:solidFill>
              </a:rPr>
              <a:t>FlowLayout.LEFT</a:t>
            </a:r>
            <a:r>
              <a:rPr lang="en-US"/>
              <a:t>: </a:t>
            </a:r>
            <a:r>
              <a:rPr lang="en-US" smtClean="0"/>
              <a:t>Căn </a:t>
            </a:r>
            <a:r>
              <a:rPr lang="en-US"/>
              <a:t>lề trái, là giá trị mặc định.</a:t>
            </a:r>
          </a:p>
          <a:p>
            <a:pPr lvl="1" algn="just"/>
            <a:r>
              <a:rPr lang="en-US">
                <a:solidFill>
                  <a:srgbClr val="FFFF00"/>
                </a:solidFill>
              </a:rPr>
              <a:t>FlowLayout.CENTER</a:t>
            </a:r>
            <a:r>
              <a:rPr lang="en-US"/>
              <a:t>: </a:t>
            </a:r>
            <a:r>
              <a:rPr lang="en-US" smtClean="0"/>
              <a:t>Căn </a:t>
            </a:r>
            <a:r>
              <a:rPr lang="en-US"/>
              <a:t>lề giữa.</a:t>
            </a:r>
          </a:p>
          <a:p>
            <a:pPr lvl="1" algn="just"/>
            <a:r>
              <a:rPr lang="en-US">
                <a:solidFill>
                  <a:srgbClr val="FFFF00"/>
                </a:solidFill>
              </a:rPr>
              <a:t>FlowLayout.RIGHT</a:t>
            </a:r>
            <a:r>
              <a:rPr lang="en-US"/>
              <a:t>: </a:t>
            </a:r>
            <a:r>
              <a:rPr lang="en-US" smtClean="0"/>
              <a:t>Căn </a:t>
            </a:r>
            <a:r>
              <a:rPr lang="en-US"/>
              <a:t>lề phải.</a:t>
            </a:r>
          </a:p>
        </p:txBody>
      </p:sp>
    </p:spTree>
    <p:extLst>
      <p:ext uri="{BB962C8B-B14F-4D97-AF65-F5344CB8AC3E}">
        <p14:creationId xmlns:p14="http://schemas.microsoft.com/office/powerpoint/2010/main" val="1881043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a:xfrm>
            <a:off x="457200" y="1600200"/>
            <a:ext cx="8219256" cy="4525963"/>
          </a:xfrm>
        </p:spPr>
        <p:txBody>
          <a:bodyPr>
            <a:normAutofit/>
          </a:bodyPr>
          <a:lstStyle/>
          <a:p>
            <a:pPr lvl="0" algn="just"/>
            <a:r>
              <a:rPr lang="en-US" sz="3100" smtClean="0"/>
              <a:t>Chương </a:t>
            </a:r>
            <a:r>
              <a:rPr lang="en-US" sz="3100"/>
              <a:t>trình ParamDemo minh hoạ việc truyền tham số cho một </a:t>
            </a:r>
            <a:r>
              <a:rPr lang="en-US" sz="3100" smtClean="0"/>
              <a:t>applet.</a:t>
            </a:r>
            <a:endParaRPr lang="en-US" sz="3100"/>
          </a:p>
        </p:txBody>
      </p:sp>
    </p:spTree>
    <p:extLst>
      <p:ext uri="{BB962C8B-B14F-4D97-AF65-F5344CB8AC3E}">
        <p14:creationId xmlns:p14="http://schemas.microsoft.com/office/powerpoint/2010/main" val="22880117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a:xfrm>
            <a:off x="457200" y="1600200"/>
            <a:ext cx="8219256" cy="4525963"/>
          </a:xfrm>
        </p:spPr>
        <p:txBody>
          <a:bodyPr>
            <a:normAutofit/>
          </a:bodyPr>
          <a:lstStyle/>
          <a:p>
            <a:pPr lvl="0" algn="just"/>
            <a:endParaRPr lang="en-US" sz="310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12354"/>
            <a:ext cx="85344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0683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a:xfrm>
            <a:off x="457200" y="1600200"/>
            <a:ext cx="8219256" cy="4525963"/>
          </a:xfrm>
        </p:spPr>
        <p:txBody>
          <a:bodyPr>
            <a:normAutofit/>
          </a:bodyPr>
          <a:lstStyle/>
          <a:p>
            <a:pPr lvl="0" algn="just"/>
            <a:endParaRPr lang="en-US" sz="31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297260"/>
            <a:ext cx="6665913"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752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a:xfrm>
            <a:off x="457200" y="1600200"/>
            <a:ext cx="8219256" cy="4525963"/>
          </a:xfrm>
        </p:spPr>
        <p:txBody>
          <a:bodyPr>
            <a:normAutofit/>
          </a:bodyPr>
          <a:lstStyle/>
          <a:p>
            <a:pPr algn="just"/>
            <a:r>
              <a:rPr lang="en-US" sz="3100" smtClean="0"/>
              <a:t>Khi </a:t>
            </a:r>
            <a:r>
              <a:rPr lang="en-US" sz="3100"/>
              <a:t>đó, applet phải được nhúng vào trang html với đoạn mã như sau:</a:t>
            </a:r>
          </a:p>
          <a:p>
            <a:pPr marL="338328" lvl="1" indent="0" algn="just">
              <a:buNone/>
            </a:pPr>
            <a:r>
              <a:rPr lang="en-US" sz="2700">
                <a:solidFill>
                  <a:srgbClr val="FFFF00"/>
                </a:solidFill>
              </a:rPr>
              <a:t>&lt;APPLET CODE = “ParamDemo.class” WIDTH = 4</a:t>
            </a:r>
            <a:r>
              <a:rPr lang="en-US" sz="2700" smtClean="0">
                <a:solidFill>
                  <a:srgbClr val="FFFF00"/>
                </a:solidFill>
              </a:rPr>
              <a:t>00 </a:t>
            </a:r>
            <a:r>
              <a:rPr lang="en-US" sz="2700">
                <a:solidFill>
                  <a:srgbClr val="FFFF00"/>
                </a:solidFill>
              </a:rPr>
              <a:t>HEIGHT = </a:t>
            </a:r>
            <a:r>
              <a:rPr lang="en-US" sz="2700" smtClean="0">
                <a:solidFill>
                  <a:srgbClr val="FFFF00"/>
                </a:solidFill>
              </a:rPr>
              <a:t>300</a:t>
            </a:r>
            <a:r>
              <a:rPr lang="en-US" sz="2700">
                <a:solidFill>
                  <a:srgbClr val="FFFF00"/>
                </a:solidFill>
              </a:rPr>
              <a:t>&gt;</a:t>
            </a:r>
          </a:p>
          <a:p>
            <a:pPr marL="338328" lvl="1" indent="0" algn="just">
              <a:buNone/>
            </a:pPr>
            <a:r>
              <a:rPr lang="en-US" sz="2700">
                <a:solidFill>
                  <a:srgbClr val="FFFF00"/>
                </a:solidFill>
              </a:rPr>
              <a:t>&lt;PARAM NAME</a:t>
            </a:r>
            <a:r>
              <a:rPr lang="en-US" sz="2700" smtClean="0">
                <a:solidFill>
                  <a:srgbClr val="FFFF00"/>
                </a:solidFill>
              </a:rPr>
              <a:t>=“langue” VALUE=“vn”&gt;</a:t>
            </a:r>
            <a:endParaRPr lang="en-US" sz="2700">
              <a:solidFill>
                <a:srgbClr val="FFFF00"/>
              </a:solidFill>
            </a:endParaRPr>
          </a:p>
          <a:p>
            <a:pPr algn="just"/>
            <a:r>
              <a:rPr lang="en-US" sz="3100"/>
              <a:t>Ta có thể thay thế value của param bằng các giá trị “vn”, “fr” và “en” để thấy được các chế độ ngôn ngữ khác nhau được hiển thị trong applet.</a:t>
            </a:r>
          </a:p>
        </p:txBody>
      </p:sp>
    </p:spTree>
    <p:extLst>
      <p:ext uri="{BB962C8B-B14F-4D97-AF65-F5344CB8AC3E}">
        <p14:creationId xmlns:p14="http://schemas.microsoft.com/office/powerpoint/2010/main" val="9144909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a:xfrm>
            <a:off x="457200" y="1600200"/>
            <a:ext cx="8219256" cy="4525963"/>
          </a:xfrm>
        </p:spPr>
        <p:txBody>
          <a:bodyPr>
            <a:normAutofit/>
          </a:bodyPr>
          <a:lstStyle/>
          <a:p>
            <a:pPr lvl="0" algn="just"/>
            <a:endParaRPr lang="en-US" sz="310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809750"/>
            <a:ext cx="8151813"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3833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8" y="1204798"/>
            <a:ext cx="5270500"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39952" y="2332037"/>
            <a:ext cx="491797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0379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1046559"/>
            <a:ext cx="6591300" cy="583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3221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4" y="1124744"/>
            <a:ext cx="8147342" cy="56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5862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33" y="1620688"/>
            <a:ext cx="8642548" cy="3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0430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284312"/>
            <a:ext cx="75041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003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BÀY FLOW LAYOUT</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79393"/>
            <a:ext cx="8784976" cy="546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1949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ormAutofit fontScale="90000"/>
          </a:bodyPr>
          <a:lstStyle/>
          <a:p>
            <a:pPr algn="ctr"/>
            <a:r>
              <a:rPr lang="en-US" smtClean="0">
                <a:solidFill>
                  <a:srgbClr val="FFFF00"/>
                </a:solidFill>
              </a:rPr>
              <a:t>TRUYỀN THAM SỐ CHO APPLET</a:t>
            </a:r>
            <a:endParaRPr lang="en-US">
              <a:solidFill>
                <a:srgbClr val="FFFF00"/>
              </a:solidFill>
            </a:endParaRPr>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165" y="1412776"/>
            <a:ext cx="52451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69872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1143000"/>
          </a:xfrm>
        </p:spPr>
        <p:txBody>
          <a:bodyPr>
            <a:normAutofit fontScale="90000"/>
          </a:bodyPr>
          <a:lstStyle/>
          <a:p>
            <a:pPr algn="ctr"/>
            <a:r>
              <a:rPr lang="en-US" smtClean="0">
                <a:solidFill>
                  <a:srgbClr val="FFFF00"/>
                </a:solidFill>
              </a:rPr>
              <a:t>KHÁC NHAU GIỮA MỘT APPLICATION VÀ MỘT APPLET</a:t>
            </a:r>
            <a:endParaRPr lang="en-US">
              <a:solidFill>
                <a:srgbClr val="FFFF00"/>
              </a:solidFill>
            </a:endParaRPr>
          </a:p>
        </p:txBody>
      </p:sp>
      <p:sp>
        <p:nvSpPr>
          <p:cNvPr id="3" name="Content Placeholder 2"/>
          <p:cNvSpPr>
            <a:spLocks noGrp="1"/>
          </p:cNvSpPr>
          <p:nvPr>
            <p:ph idx="1"/>
          </p:nvPr>
        </p:nvSpPr>
        <p:spPr>
          <a:xfrm>
            <a:off x="457200" y="1600200"/>
            <a:ext cx="7467600" cy="4853136"/>
          </a:xfrm>
        </p:spPr>
        <p:txBody>
          <a:bodyPr>
            <a:normAutofit fontScale="85000" lnSpcReduction="10000"/>
          </a:bodyPr>
          <a:lstStyle/>
          <a:p>
            <a:pPr algn="just"/>
            <a:r>
              <a:rPr lang="fr-FR" smtClean="0"/>
              <a:t>Application </a:t>
            </a:r>
            <a:r>
              <a:rPr lang="fr-FR"/>
              <a:t>là một ứng dụng Java độc lập, nó có thể chạy độc lập trên máy ảo Java. Trong khi đó, applet </a:t>
            </a:r>
            <a:r>
              <a:rPr lang="fr-FR" smtClean="0"/>
              <a:t>là </a:t>
            </a:r>
            <a:r>
              <a:rPr lang="fr-FR"/>
              <a:t>một ứng dụng nhỏ được dùng chủ yếu cho việc hiển thị trên web</a:t>
            </a:r>
            <a:r>
              <a:rPr lang="fr-FR" smtClean="0"/>
              <a:t>. Applet được </a:t>
            </a:r>
            <a:r>
              <a:rPr lang="fr-FR"/>
              <a:t>nhúng trong một trang html, chạy nhờ vào các trình duyệt web có hỗ trợ Java</a:t>
            </a:r>
            <a:r>
              <a:rPr lang="fr-FR" smtClean="0"/>
              <a:t>.</a:t>
            </a:r>
          </a:p>
          <a:p>
            <a:pPr algn="just"/>
            <a:r>
              <a:rPr lang="en-US" smtClean="0"/>
              <a:t>Application không bắt buộc phải kế thừa từ lớp khác. Còn applet phải kế thừa từ class java.applet.Applet.</a:t>
            </a:r>
            <a:endParaRPr lang="en-US"/>
          </a:p>
          <a:p>
            <a:pPr lvl="0" algn="just"/>
            <a:r>
              <a:rPr lang="en-US" smtClean="0"/>
              <a:t>Ở Application, phương thức main() sẽ được thực hiện đầu tiên. </a:t>
            </a:r>
            <a:r>
              <a:rPr lang="en-US"/>
              <a:t>Trong khi </a:t>
            </a:r>
            <a:r>
              <a:rPr lang="en-US" smtClean="0"/>
              <a:t>applet, phương </a:t>
            </a:r>
            <a:r>
              <a:rPr lang="en-US"/>
              <a:t>thức </a:t>
            </a:r>
            <a:r>
              <a:rPr lang="en-US" smtClean="0"/>
              <a:t>init() </a:t>
            </a:r>
            <a:r>
              <a:rPr lang="en-US"/>
              <a:t>sẽ được thực hiện đầu </a:t>
            </a:r>
            <a:r>
              <a:rPr lang="en-US" smtClean="0"/>
              <a:t>tiên.</a:t>
            </a:r>
            <a:endParaRPr lang="en-US"/>
          </a:p>
        </p:txBody>
      </p:sp>
    </p:spTree>
    <p:extLst>
      <p:ext uri="{BB962C8B-B14F-4D97-AF65-F5344CB8AC3E}">
        <p14:creationId xmlns:p14="http://schemas.microsoft.com/office/powerpoint/2010/main" val="24091129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1143000"/>
          </a:xfrm>
        </p:spPr>
        <p:txBody>
          <a:bodyPr>
            <a:normAutofit fontScale="90000"/>
          </a:bodyPr>
          <a:lstStyle/>
          <a:p>
            <a:pPr algn="ctr"/>
            <a:r>
              <a:rPr lang="en-US" smtClean="0">
                <a:solidFill>
                  <a:srgbClr val="FFFF00"/>
                </a:solidFill>
              </a:rPr>
              <a:t>KHÁC NHAU GIỮA MỘT APPLICATION VÀ MỘT APPLET</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algn="just"/>
            <a:r>
              <a:rPr lang="en-US" smtClean="0"/>
              <a:t>Trong một application bắt buộc phải có phương thức main(). Còn applet thì không cần thiết.</a:t>
            </a:r>
          </a:p>
          <a:p>
            <a:pPr algn="just"/>
            <a:r>
              <a:rPr lang="en-US" smtClean="0"/>
              <a:t>Để </a:t>
            </a:r>
            <a:r>
              <a:rPr lang="en-US"/>
              <a:t>hiển thị các thông báo, application dùng System.out.println(). Trong khi đó, applet dùng phương thức drawString() của lớp Graphics</a:t>
            </a:r>
            <a:r>
              <a:rPr lang="en-US" smtClean="0"/>
              <a:t>.</a:t>
            </a:r>
          </a:p>
          <a:p>
            <a:pPr algn="just"/>
            <a:r>
              <a:rPr lang="en-US" smtClean="0"/>
              <a:t>Có một số việc chỉ có thể làm ở application thông thường nhưng không thể làm trong một applet. Ngược lại tất cả những công việc làm trong applet đều có thể làm được trong application.</a:t>
            </a:r>
            <a:endParaRPr lang="en-US"/>
          </a:p>
        </p:txBody>
      </p:sp>
    </p:spTree>
    <p:extLst>
      <p:ext uri="{BB962C8B-B14F-4D97-AF65-F5344CB8AC3E}">
        <p14:creationId xmlns:p14="http://schemas.microsoft.com/office/powerpoint/2010/main" val="42040090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1143000"/>
          </a:xfrm>
        </p:spPr>
        <p:txBody>
          <a:bodyPr>
            <a:normAutofit fontScale="90000"/>
          </a:bodyPr>
          <a:lstStyle/>
          <a:p>
            <a:pPr algn="ctr"/>
            <a:r>
              <a:rPr lang="en-US" smtClean="0">
                <a:solidFill>
                  <a:srgbClr val="FFFF00"/>
                </a:solidFill>
              </a:rPr>
              <a:t>MỘT SỐ PHƯƠNG THỨC CỦA CLASS GRAPHICS</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mtClean="0"/>
              <a:t>g.drawString</a:t>
            </a:r>
            <a:r>
              <a:rPr lang="en-US"/>
              <a:t>(“Hello”, 20, 20</a:t>
            </a:r>
            <a:r>
              <a:rPr lang="en-US" smtClean="0"/>
              <a:t>);		Hello</a:t>
            </a:r>
          </a:p>
          <a:p>
            <a:pPr algn="just"/>
            <a:r>
              <a:rPr lang="en-US" smtClean="0"/>
              <a:t>g.drawRect(x, y, width, height);	</a:t>
            </a:r>
          </a:p>
          <a:p>
            <a:pPr algn="just"/>
            <a:r>
              <a:rPr lang="en-US" smtClean="0"/>
              <a:t>g.fillRect(</a:t>
            </a:r>
            <a:r>
              <a:rPr lang="en-US"/>
              <a:t>x, y, width, height</a:t>
            </a:r>
            <a:r>
              <a:rPr lang="en-US" smtClean="0"/>
              <a:t>);</a:t>
            </a:r>
            <a:endParaRPr lang="en-US"/>
          </a:p>
          <a:p>
            <a:pPr algn="just"/>
            <a:r>
              <a:rPr lang="en-US" smtClean="0"/>
              <a:t>g.drawOval(</a:t>
            </a:r>
            <a:r>
              <a:rPr lang="en-US"/>
              <a:t>x, y, width, height</a:t>
            </a:r>
            <a:r>
              <a:rPr lang="en-US" smtClean="0"/>
              <a:t>);	</a:t>
            </a:r>
            <a:endParaRPr lang="en-US"/>
          </a:p>
          <a:p>
            <a:pPr algn="just"/>
            <a:r>
              <a:rPr lang="en-US" smtClean="0"/>
              <a:t>g.fillOval(x</a:t>
            </a:r>
            <a:r>
              <a:rPr lang="en-US"/>
              <a:t>, y, width, height</a:t>
            </a:r>
            <a:r>
              <a:rPr lang="en-US" smtClean="0"/>
              <a:t>);		</a:t>
            </a:r>
            <a:endParaRPr lang="en-US"/>
          </a:p>
          <a:p>
            <a:pPr algn="just"/>
            <a:r>
              <a:rPr lang="en-US" smtClean="0"/>
              <a:t>g.setColor(Color.red);</a:t>
            </a:r>
            <a:endParaRPr lang="en-US"/>
          </a:p>
        </p:txBody>
      </p:sp>
      <p:sp>
        <p:nvSpPr>
          <p:cNvPr id="4" name="Rectangle 3"/>
          <p:cNvSpPr/>
          <p:nvPr/>
        </p:nvSpPr>
        <p:spPr>
          <a:xfrm>
            <a:off x="6948264" y="270892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168" y="2060848"/>
            <a:ext cx="965200" cy="52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2" y="3212976"/>
            <a:ext cx="936105"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6948264" y="3861048"/>
            <a:ext cx="93610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1682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CÁC GÓI LẬP TRÌNH </a:t>
            </a:r>
            <a:br>
              <a:rPr lang="en-US" smtClean="0">
                <a:solidFill>
                  <a:srgbClr val="FFFF00"/>
                </a:solidFill>
              </a:rPr>
            </a:br>
            <a:r>
              <a:rPr lang="en-US" smtClean="0">
                <a:solidFill>
                  <a:srgbClr val="FFFF00"/>
                </a:solidFill>
              </a:rPr>
              <a:t>GIAO DIỆN TRONG JAVA</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lvl="0" algn="just"/>
            <a:r>
              <a:rPr lang="en-US" smtClean="0"/>
              <a:t>Java </a:t>
            </a:r>
            <a:r>
              <a:rPr lang="en-US"/>
              <a:t>cung cấp các gói lập trình giao diện chính </a:t>
            </a:r>
            <a:r>
              <a:rPr lang="en-US" smtClean="0"/>
              <a:t>sau:</a:t>
            </a:r>
          </a:p>
          <a:p>
            <a:pPr lvl="1" algn="just"/>
            <a:r>
              <a:rPr lang="en-US" sz="2600" smtClean="0"/>
              <a:t>java.awt</a:t>
            </a:r>
            <a:r>
              <a:rPr lang="en-US" sz="2600"/>
              <a:t>: </a:t>
            </a:r>
            <a:r>
              <a:rPr lang="en-US" sz="2600" smtClean="0"/>
              <a:t>Cung </a:t>
            </a:r>
            <a:r>
              <a:rPr lang="en-US" sz="2600"/>
              <a:t>cấp các lớp cơ bản để lập trình giao </a:t>
            </a:r>
            <a:r>
              <a:rPr lang="en-US" sz="2600" smtClean="0"/>
              <a:t>diện</a:t>
            </a:r>
          </a:p>
          <a:p>
            <a:pPr lvl="1" algn="just"/>
            <a:r>
              <a:rPr lang="en-US" sz="2600" smtClean="0"/>
              <a:t>javax.swing</a:t>
            </a:r>
            <a:r>
              <a:rPr lang="en-US" sz="2600"/>
              <a:t>: </a:t>
            </a:r>
            <a:r>
              <a:rPr lang="en-US" sz="2600" smtClean="0"/>
              <a:t>Cung </a:t>
            </a:r>
            <a:r>
              <a:rPr lang="en-US" sz="2600"/>
              <a:t>cấp các lớp mới để xây dựng giao diện chương trình dễ dàng, mềm dẻo </a:t>
            </a:r>
            <a:r>
              <a:rPr lang="en-US" sz="2600" smtClean="0"/>
              <a:t>hơn</a:t>
            </a:r>
          </a:p>
          <a:p>
            <a:pPr lvl="1" algn="just"/>
            <a:r>
              <a:rPr lang="en-US" sz="2600" smtClean="0"/>
              <a:t>java.swt</a:t>
            </a:r>
            <a:r>
              <a:rPr lang="en-US" sz="2600"/>
              <a:t>: </a:t>
            </a:r>
            <a:r>
              <a:rPr lang="en-US"/>
              <a:t>Đ</a:t>
            </a:r>
            <a:r>
              <a:rPr lang="en-US" sz="2600" smtClean="0"/>
              <a:t>ược </a:t>
            </a:r>
            <a:r>
              <a:rPr lang="en-US" sz="2600"/>
              <a:t>phát triển bởi </a:t>
            </a:r>
            <a:r>
              <a:rPr lang="en-US" sz="2600" smtClean="0"/>
              <a:t>IBM</a:t>
            </a:r>
          </a:p>
          <a:p>
            <a:pPr lvl="0" algn="just"/>
            <a:r>
              <a:rPr lang="en-US" smtClean="0"/>
              <a:t>Giao </a:t>
            </a:r>
            <a:r>
              <a:rPr lang="en-US"/>
              <a:t>diện chương trình gồm cửa sổ và các thành phần điều khiển (nút bấm, ô nhập dữ liệu...) đặt lên </a:t>
            </a:r>
            <a:r>
              <a:rPr lang="en-US" smtClean="0"/>
              <a:t>trên.</a:t>
            </a:r>
          </a:p>
          <a:p>
            <a:pPr lvl="0" algn="just"/>
            <a:r>
              <a:rPr lang="en-US" smtClean="0"/>
              <a:t>Có </a:t>
            </a:r>
            <a:r>
              <a:rPr lang="en-US"/>
              <a:t>thể sử dụng plug-in để hỗ </a:t>
            </a:r>
            <a:r>
              <a:rPr lang="en-US" smtClean="0"/>
              <a:t>trợ:</a:t>
            </a:r>
          </a:p>
          <a:p>
            <a:pPr lvl="1" algn="just"/>
            <a:r>
              <a:rPr lang="en-US" sz="2600" smtClean="0"/>
              <a:t>Eclipse</a:t>
            </a:r>
            <a:r>
              <a:rPr lang="en-US" sz="2600"/>
              <a:t>: WindowsBuilder </a:t>
            </a:r>
            <a:r>
              <a:rPr lang="en-US" sz="2600" smtClean="0"/>
              <a:t>Pro</a:t>
            </a:r>
          </a:p>
          <a:p>
            <a:pPr lvl="1" algn="just"/>
            <a:r>
              <a:rPr lang="en-US" smtClean="0"/>
              <a:t>Netbean</a:t>
            </a:r>
            <a:r>
              <a:rPr lang="en-US"/>
              <a:t>: Đ</a:t>
            </a:r>
            <a:r>
              <a:rPr lang="en-US" smtClean="0"/>
              <a:t>ã </a:t>
            </a:r>
            <a:r>
              <a:rPr lang="en-US"/>
              <a:t>tích hợp</a:t>
            </a:r>
          </a:p>
          <a:p>
            <a:pPr algn="just"/>
            <a:endParaRPr lang="en-US"/>
          </a:p>
        </p:txBody>
      </p:sp>
    </p:spTree>
    <p:extLst>
      <p:ext uri="{BB962C8B-B14F-4D97-AF65-F5344CB8AC3E}">
        <p14:creationId xmlns:p14="http://schemas.microsoft.com/office/powerpoint/2010/main" val="13523083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JAVA AWT </a:t>
            </a:r>
            <a:r>
              <a:rPr lang="en-US" smtClean="0">
                <a:solidFill>
                  <a:srgbClr val="FFFF00"/>
                </a:solidFill>
              </a:rPr>
              <a:t/>
            </a:r>
            <a:br>
              <a:rPr lang="en-US" smtClean="0">
                <a:solidFill>
                  <a:srgbClr val="FFFF00"/>
                </a:solidFill>
              </a:rPr>
            </a:br>
            <a:r>
              <a:rPr lang="en-US" smtClean="0">
                <a:solidFill>
                  <a:srgbClr val="FFFF00"/>
                </a:solidFill>
              </a:rPr>
              <a:t>(Abstract </a:t>
            </a:r>
            <a:r>
              <a:rPr lang="en-US">
                <a:solidFill>
                  <a:srgbClr val="FFFF00"/>
                </a:solidFill>
              </a:rPr>
              <a:t>Window </a:t>
            </a:r>
            <a:r>
              <a:rPr lang="en-US" smtClean="0">
                <a:solidFill>
                  <a:srgbClr val="FFFF00"/>
                </a:solidFill>
              </a:rPr>
              <a:t>Toolkit)</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mtClean="0"/>
          </a:p>
        </p:txBody>
      </p:sp>
      <p:sp>
        <p:nvSpPr>
          <p:cNvPr id="4" name="Rectangle 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8" y="1772816"/>
            <a:ext cx="8642768" cy="4203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383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JAVA </a:t>
            </a:r>
            <a:r>
              <a:rPr lang="en-US" smtClean="0">
                <a:solidFill>
                  <a:srgbClr val="FFFF00"/>
                </a:solidFill>
              </a:rPr>
              <a:t>SWING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sp>
        <p:nvSpPr>
          <p:cNvPr id="4" name="Rectangle 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80" y="1340768"/>
            <a:ext cx="8358084" cy="485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6962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JAVA </a:t>
            </a:r>
            <a:r>
              <a:rPr lang="en-US" smtClean="0">
                <a:solidFill>
                  <a:srgbClr val="FFFF00"/>
                </a:solidFill>
              </a:rPr>
              <a:t>SWING</a:t>
            </a:r>
            <a:endParaRPr lang="en-US">
              <a:solidFill>
                <a:srgbClr val="FFFF00"/>
              </a:solidFill>
            </a:endParaRPr>
          </a:p>
        </p:txBody>
      </p:sp>
      <p:sp>
        <p:nvSpPr>
          <p:cNvPr id="3" name="Content Placeholder 2"/>
          <p:cNvSpPr>
            <a:spLocks noGrp="1"/>
          </p:cNvSpPr>
          <p:nvPr>
            <p:ph idx="1"/>
          </p:nvPr>
        </p:nvSpPr>
        <p:spPr/>
        <p:txBody>
          <a:bodyPr>
            <a:normAutofit/>
          </a:bodyPr>
          <a:lstStyle/>
          <a:p>
            <a:pPr algn="just"/>
            <a:endParaRPr lang="en-US"/>
          </a:p>
        </p:txBody>
      </p:sp>
      <p:sp>
        <p:nvSpPr>
          <p:cNvPr id="4" name="Rectangle 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36" y="1196752"/>
            <a:ext cx="8325428" cy="559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25367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SWING</a:t>
            </a:r>
            <a:endParaRPr lang="en-US">
              <a:solidFill>
                <a:srgbClr val="FFFF00"/>
              </a:solidFill>
            </a:endParaRPr>
          </a:p>
        </p:txBody>
      </p:sp>
      <p:sp>
        <p:nvSpPr>
          <p:cNvPr id="3" name="Content Placeholder 2"/>
          <p:cNvSpPr>
            <a:spLocks noGrp="1"/>
          </p:cNvSpPr>
          <p:nvPr>
            <p:ph idx="1"/>
          </p:nvPr>
        </p:nvSpPr>
        <p:spPr/>
        <p:txBody>
          <a:bodyPr>
            <a:normAutofit fontScale="92500"/>
          </a:bodyPr>
          <a:lstStyle/>
          <a:p>
            <a:pPr lvl="0" algn="just"/>
            <a:r>
              <a:rPr lang="en-US" sz="3100" smtClean="0"/>
              <a:t>Swing </a:t>
            </a:r>
            <a:r>
              <a:rPr lang="en-US" sz="3100"/>
              <a:t>là thư viện lập trình mở rộng của Java. Nó mở rộng các đối tượng giao diện đồ hoạ cơ bản của Java. </a:t>
            </a:r>
            <a:endParaRPr lang="en-US" sz="3100" smtClean="0"/>
          </a:p>
          <a:p>
            <a:pPr lvl="0" algn="just"/>
            <a:r>
              <a:rPr lang="en-US" sz="3100" smtClean="0"/>
              <a:t>Swing là một phần của </a:t>
            </a:r>
            <a:r>
              <a:rPr lang="en-US" sz="3100"/>
              <a:t>thư viện JFC (Java Foundation Classes) </a:t>
            </a:r>
            <a:r>
              <a:rPr lang="vi-VN" sz="3100"/>
              <a:t>được sử dụng để tạo các ứng dụng Window-Based. </a:t>
            </a:r>
            <a:r>
              <a:rPr lang="en-US" sz="3100"/>
              <a:t>.</a:t>
            </a:r>
          </a:p>
          <a:p>
            <a:pPr lvl="0" algn="just"/>
            <a:r>
              <a:rPr lang="en-US" sz="3100" smtClean="0"/>
              <a:t>Khi </a:t>
            </a:r>
            <a:r>
              <a:rPr lang="en-US" sz="3100"/>
              <a:t>muốn sử dụng các đối tượng đồ hoạ của thư viện này, ta phải khai báo chỉ </a:t>
            </a:r>
            <a:r>
              <a:rPr lang="en-US" sz="3100" smtClean="0"/>
              <a:t>thị:</a:t>
            </a:r>
          </a:p>
          <a:p>
            <a:pPr lvl="1" algn="just"/>
            <a:r>
              <a:rPr lang="en-US" sz="2700" smtClean="0">
                <a:solidFill>
                  <a:srgbClr val="FFFF00"/>
                </a:solidFill>
              </a:rPr>
              <a:t>import </a:t>
            </a:r>
            <a:r>
              <a:rPr lang="en-US" sz="2700">
                <a:solidFill>
                  <a:srgbClr val="FFFF00"/>
                </a:solidFill>
              </a:rPr>
              <a:t>javax.swing.*;</a:t>
            </a:r>
          </a:p>
        </p:txBody>
      </p:sp>
    </p:spTree>
    <p:extLst>
      <p:ext uri="{BB962C8B-B14F-4D97-AF65-F5344CB8AC3E}">
        <p14:creationId xmlns:p14="http://schemas.microsoft.com/office/powerpoint/2010/main" val="20289175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MỞ RỘNG CÁC ĐỐI TƯỢNG COMPONENT</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algn="just"/>
            <a:r>
              <a:rPr lang="en-US" sz="3100" smtClean="0"/>
              <a:t>JFC </a:t>
            </a:r>
            <a:r>
              <a:rPr lang="en-US" sz="3100"/>
              <a:t>mở rộng các đối tượng cơ bản của Java thành các lớp tương ứng, thêm ký tự J ở đầu mỗi tên lớp:</a:t>
            </a:r>
          </a:p>
          <a:p>
            <a:pPr lvl="1" algn="just"/>
            <a:r>
              <a:rPr lang="en-US" sz="2700"/>
              <a:t>Button → </a:t>
            </a:r>
            <a:r>
              <a:rPr lang="en-US" sz="2700" smtClean="0"/>
              <a:t>JButton</a:t>
            </a:r>
          </a:p>
          <a:p>
            <a:pPr lvl="1" algn="just"/>
            <a:r>
              <a:rPr lang="en-US" sz="2700" smtClean="0"/>
              <a:t>Label </a:t>
            </a:r>
            <a:r>
              <a:rPr lang="en-US" sz="2700"/>
              <a:t>→ </a:t>
            </a:r>
            <a:r>
              <a:rPr lang="en-US" sz="2700" smtClean="0"/>
              <a:t>JLabel</a:t>
            </a:r>
          </a:p>
          <a:p>
            <a:pPr lvl="1" algn="just"/>
            <a:r>
              <a:rPr lang="en-US" sz="2700" smtClean="0"/>
              <a:t>TextField </a:t>
            </a:r>
            <a:r>
              <a:rPr lang="en-US" sz="2700"/>
              <a:t>→ </a:t>
            </a:r>
            <a:r>
              <a:rPr lang="en-US" sz="2700" smtClean="0"/>
              <a:t>JTextField</a:t>
            </a:r>
          </a:p>
          <a:p>
            <a:pPr lvl="1" algn="just"/>
            <a:r>
              <a:rPr lang="en-US" sz="2700" smtClean="0"/>
              <a:t>TextArea </a:t>
            </a:r>
            <a:r>
              <a:rPr lang="en-US" sz="2700"/>
              <a:t>→ JTextArea</a:t>
            </a:r>
          </a:p>
          <a:p>
            <a:pPr lvl="1" algn="just"/>
            <a:r>
              <a:rPr lang="en-US" sz="2700"/>
              <a:t>Checkbox → </a:t>
            </a:r>
            <a:r>
              <a:rPr lang="en-US" sz="2700" smtClean="0"/>
              <a:t>JCheckbox</a:t>
            </a:r>
          </a:p>
          <a:p>
            <a:pPr lvl="1" algn="just"/>
            <a:r>
              <a:rPr lang="en-US" sz="2700" smtClean="0"/>
              <a:t>List </a:t>
            </a:r>
            <a:r>
              <a:rPr lang="en-US" sz="2700"/>
              <a:t>→ JList</a:t>
            </a:r>
          </a:p>
          <a:p>
            <a:pPr algn="just"/>
            <a:r>
              <a:rPr lang="en-US" sz="3100"/>
              <a:t>Các lớp mở rộng này có đầy đủ các phương thức của các đối tượng lớp cơ bản của thư viện java.awt. Ngoài ra, chúng được bổ sung một số phương thức tạo hiệu ứng giao diện.</a:t>
            </a:r>
          </a:p>
        </p:txBody>
      </p:sp>
    </p:spTree>
    <p:extLst>
      <p:ext uri="{BB962C8B-B14F-4D97-AF65-F5344CB8AC3E}">
        <p14:creationId xmlns:p14="http://schemas.microsoft.com/office/powerpoint/2010/main" val="1844740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solidFill>
                  <a:srgbClr val="FFFF00"/>
                </a:solidFill>
              </a:rPr>
              <a:t>TRÌNH BÀY FLOW LAYOUT</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47" y="2152948"/>
            <a:ext cx="6870698" cy="2572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4061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JBUTTON</a:t>
            </a:r>
            <a:endParaRPr lang="en-US">
              <a:solidFill>
                <a:srgbClr val="FFFF00"/>
              </a:solidFill>
            </a:endParaRPr>
          </a:p>
        </p:txBody>
      </p:sp>
      <p:sp>
        <p:nvSpPr>
          <p:cNvPr id="3" name="Content Placeholder 2"/>
          <p:cNvSpPr>
            <a:spLocks noGrp="1"/>
          </p:cNvSpPr>
          <p:nvPr>
            <p:ph idx="1"/>
          </p:nvPr>
        </p:nvSpPr>
        <p:spPr/>
        <p:txBody>
          <a:bodyPr>
            <a:normAutofit/>
          </a:bodyPr>
          <a:lstStyle/>
          <a:p>
            <a:pPr algn="just"/>
            <a:r>
              <a:rPr lang="en-US" sz="3100" smtClean="0"/>
              <a:t>Đối </a:t>
            </a:r>
            <a:r>
              <a:rPr lang="en-US" sz="3100"/>
              <a:t>tượng JButton được mở rộng thêm một số tính năng </a:t>
            </a:r>
            <a:r>
              <a:rPr lang="en-US" sz="3100" smtClean="0"/>
              <a:t>sau:</a:t>
            </a:r>
          </a:p>
          <a:p>
            <a:pPr lvl="1" algn="just"/>
            <a:r>
              <a:rPr lang="en-US" sz="2700" smtClean="0">
                <a:solidFill>
                  <a:srgbClr val="FFFF00"/>
                </a:solidFill>
              </a:rPr>
              <a:t>JButton(String</a:t>
            </a:r>
            <a:r>
              <a:rPr lang="en-US" sz="2700">
                <a:solidFill>
                  <a:srgbClr val="FFFF00"/>
                </a:solidFill>
              </a:rPr>
              <a:t>, Icon):</a:t>
            </a:r>
            <a:r>
              <a:rPr lang="en-US" sz="2700"/>
              <a:t> Khởi tạo một nút nhấn với một tên nhãn và một ảnh nền. Ảnh nền có kiểu icon (tham số thứ hai</a:t>
            </a:r>
            <a:r>
              <a:rPr lang="en-US" sz="2700" smtClean="0"/>
              <a:t>).</a:t>
            </a:r>
          </a:p>
          <a:p>
            <a:pPr lvl="1" algn="just"/>
            <a:r>
              <a:rPr lang="en-US" sz="2700" smtClean="0">
                <a:solidFill>
                  <a:srgbClr val="FFFF00"/>
                </a:solidFill>
              </a:rPr>
              <a:t>setMnemonic(char</a:t>
            </a:r>
            <a:r>
              <a:rPr lang="en-US" sz="2700">
                <a:solidFill>
                  <a:srgbClr val="FFFF00"/>
                </a:solidFill>
              </a:rPr>
              <a:t>):</a:t>
            </a:r>
            <a:r>
              <a:rPr lang="en-US" sz="2700"/>
              <a:t> Định phím tắt cho nút lệnh. Khi người dùng nhấn “Ctrl+phím tắt” thì nút lệnh cũng thực thi tương tự như </a:t>
            </a:r>
            <a:r>
              <a:rPr lang="en-US" sz="2700" smtClean="0"/>
              <a:t>khi </a:t>
            </a:r>
            <a:r>
              <a:rPr lang="en-US" sz="2700"/>
              <a:t>ta click chuột vào nút lệnh.</a:t>
            </a:r>
          </a:p>
        </p:txBody>
      </p:sp>
    </p:spTree>
    <p:extLst>
      <p:ext uri="{BB962C8B-B14F-4D97-AF65-F5344CB8AC3E}">
        <p14:creationId xmlns:p14="http://schemas.microsoft.com/office/powerpoint/2010/main" val="33220345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JBUTTON</a:t>
            </a:r>
            <a:endParaRPr lang="en-US">
              <a:solidFill>
                <a:srgbClr val="FFFF00"/>
              </a:solidFill>
            </a:endParaRPr>
          </a:p>
        </p:txBody>
      </p:sp>
      <p:sp>
        <p:nvSpPr>
          <p:cNvPr id="3" name="Content Placeholder 2"/>
          <p:cNvSpPr>
            <a:spLocks noGrp="1"/>
          </p:cNvSpPr>
          <p:nvPr>
            <p:ph idx="1"/>
          </p:nvPr>
        </p:nvSpPr>
        <p:spPr/>
        <p:txBody>
          <a:bodyPr>
            <a:normAutofit fontScale="85000" lnSpcReduction="20000"/>
          </a:bodyPr>
          <a:lstStyle/>
          <a:p>
            <a:pPr lvl="0" algn="just"/>
            <a:r>
              <a:rPr lang="en-US" sz="3100" smtClean="0">
                <a:solidFill>
                  <a:srgbClr val="FFFF00"/>
                </a:solidFill>
              </a:rPr>
              <a:t>setBorder(new </a:t>
            </a:r>
            <a:r>
              <a:rPr lang="en-US" sz="3100">
                <a:solidFill>
                  <a:srgbClr val="FFFF00"/>
                </a:solidFill>
              </a:rPr>
              <a:t>MatteBorder(int, int, int, int, Icon)):</a:t>
            </a:r>
            <a:r>
              <a:rPr lang="en-US" sz="3100"/>
              <a:t> Thiết lập khung nền cho nút  với các tham số: Khoảng cách từ chữ đến biên (độ rộng biên) theo các chiều trên dưới, trái phải, cuối cùng là ảnh nền cho nút.</a:t>
            </a:r>
          </a:p>
          <a:p>
            <a:pPr lvl="0" algn="just"/>
            <a:r>
              <a:rPr lang="en-US" sz="3100">
                <a:solidFill>
                  <a:srgbClr val="FFFF00"/>
                </a:solidFill>
              </a:rPr>
              <a:t>setBorder(new LineBorder(int)):</a:t>
            </a:r>
            <a:r>
              <a:rPr lang="en-US" sz="3100"/>
              <a:t> Thiết lập viền cho nút dạng hình chữ nhật, tham  số xác định màu cho viền của nút. Ngoài ra, tham số của phương thức này còn có thể là các lớp SoftBevelBorder, EtchedBorder và TitleBorder.</a:t>
            </a:r>
          </a:p>
          <a:p>
            <a:pPr algn="just"/>
            <a:r>
              <a:rPr lang="en-US" sz="3100">
                <a:solidFill>
                  <a:srgbClr val="FFFF00"/>
                </a:solidFill>
              </a:rPr>
              <a:t>setToolTipText(String):</a:t>
            </a:r>
            <a:r>
              <a:rPr lang="en-US" sz="3100"/>
              <a:t> Thiết lập dòng tooltip cho đối tượng. Dòng này sẽ hiển ra khi ta di chuột lên đối tượng trên cửa sổ.</a:t>
            </a:r>
          </a:p>
        </p:txBody>
      </p:sp>
    </p:spTree>
    <p:extLst>
      <p:ext uri="{BB962C8B-B14F-4D97-AF65-F5344CB8AC3E}">
        <p14:creationId xmlns:p14="http://schemas.microsoft.com/office/powerpoint/2010/main" val="23719578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JBUTTON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2" y="1154906"/>
            <a:ext cx="8640958" cy="5658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0008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JBUTTON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16" y="1196752"/>
            <a:ext cx="8918368"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1171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JBUTTON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536700"/>
            <a:ext cx="7580313"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0592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JBUTTON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1606550"/>
            <a:ext cx="9091613" cy="36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9469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JBUTTON</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endParaRPr lang="en-US" sz="31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549400"/>
            <a:ext cx="7593013"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0190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solidFill>
                  <a:srgbClr val="FFFF00"/>
                </a:solidFill>
              </a:rPr>
              <a:t>MỞ RỘNG CÁC ĐỐI </a:t>
            </a:r>
            <a:r>
              <a:rPr lang="en-US" smtClean="0">
                <a:solidFill>
                  <a:srgbClr val="FFFF00"/>
                </a:solidFill>
              </a:rPr>
              <a:t>TƯỢNG CONTAINER</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Tương </a:t>
            </a:r>
            <a:r>
              <a:rPr lang="en-US" sz="3100"/>
              <a:t>tự như các đối tượng component, các đối tượng container cũng được mở rộng trong JFC thành các lớp có tên tương ứng và thêm </a:t>
            </a:r>
            <a:r>
              <a:rPr lang="en-US" sz="3100" smtClean="0"/>
              <a:t>ký </a:t>
            </a:r>
            <a:r>
              <a:rPr lang="en-US" sz="3100"/>
              <a:t>tự J ở </a:t>
            </a:r>
            <a:r>
              <a:rPr lang="en-US" sz="3100" smtClean="0"/>
              <a:t>đầu:</a:t>
            </a:r>
          </a:p>
          <a:p>
            <a:pPr lvl="1" algn="just"/>
            <a:r>
              <a:rPr lang="en-US" sz="2700" smtClean="0"/>
              <a:t>Frame → Jframe</a:t>
            </a:r>
          </a:p>
          <a:p>
            <a:pPr lvl="1" algn="just"/>
            <a:r>
              <a:rPr lang="en-US" sz="2700" smtClean="0"/>
              <a:t>Panel </a:t>
            </a:r>
            <a:r>
              <a:rPr lang="en-US" sz="2700"/>
              <a:t>→ </a:t>
            </a:r>
            <a:r>
              <a:rPr lang="en-US" sz="2700" smtClean="0"/>
              <a:t>Jpanel</a:t>
            </a:r>
          </a:p>
          <a:p>
            <a:pPr lvl="1" algn="just"/>
            <a:r>
              <a:rPr lang="en-US" sz="2700" smtClean="0"/>
              <a:t>Dialog </a:t>
            </a:r>
            <a:r>
              <a:rPr lang="en-US" sz="2700"/>
              <a:t>→ </a:t>
            </a:r>
            <a:r>
              <a:rPr lang="en-US" sz="2700" smtClean="0"/>
              <a:t>Jdialog</a:t>
            </a:r>
          </a:p>
          <a:p>
            <a:pPr lvl="1" algn="just"/>
            <a:r>
              <a:rPr lang="en-US" sz="2700" smtClean="0"/>
              <a:t>Menu </a:t>
            </a:r>
            <a:r>
              <a:rPr lang="en-US" sz="2700"/>
              <a:t>→ JMenu</a:t>
            </a:r>
          </a:p>
        </p:txBody>
      </p:sp>
    </p:spTree>
    <p:extLst>
      <p:ext uri="{BB962C8B-B14F-4D97-AF65-F5344CB8AC3E}">
        <p14:creationId xmlns:p14="http://schemas.microsoft.com/office/powerpoint/2010/main" val="4019292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JFRAME</a:t>
            </a:r>
            <a:endParaRPr lang="en-US">
              <a:solidFill>
                <a:srgbClr val="FFFF00"/>
              </a:solidFill>
            </a:endParaRPr>
          </a:p>
        </p:txBody>
      </p:sp>
      <p:sp>
        <p:nvSpPr>
          <p:cNvPr id="3" name="Content Placeholder 2"/>
          <p:cNvSpPr>
            <a:spLocks noGrp="1"/>
          </p:cNvSpPr>
          <p:nvPr>
            <p:ph idx="1"/>
          </p:nvPr>
        </p:nvSpPr>
        <p:spPr/>
        <p:txBody>
          <a:bodyPr>
            <a:normAutofit/>
          </a:bodyPr>
          <a:lstStyle/>
          <a:p>
            <a:pPr lvl="0" algn="just"/>
            <a:r>
              <a:rPr lang="en-US" sz="3100" smtClean="0"/>
              <a:t>Khung </a:t>
            </a:r>
            <a:r>
              <a:rPr lang="en-US" sz="3100"/>
              <a:t>chứa JFrame có nhiều tầng trình diễn khác nhau, các tầng là trong suốt và chồng khít lên nhau, khiến cho ta vẫn có cảm giác các đối tượng được trình bày trên cùng một mặt phẳng như khung chứa Frame của thư viện chuẩn AWT.</a:t>
            </a:r>
          </a:p>
        </p:txBody>
      </p:sp>
    </p:spTree>
    <p:extLst>
      <p:ext uri="{BB962C8B-B14F-4D97-AF65-F5344CB8AC3E}">
        <p14:creationId xmlns:p14="http://schemas.microsoft.com/office/powerpoint/2010/main" val="27904535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JFRAME</a:t>
            </a:r>
          </a:p>
        </p:txBody>
      </p:sp>
      <p:sp>
        <p:nvSpPr>
          <p:cNvPr id="3" name="Content Placeholder 2"/>
          <p:cNvSpPr>
            <a:spLocks noGrp="1"/>
          </p:cNvSpPr>
          <p:nvPr>
            <p:ph idx="1"/>
          </p:nvPr>
        </p:nvSpPr>
        <p:spPr>
          <a:ln>
            <a:solidFill>
              <a:schemeClr val="accent1"/>
            </a:solidFill>
          </a:ln>
        </p:spPr>
        <p:txBody>
          <a:bodyPr>
            <a:normAutofit fontScale="92500" lnSpcReduction="20000"/>
          </a:bodyPr>
          <a:lstStyle/>
          <a:p>
            <a:pPr lvl="0" algn="just"/>
            <a:r>
              <a:rPr lang="en-US" sz="3100" smtClean="0"/>
              <a:t>Một </a:t>
            </a:r>
            <a:r>
              <a:rPr lang="en-US" sz="3100"/>
              <a:t>số tầng hay sử dụng của lớp JFrame (theo thứ tự từ trong ra ngoài</a:t>
            </a:r>
            <a:r>
              <a:rPr lang="en-US" sz="3100" smtClean="0"/>
              <a:t>):</a:t>
            </a:r>
          </a:p>
          <a:p>
            <a:pPr lvl="1" algn="just"/>
            <a:r>
              <a:rPr lang="en-US" sz="2700" smtClean="0">
                <a:solidFill>
                  <a:srgbClr val="FFFF00"/>
                </a:solidFill>
              </a:rPr>
              <a:t>ContentPane</a:t>
            </a:r>
            <a:r>
              <a:rPr lang="en-US" sz="2700">
                <a:solidFill>
                  <a:srgbClr val="FFFF00"/>
                </a:solidFill>
              </a:rPr>
              <a:t>:</a:t>
            </a:r>
            <a:r>
              <a:rPr lang="en-US" sz="2700"/>
              <a:t> </a:t>
            </a:r>
            <a:r>
              <a:rPr lang="en-US" sz="2700" smtClean="0"/>
              <a:t>Là </a:t>
            </a:r>
            <a:r>
              <a:rPr lang="en-US" sz="2700"/>
              <a:t>tầng thường dùng nhất, tầng này dùng để chứa các đối tượng component cơ bản như button, label, text, </a:t>
            </a:r>
            <a:r>
              <a:rPr lang="en-US" sz="2700" smtClean="0"/>
              <a:t>list…</a:t>
            </a:r>
          </a:p>
          <a:p>
            <a:pPr lvl="1" algn="just"/>
            <a:r>
              <a:rPr lang="en-US" sz="2700" smtClean="0">
                <a:solidFill>
                  <a:srgbClr val="FFFF00"/>
                </a:solidFill>
              </a:rPr>
              <a:t>MenubarPane</a:t>
            </a:r>
            <a:r>
              <a:rPr lang="en-US" sz="2700">
                <a:solidFill>
                  <a:srgbClr val="FFFF00"/>
                </a:solidFill>
              </a:rPr>
              <a:t>:</a:t>
            </a:r>
            <a:r>
              <a:rPr lang="en-US" sz="2700"/>
              <a:t> </a:t>
            </a:r>
            <a:r>
              <a:rPr lang="en-US" sz="2700" smtClean="0"/>
              <a:t>Tầng </a:t>
            </a:r>
            <a:r>
              <a:rPr lang="en-US" sz="2700"/>
              <a:t>dành để chứa các loại menu của frame như Menubar, </a:t>
            </a:r>
            <a:r>
              <a:rPr lang="en-US" sz="2700" smtClean="0"/>
              <a:t>PopupMenu.</a:t>
            </a:r>
          </a:p>
          <a:p>
            <a:pPr lvl="1" algn="just"/>
            <a:r>
              <a:rPr lang="en-US" sz="2700" smtClean="0">
                <a:solidFill>
                  <a:srgbClr val="FFFF00"/>
                </a:solidFill>
              </a:rPr>
              <a:t>GlassPane</a:t>
            </a:r>
            <a:r>
              <a:rPr lang="en-US" sz="2700">
                <a:solidFill>
                  <a:srgbClr val="FFFF00"/>
                </a:solidFill>
              </a:rPr>
              <a:t>:</a:t>
            </a:r>
            <a:r>
              <a:rPr lang="en-US" sz="2700"/>
              <a:t> </a:t>
            </a:r>
            <a:r>
              <a:rPr lang="en-US" sz="2700" smtClean="0"/>
              <a:t>Tầng </a:t>
            </a:r>
            <a:r>
              <a:rPr lang="en-US" sz="2700"/>
              <a:t>ngoài cùng, thường dùng để chứa các tooltip của các đối tượng trong tầng Content. Khi ta set tooltipText cho một đối tượng, tooltip đó sẽ tự động được add vào tầng Glass.</a:t>
            </a:r>
          </a:p>
        </p:txBody>
      </p:sp>
    </p:spTree>
    <p:extLst>
      <p:ext uri="{BB962C8B-B14F-4D97-AF65-F5344CB8AC3E}">
        <p14:creationId xmlns:p14="http://schemas.microsoft.com/office/powerpoint/2010/main" val="2736567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TRÌNH BÀY GRID LAYOUT</a:t>
            </a:r>
            <a:endParaRPr lang="en-US">
              <a:solidFill>
                <a:srgbClr val="FFFF00"/>
              </a:solidFill>
            </a:endParaRPr>
          </a:p>
        </p:txBody>
      </p:sp>
      <p:sp>
        <p:nvSpPr>
          <p:cNvPr id="3" name="Content Placeholder 2"/>
          <p:cNvSpPr>
            <a:spLocks noGrp="1"/>
          </p:cNvSpPr>
          <p:nvPr>
            <p:ph idx="1"/>
          </p:nvPr>
        </p:nvSpPr>
        <p:spPr/>
        <p:txBody>
          <a:bodyPr>
            <a:normAutofit fontScale="92500" lnSpcReduction="10000"/>
          </a:bodyPr>
          <a:lstStyle/>
          <a:p>
            <a:pPr lvl="0" algn="just"/>
            <a:r>
              <a:rPr lang="en-US" sz="3100" smtClean="0"/>
              <a:t>Cách </a:t>
            </a:r>
            <a:r>
              <a:rPr lang="en-US" sz="3100"/>
              <a:t>trình bày Grid Layout sẽ sắp xếp các đối tượng theo dạng bảng, được xác định số hàng và số </a:t>
            </a:r>
            <a:r>
              <a:rPr lang="en-US" sz="3100" smtClean="0"/>
              <a:t>cột.</a:t>
            </a:r>
          </a:p>
          <a:p>
            <a:pPr lvl="1" algn="just"/>
            <a:r>
              <a:rPr lang="en-US" sz="2700" smtClean="0">
                <a:solidFill>
                  <a:srgbClr val="FFFF00"/>
                </a:solidFill>
              </a:rPr>
              <a:t>GridLayout (int</a:t>
            </a:r>
            <a:r>
              <a:rPr lang="en-US" sz="2700">
                <a:solidFill>
                  <a:srgbClr val="FFFF00"/>
                </a:solidFill>
              </a:rPr>
              <a:t>, int)</a:t>
            </a:r>
            <a:r>
              <a:rPr lang="en-US" sz="2700"/>
              <a:t>: </a:t>
            </a:r>
            <a:r>
              <a:rPr lang="en-US" sz="2700" smtClean="0"/>
              <a:t>Khởi </a:t>
            </a:r>
            <a:r>
              <a:rPr lang="en-US" sz="2700"/>
              <a:t>tạo một đối tượng trình bày. Hai tham số đầu vào lần lượt là số hàng và số cột của grid trình </a:t>
            </a:r>
            <a:r>
              <a:rPr lang="en-US" sz="2700" smtClean="0"/>
              <a:t>bày.</a:t>
            </a:r>
          </a:p>
          <a:p>
            <a:pPr lvl="1" algn="just"/>
            <a:r>
              <a:rPr lang="en-US" sz="2700" smtClean="0">
                <a:solidFill>
                  <a:srgbClr val="FFFF00"/>
                </a:solidFill>
              </a:rPr>
              <a:t>GridLayout (int</a:t>
            </a:r>
            <a:r>
              <a:rPr lang="en-US" sz="2700">
                <a:solidFill>
                  <a:srgbClr val="FFFF00"/>
                </a:solidFill>
              </a:rPr>
              <a:t>, int, int, int)</a:t>
            </a:r>
            <a:r>
              <a:rPr lang="en-US" sz="2700"/>
              <a:t>: </a:t>
            </a:r>
            <a:r>
              <a:rPr lang="en-US" sz="2700" smtClean="0"/>
              <a:t>Khởi </a:t>
            </a:r>
            <a:r>
              <a:rPr lang="en-US" sz="2700"/>
              <a:t>tạo một đối tượng trình bày, hai tham số đầu xác định số hàng và số cột trình bày. Hai tham số sau xác định khoảng cách giữa các dòng và các cột của bảng</a:t>
            </a:r>
            <a:r>
              <a:rPr lang="en-US" sz="2700" smtClean="0"/>
              <a:t>.</a:t>
            </a:r>
            <a:endParaRPr lang="en-US"/>
          </a:p>
        </p:txBody>
      </p:sp>
    </p:spTree>
    <p:extLst>
      <p:ext uri="{BB962C8B-B14F-4D97-AF65-F5344CB8AC3E}">
        <p14:creationId xmlns:p14="http://schemas.microsoft.com/office/powerpoint/2010/main" val="5604518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JFRAME</a:t>
            </a:r>
          </a:p>
        </p:txBody>
      </p:sp>
      <p:sp>
        <p:nvSpPr>
          <p:cNvPr id="3" name="Content Placeholder 2"/>
          <p:cNvSpPr>
            <a:spLocks noGrp="1"/>
          </p:cNvSpPr>
          <p:nvPr>
            <p:ph idx="1"/>
          </p:nvPr>
        </p:nvSpPr>
        <p:spPr>
          <a:ln>
            <a:solidFill>
              <a:schemeClr val="accent1"/>
            </a:solidFill>
          </a:ln>
        </p:spPr>
        <p:txBody>
          <a:bodyPr>
            <a:normAutofit fontScale="92500"/>
          </a:bodyPr>
          <a:lstStyle/>
          <a:p>
            <a:pPr lvl="0" algn="just"/>
            <a:r>
              <a:rPr lang="en-US" sz="3100" smtClean="0"/>
              <a:t>Để </a:t>
            </a:r>
            <a:r>
              <a:rPr lang="en-US" sz="3100"/>
              <a:t>truy nhập vào một tầng bất kỳ, ta dùng phương thức có tên:</a:t>
            </a:r>
          </a:p>
          <a:p>
            <a:pPr marL="36576" lvl="0" indent="0" algn="just">
              <a:buNone/>
            </a:pPr>
            <a:r>
              <a:rPr lang="en-US" sz="3100" smtClean="0"/>
              <a:t>	</a:t>
            </a:r>
            <a:r>
              <a:rPr lang="en-US" sz="3100" smtClean="0">
                <a:solidFill>
                  <a:srgbClr val="FFFF00"/>
                </a:solidFill>
              </a:rPr>
              <a:t>get </a:t>
            </a:r>
            <a:r>
              <a:rPr lang="en-US" sz="3100">
                <a:solidFill>
                  <a:srgbClr val="FFFF00"/>
                </a:solidFill>
              </a:rPr>
              <a:t>+ &lt;Tên của tầng&gt;();</a:t>
            </a:r>
          </a:p>
          <a:p>
            <a:pPr lvl="0" algn="just"/>
            <a:r>
              <a:rPr lang="en-US" sz="3100"/>
              <a:t>Ví dụ:</a:t>
            </a:r>
          </a:p>
          <a:p>
            <a:pPr marL="448056" lvl="1" indent="0" algn="just">
              <a:buNone/>
            </a:pPr>
            <a:r>
              <a:rPr lang="en-US" sz="2700">
                <a:solidFill>
                  <a:srgbClr val="FFFF00"/>
                </a:solidFill>
              </a:rPr>
              <a:t>JFrame myFrame = new JFrame(“My JFrame”); </a:t>
            </a:r>
            <a:endParaRPr lang="en-US" sz="2700" smtClean="0">
              <a:solidFill>
                <a:srgbClr val="FFFF00"/>
              </a:solidFill>
            </a:endParaRPr>
          </a:p>
          <a:p>
            <a:pPr marL="448056" lvl="1" indent="0" algn="just">
              <a:buNone/>
            </a:pPr>
            <a:r>
              <a:rPr lang="en-US" sz="2700" smtClean="0">
                <a:solidFill>
                  <a:srgbClr val="FFFF00"/>
                </a:solidFill>
              </a:rPr>
              <a:t>myFrame.getContentPane</a:t>
            </a:r>
            <a:r>
              <a:rPr lang="en-US" sz="2700">
                <a:solidFill>
                  <a:srgbClr val="FFFF00"/>
                </a:solidFill>
              </a:rPr>
              <a:t>().add(“Center”, new JButton(“Test”));</a:t>
            </a:r>
          </a:p>
          <a:p>
            <a:pPr algn="just"/>
            <a:r>
              <a:rPr lang="en-US" sz="3100" smtClean="0"/>
              <a:t>Sẽ </a:t>
            </a:r>
            <a:r>
              <a:rPr lang="en-US" sz="3100"/>
              <a:t>gắn một nút nhấn có nhãn Test vào tầng Content của khung chứa myFrame.</a:t>
            </a:r>
          </a:p>
        </p:txBody>
      </p:sp>
    </p:spTree>
    <p:extLst>
      <p:ext uri="{BB962C8B-B14F-4D97-AF65-F5344CB8AC3E}">
        <p14:creationId xmlns:p14="http://schemas.microsoft.com/office/powerpoint/2010/main" val="3683398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JFRAME</a:t>
            </a: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31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7" y="1495002"/>
            <a:ext cx="9081666" cy="5318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3668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JFRAME</a:t>
            </a: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31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338" y="1466676"/>
            <a:ext cx="7504113" cy="534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3001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JFRAME</a:t>
            </a: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31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9" y="466454"/>
            <a:ext cx="8947662" cy="620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3904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solidFill>
                  <a:srgbClr val="FFFF00"/>
                </a:solidFill>
              </a:rPr>
              <a:t>JFRAME</a:t>
            </a: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31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2204864"/>
            <a:ext cx="527050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75631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lnSpcReduction="10000"/>
          </a:bodyPr>
          <a:lstStyle/>
          <a:p>
            <a:pPr lvl="0" algn="just"/>
            <a:r>
              <a:rPr lang="en-US" sz="3100" smtClean="0"/>
              <a:t>Trình </a:t>
            </a:r>
            <a:r>
              <a:rPr lang="en-US" sz="3100"/>
              <a:t>đơn được dùng trên các thanh công cụ của các cửa sổ hoặc là popup menu xuất hiện khi ta click chuột phải vào một đối tượng. Các thành phần căn bản của trình </a:t>
            </a:r>
            <a:r>
              <a:rPr lang="en-US" sz="3100" smtClean="0"/>
              <a:t>đơn:</a:t>
            </a:r>
          </a:p>
          <a:p>
            <a:pPr lvl="1" algn="just"/>
            <a:r>
              <a:rPr lang="en-US" sz="2700" smtClean="0"/>
              <a:t>Menubar</a:t>
            </a:r>
            <a:r>
              <a:rPr lang="en-US" sz="2700"/>
              <a:t>: thanh trình </a:t>
            </a:r>
            <a:r>
              <a:rPr lang="en-US" sz="2700" smtClean="0"/>
              <a:t>đơn</a:t>
            </a:r>
          </a:p>
          <a:p>
            <a:pPr lvl="1" algn="just"/>
            <a:r>
              <a:rPr lang="en-US" sz="2700" smtClean="0"/>
              <a:t>Menu</a:t>
            </a:r>
            <a:r>
              <a:rPr lang="en-US" sz="2700"/>
              <a:t>: trình đơn đổ </a:t>
            </a:r>
            <a:r>
              <a:rPr lang="en-US" sz="2700" smtClean="0"/>
              <a:t>xuống</a:t>
            </a:r>
          </a:p>
          <a:p>
            <a:pPr lvl="1" algn="just"/>
            <a:r>
              <a:rPr lang="en-US" sz="2700" smtClean="0"/>
              <a:t>PopupMenu</a:t>
            </a:r>
            <a:r>
              <a:rPr lang="en-US" sz="2700"/>
              <a:t>: trình đơn xuất hiện khi click chuột </a:t>
            </a:r>
            <a:r>
              <a:rPr lang="en-US" sz="2700" smtClean="0"/>
              <a:t>phải.</a:t>
            </a:r>
          </a:p>
          <a:p>
            <a:pPr lvl="1" algn="just"/>
            <a:r>
              <a:rPr lang="en-US" sz="2700" smtClean="0"/>
              <a:t>MenuItem</a:t>
            </a:r>
            <a:r>
              <a:rPr lang="en-US" sz="2700"/>
              <a:t>: các mục chọn của trình đơn.</a:t>
            </a:r>
          </a:p>
          <a:p>
            <a:pPr lvl="0" algn="just"/>
            <a:endParaRPr lang="en-US" sz="3100"/>
          </a:p>
        </p:txBody>
      </p:sp>
    </p:spTree>
    <p:extLst>
      <p:ext uri="{BB962C8B-B14F-4D97-AF65-F5344CB8AC3E}">
        <p14:creationId xmlns:p14="http://schemas.microsoft.com/office/powerpoint/2010/main" val="15591754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JMENUBAR</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fontScale="92500" lnSpcReduction="10000"/>
          </a:bodyPr>
          <a:lstStyle/>
          <a:p>
            <a:pPr lvl="0" algn="just"/>
            <a:r>
              <a:rPr lang="en-US" sz="3100" smtClean="0"/>
              <a:t>JMenubar </a:t>
            </a:r>
            <a:r>
              <a:rPr lang="en-US" sz="3100"/>
              <a:t>là thanh công cụ dùng để chứa các trình đơn JMenu. Các phương thức cơ bản của lớp </a:t>
            </a:r>
            <a:r>
              <a:rPr lang="en-US" sz="3100" smtClean="0"/>
              <a:t>JMenubar:</a:t>
            </a:r>
          </a:p>
          <a:p>
            <a:pPr lvl="1" algn="just"/>
            <a:r>
              <a:rPr lang="en-US" sz="2700" smtClean="0"/>
              <a:t>JMenubar</a:t>
            </a:r>
            <a:r>
              <a:rPr lang="en-US" sz="2700"/>
              <a:t>(): khởi tạo một thanh công cụ cho trình </a:t>
            </a:r>
            <a:r>
              <a:rPr lang="en-US" sz="2700" smtClean="0"/>
              <a:t>đơn</a:t>
            </a:r>
          </a:p>
          <a:p>
            <a:pPr lvl="1" algn="just"/>
            <a:r>
              <a:rPr lang="en-US" sz="2700" smtClean="0"/>
              <a:t>add(JMenu</a:t>
            </a:r>
            <a:r>
              <a:rPr lang="en-US" sz="2700"/>
              <a:t>): thêm một trình đơn Menu lên </a:t>
            </a:r>
            <a:r>
              <a:rPr lang="en-US" sz="2700" smtClean="0"/>
              <a:t>menubar.</a:t>
            </a:r>
          </a:p>
          <a:p>
            <a:pPr lvl="0" algn="just"/>
            <a:r>
              <a:rPr lang="en-US" sz="3100" smtClean="0"/>
              <a:t>Để </a:t>
            </a:r>
            <a:r>
              <a:rPr lang="en-US" sz="3100"/>
              <a:t>đặt một menubar lên một JFrame, ta gọi phương thức của JFrame</a:t>
            </a:r>
            <a:r>
              <a:rPr lang="en-US" sz="3100" smtClean="0"/>
              <a:t>:</a:t>
            </a:r>
          </a:p>
          <a:p>
            <a:pPr lvl="1" algn="just"/>
            <a:r>
              <a:rPr lang="en-US" sz="2700" smtClean="0">
                <a:solidFill>
                  <a:srgbClr val="FFFF00"/>
                </a:solidFill>
              </a:rPr>
              <a:t>&lt;</a:t>
            </a:r>
            <a:r>
              <a:rPr lang="en-US" sz="2700">
                <a:solidFill>
                  <a:srgbClr val="FFFF00"/>
                </a:solidFill>
              </a:rPr>
              <a:t>Đối tượng JFrame&gt;.setJMenuBar(&lt;Đối tượng menubar&gt;);</a:t>
            </a:r>
          </a:p>
          <a:p>
            <a:pPr lvl="0" algn="just"/>
            <a:endParaRPr lang="en-US" sz="3100"/>
          </a:p>
        </p:txBody>
      </p:sp>
    </p:spTree>
    <p:extLst>
      <p:ext uri="{BB962C8B-B14F-4D97-AF65-F5344CB8AC3E}">
        <p14:creationId xmlns:p14="http://schemas.microsoft.com/office/powerpoint/2010/main" val="506178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fontScale="85000" lnSpcReduction="10000"/>
          </a:bodyPr>
          <a:lstStyle/>
          <a:p>
            <a:pPr lvl="0" algn="just"/>
            <a:r>
              <a:rPr lang="en-US" sz="3100" smtClean="0"/>
              <a:t>Trình </a:t>
            </a:r>
            <a:r>
              <a:rPr lang="en-US" sz="3100"/>
              <a:t>đơn JMenu là đối tượng sẽ sổ </a:t>
            </a:r>
            <a:r>
              <a:rPr lang="en-US" sz="3100" smtClean="0"/>
              <a:t>xuống </a:t>
            </a:r>
            <a:r>
              <a:rPr lang="en-US" sz="3100"/>
              <a:t>khi click chuột lên đối tượng hiển thị của JMenu. JMenu còn được gọi là menu con của một thanh trình đơn. Các phương thức cơ bản của lớp </a:t>
            </a:r>
            <a:r>
              <a:rPr lang="en-US" sz="3100" smtClean="0"/>
              <a:t>JMenu:</a:t>
            </a:r>
          </a:p>
          <a:p>
            <a:pPr lvl="1" algn="just"/>
            <a:r>
              <a:rPr lang="en-US" sz="2700" smtClean="0">
                <a:solidFill>
                  <a:srgbClr val="FFFF00"/>
                </a:solidFill>
              </a:rPr>
              <a:t>JMenu(String</a:t>
            </a:r>
            <a:r>
              <a:rPr lang="en-US" sz="2700">
                <a:solidFill>
                  <a:srgbClr val="FFFF00"/>
                </a:solidFill>
              </a:rPr>
              <a:t>):</a:t>
            </a:r>
            <a:r>
              <a:rPr lang="en-US" sz="2700"/>
              <a:t> </a:t>
            </a:r>
            <a:r>
              <a:rPr lang="en-US" sz="2700" smtClean="0"/>
              <a:t>Khởi </a:t>
            </a:r>
            <a:r>
              <a:rPr lang="en-US" sz="2700"/>
              <a:t>tạo một JMenu, với tên xác </a:t>
            </a:r>
            <a:r>
              <a:rPr lang="en-US" sz="2700" smtClean="0"/>
              <a:t>định.</a:t>
            </a:r>
          </a:p>
          <a:p>
            <a:pPr lvl="1" algn="just"/>
            <a:r>
              <a:rPr lang="en-US" sz="2700" smtClean="0">
                <a:solidFill>
                  <a:srgbClr val="FFFF00"/>
                </a:solidFill>
              </a:rPr>
              <a:t>add(MenuItem</a:t>
            </a:r>
            <a:r>
              <a:rPr lang="en-US" sz="2700">
                <a:solidFill>
                  <a:srgbClr val="FFFF00"/>
                </a:solidFill>
              </a:rPr>
              <a:t>):</a:t>
            </a:r>
            <a:r>
              <a:rPr lang="en-US" sz="2700"/>
              <a:t> </a:t>
            </a:r>
            <a:r>
              <a:rPr lang="en-US" sz="2700" smtClean="0"/>
              <a:t>Thêm </a:t>
            </a:r>
            <a:r>
              <a:rPr lang="en-US" sz="2700"/>
              <a:t>một MenuItem vào </a:t>
            </a:r>
            <a:r>
              <a:rPr lang="en-US" sz="2700" smtClean="0"/>
              <a:t>Jmenu</a:t>
            </a:r>
          </a:p>
          <a:p>
            <a:pPr lvl="1" algn="just"/>
            <a:r>
              <a:rPr lang="en-US" sz="2700" smtClean="0">
                <a:solidFill>
                  <a:srgbClr val="FFFF00"/>
                </a:solidFill>
              </a:rPr>
              <a:t>add(JMenu</a:t>
            </a:r>
            <a:r>
              <a:rPr lang="en-US" sz="2700">
                <a:solidFill>
                  <a:srgbClr val="FFFF00"/>
                </a:solidFill>
              </a:rPr>
              <a:t>):</a:t>
            </a:r>
            <a:r>
              <a:rPr lang="en-US" sz="2700"/>
              <a:t> </a:t>
            </a:r>
            <a:r>
              <a:rPr lang="en-US" sz="2700" smtClean="0"/>
              <a:t>Thêm </a:t>
            </a:r>
            <a:r>
              <a:rPr lang="en-US" sz="2700"/>
              <a:t>một menu con vào JMenu đã có, dùng khi muốn tạo menu có nhiều </a:t>
            </a:r>
            <a:r>
              <a:rPr lang="en-US" sz="2700" smtClean="0"/>
              <a:t>mức.</a:t>
            </a:r>
          </a:p>
          <a:p>
            <a:pPr lvl="1" algn="just"/>
            <a:r>
              <a:rPr lang="en-US" sz="2700" smtClean="0">
                <a:solidFill>
                  <a:srgbClr val="FFFF00"/>
                </a:solidFill>
              </a:rPr>
              <a:t>addSeparator</a:t>
            </a:r>
            <a:r>
              <a:rPr lang="en-US" sz="2700">
                <a:solidFill>
                  <a:srgbClr val="FFFF00"/>
                </a:solidFill>
              </a:rPr>
              <a:t>():</a:t>
            </a:r>
            <a:r>
              <a:rPr lang="en-US" sz="2700"/>
              <a:t> </a:t>
            </a:r>
            <a:r>
              <a:rPr lang="en-US" sz="2700" smtClean="0"/>
              <a:t>Thêm </a:t>
            </a:r>
            <a:r>
              <a:rPr lang="en-US" sz="2700"/>
              <a:t>một đường phân vùng vào menu (để nhóm các item với nhau).</a:t>
            </a:r>
          </a:p>
          <a:p>
            <a:pPr lvl="0" algn="just"/>
            <a:endParaRPr lang="en-US" sz="3100"/>
          </a:p>
        </p:txBody>
      </p:sp>
    </p:spTree>
    <p:extLst>
      <p:ext uri="{BB962C8B-B14F-4D97-AF65-F5344CB8AC3E}">
        <p14:creationId xmlns:p14="http://schemas.microsoft.com/office/powerpoint/2010/main" val="4678142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r>
              <a:rPr lang="en-US" sz="3100" smtClean="0"/>
              <a:t>Xử </a:t>
            </a:r>
            <a:r>
              <a:rPr lang="en-US" sz="3100"/>
              <a:t>lý sự kiện của lớp </a:t>
            </a:r>
            <a:r>
              <a:rPr lang="en-US" sz="3100" smtClean="0"/>
              <a:t>JMenu:</a:t>
            </a:r>
          </a:p>
          <a:p>
            <a:pPr lvl="1" algn="just"/>
            <a:r>
              <a:rPr lang="en-US" sz="2700" smtClean="0"/>
              <a:t>Kiểu </a:t>
            </a:r>
            <a:r>
              <a:rPr lang="en-US" sz="2700"/>
              <a:t>sự kiện: </a:t>
            </a:r>
            <a:r>
              <a:rPr lang="en-US" sz="2700" smtClean="0"/>
              <a:t>ActionEvent</a:t>
            </a:r>
          </a:p>
          <a:p>
            <a:pPr lvl="1" algn="just"/>
            <a:r>
              <a:rPr lang="en-US" sz="2700" smtClean="0"/>
              <a:t>Giao </a:t>
            </a:r>
            <a:r>
              <a:rPr lang="en-US" sz="2700"/>
              <a:t>tiếp cài đặt: </a:t>
            </a:r>
            <a:r>
              <a:rPr lang="en-US" sz="2700" smtClean="0"/>
              <a:t>ActionListener</a:t>
            </a:r>
          </a:p>
          <a:p>
            <a:pPr lvl="1" algn="just"/>
            <a:r>
              <a:rPr lang="en-US" sz="2700" smtClean="0"/>
              <a:t>Phương </a:t>
            </a:r>
            <a:r>
              <a:rPr lang="en-US" sz="2700"/>
              <a:t>thức xử </a:t>
            </a:r>
            <a:r>
              <a:rPr lang="en-US" sz="2700" smtClean="0"/>
              <a:t>lý:</a:t>
            </a:r>
          </a:p>
          <a:p>
            <a:pPr marL="448056" lvl="1" indent="0" algn="just">
              <a:buNone/>
            </a:pPr>
            <a:r>
              <a:rPr lang="en-US" sz="2700"/>
              <a:t>	</a:t>
            </a:r>
            <a:r>
              <a:rPr lang="en-US" sz="2700" smtClean="0"/>
              <a:t>actionPerformed(ActionEvent);</a:t>
            </a:r>
          </a:p>
        </p:txBody>
      </p:sp>
    </p:spTree>
    <p:extLst>
      <p:ext uri="{BB962C8B-B14F-4D97-AF65-F5344CB8AC3E}">
        <p14:creationId xmlns:p14="http://schemas.microsoft.com/office/powerpoint/2010/main" val="4706784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fontScale="85000" lnSpcReduction="20000"/>
          </a:bodyPr>
          <a:lstStyle/>
          <a:p>
            <a:pPr lvl="0" algn="just"/>
            <a:r>
              <a:rPr lang="en-US" sz="3100" smtClean="0"/>
              <a:t>JMenuItem </a:t>
            </a:r>
            <a:r>
              <a:rPr lang="en-US" sz="3100"/>
              <a:t>là đối tượng item trong các trình đơn JMenu. Mỗi item, khi được click vào sẽ có tác dụng như một nút lệnh. Các phương thức cơ bản của lớp </a:t>
            </a:r>
            <a:r>
              <a:rPr lang="en-US" sz="3100" smtClean="0"/>
              <a:t>MenuItem:</a:t>
            </a:r>
          </a:p>
          <a:p>
            <a:pPr lvl="1" algn="just"/>
            <a:r>
              <a:rPr lang="en-US" sz="2700" smtClean="0">
                <a:solidFill>
                  <a:srgbClr val="FFFF00"/>
                </a:solidFill>
              </a:rPr>
              <a:t>MenuItem(String</a:t>
            </a:r>
            <a:r>
              <a:rPr lang="en-US" sz="2700">
                <a:solidFill>
                  <a:srgbClr val="FFFF00"/>
                </a:solidFill>
              </a:rPr>
              <a:t>):</a:t>
            </a:r>
            <a:r>
              <a:rPr lang="en-US" sz="2700"/>
              <a:t> K</a:t>
            </a:r>
            <a:r>
              <a:rPr lang="en-US" sz="2700" smtClean="0"/>
              <a:t>hởi </a:t>
            </a:r>
            <a:r>
              <a:rPr lang="en-US" sz="2700"/>
              <a:t>tạo một </a:t>
            </a:r>
            <a:r>
              <a:rPr lang="en-US" sz="2700" smtClean="0"/>
              <a:t>item.</a:t>
            </a:r>
          </a:p>
          <a:p>
            <a:pPr lvl="1" algn="just"/>
            <a:r>
              <a:rPr lang="en-US" sz="2700" smtClean="0">
                <a:solidFill>
                  <a:srgbClr val="FFFF00"/>
                </a:solidFill>
              </a:rPr>
              <a:t>CheckboxJMenuItem(String</a:t>
            </a:r>
            <a:r>
              <a:rPr lang="en-US" sz="2700">
                <a:solidFill>
                  <a:srgbClr val="FFFF00"/>
                </a:solidFill>
              </a:rPr>
              <a:t>):</a:t>
            </a:r>
            <a:r>
              <a:rPr lang="en-US" sz="2700"/>
              <a:t> </a:t>
            </a:r>
            <a:r>
              <a:rPr lang="en-US" sz="2700" smtClean="0"/>
              <a:t>Khởi </a:t>
            </a:r>
            <a:r>
              <a:rPr lang="en-US" sz="2700"/>
              <a:t>tạo một item có mục chọn như </a:t>
            </a:r>
            <a:r>
              <a:rPr lang="en-US" sz="2700" smtClean="0"/>
              <a:t>checkbox.</a:t>
            </a:r>
          </a:p>
          <a:p>
            <a:pPr lvl="1" algn="just"/>
            <a:r>
              <a:rPr lang="en-US" sz="2700" smtClean="0">
                <a:solidFill>
                  <a:srgbClr val="FFFF00"/>
                </a:solidFill>
              </a:rPr>
              <a:t>getState</a:t>
            </a:r>
            <a:r>
              <a:rPr lang="en-US" sz="2700">
                <a:solidFill>
                  <a:srgbClr val="FFFF00"/>
                </a:solidFill>
              </a:rPr>
              <a:t>():</a:t>
            </a:r>
            <a:r>
              <a:rPr lang="en-US" sz="2700"/>
              <a:t> </a:t>
            </a:r>
            <a:r>
              <a:rPr lang="en-US" sz="2700" smtClean="0"/>
              <a:t>Trả </a:t>
            </a:r>
            <a:r>
              <a:rPr lang="en-US" sz="2700"/>
              <a:t>về trạng thái của item. Chỉ dùng cho item có mục </a:t>
            </a:r>
            <a:r>
              <a:rPr lang="en-US" sz="2700" smtClean="0"/>
              <a:t>chọn.</a:t>
            </a:r>
          </a:p>
          <a:p>
            <a:pPr lvl="1" algn="just"/>
            <a:r>
              <a:rPr lang="en-US" sz="2700" smtClean="0">
                <a:solidFill>
                  <a:srgbClr val="FFFF00"/>
                </a:solidFill>
              </a:rPr>
              <a:t>enable</a:t>
            </a:r>
            <a:r>
              <a:rPr lang="en-US" sz="2700">
                <a:solidFill>
                  <a:srgbClr val="FFFF00"/>
                </a:solidFill>
              </a:rPr>
              <a:t>():</a:t>
            </a:r>
            <a:r>
              <a:rPr lang="en-US" sz="2700"/>
              <a:t> </a:t>
            </a:r>
            <a:r>
              <a:rPr lang="en-US" sz="2700" smtClean="0"/>
              <a:t>Cho </a:t>
            </a:r>
            <a:r>
              <a:rPr lang="en-US" sz="2700"/>
              <a:t>phép item hoạt động (là chế độ mặc định</a:t>
            </a:r>
            <a:r>
              <a:rPr lang="en-US" sz="2700" smtClean="0"/>
              <a:t>).</a:t>
            </a:r>
          </a:p>
          <a:p>
            <a:pPr lvl="1" algn="just"/>
            <a:r>
              <a:rPr lang="en-US" sz="2700" smtClean="0">
                <a:solidFill>
                  <a:srgbClr val="FFFF00"/>
                </a:solidFill>
              </a:rPr>
              <a:t>disable</a:t>
            </a:r>
            <a:r>
              <a:rPr lang="en-US" sz="2700">
                <a:solidFill>
                  <a:srgbClr val="FFFF00"/>
                </a:solidFill>
              </a:rPr>
              <a:t>():</a:t>
            </a:r>
            <a:r>
              <a:rPr lang="en-US" sz="2700"/>
              <a:t> </a:t>
            </a:r>
            <a:r>
              <a:rPr lang="en-US" sz="2700" smtClean="0"/>
              <a:t>Không </a:t>
            </a:r>
            <a:r>
              <a:rPr lang="en-US" sz="2700"/>
              <a:t>cho phép item hoạt động (làm mờ item đi).</a:t>
            </a:r>
          </a:p>
        </p:txBody>
      </p:sp>
    </p:spTree>
    <p:extLst>
      <p:ext uri="{BB962C8B-B14F-4D97-AF65-F5344CB8AC3E}">
        <p14:creationId xmlns:p14="http://schemas.microsoft.com/office/powerpoint/2010/main" val="2893535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TRÌNH BÀY GRID LAYOUT</a:t>
            </a:r>
            <a:endParaRPr lang="en-US">
              <a:solidFill>
                <a:srgbClr val="FFFF00"/>
              </a:solidFill>
            </a:endParaRPr>
          </a:p>
        </p:txBody>
      </p:sp>
      <p:sp>
        <p:nvSpPr>
          <p:cNvPr id="3" name="Content Placeholder 2"/>
          <p:cNvSpPr>
            <a:spLocks noGrp="1"/>
          </p:cNvSpPr>
          <p:nvPr>
            <p:ph idx="1"/>
          </p:nvPr>
        </p:nvSpPr>
        <p:spPr/>
        <p:txBody>
          <a:bodyPr>
            <a:normAutofit fontScale="92500" lnSpcReduction="20000"/>
          </a:bodyPr>
          <a:lstStyle/>
          <a:p>
            <a:pPr lvl="0" algn="just"/>
            <a:r>
              <a:rPr lang="en-US" sz="3100" smtClean="0">
                <a:solidFill>
                  <a:srgbClr val="FF0000"/>
                </a:solidFill>
              </a:rPr>
              <a:t>Lưu </a:t>
            </a:r>
            <a:r>
              <a:rPr lang="en-US" sz="3100">
                <a:solidFill>
                  <a:srgbClr val="FF0000"/>
                </a:solidFill>
              </a:rPr>
              <a:t>ý:</a:t>
            </a:r>
            <a:r>
              <a:rPr lang="en-US" sz="3100"/>
              <a:t> Khi số lượng đối tượng được chèn nhiều hơn vào frame, ta muốn chương trình tự tính số hàng, hoặc tự tính số cột hiển thị, thì ta để tham số tương ứng là </a:t>
            </a:r>
            <a:r>
              <a:rPr lang="en-US" sz="3100" smtClean="0"/>
              <a:t>0.</a:t>
            </a:r>
          </a:p>
          <a:p>
            <a:pPr lvl="0" algn="just"/>
            <a:r>
              <a:rPr lang="en-US" sz="3100" smtClean="0">
                <a:solidFill>
                  <a:srgbClr val="FF0000"/>
                </a:solidFill>
              </a:rPr>
              <a:t>Ví dụ:</a:t>
            </a:r>
          </a:p>
          <a:p>
            <a:pPr lvl="1" algn="just"/>
            <a:r>
              <a:rPr lang="en-US" sz="2700" smtClean="0">
                <a:solidFill>
                  <a:srgbClr val="FFFF00"/>
                </a:solidFill>
              </a:rPr>
              <a:t>setLayout(new </a:t>
            </a:r>
            <a:r>
              <a:rPr lang="en-US" sz="2700">
                <a:solidFill>
                  <a:srgbClr val="FFFF00"/>
                </a:solidFill>
              </a:rPr>
              <a:t>GridLayout(3,0</a:t>
            </a:r>
            <a:r>
              <a:rPr lang="en-US" sz="2700" smtClean="0">
                <a:solidFill>
                  <a:srgbClr val="FFFF00"/>
                </a:solidFill>
              </a:rPr>
              <a:t>));</a:t>
            </a:r>
          </a:p>
          <a:p>
            <a:pPr marL="448056" lvl="1" indent="0" algn="just">
              <a:buNone/>
            </a:pPr>
            <a:r>
              <a:rPr lang="en-US" sz="2700" smtClean="0"/>
              <a:t>sẽ </a:t>
            </a:r>
            <a:r>
              <a:rPr lang="en-US" sz="2700"/>
              <a:t>cố định số hàng trình bày là 3, số cột là tuỳ thuộc vào số đối tượng trong </a:t>
            </a:r>
            <a:r>
              <a:rPr lang="en-US" sz="2700" smtClean="0"/>
              <a:t>frame.</a:t>
            </a:r>
          </a:p>
          <a:p>
            <a:pPr marL="448056" lvl="1" indent="0" algn="just">
              <a:buNone/>
            </a:pPr>
            <a:endParaRPr lang="en-US" sz="2700" smtClean="0"/>
          </a:p>
          <a:p>
            <a:pPr lvl="1" algn="just"/>
            <a:r>
              <a:rPr lang="en-US" sz="2700" smtClean="0">
                <a:solidFill>
                  <a:srgbClr val="FFFF00"/>
                </a:solidFill>
              </a:rPr>
              <a:t>setLayout(new </a:t>
            </a:r>
            <a:r>
              <a:rPr lang="en-US" sz="2700">
                <a:solidFill>
                  <a:srgbClr val="FFFF00"/>
                </a:solidFill>
              </a:rPr>
              <a:t>GridLayout(0,2</a:t>
            </a:r>
            <a:r>
              <a:rPr lang="en-US" sz="2700" smtClean="0">
                <a:solidFill>
                  <a:srgbClr val="FFFF00"/>
                </a:solidFill>
              </a:rPr>
              <a:t>));</a:t>
            </a:r>
          </a:p>
          <a:p>
            <a:pPr marL="448056" lvl="1" indent="0" algn="just">
              <a:buNone/>
            </a:pPr>
            <a:r>
              <a:rPr lang="en-US" sz="2700" smtClean="0"/>
              <a:t>sẽ </a:t>
            </a:r>
            <a:r>
              <a:rPr lang="en-US" sz="2700"/>
              <a:t>cố định số cột là 2, số dòng là mềm dẻo theo số các đối tượng trong frame.</a:t>
            </a:r>
          </a:p>
        </p:txBody>
      </p:sp>
    </p:spTree>
    <p:extLst>
      <p:ext uri="{BB962C8B-B14F-4D97-AF65-F5344CB8AC3E}">
        <p14:creationId xmlns:p14="http://schemas.microsoft.com/office/powerpoint/2010/main" val="22365432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r>
              <a:rPr lang="en-US" sz="3100" smtClean="0"/>
              <a:t>Xử </a:t>
            </a:r>
            <a:r>
              <a:rPr lang="en-US" sz="3100"/>
              <a:t>lý sự kiện của lớp </a:t>
            </a:r>
            <a:r>
              <a:rPr lang="en-US" sz="3100" smtClean="0"/>
              <a:t>MenuItem:</a:t>
            </a:r>
          </a:p>
          <a:p>
            <a:pPr lvl="1" algn="just"/>
            <a:r>
              <a:rPr lang="en-US" sz="2700" smtClean="0"/>
              <a:t>Kiểu </a:t>
            </a:r>
            <a:r>
              <a:rPr lang="en-US" sz="2700"/>
              <a:t>sự kiện: </a:t>
            </a:r>
            <a:r>
              <a:rPr lang="en-US" sz="2700" smtClean="0"/>
              <a:t>ActionEvent</a:t>
            </a:r>
          </a:p>
          <a:p>
            <a:pPr lvl="1" algn="just"/>
            <a:r>
              <a:rPr lang="en-US" sz="2700" smtClean="0"/>
              <a:t>Giao </a:t>
            </a:r>
            <a:r>
              <a:rPr lang="en-US" sz="2700"/>
              <a:t>tiếp cài đặt: </a:t>
            </a:r>
            <a:r>
              <a:rPr lang="en-US" sz="2700" smtClean="0"/>
              <a:t>ActionListener</a:t>
            </a:r>
          </a:p>
          <a:p>
            <a:pPr lvl="1" algn="just"/>
            <a:r>
              <a:rPr lang="en-US" sz="2700" smtClean="0"/>
              <a:t>Phương </a:t>
            </a:r>
            <a:r>
              <a:rPr lang="en-US" sz="2700"/>
              <a:t>thức xử </a:t>
            </a:r>
            <a:r>
              <a:rPr lang="en-US" sz="2700" smtClean="0"/>
              <a:t>lý:</a:t>
            </a:r>
          </a:p>
          <a:p>
            <a:pPr marL="448056" lvl="1" indent="0" algn="just">
              <a:buNone/>
            </a:pPr>
            <a:r>
              <a:rPr lang="en-US" sz="2700"/>
              <a:t>	</a:t>
            </a:r>
            <a:r>
              <a:rPr lang="en-US" sz="2700" smtClean="0"/>
              <a:t>actionPerformed(ActionEvent</a:t>
            </a:r>
            <a:r>
              <a:rPr lang="en-US" sz="2700"/>
              <a:t>);</a:t>
            </a:r>
          </a:p>
        </p:txBody>
      </p:sp>
    </p:spTree>
    <p:extLst>
      <p:ext uri="{BB962C8B-B14F-4D97-AF65-F5344CB8AC3E}">
        <p14:creationId xmlns:p14="http://schemas.microsoft.com/office/powerpoint/2010/main" val="16176906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495425"/>
            <a:ext cx="865822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8621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46" y="1927672"/>
            <a:ext cx="8896750" cy="3301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6713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11" y="1628801"/>
            <a:ext cx="883077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0570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48" y="1340768"/>
            <a:ext cx="890850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4714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9" y="1628800"/>
            <a:ext cx="8973302"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5738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37" y="1556792"/>
            <a:ext cx="889712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56007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1556792"/>
            <a:ext cx="90582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7998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JMENUITEM</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270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56769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985" y="1221184"/>
            <a:ext cx="56642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689" y="3573016"/>
            <a:ext cx="56769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8654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mtClean="0">
                <a:solidFill>
                  <a:srgbClr val="FFFF00"/>
                </a:solidFill>
              </a:rPr>
              <a:t>XỬ LÝ SỰ KIỆN</a:t>
            </a:r>
            <a:endParaRPr lang="en-US">
              <a:solidFill>
                <a:srgbClr val="FFFF00"/>
              </a:solidFill>
            </a:endParaRPr>
          </a:p>
        </p:txBody>
      </p:sp>
      <p:sp>
        <p:nvSpPr>
          <p:cNvPr id="3" name="Content Placeholder 2"/>
          <p:cNvSpPr>
            <a:spLocks noGrp="1"/>
          </p:cNvSpPr>
          <p:nvPr>
            <p:ph idx="1"/>
          </p:nvPr>
        </p:nvSpPr>
        <p:spPr>
          <a:ln>
            <a:solidFill>
              <a:schemeClr val="accent1"/>
            </a:solidFill>
          </a:ln>
        </p:spPr>
        <p:txBody>
          <a:bodyPr>
            <a:normAutofit/>
          </a:bodyPr>
          <a:lstStyle/>
          <a:p>
            <a:pPr lvl="0" algn="just"/>
            <a:endParaRPr lang="en-US" sz="310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24865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36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11023</TotalTime>
  <Words>4259</Words>
  <Application>Microsoft Office PowerPoint</Application>
  <PresentationFormat>On-screen Show (4:3)</PresentationFormat>
  <Paragraphs>452</Paragraphs>
  <Slides>123</Slides>
  <Notes>20</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Technic</vt:lpstr>
      <vt:lpstr>lập trình GIAO DIỆN (tt)</vt:lpstr>
      <vt:lpstr>NỘI DUNG</vt:lpstr>
      <vt:lpstr>CÁC KỸ THUẬT TRÌNH BÀY</vt:lpstr>
      <vt:lpstr>TRÌNH BÀY FLOW LAYOUT</vt:lpstr>
      <vt:lpstr>TRÌNH BÀY FLOW LAYOUT</vt:lpstr>
      <vt:lpstr>TRÌNH BÀY FLOW LAYOUT</vt:lpstr>
      <vt:lpstr>TRÌNH BÀY FLOW LAYOUT</vt:lpstr>
      <vt:lpstr>TRÌNH BÀY GRID LAYOUT</vt:lpstr>
      <vt:lpstr>TRÌNH BÀY GRID LAYOUT</vt:lpstr>
      <vt:lpstr>TRÌNH BÀY GRID LAYOUT</vt:lpstr>
      <vt:lpstr>TRÌNH BÀY GRID LAYOUT</vt:lpstr>
      <vt:lpstr>TRÌNH BÀY BORDER LAYOUT</vt:lpstr>
      <vt:lpstr>TRÌNH BÀY BORDER LAYOUT</vt:lpstr>
      <vt:lpstr>TRÌNH BÀY BORDER LAYOUT</vt:lpstr>
      <vt:lpstr>TRÌNH BÀY BORDER LAYOUT</vt:lpstr>
      <vt:lpstr>TRÌNH BÀY BORDER LAYOUT</vt:lpstr>
      <vt:lpstr>TRÌNH BÀY GRIDBAG LAYOUT</vt:lpstr>
      <vt:lpstr>LỚP GRIDBAGCONSTRAINTS</vt:lpstr>
      <vt:lpstr>LỚP GRIDBAGCONSTRAINTS</vt:lpstr>
      <vt:lpstr>LỚP GRIDBAGCONSTRAINTS</vt:lpstr>
      <vt:lpstr>LỚP GRIDBAGCONSTRAINTS</vt:lpstr>
      <vt:lpstr>LỚP GRIDBAGCONSTRAINTS</vt:lpstr>
      <vt:lpstr>LỚP GRIDBAGCONSTRAINTS</vt:lpstr>
      <vt:lpstr>LỚP GRIDBAGCONSTRAINTS</vt:lpstr>
      <vt:lpstr>TRÌNH BÀY NULL LAYOUT</vt:lpstr>
      <vt:lpstr>TRÌNH BÀY NULL LAYOUT</vt:lpstr>
      <vt:lpstr>TRÌNH BÀY NULL LAYOUT</vt:lpstr>
      <vt:lpstr>TRÌNH BÀY NULL LAYOUT</vt:lpstr>
      <vt:lpstr>APPLET</vt:lpstr>
      <vt:lpstr>APPLET</vt:lpstr>
      <vt:lpstr>APPLET</vt:lpstr>
      <vt:lpstr>APPLET</vt:lpstr>
      <vt:lpstr>APPLET</vt:lpstr>
      <vt:lpstr>APPLET</vt:lpstr>
      <vt:lpstr>APPLET</vt:lpstr>
      <vt:lpstr>SỬ DỤNG APPLET</vt:lpstr>
      <vt:lpstr>SỬ DỤNG APPLET</vt:lpstr>
      <vt:lpstr>APPLET</vt:lpstr>
      <vt:lpstr>SỬ DỤNG APPLET</vt:lpstr>
      <vt:lpstr>SỬ DỤNG APPLET</vt:lpstr>
      <vt:lpstr>SỬ DỤNG APPLET</vt:lpstr>
      <vt:lpstr>SỬ DỤNG APPLET</vt:lpstr>
      <vt:lpstr>SỬ DỤNG APPLET</vt:lpstr>
      <vt:lpstr>SỬ DỤNG APPLET</vt:lpstr>
      <vt:lpstr>SỬ DỤNG APPLET</vt:lpstr>
      <vt:lpstr>SỬ DỤNG APPLET</vt:lpstr>
      <vt:lpstr>SỬ DỤNG APPLET</vt:lpstr>
      <vt:lpstr>SỬ DỤNG APPLET</vt:lpstr>
      <vt:lpstr>TRUYỀN THAM SỐ CHO APPLET</vt:lpstr>
      <vt:lpstr>TRUYỀN THAM SỐ CHO APPLET</vt:lpstr>
      <vt:lpstr>TRUYỀN THAM SỐ CHO APPLET</vt:lpstr>
      <vt:lpstr>TRUYỀN THAM SỐ CHO APPLET</vt:lpstr>
      <vt:lpstr>TRUYỀN THAM SỐ CHO APPLET</vt:lpstr>
      <vt:lpstr>TRUYỀN THAM SỐ CHO APPLET</vt:lpstr>
      <vt:lpstr>TRUYỀN THAM SỐ CHO APPLET</vt:lpstr>
      <vt:lpstr>TRUYỀN THAM SỐ CHO APPLET</vt:lpstr>
      <vt:lpstr>TRUYỀN THAM SỐ CHO APPLET</vt:lpstr>
      <vt:lpstr>TRUYỀN THAM SỐ CHO APPLET</vt:lpstr>
      <vt:lpstr>TRUYỀN THAM SỐ CHO APPLET</vt:lpstr>
      <vt:lpstr>TRUYỀN THAM SỐ CHO APPLET</vt:lpstr>
      <vt:lpstr>KHÁC NHAU GIỮA MỘT APPLICATION VÀ MỘT APPLET</vt:lpstr>
      <vt:lpstr>KHÁC NHAU GIỮA MỘT APPLICATION VÀ MỘT APPLET</vt:lpstr>
      <vt:lpstr>MỘT SỐ PHƯƠNG THỨC CỦA CLASS GRAPHICS</vt:lpstr>
      <vt:lpstr>CÁC GÓI LẬP TRÌNH  GIAO DIỆN TRONG JAVA</vt:lpstr>
      <vt:lpstr>JAVA AWT  (Abstract Window Toolkit)</vt:lpstr>
      <vt:lpstr>JAVA SWING</vt:lpstr>
      <vt:lpstr>JAVA SWING</vt:lpstr>
      <vt:lpstr>SWING</vt:lpstr>
      <vt:lpstr>MỞ RỘNG CÁC ĐỐI TƯỢNG COMPONENT</vt:lpstr>
      <vt:lpstr>JBUTTON</vt:lpstr>
      <vt:lpstr>JBUTTON</vt:lpstr>
      <vt:lpstr>JBUTTON</vt:lpstr>
      <vt:lpstr>JBUTTON</vt:lpstr>
      <vt:lpstr>JBUTTON</vt:lpstr>
      <vt:lpstr>JBUTTON</vt:lpstr>
      <vt:lpstr>JBUTTON</vt:lpstr>
      <vt:lpstr>MỞ RỘNG CÁC ĐỐI TƯỢNG CONTAINER</vt:lpstr>
      <vt:lpstr>JFRAME</vt:lpstr>
      <vt:lpstr>JFRAME</vt:lpstr>
      <vt:lpstr>JFRAME</vt:lpstr>
      <vt:lpstr>JFRAME</vt:lpstr>
      <vt:lpstr>JFRAME</vt:lpstr>
      <vt:lpstr>JFRAME</vt:lpstr>
      <vt:lpstr>JFRAME</vt:lpstr>
      <vt:lpstr>JMENU</vt:lpstr>
      <vt:lpstr>JMENUBAR</vt:lpstr>
      <vt:lpstr>JMENU</vt:lpstr>
      <vt:lpstr>JMENU</vt:lpstr>
      <vt:lpstr>JMENUITEM</vt:lpstr>
      <vt:lpstr>JMENUITEM</vt:lpstr>
      <vt:lpstr>JMENUITEM</vt:lpstr>
      <vt:lpstr>JMENUITEM</vt:lpstr>
      <vt:lpstr>JMENUITEM</vt:lpstr>
      <vt:lpstr>JMENUITEM</vt:lpstr>
      <vt:lpstr>JMENUITEM</vt:lpstr>
      <vt:lpstr>JMENUITEM</vt:lpstr>
      <vt:lpstr>JMENUITEM</vt:lpstr>
      <vt:lpstr>JMENUITEM</vt:lpstr>
      <vt:lpstr>XỬ LÝ SỰ KIỆN</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CASE STUDY</vt:lpstr>
      <vt:lpstr>BÀI TẬP</vt:lpstr>
      <vt:lpstr>BÀI TẬP</vt:lpstr>
      <vt:lpstr>BÀI TẬP</vt:lpstr>
      <vt:lpstr>BÀI TẬP</vt:lpstr>
      <vt:lpstr>BÀI TẬP</vt:lpstr>
      <vt:lpstr>BÀI TẬP</vt:lpstr>
      <vt:lpstr>BÀI TẬP</vt:lpstr>
      <vt:lpstr>BÀI TẬP</vt:lpstr>
      <vt:lpstr>BÀI TẬP</vt:lpstr>
      <vt:lpstr>BÀI TẬP</vt:lpstr>
      <vt:lpstr>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giao diện</dc:title>
  <dc:creator>Windows User</dc:creator>
  <cp:lastModifiedBy>Windows User</cp:lastModifiedBy>
  <cp:revision>2031</cp:revision>
  <dcterms:created xsi:type="dcterms:W3CDTF">2016-08-15T10:08:11Z</dcterms:created>
  <dcterms:modified xsi:type="dcterms:W3CDTF">2016-11-22T18:04:05Z</dcterms:modified>
</cp:coreProperties>
</file>