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 id="2147483680" r:id="rId5"/>
  </p:sldMasterIdLst>
  <p:notesMasterIdLst>
    <p:notesMasterId r:id="rId36"/>
  </p:notesMasterIdLst>
  <p:sldIdLst>
    <p:sldId id="256" r:id="rId6"/>
    <p:sldId id="330" r:id="rId7"/>
    <p:sldId id="331" r:id="rId8"/>
    <p:sldId id="260" r:id="rId9"/>
    <p:sldId id="264" r:id="rId10"/>
    <p:sldId id="263" r:id="rId11"/>
    <p:sldId id="283" r:id="rId12"/>
    <p:sldId id="324" r:id="rId13"/>
    <p:sldId id="308" r:id="rId14"/>
    <p:sldId id="309" r:id="rId15"/>
    <p:sldId id="310" r:id="rId16"/>
    <p:sldId id="311" r:id="rId17"/>
    <p:sldId id="312" r:id="rId18"/>
    <p:sldId id="313" r:id="rId19"/>
    <p:sldId id="314" r:id="rId20"/>
    <p:sldId id="316" r:id="rId21"/>
    <p:sldId id="317" r:id="rId22"/>
    <p:sldId id="315" r:id="rId23"/>
    <p:sldId id="318" r:id="rId24"/>
    <p:sldId id="319" r:id="rId25"/>
    <p:sldId id="328" r:id="rId26"/>
    <p:sldId id="320" r:id="rId27"/>
    <p:sldId id="321" r:id="rId28"/>
    <p:sldId id="278" r:id="rId29"/>
    <p:sldId id="326" r:id="rId30"/>
    <p:sldId id="327" r:id="rId31"/>
    <p:sldId id="323" r:id="rId32"/>
    <p:sldId id="287" r:id="rId33"/>
    <p:sldId id="307" r:id="rId34"/>
    <p:sldId id="258" r:id="rId35"/>
  </p:sldIdLst>
  <p:sldSz cx="9144000" cy="5143500" type="screen16x9"/>
  <p:notesSz cx="6858000" cy="9144000"/>
  <p:embeddedFontLst>
    <p:embeddedFont>
      <p:font typeface="Cambria Math" panose="02040503050406030204" pitchFamily="18" charset="0"/>
      <p:regular r:id="rId37"/>
    </p:embeddedFont>
    <p:embeddedFont>
      <p:font typeface="Chivo" panose="020B0604020202020204" charset="0"/>
      <p:regular r:id="rId38"/>
      <p:bold r:id="rId39"/>
      <p:italic r:id="rId40"/>
      <p:boldItalic r:id="rId41"/>
    </p:embeddedFont>
    <p:embeddedFont>
      <p:font typeface="Familjen Grotesk" panose="020B0604020202020204" charset="0"/>
      <p:regular r:id="rId42"/>
      <p:bold r:id="rId43"/>
      <p:italic r:id="rId44"/>
      <p:boldItalic r:id="rId45"/>
    </p:embeddedFont>
    <p:embeddedFont>
      <p:font typeface="Georgia" panose="02040502050405020303" pitchFamily="18" charset="0"/>
      <p:regular r:id="rId46"/>
      <p:bold r:id="rId47"/>
      <p:italic r:id="rId48"/>
      <p:boldItalic r:id="rId49"/>
    </p:embeddedFont>
    <p:embeddedFont>
      <p:font typeface="Oxygen" panose="02000503000000000000" pitchFamily="2" charset="0"/>
      <p:regular r:id="rId50"/>
      <p:bold r:id="rId51"/>
    </p:embeddedFont>
    <p:embeddedFont>
      <p:font typeface="Poppins"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CC4"/>
    <a:srgbClr val="F79EB0"/>
    <a:srgbClr val="C6D3F5"/>
    <a:srgbClr val="DF9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6FCD1-99B5-4534-A285-3677757F7842}" v="30" dt="2024-05-30T06:43:58.786"/>
    <p1510:client id="{26CC08D1-0697-8A7A-1FEA-9610DF62B731}" v="70" vWet="71" dt="2024-05-30T04:29:17.515"/>
    <p1510:client id="{383DEE2B-81B9-4FCE-96C9-2996923784B1}" v="1605" dt="2024-05-30T01:50:19.471"/>
    <p1510:client id="{F853B0FE-FDE2-ECAA-08B4-1B4D94B40CA2}" v="1453" dt="2024-05-29T16:37:02.444"/>
    <p1510:client id="{FF3247C3-6351-4439-96D8-E8C82EF6A995}" v="2555" dt="2024-05-30T05:12:53.206"/>
  </p1510:revLst>
</p1510:revInfo>
</file>

<file path=ppt/tableStyles.xml><?xml version="1.0" encoding="utf-8"?>
<a:tblStyleLst xmlns:a="http://schemas.openxmlformats.org/drawingml/2006/main" def="{62D4D274-B5C5-4721-97FD-995590999C51}">
  <a:tblStyle styleId="{62D4D274-B5C5-4721-97FD-995590999C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8.fntdata"/><Relationship Id="rId52" Type="http://schemas.openxmlformats.org/officeDocument/2006/relationships/font" Target="fonts/font16.fntdata"/><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451771653543303E-2"/>
          <c:y val="0.13154699803149605"/>
          <c:w val="0.83487164305301254"/>
          <c:h val="0.58304749015748036"/>
        </c:manualLayout>
      </c:layout>
      <c:barChart>
        <c:barDir val="col"/>
        <c:grouping val="clustered"/>
        <c:varyColors val="0"/>
        <c:ser>
          <c:idx val="0"/>
          <c:order val="0"/>
          <c:spPr>
            <a:solidFill>
              <a:schemeClr val="bg1">
                <a:lumMod val="50000"/>
                <a:lumOff val="50000"/>
              </a:schemeClr>
            </a:solidFill>
            <a:ln>
              <a:solidFill>
                <a:schemeClr val="tx2"/>
              </a:solidFill>
            </a:ln>
            <a:effectLst/>
          </c:spPr>
          <c:invertIfNegative val="0"/>
          <c:dPt>
            <c:idx val="6"/>
            <c:invertIfNegative val="0"/>
            <c:bubble3D val="0"/>
            <c:spPr>
              <a:solidFill>
                <a:srgbClr val="F79EB0"/>
              </a:solidFill>
              <a:ln>
                <a:solidFill>
                  <a:schemeClr val="tx2"/>
                </a:solidFill>
              </a:ln>
              <a:effectLst/>
            </c:spPr>
            <c:extLst>
              <c:ext xmlns:c16="http://schemas.microsoft.com/office/drawing/2014/chart" uri="{C3380CC4-5D6E-409C-BE32-E72D297353CC}">
                <c16:uniqueId val="{00000003-ABB9-48D8-9183-A0EFBAAD3E1F}"/>
              </c:ext>
            </c:extLst>
          </c:dPt>
          <c:dPt>
            <c:idx val="7"/>
            <c:invertIfNegative val="0"/>
            <c:bubble3D val="0"/>
            <c:spPr>
              <a:solidFill>
                <a:srgbClr val="F79EB0"/>
              </a:solidFill>
              <a:ln>
                <a:solidFill>
                  <a:schemeClr val="tx2"/>
                </a:solidFill>
              </a:ln>
              <a:effectLst/>
            </c:spPr>
            <c:extLst>
              <c:ext xmlns:c16="http://schemas.microsoft.com/office/drawing/2014/chart" uri="{C3380CC4-5D6E-409C-BE32-E72D297353CC}">
                <c16:uniqueId val="{00000001-ABB9-48D8-9183-A0EFBAAD3E1F}"/>
              </c:ext>
            </c:extLst>
          </c:dPt>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6207</c:v>
                </c:pt>
                <c:pt idx="1">
                  <c:v>6552</c:v>
                </c:pt>
                <c:pt idx="2">
                  <c:v>1013</c:v>
                </c:pt>
                <c:pt idx="3">
                  <c:v>1428</c:v>
                </c:pt>
                <c:pt idx="4">
                  <c:v>5432</c:v>
                </c:pt>
                <c:pt idx="5">
                  <c:v>11233</c:v>
                </c:pt>
                <c:pt idx="6">
                  <c:v>8027</c:v>
                </c:pt>
                <c:pt idx="7">
                  <c:v>19489</c:v>
                </c:pt>
              </c:numCache>
            </c:numRef>
          </c:val>
          <c:extLst>
            <c:ext xmlns:c16="http://schemas.microsoft.com/office/drawing/2014/chart" uri="{C3380CC4-5D6E-409C-BE32-E72D297353CC}">
              <c16:uniqueId val="{00000002-ABB9-48D8-9183-A0EFBAAD3E1F}"/>
            </c:ext>
          </c:extLst>
        </c:ser>
        <c:dLbls>
          <c:showLegendKey val="0"/>
          <c:showVal val="0"/>
          <c:showCatName val="0"/>
          <c:showSerName val="0"/>
          <c:showPercent val="0"/>
          <c:showBubbleSize val="0"/>
        </c:dLbls>
        <c:gapWidth val="116"/>
        <c:overlap val="-18"/>
        <c:axId val="938179551"/>
        <c:axId val="941826623"/>
      </c:barChart>
      <c:catAx>
        <c:axId val="9381795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75000"/>
                  </a:schemeClr>
                </a:solidFill>
                <a:latin typeface="+mn-lt"/>
                <a:ea typeface="+mn-ea"/>
                <a:cs typeface="+mn-cs"/>
              </a:defRPr>
            </a:pPr>
            <a:endParaRPr lang="en-US"/>
          </a:p>
        </c:txPr>
        <c:crossAx val="941826623"/>
        <c:crosses val="autoZero"/>
        <c:auto val="1"/>
        <c:lblAlgn val="ctr"/>
        <c:lblOffset val="100"/>
        <c:noMultiLvlLbl val="0"/>
      </c:catAx>
      <c:valAx>
        <c:axId val="941826623"/>
        <c:scaling>
          <c:orientation val="minMax"/>
        </c:scaling>
        <c:delete val="1"/>
        <c:axPos val="l"/>
        <c:numFmt formatCode="General" sourceLinked="1"/>
        <c:majorTickMark val="out"/>
        <c:minorTickMark val="none"/>
        <c:tickLblPos val="nextTo"/>
        <c:crossAx val="93817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245631723293896"/>
          <c:y val="4.0501323468444046E-2"/>
          <c:w val="0.59628809404898475"/>
          <c:h val="0.87815218872399092"/>
        </c:manualLayout>
      </c:layout>
      <c:barChart>
        <c:barDir val="bar"/>
        <c:grouping val="clustered"/>
        <c:varyColors val="0"/>
        <c:ser>
          <c:idx val="0"/>
          <c:order val="0"/>
          <c:tx>
            <c:strRef>
              <c:f>Sheet1!$B$1</c:f>
              <c:strCache>
                <c:ptCount val="1"/>
                <c:pt idx="0">
                  <c:v>Column1</c:v>
                </c:pt>
              </c:strCache>
            </c:strRef>
          </c:tx>
          <c:spPr>
            <a:solidFill>
              <a:srgbClr val="FFACC4"/>
            </a:solidFill>
            <a:ln>
              <a:noFill/>
            </a:ln>
            <a:effectLst/>
          </c:spPr>
          <c:invertIfNegative val="0"/>
          <c:cat>
            <c:strRef>
              <c:f>Sheet1!$A$2:$A$14</c:f>
              <c:strCache>
                <c:ptCount val="13"/>
                <c:pt idx="0">
                  <c:v>Emp_Info_1</c:v>
                </c:pt>
                <c:pt idx="1">
                  <c:v>Emp_Info_4</c:v>
                </c:pt>
                <c:pt idx="2">
                  <c:v>Medical_History_1</c:v>
                </c:pt>
                <c:pt idx="3">
                  <c:v>Emp_Info_6</c:v>
                </c:pt>
                <c:pt idx="4">
                  <c:v>Family_Hist_4</c:v>
                </c:pt>
                <c:pt idx="5">
                  <c:v>Insurance_History_5</c:v>
                </c:pt>
                <c:pt idx="6">
                  <c:v>Family_Hist_2</c:v>
                </c:pt>
                <c:pt idx="7">
                  <c:v>Family_Hist_3</c:v>
                </c:pt>
                <c:pt idx="8">
                  <c:v>Family_Hist_5</c:v>
                </c:pt>
                <c:pt idx="9">
                  <c:v>Medical_History_15</c:v>
                </c:pt>
                <c:pt idx="10">
                  <c:v>Medical_History_24</c:v>
                </c:pt>
                <c:pt idx="11">
                  <c:v>Medical_History_32</c:v>
                </c:pt>
                <c:pt idx="12">
                  <c:v>Medical_History_10</c:v>
                </c:pt>
              </c:strCache>
            </c:strRef>
          </c:cat>
          <c:val>
            <c:numRef>
              <c:f>Sheet1!$B$2:$B$14</c:f>
              <c:numCache>
                <c:formatCode>General</c:formatCode>
                <c:ptCount val="13"/>
                <c:pt idx="0">
                  <c:v>19</c:v>
                </c:pt>
                <c:pt idx="1">
                  <c:v>6779</c:v>
                </c:pt>
                <c:pt idx="2">
                  <c:v>8889</c:v>
                </c:pt>
                <c:pt idx="3">
                  <c:v>10854</c:v>
                </c:pt>
                <c:pt idx="4">
                  <c:v>19184</c:v>
                </c:pt>
                <c:pt idx="5">
                  <c:v>25396</c:v>
                </c:pt>
                <c:pt idx="6">
                  <c:v>28656</c:v>
                </c:pt>
                <c:pt idx="7">
                  <c:v>34241</c:v>
                </c:pt>
                <c:pt idx="8">
                  <c:v>41811</c:v>
                </c:pt>
                <c:pt idx="9">
                  <c:v>44596</c:v>
                </c:pt>
                <c:pt idx="10">
                  <c:v>55580</c:v>
                </c:pt>
                <c:pt idx="11">
                  <c:v>58274</c:v>
                </c:pt>
                <c:pt idx="12">
                  <c:v>58824</c:v>
                </c:pt>
              </c:numCache>
            </c:numRef>
          </c:val>
          <c:extLst>
            <c:ext xmlns:c16="http://schemas.microsoft.com/office/drawing/2014/chart" uri="{C3380CC4-5D6E-409C-BE32-E72D297353CC}">
              <c16:uniqueId val="{00000000-9992-421D-8159-1742ADF85356}"/>
            </c:ext>
          </c:extLst>
        </c:ser>
        <c:dLbls>
          <c:showLegendKey val="0"/>
          <c:showVal val="0"/>
          <c:showCatName val="0"/>
          <c:showSerName val="0"/>
          <c:showPercent val="0"/>
          <c:showBubbleSize val="0"/>
        </c:dLbls>
        <c:gapWidth val="45"/>
        <c:axId val="791112831"/>
        <c:axId val="791112351"/>
      </c:barChart>
      <c:catAx>
        <c:axId val="7911128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112351"/>
        <c:crosses val="autoZero"/>
        <c:auto val="1"/>
        <c:lblAlgn val="ctr"/>
        <c:lblOffset val="100"/>
        <c:noMultiLvlLbl val="0"/>
      </c:catAx>
      <c:valAx>
        <c:axId val="791112351"/>
        <c:scaling>
          <c:orientation val="minMax"/>
          <c:max val="6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112831"/>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Respond</c:v>
                </c:pt>
              </c:strCache>
            </c:strRef>
          </c:tx>
          <c:spPr>
            <a:solidFill>
              <a:schemeClr val="bg1">
                <a:lumMod val="50000"/>
                <a:lumOff val="50000"/>
              </a:schemeClr>
            </a:solidFill>
            <a:ln>
              <a:noFill/>
            </a:ln>
            <a:effectLst/>
          </c:spPr>
          <c:invertIfNegative val="0"/>
          <c:dPt>
            <c:idx val="0"/>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3-3809-4383-B4C0-0D89C79BF233}"/>
              </c:ext>
            </c:extLst>
          </c:dPt>
          <c:dPt>
            <c:idx val="1"/>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4-3809-4383-B4C0-0D89C79BF233}"/>
              </c:ext>
            </c:extLst>
          </c:dPt>
          <c:dPt>
            <c:idx val="2"/>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5-3809-4383-B4C0-0D89C79BF233}"/>
              </c:ext>
            </c:extLst>
          </c:dPt>
          <c:dPt>
            <c:idx val="3"/>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6-3809-4383-B4C0-0D89C79BF233}"/>
              </c:ext>
            </c:extLst>
          </c:dPt>
          <c:dPt>
            <c:idx val="4"/>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7-3809-4383-B4C0-0D89C79BF233}"/>
              </c:ext>
            </c:extLst>
          </c:dPt>
          <c:dPt>
            <c:idx val="5"/>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8-3809-4383-B4C0-0D89C79BF233}"/>
              </c:ext>
            </c:extLst>
          </c:dPt>
          <c:dPt>
            <c:idx val="6"/>
            <c:invertIfNegative val="0"/>
            <c:bubble3D val="0"/>
            <c:spPr>
              <a:solidFill>
                <a:srgbClr val="F79EB0"/>
              </a:solidFill>
              <a:ln>
                <a:noFill/>
              </a:ln>
              <a:effectLst/>
            </c:spPr>
            <c:extLst>
              <c:ext xmlns:c16="http://schemas.microsoft.com/office/drawing/2014/chart" uri="{C3380CC4-5D6E-409C-BE32-E72D297353CC}">
                <c16:uniqueId val="{00000009-3809-4383-B4C0-0D89C79BF233}"/>
              </c:ext>
            </c:extLst>
          </c:dPt>
          <c:dPt>
            <c:idx val="7"/>
            <c:invertIfNegative val="0"/>
            <c:bubble3D val="0"/>
            <c:spPr>
              <a:solidFill>
                <a:srgbClr val="F79EB0"/>
              </a:solidFill>
              <a:ln>
                <a:noFill/>
              </a:ln>
              <a:effectLst/>
            </c:spPr>
            <c:extLst>
              <c:ext xmlns:c16="http://schemas.microsoft.com/office/drawing/2014/chart" uri="{C3380CC4-5D6E-409C-BE32-E72D297353CC}">
                <c16:uniqueId val="{0000000A-3809-4383-B4C0-0D89C79BF233}"/>
              </c:ext>
            </c:extLst>
          </c:dPt>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3841</c:v>
                </c:pt>
                <c:pt idx="1">
                  <c:v>4240</c:v>
                </c:pt>
                <c:pt idx="2">
                  <c:v>544</c:v>
                </c:pt>
                <c:pt idx="3">
                  <c:v>741</c:v>
                </c:pt>
                <c:pt idx="4">
                  <c:v>3138</c:v>
                </c:pt>
                <c:pt idx="5">
                  <c:v>6756</c:v>
                </c:pt>
                <c:pt idx="6">
                  <c:v>5096</c:v>
                </c:pt>
                <c:pt idx="7">
                  <c:v>11597</c:v>
                </c:pt>
              </c:numCache>
            </c:numRef>
          </c:val>
          <c:extLst>
            <c:ext xmlns:c16="http://schemas.microsoft.com/office/drawing/2014/chart" uri="{C3380CC4-5D6E-409C-BE32-E72D297353CC}">
              <c16:uniqueId val="{00000000-3809-4383-B4C0-0D89C79BF233}"/>
            </c:ext>
          </c:extLst>
        </c:ser>
        <c:dLbls>
          <c:showLegendKey val="0"/>
          <c:showVal val="0"/>
          <c:showCatName val="0"/>
          <c:showSerName val="0"/>
          <c:showPercent val="0"/>
          <c:showBubbleSize val="0"/>
        </c:dLbls>
        <c:gapWidth val="43"/>
        <c:overlap val="-27"/>
        <c:axId val="1065650687"/>
        <c:axId val="1065648767"/>
      </c:barChart>
      <c:catAx>
        <c:axId val="106565068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48767"/>
        <c:crosses val="autoZero"/>
        <c:auto val="1"/>
        <c:lblAlgn val="ctr"/>
        <c:lblOffset val="100"/>
        <c:noMultiLvlLbl val="0"/>
      </c:catAx>
      <c:valAx>
        <c:axId val="1065648767"/>
        <c:scaling>
          <c:orientation val="minMax"/>
          <c:max val="12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5650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bg1">
                  <a:lumMod val="50000"/>
                  <a:lumOff val="50000"/>
                </a:schemeClr>
              </a:solidFill>
              <a:ln>
                <a:noFill/>
              </a:ln>
              <a:effectLst/>
            </c:spPr>
            <c:extLst>
              <c:ext xmlns:c16="http://schemas.microsoft.com/office/drawing/2014/chart" uri="{C3380CC4-5D6E-409C-BE32-E72D297353CC}">
                <c16:uniqueId val="{00000003-D10E-462E-93E6-EEFB3E5E7B14}"/>
              </c:ext>
            </c:extLst>
          </c:dPt>
          <c:dPt>
            <c:idx val="1"/>
            <c:invertIfNegative val="0"/>
            <c:bubble3D val="0"/>
            <c:spPr>
              <a:solidFill>
                <a:srgbClr val="F79EB0"/>
              </a:solidFill>
              <a:ln>
                <a:noFill/>
              </a:ln>
              <a:effectLst/>
            </c:spPr>
            <c:extLst>
              <c:ext xmlns:c16="http://schemas.microsoft.com/office/drawing/2014/chart" uri="{C3380CC4-5D6E-409C-BE32-E72D297353CC}">
                <c16:uniqueId val="{00000004-D10E-462E-93E6-EEFB3E5E7B14}"/>
              </c:ext>
            </c:extLst>
          </c:dPt>
          <c:dLbls>
            <c:dLbl>
              <c:idx val="0"/>
              <c:tx>
                <c:rich>
                  <a:bodyPr/>
                  <a:lstStyle/>
                  <a:p>
                    <a:r>
                      <a:rPr lang="en-US"/>
                      <a:t>53.6%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10E-462E-93E6-EEFB3E5E7B14}"/>
                </c:ext>
              </c:extLst>
            </c:dLbl>
            <c:dLbl>
              <c:idx val="1"/>
              <c:tx>
                <c:rich>
                  <a:bodyPr/>
                  <a:lstStyle/>
                  <a:p>
                    <a:r>
                      <a:rPr lang="en-US"/>
                      <a:t>46.7%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10E-462E-93E6-EEFB3E5E7B14}"/>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accen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0</c:v>
                </c:pt>
                <c:pt idx="1">
                  <c:v>1</c:v>
                </c:pt>
              </c:numCache>
            </c:numRef>
          </c:cat>
          <c:val>
            <c:numRef>
              <c:f>Sheet1!$B$2:$B$3</c:f>
              <c:numCache>
                <c:formatCode>General</c:formatCode>
                <c:ptCount val="2"/>
                <c:pt idx="0">
                  <c:v>19260</c:v>
                </c:pt>
                <c:pt idx="1">
                  <c:v>16693</c:v>
                </c:pt>
              </c:numCache>
            </c:numRef>
          </c:val>
          <c:extLst>
            <c:ext xmlns:c16="http://schemas.microsoft.com/office/drawing/2014/chart" uri="{C3380CC4-5D6E-409C-BE32-E72D297353CC}">
              <c16:uniqueId val="{00000000-D10E-462E-93E6-EEFB3E5E7B14}"/>
            </c:ext>
          </c:extLst>
        </c:ser>
        <c:dLbls>
          <c:dLblPos val="inEnd"/>
          <c:showLegendKey val="0"/>
          <c:showVal val="1"/>
          <c:showCatName val="0"/>
          <c:showSerName val="0"/>
          <c:showPercent val="0"/>
          <c:showBubbleSize val="0"/>
        </c:dLbls>
        <c:gapWidth val="40"/>
        <c:overlap val="-27"/>
        <c:axId val="1117363615"/>
        <c:axId val="1117369375"/>
      </c:barChart>
      <c:catAx>
        <c:axId val="111736361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Response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7369375"/>
        <c:crosses val="autoZero"/>
        <c:auto val="1"/>
        <c:lblAlgn val="ctr"/>
        <c:lblOffset val="100"/>
        <c:noMultiLvlLbl val="0"/>
      </c:catAx>
      <c:valAx>
        <c:axId val="1117369375"/>
        <c:scaling>
          <c:orientation val="minMax"/>
          <c:max val="200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7363615"/>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98943332020746"/>
          <c:y val="7.3142356911664763E-2"/>
          <c:w val="0.68671794882593618"/>
          <c:h val="0.85371528617667047"/>
        </c:manualLayout>
      </c:layout>
      <c:pieChart>
        <c:varyColors val="1"/>
        <c:ser>
          <c:idx val="0"/>
          <c:order val="0"/>
          <c:tx>
            <c:strRef>
              <c:f>Sheet1!$B$1</c:f>
              <c:strCache>
                <c:ptCount val="1"/>
                <c:pt idx="0">
                  <c:v>Sales</c:v>
                </c:pt>
              </c:strCache>
            </c:strRef>
          </c:tx>
          <c:spPr>
            <a:ln w="6350">
              <a:solidFill>
                <a:schemeClr val="tx1"/>
              </a:solidFill>
            </a:ln>
          </c:spPr>
          <c:dPt>
            <c:idx val="0"/>
            <c:bubble3D val="0"/>
            <c:spPr>
              <a:solidFill>
                <a:srgbClr val="00659C"/>
              </a:solidFill>
              <a:ln w="6350">
                <a:solidFill>
                  <a:schemeClr val="tx1"/>
                </a:solidFill>
              </a:ln>
              <a:effectLst/>
            </c:spPr>
            <c:extLst>
              <c:ext xmlns:c16="http://schemas.microsoft.com/office/drawing/2014/chart" uri="{C3380CC4-5D6E-409C-BE32-E72D297353CC}">
                <c16:uniqueId val="{00000001-3870-49FE-B93F-918BC1939F97}"/>
              </c:ext>
            </c:extLst>
          </c:dPt>
          <c:dPt>
            <c:idx val="1"/>
            <c:bubble3D val="0"/>
            <c:spPr>
              <a:solidFill>
                <a:srgbClr val="B3C9E1"/>
              </a:solidFill>
              <a:ln w="6350">
                <a:solidFill>
                  <a:schemeClr val="tx1"/>
                </a:solidFill>
              </a:ln>
              <a:effectLst/>
            </c:spPr>
            <c:extLst>
              <c:ext xmlns:c16="http://schemas.microsoft.com/office/drawing/2014/chart" uri="{C3380CC4-5D6E-409C-BE32-E72D297353CC}">
                <c16:uniqueId val="{00000003-3870-49FE-B93F-918BC1939F97}"/>
              </c:ext>
            </c:extLst>
          </c:dPt>
          <c:dPt>
            <c:idx val="2"/>
            <c:bubble3D val="0"/>
            <c:spPr>
              <a:solidFill>
                <a:srgbClr val="00A6D9"/>
              </a:solidFill>
              <a:ln w="6350">
                <a:solidFill>
                  <a:schemeClr val="tx1"/>
                </a:solidFill>
              </a:ln>
              <a:effectLst/>
            </c:spPr>
            <c:extLst>
              <c:ext xmlns:c16="http://schemas.microsoft.com/office/drawing/2014/chart" uri="{C3380CC4-5D6E-409C-BE32-E72D297353CC}">
                <c16:uniqueId val="{00000005-3870-49FE-B93F-918BC1939F97}"/>
              </c:ext>
            </c:extLst>
          </c:dPt>
          <c:dPt>
            <c:idx val="3"/>
            <c:bubble3D val="0"/>
            <c:spPr>
              <a:solidFill>
                <a:srgbClr val="067CBD"/>
              </a:solidFill>
              <a:ln w="6350">
                <a:solidFill>
                  <a:schemeClr val="tx1"/>
                </a:solidFill>
              </a:ln>
              <a:effectLst/>
            </c:spPr>
            <c:extLst>
              <c:ext xmlns:c16="http://schemas.microsoft.com/office/drawing/2014/chart" uri="{C3380CC4-5D6E-409C-BE32-E72D297353CC}">
                <c16:uniqueId val="{00000007-3870-49FE-B93F-918BC1939F9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3870-49FE-B93F-918BC1939F9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15875">
              <a:solidFill>
                <a:schemeClr val="tx1"/>
              </a:solidFill>
            </a:ln>
          </c:spPr>
          <c:dPt>
            <c:idx val="0"/>
            <c:bubble3D val="0"/>
            <c:spPr>
              <a:solidFill>
                <a:schemeClr val="accent1"/>
              </a:solidFill>
              <a:ln w="15875">
                <a:solidFill>
                  <a:schemeClr val="tx1"/>
                </a:solidFill>
              </a:ln>
              <a:effectLst/>
            </c:spPr>
            <c:extLst>
              <c:ext xmlns:c16="http://schemas.microsoft.com/office/drawing/2014/chart" uri="{C3380CC4-5D6E-409C-BE32-E72D297353CC}">
                <c16:uniqueId val="{00000001-289D-4FB2-AB24-D19406A8AFBA}"/>
              </c:ext>
            </c:extLst>
          </c:dPt>
          <c:dPt>
            <c:idx val="1"/>
            <c:bubble3D val="0"/>
            <c:spPr>
              <a:solidFill>
                <a:srgbClr val="B3C9E1"/>
              </a:solidFill>
              <a:ln w="15875">
                <a:solidFill>
                  <a:schemeClr val="tx1"/>
                </a:solidFill>
              </a:ln>
              <a:effectLst/>
            </c:spPr>
            <c:extLst>
              <c:ext xmlns:c16="http://schemas.microsoft.com/office/drawing/2014/chart" uri="{C3380CC4-5D6E-409C-BE32-E72D297353CC}">
                <c16:uniqueId val="{00000003-289D-4FB2-AB24-D19406A8AFBA}"/>
              </c:ext>
            </c:extLst>
          </c:dPt>
          <c:dPt>
            <c:idx val="2"/>
            <c:bubble3D val="0"/>
            <c:spPr>
              <a:solidFill>
                <a:srgbClr val="00A6D9"/>
              </a:solidFill>
              <a:ln w="15875">
                <a:solidFill>
                  <a:schemeClr val="tx1"/>
                </a:solidFill>
              </a:ln>
              <a:effectLst/>
            </c:spPr>
            <c:extLst>
              <c:ext xmlns:c16="http://schemas.microsoft.com/office/drawing/2014/chart" uri="{C3380CC4-5D6E-409C-BE32-E72D297353CC}">
                <c16:uniqueId val="{00000005-289D-4FB2-AB24-D19406A8AFBA}"/>
              </c:ext>
            </c:extLst>
          </c:dPt>
          <c:dPt>
            <c:idx val="3"/>
            <c:bubble3D val="0"/>
            <c:spPr>
              <a:solidFill>
                <a:srgbClr val="067CBD"/>
              </a:solidFill>
              <a:ln w="15875">
                <a:solidFill>
                  <a:schemeClr val="tx1"/>
                </a:solidFill>
              </a:ln>
              <a:effectLst/>
            </c:spPr>
            <c:extLst>
              <c:ext xmlns:c16="http://schemas.microsoft.com/office/drawing/2014/chart" uri="{C3380CC4-5D6E-409C-BE32-E72D297353CC}">
                <c16:uniqueId val="{00000007-289D-4FB2-AB24-D19406A8AFB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289D-4FB2-AB24-D19406A8AFB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15875">
              <a:solidFill>
                <a:schemeClr val="tx1"/>
              </a:solidFill>
            </a:ln>
          </c:spPr>
          <c:dPt>
            <c:idx val="0"/>
            <c:bubble3D val="0"/>
            <c:spPr>
              <a:solidFill>
                <a:srgbClr val="00659C"/>
              </a:solidFill>
              <a:ln w="15875" cap="sq">
                <a:solidFill>
                  <a:schemeClr val="tx1"/>
                </a:solidFill>
              </a:ln>
              <a:effectLst/>
            </c:spPr>
            <c:extLst>
              <c:ext xmlns:c16="http://schemas.microsoft.com/office/drawing/2014/chart" uri="{C3380CC4-5D6E-409C-BE32-E72D297353CC}">
                <c16:uniqueId val="{00000001-4D97-4043-824F-1CAE9FBA605C}"/>
              </c:ext>
            </c:extLst>
          </c:dPt>
          <c:dPt>
            <c:idx val="1"/>
            <c:bubble3D val="0"/>
            <c:spPr>
              <a:solidFill>
                <a:schemeClr val="accent1"/>
              </a:solidFill>
              <a:ln w="15875">
                <a:solidFill>
                  <a:schemeClr val="tx1"/>
                </a:solidFill>
              </a:ln>
              <a:effectLst/>
            </c:spPr>
            <c:extLst>
              <c:ext xmlns:c16="http://schemas.microsoft.com/office/drawing/2014/chart" uri="{C3380CC4-5D6E-409C-BE32-E72D297353CC}">
                <c16:uniqueId val="{00000003-4D97-4043-824F-1CAE9FBA605C}"/>
              </c:ext>
            </c:extLst>
          </c:dPt>
          <c:dPt>
            <c:idx val="2"/>
            <c:bubble3D val="0"/>
            <c:spPr>
              <a:solidFill>
                <a:schemeClr val="accent1"/>
              </a:solidFill>
              <a:ln w="15875">
                <a:solidFill>
                  <a:schemeClr val="tx1"/>
                </a:solidFill>
              </a:ln>
              <a:effectLst/>
            </c:spPr>
            <c:extLst>
              <c:ext xmlns:c16="http://schemas.microsoft.com/office/drawing/2014/chart" uri="{C3380CC4-5D6E-409C-BE32-E72D297353CC}">
                <c16:uniqueId val="{00000005-4D97-4043-824F-1CAE9FBA605C}"/>
              </c:ext>
            </c:extLst>
          </c:dPt>
          <c:dPt>
            <c:idx val="3"/>
            <c:bubble3D val="0"/>
            <c:spPr>
              <a:solidFill>
                <a:srgbClr val="067CBD"/>
              </a:solidFill>
              <a:ln w="15875">
                <a:solidFill>
                  <a:schemeClr val="tx1"/>
                </a:solidFill>
              </a:ln>
              <a:effectLst/>
            </c:spPr>
            <c:extLst>
              <c:ext xmlns:c16="http://schemas.microsoft.com/office/drawing/2014/chart" uri="{C3380CC4-5D6E-409C-BE32-E72D297353CC}">
                <c16:uniqueId val="{00000007-4D97-4043-824F-1CAE9FBA605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4D97-4043-824F-1CAE9FBA605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15875">
              <a:solidFill>
                <a:schemeClr val="tx1"/>
              </a:solidFill>
            </a:ln>
          </c:spPr>
          <c:dPt>
            <c:idx val="0"/>
            <c:bubble3D val="0"/>
            <c:spPr>
              <a:solidFill>
                <a:srgbClr val="00659C"/>
              </a:solidFill>
              <a:ln w="15875">
                <a:solidFill>
                  <a:schemeClr val="tx1"/>
                </a:solidFill>
              </a:ln>
              <a:effectLst/>
            </c:spPr>
            <c:extLst>
              <c:ext xmlns:c16="http://schemas.microsoft.com/office/drawing/2014/chart" uri="{C3380CC4-5D6E-409C-BE32-E72D297353CC}">
                <c16:uniqueId val="{00000001-EE3A-49B3-B7DD-D7A600063AB5}"/>
              </c:ext>
            </c:extLst>
          </c:dPt>
          <c:dPt>
            <c:idx val="1"/>
            <c:bubble3D val="0"/>
            <c:spPr>
              <a:solidFill>
                <a:srgbClr val="B3C9E1"/>
              </a:solidFill>
              <a:ln w="15875">
                <a:solidFill>
                  <a:schemeClr val="tx1"/>
                </a:solidFill>
              </a:ln>
              <a:effectLst/>
            </c:spPr>
            <c:extLst>
              <c:ext xmlns:c16="http://schemas.microsoft.com/office/drawing/2014/chart" uri="{C3380CC4-5D6E-409C-BE32-E72D297353CC}">
                <c16:uniqueId val="{00000003-EE3A-49B3-B7DD-D7A600063AB5}"/>
              </c:ext>
            </c:extLst>
          </c:dPt>
          <c:dPt>
            <c:idx val="2"/>
            <c:bubble3D val="0"/>
            <c:spPr>
              <a:solidFill>
                <a:schemeClr val="accent1"/>
              </a:solidFill>
              <a:ln w="15875">
                <a:solidFill>
                  <a:schemeClr val="tx1"/>
                </a:solidFill>
              </a:ln>
              <a:effectLst/>
            </c:spPr>
            <c:extLst>
              <c:ext xmlns:c16="http://schemas.microsoft.com/office/drawing/2014/chart" uri="{C3380CC4-5D6E-409C-BE32-E72D297353CC}">
                <c16:uniqueId val="{00000005-EE3A-49B3-B7DD-D7A600063AB5}"/>
              </c:ext>
            </c:extLst>
          </c:dPt>
          <c:dPt>
            <c:idx val="3"/>
            <c:bubble3D val="0"/>
            <c:spPr>
              <a:solidFill>
                <a:schemeClr val="accent1"/>
              </a:solidFill>
              <a:ln w="15875">
                <a:solidFill>
                  <a:schemeClr val="tx1"/>
                </a:solidFill>
              </a:ln>
              <a:effectLst/>
            </c:spPr>
            <c:extLst>
              <c:ext xmlns:c16="http://schemas.microsoft.com/office/drawing/2014/chart" uri="{C3380CC4-5D6E-409C-BE32-E72D297353CC}">
                <c16:uniqueId val="{00000007-EE3A-49B3-B7DD-D7A600063AB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E3A-49B3-B7DD-D7A600063A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1F1F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chemeClr val="bg1">
                <a:lumMod val="50000"/>
                <a:lumOff val="50000"/>
              </a:schemeClr>
            </a:solidFill>
            <a:ln>
              <a:noFill/>
            </a:ln>
            <a:effectLst/>
          </c:spPr>
          <c:invertIfNegative val="0"/>
          <c:cat>
            <c:strRef>
              <c:f>Sheet1!$A$2:$A$23</c:f>
              <c:strCache>
                <c:ptCount val="20"/>
                <c:pt idx="0">
                  <c:v>BMI</c:v>
                </c:pt>
                <c:pt idx="1">
                  <c:v>Wt</c:v>
                </c:pt>
                <c:pt idx="2">
                  <c:v>Medical_History_4</c:v>
                </c:pt>
                <c:pt idx="3">
                  <c:v>Product_Info_4</c:v>
                </c:pt>
                <c:pt idx="4">
                  <c:v>Ins_Age</c:v>
                </c:pt>
                <c:pt idx="5">
                  <c:v>Employment_Info_1</c:v>
                </c:pt>
                <c:pt idx="6">
                  <c:v>Medical_History_1</c:v>
                </c:pt>
                <c:pt idx="7">
                  <c:v>Medical_History_2</c:v>
                </c:pt>
                <c:pt idx="8">
                  <c:v>Employment_Info_6</c:v>
                </c:pt>
                <c:pt idx="9">
                  <c:v>Ht</c:v>
                </c:pt>
                <c:pt idx="10">
                  <c:v>InsuredInfo_3</c:v>
                </c:pt>
                <c:pt idx="11">
                  <c:v>Medical_History_23</c:v>
                </c:pt>
                <c:pt idx="12">
                  <c:v>Medical_Keyword_3</c:v>
                </c:pt>
                <c:pt idx="13">
                  <c:v>Employment_Info_2</c:v>
                </c:pt>
                <c:pt idx="14">
                  <c:v>Medical_History_39</c:v>
                </c:pt>
                <c:pt idx="15">
                  <c:v>Medical_Keyword_15</c:v>
                </c:pt>
                <c:pt idx="16">
                  <c:v>Employment_Info_4</c:v>
                </c:pt>
                <c:pt idx="17">
                  <c:v>InsuredInfo_6</c:v>
                </c:pt>
                <c:pt idx="18">
                  <c:v>Medical_History_30</c:v>
                </c:pt>
                <c:pt idx="19">
                  <c:v>Family_Hist_1</c:v>
                </c:pt>
              </c:strCache>
            </c:strRef>
          </c:cat>
          <c:val>
            <c:numRef>
              <c:f>Sheet1!$B$2:$B$23</c:f>
              <c:numCache>
                <c:formatCode>General</c:formatCode>
                <c:ptCount val="22"/>
                <c:pt idx="0">
                  <c:v>0.137208</c:v>
                </c:pt>
                <c:pt idx="1">
                  <c:v>9.0459999999999999E-2</c:v>
                </c:pt>
                <c:pt idx="2">
                  <c:v>5.7606999999999998E-2</c:v>
                </c:pt>
                <c:pt idx="3">
                  <c:v>5.4091E-2</c:v>
                </c:pt>
                <c:pt idx="4">
                  <c:v>4.9598999999999997E-2</c:v>
                </c:pt>
                <c:pt idx="5">
                  <c:v>4.0558999999999998E-2</c:v>
                </c:pt>
                <c:pt idx="6">
                  <c:v>3.5934000000000001E-2</c:v>
                </c:pt>
                <c:pt idx="7">
                  <c:v>3.4708999999999997E-2</c:v>
                </c:pt>
                <c:pt idx="8">
                  <c:v>3.4652000000000002E-2</c:v>
                </c:pt>
                <c:pt idx="9">
                  <c:v>3.4540000000000001E-2</c:v>
                </c:pt>
                <c:pt idx="10">
                  <c:v>2.1878000000000002E-2</c:v>
                </c:pt>
                <c:pt idx="11">
                  <c:v>2.2099000000000001E-2</c:v>
                </c:pt>
                <c:pt idx="12">
                  <c:v>2.1617999999999998E-2</c:v>
                </c:pt>
                <c:pt idx="13">
                  <c:v>1.7337000000000002E-2</c:v>
                </c:pt>
                <c:pt idx="14">
                  <c:v>1.4226000000000001E-2</c:v>
                </c:pt>
                <c:pt idx="15">
                  <c:v>1.3202999999999999E-2</c:v>
                </c:pt>
                <c:pt idx="16">
                  <c:v>1.2751999999999999E-2</c:v>
                </c:pt>
                <c:pt idx="17">
                  <c:v>1.0836E-2</c:v>
                </c:pt>
                <c:pt idx="18">
                  <c:v>1.0304000000000001E-2</c:v>
                </c:pt>
                <c:pt idx="19">
                  <c:v>9.0119999999999992E-3</c:v>
                </c:pt>
              </c:numCache>
            </c:numRef>
          </c:val>
          <c:extLst>
            <c:ext xmlns:c16="http://schemas.microsoft.com/office/drawing/2014/chart" uri="{C3380CC4-5D6E-409C-BE32-E72D297353CC}">
              <c16:uniqueId val="{00000000-AFBA-456A-A6A5-560F0B5AC418}"/>
            </c:ext>
          </c:extLst>
        </c:ser>
        <c:dLbls>
          <c:showLegendKey val="0"/>
          <c:showVal val="0"/>
          <c:showCatName val="0"/>
          <c:showSerName val="0"/>
          <c:showPercent val="0"/>
          <c:showBubbleSize val="0"/>
        </c:dLbls>
        <c:gapWidth val="80"/>
        <c:axId val="794341791"/>
        <c:axId val="794342271"/>
      </c:barChart>
      <c:catAx>
        <c:axId val="794341791"/>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err="1"/>
                  <a:t>Cột</a:t>
                </a:r>
                <a:endParaRPr 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94342271"/>
        <c:crosses val="autoZero"/>
        <c:auto val="1"/>
        <c:lblAlgn val="ctr"/>
        <c:lblOffset val="100"/>
        <c:noMultiLvlLbl val="0"/>
      </c:catAx>
      <c:valAx>
        <c:axId val="794342271"/>
        <c:scaling>
          <c:orientation val="minMax"/>
          <c:max val="0.1400000000000000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err="1"/>
                  <a:t>Mức</a:t>
                </a:r>
                <a:r>
                  <a:rPr lang="en-US" baseline="0"/>
                  <a:t> </a:t>
                </a:r>
                <a:r>
                  <a:rPr lang="en-US" baseline="0" err="1"/>
                  <a:t>độ</a:t>
                </a:r>
                <a:r>
                  <a:rPr lang="en-US" baseline="0"/>
                  <a:t> </a:t>
                </a:r>
                <a:r>
                  <a:rPr lang="en-US" baseline="0" err="1"/>
                  <a:t>quan</a:t>
                </a:r>
                <a:r>
                  <a:rPr lang="en-US" baseline="0"/>
                  <a:t> </a:t>
                </a:r>
                <a:r>
                  <a:rPr lang="en-US" baseline="0" err="1"/>
                  <a:t>trọng</a:t>
                </a:r>
                <a:endParaRPr 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4341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69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50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73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100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738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876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840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28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002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43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307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56e31e95e7_0_3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56e31e95e7_0_3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294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689d0ca58_1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689d0ca58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90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56e31e95e7_0_3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56e31e95e7_0_3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259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0"/>
        <p:cNvGrpSpPr/>
        <p:nvPr/>
      </p:nvGrpSpPr>
      <p:grpSpPr>
        <a:xfrm>
          <a:off x="0" y="0"/>
          <a:ext cx="0" cy="0"/>
          <a:chOff x="0" y="0"/>
          <a:chExt cx="0" cy="0"/>
        </a:xfrm>
      </p:grpSpPr>
      <p:sp>
        <p:nvSpPr>
          <p:cNvPr id="16741" name="Google Shape;16741;g15689d0ca58_1_38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2" name="Google Shape;16742;g15689d0ca58_1_38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5689d0ca58_1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5689d0ca58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5689d0ca58_1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5689d0ca58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56e31e95e7_0_3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56e31e95e7_0_3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0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62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367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0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43550" y="1141925"/>
            <a:ext cx="4487400" cy="2128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b="1">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43500" y="3525800"/>
            <a:ext cx="448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userDrawn="1">
  <p:cSld name="CUSTOM_4_1">
    <p:spTree>
      <p:nvGrpSpPr>
        <p:cNvPr id="1" name="Shape 85"/>
        <p:cNvGrpSpPr/>
        <p:nvPr/>
      </p:nvGrpSpPr>
      <p:grpSpPr>
        <a:xfrm>
          <a:off x="0" y="0"/>
          <a:ext cx="0" cy="0"/>
          <a:chOff x="0" y="0"/>
          <a:chExt cx="0" cy="0"/>
        </a:xfrm>
      </p:grpSpPr>
      <p:sp>
        <p:nvSpPr>
          <p:cNvPr id="86" name="Google Shape;86;p19"/>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1"/>
        <p:cNvGrpSpPr/>
        <p:nvPr/>
      </p:nvGrpSpPr>
      <p:grpSpPr>
        <a:xfrm>
          <a:off x="0" y="0"/>
          <a:ext cx="0" cy="0"/>
          <a:chOff x="0" y="0"/>
          <a:chExt cx="0" cy="0"/>
        </a:xfrm>
      </p:grpSpPr>
      <p:sp>
        <p:nvSpPr>
          <p:cNvPr id="112" name="Google Shape;112;p24"/>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4"/>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24"/>
          <p:cNvSpPr txBox="1">
            <a:spLocks noGrp="1"/>
          </p:cNvSpPr>
          <p:nvPr>
            <p:ph type="title" idx="2"/>
          </p:nvPr>
        </p:nvSpPr>
        <p:spPr>
          <a:xfrm>
            <a:off x="790887" y="2679550"/>
            <a:ext cx="2263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4"/>
          <p:cNvSpPr txBox="1">
            <a:spLocks noGrp="1"/>
          </p:cNvSpPr>
          <p:nvPr>
            <p:ph type="subTitle" idx="1"/>
          </p:nvPr>
        </p:nvSpPr>
        <p:spPr>
          <a:xfrm>
            <a:off x="790863" y="3053900"/>
            <a:ext cx="22632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4"/>
          <p:cNvSpPr txBox="1">
            <a:spLocks noGrp="1"/>
          </p:cNvSpPr>
          <p:nvPr>
            <p:ph type="title" idx="3"/>
          </p:nvPr>
        </p:nvSpPr>
        <p:spPr>
          <a:xfrm>
            <a:off x="3440421" y="2679550"/>
            <a:ext cx="2263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4"/>
          <p:cNvSpPr txBox="1">
            <a:spLocks noGrp="1"/>
          </p:cNvSpPr>
          <p:nvPr>
            <p:ph type="subTitle" idx="4"/>
          </p:nvPr>
        </p:nvSpPr>
        <p:spPr>
          <a:xfrm>
            <a:off x="3440397" y="3053900"/>
            <a:ext cx="22632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4"/>
          <p:cNvSpPr txBox="1">
            <a:spLocks noGrp="1"/>
          </p:cNvSpPr>
          <p:nvPr>
            <p:ph type="title" idx="5"/>
          </p:nvPr>
        </p:nvSpPr>
        <p:spPr>
          <a:xfrm>
            <a:off x="6089936" y="2679550"/>
            <a:ext cx="2263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24"/>
          <p:cNvSpPr txBox="1">
            <a:spLocks noGrp="1"/>
          </p:cNvSpPr>
          <p:nvPr>
            <p:ph type="subTitle" idx="6"/>
          </p:nvPr>
        </p:nvSpPr>
        <p:spPr>
          <a:xfrm>
            <a:off x="6089939" y="3053900"/>
            <a:ext cx="22632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userDrawn="1">
  <p:cSld name="CUSTOM_3">
    <p:spTree>
      <p:nvGrpSpPr>
        <p:cNvPr id="1" name="Shape 154"/>
        <p:cNvGrpSpPr/>
        <p:nvPr/>
      </p:nvGrpSpPr>
      <p:grpSpPr>
        <a:xfrm>
          <a:off x="0" y="0"/>
          <a:ext cx="0" cy="0"/>
          <a:chOff x="0" y="0"/>
          <a:chExt cx="0" cy="0"/>
        </a:xfrm>
      </p:grpSpPr>
      <p:sp>
        <p:nvSpPr>
          <p:cNvPr id="155" name="Google Shape;155;p28"/>
          <p:cNvSpPr/>
          <p:nvPr/>
        </p:nvSpPr>
        <p:spPr>
          <a:xfrm>
            <a:off x="264475" y="311225"/>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txBox="1">
            <a:spLocks noGrp="1"/>
          </p:cNvSpPr>
          <p:nvPr>
            <p:ph type="title"/>
          </p:nvPr>
        </p:nvSpPr>
        <p:spPr>
          <a:xfrm>
            <a:off x="2424600" y="539397"/>
            <a:ext cx="4294800" cy="104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9"/>
        <p:cNvGrpSpPr/>
        <p:nvPr/>
      </p:nvGrpSpPr>
      <p:grpSpPr>
        <a:xfrm>
          <a:off x="0" y="0"/>
          <a:ext cx="0" cy="0"/>
          <a:chOff x="0" y="0"/>
          <a:chExt cx="0" cy="0"/>
        </a:xfrm>
      </p:grpSpPr>
      <p:sp>
        <p:nvSpPr>
          <p:cNvPr id="160" name="Google Shape;160;p29"/>
          <p:cNvSpPr/>
          <p:nvPr/>
        </p:nvSpPr>
        <p:spPr>
          <a:xfrm>
            <a:off x="264475" y="311225"/>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1"/>
        <p:cNvGrpSpPr/>
        <p:nvPr/>
      </p:nvGrpSpPr>
      <p:grpSpPr>
        <a:xfrm>
          <a:off x="0" y="0"/>
          <a:ext cx="0" cy="0"/>
          <a:chOff x="0" y="0"/>
          <a:chExt cx="0" cy="0"/>
        </a:xfrm>
      </p:grpSpPr>
      <p:sp>
        <p:nvSpPr>
          <p:cNvPr id="162" name="Google Shape;162;p30"/>
          <p:cNvSpPr/>
          <p:nvPr/>
        </p:nvSpPr>
        <p:spPr>
          <a:xfrm>
            <a:off x="264475" y="311225"/>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30"/>
          <p:cNvGrpSpPr/>
          <p:nvPr/>
        </p:nvGrpSpPr>
        <p:grpSpPr>
          <a:xfrm>
            <a:off x="5545563" y="1757649"/>
            <a:ext cx="2432085" cy="3122273"/>
            <a:chOff x="1548913" y="1733624"/>
            <a:chExt cx="2432085" cy="3122273"/>
          </a:xfrm>
        </p:grpSpPr>
        <p:sp>
          <p:nvSpPr>
            <p:cNvPr id="164" name="Google Shape;164;p30"/>
            <p:cNvSpPr/>
            <p:nvPr/>
          </p:nvSpPr>
          <p:spPr>
            <a:xfrm flipH="1">
              <a:off x="2470189" y="3047885"/>
              <a:ext cx="542852" cy="250624"/>
            </a:xfrm>
            <a:custGeom>
              <a:avLst/>
              <a:gdLst/>
              <a:ahLst/>
              <a:cxnLst/>
              <a:rect l="l" t="t" r="r" b="b"/>
              <a:pathLst>
                <a:path w="8838" h="4337" extrusionOk="0">
                  <a:moveTo>
                    <a:pt x="2535" y="1"/>
                  </a:moveTo>
                  <a:lnTo>
                    <a:pt x="0" y="2470"/>
                  </a:lnTo>
                  <a:lnTo>
                    <a:pt x="130" y="2566"/>
                  </a:lnTo>
                  <a:lnTo>
                    <a:pt x="356" y="2730"/>
                  </a:lnTo>
                  <a:cubicBezTo>
                    <a:pt x="520" y="2860"/>
                    <a:pt x="650" y="2956"/>
                    <a:pt x="811" y="3055"/>
                  </a:cubicBezTo>
                  <a:lnTo>
                    <a:pt x="1300" y="3346"/>
                  </a:lnTo>
                  <a:lnTo>
                    <a:pt x="1820" y="3574"/>
                  </a:lnTo>
                  <a:cubicBezTo>
                    <a:pt x="1981" y="3671"/>
                    <a:pt x="2145" y="3736"/>
                    <a:pt x="2340" y="3801"/>
                  </a:cubicBezTo>
                  <a:cubicBezTo>
                    <a:pt x="2405" y="3834"/>
                    <a:pt x="2501" y="3866"/>
                    <a:pt x="2600" y="3899"/>
                  </a:cubicBezTo>
                  <a:lnTo>
                    <a:pt x="2859" y="3964"/>
                  </a:lnTo>
                  <a:lnTo>
                    <a:pt x="3119" y="4060"/>
                  </a:lnTo>
                  <a:lnTo>
                    <a:pt x="3249" y="4094"/>
                  </a:lnTo>
                  <a:lnTo>
                    <a:pt x="3379" y="4125"/>
                  </a:lnTo>
                  <a:cubicBezTo>
                    <a:pt x="3540" y="4159"/>
                    <a:pt x="3735" y="4190"/>
                    <a:pt x="3899" y="4224"/>
                  </a:cubicBezTo>
                  <a:cubicBezTo>
                    <a:pt x="4383" y="4301"/>
                    <a:pt x="4863" y="4336"/>
                    <a:pt x="5335" y="4336"/>
                  </a:cubicBezTo>
                  <a:cubicBezTo>
                    <a:pt x="6259" y="4336"/>
                    <a:pt x="7154" y="4200"/>
                    <a:pt x="7993" y="3964"/>
                  </a:cubicBezTo>
                  <a:cubicBezTo>
                    <a:pt x="8479" y="3834"/>
                    <a:pt x="8838" y="3379"/>
                    <a:pt x="8838" y="2826"/>
                  </a:cubicBezTo>
                  <a:cubicBezTo>
                    <a:pt x="8804" y="2176"/>
                    <a:pt x="8284" y="1690"/>
                    <a:pt x="7668" y="1690"/>
                  </a:cubicBezTo>
                  <a:lnTo>
                    <a:pt x="7634" y="1690"/>
                  </a:lnTo>
                  <a:cubicBezTo>
                    <a:pt x="6529" y="1690"/>
                    <a:pt x="5490" y="1560"/>
                    <a:pt x="4580" y="1235"/>
                  </a:cubicBezTo>
                  <a:cubicBezTo>
                    <a:pt x="4125" y="1071"/>
                    <a:pt x="3704" y="845"/>
                    <a:pt x="3314" y="585"/>
                  </a:cubicBezTo>
                  <a:cubicBezTo>
                    <a:pt x="3021" y="422"/>
                    <a:pt x="2794" y="227"/>
                    <a:pt x="2535"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flipH="1">
              <a:off x="2857335" y="2598992"/>
              <a:ext cx="444822" cy="591628"/>
            </a:xfrm>
            <a:custGeom>
              <a:avLst/>
              <a:gdLst/>
              <a:ahLst/>
              <a:cxnLst/>
              <a:rect l="l" t="t" r="r" b="b"/>
              <a:pathLst>
                <a:path w="7242" h="10238" extrusionOk="0">
                  <a:moveTo>
                    <a:pt x="1097" y="0"/>
                  </a:moveTo>
                  <a:cubicBezTo>
                    <a:pt x="0" y="0"/>
                    <a:pt x="129" y="1554"/>
                    <a:pt x="320" y="2700"/>
                  </a:cubicBezTo>
                  <a:cubicBezTo>
                    <a:pt x="354" y="2861"/>
                    <a:pt x="354" y="2926"/>
                    <a:pt x="385" y="3025"/>
                  </a:cubicBezTo>
                  <a:cubicBezTo>
                    <a:pt x="419" y="3121"/>
                    <a:pt x="419" y="3220"/>
                    <a:pt x="450" y="3316"/>
                  </a:cubicBezTo>
                  <a:cubicBezTo>
                    <a:pt x="484" y="3480"/>
                    <a:pt x="549" y="3675"/>
                    <a:pt x="580" y="3836"/>
                  </a:cubicBezTo>
                  <a:cubicBezTo>
                    <a:pt x="679" y="4195"/>
                    <a:pt x="809" y="4520"/>
                    <a:pt x="939" y="4845"/>
                  </a:cubicBezTo>
                  <a:cubicBezTo>
                    <a:pt x="1198" y="5526"/>
                    <a:pt x="1490" y="6175"/>
                    <a:pt x="1848" y="6794"/>
                  </a:cubicBezTo>
                  <a:cubicBezTo>
                    <a:pt x="2204" y="7410"/>
                    <a:pt x="2594" y="8028"/>
                    <a:pt x="3049" y="8613"/>
                  </a:cubicBezTo>
                  <a:cubicBezTo>
                    <a:pt x="3504" y="9164"/>
                    <a:pt x="4058" y="9684"/>
                    <a:pt x="4609" y="10173"/>
                  </a:cubicBezTo>
                  <a:lnTo>
                    <a:pt x="4707" y="10238"/>
                  </a:lnTo>
                  <a:lnTo>
                    <a:pt x="7242" y="7769"/>
                  </a:lnTo>
                  <a:cubicBezTo>
                    <a:pt x="7143" y="7670"/>
                    <a:pt x="7047" y="7540"/>
                    <a:pt x="6948" y="7444"/>
                  </a:cubicBezTo>
                  <a:cubicBezTo>
                    <a:pt x="6363" y="6825"/>
                    <a:pt x="5908" y="6110"/>
                    <a:pt x="5552" y="5364"/>
                  </a:cubicBezTo>
                  <a:cubicBezTo>
                    <a:pt x="5292" y="4746"/>
                    <a:pt x="4349" y="1726"/>
                    <a:pt x="4188" y="1432"/>
                  </a:cubicBezTo>
                  <a:cubicBezTo>
                    <a:pt x="3699" y="457"/>
                    <a:pt x="2433" y="67"/>
                    <a:pt x="1165" y="2"/>
                  </a:cubicBezTo>
                  <a:cubicBezTo>
                    <a:pt x="1142" y="1"/>
                    <a:pt x="1119" y="0"/>
                    <a:pt x="1097"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flipH="1">
              <a:off x="3003091" y="4172430"/>
              <a:ext cx="459072" cy="683453"/>
            </a:xfrm>
            <a:custGeom>
              <a:avLst/>
              <a:gdLst/>
              <a:ahLst/>
              <a:cxnLst/>
              <a:rect l="l" t="t" r="r" b="b"/>
              <a:pathLst>
                <a:path w="7474" h="11827" extrusionOk="0">
                  <a:moveTo>
                    <a:pt x="7182" y="0"/>
                  </a:moveTo>
                  <a:lnTo>
                    <a:pt x="1" y="294"/>
                  </a:lnTo>
                  <a:lnTo>
                    <a:pt x="1009" y="11827"/>
                  </a:lnTo>
                  <a:lnTo>
                    <a:pt x="6499" y="11827"/>
                  </a:lnTo>
                  <a:cubicBezTo>
                    <a:pt x="6824" y="9521"/>
                    <a:pt x="7182" y="6987"/>
                    <a:pt x="7312" y="5654"/>
                  </a:cubicBezTo>
                  <a:cubicBezTo>
                    <a:pt x="7474" y="3899"/>
                    <a:pt x="7409" y="2114"/>
                    <a:pt x="7312" y="1040"/>
                  </a:cubicBezTo>
                  <a:cubicBezTo>
                    <a:pt x="7247" y="390"/>
                    <a:pt x="7182" y="0"/>
                    <a:pt x="7182"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flipH="1">
              <a:off x="3012980" y="4172430"/>
              <a:ext cx="449183" cy="683453"/>
            </a:xfrm>
            <a:custGeom>
              <a:avLst/>
              <a:gdLst/>
              <a:ahLst/>
              <a:cxnLst/>
              <a:rect l="l" t="t" r="r" b="b"/>
              <a:pathLst>
                <a:path w="7313" h="11827" extrusionOk="0">
                  <a:moveTo>
                    <a:pt x="7182" y="0"/>
                  </a:moveTo>
                  <a:lnTo>
                    <a:pt x="1" y="294"/>
                  </a:lnTo>
                  <a:lnTo>
                    <a:pt x="1009" y="11827"/>
                  </a:lnTo>
                  <a:lnTo>
                    <a:pt x="1854" y="11827"/>
                  </a:lnTo>
                  <a:cubicBezTo>
                    <a:pt x="1885" y="10852"/>
                    <a:pt x="2015" y="9877"/>
                    <a:pt x="2080" y="8936"/>
                  </a:cubicBezTo>
                  <a:cubicBezTo>
                    <a:pt x="2210" y="7182"/>
                    <a:pt x="2309" y="5459"/>
                    <a:pt x="2439" y="3738"/>
                  </a:cubicBezTo>
                  <a:cubicBezTo>
                    <a:pt x="2504" y="2633"/>
                    <a:pt x="3349" y="1724"/>
                    <a:pt x="4419" y="1529"/>
                  </a:cubicBezTo>
                  <a:lnTo>
                    <a:pt x="7312" y="1040"/>
                  </a:lnTo>
                  <a:cubicBezTo>
                    <a:pt x="7247" y="390"/>
                    <a:pt x="7182" y="0"/>
                    <a:pt x="7182"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flipH="1">
              <a:off x="3344231" y="4144345"/>
              <a:ext cx="501085" cy="711537"/>
            </a:xfrm>
            <a:custGeom>
              <a:avLst/>
              <a:gdLst/>
              <a:ahLst/>
              <a:cxnLst/>
              <a:rect l="l" t="t" r="r" b="b"/>
              <a:pathLst>
                <a:path w="8158" h="12313" extrusionOk="0">
                  <a:moveTo>
                    <a:pt x="295" y="0"/>
                  </a:moveTo>
                  <a:lnTo>
                    <a:pt x="295" y="0"/>
                  </a:lnTo>
                  <a:cubicBezTo>
                    <a:pt x="360" y="195"/>
                    <a:pt x="1" y="6659"/>
                    <a:pt x="131" y="8448"/>
                  </a:cubicBezTo>
                  <a:cubicBezTo>
                    <a:pt x="165" y="9292"/>
                    <a:pt x="360" y="10883"/>
                    <a:pt x="555" y="12313"/>
                  </a:cubicBezTo>
                  <a:lnTo>
                    <a:pt x="6663" y="12313"/>
                  </a:lnTo>
                  <a:cubicBezTo>
                    <a:pt x="7214" y="7894"/>
                    <a:pt x="8157" y="520"/>
                    <a:pt x="8157" y="520"/>
                  </a:cubicBezTo>
                  <a:lnTo>
                    <a:pt x="6109" y="390"/>
                  </a:lnTo>
                  <a:lnTo>
                    <a:pt x="295" y="0"/>
                  </a:ln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flipH="1">
              <a:off x="3342327" y="4144345"/>
              <a:ext cx="502989" cy="711537"/>
            </a:xfrm>
            <a:custGeom>
              <a:avLst/>
              <a:gdLst/>
              <a:ahLst/>
              <a:cxnLst/>
              <a:rect l="l" t="t" r="r" b="b"/>
              <a:pathLst>
                <a:path w="8189" h="12313" extrusionOk="0">
                  <a:moveTo>
                    <a:pt x="295" y="0"/>
                  </a:moveTo>
                  <a:lnTo>
                    <a:pt x="295" y="0"/>
                  </a:lnTo>
                  <a:cubicBezTo>
                    <a:pt x="360" y="195"/>
                    <a:pt x="1" y="6659"/>
                    <a:pt x="131" y="8448"/>
                  </a:cubicBezTo>
                  <a:cubicBezTo>
                    <a:pt x="165" y="9292"/>
                    <a:pt x="360" y="10883"/>
                    <a:pt x="555" y="12313"/>
                  </a:cubicBezTo>
                  <a:lnTo>
                    <a:pt x="1106" y="12313"/>
                  </a:lnTo>
                  <a:cubicBezTo>
                    <a:pt x="1009" y="10137"/>
                    <a:pt x="976" y="7894"/>
                    <a:pt x="1171" y="5685"/>
                  </a:cubicBezTo>
                  <a:cubicBezTo>
                    <a:pt x="1296" y="4053"/>
                    <a:pt x="1907" y="2299"/>
                    <a:pt x="3795" y="2299"/>
                  </a:cubicBezTo>
                  <a:cubicBezTo>
                    <a:pt x="3861" y="2299"/>
                    <a:pt x="3929" y="2301"/>
                    <a:pt x="3998" y="2306"/>
                  </a:cubicBezTo>
                  <a:lnTo>
                    <a:pt x="7897" y="2600"/>
                  </a:lnTo>
                  <a:lnTo>
                    <a:pt x="8188" y="910"/>
                  </a:lnTo>
                  <a:lnTo>
                    <a:pt x="6109" y="390"/>
                  </a:lnTo>
                  <a:lnTo>
                    <a:pt x="295" y="0"/>
                  </a:ln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flipH="1">
              <a:off x="2967159" y="2552242"/>
              <a:ext cx="912001" cy="1676589"/>
            </a:xfrm>
            <a:custGeom>
              <a:avLst/>
              <a:gdLst/>
              <a:ahLst/>
              <a:cxnLst/>
              <a:rect l="l" t="t" r="r" b="b"/>
              <a:pathLst>
                <a:path w="14848" h="29013" extrusionOk="0">
                  <a:moveTo>
                    <a:pt x="8869" y="0"/>
                  </a:moveTo>
                  <a:lnTo>
                    <a:pt x="4646" y="32"/>
                  </a:lnTo>
                  <a:lnTo>
                    <a:pt x="2241" y="650"/>
                  </a:lnTo>
                  <a:cubicBezTo>
                    <a:pt x="2241" y="650"/>
                    <a:pt x="2210" y="4484"/>
                    <a:pt x="2306" y="6594"/>
                  </a:cubicBezTo>
                  <a:cubicBezTo>
                    <a:pt x="2340" y="7148"/>
                    <a:pt x="2371" y="7569"/>
                    <a:pt x="2436" y="7798"/>
                  </a:cubicBezTo>
                  <a:cubicBezTo>
                    <a:pt x="2665" y="8902"/>
                    <a:pt x="3151" y="14166"/>
                    <a:pt x="3151" y="14881"/>
                  </a:cubicBezTo>
                  <a:cubicBezTo>
                    <a:pt x="3151" y="15302"/>
                    <a:pt x="2145" y="19395"/>
                    <a:pt x="1267" y="22904"/>
                  </a:cubicBezTo>
                  <a:cubicBezTo>
                    <a:pt x="586" y="25602"/>
                    <a:pt x="1" y="27972"/>
                    <a:pt x="1" y="27972"/>
                  </a:cubicBezTo>
                  <a:cubicBezTo>
                    <a:pt x="1" y="27972"/>
                    <a:pt x="3671" y="28786"/>
                    <a:pt x="6465" y="28981"/>
                  </a:cubicBezTo>
                  <a:cubicBezTo>
                    <a:pt x="6779" y="29003"/>
                    <a:pt x="7127" y="29012"/>
                    <a:pt x="7497" y="29012"/>
                  </a:cubicBezTo>
                  <a:cubicBezTo>
                    <a:pt x="10459" y="29012"/>
                    <a:pt x="14847" y="28396"/>
                    <a:pt x="14847" y="28396"/>
                  </a:cubicBezTo>
                  <a:cubicBezTo>
                    <a:pt x="14847" y="28396"/>
                    <a:pt x="14587" y="25763"/>
                    <a:pt x="14296" y="24952"/>
                  </a:cubicBezTo>
                  <a:cubicBezTo>
                    <a:pt x="14036" y="24139"/>
                    <a:pt x="12412" y="14587"/>
                    <a:pt x="12412" y="14587"/>
                  </a:cubicBezTo>
                  <a:cubicBezTo>
                    <a:pt x="12412" y="14587"/>
                    <a:pt x="14392" y="8414"/>
                    <a:pt x="14296" y="8123"/>
                  </a:cubicBezTo>
                  <a:cubicBezTo>
                    <a:pt x="14133" y="7504"/>
                    <a:pt x="11858" y="1105"/>
                    <a:pt x="11208" y="746"/>
                  </a:cubicBezTo>
                  <a:cubicBezTo>
                    <a:pt x="10559" y="356"/>
                    <a:pt x="8869" y="0"/>
                    <a:pt x="8869"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3001003" y="2807547"/>
              <a:ext cx="778346" cy="1134080"/>
            </a:xfrm>
            <a:custGeom>
              <a:avLst/>
              <a:gdLst/>
              <a:ahLst/>
              <a:cxnLst/>
              <a:rect l="l" t="t" r="r" b="b"/>
              <a:pathLst>
                <a:path w="12672" h="19625" extrusionOk="0">
                  <a:moveTo>
                    <a:pt x="1526" y="1"/>
                  </a:moveTo>
                  <a:lnTo>
                    <a:pt x="681" y="2176"/>
                  </a:lnTo>
                  <a:cubicBezTo>
                    <a:pt x="715" y="2730"/>
                    <a:pt x="746" y="3151"/>
                    <a:pt x="811" y="3380"/>
                  </a:cubicBezTo>
                  <a:cubicBezTo>
                    <a:pt x="1040" y="4484"/>
                    <a:pt x="1526" y="9748"/>
                    <a:pt x="1526" y="10463"/>
                  </a:cubicBezTo>
                  <a:cubicBezTo>
                    <a:pt x="1526" y="10884"/>
                    <a:pt x="876" y="13938"/>
                    <a:pt x="0" y="17415"/>
                  </a:cubicBezTo>
                  <a:lnTo>
                    <a:pt x="6888" y="19625"/>
                  </a:lnTo>
                  <a:lnTo>
                    <a:pt x="9389" y="10463"/>
                  </a:lnTo>
                  <a:lnTo>
                    <a:pt x="10787" y="10169"/>
                  </a:lnTo>
                  <a:cubicBezTo>
                    <a:pt x="10787" y="10169"/>
                    <a:pt x="12573" y="5134"/>
                    <a:pt x="12671" y="3705"/>
                  </a:cubicBezTo>
                  <a:lnTo>
                    <a:pt x="12671" y="3705"/>
                  </a:lnTo>
                  <a:cubicBezTo>
                    <a:pt x="12350" y="4301"/>
                    <a:pt x="11705" y="4525"/>
                    <a:pt x="10998" y="4525"/>
                  </a:cubicBezTo>
                  <a:cubicBezTo>
                    <a:pt x="10704" y="4525"/>
                    <a:pt x="10400" y="4486"/>
                    <a:pt x="10103" y="4419"/>
                  </a:cubicBezTo>
                  <a:cubicBezTo>
                    <a:pt x="9529" y="4275"/>
                    <a:pt x="8904" y="3980"/>
                    <a:pt x="8317" y="3980"/>
                  </a:cubicBezTo>
                  <a:cubicBezTo>
                    <a:pt x="8240" y="3980"/>
                    <a:pt x="8164" y="3985"/>
                    <a:pt x="8089" y="3996"/>
                  </a:cubicBezTo>
                  <a:cubicBezTo>
                    <a:pt x="6724" y="4160"/>
                    <a:pt x="6075" y="4906"/>
                    <a:pt x="4905" y="4906"/>
                  </a:cubicBezTo>
                  <a:cubicBezTo>
                    <a:pt x="3964" y="4906"/>
                    <a:pt x="3086" y="4874"/>
                    <a:pt x="2729" y="3640"/>
                  </a:cubicBezTo>
                  <a:cubicBezTo>
                    <a:pt x="2600" y="3185"/>
                    <a:pt x="1526" y="1"/>
                    <a:pt x="152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3066970" y="3038408"/>
              <a:ext cx="768273" cy="843120"/>
            </a:xfrm>
            <a:custGeom>
              <a:avLst/>
              <a:gdLst/>
              <a:ahLst/>
              <a:cxnLst/>
              <a:rect l="l" t="t" r="r" b="b"/>
              <a:pathLst>
                <a:path w="12508" h="14590" extrusionOk="0">
                  <a:moveTo>
                    <a:pt x="4874" y="1"/>
                  </a:moveTo>
                  <a:lnTo>
                    <a:pt x="2145" y="6304"/>
                  </a:lnTo>
                  <a:lnTo>
                    <a:pt x="682" y="9716"/>
                  </a:lnTo>
                  <a:lnTo>
                    <a:pt x="1" y="11307"/>
                  </a:lnTo>
                  <a:lnTo>
                    <a:pt x="7668" y="14590"/>
                  </a:lnTo>
                  <a:lnTo>
                    <a:pt x="9129" y="11177"/>
                  </a:lnTo>
                  <a:lnTo>
                    <a:pt x="9454" y="10397"/>
                  </a:lnTo>
                  <a:lnTo>
                    <a:pt x="12508" y="3284"/>
                  </a:lnTo>
                  <a:lnTo>
                    <a:pt x="4874"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3254555" y="3402642"/>
              <a:ext cx="538860" cy="285875"/>
            </a:xfrm>
            <a:custGeom>
              <a:avLst/>
              <a:gdLst/>
              <a:ahLst/>
              <a:cxnLst/>
              <a:rect l="l" t="t" r="r" b="b"/>
              <a:pathLst>
                <a:path w="8773" h="4947" extrusionOk="0">
                  <a:moveTo>
                    <a:pt x="1464" y="1"/>
                  </a:moveTo>
                  <a:lnTo>
                    <a:pt x="1" y="3413"/>
                  </a:lnTo>
                  <a:cubicBezTo>
                    <a:pt x="520" y="3445"/>
                    <a:pt x="1040" y="3543"/>
                    <a:pt x="1560" y="3575"/>
                  </a:cubicBezTo>
                  <a:cubicBezTo>
                    <a:pt x="2015" y="3640"/>
                    <a:pt x="2470" y="3608"/>
                    <a:pt x="2894" y="3705"/>
                  </a:cubicBezTo>
                  <a:cubicBezTo>
                    <a:pt x="3899" y="3899"/>
                    <a:pt x="4843" y="4159"/>
                    <a:pt x="5818" y="4419"/>
                  </a:cubicBezTo>
                  <a:cubicBezTo>
                    <a:pt x="5948" y="4453"/>
                    <a:pt x="6044" y="4484"/>
                    <a:pt x="6142" y="4549"/>
                  </a:cubicBezTo>
                  <a:cubicBezTo>
                    <a:pt x="6564" y="4679"/>
                    <a:pt x="6953" y="4809"/>
                    <a:pt x="7377" y="4874"/>
                  </a:cubicBezTo>
                  <a:cubicBezTo>
                    <a:pt x="7464" y="4874"/>
                    <a:pt x="7882" y="4947"/>
                    <a:pt x="8170" y="4947"/>
                  </a:cubicBezTo>
                  <a:cubicBezTo>
                    <a:pt x="8315" y="4947"/>
                    <a:pt x="8426" y="4929"/>
                    <a:pt x="8448" y="4874"/>
                  </a:cubicBezTo>
                  <a:lnTo>
                    <a:pt x="8773" y="4094"/>
                  </a:lnTo>
                  <a:lnTo>
                    <a:pt x="8482" y="3283"/>
                  </a:lnTo>
                  <a:lnTo>
                    <a:pt x="1464"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flipH="1">
              <a:off x="3150751" y="3447717"/>
              <a:ext cx="389112" cy="241205"/>
            </a:xfrm>
            <a:custGeom>
              <a:avLst/>
              <a:gdLst/>
              <a:ahLst/>
              <a:cxnLst/>
              <a:rect l="l" t="t" r="r" b="b"/>
              <a:pathLst>
                <a:path w="6335" h="4174" extrusionOk="0">
                  <a:moveTo>
                    <a:pt x="941" y="1"/>
                  </a:moveTo>
                  <a:cubicBezTo>
                    <a:pt x="681" y="619"/>
                    <a:pt x="325" y="1204"/>
                    <a:pt x="0" y="1820"/>
                  </a:cubicBezTo>
                  <a:cubicBezTo>
                    <a:pt x="845" y="2145"/>
                    <a:pt x="1461" y="2405"/>
                    <a:pt x="1461" y="2405"/>
                  </a:cubicBezTo>
                  <a:cubicBezTo>
                    <a:pt x="1690" y="2633"/>
                    <a:pt x="1755" y="2958"/>
                    <a:pt x="1981" y="3184"/>
                  </a:cubicBezTo>
                  <a:cubicBezTo>
                    <a:pt x="2241" y="3444"/>
                    <a:pt x="2534" y="3639"/>
                    <a:pt x="2825" y="3803"/>
                  </a:cubicBezTo>
                  <a:cubicBezTo>
                    <a:pt x="3272" y="4025"/>
                    <a:pt x="3793" y="4173"/>
                    <a:pt x="4304" y="4173"/>
                  </a:cubicBezTo>
                  <a:cubicBezTo>
                    <a:pt x="4463" y="4173"/>
                    <a:pt x="4621" y="4159"/>
                    <a:pt x="4775" y="4128"/>
                  </a:cubicBezTo>
                  <a:cubicBezTo>
                    <a:pt x="5328" y="3998"/>
                    <a:pt x="5749" y="3218"/>
                    <a:pt x="5978" y="2795"/>
                  </a:cubicBezTo>
                  <a:cubicBezTo>
                    <a:pt x="6043" y="2665"/>
                    <a:pt x="6108" y="2535"/>
                    <a:pt x="6139" y="2405"/>
                  </a:cubicBezTo>
                  <a:cubicBezTo>
                    <a:pt x="6173" y="2049"/>
                    <a:pt x="5749" y="1560"/>
                    <a:pt x="5555" y="1269"/>
                  </a:cubicBezTo>
                  <a:cubicBezTo>
                    <a:pt x="5718" y="1269"/>
                    <a:pt x="5879" y="1235"/>
                    <a:pt x="5978" y="1204"/>
                  </a:cubicBezTo>
                  <a:cubicBezTo>
                    <a:pt x="6139" y="1105"/>
                    <a:pt x="6334" y="780"/>
                    <a:pt x="6303" y="619"/>
                  </a:cubicBezTo>
                  <a:cubicBezTo>
                    <a:pt x="6303" y="585"/>
                    <a:pt x="6269" y="554"/>
                    <a:pt x="6238" y="554"/>
                  </a:cubicBezTo>
                  <a:cubicBezTo>
                    <a:pt x="6187" y="557"/>
                    <a:pt x="6136" y="559"/>
                    <a:pt x="6086" y="559"/>
                  </a:cubicBezTo>
                  <a:cubicBezTo>
                    <a:pt x="5654" y="559"/>
                    <a:pt x="5247" y="449"/>
                    <a:pt x="4840" y="390"/>
                  </a:cubicBezTo>
                  <a:cubicBezTo>
                    <a:pt x="4713" y="375"/>
                    <a:pt x="4590" y="368"/>
                    <a:pt x="4470" y="368"/>
                  </a:cubicBezTo>
                  <a:cubicBezTo>
                    <a:pt x="3847" y="368"/>
                    <a:pt x="3289" y="557"/>
                    <a:pt x="2664" y="749"/>
                  </a:cubicBezTo>
                  <a:cubicBezTo>
                    <a:pt x="2664" y="749"/>
                    <a:pt x="1820" y="424"/>
                    <a:pt x="94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flipH="1">
              <a:off x="3362290" y="3447717"/>
              <a:ext cx="177572" cy="176541"/>
            </a:xfrm>
            <a:custGeom>
              <a:avLst/>
              <a:gdLst/>
              <a:ahLst/>
              <a:cxnLst/>
              <a:rect l="l" t="t" r="r" b="b"/>
              <a:pathLst>
                <a:path w="2891" h="3055" extrusionOk="0">
                  <a:moveTo>
                    <a:pt x="941" y="1"/>
                  </a:moveTo>
                  <a:cubicBezTo>
                    <a:pt x="681" y="619"/>
                    <a:pt x="325" y="1204"/>
                    <a:pt x="0" y="1820"/>
                  </a:cubicBezTo>
                  <a:cubicBezTo>
                    <a:pt x="845" y="2145"/>
                    <a:pt x="1461" y="2405"/>
                    <a:pt x="1461" y="2405"/>
                  </a:cubicBezTo>
                  <a:cubicBezTo>
                    <a:pt x="1625" y="2600"/>
                    <a:pt x="1721" y="2828"/>
                    <a:pt x="1885" y="3055"/>
                  </a:cubicBezTo>
                  <a:cubicBezTo>
                    <a:pt x="1949" y="2763"/>
                    <a:pt x="2014" y="2439"/>
                    <a:pt x="2111" y="2179"/>
                  </a:cubicBezTo>
                  <a:cubicBezTo>
                    <a:pt x="2274" y="1659"/>
                    <a:pt x="2534" y="1105"/>
                    <a:pt x="2890" y="684"/>
                  </a:cubicBezTo>
                  <a:lnTo>
                    <a:pt x="2890" y="684"/>
                  </a:lnTo>
                  <a:cubicBezTo>
                    <a:pt x="2825" y="715"/>
                    <a:pt x="2760" y="715"/>
                    <a:pt x="2664" y="749"/>
                  </a:cubicBezTo>
                  <a:cubicBezTo>
                    <a:pt x="2664" y="749"/>
                    <a:pt x="1820" y="424"/>
                    <a:pt x="94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flipH="1">
              <a:off x="3240489" y="2549468"/>
              <a:ext cx="315343" cy="225834"/>
            </a:xfrm>
            <a:custGeom>
              <a:avLst/>
              <a:gdLst/>
              <a:ahLst/>
              <a:cxnLst/>
              <a:rect l="l" t="t" r="r" b="b"/>
              <a:pathLst>
                <a:path w="5134" h="3908" extrusionOk="0">
                  <a:moveTo>
                    <a:pt x="2566" y="1"/>
                  </a:moveTo>
                  <a:cubicBezTo>
                    <a:pt x="2426" y="1"/>
                    <a:pt x="2285" y="4"/>
                    <a:pt x="2145" y="15"/>
                  </a:cubicBezTo>
                  <a:cubicBezTo>
                    <a:pt x="1721" y="15"/>
                    <a:pt x="1300" y="15"/>
                    <a:pt x="876" y="48"/>
                  </a:cubicBezTo>
                  <a:cubicBezTo>
                    <a:pt x="585" y="80"/>
                    <a:pt x="291" y="80"/>
                    <a:pt x="0" y="80"/>
                  </a:cubicBezTo>
                  <a:lnTo>
                    <a:pt x="0" y="1348"/>
                  </a:lnTo>
                  <a:cubicBezTo>
                    <a:pt x="0" y="1348"/>
                    <a:pt x="377" y="3908"/>
                    <a:pt x="2538" y="3908"/>
                  </a:cubicBezTo>
                  <a:cubicBezTo>
                    <a:pt x="2661" y="3908"/>
                    <a:pt x="2790" y="3900"/>
                    <a:pt x="2924" y="3882"/>
                  </a:cubicBezTo>
                  <a:cubicBezTo>
                    <a:pt x="5134" y="3622"/>
                    <a:pt x="4419" y="1543"/>
                    <a:pt x="4419" y="1543"/>
                  </a:cubicBezTo>
                  <a:lnTo>
                    <a:pt x="4385" y="210"/>
                  </a:lnTo>
                  <a:cubicBezTo>
                    <a:pt x="4094" y="80"/>
                    <a:pt x="3735" y="48"/>
                    <a:pt x="3410" y="15"/>
                  </a:cubicBezTo>
                  <a:cubicBezTo>
                    <a:pt x="3130" y="15"/>
                    <a:pt x="284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flipH="1">
              <a:off x="3266532" y="2377550"/>
              <a:ext cx="259449" cy="367644"/>
            </a:xfrm>
            <a:custGeom>
              <a:avLst/>
              <a:gdLst/>
              <a:ahLst/>
              <a:cxnLst/>
              <a:rect l="l" t="t" r="r" b="b"/>
              <a:pathLst>
                <a:path w="4224" h="6362" extrusionOk="0">
                  <a:moveTo>
                    <a:pt x="0" y="1"/>
                  </a:moveTo>
                  <a:lnTo>
                    <a:pt x="0" y="4159"/>
                  </a:lnTo>
                  <a:cubicBezTo>
                    <a:pt x="0" y="4159"/>
                    <a:pt x="320" y="6361"/>
                    <a:pt x="2078" y="6361"/>
                  </a:cubicBezTo>
                  <a:cubicBezTo>
                    <a:pt x="2182" y="6361"/>
                    <a:pt x="2291" y="6353"/>
                    <a:pt x="2404" y="6337"/>
                  </a:cubicBezTo>
                  <a:cubicBezTo>
                    <a:pt x="4224" y="6109"/>
                    <a:pt x="3639" y="4323"/>
                    <a:pt x="3639" y="4323"/>
                  </a:cubicBezTo>
                  <a:lnTo>
                    <a:pt x="3478"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flipH="1">
              <a:off x="3162728" y="2240594"/>
              <a:ext cx="165595" cy="557765"/>
            </a:xfrm>
            <a:custGeom>
              <a:avLst/>
              <a:gdLst/>
              <a:ahLst/>
              <a:cxnLst/>
              <a:rect l="l" t="t" r="r" b="b"/>
              <a:pathLst>
                <a:path w="2696" h="9652" extrusionOk="0">
                  <a:moveTo>
                    <a:pt x="390" y="0"/>
                  </a:moveTo>
                  <a:lnTo>
                    <a:pt x="0" y="9648"/>
                  </a:lnTo>
                  <a:cubicBezTo>
                    <a:pt x="0" y="9648"/>
                    <a:pt x="39" y="9651"/>
                    <a:pt x="108" y="9651"/>
                  </a:cubicBezTo>
                  <a:cubicBezTo>
                    <a:pt x="576" y="9651"/>
                    <a:pt x="2417" y="9503"/>
                    <a:pt x="2500" y="7179"/>
                  </a:cubicBezTo>
                  <a:cubicBezTo>
                    <a:pt x="2695" y="3899"/>
                    <a:pt x="2339" y="811"/>
                    <a:pt x="2339" y="811"/>
                  </a:cubicBezTo>
                  <a:lnTo>
                    <a:pt x="390"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flipH="1">
              <a:off x="3499938" y="2240594"/>
              <a:ext cx="153802" cy="557765"/>
            </a:xfrm>
            <a:custGeom>
              <a:avLst/>
              <a:gdLst/>
              <a:ahLst/>
              <a:cxnLst/>
              <a:rect l="l" t="t" r="r" b="b"/>
              <a:pathLst>
                <a:path w="2504" h="9652" extrusionOk="0">
                  <a:moveTo>
                    <a:pt x="2114" y="0"/>
                  </a:moveTo>
                  <a:lnTo>
                    <a:pt x="196" y="681"/>
                  </a:lnTo>
                  <a:cubicBezTo>
                    <a:pt x="196" y="681"/>
                    <a:pt x="1" y="3899"/>
                    <a:pt x="196" y="7179"/>
                  </a:cubicBezTo>
                  <a:cubicBezTo>
                    <a:pt x="282" y="9503"/>
                    <a:pt x="1974" y="9651"/>
                    <a:pt x="2405" y="9651"/>
                  </a:cubicBezTo>
                  <a:cubicBezTo>
                    <a:pt x="2468" y="9651"/>
                    <a:pt x="2504" y="9648"/>
                    <a:pt x="2504" y="9648"/>
                  </a:cubicBezTo>
                  <a:lnTo>
                    <a:pt x="2114"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flipH="1">
              <a:off x="3314380" y="2492143"/>
              <a:ext cx="199623" cy="131467"/>
            </a:xfrm>
            <a:custGeom>
              <a:avLst/>
              <a:gdLst/>
              <a:ahLst/>
              <a:cxnLst/>
              <a:rect l="l" t="t" r="r" b="b"/>
              <a:pathLst>
                <a:path w="3250" h="2275" extrusionOk="0">
                  <a:moveTo>
                    <a:pt x="0" y="1"/>
                  </a:moveTo>
                  <a:lnTo>
                    <a:pt x="65" y="1072"/>
                  </a:lnTo>
                  <a:cubicBezTo>
                    <a:pt x="455" y="1786"/>
                    <a:pt x="975" y="2275"/>
                    <a:pt x="1593" y="2275"/>
                  </a:cubicBezTo>
                  <a:cubicBezTo>
                    <a:pt x="2274" y="2275"/>
                    <a:pt x="2828" y="1755"/>
                    <a:pt x="3184" y="975"/>
                  </a:cubicBezTo>
                  <a:lnTo>
                    <a:pt x="3249" y="1"/>
                  </a:lnTo>
                  <a:close/>
                </a:path>
              </a:pathLst>
            </a:custGeom>
            <a:solidFill>
              <a:srgbClr val="DF9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3294418" y="2492143"/>
              <a:ext cx="24016" cy="56401"/>
            </a:xfrm>
            <a:custGeom>
              <a:avLst/>
              <a:gdLst/>
              <a:ahLst/>
              <a:cxnLst/>
              <a:rect l="l" t="t" r="r" b="b"/>
              <a:pathLst>
                <a:path w="391" h="976" extrusionOk="0">
                  <a:moveTo>
                    <a:pt x="65" y="1"/>
                  </a:moveTo>
                  <a:lnTo>
                    <a:pt x="0" y="975"/>
                  </a:lnTo>
                  <a:cubicBezTo>
                    <a:pt x="164" y="682"/>
                    <a:pt x="294" y="357"/>
                    <a:pt x="390" y="1"/>
                  </a:cubicBez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flipH="1">
              <a:off x="3509949" y="2492143"/>
              <a:ext cx="25920" cy="61948"/>
            </a:xfrm>
            <a:custGeom>
              <a:avLst/>
              <a:gdLst/>
              <a:ahLst/>
              <a:cxnLst/>
              <a:rect l="l" t="t" r="r" b="b"/>
              <a:pathLst>
                <a:path w="422" h="1072" extrusionOk="0">
                  <a:moveTo>
                    <a:pt x="0" y="1"/>
                  </a:moveTo>
                  <a:cubicBezTo>
                    <a:pt x="96" y="391"/>
                    <a:pt x="260" y="747"/>
                    <a:pt x="421" y="1072"/>
                  </a:cubicBezTo>
                  <a:lnTo>
                    <a:pt x="356" y="1"/>
                  </a:ln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flipH="1">
              <a:off x="3236496" y="2086590"/>
              <a:ext cx="351275" cy="471257"/>
            </a:xfrm>
            <a:custGeom>
              <a:avLst/>
              <a:gdLst/>
              <a:ahLst/>
              <a:cxnLst/>
              <a:rect l="l" t="t" r="r" b="b"/>
              <a:pathLst>
                <a:path w="5719" h="8155" extrusionOk="0">
                  <a:moveTo>
                    <a:pt x="2859" y="1"/>
                  </a:moveTo>
                  <a:cubicBezTo>
                    <a:pt x="1040" y="1"/>
                    <a:pt x="0" y="1625"/>
                    <a:pt x="0" y="3671"/>
                  </a:cubicBezTo>
                  <a:cubicBezTo>
                    <a:pt x="0" y="5685"/>
                    <a:pt x="1040" y="8155"/>
                    <a:pt x="2859" y="8155"/>
                  </a:cubicBezTo>
                  <a:cubicBezTo>
                    <a:pt x="4679" y="8155"/>
                    <a:pt x="5719" y="5685"/>
                    <a:pt x="5719" y="3671"/>
                  </a:cubicBezTo>
                  <a:cubicBezTo>
                    <a:pt x="5719" y="1625"/>
                    <a:pt x="4679" y="1"/>
                    <a:pt x="2859"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flipH="1">
              <a:off x="3238585" y="2169226"/>
              <a:ext cx="351275" cy="388621"/>
            </a:xfrm>
            <a:custGeom>
              <a:avLst/>
              <a:gdLst/>
              <a:ahLst/>
              <a:cxnLst/>
              <a:rect l="l" t="t" r="r" b="b"/>
              <a:pathLst>
                <a:path w="5719" h="6725" extrusionOk="0">
                  <a:moveTo>
                    <a:pt x="2828" y="1"/>
                  </a:moveTo>
                  <a:cubicBezTo>
                    <a:pt x="2828" y="2"/>
                    <a:pt x="2828" y="3"/>
                    <a:pt x="2828" y="5"/>
                  </a:cubicBezTo>
                  <a:lnTo>
                    <a:pt x="2828" y="5"/>
                  </a:lnTo>
                  <a:cubicBezTo>
                    <a:pt x="2828" y="3"/>
                    <a:pt x="2828" y="2"/>
                    <a:pt x="2828" y="1"/>
                  </a:cubicBezTo>
                  <a:close/>
                  <a:moveTo>
                    <a:pt x="2828" y="5"/>
                  </a:moveTo>
                  <a:lnTo>
                    <a:pt x="2828" y="5"/>
                  </a:lnTo>
                  <a:cubicBezTo>
                    <a:pt x="2782" y="307"/>
                    <a:pt x="1393" y="1950"/>
                    <a:pt x="164" y="2080"/>
                  </a:cubicBezTo>
                  <a:cubicBezTo>
                    <a:pt x="1" y="2111"/>
                    <a:pt x="131" y="2631"/>
                    <a:pt x="131" y="2795"/>
                  </a:cubicBezTo>
                  <a:cubicBezTo>
                    <a:pt x="131" y="4645"/>
                    <a:pt x="1269" y="6725"/>
                    <a:pt x="2925" y="6725"/>
                  </a:cubicBezTo>
                  <a:cubicBezTo>
                    <a:pt x="4679" y="6725"/>
                    <a:pt x="5719" y="4289"/>
                    <a:pt x="5654" y="2405"/>
                  </a:cubicBezTo>
                  <a:cubicBezTo>
                    <a:pt x="5654" y="2275"/>
                    <a:pt x="5493" y="1136"/>
                    <a:pt x="5493" y="1040"/>
                  </a:cubicBezTo>
                  <a:cubicBezTo>
                    <a:pt x="5319" y="1110"/>
                    <a:pt x="5139" y="1141"/>
                    <a:pt x="4958" y="1141"/>
                  </a:cubicBezTo>
                  <a:cubicBezTo>
                    <a:pt x="3904" y="1141"/>
                    <a:pt x="2831" y="113"/>
                    <a:pt x="2828" y="5"/>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flipH="1">
              <a:off x="3382621" y="2380844"/>
              <a:ext cx="61115" cy="19301"/>
            </a:xfrm>
            <a:custGeom>
              <a:avLst/>
              <a:gdLst/>
              <a:ahLst/>
              <a:cxnLst/>
              <a:rect l="l" t="t" r="r" b="b"/>
              <a:pathLst>
                <a:path w="995" h="334" extrusionOk="0">
                  <a:moveTo>
                    <a:pt x="59" y="0"/>
                  </a:moveTo>
                  <a:cubicBezTo>
                    <a:pt x="17" y="0"/>
                    <a:pt x="0" y="54"/>
                    <a:pt x="26" y="107"/>
                  </a:cubicBezTo>
                  <a:cubicBezTo>
                    <a:pt x="125" y="203"/>
                    <a:pt x="221" y="268"/>
                    <a:pt x="351" y="302"/>
                  </a:cubicBezTo>
                  <a:cubicBezTo>
                    <a:pt x="416" y="333"/>
                    <a:pt x="449" y="333"/>
                    <a:pt x="514" y="333"/>
                  </a:cubicBezTo>
                  <a:cubicBezTo>
                    <a:pt x="546" y="333"/>
                    <a:pt x="611" y="333"/>
                    <a:pt x="644" y="302"/>
                  </a:cubicBezTo>
                  <a:cubicBezTo>
                    <a:pt x="774" y="268"/>
                    <a:pt x="871" y="203"/>
                    <a:pt x="969" y="107"/>
                  </a:cubicBezTo>
                  <a:cubicBezTo>
                    <a:pt x="995" y="54"/>
                    <a:pt x="978" y="0"/>
                    <a:pt x="936" y="0"/>
                  </a:cubicBezTo>
                  <a:cubicBezTo>
                    <a:pt x="926" y="0"/>
                    <a:pt x="916" y="3"/>
                    <a:pt x="904" y="9"/>
                  </a:cubicBezTo>
                  <a:cubicBezTo>
                    <a:pt x="806" y="42"/>
                    <a:pt x="676" y="74"/>
                    <a:pt x="514" y="74"/>
                  </a:cubicBezTo>
                  <a:cubicBezTo>
                    <a:pt x="351" y="74"/>
                    <a:pt x="190" y="42"/>
                    <a:pt x="91" y="9"/>
                  </a:cubicBezTo>
                  <a:cubicBezTo>
                    <a:pt x="79" y="3"/>
                    <a:pt x="69" y="0"/>
                    <a:pt x="59"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flipH="1">
              <a:off x="3290425" y="2233081"/>
              <a:ext cx="87896" cy="30049"/>
            </a:xfrm>
            <a:custGeom>
              <a:avLst/>
              <a:gdLst/>
              <a:ahLst/>
              <a:cxnLst/>
              <a:rect l="l" t="t" r="r" b="b"/>
              <a:pathLst>
                <a:path w="1431" h="520" extrusionOk="0">
                  <a:moveTo>
                    <a:pt x="749" y="0"/>
                  </a:moveTo>
                  <a:cubicBezTo>
                    <a:pt x="619" y="0"/>
                    <a:pt x="455" y="31"/>
                    <a:pt x="325" y="96"/>
                  </a:cubicBezTo>
                  <a:cubicBezTo>
                    <a:pt x="195" y="161"/>
                    <a:pt x="99" y="260"/>
                    <a:pt x="34" y="390"/>
                  </a:cubicBezTo>
                  <a:cubicBezTo>
                    <a:pt x="0" y="421"/>
                    <a:pt x="0" y="455"/>
                    <a:pt x="34" y="486"/>
                  </a:cubicBezTo>
                  <a:lnTo>
                    <a:pt x="99" y="486"/>
                  </a:lnTo>
                  <a:cubicBezTo>
                    <a:pt x="195" y="421"/>
                    <a:pt x="325" y="390"/>
                    <a:pt x="424" y="390"/>
                  </a:cubicBezTo>
                  <a:cubicBezTo>
                    <a:pt x="520" y="356"/>
                    <a:pt x="650" y="356"/>
                    <a:pt x="749" y="356"/>
                  </a:cubicBezTo>
                  <a:cubicBezTo>
                    <a:pt x="845" y="356"/>
                    <a:pt x="944" y="356"/>
                    <a:pt x="1040" y="390"/>
                  </a:cubicBezTo>
                  <a:cubicBezTo>
                    <a:pt x="1139" y="421"/>
                    <a:pt x="1269" y="455"/>
                    <a:pt x="1365" y="520"/>
                  </a:cubicBezTo>
                  <a:cubicBezTo>
                    <a:pt x="1399" y="520"/>
                    <a:pt x="1430" y="520"/>
                    <a:pt x="1430" y="486"/>
                  </a:cubicBezTo>
                  <a:lnTo>
                    <a:pt x="1430" y="455"/>
                  </a:lnTo>
                  <a:cubicBezTo>
                    <a:pt x="1399" y="325"/>
                    <a:pt x="1269" y="195"/>
                    <a:pt x="1170" y="130"/>
                  </a:cubicBezTo>
                  <a:cubicBezTo>
                    <a:pt x="1040" y="65"/>
                    <a:pt x="910" y="0"/>
                    <a:pt x="749"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flipH="1">
              <a:off x="3444043" y="2233081"/>
              <a:ext cx="89923" cy="30049"/>
            </a:xfrm>
            <a:custGeom>
              <a:avLst/>
              <a:gdLst/>
              <a:ahLst/>
              <a:cxnLst/>
              <a:rect l="l" t="t" r="r" b="b"/>
              <a:pathLst>
                <a:path w="1464" h="520" extrusionOk="0">
                  <a:moveTo>
                    <a:pt x="715" y="0"/>
                  </a:moveTo>
                  <a:cubicBezTo>
                    <a:pt x="554" y="0"/>
                    <a:pt x="424" y="65"/>
                    <a:pt x="294" y="130"/>
                  </a:cubicBezTo>
                  <a:cubicBezTo>
                    <a:pt x="164" y="195"/>
                    <a:pt x="65" y="325"/>
                    <a:pt x="34" y="455"/>
                  </a:cubicBezTo>
                  <a:cubicBezTo>
                    <a:pt x="0" y="455"/>
                    <a:pt x="0" y="486"/>
                    <a:pt x="34" y="486"/>
                  </a:cubicBezTo>
                  <a:cubicBezTo>
                    <a:pt x="34" y="520"/>
                    <a:pt x="65" y="520"/>
                    <a:pt x="99" y="520"/>
                  </a:cubicBezTo>
                  <a:cubicBezTo>
                    <a:pt x="195" y="455"/>
                    <a:pt x="294" y="421"/>
                    <a:pt x="424" y="390"/>
                  </a:cubicBezTo>
                  <a:cubicBezTo>
                    <a:pt x="520" y="356"/>
                    <a:pt x="619" y="356"/>
                    <a:pt x="715" y="356"/>
                  </a:cubicBezTo>
                  <a:cubicBezTo>
                    <a:pt x="814" y="356"/>
                    <a:pt x="944" y="356"/>
                    <a:pt x="1040" y="390"/>
                  </a:cubicBezTo>
                  <a:cubicBezTo>
                    <a:pt x="1139" y="390"/>
                    <a:pt x="1235" y="421"/>
                    <a:pt x="1365" y="486"/>
                  </a:cubicBezTo>
                  <a:lnTo>
                    <a:pt x="1430" y="486"/>
                  </a:lnTo>
                  <a:cubicBezTo>
                    <a:pt x="1430" y="455"/>
                    <a:pt x="1464" y="421"/>
                    <a:pt x="1430" y="390"/>
                  </a:cubicBezTo>
                  <a:cubicBezTo>
                    <a:pt x="1365" y="260"/>
                    <a:pt x="1235" y="161"/>
                    <a:pt x="1105" y="96"/>
                  </a:cubicBezTo>
                  <a:cubicBezTo>
                    <a:pt x="975" y="31"/>
                    <a:pt x="845" y="0"/>
                    <a:pt x="71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flipH="1">
              <a:off x="3182690" y="2016262"/>
              <a:ext cx="273392" cy="295699"/>
            </a:xfrm>
            <a:custGeom>
              <a:avLst/>
              <a:gdLst/>
              <a:ahLst/>
              <a:cxnLst/>
              <a:rect l="l" t="t" r="r" b="b"/>
              <a:pathLst>
                <a:path w="4451" h="5117" extrusionOk="0">
                  <a:moveTo>
                    <a:pt x="1153" y="0"/>
                  </a:moveTo>
                  <a:cubicBezTo>
                    <a:pt x="991" y="0"/>
                    <a:pt x="823" y="16"/>
                    <a:pt x="650" y="48"/>
                  </a:cubicBezTo>
                  <a:cubicBezTo>
                    <a:pt x="1" y="178"/>
                    <a:pt x="617" y="2029"/>
                    <a:pt x="910" y="2388"/>
                  </a:cubicBezTo>
                  <a:cubicBezTo>
                    <a:pt x="1371" y="3020"/>
                    <a:pt x="2238" y="3449"/>
                    <a:pt x="2837" y="3449"/>
                  </a:cubicBezTo>
                  <a:cubicBezTo>
                    <a:pt x="2914" y="3449"/>
                    <a:pt x="2988" y="3442"/>
                    <a:pt x="3055" y="3427"/>
                  </a:cubicBezTo>
                  <a:lnTo>
                    <a:pt x="3055" y="3427"/>
                  </a:lnTo>
                  <a:cubicBezTo>
                    <a:pt x="3120" y="4043"/>
                    <a:pt x="3021" y="4402"/>
                    <a:pt x="3250" y="4532"/>
                  </a:cubicBezTo>
                  <a:cubicBezTo>
                    <a:pt x="3606" y="4693"/>
                    <a:pt x="4126" y="4953"/>
                    <a:pt x="4450" y="5117"/>
                  </a:cubicBezTo>
                  <a:lnTo>
                    <a:pt x="4385" y="4402"/>
                  </a:lnTo>
                  <a:cubicBezTo>
                    <a:pt x="4320" y="3557"/>
                    <a:pt x="4256" y="3167"/>
                    <a:pt x="4094" y="2518"/>
                  </a:cubicBezTo>
                  <a:cubicBezTo>
                    <a:pt x="3858" y="1514"/>
                    <a:pt x="2764" y="0"/>
                    <a:pt x="1153"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flipH="1">
              <a:off x="3280413" y="2362525"/>
              <a:ext cx="59887" cy="41376"/>
            </a:xfrm>
            <a:custGeom>
              <a:avLst/>
              <a:gdLst/>
              <a:ahLst/>
              <a:cxnLst/>
              <a:rect l="l" t="t" r="r" b="b"/>
              <a:pathLst>
                <a:path w="975" h="716" extrusionOk="0">
                  <a:moveTo>
                    <a:pt x="486" y="1"/>
                  </a:moveTo>
                  <a:cubicBezTo>
                    <a:pt x="226" y="1"/>
                    <a:pt x="0" y="164"/>
                    <a:pt x="0" y="359"/>
                  </a:cubicBezTo>
                  <a:cubicBezTo>
                    <a:pt x="0" y="554"/>
                    <a:pt x="226" y="715"/>
                    <a:pt x="486" y="715"/>
                  </a:cubicBezTo>
                  <a:cubicBezTo>
                    <a:pt x="780" y="715"/>
                    <a:pt x="975" y="554"/>
                    <a:pt x="975" y="359"/>
                  </a:cubicBezTo>
                  <a:cubicBezTo>
                    <a:pt x="975" y="164"/>
                    <a:pt x="780" y="1"/>
                    <a:pt x="486"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flipH="1">
              <a:off x="3479975" y="2362525"/>
              <a:ext cx="59887" cy="41376"/>
            </a:xfrm>
            <a:custGeom>
              <a:avLst/>
              <a:gdLst/>
              <a:ahLst/>
              <a:cxnLst/>
              <a:rect l="l" t="t" r="r" b="b"/>
              <a:pathLst>
                <a:path w="975" h="716" extrusionOk="0">
                  <a:moveTo>
                    <a:pt x="486" y="1"/>
                  </a:moveTo>
                  <a:cubicBezTo>
                    <a:pt x="226" y="1"/>
                    <a:pt x="0" y="164"/>
                    <a:pt x="0" y="359"/>
                  </a:cubicBezTo>
                  <a:cubicBezTo>
                    <a:pt x="0" y="554"/>
                    <a:pt x="226" y="715"/>
                    <a:pt x="486" y="715"/>
                  </a:cubicBezTo>
                  <a:cubicBezTo>
                    <a:pt x="746" y="715"/>
                    <a:pt x="975" y="554"/>
                    <a:pt x="975" y="359"/>
                  </a:cubicBezTo>
                  <a:cubicBezTo>
                    <a:pt x="975" y="164"/>
                    <a:pt x="746" y="1"/>
                    <a:pt x="486"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flipH="1">
              <a:off x="3210638" y="2274226"/>
              <a:ext cx="53868" cy="84601"/>
            </a:xfrm>
            <a:custGeom>
              <a:avLst/>
              <a:gdLst/>
              <a:ahLst/>
              <a:cxnLst/>
              <a:rect l="l" t="t" r="r" b="b"/>
              <a:pathLst>
                <a:path w="877" h="1464" extrusionOk="0">
                  <a:moveTo>
                    <a:pt x="454" y="1"/>
                  </a:moveTo>
                  <a:cubicBezTo>
                    <a:pt x="239" y="1"/>
                    <a:pt x="32" y="314"/>
                    <a:pt x="32" y="718"/>
                  </a:cubicBezTo>
                  <a:cubicBezTo>
                    <a:pt x="1" y="1108"/>
                    <a:pt x="162" y="1432"/>
                    <a:pt x="391" y="1464"/>
                  </a:cubicBezTo>
                  <a:cubicBezTo>
                    <a:pt x="617" y="1464"/>
                    <a:pt x="845" y="1139"/>
                    <a:pt x="845" y="749"/>
                  </a:cubicBezTo>
                  <a:cubicBezTo>
                    <a:pt x="877" y="328"/>
                    <a:pt x="715" y="3"/>
                    <a:pt x="487" y="3"/>
                  </a:cubicBezTo>
                  <a:cubicBezTo>
                    <a:pt x="476" y="1"/>
                    <a:pt x="465" y="1"/>
                    <a:pt x="454"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flipH="1">
              <a:off x="3228511" y="2294972"/>
              <a:ext cx="14127" cy="43283"/>
            </a:xfrm>
            <a:custGeom>
              <a:avLst/>
              <a:gdLst/>
              <a:ahLst/>
              <a:cxnLst/>
              <a:rect l="l" t="t" r="r" b="b"/>
              <a:pathLst>
                <a:path w="230" h="749" extrusionOk="0">
                  <a:moveTo>
                    <a:pt x="1" y="0"/>
                  </a:moveTo>
                  <a:lnTo>
                    <a:pt x="1" y="749"/>
                  </a:lnTo>
                  <a:cubicBezTo>
                    <a:pt x="100" y="749"/>
                    <a:pt x="196" y="585"/>
                    <a:pt x="229" y="390"/>
                  </a:cubicBezTo>
                  <a:cubicBezTo>
                    <a:pt x="229" y="164"/>
                    <a:pt x="131" y="0"/>
                    <a:pt x="1"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flipH="1">
              <a:off x="3376171" y="2015511"/>
              <a:ext cx="267495" cy="311475"/>
            </a:xfrm>
            <a:custGeom>
              <a:avLst/>
              <a:gdLst/>
              <a:ahLst/>
              <a:cxnLst/>
              <a:rect l="l" t="t" r="r" b="b"/>
              <a:pathLst>
                <a:path w="4355" h="5390" extrusionOk="0">
                  <a:moveTo>
                    <a:pt x="3448" y="1"/>
                  </a:moveTo>
                  <a:cubicBezTo>
                    <a:pt x="3098" y="1"/>
                    <a:pt x="2721" y="84"/>
                    <a:pt x="2501" y="158"/>
                  </a:cubicBezTo>
                  <a:cubicBezTo>
                    <a:pt x="1365" y="482"/>
                    <a:pt x="292" y="1847"/>
                    <a:pt x="162" y="2985"/>
                  </a:cubicBezTo>
                  <a:cubicBezTo>
                    <a:pt x="97" y="3536"/>
                    <a:pt x="1" y="4381"/>
                    <a:pt x="32" y="5390"/>
                  </a:cubicBezTo>
                  <a:cubicBezTo>
                    <a:pt x="131" y="5260"/>
                    <a:pt x="682" y="4901"/>
                    <a:pt x="1136" y="4610"/>
                  </a:cubicBezTo>
                  <a:cubicBezTo>
                    <a:pt x="1885" y="4090"/>
                    <a:pt x="2665" y="3505"/>
                    <a:pt x="3216" y="2822"/>
                  </a:cubicBezTo>
                  <a:cubicBezTo>
                    <a:pt x="3445" y="2497"/>
                    <a:pt x="3575" y="2206"/>
                    <a:pt x="3704" y="1847"/>
                  </a:cubicBezTo>
                  <a:cubicBezTo>
                    <a:pt x="3801" y="1556"/>
                    <a:pt x="4354" y="386"/>
                    <a:pt x="4126" y="191"/>
                  </a:cubicBezTo>
                  <a:cubicBezTo>
                    <a:pt x="3971" y="50"/>
                    <a:pt x="3717" y="1"/>
                    <a:pt x="3448"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flipH="1">
              <a:off x="3565844" y="2274226"/>
              <a:ext cx="53868" cy="84601"/>
            </a:xfrm>
            <a:custGeom>
              <a:avLst/>
              <a:gdLst/>
              <a:ahLst/>
              <a:cxnLst/>
              <a:rect l="l" t="t" r="r" b="b"/>
              <a:pathLst>
                <a:path w="877" h="1464" extrusionOk="0">
                  <a:moveTo>
                    <a:pt x="423" y="1"/>
                  </a:moveTo>
                  <a:cubicBezTo>
                    <a:pt x="412" y="1"/>
                    <a:pt x="401" y="1"/>
                    <a:pt x="390" y="3"/>
                  </a:cubicBezTo>
                  <a:cubicBezTo>
                    <a:pt x="162" y="3"/>
                    <a:pt x="1" y="328"/>
                    <a:pt x="32" y="749"/>
                  </a:cubicBezTo>
                  <a:cubicBezTo>
                    <a:pt x="32" y="1139"/>
                    <a:pt x="227" y="1464"/>
                    <a:pt x="487" y="1464"/>
                  </a:cubicBezTo>
                  <a:cubicBezTo>
                    <a:pt x="715" y="1432"/>
                    <a:pt x="876" y="1108"/>
                    <a:pt x="845" y="718"/>
                  </a:cubicBezTo>
                  <a:cubicBezTo>
                    <a:pt x="845" y="314"/>
                    <a:pt x="638" y="1"/>
                    <a:pt x="423"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flipH="1">
              <a:off x="3587710" y="2294972"/>
              <a:ext cx="14127" cy="43283"/>
            </a:xfrm>
            <a:custGeom>
              <a:avLst/>
              <a:gdLst/>
              <a:ahLst/>
              <a:cxnLst/>
              <a:rect l="l" t="t" r="r" b="b"/>
              <a:pathLst>
                <a:path w="230" h="749" extrusionOk="0">
                  <a:moveTo>
                    <a:pt x="196" y="0"/>
                  </a:moveTo>
                  <a:cubicBezTo>
                    <a:pt x="99" y="0"/>
                    <a:pt x="1" y="164"/>
                    <a:pt x="1" y="390"/>
                  </a:cubicBezTo>
                  <a:cubicBezTo>
                    <a:pt x="34" y="585"/>
                    <a:pt x="131" y="749"/>
                    <a:pt x="229" y="749"/>
                  </a:cubicBezTo>
                  <a:lnTo>
                    <a:pt x="229" y="0"/>
                  </a:ln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flipH="1">
              <a:off x="3320338" y="2289366"/>
              <a:ext cx="26043" cy="37620"/>
            </a:xfrm>
            <a:custGeom>
              <a:avLst/>
              <a:gdLst/>
              <a:ahLst/>
              <a:cxnLst/>
              <a:rect l="l" t="t" r="r" b="b"/>
              <a:pathLst>
                <a:path w="424" h="651" extrusionOk="0">
                  <a:moveTo>
                    <a:pt x="195" y="1"/>
                  </a:moveTo>
                  <a:cubicBezTo>
                    <a:pt x="99" y="1"/>
                    <a:pt x="0" y="162"/>
                    <a:pt x="0" y="326"/>
                  </a:cubicBezTo>
                  <a:cubicBezTo>
                    <a:pt x="0" y="487"/>
                    <a:pt x="99" y="651"/>
                    <a:pt x="195" y="651"/>
                  </a:cubicBezTo>
                  <a:cubicBezTo>
                    <a:pt x="325" y="651"/>
                    <a:pt x="424" y="487"/>
                    <a:pt x="424" y="326"/>
                  </a:cubicBezTo>
                  <a:cubicBezTo>
                    <a:pt x="424" y="162"/>
                    <a:pt x="325" y="1"/>
                    <a:pt x="195"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flipH="1">
              <a:off x="3340239" y="2287459"/>
              <a:ext cx="16031" cy="15025"/>
            </a:xfrm>
            <a:custGeom>
              <a:avLst/>
              <a:gdLst/>
              <a:ahLst/>
              <a:cxnLst/>
              <a:rect l="l" t="t" r="r" b="b"/>
              <a:pathLst>
                <a:path w="261" h="260" extrusionOk="0">
                  <a:moveTo>
                    <a:pt x="130" y="0"/>
                  </a:moveTo>
                  <a:cubicBezTo>
                    <a:pt x="65" y="0"/>
                    <a:pt x="0" y="65"/>
                    <a:pt x="0" y="130"/>
                  </a:cubicBezTo>
                  <a:cubicBezTo>
                    <a:pt x="0" y="195"/>
                    <a:pt x="65" y="260"/>
                    <a:pt x="130" y="260"/>
                  </a:cubicBezTo>
                  <a:cubicBezTo>
                    <a:pt x="195" y="260"/>
                    <a:pt x="260" y="195"/>
                    <a:pt x="260" y="130"/>
                  </a:cubicBezTo>
                  <a:cubicBezTo>
                    <a:pt x="260" y="65"/>
                    <a:pt x="195"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flipH="1">
              <a:off x="3474079" y="2289366"/>
              <a:ext cx="25920" cy="37620"/>
            </a:xfrm>
            <a:custGeom>
              <a:avLst/>
              <a:gdLst/>
              <a:ahLst/>
              <a:cxnLst/>
              <a:rect l="l" t="t" r="r" b="b"/>
              <a:pathLst>
                <a:path w="422" h="651" extrusionOk="0">
                  <a:moveTo>
                    <a:pt x="196" y="1"/>
                  </a:moveTo>
                  <a:cubicBezTo>
                    <a:pt x="97" y="1"/>
                    <a:pt x="1" y="162"/>
                    <a:pt x="1" y="326"/>
                  </a:cubicBezTo>
                  <a:cubicBezTo>
                    <a:pt x="1" y="487"/>
                    <a:pt x="97" y="651"/>
                    <a:pt x="196" y="651"/>
                  </a:cubicBezTo>
                  <a:cubicBezTo>
                    <a:pt x="326" y="651"/>
                    <a:pt x="422" y="487"/>
                    <a:pt x="422" y="326"/>
                  </a:cubicBezTo>
                  <a:cubicBezTo>
                    <a:pt x="422" y="162"/>
                    <a:pt x="326" y="1"/>
                    <a:pt x="196"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flipH="1">
              <a:off x="3493980" y="2287459"/>
              <a:ext cx="16031" cy="15025"/>
            </a:xfrm>
            <a:custGeom>
              <a:avLst/>
              <a:gdLst/>
              <a:ahLst/>
              <a:cxnLst/>
              <a:rect l="l" t="t" r="r" b="b"/>
              <a:pathLst>
                <a:path w="261" h="260" extrusionOk="0">
                  <a:moveTo>
                    <a:pt x="130" y="0"/>
                  </a:moveTo>
                  <a:cubicBezTo>
                    <a:pt x="65" y="0"/>
                    <a:pt x="0" y="65"/>
                    <a:pt x="0" y="130"/>
                  </a:cubicBezTo>
                  <a:cubicBezTo>
                    <a:pt x="0" y="195"/>
                    <a:pt x="65" y="260"/>
                    <a:pt x="130" y="260"/>
                  </a:cubicBezTo>
                  <a:cubicBezTo>
                    <a:pt x="195" y="260"/>
                    <a:pt x="260" y="195"/>
                    <a:pt x="260" y="130"/>
                  </a:cubicBezTo>
                  <a:cubicBezTo>
                    <a:pt x="260" y="65"/>
                    <a:pt x="195"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flipH="1">
              <a:off x="3400126" y="3192354"/>
              <a:ext cx="580873" cy="420635"/>
            </a:xfrm>
            <a:custGeom>
              <a:avLst/>
              <a:gdLst/>
              <a:ahLst/>
              <a:cxnLst/>
              <a:rect l="l" t="t" r="r" b="b"/>
              <a:pathLst>
                <a:path w="9457" h="7279" extrusionOk="0">
                  <a:moveTo>
                    <a:pt x="390" y="1"/>
                  </a:moveTo>
                  <a:cubicBezTo>
                    <a:pt x="229" y="814"/>
                    <a:pt x="66" y="1594"/>
                    <a:pt x="34" y="1885"/>
                  </a:cubicBezTo>
                  <a:cubicBezTo>
                    <a:pt x="1" y="2764"/>
                    <a:pt x="1" y="2764"/>
                    <a:pt x="619" y="3380"/>
                  </a:cubicBezTo>
                  <a:cubicBezTo>
                    <a:pt x="1269" y="4030"/>
                    <a:pt x="8482" y="7279"/>
                    <a:pt x="8482" y="7279"/>
                  </a:cubicBezTo>
                  <a:cubicBezTo>
                    <a:pt x="8547" y="7052"/>
                    <a:pt x="8612" y="6793"/>
                    <a:pt x="8708" y="6564"/>
                  </a:cubicBezTo>
                  <a:cubicBezTo>
                    <a:pt x="9033" y="5753"/>
                    <a:pt x="9456" y="4973"/>
                    <a:pt x="9456" y="4973"/>
                  </a:cubicBezTo>
                  <a:cubicBezTo>
                    <a:pt x="7637" y="4063"/>
                    <a:pt x="3348" y="1171"/>
                    <a:pt x="3348" y="1171"/>
                  </a:cubicBezTo>
                  <a:cubicBezTo>
                    <a:pt x="3413" y="1009"/>
                    <a:pt x="3380" y="685"/>
                    <a:pt x="3445" y="490"/>
                  </a:cubicBezTo>
                  <a:lnTo>
                    <a:pt x="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flipH="1">
              <a:off x="3769398" y="3192354"/>
              <a:ext cx="193542" cy="62122"/>
            </a:xfrm>
            <a:custGeom>
              <a:avLst/>
              <a:gdLst/>
              <a:ahLst/>
              <a:cxnLst/>
              <a:rect l="l" t="t" r="r" b="b"/>
              <a:pathLst>
                <a:path w="3151" h="1075" extrusionOk="0">
                  <a:moveTo>
                    <a:pt x="96" y="1"/>
                  </a:moveTo>
                  <a:cubicBezTo>
                    <a:pt x="65" y="196"/>
                    <a:pt x="32" y="360"/>
                    <a:pt x="0" y="555"/>
                  </a:cubicBezTo>
                  <a:cubicBezTo>
                    <a:pt x="1006" y="716"/>
                    <a:pt x="2046" y="879"/>
                    <a:pt x="3086" y="1074"/>
                  </a:cubicBezTo>
                  <a:cubicBezTo>
                    <a:pt x="3119" y="879"/>
                    <a:pt x="3119" y="651"/>
                    <a:pt x="3151" y="490"/>
                  </a:cubicBezTo>
                  <a:lnTo>
                    <a:pt x="96" y="1"/>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flipH="1">
              <a:off x="3659575" y="2589803"/>
              <a:ext cx="307358" cy="640170"/>
            </a:xfrm>
            <a:custGeom>
              <a:avLst/>
              <a:gdLst/>
              <a:ahLst/>
              <a:cxnLst/>
              <a:rect l="l" t="t" r="r" b="b"/>
              <a:pathLst>
                <a:path w="5004" h="11078" extrusionOk="0">
                  <a:moveTo>
                    <a:pt x="3670" y="0"/>
                  </a:moveTo>
                  <a:cubicBezTo>
                    <a:pt x="2241" y="520"/>
                    <a:pt x="1721" y="2825"/>
                    <a:pt x="1331" y="4060"/>
                  </a:cubicBezTo>
                  <a:cubicBezTo>
                    <a:pt x="876" y="5588"/>
                    <a:pt x="585" y="7148"/>
                    <a:pt x="325" y="8674"/>
                  </a:cubicBezTo>
                  <a:cubicBezTo>
                    <a:pt x="195" y="9292"/>
                    <a:pt x="97" y="9877"/>
                    <a:pt x="0" y="10462"/>
                  </a:cubicBezTo>
                  <a:lnTo>
                    <a:pt x="3444" y="11078"/>
                  </a:lnTo>
                  <a:cubicBezTo>
                    <a:pt x="3605" y="10592"/>
                    <a:pt x="3769" y="9973"/>
                    <a:pt x="3930" y="9323"/>
                  </a:cubicBezTo>
                  <a:cubicBezTo>
                    <a:pt x="4354" y="7699"/>
                    <a:pt x="4744" y="5944"/>
                    <a:pt x="4744" y="5848"/>
                  </a:cubicBezTo>
                  <a:cubicBezTo>
                    <a:pt x="5004" y="4484"/>
                    <a:pt x="5004" y="2924"/>
                    <a:pt x="4874" y="2209"/>
                  </a:cubicBezTo>
                  <a:cubicBezTo>
                    <a:pt x="4580" y="616"/>
                    <a:pt x="3670" y="0"/>
                    <a:pt x="3670"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flipH="1">
              <a:off x="3356209" y="2432101"/>
              <a:ext cx="113939" cy="73159"/>
            </a:xfrm>
            <a:custGeom>
              <a:avLst/>
              <a:gdLst/>
              <a:ahLst/>
              <a:cxnLst/>
              <a:rect l="l" t="t" r="r" b="b"/>
              <a:pathLst>
                <a:path w="1855" h="1266" extrusionOk="0">
                  <a:moveTo>
                    <a:pt x="911" y="0"/>
                  </a:moveTo>
                  <a:cubicBezTo>
                    <a:pt x="425" y="0"/>
                    <a:pt x="1" y="260"/>
                    <a:pt x="1" y="585"/>
                  </a:cubicBezTo>
                  <a:cubicBezTo>
                    <a:pt x="1" y="876"/>
                    <a:pt x="391" y="1266"/>
                    <a:pt x="879" y="1266"/>
                  </a:cubicBezTo>
                  <a:cubicBezTo>
                    <a:pt x="1399" y="1266"/>
                    <a:pt x="1854" y="876"/>
                    <a:pt x="1854" y="585"/>
                  </a:cubicBezTo>
                  <a:cubicBezTo>
                    <a:pt x="1854" y="260"/>
                    <a:pt x="1430" y="0"/>
                    <a:pt x="911"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flipH="1">
              <a:off x="3344539" y="2443139"/>
              <a:ext cx="137218" cy="41549"/>
            </a:xfrm>
            <a:custGeom>
              <a:avLst/>
              <a:gdLst/>
              <a:ahLst/>
              <a:cxnLst/>
              <a:rect l="l" t="t" r="r" b="b"/>
              <a:pathLst>
                <a:path w="2234" h="719" extrusionOk="0">
                  <a:moveTo>
                    <a:pt x="161" y="0"/>
                  </a:moveTo>
                  <a:cubicBezTo>
                    <a:pt x="51" y="0"/>
                    <a:pt x="0" y="173"/>
                    <a:pt x="60" y="264"/>
                  </a:cubicBezTo>
                  <a:cubicBezTo>
                    <a:pt x="289" y="524"/>
                    <a:pt x="679" y="719"/>
                    <a:pt x="1133" y="719"/>
                  </a:cubicBezTo>
                  <a:cubicBezTo>
                    <a:pt x="1588" y="719"/>
                    <a:pt x="1978" y="524"/>
                    <a:pt x="2173" y="264"/>
                  </a:cubicBezTo>
                  <a:cubicBezTo>
                    <a:pt x="2233" y="173"/>
                    <a:pt x="2182" y="0"/>
                    <a:pt x="2072" y="0"/>
                  </a:cubicBezTo>
                  <a:cubicBezTo>
                    <a:pt x="2063" y="0"/>
                    <a:pt x="2053" y="1"/>
                    <a:pt x="2043" y="4"/>
                  </a:cubicBezTo>
                  <a:cubicBezTo>
                    <a:pt x="1734" y="36"/>
                    <a:pt x="1425" y="53"/>
                    <a:pt x="1117" y="53"/>
                  </a:cubicBezTo>
                  <a:cubicBezTo>
                    <a:pt x="808" y="53"/>
                    <a:pt x="499" y="36"/>
                    <a:pt x="190" y="4"/>
                  </a:cubicBezTo>
                  <a:cubicBezTo>
                    <a:pt x="180" y="1"/>
                    <a:pt x="17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flipH="1">
              <a:off x="2049199" y="2321207"/>
              <a:ext cx="413066" cy="99683"/>
            </a:xfrm>
            <a:custGeom>
              <a:avLst/>
              <a:gdLst/>
              <a:ahLst/>
              <a:cxnLst/>
              <a:rect l="l" t="t" r="r" b="b"/>
              <a:pathLst>
                <a:path w="6725" h="1725" extrusionOk="0">
                  <a:moveTo>
                    <a:pt x="3686" y="48"/>
                  </a:moveTo>
                  <a:cubicBezTo>
                    <a:pt x="3536" y="48"/>
                    <a:pt x="3380" y="54"/>
                    <a:pt x="3216" y="66"/>
                  </a:cubicBezTo>
                  <a:cubicBezTo>
                    <a:pt x="2275" y="131"/>
                    <a:pt x="1170" y="1"/>
                    <a:pt x="65" y="716"/>
                  </a:cubicBezTo>
                  <a:lnTo>
                    <a:pt x="1" y="1724"/>
                  </a:lnTo>
                  <a:lnTo>
                    <a:pt x="6725" y="1724"/>
                  </a:lnTo>
                  <a:lnTo>
                    <a:pt x="6368" y="911"/>
                  </a:lnTo>
                  <a:cubicBezTo>
                    <a:pt x="6368" y="911"/>
                    <a:pt x="5560" y="48"/>
                    <a:pt x="3686" y="48"/>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flipH="1">
              <a:off x="1821691" y="2368246"/>
              <a:ext cx="840137" cy="1374649"/>
            </a:xfrm>
            <a:custGeom>
              <a:avLst/>
              <a:gdLst/>
              <a:ahLst/>
              <a:cxnLst/>
              <a:rect l="l" t="t" r="r" b="b"/>
              <a:pathLst>
                <a:path w="13678" h="23788" extrusionOk="0">
                  <a:moveTo>
                    <a:pt x="6530" y="0"/>
                  </a:moveTo>
                  <a:cubicBezTo>
                    <a:pt x="4320" y="32"/>
                    <a:pt x="2566" y="551"/>
                    <a:pt x="1461" y="1006"/>
                  </a:cubicBezTo>
                  <a:lnTo>
                    <a:pt x="1" y="22938"/>
                  </a:lnTo>
                  <a:cubicBezTo>
                    <a:pt x="1" y="22938"/>
                    <a:pt x="876" y="23588"/>
                    <a:pt x="1851" y="23653"/>
                  </a:cubicBezTo>
                  <a:cubicBezTo>
                    <a:pt x="2311" y="23698"/>
                    <a:pt x="4690" y="23787"/>
                    <a:pt x="7207" y="23787"/>
                  </a:cubicBezTo>
                  <a:cubicBezTo>
                    <a:pt x="10030" y="23787"/>
                    <a:pt x="13025" y="23675"/>
                    <a:pt x="13677" y="23263"/>
                  </a:cubicBezTo>
                  <a:cubicBezTo>
                    <a:pt x="13677" y="23263"/>
                    <a:pt x="12866" y="14132"/>
                    <a:pt x="12866" y="11502"/>
                  </a:cubicBezTo>
                  <a:cubicBezTo>
                    <a:pt x="12866" y="8838"/>
                    <a:pt x="10558" y="585"/>
                    <a:pt x="10558" y="585"/>
                  </a:cubicBezTo>
                  <a:cubicBezTo>
                    <a:pt x="9584" y="292"/>
                    <a:pt x="8188" y="0"/>
                    <a:pt x="6530" y="0"/>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flipH="1">
              <a:off x="1799643" y="3693729"/>
              <a:ext cx="862188" cy="1162169"/>
            </a:xfrm>
            <a:custGeom>
              <a:avLst/>
              <a:gdLst/>
              <a:ahLst/>
              <a:cxnLst/>
              <a:rect l="l" t="t" r="r" b="b"/>
              <a:pathLst>
                <a:path w="14037" h="20015" extrusionOk="0">
                  <a:moveTo>
                    <a:pt x="1" y="1"/>
                  </a:moveTo>
                  <a:lnTo>
                    <a:pt x="1" y="1072"/>
                  </a:lnTo>
                  <a:cubicBezTo>
                    <a:pt x="1" y="1072"/>
                    <a:pt x="357" y="1106"/>
                    <a:pt x="1006" y="1171"/>
                  </a:cubicBezTo>
                  <a:cubicBezTo>
                    <a:pt x="1006" y="1365"/>
                    <a:pt x="975" y="1722"/>
                    <a:pt x="975" y="2210"/>
                  </a:cubicBezTo>
                  <a:cubicBezTo>
                    <a:pt x="910" y="3575"/>
                    <a:pt x="845" y="5914"/>
                    <a:pt x="747" y="8513"/>
                  </a:cubicBezTo>
                  <a:lnTo>
                    <a:pt x="747" y="8773"/>
                  </a:lnTo>
                  <a:lnTo>
                    <a:pt x="747" y="8903"/>
                  </a:lnTo>
                  <a:cubicBezTo>
                    <a:pt x="650" y="10917"/>
                    <a:pt x="585" y="13062"/>
                    <a:pt x="520" y="15076"/>
                  </a:cubicBezTo>
                  <a:cubicBezTo>
                    <a:pt x="487" y="16246"/>
                    <a:pt x="422" y="17350"/>
                    <a:pt x="390" y="18356"/>
                  </a:cubicBezTo>
                  <a:cubicBezTo>
                    <a:pt x="357" y="18941"/>
                    <a:pt x="357" y="19495"/>
                    <a:pt x="325" y="20014"/>
                  </a:cubicBezTo>
                  <a:lnTo>
                    <a:pt x="5914" y="20014"/>
                  </a:lnTo>
                  <a:cubicBezTo>
                    <a:pt x="6109" y="18421"/>
                    <a:pt x="6369" y="16407"/>
                    <a:pt x="6628" y="14296"/>
                  </a:cubicBezTo>
                  <a:cubicBezTo>
                    <a:pt x="6823" y="12737"/>
                    <a:pt x="7018" y="11112"/>
                    <a:pt x="7244" y="9584"/>
                  </a:cubicBezTo>
                  <a:lnTo>
                    <a:pt x="7244" y="9779"/>
                  </a:lnTo>
                  <a:lnTo>
                    <a:pt x="7244" y="9813"/>
                  </a:lnTo>
                  <a:cubicBezTo>
                    <a:pt x="7408" y="13711"/>
                    <a:pt x="7603" y="17870"/>
                    <a:pt x="7699" y="20014"/>
                  </a:cubicBezTo>
                  <a:lnTo>
                    <a:pt x="13451" y="20014"/>
                  </a:lnTo>
                  <a:cubicBezTo>
                    <a:pt x="13516" y="17187"/>
                    <a:pt x="13581" y="14652"/>
                    <a:pt x="13612" y="12963"/>
                  </a:cubicBezTo>
                  <a:cubicBezTo>
                    <a:pt x="13646" y="11923"/>
                    <a:pt x="13646" y="11208"/>
                    <a:pt x="13646" y="10917"/>
                  </a:cubicBezTo>
                  <a:cubicBezTo>
                    <a:pt x="13581" y="9033"/>
                    <a:pt x="13646" y="1267"/>
                    <a:pt x="13646" y="1267"/>
                  </a:cubicBezTo>
                  <a:cubicBezTo>
                    <a:pt x="13776" y="1267"/>
                    <a:pt x="13906" y="1236"/>
                    <a:pt x="14036" y="1236"/>
                  </a:cubicBezTo>
                  <a:lnTo>
                    <a:pt x="14036" y="326"/>
                  </a:lnTo>
                  <a:cubicBezTo>
                    <a:pt x="14036" y="326"/>
                    <a:pt x="11507" y="511"/>
                    <a:pt x="8219" y="511"/>
                  </a:cubicBezTo>
                  <a:cubicBezTo>
                    <a:pt x="5661" y="511"/>
                    <a:pt x="2644" y="399"/>
                    <a:pt x="1"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flipH="1">
              <a:off x="2154908" y="3757573"/>
              <a:ext cx="83842" cy="78938"/>
            </a:xfrm>
            <a:custGeom>
              <a:avLst/>
              <a:gdLst/>
              <a:ahLst/>
              <a:cxnLst/>
              <a:rect l="l" t="t" r="r" b="b"/>
              <a:pathLst>
                <a:path w="1365" h="1366" extrusionOk="0">
                  <a:moveTo>
                    <a:pt x="32" y="1"/>
                  </a:moveTo>
                  <a:lnTo>
                    <a:pt x="0" y="1331"/>
                  </a:lnTo>
                  <a:lnTo>
                    <a:pt x="1331" y="1365"/>
                  </a:lnTo>
                  <a:lnTo>
                    <a:pt x="1365" y="32"/>
                  </a:lnTo>
                  <a:lnTo>
                    <a:pt x="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flipH="1">
              <a:off x="2126960" y="2167261"/>
              <a:ext cx="279411" cy="368049"/>
            </a:xfrm>
            <a:custGeom>
              <a:avLst/>
              <a:gdLst/>
              <a:ahLst/>
              <a:cxnLst/>
              <a:rect l="l" t="t" r="r" b="b"/>
              <a:pathLst>
                <a:path w="4549" h="6369" extrusionOk="0">
                  <a:moveTo>
                    <a:pt x="4515" y="1"/>
                  </a:moveTo>
                  <a:lnTo>
                    <a:pt x="0" y="100"/>
                  </a:lnTo>
                  <a:lnTo>
                    <a:pt x="31" y="4679"/>
                  </a:lnTo>
                  <a:cubicBezTo>
                    <a:pt x="31" y="5623"/>
                    <a:pt x="780" y="6369"/>
                    <a:pt x="1721" y="6369"/>
                  </a:cubicBezTo>
                  <a:lnTo>
                    <a:pt x="2890" y="6337"/>
                  </a:lnTo>
                  <a:cubicBezTo>
                    <a:pt x="3800" y="6304"/>
                    <a:pt x="4549" y="5558"/>
                    <a:pt x="4549" y="4648"/>
                  </a:cubicBezTo>
                  <a:lnTo>
                    <a:pt x="4515"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flipH="1">
              <a:off x="2059089" y="1840588"/>
              <a:ext cx="399185" cy="529507"/>
            </a:xfrm>
            <a:custGeom>
              <a:avLst/>
              <a:gdLst/>
              <a:ahLst/>
              <a:cxnLst/>
              <a:rect l="l" t="t" r="r" b="b"/>
              <a:pathLst>
                <a:path w="6499" h="9163" extrusionOk="0">
                  <a:moveTo>
                    <a:pt x="3169" y="0"/>
                  </a:moveTo>
                  <a:cubicBezTo>
                    <a:pt x="3152" y="0"/>
                    <a:pt x="3136" y="0"/>
                    <a:pt x="3119" y="1"/>
                  </a:cubicBezTo>
                  <a:cubicBezTo>
                    <a:pt x="1136" y="34"/>
                    <a:pt x="0" y="1885"/>
                    <a:pt x="32" y="4159"/>
                  </a:cubicBezTo>
                  <a:cubicBezTo>
                    <a:pt x="96" y="6420"/>
                    <a:pt x="1316" y="9163"/>
                    <a:pt x="3245" y="9163"/>
                  </a:cubicBezTo>
                  <a:cubicBezTo>
                    <a:pt x="3257" y="9163"/>
                    <a:pt x="3269" y="9163"/>
                    <a:pt x="3281" y="9163"/>
                  </a:cubicBezTo>
                  <a:cubicBezTo>
                    <a:pt x="5230" y="9131"/>
                    <a:pt x="6498" y="6337"/>
                    <a:pt x="6433" y="4063"/>
                  </a:cubicBezTo>
                  <a:cubicBezTo>
                    <a:pt x="6400" y="1808"/>
                    <a:pt x="5091" y="0"/>
                    <a:pt x="3169"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flipH="1">
              <a:off x="2071066" y="1949460"/>
              <a:ext cx="373326" cy="409367"/>
            </a:xfrm>
            <a:custGeom>
              <a:avLst/>
              <a:gdLst/>
              <a:ahLst/>
              <a:cxnLst/>
              <a:rect l="l" t="t" r="r" b="b"/>
              <a:pathLst>
                <a:path w="6078" h="7084" extrusionOk="0">
                  <a:moveTo>
                    <a:pt x="455" y="1"/>
                  </a:moveTo>
                  <a:cubicBezTo>
                    <a:pt x="454" y="3"/>
                    <a:pt x="453" y="6"/>
                    <a:pt x="452" y="8"/>
                  </a:cubicBezTo>
                  <a:lnTo>
                    <a:pt x="452" y="8"/>
                  </a:lnTo>
                  <a:cubicBezTo>
                    <a:pt x="453" y="6"/>
                    <a:pt x="454" y="3"/>
                    <a:pt x="455" y="1"/>
                  </a:cubicBezTo>
                  <a:close/>
                  <a:moveTo>
                    <a:pt x="5589" y="165"/>
                  </a:moveTo>
                  <a:cubicBezTo>
                    <a:pt x="5589" y="165"/>
                    <a:pt x="5589" y="165"/>
                    <a:pt x="5589" y="166"/>
                  </a:cubicBezTo>
                  <a:lnTo>
                    <a:pt x="5589" y="166"/>
                  </a:lnTo>
                  <a:cubicBezTo>
                    <a:pt x="5589" y="165"/>
                    <a:pt x="5589" y="165"/>
                    <a:pt x="5589" y="165"/>
                  </a:cubicBezTo>
                  <a:close/>
                  <a:moveTo>
                    <a:pt x="452" y="8"/>
                  </a:moveTo>
                  <a:cubicBezTo>
                    <a:pt x="163" y="626"/>
                    <a:pt x="1" y="1403"/>
                    <a:pt x="1" y="2275"/>
                  </a:cubicBezTo>
                  <a:cubicBezTo>
                    <a:pt x="34" y="3414"/>
                    <a:pt x="359" y="4648"/>
                    <a:pt x="879" y="5558"/>
                  </a:cubicBezTo>
                  <a:cubicBezTo>
                    <a:pt x="1464" y="6564"/>
                    <a:pt x="2244" y="7084"/>
                    <a:pt x="3055" y="7084"/>
                  </a:cubicBezTo>
                  <a:cubicBezTo>
                    <a:pt x="4809" y="7052"/>
                    <a:pt x="6077" y="4453"/>
                    <a:pt x="6044" y="2179"/>
                  </a:cubicBezTo>
                  <a:cubicBezTo>
                    <a:pt x="6013" y="1400"/>
                    <a:pt x="5849" y="716"/>
                    <a:pt x="5589" y="166"/>
                  </a:cubicBezTo>
                  <a:lnTo>
                    <a:pt x="5589" y="166"/>
                  </a:lnTo>
                  <a:cubicBezTo>
                    <a:pt x="5640" y="280"/>
                    <a:pt x="4322" y="467"/>
                    <a:pt x="3342" y="467"/>
                  </a:cubicBezTo>
                  <a:cubicBezTo>
                    <a:pt x="3206" y="467"/>
                    <a:pt x="3077" y="464"/>
                    <a:pt x="2958" y="456"/>
                  </a:cubicBezTo>
                  <a:cubicBezTo>
                    <a:pt x="2380" y="425"/>
                    <a:pt x="368" y="234"/>
                    <a:pt x="452" y="8"/>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flipH="1">
              <a:off x="2103006" y="2231116"/>
              <a:ext cx="315343" cy="204799"/>
            </a:xfrm>
            <a:custGeom>
              <a:avLst/>
              <a:gdLst/>
              <a:ahLst/>
              <a:cxnLst/>
              <a:rect l="l" t="t" r="r" b="b"/>
              <a:pathLst>
                <a:path w="5134" h="3544" extrusionOk="0">
                  <a:moveTo>
                    <a:pt x="5134" y="0"/>
                  </a:moveTo>
                  <a:lnTo>
                    <a:pt x="0" y="99"/>
                  </a:lnTo>
                  <a:cubicBezTo>
                    <a:pt x="417" y="1902"/>
                    <a:pt x="1123" y="3543"/>
                    <a:pt x="2526" y="3543"/>
                  </a:cubicBezTo>
                  <a:cubicBezTo>
                    <a:pt x="2539" y="3543"/>
                    <a:pt x="2552" y="3543"/>
                    <a:pt x="2566" y="3543"/>
                  </a:cubicBezTo>
                  <a:cubicBezTo>
                    <a:pt x="4029" y="3543"/>
                    <a:pt x="4775" y="1820"/>
                    <a:pt x="5134"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flipH="1">
              <a:off x="2438250" y="2041573"/>
              <a:ext cx="54052" cy="118349"/>
            </a:xfrm>
            <a:custGeom>
              <a:avLst/>
              <a:gdLst/>
              <a:ahLst/>
              <a:cxnLst/>
              <a:rect l="l" t="t" r="r" b="b"/>
              <a:pathLst>
                <a:path w="880" h="2048" extrusionOk="0">
                  <a:moveTo>
                    <a:pt x="425" y="0"/>
                  </a:moveTo>
                  <a:cubicBezTo>
                    <a:pt x="196" y="0"/>
                    <a:pt x="1" y="455"/>
                    <a:pt x="35" y="1040"/>
                  </a:cubicBezTo>
                  <a:cubicBezTo>
                    <a:pt x="35" y="1573"/>
                    <a:pt x="217" y="2047"/>
                    <a:pt x="434" y="2047"/>
                  </a:cubicBezTo>
                  <a:cubicBezTo>
                    <a:pt x="441" y="2047"/>
                    <a:pt x="448" y="2047"/>
                    <a:pt x="456" y="2046"/>
                  </a:cubicBezTo>
                  <a:cubicBezTo>
                    <a:pt x="716" y="2046"/>
                    <a:pt x="879" y="1591"/>
                    <a:pt x="879" y="1006"/>
                  </a:cubicBezTo>
                  <a:cubicBezTo>
                    <a:pt x="846" y="455"/>
                    <a:pt x="651" y="0"/>
                    <a:pt x="425"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flipH="1">
              <a:off x="2444330" y="2065902"/>
              <a:ext cx="29913" cy="62064"/>
            </a:xfrm>
            <a:custGeom>
              <a:avLst/>
              <a:gdLst/>
              <a:ahLst/>
              <a:cxnLst/>
              <a:rect l="l" t="t" r="r" b="b"/>
              <a:pathLst>
                <a:path w="487" h="1074" extrusionOk="0">
                  <a:moveTo>
                    <a:pt x="227" y="0"/>
                  </a:moveTo>
                  <a:cubicBezTo>
                    <a:pt x="162" y="0"/>
                    <a:pt x="1" y="195"/>
                    <a:pt x="1" y="520"/>
                  </a:cubicBezTo>
                  <a:cubicBezTo>
                    <a:pt x="1" y="879"/>
                    <a:pt x="196" y="1074"/>
                    <a:pt x="260" y="1074"/>
                  </a:cubicBezTo>
                  <a:cubicBezTo>
                    <a:pt x="325" y="1074"/>
                    <a:pt x="487" y="879"/>
                    <a:pt x="487" y="520"/>
                  </a:cubicBezTo>
                  <a:cubicBezTo>
                    <a:pt x="487" y="195"/>
                    <a:pt x="292" y="0"/>
                    <a:pt x="227"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flipH="1">
              <a:off x="2025245" y="2034061"/>
              <a:ext cx="57860" cy="120198"/>
            </a:xfrm>
            <a:custGeom>
              <a:avLst/>
              <a:gdLst/>
              <a:ahLst/>
              <a:cxnLst/>
              <a:rect l="l" t="t" r="r" b="b"/>
              <a:pathLst>
                <a:path w="942" h="2080" extrusionOk="0">
                  <a:moveTo>
                    <a:pt x="455" y="0"/>
                  </a:moveTo>
                  <a:cubicBezTo>
                    <a:pt x="195" y="0"/>
                    <a:pt x="1" y="455"/>
                    <a:pt x="1" y="1040"/>
                  </a:cubicBezTo>
                  <a:cubicBezTo>
                    <a:pt x="32" y="1625"/>
                    <a:pt x="227" y="2080"/>
                    <a:pt x="487" y="2080"/>
                  </a:cubicBezTo>
                  <a:cubicBezTo>
                    <a:pt x="746" y="2046"/>
                    <a:pt x="941" y="1591"/>
                    <a:pt x="941" y="1006"/>
                  </a:cubicBezTo>
                  <a:cubicBezTo>
                    <a:pt x="910" y="455"/>
                    <a:pt x="715" y="0"/>
                    <a:pt x="455"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flipH="1">
              <a:off x="2039126" y="2058390"/>
              <a:ext cx="32001" cy="62064"/>
            </a:xfrm>
            <a:custGeom>
              <a:avLst/>
              <a:gdLst/>
              <a:ahLst/>
              <a:cxnLst/>
              <a:rect l="l" t="t" r="r" b="b"/>
              <a:pathLst>
                <a:path w="521" h="1074" extrusionOk="0">
                  <a:moveTo>
                    <a:pt x="260" y="0"/>
                  </a:moveTo>
                  <a:cubicBezTo>
                    <a:pt x="195" y="0"/>
                    <a:pt x="0" y="195"/>
                    <a:pt x="0" y="554"/>
                  </a:cubicBezTo>
                  <a:cubicBezTo>
                    <a:pt x="0" y="879"/>
                    <a:pt x="195" y="1074"/>
                    <a:pt x="260" y="1074"/>
                  </a:cubicBezTo>
                  <a:cubicBezTo>
                    <a:pt x="325" y="1074"/>
                    <a:pt x="520" y="879"/>
                    <a:pt x="520" y="520"/>
                  </a:cubicBezTo>
                  <a:cubicBezTo>
                    <a:pt x="487" y="195"/>
                    <a:pt x="325" y="0"/>
                    <a:pt x="260"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flipH="1">
              <a:off x="2045207" y="1793896"/>
              <a:ext cx="429036" cy="330313"/>
            </a:xfrm>
            <a:custGeom>
              <a:avLst/>
              <a:gdLst/>
              <a:ahLst/>
              <a:cxnLst/>
              <a:rect l="l" t="t" r="r" b="b"/>
              <a:pathLst>
                <a:path w="6985" h="5716" extrusionOk="0">
                  <a:moveTo>
                    <a:pt x="3764" y="0"/>
                  </a:moveTo>
                  <a:cubicBezTo>
                    <a:pt x="2767" y="0"/>
                    <a:pt x="1916" y="354"/>
                    <a:pt x="1916" y="354"/>
                  </a:cubicBezTo>
                  <a:cubicBezTo>
                    <a:pt x="1" y="1297"/>
                    <a:pt x="162" y="3603"/>
                    <a:pt x="162" y="3603"/>
                  </a:cubicBezTo>
                  <a:lnTo>
                    <a:pt x="325" y="5716"/>
                  </a:lnTo>
                  <a:lnTo>
                    <a:pt x="812" y="5716"/>
                  </a:lnTo>
                  <a:lnTo>
                    <a:pt x="845" y="4481"/>
                  </a:lnTo>
                  <a:lnTo>
                    <a:pt x="845" y="4447"/>
                  </a:lnTo>
                  <a:cubicBezTo>
                    <a:pt x="1170" y="3863"/>
                    <a:pt x="1300" y="3213"/>
                    <a:pt x="1235" y="2563"/>
                  </a:cubicBezTo>
                  <a:lnTo>
                    <a:pt x="1235" y="2207"/>
                  </a:lnTo>
                  <a:cubicBezTo>
                    <a:pt x="1970" y="2582"/>
                    <a:pt x="2893" y="2692"/>
                    <a:pt x="3725" y="2692"/>
                  </a:cubicBezTo>
                  <a:cubicBezTo>
                    <a:pt x="4913" y="2692"/>
                    <a:pt x="5914" y="2467"/>
                    <a:pt x="5914" y="2467"/>
                  </a:cubicBezTo>
                  <a:lnTo>
                    <a:pt x="5914" y="2467"/>
                  </a:lnTo>
                  <a:lnTo>
                    <a:pt x="5849" y="2693"/>
                  </a:lnTo>
                  <a:cubicBezTo>
                    <a:pt x="5654" y="3343"/>
                    <a:pt x="5880" y="3993"/>
                    <a:pt x="6075" y="4611"/>
                  </a:cubicBezTo>
                  <a:lnTo>
                    <a:pt x="6109" y="5617"/>
                  </a:lnTo>
                  <a:lnTo>
                    <a:pt x="6693" y="5586"/>
                  </a:lnTo>
                  <a:lnTo>
                    <a:pt x="6758" y="4221"/>
                  </a:lnTo>
                  <a:cubicBezTo>
                    <a:pt x="6985" y="3863"/>
                    <a:pt x="6855" y="2857"/>
                    <a:pt x="6725" y="2272"/>
                  </a:cubicBezTo>
                  <a:cubicBezTo>
                    <a:pt x="6628" y="2108"/>
                    <a:pt x="6530" y="1882"/>
                    <a:pt x="6434" y="1622"/>
                  </a:cubicBezTo>
                  <a:cubicBezTo>
                    <a:pt x="5827" y="329"/>
                    <a:pt x="4727" y="0"/>
                    <a:pt x="3764"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flipH="1">
              <a:off x="2061177" y="2103753"/>
              <a:ext cx="393104" cy="270388"/>
            </a:xfrm>
            <a:custGeom>
              <a:avLst/>
              <a:gdLst/>
              <a:ahLst/>
              <a:cxnLst/>
              <a:rect l="l" t="t" r="r" b="b"/>
              <a:pathLst>
                <a:path w="6400" h="4679" extrusionOk="0">
                  <a:moveTo>
                    <a:pt x="6124" y="0"/>
                  </a:moveTo>
                  <a:cubicBezTo>
                    <a:pt x="6027" y="0"/>
                    <a:pt x="5908" y="42"/>
                    <a:pt x="5784" y="125"/>
                  </a:cubicBezTo>
                  <a:cubicBezTo>
                    <a:pt x="5750" y="385"/>
                    <a:pt x="5719" y="874"/>
                    <a:pt x="5685" y="1134"/>
                  </a:cubicBezTo>
                  <a:cubicBezTo>
                    <a:pt x="5620" y="1425"/>
                    <a:pt x="5425" y="1750"/>
                    <a:pt x="5134" y="1848"/>
                  </a:cubicBezTo>
                  <a:cubicBezTo>
                    <a:pt x="5078" y="1869"/>
                    <a:pt x="5020" y="1878"/>
                    <a:pt x="4962" y="1878"/>
                  </a:cubicBezTo>
                  <a:cubicBezTo>
                    <a:pt x="4749" y="1878"/>
                    <a:pt x="4524" y="1762"/>
                    <a:pt x="4320" y="1685"/>
                  </a:cubicBezTo>
                  <a:cubicBezTo>
                    <a:pt x="3907" y="1504"/>
                    <a:pt x="3452" y="1415"/>
                    <a:pt x="2997" y="1415"/>
                  </a:cubicBezTo>
                  <a:cubicBezTo>
                    <a:pt x="2630" y="1415"/>
                    <a:pt x="2263" y="1473"/>
                    <a:pt x="1916" y="1588"/>
                  </a:cubicBezTo>
                  <a:cubicBezTo>
                    <a:pt x="1701" y="1642"/>
                    <a:pt x="1396" y="1807"/>
                    <a:pt x="1150" y="1807"/>
                  </a:cubicBezTo>
                  <a:cubicBezTo>
                    <a:pt x="1099" y="1807"/>
                    <a:pt x="1051" y="1800"/>
                    <a:pt x="1006" y="1783"/>
                  </a:cubicBezTo>
                  <a:cubicBezTo>
                    <a:pt x="780" y="1653"/>
                    <a:pt x="616" y="1360"/>
                    <a:pt x="585" y="1100"/>
                  </a:cubicBezTo>
                  <a:cubicBezTo>
                    <a:pt x="551" y="840"/>
                    <a:pt x="520" y="614"/>
                    <a:pt x="487" y="224"/>
                  </a:cubicBezTo>
                  <a:cubicBezTo>
                    <a:pt x="389" y="239"/>
                    <a:pt x="316" y="239"/>
                    <a:pt x="247" y="239"/>
                  </a:cubicBezTo>
                  <a:cubicBezTo>
                    <a:pt x="179" y="239"/>
                    <a:pt x="114" y="239"/>
                    <a:pt x="32" y="255"/>
                  </a:cubicBezTo>
                  <a:cubicBezTo>
                    <a:pt x="0" y="1718"/>
                    <a:pt x="585" y="3213"/>
                    <a:pt x="1690" y="4188"/>
                  </a:cubicBezTo>
                  <a:cubicBezTo>
                    <a:pt x="2015" y="4512"/>
                    <a:pt x="2501" y="4642"/>
                    <a:pt x="3021" y="4674"/>
                  </a:cubicBezTo>
                  <a:cubicBezTo>
                    <a:pt x="3060" y="4677"/>
                    <a:pt x="3108" y="4678"/>
                    <a:pt x="3164" y="4678"/>
                  </a:cubicBezTo>
                  <a:cubicBezTo>
                    <a:pt x="3746" y="4678"/>
                    <a:pt x="5131" y="4465"/>
                    <a:pt x="5784" y="2953"/>
                  </a:cubicBezTo>
                  <a:cubicBezTo>
                    <a:pt x="6109" y="2173"/>
                    <a:pt x="6400" y="1069"/>
                    <a:pt x="6368" y="224"/>
                  </a:cubicBezTo>
                  <a:cubicBezTo>
                    <a:pt x="6349" y="75"/>
                    <a:pt x="6256" y="0"/>
                    <a:pt x="6124"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flipH="1">
              <a:off x="2229536" y="2155530"/>
              <a:ext cx="67196" cy="21266"/>
            </a:xfrm>
            <a:custGeom>
              <a:avLst/>
              <a:gdLst/>
              <a:ahLst/>
              <a:cxnLst/>
              <a:rect l="l" t="t" r="r" b="b"/>
              <a:pathLst>
                <a:path w="1094" h="368" extrusionOk="0">
                  <a:moveTo>
                    <a:pt x="1009" y="1"/>
                  </a:moveTo>
                  <a:cubicBezTo>
                    <a:pt x="999" y="1"/>
                    <a:pt x="987" y="3"/>
                    <a:pt x="976" y="9"/>
                  </a:cubicBezTo>
                  <a:cubicBezTo>
                    <a:pt x="879" y="43"/>
                    <a:pt x="716" y="74"/>
                    <a:pt x="554" y="74"/>
                  </a:cubicBezTo>
                  <a:cubicBezTo>
                    <a:pt x="360" y="74"/>
                    <a:pt x="230" y="43"/>
                    <a:pt x="100" y="9"/>
                  </a:cubicBezTo>
                  <a:cubicBezTo>
                    <a:pt x="35" y="9"/>
                    <a:pt x="1" y="74"/>
                    <a:pt x="35" y="108"/>
                  </a:cubicBezTo>
                  <a:cubicBezTo>
                    <a:pt x="131" y="204"/>
                    <a:pt x="261" y="303"/>
                    <a:pt x="391" y="334"/>
                  </a:cubicBezTo>
                  <a:cubicBezTo>
                    <a:pt x="456" y="367"/>
                    <a:pt x="489" y="367"/>
                    <a:pt x="554" y="367"/>
                  </a:cubicBezTo>
                  <a:cubicBezTo>
                    <a:pt x="619" y="367"/>
                    <a:pt x="651" y="367"/>
                    <a:pt x="716" y="334"/>
                  </a:cubicBezTo>
                  <a:cubicBezTo>
                    <a:pt x="846" y="303"/>
                    <a:pt x="944" y="204"/>
                    <a:pt x="1041" y="108"/>
                  </a:cubicBezTo>
                  <a:cubicBezTo>
                    <a:pt x="1094" y="54"/>
                    <a:pt x="1060" y="1"/>
                    <a:pt x="1009"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flipH="1">
              <a:off x="2196859" y="2240594"/>
              <a:ext cx="137709" cy="43167"/>
            </a:xfrm>
            <a:custGeom>
              <a:avLst/>
              <a:gdLst/>
              <a:ahLst/>
              <a:cxnLst/>
              <a:rect l="l" t="t" r="r" b="b"/>
              <a:pathLst>
                <a:path w="2242" h="747" extrusionOk="0">
                  <a:moveTo>
                    <a:pt x="2046" y="0"/>
                  </a:moveTo>
                  <a:lnTo>
                    <a:pt x="227" y="31"/>
                  </a:lnTo>
                  <a:cubicBezTo>
                    <a:pt x="66" y="31"/>
                    <a:pt x="1" y="130"/>
                    <a:pt x="97" y="260"/>
                  </a:cubicBezTo>
                  <a:cubicBezTo>
                    <a:pt x="357" y="551"/>
                    <a:pt x="716" y="746"/>
                    <a:pt x="1137" y="746"/>
                  </a:cubicBezTo>
                  <a:cubicBezTo>
                    <a:pt x="1560" y="746"/>
                    <a:pt x="1916" y="520"/>
                    <a:pt x="2145" y="226"/>
                  </a:cubicBezTo>
                  <a:cubicBezTo>
                    <a:pt x="2241" y="96"/>
                    <a:pt x="221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flipH="1">
              <a:off x="2168912" y="2065902"/>
              <a:ext cx="25920" cy="37620"/>
            </a:xfrm>
            <a:custGeom>
              <a:avLst/>
              <a:gdLst/>
              <a:ahLst/>
              <a:cxnLst/>
              <a:rect l="l" t="t" r="r" b="b"/>
              <a:pathLst>
                <a:path w="422" h="651" extrusionOk="0">
                  <a:moveTo>
                    <a:pt x="195" y="0"/>
                  </a:moveTo>
                  <a:cubicBezTo>
                    <a:pt x="96" y="0"/>
                    <a:pt x="0" y="164"/>
                    <a:pt x="0" y="325"/>
                  </a:cubicBezTo>
                  <a:cubicBezTo>
                    <a:pt x="0" y="489"/>
                    <a:pt x="96" y="650"/>
                    <a:pt x="226" y="650"/>
                  </a:cubicBezTo>
                  <a:cubicBezTo>
                    <a:pt x="325" y="650"/>
                    <a:pt x="421" y="489"/>
                    <a:pt x="421" y="325"/>
                  </a:cubicBezTo>
                  <a:cubicBezTo>
                    <a:pt x="421" y="130"/>
                    <a:pt x="325" y="0"/>
                    <a:pt x="19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flipH="1">
              <a:off x="2334507" y="2065902"/>
              <a:ext cx="26043" cy="37620"/>
            </a:xfrm>
            <a:custGeom>
              <a:avLst/>
              <a:gdLst/>
              <a:ahLst/>
              <a:cxnLst/>
              <a:rect l="l" t="t" r="r" b="b"/>
              <a:pathLst>
                <a:path w="424" h="651" extrusionOk="0">
                  <a:moveTo>
                    <a:pt x="195" y="0"/>
                  </a:moveTo>
                  <a:cubicBezTo>
                    <a:pt x="65" y="0"/>
                    <a:pt x="0" y="164"/>
                    <a:pt x="0" y="325"/>
                  </a:cubicBezTo>
                  <a:cubicBezTo>
                    <a:pt x="0" y="489"/>
                    <a:pt x="99" y="650"/>
                    <a:pt x="229" y="650"/>
                  </a:cubicBezTo>
                  <a:cubicBezTo>
                    <a:pt x="325" y="650"/>
                    <a:pt x="424" y="489"/>
                    <a:pt x="424" y="325"/>
                  </a:cubicBezTo>
                  <a:cubicBezTo>
                    <a:pt x="424" y="130"/>
                    <a:pt x="325" y="0"/>
                    <a:pt x="19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flipH="1">
              <a:off x="2133041" y="2023833"/>
              <a:ext cx="83842" cy="33632"/>
            </a:xfrm>
            <a:custGeom>
              <a:avLst/>
              <a:gdLst/>
              <a:ahLst/>
              <a:cxnLst/>
              <a:rect l="l" t="t" r="r" b="b"/>
              <a:pathLst>
                <a:path w="1365" h="582" extrusionOk="0">
                  <a:moveTo>
                    <a:pt x="636" y="1"/>
                  </a:moveTo>
                  <a:cubicBezTo>
                    <a:pt x="544" y="1"/>
                    <a:pt x="451" y="23"/>
                    <a:pt x="359" y="47"/>
                  </a:cubicBezTo>
                  <a:cubicBezTo>
                    <a:pt x="229" y="79"/>
                    <a:pt x="99" y="144"/>
                    <a:pt x="0" y="273"/>
                  </a:cubicBezTo>
                  <a:cubicBezTo>
                    <a:pt x="0" y="273"/>
                    <a:pt x="0" y="307"/>
                    <a:pt x="34" y="338"/>
                  </a:cubicBezTo>
                  <a:lnTo>
                    <a:pt x="65" y="338"/>
                  </a:lnTo>
                  <a:cubicBezTo>
                    <a:pt x="195" y="307"/>
                    <a:pt x="294" y="307"/>
                    <a:pt x="390" y="307"/>
                  </a:cubicBezTo>
                  <a:lnTo>
                    <a:pt x="715" y="307"/>
                  </a:lnTo>
                  <a:lnTo>
                    <a:pt x="1009" y="403"/>
                  </a:lnTo>
                  <a:cubicBezTo>
                    <a:pt x="1105" y="468"/>
                    <a:pt x="1170" y="502"/>
                    <a:pt x="1300" y="567"/>
                  </a:cubicBezTo>
                  <a:cubicBezTo>
                    <a:pt x="1300" y="578"/>
                    <a:pt x="1304" y="581"/>
                    <a:pt x="1310" y="581"/>
                  </a:cubicBezTo>
                  <a:cubicBezTo>
                    <a:pt x="1322" y="581"/>
                    <a:pt x="1344" y="567"/>
                    <a:pt x="1365" y="567"/>
                  </a:cubicBezTo>
                  <a:lnTo>
                    <a:pt x="1365" y="502"/>
                  </a:lnTo>
                  <a:cubicBezTo>
                    <a:pt x="1334" y="372"/>
                    <a:pt x="1235" y="273"/>
                    <a:pt x="1139" y="177"/>
                  </a:cubicBezTo>
                  <a:cubicBezTo>
                    <a:pt x="1040" y="112"/>
                    <a:pt x="910" y="47"/>
                    <a:pt x="749" y="14"/>
                  </a:cubicBezTo>
                  <a:cubicBezTo>
                    <a:pt x="711" y="4"/>
                    <a:pt x="674" y="1"/>
                    <a:pt x="63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flipH="1">
              <a:off x="2310552" y="2027011"/>
              <a:ext cx="83842" cy="35193"/>
            </a:xfrm>
            <a:custGeom>
              <a:avLst/>
              <a:gdLst/>
              <a:ahLst/>
              <a:cxnLst/>
              <a:rect l="l" t="t" r="r" b="b"/>
              <a:pathLst>
                <a:path w="1365" h="609" extrusionOk="0">
                  <a:moveTo>
                    <a:pt x="811" y="0"/>
                  </a:moveTo>
                  <a:cubicBezTo>
                    <a:pt x="746" y="0"/>
                    <a:pt x="681" y="8"/>
                    <a:pt x="616" y="24"/>
                  </a:cubicBezTo>
                  <a:cubicBezTo>
                    <a:pt x="455" y="57"/>
                    <a:pt x="325" y="122"/>
                    <a:pt x="226" y="218"/>
                  </a:cubicBezTo>
                  <a:cubicBezTo>
                    <a:pt x="130" y="283"/>
                    <a:pt x="31" y="413"/>
                    <a:pt x="0" y="543"/>
                  </a:cubicBezTo>
                  <a:cubicBezTo>
                    <a:pt x="0" y="543"/>
                    <a:pt x="0" y="577"/>
                    <a:pt x="31" y="577"/>
                  </a:cubicBezTo>
                  <a:cubicBezTo>
                    <a:pt x="31" y="608"/>
                    <a:pt x="65" y="608"/>
                    <a:pt x="96" y="608"/>
                  </a:cubicBezTo>
                  <a:cubicBezTo>
                    <a:pt x="195" y="512"/>
                    <a:pt x="291" y="478"/>
                    <a:pt x="390" y="413"/>
                  </a:cubicBezTo>
                  <a:lnTo>
                    <a:pt x="681" y="317"/>
                  </a:lnTo>
                  <a:cubicBezTo>
                    <a:pt x="780" y="283"/>
                    <a:pt x="876" y="283"/>
                    <a:pt x="975" y="283"/>
                  </a:cubicBezTo>
                  <a:cubicBezTo>
                    <a:pt x="1071" y="283"/>
                    <a:pt x="1201" y="283"/>
                    <a:pt x="1300" y="317"/>
                  </a:cubicBezTo>
                  <a:lnTo>
                    <a:pt x="1365" y="317"/>
                  </a:lnTo>
                  <a:lnTo>
                    <a:pt x="1365" y="252"/>
                  </a:lnTo>
                  <a:cubicBezTo>
                    <a:pt x="1266" y="122"/>
                    <a:pt x="1136" y="57"/>
                    <a:pt x="1006" y="24"/>
                  </a:cubicBezTo>
                  <a:cubicBezTo>
                    <a:pt x="941" y="8"/>
                    <a:pt x="876" y="0"/>
                    <a:pt x="811"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flipH="1">
              <a:off x="2129049" y="2137212"/>
              <a:ext cx="13943" cy="7570"/>
            </a:xfrm>
            <a:custGeom>
              <a:avLst/>
              <a:gdLst/>
              <a:ahLst/>
              <a:cxnLst/>
              <a:rect l="l" t="t" r="r" b="b"/>
              <a:pathLst>
                <a:path w="227" h="131" extrusionOk="0">
                  <a:moveTo>
                    <a:pt x="97" y="1"/>
                  </a:moveTo>
                  <a:cubicBezTo>
                    <a:pt x="32" y="1"/>
                    <a:pt x="1" y="35"/>
                    <a:pt x="1" y="66"/>
                  </a:cubicBezTo>
                  <a:cubicBezTo>
                    <a:pt x="1" y="100"/>
                    <a:pt x="32" y="131"/>
                    <a:pt x="97" y="131"/>
                  </a:cubicBezTo>
                  <a:cubicBezTo>
                    <a:pt x="162" y="131"/>
                    <a:pt x="227" y="100"/>
                    <a:pt x="227" y="66"/>
                  </a:cubicBezTo>
                  <a:cubicBezTo>
                    <a:pt x="227" y="35"/>
                    <a:pt x="162" y="1"/>
                    <a:pt x="97"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flipH="1">
              <a:off x="2158900" y="2131664"/>
              <a:ext cx="15970" cy="5605"/>
            </a:xfrm>
            <a:custGeom>
              <a:avLst/>
              <a:gdLst/>
              <a:ahLst/>
              <a:cxnLst/>
              <a:rect l="l" t="t" r="r" b="b"/>
              <a:pathLst>
                <a:path w="260" h="97" extrusionOk="0">
                  <a:moveTo>
                    <a:pt x="130" y="1"/>
                  </a:moveTo>
                  <a:cubicBezTo>
                    <a:pt x="65" y="1"/>
                    <a:pt x="0" y="1"/>
                    <a:pt x="0" y="32"/>
                  </a:cubicBezTo>
                  <a:cubicBezTo>
                    <a:pt x="0" y="66"/>
                    <a:pt x="65" y="97"/>
                    <a:pt x="130" y="97"/>
                  </a:cubicBezTo>
                  <a:cubicBezTo>
                    <a:pt x="195" y="97"/>
                    <a:pt x="260" y="66"/>
                    <a:pt x="260" y="32"/>
                  </a:cubicBezTo>
                  <a:cubicBezTo>
                    <a:pt x="260" y="1"/>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flipH="1">
              <a:off x="2154908" y="2155993"/>
              <a:ext cx="16031" cy="6530"/>
            </a:xfrm>
            <a:custGeom>
              <a:avLst/>
              <a:gdLst/>
              <a:ahLst/>
              <a:cxnLst/>
              <a:rect l="l" t="t" r="r" b="b"/>
              <a:pathLst>
                <a:path w="261" h="113" extrusionOk="0">
                  <a:moveTo>
                    <a:pt x="131" y="1"/>
                  </a:moveTo>
                  <a:cubicBezTo>
                    <a:pt x="66" y="1"/>
                    <a:pt x="1" y="35"/>
                    <a:pt x="1" y="66"/>
                  </a:cubicBezTo>
                  <a:cubicBezTo>
                    <a:pt x="23" y="90"/>
                    <a:pt x="47" y="112"/>
                    <a:pt x="82" y="112"/>
                  </a:cubicBezTo>
                  <a:cubicBezTo>
                    <a:pt x="96" y="112"/>
                    <a:pt x="112" y="109"/>
                    <a:pt x="131" y="100"/>
                  </a:cubicBezTo>
                  <a:cubicBezTo>
                    <a:pt x="196" y="100"/>
                    <a:pt x="261" y="100"/>
                    <a:pt x="261" y="66"/>
                  </a:cubicBezTo>
                  <a:cubicBezTo>
                    <a:pt x="261" y="35"/>
                    <a:pt x="196" y="1"/>
                    <a:pt x="13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flipH="1">
              <a:off x="2348511" y="2142124"/>
              <a:ext cx="16031" cy="6414"/>
            </a:xfrm>
            <a:custGeom>
              <a:avLst/>
              <a:gdLst/>
              <a:ahLst/>
              <a:cxnLst/>
              <a:rect l="l" t="t" r="r" b="b"/>
              <a:pathLst>
                <a:path w="261" h="111" extrusionOk="0">
                  <a:moveTo>
                    <a:pt x="186" y="1"/>
                  </a:moveTo>
                  <a:cubicBezTo>
                    <a:pt x="169" y="1"/>
                    <a:pt x="149" y="5"/>
                    <a:pt x="130" y="15"/>
                  </a:cubicBezTo>
                  <a:cubicBezTo>
                    <a:pt x="65" y="15"/>
                    <a:pt x="0" y="15"/>
                    <a:pt x="0" y="46"/>
                  </a:cubicBezTo>
                  <a:cubicBezTo>
                    <a:pt x="0" y="80"/>
                    <a:pt x="65" y="111"/>
                    <a:pt x="130" y="111"/>
                  </a:cubicBezTo>
                  <a:cubicBezTo>
                    <a:pt x="195" y="111"/>
                    <a:pt x="260" y="80"/>
                    <a:pt x="260" y="46"/>
                  </a:cubicBezTo>
                  <a:cubicBezTo>
                    <a:pt x="260" y="24"/>
                    <a:pt x="228" y="1"/>
                    <a:pt x="186"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flipH="1">
              <a:off x="2380451" y="2135420"/>
              <a:ext cx="13943" cy="5605"/>
            </a:xfrm>
            <a:custGeom>
              <a:avLst/>
              <a:gdLst/>
              <a:ahLst/>
              <a:cxnLst/>
              <a:rect l="l" t="t" r="r" b="b"/>
              <a:pathLst>
                <a:path w="227" h="97" extrusionOk="0">
                  <a:moveTo>
                    <a:pt x="130" y="1"/>
                  </a:moveTo>
                  <a:cubicBezTo>
                    <a:pt x="65" y="1"/>
                    <a:pt x="0" y="32"/>
                    <a:pt x="0" y="32"/>
                  </a:cubicBezTo>
                  <a:cubicBezTo>
                    <a:pt x="0" y="66"/>
                    <a:pt x="65" y="97"/>
                    <a:pt x="130" y="97"/>
                  </a:cubicBezTo>
                  <a:cubicBezTo>
                    <a:pt x="195" y="97"/>
                    <a:pt x="226" y="66"/>
                    <a:pt x="226" y="32"/>
                  </a:cubicBezTo>
                  <a:cubicBezTo>
                    <a:pt x="226" y="1"/>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flipH="1">
              <a:off x="2376459" y="2159749"/>
              <a:ext cx="13943" cy="7570"/>
            </a:xfrm>
            <a:custGeom>
              <a:avLst/>
              <a:gdLst/>
              <a:ahLst/>
              <a:cxnLst/>
              <a:rect l="l" t="t" r="r" b="b"/>
              <a:pathLst>
                <a:path w="227" h="131" extrusionOk="0">
                  <a:moveTo>
                    <a:pt x="130" y="1"/>
                  </a:moveTo>
                  <a:cubicBezTo>
                    <a:pt x="65" y="1"/>
                    <a:pt x="0" y="35"/>
                    <a:pt x="0" y="66"/>
                  </a:cubicBezTo>
                  <a:cubicBezTo>
                    <a:pt x="0" y="100"/>
                    <a:pt x="65" y="131"/>
                    <a:pt x="130" y="131"/>
                  </a:cubicBezTo>
                  <a:cubicBezTo>
                    <a:pt x="195" y="131"/>
                    <a:pt x="226" y="100"/>
                    <a:pt x="226" y="66"/>
                  </a:cubicBezTo>
                  <a:cubicBezTo>
                    <a:pt x="226" y="35"/>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flipH="1">
              <a:off x="1604071" y="2381306"/>
              <a:ext cx="530936" cy="2153740"/>
            </a:xfrm>
            <a:custGeom>
              <a:avLst/>
              <a:gdLst/>
              <a:ahLst/>
              <a:cxnLst/>
              <a:rect l="l" t="t" r="r" b="b"/>
              <a:pathLst>
                <a:path w="8644" h="37270" extrusionOk="0">
                  <a:moveTo>
                    <a:pt x="1208" y="0"/>
                  </a:moveTo>
                  <a:cubicBezTo>
                    <a:pt x="1204" y="0"/>
                    <a:pt x="1202" y="1"/>
                    <a:pt x="1202" y="1"/>
                  </a:cubicBezTo>
                  <a:cubicBezTo>
                    <a:pt x="1202" y="1"/>
                    <a:pt x="1495" y="2244"/>
                    <a:pt x="1332" y="4289"/>
                  </a:cubicBezTo>
                  <a:cubicBezTo>
                    <a:pt x="1137" y="6337"/>
                    <a:pt x="1" y="8936"/>
                    <a:pt x="1" y="8936"/>
                  </a:cubicBezTo>
                  <a:cubicBezTo>
                    <a:pt x="1" y="8936"/>
                    <a:pt x="196" y="12476"/>
                    <a:pt x="391" y="15011"/>
                  </a:cubicBezTo>
                  <a:cubicBezTo>
                    <a:pt x="456" y="15954"/>
                    <a:pt x="1851" y="37233"/>
                    <a:pt x="1851" y="37233"/>
                  </a:cubicBezTo>
                  <a:cubicBezTo>
                    <a:pt x="2168" y="37258"/>
                    <a:pt x="2495" y="37269"/>
                    <a:pt x="2827" y="37269"/>
                  </a:cubicBezTo>
                  <a:cubicBezTo>
                    <a:pt x="5567" y="37269"/>
                    <a:pt x="8643" y="36519"/>
                    <a:pt x="8643" y="36519"/>
                  </a:cubicBezTo>
                  <a:cubicBezTo>
                    <a:pt x="8643" y="36519"/>
                    <a:pt x="6109" y="23947"/>
                    <a:pt x="5524" y="17839"/>
                  </a:cubicBezTo>
                  <a:cubicBezTo>
                    <a:pt x="5459" y="17155"/>
                    <a:pt x="5425" y="16409"/>
                    <a:pt x="5394" y="15629"/>
                  </a:cubicBezTo>
                  <a:cubicBezTo>
                    <a:pt x="5199" y="12736"/>
                    <a:pt x="5264" y="9261"/>
                    <a:pt x="4710" y="6563"/>
                  </a:cubicBezTo>
                  <a:cubicBezTo>
                    <a:pt x="4191" y="4193"/>
                    <a:pt x="3996" y="2210"/>
                    <a:pt x="3315" y="1334"/>
                  </a:cubicBezTo>
                  <a:cubicBezTo>
                    <a:pt x="2350" y="29"/>
                    <a:pt x="129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flipH="1">
              <a:off x="2266635" y="2390783"/>
              <a:ext cx="532963" cy="2136635"/>
            </a:xfrm>
            <a:custGeom>
              <a:avLst/>
              <a:gdLst/>
              <a:ahLst/>
              <a:cxnLst/>
              <a:rect l="l" t="t" r="r" b="b"/>
              <a:pathLst>
                <a:path w="8677" h="36974" extrusionOk="0">
                  <a:moveTo>
                    <a:pt x="5103" y="0"/>
                  </a:moveTo>
                  <a:cubicBezTo>
                    <a:pt x="5102" y="0"/>
                    <a:pt x="5102" y="1"/>
                    <a:pt x="5101" y="1"/>
                  </a:cubicBezTo>
                  <a:lnTo>
                    <a:pt x="5101" y="1"/>
                  </a:lnTo>
                  <a:lnTo>
                    <a:pt x="5103" y="0"/>
                  </a:lnTo>
                  <a:close/>
                  <a:moveTo>
                    <a:pt x="5101" y="1"/>
                  </a:moveTo>
                  <a:lnTo>
                    <a:pt x="3704" y="616"/>
                  </a:lnTo>
                  <a:cubicBezTo>
                    <a:pt x="2958" y="876"/>
                    <a:pt x="2470" y="1591"/>
                    <a:pt x="2470" y="2371"/>
                  </a:cubicBezTo>
                  <a:cubicBezTo>
                    <a:pt x="2405" y="5880"/>
                    <a:pt x="2210" y="15301"/>
                    <a:pt x="2145" y="16180"/>
                  </a:cubicBezTo>
                  <a:cubicBezTo>
                    <a:pt x="2080" y="16505"/>
                    <a:pt x="2049" y="16796"/>
                    <a:pt x="2049" y="17121"/>
                  </a:cubicBezTo>
                  <a:cubicBezTo>
                    <a:pt x="2015" y="17251"/>
                    <a:pt x="2015" y="17350"/>
                    <a:pt x="1984" y="17480"/>
                  </a:cubicBezTo>
                  <a:cubicBezTo>
                    <a:pt x="1984" y="17641"/>
                    <a:pt x="1950" y="17771"/>
                    <a:pt x="1950" y="17934"/>
                  </a:cubicBezTo>
                  <a:cubicBezTo>
                    <a:pt x="1659" y="21085"/>
                    <a:pt x="619" y="30701"/>
                    <a:pt x="424" y="32326"/>
                  </a:cubicBezTo>
                  <a:cubicBezTo>
                    <a:pt x="325" y="33106"/>
                    <a:pt x="260" y="33885"/>
                    <a:pt x="164" y="34699"/>
                  </a:cubicBezTo>
                  <a:cubicBezTo>
                    <a:pt x="130" y="34925"/>
                    <a:pt x="65" y="35185"/>
                    <a:pt x="0" y="35445"/>
                  </a:cubicBezTo>
                  <a:cubicBezTo>
                    <a:pt x="1594" y="35999"/>
                    <a:pt x="3249" y="36388"/>
                    <a:pt x="4908" y="36648"/>
                  </a:cubicBezTo>
                  <a:cubicBezTo>
                    <a:pt x="5687" y="36778"/>
                    <a:pt x="6467" y="36874"/>
                    <a:pt x="7278" y="36973"/>
                  </a:cubicBezTo>
                  <a:cubicBezTo>
                    <a:pt x="7538" y="32196"/>
                    <a:pt x="8448" y="16375"/>
                    <a:pt x="8482" y="16016"/>
                  </a:cubicBezTo>
                  <a:lnTo>
                    <a:pt x="8482" y="15920"/>
                  </a:lnTo>
                  <a:cubicBezTo>
                    <a:pt x="8513" y="15496"/>
                    <a:pt x="8547" y="15107"/>
                    <a:pt x="8578" y="14685"/>
                  </a:cubicBezTo>
                  <a:cubicBezTo>
                    <a:pt x="8578" y="14101"/>
                    <a:pt x="8612" y="13516"/>
                    <a:pt x="8612" y="12931"/>
                  </a:cubicBezTo>
                  <a:cubicBezTo>
                    <a:pt x="8643" y="12637"/>
                    <a:pt x="8643" y="12346"/>
                    <a:pt x="8643" y="12086"/>
                  </a:cubicBezTo>
                  <a:lnTo>
                    <a:pt x="8643" y="12021"/>
                  </a:lnTo>
                  <a:cubicBezTo>
                    <a:pt x="8676" y="10137"/>
                    <a:pt x="8222" y="8284"/>
                    <a:pt x="7312" y="6628"/>
                  </a:cubicBezTo>
                  <a:cubicBezTo>
                    <a:pt x="6922" y="5945"/>
                    <a:pt x="6532" y="5199"/>
                    <a:pt x="6303" y="4679"/>
                  </a:cubicBezTo>
                  <a:cubicBezTo>
                    <a:pt x="5979" y="3899"/>
                    <a:pt x="5719" y="3119"/>
                    <a:pt x="5524" y="2340"/>
                  </a:cubicBezTo>
                  <a:cubicBezTo>
                    <a:pt x="5459" y="2112"/>
                    <a:pt x="4942" y="78"/>
                    <a:pt x="5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flipH="1">
              <a:off x="2412391" y="2931501"/>
              <a:ext cx="203616" cy="28143"/>
            </a:xfrm>
            <a:custGeom>
              <a:avLst/>
              <a:gdLst/>
              <a:ahLst/>
              <a:cxnLst/>
              <a:rect l="l" t="t" r="r" b="b"/>
              <a:pathLst>
                <a:path w="3315" h="487" extrusionOk="0">
                  <a:moveTo>
                    <a:pt x="1" y="0"/>
                  </a:moveTo>
                  <a:lnTo>
                    <a:pt x="1" y="486"/>
                  </a:lnTo>
                  <a:lnTo>
                    <a:pt x="3314" y="486"/>
                  </a:lnTo>
                  <a:lnTo>
                    <a:pt x="3314"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flipH="1">
              <a:off x="2266635" y="2375759"/>
              <a:ext cx="303366" cy="702234"/>
            </a:xfrm>
            <a:custGeom>
              <a:avLst/>
              <a:gdLst/>
              <a:ahLst/>
              <a:cxnLst/>
              <a:rect l="l" t="t" r="r" b="b"/>
              <a:pathLst>
                <a:path w="4939" h="12152" extrusionOk="0">
                  <a:moveTo>
                    <a:pt x="1495" y="0"/>
                  </a:moveTo>
                  <a:cubicBezTo>
                    <a:pt x="1494" y="0"/>
                    <a:pt x="0" y="1007"/>
                    <a:pt x="616" y="5620"/>
                  </a:cubicBezTo>
                  <a:lnTo>
                    <a:pt x="1461" y="5783"/>
                  </a:lnTo>
                  <a:lnTo>
                    <a:pt x="1201" y="6334"/>
                  </a:lnTo>
                  <a:cubicBezTo>
                    <a:pt x="1201" y="6334"/>
                    <a:pt x="2794" y="10462"/>
                    <a:pt x="4938" y="12151"/>
                  </a:cubicBezTo>
                  <a:lnTo>
                    <a:pt x="4580" y="9648"/>
                  </a:lnTo>
                  <a:cubicBezTo>
                    <a:pt x="3899" y="8967"/>
                    <a:pt x="3345" y="7538"/>
                    <a:pt x="2630" y="6075"/>
                  </a:cubicBezTo>
                  <a:cubicBezTo>
                    <a:pt x="1430" y="3540"/>
                    <a:pt x="1430" y="1201"/>
                    <a:pt x="1495"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flipH="1">
              <a:off x="2113079" y="2700524"/>
              <a:ext cx="153618" cy="856122"/>
            </a:xfrm>
            <a:custGeom>
              <a:avLst/>
              <a:gdLst/>
              <a:ahLst/>
              <a:cxnLst/>
              <a:rect l="l" t="t" r="r" b="b"/>
              <a:pathLst>
                <a:path w="2501" h="14815" extrusionOk="0">
                  <a:moveTo>
                    <a:pt x="684" y="0"/>
                  </a:moveTo>
                  <a:cubicBezTo>
                    <a:pt x="463" y="0"/>
                    <a:pt x="260" y="130"/>
                    <a:pt x="260" y="130"/>
                  </a:cubicBezTo>
                  <a:lnTo>
                    <a:pt x="0" y="9097"/>
                  </a:lnTo>
                  <a:cubicBezTo>
                    <a:pt x="32" y="10560"/>
                    <a:pt x="1560" y="14815"/>
                    <a:pt x="1560" y="14815"/>
                  </a:cubicBezTo>
                  <a:cubicBezTo>
                    <a:pt x="2405" y="13190"/>
                    <a:pt x="2501" y="9261"/>
                    <a:pt x="2501" y="9261"/>
                  </a:cubicBezTo>
                  <a:cubicBezTo>
                    <a:pt x="2306" y="6466"/>
                    <a:pt x="1006" y="130"/>
                    <a:pt x="1006" y="130"/>
                  </a:cubicBezTo>
                  <a:cubicBezTo>
                    <a:pt x="909" y="33"/>
                    <a:pt x="794" y="0"/>
                    <a:pt x="684"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flipH="1">
              <a:off x="2178801" y="2535252"/>
              <a:ext cx="133901" cy="172785"/>
            </a:xfrm>
            <a:custGeom>
              <a:avLst/>
              <a:gdLst/>
              <a:ahLst/>
              <a:cxnLst/>
              <a:rect l="l" t="t" r="r" b="b"/>
              <a:pathLst>
                <a:path w="2180" h="2990" extrusionOk="0">
                  <a:moveTo>
                    <a:pt x="976" y="1"/>
                  </a:moveTo>
                  <a:cubicBezTo>
                    <a:pt x="976" y="1"/>
                    <a:pt x="1" y="196"/>
                    <a:pt x="100" y="879"/>
                  </a:cubicBezTo>
                  <a:cubicBezTo>
                    <a:pt x="165" y="1560"/>
                    <a:pt x="1009" y="2990"/>
                    <a:pt x="1009" y="2990"/>
                  </a:cubicBezTo>
                  <a:cubicBezTo>
                    <a:pt x="1139" y="2958"/>
                    <a:pt x="1266" y="2947"/>
                    <a:pt x="1376" y="2947"/>
                  </a:cubicBezTo>
                  <a:cubicBezTo>
                    <a:pt x="1597" y="2947"/>
                    <a:pt x="1755" y="2990"/>
                    <a:pt x="1755" y="2990"/>
                  </a:cubicBezTo>
                  <a:cubicBezTo>
                    <a:pt x="2015" y="2275"/>
                    <a:pt x="2179" y="780"/>
                    <a:pt x="2179" y="780"/>
                  </a:cubicBezTo>
                  <a:lnTo>
                    <a:pt x="2080" y="261"/>
                  </a:lnTo>
                  <a:lnTo>
                    <a:pt x="976"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flipH="1">
              <a:off x="2252754" y="2328719"/>
              <a:ext cx="179661" cy="285470"/>
            </a:xfrm>
            <a:custGeom>
              <a:avLst/>
              <a:gdLst/>
              <a:ahLst/>
              <a:cxnLst/>
              <a:rect l="l" t="t" r="r" b="b"/>
              <a:pathLst>
                <a:path w="2925" h="4940" extrusionOk="0">
                  <a:moveTo>
                    <a:pt x="390" y="1"/>
                  </a:moveTo>
                  <a:cubicBezTo>
                    <a:pt x="294" y="100"/>
                    <a:pt x="195" y="261"/>
                    <a:pt x="131" y="456"/>
                  </a:cubicBezTo>
                  <a:cubicBezTo>
                    <a:pt x="34" y="651"/>
                    <a:pt x="1" y="846"/>
                    <a:pt x="1" y="976"/>
                  </a:cubicBezTo>
                  <a:cubicBezTo>
                    <a:pt x="164" y="3640"/>
                    <a:pt x="1950" y="4939"/>
                    <a:pt x="1950" y="4939"/>
                  </a:cubicBezTo>
                  <a:cubicBezTo>
                    <a:pt x="2340" y="4224"/>
                    <a:pt x="2925" y="3575"/>
                    <a:pt x="2925" y="3575"/>
                  </a:cubicBezTo>
                  <a:cubicBezTo>
                    <a:pt x="1950" y="2959"/>
                    <a:pt x="1334" y="2080"/>
                    <a:pt x="944" y="1334"/>
                  </a:cubicBezTo>
                  <a:cubicBezTo>
                    <a:pt x="684" y="846"/>
                    <a:pt x="489" y="391"/>
                    <a:pt x="390"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flipH="1">
              <a:off x="2097109" y="2323172"/>
              <a:ext cx="155706" cy="291018"/>
            </a:xfrm>
            <a:custGeom>
              <a:avLst/>
              <a:gdLst/>
              <a:ahLst/>
              <a:cxnLst/>
              <a:rect l="l" t="t" r="r" b="b"/>
              <a:pathLst>
                <a:path w="2535" h="5036" extrusionOk="0">
                  <a:moveTo>
                    <a:pt x="1984" y="1"/>
                  </a:moveTo>
                  <a:cubicBezTo>
                    <a:pt x="1950" y="391"/>
                    <a:pt x="1854" y="910"/>
                    <a:pt x="1659" y="1495"/>
                  </a:cubicBezTo>
                  <a:cubicBezTo>
                    <a:pt x="1399" y="2306"/>
                    <a:pt x="879" y="3216"/>
                    <a:pt x="1" y="3671"/>
                  </a:cubicBezTo>
                  <a:cubicBezTo>
                    <a:pt x="1" y="3671"/>
                    <a:pt x="944" y="3899"/>
                    <a:pt x="1334" y="5035"/>
                  </a:cubicBezTo>
                  <a:cubicBezTo>
                    <a:pt x="1334" y="5035"/>
                    <a:pt x="2535" y="3606"/>
                    <a:pt x="2439" y="1040"/>
                  </a:cubicBezTo>
                  <a:cubicBezTo>
                    <a:pt x="2439" y="910"/>
                    <a:pt x="2405" y="747"/>
                    <a:pt x="2340" y="552"/>
                  </a:cubicBezTo>
                  <a:cubicBezTo>
                    <a:pt x="2244" y="292"/>
                    <a:pt x="2080" y="97"/>
                    <a:pt x="1984"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flipH="1">
              <a:off x="1548913" y="2407599"/>
              <a:ext cx="739834" cy="961584"/>
            </a:xfrm>
            <a:custGeom>
              <a:avLst/>
              <a:gdLst/>
              <a:ahLst/>
              <a:cxnLst/>
              <a:rect l="l" t="t" r="r" b="b"/>
              <a:pathLst>
                <a:path w="12045" h="16640" extrusionOk="0">
                  <a:moveTo>
                    <a:pt x="5004" y="34"/>
                  </a:moveTo>
                  <a:cubicBezTo>
                    <a:pt x="5004" y="34"/>
                    <a:pt x="5753" y="1560"/>
                    <a:pt x="6468" y="3639"/>
                  </a:cubicBezTo>
                  <a:cubicBezTo>
                    <a:pt x="6597" y="4029"/>
                    <a:pt x="6694" y="4419"/>
                    <a:pt x="6792" y="4809"/>
                  </a:cubicBezTo>
                  <a:cubicBezTo>
                    <a:pt x="7312" y="7408"/>
                    <a:pt x="7603" y="13225"/>
                    <a:pt x="7603" y="13225"/>
                  </a:cubicBezTo>
                  <a:cubicBezTo>
                    <a:pt x="7603" y="13225"/>
                    <a:pt x="1529" y="12575"/>
                    <a:pt x="651" y="12380"/>
                  </a:cubicBezTo>
                  <a:lnTo>
                    <a:pt x="359" y="13810"/>
                  </a:lnTo>
                  <a:lnTo>
                    <a:pt x="1" y="15595"/>
                  </a:lnTo>
                  <a:cubicBezTo>
                    <a:pt x="1" y="15595"/>
                    <a:pt x="944" y="15725"/>
                    <a:pt x="2179" y="15920"/>
                  </a:cubicBezTo>
                  <a:cubicBezTo>
                    <a:pt x="3510" y="16115"/>
                    <a:pt x="5233" y="16375"/>
                    <a:pt x="6434" y="16539"/>
                  </a:cubicBezTo>
                  <a:cubicBezTo>
                    <a:pt x="7093" y="16613"/>
                    <a:pt x="7715" y="16640"/>
                    <a:pt x="8268" y="16640"/>
                  </a:cubicBezTo>
                  <a:cubicBezTo>
                    <a:pt x="9648" y="16640"/>
                    <a:pt x="10592" y="16474"/>
                    <a:pt x="10592" y="16474"/>
                  </a:cubicBezTo>
                  <a:cubicBezTo>
                    <a:pt x="10592" y="16474"/>
                    <a:pt x="10595" y="16474"/>
                    <a:pt x="10601" y="16474"/>
                  </a:cubicBezTo>
                  <a:cubicBezTo>
                    <a:pt x="10719" y="16474"/>
                    <a:pt x="12044" y="16415"/>
                    <a:pt x="11796" y="13745"/>
                  </a:cubicBezTo>
                  <a:cubicBezTo>
                    <a:pt x="11762" y="13126"/>
                    <a:pt x="9522" y="5394"/>
                    <a:pt x="8643" y="2958"/>
                  </a:cubicBezTo>
                  <a:cubicBezTo>
                    <a:pt x="7603" y="0"/>
                    <a:pt x="5103" y="130"/>
                    <a:pt x="500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flipH="1">
              <a:off x="1903444" y="3123009"/>
              <a:ext cx="385303" cy="217801"/>
            </a:xfrm>
            <a:custGeom>
              <a:avLst/>
              <a:gdLst/>
              <a:ahLst/>
              <a:cxnLst/>
              <a:rect l="l" t="t" r="r" b="b"/>
              <a:pathLst>
                <a:path w="6273" h="3769" extrusionOk="0">
                  <a:moveTo>
                    <a:pt x="651" y="0"/>
                  </a:moveTo>
                  <a:lnTo>
                    <a:pt x="359" y="1430"/>
                  </a:lnTo>
                  <a:lnTo>
                    <a:pt x="1" y="3215"/>
                  </a:lnTo>
                  <a:cubicBezTo>
                    <a:pt x="1" y="3215"/>
                    <a:pt x="944" y="3345"/>
                    <a:pt x="2179" y="3540"/>
                  </a:cubicBezTo>
                  <a:cubicBezTo>
                    <a:pt x="2634" y="3605"/>
                    <a:pt x="3089" y="3670"/>
                    <a:pt x="3575" y="3769"/>
                  </a:cubicBezTo>
                  <a:cubicBezTo>
                    <a:pt x="4063" y="2630"/>
                    <a:pt x="5103" y="1560"/>
                    <a:pt x="5784" y="1040"/>
                  </a:cubicBezTo>
                  <a:cubicBezTo>
                    <a:pt x="5948" y="910"/>
                    <a:pt x="6109" y="811"/>
                    <a:pt x="6273" y="681"/>
                  </a:cubicBezTo>
                  <a:cubicBezTo>
                    <a:pt x="4453" y="486"/>
                    <a:pt x="1269" y="130"/>
                    <a:pt x="651"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flipH="1">
              <a:off x="1690001" y="2550277"/>
              <a:ext cx="223578" cy="621562"/>
            </a:xfrm>
            <a:custGeom>
              <a:avLst/>
              <a:gdLst/>
              <a:ahLst/>
              <a:cxnLst/>
              <a:rect l="l" t="t" r="r" b="b"/>
              <a:pathLst>
                <a:path w="3640" h="10756" extrusionOk="0">
                  <a:moveTo>
                    <a:pt x="1" y="1"/>
                  </a:moveTo>
                  <a:cubicBezTo>
                    <a:pt x="1" y="1"/>
                    <a:pt x="586" y="1950"/>
                    <a:pt x="684" y="2340"/>
                  </a:cubicBezTo>
                  <a:cubicBezTo>
                    <a:pt x="1204" y="4939"/>
                    <a:pt x="1495" y="10756"/>
                    <a:pt x="1495" y="10756"/>
                  </a:cubicBezTo>
                  <a:cubicBezTo>
                    <a:pt x="1495" y="10756"/>
                    <a:pt x="2102" y="10683"/>
                    <a:pt x="2737" y="10683"/>
                  </a:cubicBezTo>
                  <a:cubicBezTo>
                    <a:pt x="3055" y="10683"/>
                    <a:pt x="3380" y="10701"/>
                    <a:pt x="3640" y="10756"/>
                  </a:cubicBezTo>
                  <a:lnTo>
                    <a:pt x="2340" y="10106"/>
                  </a:lnTo>
                  <a:cubicBezTo>
                    <a:pt x="2340" y="10106"/>
                    <a:pt x="1594" y="2374"/>
                    <a:pt x="1"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flipH="1">
              <a:off x="1863519" y="3072387"/>
              <a:ext cx="331313" cy="153830"/>
            </a:xfrm>
            <a:custGeom>
              <a:avLst/>
              <a:gdLst/>
              <a:ahLst/>
              <a:cxnLst/>
              <a:rect l="l" t="t" r="r" b="b"/>
              <a:pathLst>
                <a:path w="5394" h="2662" extrusionOk="0">
                  <a:moveTo>
                    <a:pt x="2626" y="1"/>
                  </a:moveTo>
                  <a:cubicBezTo>
                    <a:pt x="1792" y="1"/>
                    <a:pt x="608" y="317"/>
                    <a:pt x="161" y="421"/>
                  </a:cubicBezTo>
                  <a:cubicBezTo>
                    <a:pt x="65" y="452"/>
                    <a:pt x="0" y="486"/>
                    <a:pt x="0" y="486"/>
                  </a:cubicBezTo>
                  <a:lnTo>
                    <a:pt x="1136" y="2402"/>
                  </a:lnTo>
                  <a:lnTo>
                    <a:pt x="1300" y="2662"/>
                  </a:lnTo>
                  <a:cubicBezTo>
                    <a:pt x="1300" y="2662"/>
                    <a:pt x="2989" y="2111"/>
                    <a:pt x="3574" y="1916"/>
                  </a:cubicBezTo>
                  <a:cubicBezTo>
                    <a:pt x="4125" y="1752"/>
                    <a:pt x="5100" y="1656"/>
                    <a:pt x="5328" y="1656"/>
                  </a:cubicBezTo>
                  <a:lnTo>
                    <a:pt x="5393" y="1656"/>
                  </a:lnTo>
                  <a:cubicBezTo>
                    <a:pt x="5393" y="1656"/>
                    <a:pt x="5198" y="1461"/>
                    <a:pt x="4939" y="1232"/>
                  </a:cubicBezTo>
                  <a:cubicBezTo>
                    <a:pt x="4484" y="811"/>
                    <a:pt x="3735" y="226"/>
                    <a:pt x="3150" y="63"/>
                  </a:cubicBezTo>
                  <a:cubicBezTo>
                    <a:pt x="3006" y="19"/>
                    <a:pt x="2826" y="1"/>
                    <a:pt x="2626"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flipH="1">
              <a:off x="1867512" y="3128556"/>
              <a:ext cx="271487" cy="97661"/>
            </a:xfrm>
            <a:custGeom>
              <a:avLst/>
              <a:gdLst/>
              <a:ahLst/>
              <a:cxnLst/>
              <a:rect l="l" t="t" r="r" b="b"/>
              <a:pathLst>
                <a:path w="4420" h="1690" extrusionOk="0">
                  <a:moveTo>
                    <a:pt x="1" y="0"/>
                  </a:moveTo>
                  <a:lnTo>
                    <a:pt x="227" y="1430"/>
                  </a:lnTo>
                  <a:lnTo>
                    <a:pt x="391" y="1690"/>
                  </a:lnTo>
                  <a:cubicBezTo>
                    <a:pt x="391" y="1690"/>
                    <a:pt x="2080" y="1139"/>
                    <a:pt x="2665" y="944"/>
                  </a:cubicBezTo>
                  <a:cubicBezTo>
                    <a:pt x="3216" y="780"/>
                    <a:pt x="4191" y="684"/>
                    <a:pt x="4419" y="684"/>
                  </a:cubicBezTo>
                  <a:cubicBezTo>
                    <a:pt x="4030" y="554"/>
                    <a:pt x="3411" y="359"/>
                    <a:pt x="3055" y="325"/>
                  </a:cubicBezTo>
                  <a:cubicBezTo>
                    <a:pt x="2935" y="303"/>
                    <a:pt x="2768" y="295"/>
                    <a:pt x="2581" y="295"/>
                  </a:cubicBezTo>
                  <a:cubicBezTo>
                    <a:pt x="1953" y="295"/>
                    <a:pt x="1105" y="390"/>
                    <a:pt x="1105" y="390"/>
                  </a:cubicBezTo>
                  <a:lnTo>
                    <a:pt x="1" y="0"/>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flipH="1">
              <a:off x="2095021" y="2424589"/>
              <a:ext cx="785594" cy="978227"/>
            </a:xfrm>
            <a:custGeom>
              <a:avLst/>
              <a:gdLst/>
              <a:ahLst/>
              <a:cxnLst/>
              <a:rect l="l" t="t" r="r" b="b"/>
              <a:pathLst>
                <a:path w="12790" h="16928" extrusionOk="0">
                  <a:moveTo>
                    <a:pt x="5057" y="0"/>
                  </a:moveTo>
                  <a:cubicBezTo>
                    <a:pt x="5057" y="0"/>
                    <a:pt x="2749" y="390"/>
                    <a:pt x="1873" y="1884"/>
                  </a:cubicBezTo>
                  <a:cubicBezTo>
                    <a:pt x="703" y="3930"/>
                    <a:pt x="184" y="14781"/>
                    <a:pt x="184" y="14976"/>
                  </a:cubicBezTo>
                  <a:cubicBezTo>
                    <a:pt x="1" y="16869"/>
                    <a:pt x="934" y="16926"/>
                    <a:pt x="1669" y="16926"/>
                  </a:cubicBezTo>
                  <a:cubicBezTo>
                    <a:pt x="1716" y="16926"/>
                    <a:pt x="1763" y="16926"/>
                    <a:pt x="1808" y="16926"/>
                  </a:cubicBezTo>
                  <a:cubicBezTo>
                    <a:pt x="1824" y="16927"/>
                    <a:pt x="1844" y="16927"/>
                    <a:pt x="1869" y="16927"/>
                  </a:cubicBezTo>
                  <a:cubicBezTo>
                    <a:pt x="2596" y="16927"/>
                    <a:pt x="7038" y="16447"/>
                    <a:pt x="8987" y="15725"/>
                  </a:cubicBezTo>
                  <a:cubicBezTo>
                    <a:pt x="9897" y="15400"/>
                    <a:pt x="11165" y="15010"/>
                    <a:pt x="12660" y="14425"/>
                  </a:cubicBezTo>
                  <a:cubicBezTo>
                    <a:pt x="12691" y="14100"/>
                    <a:pt x="12790" y="13321"/>
                    <a:pt x="12400" y="12442"/>
                  </a:cubicBezTo>
                  <a:cubicBezTo>
                    <a:pt x="12106" y="11761"/>
                    <a:pt x="11685" y="11338"/>
                    <a:pt x="11425" y="11143"/>
                  </a:cubicBezTo>
                  <a:cubicBezTo>
                    <a:pt x="11425" y="11143"/>
                    <a:pt x="6193" y="12411"/>
                    <a:pt x="4017" y="12411"/>
                  </a:cubicBezTo>
                  <a:cubicBezTo>
                    <a:pt x="4017" y="12411"/>
                    <a:pt x="4147" y="6399"/>
                    <a:pt x="4212" y="5133"/>
                  </a:cubicBezTo>
                  <a:cubicBezTo>
                    <a:pt x="4179" y="3314"/>
                    <a:pt x="4407" y="876"/>
                    <a:pt x="5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flipH="1">
              <a:off x="2101101" y="3143581"/>
              <a:ext cx="17935" cy="77089"/>
            </a:xfrm>
            <a:custGeom>
              <a:avLst/>
              <a:gdLst/>
              <a:ahLst/>
              <a:cxnLst/>
              <a:rect l="l" t="t" r="r" b="b"/>
              <a:pathLst>
                <a:path w="292" h="1334" extrusionOk="0">
                  <a:moveTo>
                    <a:pt x="1" y="0"/>
                  </a:moveTo>
                  <a:lnTo>
                    <a:pt x="1" y="1334"/>
                  </a:lnTo>
                  <a:lnTo>
                    <a:pt x="292" y="1334"/>
                  </a:lnTo>
                  <a:lnTo>
                    <a:pt x="292" y="0"/>
                  </a:lnTo>
                  <a:close/>
                </a:path>
              </a:pathLst>
            </a:custGeom>
            <a:solidFill>
              <a:srgbClr val="EFC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2328610" y="3333240"/>
              <a:ext cx="1966" cy="1907"/>
            </a:xfrm>
            <a:custGeom>
              <a:avLst/>
              <a:gdLst/>
              <a:ahLst/>
              <a:cxnLst/>
              <a:rect l="l" t="t" r="r" b="b"/>
              <a:pathLst>
                <a:path w="32" h="33" extrusionOk="0">
                  <a:moveTo>
                    <a:pt x="1" y="32"/>
                  </a:moveTo>
                  <a:lnTo>
                    <a:pt x="1" y="32"/>
                  </a:lnTo>
                  <a:lnTo>
                    <a:pt x="1" y="32"/>
                  </a:lnTo>
                  <a:close/>
                  <a:moveTo>
                    <a:pt x="32" y="32"/>
                  </a:moveTo>
                  <a:lnTo>
                    <a:pt x="32" y="32"/>
                  </a:lnTo>
                  <a:lnTo>
                    <a:pt x="32" y="32"/>
                  </a:lnTo>
                  <a:close/>
                  <a:moveTo>
                    <a:pt x="32" y="1"/>
                  </a:moveTo>
                  <a:lnTo>
                    <a:pt x="32" y="1"/>
                  </a:lnTo>
                  <a:close/>
                </a:path>
              </a:pathLst>
            </a:custGeom>
            <a:solidFill>
              <a:srgbClr val="F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flipH="1">
              <a:off x="2101101" y="3124800"/>
              <a:ext cx="578784" cy="270388"/>
            </a:xfrm>
            <a:custGeom>
              <a:avLst/>
              <a:gdLst/>
              <a:ahLst/>
              <a:cxnLst/>
              <a:rect l="l" t="t" r="r" b="b"/>
              <a:pathLst>
                <a:path w="9423" h="4679" extrusionOk="0">
                  <a:moveTo>
                    <a:pt x="8968" y="0"/>
                  </a:moveTo>
                  <a:cubicBezTo>
                    <a:pt x="8937" y="195"/>
                    <a:pt x="8903" y="359"/>
                    <a:pt x="8872" y="520"/>
                  </a:cubicBezTo>
                  <a:cubicBezTo>
                    <a:pt x="8578" y="1495"/>
                    <a:pt x="7702" y="2145"/>
                    <a:pt x="6857" y="2599"/>
                  </a:cubicBezTo>
                  <a:cubicBezTo>
                    <a:pt x="5883" y="3119"/>
                    <a:pt x="4809" y="3413"/>
                    <a:pt x="3738" y="3738"/>
                  </a:cubicBezTo>
                  <a:cubicBezTo>
                    <a:pt x="2504" y="4094"/>
                    <a:pt x="1300" y="4484"/>
                    <a:pt x="1" y="4679"/>
                  </a:cubicBezTo>
                  <a:cubicBezTo>
                    <a:pt x="1690" y="4518"/>
                    <a:pt x="4289" y="4128"/>
                    <a:pt x="5688" y="3639"/>
                  </a:cubicBezTo>
                  <a:lnTo>
                    <a:pt x="5719" y="3639"/>
                  </a:lnTo>
                  <a:lnTo>
                    <a:pt x="5719" y="3608"/>
                  </a:lnTo>
                  <a:cubicBezTo>
                    <a:pt x="6629" y="3283"/>
                    <a:pt x="7897" y="2893"/>
                    <a:pt x="9392" y="2308"/>
                  </a:cubicBezTo>
                  <a:cubicBezTo>
                    <a:pt x="9392" y="2178"/>
                    <a:pt x="9423" y="2015"/>
                    <a:pt x="9423" y="1755"/>
                  </a:cubicBezTo>
                  <a:lnTo>
                    <a:pt x="9423" y="1659"/>
                  </a:lnTo>
                  <a:cubicBezTo>
                    <a:pt x="9423" y="1300"/>
                    <a:pt x="9358" y="814"/>
                    <a:pt x="9132" y="325"/>
                  </a:cubicBezTo>
                  <a:cubicBezTo>
                    <a:pt x="9067" y="195"/>
                    <a:pt x="9033" y="99"/>
                    <a:pt x="8968" y="0"/>
                  </a:cubicBezTo>
                  <a:close/>
                </a:path>
              </a:pathLst>
            </a:custGeom>
            <a:solidFill>
              <a:srgbClr val="F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flipH="1">
              <a:off x="2242680" y="2356978"/>
              <a:ext cx="287457" cy="721015"/>
            </a:xfrm>
            <a:custGeom>
              <a:avLst/>
              <a:gdLst/>
              <a:ahLst/>
              <a:cxnLst/>
              <a:rect l="l" t="t" r="r" b="b"/>
              <a:pathLst>
                <a:path w="4680" h="12477" extrusionOk="0">
                  <a:moveTo>
                    <a:pt x="1202" y="0"/>
                  </a:moveTo>
                  <a:lnTo>
                    <a:pt x="976" y="130"/>
                  </a:lnTo>
                  <a:cubicBezTo>
                    <a:pt x="456" y="551"/>
                    <a:pt x="131" y="1170"/>
                    <a:pt x="97" y="1820"/>
                  </a:cubicBezTo>
                  <a:cubicBezTo>
                    <a:pt x="32" y="2826"/>
                    <a:pt x="1" y="4354"/>
                    <a:pt x="261" y="5654"/>
                  </a:cubicBezTo>
                  <a:lnTo>
                    <a:pt x="1332" y="5750"/>
                  </a:lnTo>
                  <a:lnTo>
                    <a:pt x="1007" y="6498"/>
                  </a:lnTo>
                  <a:cubicBezTo>
                    <a:pt x="1007" y="6498"/>
                    <a:pt x="2210" y="10103"/>
                    <a:pt x="4289" y="12476"/>
                  </a:cubicBezTo>
                  <a:cubicBezTo>
                    <a:pt x="4289" y="12476"/>
                    <a:pt x="4679" y="10657"/>
                    <a:pt x="3965" y="9324"/>
                  </a:cubicBezTo>
                  <a:cubicBezTo>
                    <a:pt x="3281" y="8024"/>
                    <a:pt x="1041" y="2826"/>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flipH="1">
              <a:off x="1933479" y="2390783"/>
              <a:ext cx="197535" cy="687209"/>
            </a:xfrm>
            <a:custGeom>
              <a:avLst/>
              <a:gdLst/>
              <a:ahLst/>
              <a:cxnLst/>
              <a:rect l="l" t="t" r="r" b="b"/>
              <a:pathLst>
                <a:path w="3216" h="11892" extrusionOk="0">
                  <a:moveTo>
                    <a:pt x="1332" y="0"/>
                  </a:moveTo>
                  <a:lnTo>
                    <a:pt x="1332" y="0"/>
                  </a:lnTo>
                  <a:cubicBezTo>
                    <a:pt x="1656" y="1170"/>
                    <a:pt x="2046" y="3475"/>
                    <a:pt x="1300" y="5945"/>
                  </a:cubicBezTo>
                  <a:cubicBezTo>
                    <a:pt x="846" y="7374"/>
                    <a:pt x="552" y="8772"/>
                    <a:pt x="1" y="9453"/>
                  </a:cubicBezTo>
                  <a:lnTo>
                    <a:pt x="97" y="11891"/>
                  </a:lnTo>
                  <a:cubicBezTo>
                    <a:pt x="1916" y="10267"/>
                    <a:pt x="2795" y="6204"/>
                    <a:pt x="2795" y="6204"/>
                  </a:cubicBezTo>
                  <a:lnTo>
                    <a:pt x="2405" y="5685"/>
                  </a:lnTo>
                  <a:lnTo>
                    <a:pt x="3216" y="5523"/>
                  </a:lnTo>
                  <a:cubicBezTo>
                    <a:pt x="3021" y="1006"/>
                    <a:pt x="1332" y="0"/>
                    <a:pt x="1332"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flipH="1">
              <a:off x="1951353" y="2372002"/>
              <a:ext cx="217620" cy="705990"/>
            </a:xfrm>
            <a:custGeom>
              <a:avLst/>
              <a:gdLst/>
              <a:ahLst/>
              <a:cxnLst/>
              <a:rect l="l" t="t" r="r" b="b"/>
              <a:pathLst>
                <a:path w="3543" h="12217" extrusionOk="0">
                  <a:moveTo>
                    <a:pt x="1560" y="0"/>
                  </a:moveTo>
                  <a:lnTo>
                    <a:pt x="1560" y="0"/>
                  </a:lnTo>
                  <a:cubicBezTo>
                    <a:pt x="2243" y="2794"/>
                    <a:pt x="910" y="7863"/>
                    <a:pt x="455" y="9129"/>
                  </a:cubicBezTo>
                  <a:cubicBezTo>
                    <a:pt x="0" y="10428"/>
                    <a:pt x="715" y="12216"/>
                    <a:pt x="715" y="12216"/>
                  </a:cubicBezTo>
                  <a:cubicBezTo>
                    <a:pt x="2339" y="9908"/>
                    <a:pt x="2924" y="6368"/>
                    <a:pt x="2924" y="6368"/>
                  </a:cubicBezTo>
                  <a:lnTo>
                    <a:pt x="2469" y="5654"/>
                  </a:lnTo>
                  <a:lnTo>
                    <a:pt x="3509" y="5555"/>
                  </a:lnTo>
                  <a:cubicBezTo>
                    <a:pt x="3543" y="4289"/>
                    <a:pt x="3249" y="2794"/>
                    <a:pt x="2989" y="1786"/>
                  </a:cubicBezTo>
                  <a:cubicBezTo>
                    <a:pt x="2828" y="1136"/>
                    <a:pt x="2404" y="551"/>
                    <a:pt x="1788" y="162"/>
                  </a:cubicBezTo>
                  <a:lnTo>
                    <a:pt x="15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flipH="1">
              <a:off x="2607960" y="2544729"/>
              <a:ext cx="135744" cy="617691"/>
            </a:xfrm>
            <a:custGeom>
              <a:avLst/>
              <a:gdLst/>
              <a:ahLst/>
              <a:cxnLst/>
              <a:rect l="l" t="t" r="r" b="b"/>
              <a:pathLst>
                <a:path w="2210" h="10689" extrusionOk="0">
                  <a:moveTo>
                    <a:pt x="2209" y="0"/>
                  </a:moveTo>
                  <a:lnTo>
                    <a:pt x="944" y="8188"/>
                  </a:lnTo>
                  <a:lnTo>
                    <a:pt x="780" y="8188"/>
                  </a:lnTo>
                  <a:cubicBezTo>
                    <a:pt x="489" y="8253"/>
                    <a:pt x="130" y="8513"/>
                    <a:pt x="359" y="8934"/>
                  </a:cubicBezTo>
                  <a:cubicBezTo>
                    <a:pt x="359" y="8934"/>
                    <a:pt x="0" y="9097"/>
                    <a:pt x="34" y="9843"/>
                  </a:cubicBezTo>
                  <a:cubicBezTo>
                    <a:pt x="34" y="10558"/>
                    <a:pt x="554" y="10688"/>
                    <a:pt x="554" y="10688"/>
                  </a:cubicBezTo>
                  <a:lnTo>
                    <a:pt x="1690" y="10233"/>
                  </a:lnTo>
                  <a:lnTo>
                    <a:pt x="2209"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flipH="1">
              <a:off x="2446235" y="3032456"/>
              <a:ext cx="261598" cy="122452"/>
            </a:xfrm>
            <a:custGeom>
              <a:avLst/>
              <a:gdLst/>
              <a:ahLst/>
              <a:cxnLst/>
              <a:rect l="l" t="t" r="r" b="b"/>
              <a:pathLst>
                <a:path w="4259" h="2119" extrusionOk="0">
                  <a:moveTo>
                    <a:pt x="423" y="0"/>
                  </a:moveTo>
                  <a:cubicBezTo>
                    <a:pt x="327" y="0"/>
                    <a:pt x="273" y="8"/>
                    <a:pt x="230" y="8"/>
                  </a:cubicBezTo>
                  <a:cubicBezTo>
                    <a:pt x="100" y="73"/>
                    <a:pt x="66" y="203"/>
                    <a:pt x="100" y="333"/>
                  </a:cubicBezTo>
                  <a:cubicBezTo>
                    <a:pt x="131" y="493"/>
                    <a:pt x="260" y="558"/>
                    <a:pt x="389" y="656"/>
                  </a:cubicBezTo>
                  <a:lnTo>
                    <a:pt x="389" y="656"/>
                  </a:lnTo>
                  <a:cubicBezTo>
                    <a:pt x="388" y="655"/>
                    <a:pt x="386" y="655"/>
                    <a:pt x="385" y="655"/>
                  </a:cubicBezTo>
                  <a:cubicBezTo>
                    <a:pt x="332" y="655"/>
                    <a:pt x="64" y="970"/>
                    <a:pt x="35" y="1403"/>
                  </a:cubicBezTo>
                  <a:cubicBezTo>
                    <a:pt x="1" y="1697"/>
                    <a:pt x="131" y="2087"/>
                    <a:pt x="295" y="2118"/>
                  </a:cubicBezTo>
                  <a:cubicBezTo>
                    <a:pt x="360" y="2118"/>
                    <a:pt x="391" y="2087"/>
                    <a:pt x="425" y="2087"/>
                  </a:cubicBezTo>
                  <a:cubicBezTo>
                    <a:pt x="620" y="2022"/>
                    <a:pt x="1009" y="1923"/>
                    <a:pt x="1724" y="1892"/>
                  </a:cubicBezTo>
                  <a:cubicBezTo>
                    <a:pt x="2080" y="1892"/>
                    <a:pt x="4193" y="1567"/>
                    <a:pt x="4258" y="1533"/>
                  </a:cubicBezTo>
                  <a:cubicBezTo>
                    <a:pt x="3999" y="1338"/>
                    <a:pt x="2925" y="463"/>
                    <a:pt x="1755" y="203"/>
                  </a:cubicBezTo>
                  <a:cubicBezTo>
                    <a:pt x="976" y="29"/>
                    <a:pt x="615" y="0"/>
                    <a:pt x="423"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flipH="1">
              <a:off x="1777773" y="3368837"/>
              <a:ext cx="918082" cy="206590"/>
            </a:xfrm>
            <a:custGeom>
              <a:avLst/>
              <a:gdLst/>
              <a:ahLst/>
              <a:cxnLst/>
              <a:rect l="l" t="t" r="r" b="b"/>
              <a:pathLst>
                <a:path w="14947" h="3575" extrusionOk="0">
                  <a:moveTo>
                    <a:pt x="14590" y="1"/>
                  </a:moveTo>
                  <a:cubicBezTo>
                    <a:pt x="14621" y="261"/>
                    <a:pt x="14621" y="521"/>
                    <a:pt x="14655" y="750"/>
                  </a:cubicBezTo>
                  <a:cubicBezTo>
                    <a:pt x="14720" y="1495"/>
                    <a:pt x="14816" y="2340"/>
                    <a:pt x="14946" y="3250"/>
                  </a:cubicBezTo>
                  <a:lnTo>
                    <a:pt x="14655" y="1"/>
                  </a:lnTo>
                  <a:close/>
                  <a:moveTo>
                    <a:pt x="261" y="456"/>
                  </a:moveTo>
                  <a:lnTo>
                    <a:pt x="1" y="3575"/>
                  </a:lnTo>
                  <a:cubicBezTo>
                    <a:pt x="100" y="2535"/>
                    <a:pt x="196" y="1659"/>
                    <a:pt x="261" y="1009"/>
                  </a:cubicBezTo>
                  <a:cubicBezTo>
                    <a:pt x="261" y="846"/>
                    <a:pt x="295" y="716"/>
                    <a:pt x="295" y="555"/>
                  </a:cubicBezTo>
                  <a:cubicBezTo>
                    <a:pt x="326" y="521"/>
                    <a:pt x="326" y="490"/>
                    <a:pt x="326" y="456"/>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flipH="1">
              <a:off x="2089124" y="3312552"/>
              <a:ext cx="205520" cy="255363"/>
            </a:xfrm>
            <a:custGeom>
              <a:avLst/>
              <a:gdLst/>
              <a:ahLst/>
              <a:cxnLst/>
              <a:rect l="l" t="t" r="r" b="b"/>
              <a:pathLst>
                <a:path w="3346" h="4419" extrusionOk="0">
                  <a:moveTo>
                    <a:pt x="585" y="0"/>
                  </a:moveTo>
                  <a:cubicBezTo>
                    <a:pt x="552" y="0"/>
                    <a:pt x="455" y="34"/>
                    <a:pt x="261" y="99"/>
                  </a:cubicBezTo>
                  <a:cubicBezTo>
                    <a:pt x="261" y="390"/>
                    <a:pt x="162" y="2080"/>
                    <a:pt x="1" y="4419"/>
                  </a:cubicBezTo>
                  <a:lnTo>
                    <a:pt x="3346" y="4354"/>
                  </a:lnTo>
                  <a:cubicBezTo>
                    <a:pt x="3250" y="2794"/>
                    <a:pt x="3151" y="1430"/>
                    <a:pt x="3086" y="455"/>
                  </a:cubicBezTo>
                  <a:cubicBezTo>
                    <a:pt x="3021" y="424"/>
                    <a:pt x="2925" y="424"/>
                    <a:pt x="2860" y="424"/>
                  </a:cubicBezTo>
                  <a:cubicBezTo>
                    <a:pt x="2730" y="1690"/>
                    <a:pt x="2501" y="3314"/>
                    <a:pt x="2015" y="4224"/>
                  </a:cubicBezTo>
                  <a:cubicBezTo>
                    <a:pt x="2015" y="4224"/>
                    <a:pt x="1170" y="1853"/>
                    <a:pt x="715" y="34"/>
                  </a:cubicBezTo>
                  <a:cubicBezTo>
                    <a:pt x="682" y="34"/>
                    <a:pt x="650" y="0"/>
                    <a:pt x="617" y="0"/>
                  </a:cubicBezTo>
                  <a:close/>
                </a:path>
              </a:pathLst>
            </a:custGeom>
            <a:solidFill>
              <a:srgbClr val="567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flipH="1">
              <a:off x="1777773" y="3338845"/>
              <a:ext cx="327382" cy="225313"/>
            </a:xfrm>
            <a:custGeom>
              <a:avLst/>
              <a:gdLst/>
              <a:ahLst/>
              <a:cxnLst/>
              <a:rect l="l" t="t" r="r" b="b"/>
              <a:pathLst>
                <a:path w="5330" h="3899" extrusionOk="0">
                  <a:moveTo>
                    <a:pt x="1" y="0"/>
                  </a:moveTo>
                  <a:lnTo>
                    <a:pt x="1" y="0"/>
                  </a:lnTo>
                  <a:cubicBezTo>
                    <a:pt x="66" y="975"/>
                    <a:pt x="165" y="2339"/>
                    <a:pt x="261" y="3899"/>
                  </a:cubicBezTo>
                  <a:lnTo>
                    <a:pt x="5329" y="3769"/>
                  </a:lnTo>
                  <a:cubicBezTo>
                    <a:pt x="5199" y="2859"/>
                    <a:pt x="5103" y="2014"/>
                    <a:pt x="5038" y="1269"/>
                  </a:cubicBezTo>
                  <a:cubicBezTo>
                    <a:pt x="5004" y="1040"/>
                    <a:pt x="5004" y="780"/>
                    <a:pt x="4973" y="520"/>
                  </a:cubicBezTo>
                  <a:cubicBezTo>
                    <a:pt x="4518" y="520"/>
                    <a:pt x="3998" y="489"/>
                    <a:pt x="3445" y="424"/>
                  </a:cubicBezTo>
                  <a:cubicBezTo>
                    <a:pt x="3219" y="390"/>
                    <a:pt x="2959" y="359"/>
                    <a:pt x="2699" y="325"/>
                  </a:cubicBezTo>
                  <a:cubicBezTo>
                    <a:pt x="1885" y="229"/>
                    <a:pt x="976" y="130"/>
                    <a:pt x="1"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flipH="1">
              <a:off x="2278613" y="3318273"/>
              <a:ext cx="417243" cy="257154"/>
            </a:xfrm>
            <a:custGeom>
              <a:avLst/>
              <a:gdLst/>
              <a:ahLst/>
              <a:cxnLst/>
              <a:rect l="l" t="t" r="r" b="b"/>
              <a:pathLst>
                <a:path w="6793" h="4450" extrusionOk="0">
                  <a:moveTo>
                    <a:pt x="6793" y="0"/>
                  </a:moveTo>
                  <a:cubicBezTo>
                    <a:pt x="5883" y="325"/>
                    <a:pt x="3089" y="1235"/>
                    <a:pt x="326" y="1331"/>
                  </a:cubicBezTo>
                  <a:cubicBezTo>
                    <a:pt x="326" y="1365"/>
                    <a:pt x="326" y="1396"/>
                    <a:pt x="295" y="1430"/>
                  </a:cubicBezTo>
                  <a:cubicBezTo>
                    <a:pt x="295" y="1591"/>
                    <a:pt x="261" y="1721"/>
                    <a:pt x="261" y="1884"/>
                  </a:cubicBezTo>
                  <a:cubicBezTo>
                    <a:pt x="196" y="2534"/>
                    <a:pt x="100" y="3410"/>
                    <a:pt x="1" y="4450"/>
                  </a:cubicBezTo>
                  <a:lnTo>
                    <a:pt x="6533" y="4320"/>
                  </a:lnTo>
                  <a:cubicBezTo>
                    <a:pt x="6694" y="1981"/>
                    <a:pt x="6793" y="291"/>
                    <a:pt x="6793"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flipH="1">
              <a:off x="2118975" y="3314516"/>
              <a:ext cx="131751" cy="242130"/>
            </a:xfrm>
            <a:custGeom>
              <a:avLst/>
              <a:gdLst/>
              <a:ahLst/>
              <a:cxnLst/>
              <a:rect l="l" t="t" r="r" b="b"/>
              <a:pathLst>
                <a:path w="2145" h="4190" extrusionOk="0">
                  <a:moveTo>
                    <a:pt x="0" y="0"/>
                  </a:moveTo>
                  <a:lnTo>
                    <a:pt x="0" y="0"/>
                  </a:lnTo>
                  <a:cubicBezTo>
                    <a:pt x="455" y="1819"/>
                    <a:pt x="1300" y="4190"/>
                    <a:pt x="1300" y="4190"/>
                  </a:cubicBezTo>
                  <a:cubicBezTo>
                    <a:pt x="1786" y="3280"/>
                    <a:pt x="2015" y="1656"/>
                    <a:pt x="2145" y="390"/>
                  </a:cubicBezTo>
                  <a:cubicBezTo>
                    <a:pt x="1430" y="260"/>
                    <a:pt x="681" y="130"/>
                    <a:pt x="0" y="0"/>
                  </a:cubicBezTo>
                  <a:close/>
                </a:path>
              </a:pathLst>
            </a:custGeom>
            <a:solidFill>
              <a:srgbClr val="061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flipH="1">
              <a:off x="1795647" y="3357626"/>
              <a:ext cx="143790" cy="11269"/>
            </a:xfrm>
            <a:custGeom>
              <a:avLst/>
              <a:gdLst/>
              <a:ahLst/>
              <a:cxnLst/>
              <a:rect l="l" t="t" r="r" b="b"/>
              <a:pathLst>
                <a:path w="2341" h="195" extrusionOk="0">
                  <a:moveTo>
                    <a:pt x="1" y="0"/>
                  </a:moveTo>
                  <a:lnTo>
                    <a:pt x="1" y="0"/>
                  </a:lnTo>
                  <a:cubicBezTo>
                    <a:pt x="261" y="34"/>
                    <a:pt x="521" y="65"/>
                    <a:pt x="747" y="99"/>
                  </a:cubicBezTo>
                  <a:cubicBezTo>
                    <a:pt x="1300" y="164"/>
                    <a:pt x="1820" y="195"/>
                    <a:pt x="2275" y="195"/>
                  </a:cubicBezTo>
                  <a:lnTo>
                    <a:pt x="2340" y="195"/>
                  </a:lnTo>
                  <a:lnTo>
                    <a:pt x="2340" y="164"/>
                  </a:lnTo>
                  <a:cubicBezTo>
                    <a:pt x="2340" y="164"/>
                    <a:pt x="1365" y="130"/>
                    <a:pt x="1"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flipH="1">
              <a:off x="2256746" y="3312552"/>
              <a:ext cx="1966" cy="58"/>
            </a:xfrm>
            <a:custGeom>
              <a:avLst/>
              <a:gdLst/>
              <a:ahLst/>
              <a:cxnLst/>
              <a:rect l="l" t="t" r="r" b="b"/>
              <a:pathLst>
                <a:path w="32" h="1" extrusionOk="0">
                  <a:moveTo>
                    <a:pt x="0" y="0"/>
                  </a:moveTo>
                  <a:lnTo>
                    <a:pt x="0" y="0"/>
                  </a:lnTo>
                  <a:lnTo>
                    <a:pt x="32" y="0"/>
                  </a:lnTo>
                  <a:close/>
                </a:path>
              </a:pathLst>
            </a:custGeom>
            <a:solidFill>
              <a:srgbClr val="D2C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flipH="1">
              <a:off x="2679824" y="3395130"/>
              <a:ext cx="61" cy="58"/>
            </a:xfrm>
            <a:custGeom>
              <a:avLst/>
              <a:gdLst/>
              <a:ahLst/>
              <a:cxnLst/>
              <a:rect l="l" t="t" r="r" b="b"/>
              <a:pathLst>
                <a:path w="1" h="1" extrusionOk="0">
                  <a:moveTo>
                    <a:pt x="1" y="1"/>
                  </a:moveTo>
                  <a:lnTo>
                    <a:pt x="1" y="1"/>
                  </a:lnTo>
                  <a:lnTo>
                    <a:pt x="1" y="1"/>
                  </a:lnTo>
                  <a:lnTo>
                    <a:pt x="1" y="1"/>
                  </a:lnTo>
                  <a:lnTo>
                    <a:pt x="1" y="1"/>
                  </a:ln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flipH="1">
              <a:off x="2446235" y="3066666"/>
              <a:ext cx="181749" cy="76973"/>
            </a:xfrm>
            <a:custGeom>
              <a:avLst/>
              <a:gdLst/>
              <a:ahLst/>
              <a:cxnLst/>
              <a:rect l="l" t="t" r="r" b="b"/>
              <a:pathLst>
                <a:path w="2959" h="1332" extrusionOk="0">
                  <a:moveTo>
                    <a:pt x="1529" y="0"/>
                  </a:moveTo>
                  <a:cubicBezTo>
                    <a:pt x="1495" y="130"/>
                    <a:pt x="1430" y="227"/>
                    <a:pt x="1365" y="325"/>
                  </a:cubicBezTo>
                  <a:cubicBezTo>
                    <a:pt x="1040" y="845"/>
                    <a:pt x="520" y="1105"/>
                    <a:pt x="1" y="1331"/>
                  </a:cubicBezTo>
                  <a:cubicBezTo>
                    <a:pt x="99" y="1300"/>
                    <a:pt x="260" y="1300"/>
                    <a:pt x="424" y="1300"/>
                  </a:cubicBezTo>
                  <a:cubicBezTo>
                    <a:pt x="780" y="1300"/>
                    <a:pt x="2893" y="975"/>
                    <a:pt x="2958" y="941"/>
                  </a:cubicBezTo>
                  <a:cubicBezTo>
                    <a:pt x="2795" y="811"/>
                    <a:pt x="2244" y="357"/>
                    <a:pt x="1529"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flipH="1">
              <a:off x="1911429" y="2745425"/>
              <a:ext cx="99812" cy="90437"/>
            </a:xfrm>
            <a:custGeom>
              <a:avLst/>
              <a:gdLst/>
              <a:ahLst/>
              <a:cxnLst/>
              <a:rect l="l" t="t" r="r" b="b"/>
              <a:pathLst>
                <a:path w="1625" h="1565" extrusionOk="0">
                  <a:moveTo>
                    <a:pt x="831" y="1"/>
                  </a:moveTo>
                  <a:cubicBezTo>
                    <a:pt x="814" y="1"/>
                    <a:pt x="797" y="1"/>
                    <a:pt x="780" y="2"/>
                  </a:cubicBezTo>
                  <a:cubicBezTo>
                    <a:pt x="356" y="2"/>
                    <a:pt x="0" y="392"/>
                    <a:pt x="31" y="816"/>
                  </a:cubicBezTo>
                  <a:cubicBezTo>
                    <a:pt x="31" y="1219"/>
                    <a:pt x="388" y="1564"/>
                    <a:pt x="789" y="1564"/>
                  </a:cubicBezTo>
                  <a:cubicBezTo>
                    <a:pt x="808" y="1564"/>
                    <a:pt x="826" y="1563"/>
                    <a:pt x="845" y="1562"/>
                  </a:cubicBezTo>
                  <a:cubicBezTo>
                    <a:pt x="1266" y="1562"/>
                    <a:pt x="1625" y="1172"/>
                    <a:pt x="1591" y="751"/>
                  </a:cubicBezTo>
                  <a:cubicBezTo>
                    <a:pt x="1591" y="345"/>
                    <a:pt x="1232" y="1"/>
                    <a:pt x="831"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flipH="1">
              <a:off x="1935384" y="2768078"/>
              <a:ext cx="51902" cy="47039"/>
            </a:xfrm>
            <a:custGeom>
              <a:avLst/>
              <a:gdLst/>
              <a:ahLst/>
              <a:cxnLst/>
              <a:rect l="l" t="t" r="r" b="b"/>
              <a:pathLst>
                <a:path w="845" h="814" extrusionOk="0">
                  <a:moveTo>
                    <a:pt x="390" y="0"/>
                  </a:moveTo>
                  <a:cubicBezTo>
                    <a:pt x="161" y="0"/>
                    <a:pt x="0" y="195"/>
                    <a:pt x="0" y="424"/>
                  </a:cubicBezTo>
                  <a:cubicBezTo>
                    <a:pt x="0" y="650"/>
                    <a:pt x="195" y="814"/>
                    <a:pt x="421" y="814"/>
                  </a:cubicBezTo>
                  <a:cubicBezTo>
                    <a:pt x="650" y="814"/>
                    <a:pt x="845" y="619"/>
                    <a:pt x="845" y="390"/>
                  </a:cubicBezTo>
                  <a:cubicBezTo>
                    <a:pt x="811" y="164"/>
                    <a:pt x="616" y="0"/>
                    <a:pt x="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flipH="1">
              <a:off x="2412391" y="2644066"/>
              <a:ext cx="195631" cy="291249"/>
            </a:xfrm>
            <a:custGeom>
              <a:avLst/>
              <a:gdLst/>
              <a:ahLst/>
              <a:cxnLst/>
              <a:rect l="l" t="t" r="r" b="b"/>
              <a:pathLst>
                <a:path w="3185" h="5040" extrusionOk="0">
                  <a:moveTo>
                    <a:pt x="1553" y="1"/>
                  </a:moveTo>
                  <a:cubicBezTo>
                    <a:pt x="1534" y="1"/>
                    <a:pt x="1514" y="1"/>
                    <a:pt x="1495" y="2"/>
                  </a:cubicBezTo>
                  <a:cubicBezTo>
                    <a:pt x="650" y="36"/>
                    <a:pt x="0" y="751"/>
                    <a:pt x="34" y="1562"/>
                  </a:cubicBezTo>
                  <a:lnTo>
                    <a:pt x="99" y="3251"/>
                  </a:lnTo>
                  <a:lnTo>
                    <a:pt x="130" y="4389"/>
                  </a:lnTo>
                  <a:cubicBezTo>
                    <a:pt x="130" y="4695"/>
                    <a:pt x="391" y="4943"/>
                    <a:pt x="692" y="4943"/>
                  </a:cubicBezTo>
                  <a:cubicBezTo>
                    <a:pt x="711" y="4943"/>
                    <a:pt x="730" y="4942"/>
                    <a:pt x="749" y="4940"/>
                  </a:cubicBezTo>
                  <a:lnTo>
                    <a:pt x="944" y="4940"/>
                  </a:lnTo>
                  <a:cubicBezTo>
                    <a:pt x="1009" y="5005"/>
                    <a:pt x="1074" y="5039"/>
                    <a:pt x="1139" y="5039"/>
                  </a:cubicBezTo>
                  <a:cubicBezTo>
                    <a:pt x="1269" y="5005"/>
                    <a:pt x="1365" y="4909"/>
                    <a:pt x="1365" y="4779"/>
                  </a:cubicBezTo>
                  <a:cubicBezTo>
                    <a:pt x="1365" y="4649"/>
                    <a:pt x="1235" y="4551"/>
                    <a:pt x="1105" y="4551"/>
                  </a:cubicBezTo>
                  <a:cubicBezTo>
                    <a:pt x="1040" y="4551"/>
                    <a:pt x="975" y="4616"/>
                    <a:pt x="944" y="4681"/>
                  </a:cubicBezTo>
                  <a:lnTo>
                    <a:pt x="749" y="4681"/>
                  </a:lnTo>
                  <a:cubicBezTo>
                    <a:pt x="554" y="4681"/>
                    <a:pt x="424" y="4551"/>
                    <a:pt x="424" y="4356"/>
                  </a:cubicBezTo>
                  <a:lnTo>
                    <a:pt x="359" y="3186"/>
                  </a:lnTo>
                  <a:lnTo>
                    <a:pt x="325" y="1562"/>
                  </a:lnTo>
                  <a:cubicBezTo>
                    <a:pt x="294" y="881"/>
                    <a:pt x="814" y="296"/>
                    <a:pt x="1495" y="296"/>
                  </a:cubicBezTo>
                  <a:cubicBezTo>
                    <a:pt x="1516" y="295"/>
                    <a:pt x="1537" y="294"/>
                    <a:pt x="1558" y="294"/>
                  </a:cubicBezTo>
                  <a:cubicBezTo>
                    <a:pt x="2214" y="294"/>
                    <a:pt x="2764" y="803"/>
                    <a:pt x="2795" y="1465"/>
                  </a:cubicBezTo>
                  <a:lnTo>
                    <a:pt x="2828" y="3121"/>
                  </a:lnTo>
                  <a:lnTo>
                    <a:pt x="2893" y="4291"/>
                  </a:lnTo>
                  <a:cubicBezTo>
                    <a:pt x="2893" y="4454"/>
                    <a:pt x="2763" y="4616"/>
                    <a:pt x="2568" y="4616"/>
                  </a:cubicBezTo>
                  <a:lnTo>
                    <a:pt x="2275" y="4616"/>
                  </a:lnTo>
                  <a:cubicBezTo>
                    <a:pt x="2244" y="4551"/>
                    <a:pt x="2145" y="4519"/>
                    <a:pt x="2080" y="4519"/>
                  </a:cubicBezTo>
                  <a:cubicBezTo>
                    <a:pt x="1950" y="4519"/>
                    <a:pt x="1854" y="4649"/>
                    <a:pt x="1854" y="4779"/>
                  </a:cubicBezTo>
                  <a:cubicBezTo>
                    <a:pt x="1854" y="4909"/>
                    <a:pt x="1950" y="5005"/>
                    <a:pt x="2080" y="5005"/>
                  </a:cubicBezTo>
                  <a:cubicBezTo>
                    <a:pt x="2179" y="4974"/>
                    <a:pt x="2244" y="4940"/>
                    <a:pt x="2275" y="4909"/>
                  </a:cubicBezTo>
                  <a:lnTo>
                    <a:pt x="2600" y="4875"/>
                  </a:lnTo>
                  <a:cubicBezTo>
                    <a:pt x="2925" y="4875"/>
                    <a:pt x="3184" y="4616"/>
                    <a:pt x="3153" y="4259"/>
                  </a:cubicBezTo>
                  <a:lnTo>
                    <a:pt x="3119" y="3090"/>
                  </a:lnTo>
                  <a:lnTo>
                    <a:pt x="3054" y="1465"/>
                  </a:lnTo>
                  <a:cubicBezTo>
                    <a:pt x="3024" y="640"/>
                    <a:pt x="2371" y="1"/>
                    <a:pt x="1553"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flipH="1">
              <a:off x="1941464" y="2375759"/>
              <a:ext cx="95819" cy="379317"/>
            </a:xfrm>
            <a:custGeom>
              <a:avLst/>
              <a:gdLst/>
              <a:ahLst/>
              <a:cxnLst/>
              <a:rect l="l" t="t" r="r" b="b"/>
              <a:pathLst>
                <a:path w="1560" h="6564" extrusionOk="0">
                  <a:moveTo>
                    <a:pt x="34" y="0"/>
                  </a:moveTo>
                  <a:cubicBezTo>
                    <a:pt x="0" y="32"/>
                    <a:pt x="0" y="32"/>
                    <a:pt x="34" y="32"/>
                  </a:cubicBezTo>
                  <a:cubicBezTo>
                    <a:pt x="845" y="876"/>
                    <a:pt x="1334" y="2275"/>
                    <a:pt x="1464" y="3345"/>
                  </a:cubicBezTo>
                  <a:cubicBezTo>
                    <a:pt x="1495" y="3735"/>
                    <a:pt x="1529" y="4125"/>
                    <a:pt x="1529" y="4515"/>
                  </a:cubicBezTo>
                  <a:cubicBezTo>
                    <a:pt x="1529" y="5230"/>
                    <a:pt x="1430" y="5945"/>
                    <a:pt x="1204" y="6529"/>
                  </a:cubicBezTo>
                  <a:cubicBezTo>
                    <a:pt x="1204" y="6563"/>
                    <a:pt x="1204" y="6563"/>
                    <a:pt x="1235" y="6563"/>
                  </a:cubicBezTo>
                  <a:lnTo>
                    <a:pt x="1269" y="6563"/>
                  </a:lnTo>
                  <a:cubicBezTo>
                    <a:pt x="1464" y="5945"/>
                    <a:pt x="1560" y="5230"/>
                    <a:pt x="1560" y="4515"/>
                  </a:cubicBezTo>
                  <a:cubicBezTo>
                    <a:pt x="1560" y="4125"/>
                    <a:pt x="1529" y="3735"/>
                    <a:pt x="1495" y="3345"/>
                  </a:cubicBezTo>
                  <a:cubicBezTo>
                    <a:pt x="1365" y="2241"/>
                    <a:pt x="879" y="876"/>
                    <a:pt x="6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flipH="1">
              <a:off x="2506121" y="2388009"/>
              <a:ext cx="35994" cy="263742"/>
            </a:xfrm>
            <a:custGeom>
              <a:avLst/>
              <a:gdLst/>
              <a:ahLst/>
              <a:cxnLst/>
              <a:rect l="l" t="t" r="r" b="b"/>
              <a:pathLst>
                <a:path w="586" h="4564" extrusionOk="0">
                  <a:moveTo>
                    <a:pt x="577" y="1"/>
                  </a:moveTo>
                  <a:cubicBezTo>
                    <a:pt x="567" y="1"/>
                    <a:pt x="552" y="14"/>
                    <a:pt x="552" y="14"/>
                  </a:cubicBezTo>
                  <a:cubicBezTo>
                    <a:pt x="162" y="893"/>
                    <a:pt x="1" y="1769"/>
                    <a:pt x="1" y="2679"/>
                  </a:cubicBezTo>
                  <a:cubicBezTo>
                    <a:pt x="1" y="3297"/>
                    <a:pt x="66" y="3913"/>
                    <a:pt x="196" y="4532"/>
                  </a:cubicBezTo>
                  <a:cubicBezTo>
                    <a:pt x="227" y="4532"/>
                    <a:pt x="227" y="4563"/>
                    <a:pt x="227" y="4563"/>
                  </a:cubicBezTo>
                  <a:lnTo>
                    <a:pt x="261" y="4532"/>
                  </a:lnTo>
                  <a:cubicBezTo>
                    <a:pt x="131" y="3913"/>
                    <a:pt x="32" y="3297"/>
                    <a:pt x="32" y="2679"/>
                  </a:cubicBezTo>
                  <a:cubicBezTo>
                    <a:pt x="32" y="1769"/>
                    <a:pt x="196" y="893"/>
                    <a:pt x="586" y="14"/>
                  </a:cubicBezTo>
                  <a:cubicBezTo>
                    <a:pt x="586" y="4"/>
                    <a:pt x="582" y="1"/>
                    <a:pt x="577"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flipH="1">
              <a:off x="2121064" y="1733624"/>
              <a:ext cx="361164" cy="215779"/>
            </a:xfrm>
            <a:custGeom>
              <a:avLst/>
              <a:gdLst/>
              <a:ahLst/>
              <a:cxnLst/>
              <a:rect l="l" t="t" r="r" b="b"/>
              <a:pathLst>
                <a:path w="5880" h="3734" extrusionOk="0">
                  <a:moveTo>
                    <a:pt x="1656" y="1"/>
                  </a:moveTo>
                  <a:cubicBezTo>
                    <a:pt x="1235" y="422"/>
                    <a:pt x="845" y="812"/>
                    <a:pt x="780" y="1431"/>
                  </a:cubicBezTo>
                  <a:cubicBezTo>
                    <a:pt x="520" y="1431"/>
                    <a:pt x="326" y="1041"/>
                    <a:pt x="162" y="877"/>
                  </a:cubicBezTo>
                  <a:lnTo>
                    <a:pt x="162" y="877"/>
                  </a:lnTo>
                  <a:cubicBezTo>
                    <a:pt x="1" y="1366"/>
                    <a:pt x="227" y="2080"/>
                    <a:pt x="422" y="2535"/>
                  </a:cubicBezTo>
                  <a:cubicBezTo>
                    <a:pt x="650" y="3151"/>
                    <a:pt x="1591" y="3476"/>
                    <a:pt x="2176" y="3640"/>
                  </a:cubicBezTo>
                  <a:cubicBezTo>
                    <a:pt x="2393" y="3696"/>
                    <a:pt x="2858" y="3733"/>
                    <a:pt x="3380" y="3733"/>
                  </a:cubicBezTo>
                  <a:cubicBezTo>
                    <a:pt x="4345" y="3733"/>
                    <a:pt x="5505" y="3608"/>
                    <a:pt x="5654" y="3250"/>
                  </a:cubicBezTo>
                  <a:cubicBezTo>
                    <a:pt x="5784" y="2990"/>
                    <a:pt x="5880" y="2990"/>
                    <a:pt x="5685" y="2696"/>
                  </a:cubicBezTo>
                  <a:lnTo>
                    <a:pt x="5620" y="2371"/>
                  </a:lnTo>
                  <a:cubicBezTo>
                    <a:pt x="5685" y="2080"/>
                    <a:pt x="5329" y="1625"/>
                    <a:pt x="5134" y="1496"/>
                  </a:cubicBezTo>
                  <a:cubicBezTo>
                    <a:pt x="4775" y="1236"/>
                    <a:pt x="4061" y="1267"/>
                    <a:pt x="3639" y="1171"/>
                  </a:cubicBezTo>
                  <a:cubicBezTo>
                    <a:pt x="2600" y="942"/>
                    <a:pt x="2111" y="682"/>
                    <a:pt x="165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2"/>
        <p:cNvGrpSpPr/>
        <p:nvPr/>
      </p:nvGrpSpPr>
      <p:grpSpPr>
        <a:xfrm>
          <a:off x="0" y="0"/>
          <a:ext cx="0" cy="0"/>
          <a:chOff x="0" y="0"/>
          <a:chExt cx="0" cy="0"/>
        </a:xfrm>
      </p:grpSpPr>
      <p:sp>
        <p:nvSpPr>
          <p:cNvPr id="13" name="Google Shape;13;p3"/>
          <p:cNvSpPr/>
          <p:nvPr userDrawn="1"/>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763800" y="2029200"/>
            <a:ext cx="4667100" cy="1272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763800" y="1064550"/>
            <a:ext cx="1134000" cy="917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title" idx="2"/>
          </p:nvPr>
        </p:nvSpPr>
        <p:spPr>
          <a:xfrm>
            <a:off x="3101550" y="1612675"/>
            <a:ext cx="2356200" cy="374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title" idx="3"/>
          </p:nvPr>
        </p:nvSpPr>
        <p:spPr>
          <a:xfrm>
            <a:off x="3680400" y="3005550"/>
            <a:ext cx="2356200" cy="374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5"/>
          <p:cNvSpPr txBox="1">
            <a:spLocks noGrp="1"/>
          </p:cNvSpPr>
          <p:nvPr>
            <p:ph type="subTitle" idx="1"/>
          </p:nvPr>
        </p:nvSpPr>
        <p:spPr>
          <a:xfrm>
            <a:off x="3680400" y="3260250"/>
            <a:ext cx="2356200" cy="55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4"/>
          </p:nvPr>
        </p:nvSpPr>
        <p:spPr>
          <a:xfrm>
            <a:off x="3101550" y="1867175"/>
            <a:ext cx="2356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p:nvPr/>
        </p:nvSpPr>
        <p:spPr>
          <a:xfrm>
            <a:off x="264475" y="311225"/>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1"/>
          <p:cNvSpPr txBox="1">
            <a:spLocks noGrp="1"/>
          </p:cNvSpPr>
          <p:nvPr>
            <p:ph type="title" hasCustomPrompt="1"/>
          </p:nvPr>
        </p:nvSpPr>
        <p:spPr>
          <a:xfrm>
            <a:off x="1284000" y="1288050"/>
            <a:ext cx="6576000" cy="210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31598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20000" y="540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1">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title" idx="2"/>
          </p:nvPr>
        </p:nvSpPr>
        <p:spPr>
          <a:xfrm>
            <a:off x="1183613" y="1746863"/>
            <a:ext cx="3092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Poppins"/>
                <a:ea typeface="Poppins"/>
                <a:cs typeface="Poppins"/>
                <a:sym typeface="Poppins"/>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54" name="Google Shape;54;p13"/>
          <p:cNvSpPr txBox="1">
            <a:spLocks noGrp="1"/>
          </p:cNvSpPr>
          <p:nvPr>
            <p:ph type="subTitle" idx="1"/>
          </p:nvPr>
        </p:nvSpPr>
        <p:spPr>
          <a:xfrm>
            <a:off x="1183613" y="2222763"/>
            <a:ext cx="3092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title" idx="3"/>
          </p:nvPr>
        </p:nvSpPr>
        <p:spPr>
          <a:xfrm>
            <a:off x="4867987" y="1746863"/>
            <a:ext cx="3092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4"/>
          </p:nvPr>
        </p:nvSpPr>
        <p:spPr>
          <a:xfrm>
            <a:off x="4867987" y="2222763"/>
            <a:ext cx="3092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 name="Google Shape;57;p13"/>
          <p:cNvSpPr txBox="1">
            <a:spLocks noGrp="1"/>
          </p:cNvSpPr>
          <p:nvPr>
            <p:ph type="title" idx="5"/>
          </p:nvPr>
        </p:nvSpPr>
        <p:spPr>
          <a:xfrm>
            <a:off x="1183613" y="3219250"/>
            <a:ext cx="3092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Poppins"/>
                <a:ea typeface="Poppins"/>
                <a:cs typeface="Poppins"/>
                <a:sym typeface="Poppins"/>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58" name="Google Shape;58;p13"/>
          <p:cNvSpPr txBox="1">
            <a:spLocks noGrp="1"/>
          </p:cNvSpPr>
          <p:nvPr>
            <p:ph type="subTitle" idx="6"/>
          </p:nvPr>
        </p:nvSpPr>
        <p:spPr>
          <a:xfrm>
            <a:off x="1183613" y="3677625"/>
            <a:ext cx="3092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7"/>
          </p:nvPr>
        </p:nvSpPr>
        <p:spPr>
          <a:xfrm>
            <a:off x="4867987" y="3219250"/>
            <a:ext cx="3092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 name="Google Shape;60;p13"/>
          <p:cNvSpPr txBox="1">
            <a:spLocks noGrp="1"/>
          </p:cNvSpPr>
          <p:nvPr>
            <p:ph type="subTitle" idx="8"/>
          </p:nvPr>
        </p:nvSpPr>
        <p:spPr>
          <a:xfrm>
            <a:off x="4867987" y="3677625"/>
            <a:ext cx="3092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txBox="1">
            <a:spLocks noGrp="1"/>
          </p:cNvSpPr>
          <p:nvPr>
            <p:ph type="title" idx="9" hasCustomPrompt="1"/>
          </p:nvPr>
        </p:nvSpPr>
        <p:spPr>
          <a:xfrm>
            <a:off x="2286863" y="1244575"/>
            <a:ext cx="885900" cy="6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accent2"/>
                </a:solidFill>
                <a:latin typeface="Poppins"/>
                <a:ea typeface="Poppins"/>
                <a:cs typeface="Poppins"/>
                <a:sym typeface="Poppi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2" name="Google Shape;62;p13"/>
          <p:cNvSpPr txBox="1">
            <a:spLocks noGrp="1"/>
          </p:cNvSpPr>
          <p:nvPr>
            <p:ph type="title" idx="13" hasCustomPrompt="1"/>
          </p:nvPr>
        </p:nvSpPr>
        <p:spPr>
          <a:xfrm>
            <a:off x="2286863" y="2707575"/>
            <a:ext cx="885900" cy="6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accent2"/>
                </a:solidFill>
                <a:latin typeface="Poppins"/>
                <a:ea typeface="Poppins"/>
                <a:cs typeface="Poppins"/>
                <a:sym typeface="Poppi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3" name="Google Shape;63;p13"/>
          <p:cNvSpPr txBox="1">
            <a:spLocks noGrp="1"/>
          </p:cNvSpPr>
          <p:nvPr>
            <p:ph type="title" idx="14" hasCustomPrompt="1"/>
          </p:nvPr>
        </p:nvSpPr>
        <p:spPr>
          <a:xfrm>
            <a:off x="5971238" y="1244575"/>
            <a:ext cx="885900" cy="6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accent2"/>
                </a:solidFill>
                <a:latin typeface="Poppins"/>
                <a:ea typeface="Poppins"/>
                <a:cs typeface="Poppins"/>
                <a:sym typeface="Poppi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64" name="Google Shape;64;p13"/>
          <p:cNvSpPr txBox="1">
            <a:spLocks noGrp="1"/>
          </p:cNvSpPr>
          <p:nvPr>
            <p:ph type="title" idx="15" hasCustomPrompt="1"/>
          </p:nvPr>
        </p:nvSpPr>
        <p:spPr>
          <a:xfrm>
            <a:off x="5971238" y="2707575"/>
            <a:ext cx="885900" cy="6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b="1">
                <a:solidFill>
                  <a:schemeClr val="accent2"/>
                </a:solidFill>
                <a:latin typeface="Poppins"/>
                <a:ea typeface="Poppins"/>
                <a:cs typeface="Poppins"/>
                <a:sym typeface="Poppi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0"/>
        <p:cNvGrpSpPr/>
        <p:nvPr/>
      </p:nvGrpSpPr>
      <p:grpSpPr>
        <a:xfrm>
          <a:off x="0" y="0"/>
          <a:ext cx="0" cy="0"/>
          <a:chOff x="0" y="0"/>
          <a:chExt cx="0" cy="0"/>
        </a:xfrm>
      </p:grpSpPr>
      <p:sp>
        <p:nvSpPr>
          <p:cNvPr id="71" name="Google Shape;71;p15"/>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userDrawn="1">
  <p:cSld name="CUSTOM_4">
    <p:spTree>
      <p:nvGrpSpPr>
        <p:cNvPr id="1" name="Shape 81"/>
        <p:cNvGrpSpPr/>
        <p:nvPr/>
      </p:nvGrpSpPr>
      <p:grpSpPr>
        <a:xfrm>
          <a:off x="0" y="0"/>
          <a:ext cx="0" cy="0"/>
          <a:chOff x="0" y="0"/>
          <a:chExt cx="0" cy="0"/>
        </a:xfrm>
      </p:grpSpPr>
      <p:sp>
        <p:nvSpPr>
          <p:cNvPr id="82" name="Google Shape;82;p18"/>
          <p:cNvSpPr/>
          <p:nvPr/>
        </p:nvSpPr>
        <p:spPr>
          <a:xfrm>
            <a:off x="306750" y="287400"/>
            <a:ext cx="8530500" cy="4568700"/>
          </a:xfrm>
          <a:prstGeom prst="roundRect">
            <a:avLst>
              <a:gd name="adj" fmla="val 5402"/>
            </a:avLst>
          </a:pr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txBox="1">
            <a:spLocks noGrp="1"/>
          </p:cNvSpPr>
          <p:nvPr>
            <p:ph type="title"/>
          </p:nvPr>
        </p:nvSpPr>
        <p:spPr>
          <a:xfrm>
            <a:off x="1016988" y="1755450"/>
            <a:ext cx="3429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Oxygen"/>
              <a:buChar char="●"/>
              <a:defRPr>
                <a:solidFill>
                  <a:schemeClr val="lt1"/>
                </a:solidFill>
                <a:latin typeface="Oxygen"/>
                <a:ea typeface="Oxygen"/>
                <a:cs typeface="Oxygen"/>
                <a:sym typeface="Oxygen"/>
              </a:defRPr>
            </a:lvl1pPr>
            <a:lvl2pPr marL="914400" lvl="1"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2pPr>
            <a:lvl3pPr marL="1371600" lvl="2"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3pPr>
            <a:lvl4pPr marL="1828800" lvl="3"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4pPr>
            <a:lvl5pPr marL="2286000" lvl="4"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5pPr>
            <a:lvl6pPr marL="2743200" lvl="5"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6pPr>
            <a:lvl7pPr marL="3200400" lvl="6"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7pPr>
            <a:lvl8pPr marL="3657600" lvl="7" indent="-317500">
              <a:lnSpc>
                <a:spcPct val="115000"/>
              </a:lnSpc>
              <a:spcBef>
                <a:spcPts val="1600"/>
              </a:spcBef>
              <a:spcAft>
                <a:spcPts val="0"/>
              </a:spcAft>
              <a:buClr>
                <a:schemeClr val="lt1"/>
              </a:buClr>
              <a:buSzPts val="1400"/>
              <a:buFont typeface="Oxygen"/>
              <a:buChar char="○"/>
              <a:defRPr>
                <a:solidFill>
                  <a:schemeClr val="lt1"/>
                </a:solidFill>
                <a:latin typeface="Oxygen"/>
                <a:ea typeface="Oxygen"/>
                <a:cs typeface="Oxygen"/>
                <a:sym typeface="Oxygen"/>
              </a:defRPr>
            </a:lvl8pPr>
            <a:lvl9pPr marL="4114800" lvl="8" indent="-317500">
              <a:lnSpc>
                <a:spcPct val="115000"/>
              </a:lnSpc>
              <a:spcBef>
                <a:spcPts val="1600"/>
              </a:spcBef>
              <a:spcAft>
                <a:spcPts val="1600"/>
              </a:spcAft>
              <a:buClr>
                <a:schemeClr val="lt1"/>
              </a:buClr>
              <a:buSzPts val="1400"/>
              <a:buFont typeface="Oxygen"/>
              <a:buChar char="■"/>
              <a:defRPr>
                <a:solidFill>
                  <a:schemeClr val="lt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 id="2147483659" r:id="rId7"/>
    <p:sldLayoutId id="2147483661" r:id="rId8"/>
    <p:sldLayoutId id="2147483664" r:id="rId9"/>
    <p:sldLayoutId id="2147483665" r:id="rId10"/>
    <p:sldLayoutId id="2147483670"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8"/>
        <p:cNvGrpSpPr/>
        <p:nvPr/>
      </p:nvGrpSpPr>
      <p:grpSpPr>
        <a:xfrm>
          <a:off x="0" y="0"/>
          <a:ext cx="0" cy="0"/>
          <a:chOff x="0" y="0"/>
          <a:chExt cx="0" cy="0"/>
        </a:xfrm>
      </p:grpSpPr>
      <p:sp>
        <p:nvSpPr>
          <p:cNvPr id="269" name="Google Shape;269;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70" name="Google Shape;270;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PinkText"/>
          <p:cNvSpPr txBox="1">
            <a:spLocks noGrp="1"/>
          </p:cNvSpPr>
          <p:nvPr>
            <p:ph type="ctrTitle"/>
          </p:nvPr>
        </p:nvSpPr>
        <p:spPr>
          <a:xfrm>
            <a:off x="4071769" y="1016664"/>
            <a:ext cx="4766277" cy="1000858"/>
          </a:xfrm>
          <a:prstGeom prst="rect">
            <a:avLst/>
          </a:prstGeom>
        </p:spPr>
        <p:txBody>
          <a:bodyPr spcFirstLastPara="1" wrap="square" lIns="91425" tIns="91425" rIns="91425" bIns="91425" anchor="b" anchorCtr="0">
            <a:noAutofit/>
          </a:bodyPr>
          <a:lstStyle/>
          <a:p>
            <a:r>
              <a:rPr lang="en-US">
                <a:solidFill>
                  <a:schemeClr val="bg2">
                    <a:lumMod val="50000"/>
                  </a:schemeClr>
                </a:solidFill>
              </a:rPr>
              <a:t>Prudential  </a:t>
            </a:r>
          </a:p>
        </p:txBody>
      </p:sp>
      <p:grpSp>
        <p:nvGrpSpPr>
          <p:cNvPr id="280" name="Google Shape;280;p34"/>
          <p:cNvGrpSpPr/>
          <p:nvPr/>
        </p:nvGrpSpPr>
        <p:grpSpPr>
          <a:xfrm flipH="1">
            <a:off x="322754" y="1716190"/>
            <a:ext cx="3663978" cy="3122273"/>
            <a:chOff x="3082575" y="1134550"/>
            <a:chExt cx="1491300" cy="1350757"/>
          </a:xfrm>
        </p:grpSpPr>
        <p:sp>
          <p:nvSpPr>
            <p:cNvPr id="281" name="Google Shape;281;p34"/>
            <p:cNvSpPr/>
            <p:nvPr/>
          </p:nvSpPr>
          <p:spPr>
            <a:xfrm>
              <a:off x="4117375" y="1265100"/>
              <a:ext cx="148700" cy="317175"/>
            </a:xfrm>
            <a:custGeom>
              <a:avLst/>
              <a:gdLst/>
              <a:ahLst/>
              <a:cxnLst/>
              <a:rect l="l" t="t" r="r" b="b"/>
              <a:pathLst>
                <a:path w="5948" h="12687" extrusionOk="0">
                  <a:moveTo>
                    <a:pt x="4459" y="0"/>
                  </a:moveTo>
                  <a:cubicBezTo>
                    <a:pt x="755" y="0"/>
                    <a:pt x="880" y="4321"/>
                    <a:pt x="944" y="5272"/>
                  </a:cubicBezTo>
                  <a:cubicBezTo>
                    <a:pt x="1009" y="6280"/>
                    <a:pt x="1430" y="7060"/>
                    <a:pt x="1170" y="8035"/>
                  </a:cubicBezTo>
                  <a:cubicBezTo>
                    <a:pt x="975" y="8651"/>
                    <a:pt x="619" y="9204"/>
                    <a:pt x="390" y="9820"/>
                  </a:cubicBezTo>
                  <a:cubicBezTo>
                    <a:pt x="130" y="10405"/>
                    <a:pt x="0" y="11120"/>
                    <a:pt x="260" y="11705"/>
                  </a:cubicBezTo>
                  <a:cubicBezTo>
                    <a:pt x="533" y="12307"/>
                    <a:pt x="1223" y="12686"/>
                    <a:pt x="1917" y="12686"/>
                  </a:cubicBezTo>
                  <a:cubicBezTo>
                    <a:pt x="1971" y="12686"/>
                    <a:pt x="2026" y="12684"/>
                    <a:pt x="2080" y="12679"/>
                  </a:cubicBezTo>
                  <a:cubicBezTo>
                    <a:pt x="2794" y="12583"/>
                    <a:pt x="3444" y="12128"/>
                    <a:pt x="3899" y="11575"/>
                  </a:cubicBezTo>
                  <a:cubicBezTo>
                    <a:pt x="4323" y="10990"/>
                    <a:pt x="4583" y="10275"/>
                    <a:pt x="4778" y="9560"/>
                  </a:cubicBezTo>
                  <a:cubicBezTo>
                    <a:pt x="5134" y="8165"/>
                    <a:pt x="5233" y="6701"/>
                    <a:pt x="4843" y="5306"/>
                  </a:cubicBezTo>
                  <a:cubicBezTo>
                    <a:pt x="4583" y="4297"/>
                    <a:pt x="5947" y="73"/>
                    <a:pt x="4744" y="8"/>
                  </a:cubicBezTo>
                  <a:cubicBezTo>
                    <a:pt x="4647" y="3"/>
                    <a:pt x="4552" y="0"/>
                    <a:pt x="4459"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4244075" y="1266775"/>
              <a:ext cx="143825" cy="315475"/>
            </a:xfrm>
            <a:custGeom>
              <a:avLst/>
              <a:gdLst/>
              <a:ahLst/>
              <a:cxnLst/>
              <a:rect l="l" t="t" r="r" b="b"/>
              <a:pathLst>
                <a:path w="5753" h="12619" extrusionOk="0">
                  <a:moveTo>
                    <a:pt x="1129" y="0"/>
                  </a:moveTo>
                  <a:cubicBezTo>
                    <a:pt x="27" y="0"/>
                    <a:pt x="614" y="4252"/>
                    <a:pt x="359" y="5239"/>
                  </a:cubicBezTo>
                  <a:cubicBezTo>
                    <a:pt x="1" y="6634"/>
                    <a:pt x="66" y="8098"/>
                    <a:pt x="424" y="9493"/>
                  </a:cubicBezTo>
                  <a:cubicBezTo>
                    <a:pt x="619" y="10208"/>
                    <a:pt x="879" y="10923"/>
                    <a:pt x="1300" y="11508"/>
                  </a:cubicBezTo>
                  <a:cubicBezTo>
                    <a:pt x="1755" y="12061"/>
                    <a:pt x="2405" y="12516"/>
                    <a:pt x="3120" y="12612"/>
                  </a:cubicBezTo>
                  <a:cubicBezTo>
                    <a:pt x="3167" y="12616"/>
                    <a:pt x="3217" y="12619"/>
                    <a:pt x="3269" y="12619"/>
                  </a:cubicBezTo>
                  <a:cubicBezTo>
                    <a:pt x="4030" y="12619"/>
                    <a:pt x="5189" y="12179"/>
                    <a:pt x="5493" y="11541"/>
                  </a:cubicBezTo>
                  <a:cubicBezTo>
                    <a:pt x="5753" y="10957"/>
                    <a:pt x="5589" y="10273"/>
                    <a:pt x="5363" y="9657"/>
                  </a:cubicBezTo>
                  <a:cubicBezTo>
                    <a:pt x="5103" y="9072"/>
                    <a:pt x="4744" y="8519"/>
                    <a:pt x="4583" y="7869"/>
                  </a:cubicBezTo>
                  <a:cubicBezTo>
                    <a:pt x="4289" y="6894"/>
                    <a:pt x="4713" y="6148"/>
                    <a:pt x="4809" y="5109"/>
                  </a:cubicBezTo>
                  <a:cubicBezTo>
                    <a:pt x="4874" y="4134"/>
                    <a:pt x="3770" y="430"/>
                    <a:pt x="1204" y="6"/>
                  </a:cubicBezTo>
                  <a:cubicBezTo>
                    <a:pt x="1178" y="2"/>
                    <a:pt x="1153" y="0"/>
                    <a:pt x="1129"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3864800" y="1525950"/>
              <a:ext cx="341750" cy="305100"/>
            </a:xfrm>
            <a:custGeom>
              <a:avLst/>
              <a:gdLst/>
              <a:ahLst/>
              <a:cxnLst/>
              <a:rect l="l" t="t" r="r" b="b"/>
              <a:pathLst>
                <a:path w="13670" h="12204" extrusionOk="0">
                  <a:moveTo>
                    <a:pt x="12607" y="1"/>
                  </a:moveTo>
                  <a:cubicBezTo>
                    <a:pt x="12575" y="1"/>
                    <a:pt x="12542" y="2"/>
                    <a:pt x="12508" y="5"/>
                  </a:cubicBezTo>
                  <a:cubicBezTo>
                    <a:pt x="11208" y="70"/>
                    <a:pt x="9973" y="460"/>
                    <a:pt x="9454" y="1434"/>
                  </a:cubicBezTo>
                  <a:cubicBezTo>
                    <a:pt x="9292" y="1759"/>
                    <a:pt x="8349" y="4813"/>
                    <a:pt x="8089" y="5398"/>
                  </a:cubicBezTo>
                  <a:cubicBezTo>
                    <a:pt x="7733" y="6178"/>
                    <a:pt x="7278" y="6893"/>
                    <a:pt x="6693" y="7509"/>
                  </a:cubicBezTo>
                  <a:cubicBezTo>
                    <a:pt x="6368" y="7834"/>
                    <a:pt x="6010" y="8158"/>
                    <a:pt x="5589" y="8418"/>
                  </a:cubicBezTo>
                  <a:cubicBezTo>
                    <a:pt x="5199" y="8678"/>
                    <a:pt x="4775" y="8907"/>
                    <a:pt x="4320" y="9068"/>
                  </a:cubicBezTo>
                  <a:cubicBezTo>
                    <a:pt x="3474" y="9391"/>
                    <a:pt x="2549" y="9528"/>
                    <a:pt x="1568" y="9528"/>
                  </a:cubicBezTo>
                  <a:cubicBezTo>
                    <a:pt x="1458" y="9528"/>
                    <a:pt x="1347" y="9526"/>
                    <a:pt x="1235" y="9523"/>
                  </a:cubicBezTo>
                  <a:lnTo>
                    <a:pt x="1201" y="9523"/>
                  </a:lnTo>
                  <a:cubicBezTo>
                    <a:pt x="551" y="9523"/>
                    <a:pt x="32" y="10043"/>
                    <a:pt x="32" y="10693"/>
                  </a:cubicBezTo>
                  <a:cubicBezTo>
                    <a:pt x="0" y="11246"/>
                    <a:pt x="356" y="11701"/>
                    <a:pt x="845" y="11831"/>
                  </a:cubicBezTo>
                  <a:cubicBezTo>
                    <a:pt x="1705" y="12067"/>
                    <a:pt x="2607" y="12203"/>
                    <a:pt x="3542" y="12203"/>
                  </a:cubicBezTo>
                  <a:cubicBezTo>
                    <a:pt x="4021" y="12203"/>
                    <a:pt x="4509" y="12167"/>
                    <a:pt x="5004" y="12091"/>
                  </a:cubicBezTo>
                  <a:cubicBezTo>
                    <a:pt x="5165" y="12057"/>
                    <a:pt x="5360" y="12026"/>
                    <a:pt x="5524" y="11992"/>
                  </a:cubicBezTo>
                  <a:lnTo>
                    <a:pt x="5654" y="11961"/>
                  </a:lnTo>
                  <a:lnTo>
                    <a:pt x="5784" y="11927"/>
                  </a:lnTo>
                  <a:lnTo>
                    <a:pt x="6075" y="11831"/>
                  </a:lnTo>
                  <a:lnTo>
                    <a:pt x="6335" y="11766"/>
                  </a:lnTo>
                  <a:cubicBezTo>
                    <a:pt x="6400" y="11732"/>
                    <a:pt x="6498" y="11701"/>
                    <a:pt x="6594" y="11667"/>
                  </a:cubicBezTo>
                  <a:cubicBezTo>
                    <a:pt x="6758" y="11602"/>
                    <a:pt x="6953" y="11537"/>
                    <a:pt x="7114" y="11441"/>
                  </a:cubicBezTo>
                  <a:lnTo>
                    <a:pt x="7603" y="11212"/>
                  </a:lnTo>
                  <a:lnTo>
                    <a:pt x="8089" y="10921"/>
                  </a:lnTo>
                  <a:cubicBezTo>
                    <a:pt x="8253" y="10823"/>
                    <a:pt x="8414" y="10693"/>
                    <a:pt x="8578" y="10596"/>
                  </a:cubicBezTo>
                  <a:lnTo>
                    <a:pt x="8804" y="10433"/>
                  </a:lnTo>
                  <a:lnTo>
                    <a:pt x="9033" y="10272"/>
                  </a:lnTo>
                  <a:cubicBezTo>
                    <a:pt x="9617" y="9783"/>
                    <a:pt x="10137" y="9263"/>
                    <a:pt x="10592" y="8678"/>
                  </a:cubicBezTo>
                  <a:cubicBezTo>
                    <a:pt x="11078" y="8093"/>
                    <a:pt x="11468" y="7477"/>
                    <a:pt x="11827" y="6859"/>
                  </a:cubicBezTo>
                  <a:cubicBezTo>
                    <a:pt x="12183" y="6209"/>
                    <a:pt x="12476" y="5559"/>
                    <a:pt x="12736" y="4909"/>
                  </a:cubicBezTo>
                  <a:cubicBezTo>
                    <a:pt x="12866" y="4553"/>
                    <a:pt x="12996" y="4229"/>
                    <a:pt x="13092" y="3870"/>
                  </a:cubicBezTo>
                  <a:cubicBezTo>
                    <a:pt x="13126" y="3709"/>
                    <a:pt x="13191" y="3514"/>
                    <a:pt x="13222" y="3350"/>
                  </a:cubicBezTo>
                  <a:cubicBezTo>
                    <a:pt x="13256" y="3254"/>
                    <a:pt x="13287" y="3155"/>
                    <a:pt x="13287" y="3059"/>
                  </a:cubicBezTo>
                  <a:cubicBezTo>
                    <a:pt x="13321" y="2960"/>
                    <a:pt x="13352" y="2895"/>
                    <a:pt x="13352" y="2734"/>
                  </a:cubicBezTo>
                  <a:cubicBezTo>
                    <a:pt x="13542" y="1566"/>
                    <a:pt x="13670" y="1"/>
                    <a:pt x="12607"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4056475" y="1526050"/>
              <a:ext cx="125900" cy="271325"/>
            </a:xfrm>
            <a:custGeom>
              <a:avLst/>
              <a:gdLst/>
              <a:ahLst/>
              <a:cxnLst/>
              <a:rect l="l" t="t" r="r" b="b"/>
              <a:pathLst>
                <a:path w="5036" h="10853" extrusionOk="0">
                  <a:moveTo>
                    <a:pt x="4841" y="1"/>
                  </a:moveTo>
                  <a:cubicBezTo>
                    <a:pt x="4386" y="32"/>
                    <a:pt x="3931" y="97"/>
                    <a:pt x="3510" y="196"/>
                  </a:cubicBezTo>
                  <a:cubicBezTo>
                    <a:pt x="2990" y="1560"/>
                    <a:pt x="1820" y="4516"/>
                    <a:pt x="1106" y="5524"/>
                  </a:cubicBezTo>
                  <a:cubicBezTo>
                    <a:pt x="586" y="6270"/>
                    <a:pt x="66" y="6985"/>
                    <a:pt x="1" y="8089"/>
                  </a:cubicBezTo>
                  <a:cubicBezTo>
                    <a:pt x="227" y="8968"/>
                    <a:pt x="391" y="9584"/>
                    <a:pt x="391" y="9748"/>
                  </a:cubicBezTo>
                  <a:cubicBezTo>
                    <a:pt x="422" y="10073"/>
                    <a:pt x="456" y="10397"/>
                    <a:pt x="422" y="10657"/>
                  </a:cubicBezTo>
                  <a:cubicBezTo>
                    <a:pt x="456" y="10722"/>
                    <a:pt x="487" y="10787"/>
                    <a:pt x="487" y="10852"/>
                  </a:cubicBezTo>
                  <a:cubicBezTo>
                    <a:pt x="651" y="10787"/>
                    <a:pt x="781" y="10689"/>
                    <a:pt x="911" y="10592"/>
                  </a:cubicBezTo>
                  <a:lnTo>
                    <a:pt x="1137" y="10429"/>
                  </a:lnTo>
                  <a:lnTo>
                    <a:pt x="1366" y="10268"/>
                  </a:lnTo>
                  <a:lnTo>
                    <a:pt x="1560" y="10073"/>
                  </a:lnTo>
                  <a:cubicBezTo>
                    <a:pt x="1560" y="9974"/>
                    <a:pt x="1527" y="9909"/>
                    <a:pt x="1527" y="9909"/>
                  </a:cubicBezTo>
                  <a:lnTo>
                    <a:pt x="1657" y="9553"/>
                  </a:lnTo>
                  <a:lnTo>
                    <a:pt x="1787" y="9163"/>
                  </a:lnTo>
                  <a:cubicBezTo>
                    <a:pt x="2761" y="6174"/>
                    <a:pt x="3736" y="3151"/>
                    <a:pt x="4711" y="162"/>
                  </a:cubicBezTo>
                  <a:cubicBezTo>
                    <a:pt x="4809" y="131"/>
                    <a:pt x="4906" y="66"/>
                    <a:pt x="5036" y="1"/>
                  </a:cubicBezTo>
                  <a:close/>
                </a:path>
              </a:pathLst>
            </a:custGeom>
            <a:solidFill>
              <a:srgbClr val="CFC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181575" y="1491100"/>
              <a:ext cx="129975" cy="37400"/>
            </a:xfrm>
            <a:custGeom>
              <a:avLst/>
              <a:gdLst/>
              <a:ahLst/>
              <a:cxnLst/>
              <a:rect l="l" t="t" r="r" b="b"/>
              <a:pathLst>
                <a:path w="5199" h="1496" extrusionOk="0">
                  <a:moveTo>
                    <a:pt x="2778" y="1"/>
                  </a:moveTo>
                  <a:cubicBezTo>
                    <a:pt x="1920" y="1"/>
                    <a:pt x="968" y="152"/>
                    <a:pt x="162" y="650"/>
                  </a:cubicBezTo>
                  <a:lnTo>
                    <a:pt x="0" y="1495"/>
                  </a:lnTo>
                  <a:lnTo>
                    <a:pt x="4840" y="1334"/>
                  </a:lnTo>
                  <a:lnTo>
                    <a:pt x="5199" y="359"/>
                  </a:lnTo>
                  <a:cubicBezTo>
                    <a:pt x="5199" y="359"/>
                    <a:pt x="4100" y="1"/>
                    <a:pt x="2778"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4063769" y="2114651"/>
              <a:ext cx="151925" cy="369608"/>
            </a:xfrm>
            <a:custGeom>
              <a:avLst/>
              <a:gdLst/>
              <a:ahLst/>
              <a:cxnLst/>
              <a:rect l="l" t="t" r="r" b="b"/>
              <a:pathLst>
                <a:path w="6077" h="15240" extrusionOk="0">
                  <a:moveTo>
                    <a:pt x="0" y="0"/>
                  </a:moveTo>
                  <a:lnTo>
                    <a:pt x="0" y="15239"/>
                  </a:lnTo>
                  <a:lnTo>
                    <a:pt x="5427" y="15239"/>
                  </a:lnTo>
                  <a:lnTo>
                    <a:pt x="5752" y="9552"/>
                  </a:lnTo>
                  <a:lnTo>
                    <a:pt x="5783" y="9131"/>
                  </a:lnTo>
                  <a:lnTo>
                    <a:pt x="6012" y="5622"/>
                  </a:lnTo>
                  <a:lnTo>
                    <a:pt x="6077" y="4549"/>
                  </a:lnTo>
                  <a:lnTo>
                    <a:pt x="6012" y="325"/>
                  </a:lnTo>
                  <a:lnTo>
                    <a:pt x="4777" y="260"/>
                  </a:lnTo>
                  <a:lnTo>
                    <a:pt x="0"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4176695" y="2106405"/>
              <a:ext cx="206325" cy="377854"/>
            </a:xfrm>
            <a:custGeom>
              <a:avLst/>
              <a:gdLst/>
              <a:ahLst/>
              <a:cxnLst/>
              <a:rect l="l" t="t" r="r" b="b"/>
              <a:pathLst>
                <a:path w="8253" h="15580" extrusionOk="0">
                  <a:moveTo>
                    <a:pt x="2715" y="1"/>
                  </a:moveTo>
                  <a:cubicBezTo>
                    <a:pt x="1627" y="1"/>
                    <a:pt x="632" y="143"/>
                    <a:pt x="260" y="600"/>
                  </a:cubicBezTo>
                  <a:cubicBezTo>
                    <a:pt x="162" y="699"/>
                    <a:pt x="130" y="795"/>
                    <a:pt x="97" y="925"/>
                  </a:cubicBezTo>
                  <a:cubicBezTo>
                    <a:pt x="0" y="1674"/>
                    <a:pt x="421" y="4434"/>
                    <a:pt x="941" y="7488"/>
                  </a:cubicBezTo>
                  <a:cubicBezTo>
                    <a:pt x="1040" y="8138"/>
                    <a:pt x="1170" y="8821"/>
                    <a:pt x="1266" y="9471"/>
                  </a:cubicBezTo>
                  <a:cubicBezTo>
                    <a:pt x="1690" y="11777"/>
                    <a:pt x="2111" y="14051"/>
                    <a:pt x="2405" y="15579"/>
                  </a:cubicBezTo>
                  <a:lnTo>
                    <a:pt x="8253" y="15579"/>
                  </a:lnTo>
                  <a:cubicBezTo>
                    <a:pt x="8253" y="14799"/>
                    <a:pt x="8219" y="13890"/>
                    <a:pt x="8188" y="12915"/>
                  </a:cubicBezTo>
                  <a:cubicBezTo>
                    <a:pt x="8024" y="8528"/>
                    <a:pt x="7733" y="2713"/>
                    <a:pt x="7733" y="2713"/>
                  </a:cubicBezTo>
                  <a:lnTo>
                    <a:pt x="6498" y="374"/>
                  </a:lnTo>
                  <a:cubicBezTo>
                    <a:pt x="6498" y="374"/>
                    <a:pt x="4483" y="1"/>
                    <a:pt x="2715"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063769" y="2106405"/>
              <a:ext cx="317625" cy="377854"/>
            </a:xfrm>
            <a:custGeom>
              <a:avLst/>
              <a:gdLst/>
              <a:ahLst/>
              <a:cxnLst/>
              <a:rect l="l" t="t" r="r" b="b"/>
              <a:pathLst>
                <a:path w="12705" h="15580" extrusionOk="0">
                  <a:moveTo>
                    <a:pt x="7232" y="1"/>
                  </a:moveTo>
                  <a:cubicBezTo>
                    <a:pt x="6144" y="1"/>
                    <a:pt x="5149" y="143"/>
                    <a:pt x="4777" y="600"/>
                  </a:cubicBezTo>
                  <a:lnTo>
                    <a:pt x="0" y="340"/>
                  </a:lnTo>
                  <a:lnTo>
                    <a:pt x="0" y="11680"/>
                  </a:lnTo>
                  <a:lnTo>
                    <a:pt x="2178" y="11096"/>
                  </a:lnTo>
                  <a:lnTo>
                    <a:pt x="2339" y="7587"/>
                  </a:lnTo>
                  <a:lnTo>
                    <a:pt x="4647" y="10802"/>
                  </a:lnTo>
                  <a:lnTo>
                    <a:pt x="5198" y="15579"/>
                  </a:lnTo>
                  <a:lnTo>
                    <a:pt x="5427" y="15579"/>
                  </a:lnTo>
                  <a:lnTo>
                    <a:pt x="5752" y="9892"/>
                  </a:lnTo>
                  <a:lnTo>
                    <a:pt x="5752" y="9731"/>
                  </a:lnTo>
                  <a:lnTo>
                    <a:pt x="5458" y="7488"/>
                  </a:lnTo>
                  <a:lnTo>
                    <a:pt x="5068" y="4759"/>
                  </a:lnTo>
                  <a:lnTo>
                    <a:pt x="6012" y="5962"/>
                  </a:lnTo>
                  <a:lnTo>
                    <a:pt x="7148" y="7457"/>
                  </a:lnTo>
                  <a:lnTo>
                    <a:pt x="7083" y="11226"/>
                  </a:lnTo>
                  <a:lnTo>
                    <a:pt x="12705" y="12915"/>
                  </a:lnTo>
                  <a:cubicBezTo>
                    <a:pt x="12541" y="8528"/>
                    <a:pt x="12250" y="2713"/>
                    <a:pt x="12250" y="2713"/>
                  </a:cubicBezTo>
                  <a:lnTo>
                    <a:pt x="11015" y="374"/>
                  </a:lnTo>
                  <a:cubicBezTo>
                    <a:pt x="11015" y="374"/>
                    <a:pt x="9000" y="1"/>
                    <a:pt x="7232"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094625" y="1506550"/>
              <a:ext cx="218550" cy="632750"/>
            </a:xfrm>
            <a:custGeom>
              <a:avLst/>
              <a:gdLst/>
              <a:ahLst/>
              <a:cxnLst/>
              <a:rect l="l" t="t" r="r" b="b"/>
              <a:pathLst>
                <a:path w="8742" h="25310" extrusionOk="0">
                  <a:moveTo>
                    <a:pt x="6477" y="0"/>
                  </a:moveTo>
                  <a:cubicBezTo>
                    <a:pt x="4922" y="0"/>
                    <a:pt x="3734" y="626"/>
                    <a:pt x="3185" y="942"/>
                  </a:cubicBezTo>
                  <a:cubicBezTo>
                    <a:pt x="2210" y="3931"/>
                    <a:pt x="1235" y="6954"/>
                    <a:pt x="261" y="9943"/>
                  </a:cubicBezTo>
                  <a:lnTo>
                    <a:pt x="1" y="10689"/>
                  </a:lnTo>
                  <a:cubicBezTo>
                    <a:pt x="1" y="10689"/>
                    <a:pt x="391" y="13938"/>
                    <a:pt x="650" y="14847"/>
                  </a:cubicBezTo>
                  <a:cubicBezTo>
                    <a:pt x="749" y="15271"/>
                    <a:pt x="456" y="17805"/>
                    <a:pt x="326" y="20210"/>
                  </a:cubicBezTo>
                  <a:cubicBezTo>
                    <a:pt x="196" y="22320"/>
                    <a:pt x="196" y="24368"/>
                    <a:pt x="684" y="24919"/>
                  </a:cubicBezTo>
                  <a:cubicBezTo>
                    <a:pt x="749" y="25018"/>
                    <a:pt x="845" y="25049"/>
                    <a:pt x="944" y="25049"/>
                  </a:cubicBezTo>
                  <a:cubicBezTo>
                    <a:pt x="1334" y="25114"/>
                    <a:pt x="2080" y="25148"/>
                    <a:pt x="2925" y="25179"/>
                  </a:cubicBezTo>
                  <a:cubicBezTo>
                    <a:pt x="5233" y="25278"/>
                    <a:pt x="8383" y="25309"/>
                    <a:pt x="8383" y="25309"/>
                  </a:cubicBezTo>
                  <a:lnTo>
                    <a:pt x="8742" y="456"/>
                  </a:lnTo>
                  <a:cubicBezTo>
                    <a:pt x="8287" y="292"/>
                    <a:pt x="7733" y="97"/>
                    <a:pt x="7083" y="32"/>
                  </a:cubicBezTo>
                  <a:cubicBezTo>
                    <a:pt x="6876" y="10"/>
                    <a:pt x="6673" y="0"/>
                    <a:pt x="6477"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4097875" y="1755100"/>
              <a:ext cx="3275" cy="9775"/>
            </a:xfrm>
            <a:custGeom>
              <a:avLst/>
              <a:gdLst/>
              <a:ahLst/>
              <a:cxnLst/>
              <a:rect l="l" t="t" r="r" b="b"/>
              <a:pathLst>
                <a:path w="131" h="391" extrusionOk="0">
                  <a:moveTo>
                    <a:pt x="131" y="1"/>
                  </a:moveTo>
                  <a:lnTo>
                    <a:pt x="131" y="1"/>
                  </a:lnTo>
                  <a:lnTo>
                    <a:pt x="1" y="391"/>
                  </a:lnTo>
                  <a:lnTo>
                    <a:pt x="131" y="1"/>
                  </a:lnTo>
                  <a:close/>
                </a:path>
              </a:pathLst>
            </a:custGeom>
            <a:solidFill>
              <a:srgbClr val="C97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4095475" y="1777850"/>
              <a:ext cx="14650" cy="97500"/>
            </a:xfrm>
            <a:custGeom>
              <a:avLst/>
              <a:gdLst/>
              <a:ahLst/>
              <a:cxnLst/>
              <a:rect l="l" t="t" r="r" b="b"/>
              <a:pathLst>
                <a:path w="586" h="3900" extrusionOk="0">
                  <a:moveTo>
                    <a:pt x="0" y="1"/>
                  </a:moveTo>
                  <a:lnTo>
                    <a:pt x="0" y="1"/>
                  </a:lnTo>
                  <a:cubicBezTo>
                    <a:pt x="65" y="650"/>
                    <a:pt x="357" y="3021"/>
                    <a:pt x="585" y="3899"/>
                  </a:cubicBezTo>
                  <a:cubicBezTo>
                    <a:pt x="357" y="3021"/>
                    <a:pt x="65" y="650"/>
                    <a:pt x="0"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4094625" y="1773750"/>
              <a:ext cx="875" cy="4125"/>
            </a:xfrm>
            <a:custGeom>
              <a:avLst/>
              <a:gdLst/>
              <a:ahLst/>
              <a:cxnLst/>
              <a:rect l="l" t="t" r="r" b="b"/>
              <a:pathLst>
                <a:path w="35" h="165" extrusionOk="0">
                  <a:moveTo>
                    <a:pt x="1" y="1"/>
                  </a:moveTo>
                  <a:lnTo>
                    <a:pt x="1" y="1"/>
                  </a:lnTo>
                  <a:cubicBezTo>
                    <a:pt x="1" y="1"/>
                    <a:pt x="34" y="66"/>
                    <a:pt x="34" y="165"/>
                  </a:cubicBezTo>
                  <a:lnTo>
                    <a:pt x="34" y="165"/>
                  </a:lnTo>
                  <a:cubicBezTo>
                    <a:pt x="34" y="66"/>
                    <a:pt x="1" y="1"/>
                    <a:pt x="1" y="1"/>
                  </a:cubicBezTo>
                  <a:close/>
                </a:path>
              </a:pathLst>
            </a:custGeom>
            <a:solidFill>
              <a:srgbClr val="C97C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094625" y="1737250"/>
              <a:ext cx="179575" cy="398800"/>
            </a:xfrm>
            <a:custGeom>
              <a:avLst/>
              <a:gdLst/>
              <a:ahLst/>
              <a:cxnLst/>
              <a:rect l="l" t="t" r="r" b="b"/>
              <a:pathLst>
                <a:path w="7183" h="15952" extrusionOk="0">
                  <a:moveTo>
                    <a:pt x="684" y="0"/>
                  </a:moveTo>
                  <a:cubicBezTo>
                    <a:pt x="489" y="130"/>
                    <a:pt x="391" y="486"/>
                    <a:pt x="261" y="715"/>
                  </a:cubicBezTo>
                  <a:lnTo>
                    <a:pt x="131" y="1105"/>
                  </a:lnTo>
                  <a:lnTo>
                    <a:pt x="1" y="1461"/>
                  </a:lnTo>
                  <a:cubicBezTo>
                    <a:pt x="1" y="1461"/>
                    <a:pt x="34" y="1526"/>
                    <a:pt x="34" y="1625"/>
                  </a:cubicBezTo>
                  <a:cubicBezTo>
                    <a:pt x="99" y="2274"/>
                    <a:pt x="391" y="4645"/>
                    <a:pt x="619" y="5523"/>
                  </a:cubicBezTo>
                  <a:cubicBezTo>
                    <a:pt x="619" y="5555"/>
                    <a:pt x="619" y="5588"/>
                    <a:pt x="650" y="5619"/>
                  </a:cubicBezTo>
                  <a:cubicBezTo>
                    <a:pt x="650" y="5684"/>
                    <a:pt x="684" y="5814"/>
                    <a:pt x="684" y="5978"/>
                  </a:cubicBezTo>
                  <a:cubicBezTo>
                    <a:pt x="684" y="6888"/>
                    <a:pt x="456" y="8967"/>
                    <a:pt x="326" y="10982"/>
                  </a:cubicBezTo>
                  <a:lnTo>
                    <a:pt x="684" y="15691"/>
                  </a:lnTo>
                  <a:cubicBezTo>
                    <a:pt x="749" y="15790"/>
                    <a:pt x="845" y="15821"/>
                    <a:pt x="944" y="15821"/>
                  </a:cubicBezTo>
                  <a:cubicBezTo>
                    <a:pt x="1334" y="15886"/>
                    <a:pt x="2080" y="15920"/>
                    <a:pt x="2925" y="15951"/>
                  </a:cubicBezTo>
                  <a:lnTo>
                    <a:pt x="3413" y="7504"/>
                  </a:lnTo>
                  <a:lnTo>
                    <a:pt x="5524" y="7569"/>
                  </a:lnTo>
                  <a:lnTo>
                    <a:pt x="7182" y="7374"/>
                  </a:lnTo>
                  <a:cubicBezTo>
                    <a:pt x="7117" y="5523"/>
                    <a:pt x="6987" y="3670"/>
                    <a:pt x="6953" y="1786"/>
                  </a:cubicBezTo>
                  <a:cubicBezTo>
                    <a:pt x="6922" y="1786"/>
                    <a:pt x="6629" y="1885"/>
                    <a:pt x="6207" y="1981"/>
                  </a:cubicBezTo>
                  <a:cubicBezTo>
                    <a:pt x="5753" y="2079"/>
                    <a:pt x="5168" y="2176"/>
                    <a:pt x="4549" y="2176"/>
                  </a:cubicBezTo>
                  <a:cubicBezTo>
                    <a:pt x="3185" y="2176"/>
                    <a:pt x="1594" y="1755"/>
                    <a:pt x="684" y="0"/>
                  </a:cubicBezTo>
                  <a:close/>
                </a:path>
              </a:pathLst>
            </a:custGeom>
            <a:solidFill>
              <a:srgbClr val="EF6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205100" y="1516325"/>
              <a:ext cx="231550" cy="858500"/>
            </a:xfrm>
            <a:custGeom>
              <a:avLst/>
              <a:gdLst/>
              <a:ahLst/>
              <a:cxnLst/>
              <a:rect l="l" t="t" r="r" b="b"/>
              <a:pathLst>
                <a:path w="9262" h="34340" extrusionOk="0">
                  <a:moveTo>
                    <a:pt x="3803" y="0"/>
                  </a:moveTo>
                  <a:lnTo>
                    <a:pt x="0" y="10558"/>
                  </a:lnTo>
                  <a:cubicBezTo>
                    <a:pt x="0" y="10558"/>
                    <a:pt x="294" y="14262"/>
                    <a:pt x="390" y="15140"/>
                  </a:cubicBezTo>
                  <a:cubicBezTo>
                    <a:pt x="424" y="15236"/>
                    <a:pt x="424" y="15400"/>
                    <a:pt x="424" y="15595"/>
                  </a:cubicBezTo>
                  <a:cubicBezTo>
                    <a:pt x="489" y="16991"/>
                    <a:pt x="359" y="20403"/>
                    <a:pt x="390" y="21799"/>
                  </a:cubicBezTo>
                  <a:cubicBezTo>
                    <a:pt x="424" y="23392"/>
                    <a:pt x="715" y="34340"/>
                    <a:pt x="715" y="34340"/>
                  </a:cubicBezTo>
                  <a:cubicBezTo>
                    <a:pt x="715" y="34340"/>
                    <a:pt x="2794" y="34244"/>
                    <a:pt x="4094" y="34210"/>
                  </a:cubicBezTo>
                  <a:cubicBezTo>
                    <a:pt x="5427" y="34179"/>
                    <a:pt x="9261" y="33170"/>
                    <a:pt x="9261" y="33170"/>
                  </a:cubicBezTo>
                  <a:cubicBezTo>
                    <a:pt x="9261" y="33170"/>
                    <a:pt x="6272" y="19720"/>
                    <a:pt x="6108" y="18810"/>
                  </a:cubicBezTo>
                  <a:cubicBezTo>
                    <a:pt x="6012" y="18160"/>
                    <a:pt x="5913" y="17544"/>
                    <a:pt x="5817" y="16991"/>
                  </a:cubicBezTo>
                  <a:cubicBezTo>
                    <a:pt x="5752" y="16700"/>
                    <a:pt x="5687" y="16406"/>
                    <a:pt x="5622" y="16146"/>
                  </a:cubicBezTo>
                  <a:cubicBezTo>
                    <a:pt x="5394" y="15140"/>
                    <a:pt x="5427" y="14067"/>
                    <a:pt x="5752" y="13092"/>
                  </a:cubicBezTo>
                  <a:cubicBezTo>
                    <a:pt x="6238" y="11631"/>
                    <a:pt x="6758" y="9877"/>
                    <a:pt x="7117" y="8219"/>
                  </a:cubicBezTo>
                  <a:cubicBezTo>
                    <a:pt x="7832" y="5100"/>
                    <a:pt x="8351" y="2305"/>
                    <a:pt x="8351" y="2305"/>
                  </a:cubicBezTo>
                  <a:lnTo>
                    <a:pt x="5687" y="715"/>
                  </a:lnTo>
                  <a:lnTo>
                    <a:pt x="38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4285550" y="1972800"/>
              <a:ext cx="88525" cy="86100"/>
            </a:xfrm>
            <a:custGeom>
              <a:avLst/>
              <a:gdLst/>
              <a:ahLst/>
              <a:cxnLst/>
              <a:rect l="l" t="t" r="r" b="b"/>
              <a:pathLst>
                <a:path w="3541" h="3444" extrusionOk="0">
                  <a:moveTo>
                    <a:pt x="356" y="0"/>
                  </a:moveTo>
                  <a:lnTo>
                    <a:pt x="0" y="1721"/>
                  </a:lnTo>
                  <a:cubicBezTo>
                    <a:pt x="0" y="1721"/>
                    <a:pt x="715" y="2111"/>
                    <a:pt x="1754" y="2664"/>
                  </a:cubicBezTo>
                  <a:cubicBezTo>
                    <a:pt x="2209" y="2890"/>
                    <a:pt x="2955" y="3184"/>
                    <a:pt x="3540" y="3444"/>
                  </a:cubicBezTo>
                  <a:cubicBezTo>
                    <a:pt x="3345" y="2435"/>
                    <a:pt x="3054" y="1461"/>
                    <a:pt x="2890" y="551"/>
                  </a:cubicBezTo>
                  <a:lnTo>
                    <a:pt x="356"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4205100" y="1530100"/>
              <a:ext cx="142200" cy="250175"/>
            </a:xfrm>
            <a:custGeom>
              <a:avLst/>
              <a:gdLst/>
              <a:ahLst/>
              <a:cxnLst/>
              <a:rect l="l" t="t" r="r" b="b"/>
              <a:pathLst>
                <a:path w="5688" h="10007" extrusionOk="0">
                  <a:moveTo>
                    <a:pt x="5459" y="0"/>
                  </a:moveTo>
                  <a:lnTo>
                    <a:pt x="3314" y="2243"/>
                  </a:lnTo>
                  <a:lnTo>
                    <a:pt x="0" y="10007"/>
                  </a:lnTo>
                  <a:cubicBezTo>
                    <a:pt x="1464" y="9196"/>
                    <a:pt x="4159" y="4257"/>
                    <a:pt x="4159" y="4257"/>
                  </a:cubicBezTo>
                  <a:lnTo>
                    <a:pt x="4063" y="3933"/>
                  </a:lnTo>
                  <a:lnTo>
                    <a:pt x="4419" y="3998"/>
                  </a:lnTo>
                  <a:cubicBezTo>
                    <a:pt x="4713" y="3574"/>
                    <a:pt x="5687" y="164"/>
                    <a:pt x="5687" y="164"/>
                  </a:cubicBezTo>
                  <a:lnTo>
                    <a:pt x="5459"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4205100" y="1498400"/>
              <a:ext cx="138100" cy="281875"/>
            </a:xfrm>
            <a:custGeom>
              <a:avLst/>
              <a:gdLst/>
              <a:ahLst/>
              <a:cxnLst/>
              <a:rect l="l" t="t" r="r" b="b"/>
              <a:pathLst>
                <a:path w="5524" h="11275" extrusionOk="0">
                  <a:moveTo>
                    <a:pt x="4037" y="1"/>
                  </a:moveTo>
                  <a:cubicBezTo>
                    <a:pt x="4033" y="1"/>
                    <a:pt x="4031" y="1"/>
                    <a:pt x="4029" y="2"/>
                  </a:cubicBezTo>
                  <a:cubicBezTo>
                    <a:pt x="3933" y="67"/>
                    <a:pt x="3413" y="1463"/>
                    <a:pt x="3218" y="1983"/>
                  </a:cubicBezTo>
                  <a:cubicBezTo>
                    <a:pt x="2113" y="5071"/>
                    <a:pt x="1040" y="8156"/>
                    <a:pt x="0" y="11275"/>
                  </a:cubicBezTo>
                  <a:cubicBezTo>
                    <a:pt x="1009" y="10659"/>
                    <a:pt x="3673" y="5331"/>
                    <a:pt x="3673" y="5331"/>
                  </a:cubicBezTo>
                  <a:lnTo>
                    <a:pt x="3314" y="4582"/>
                  </a:lnTo>
                  <a:lnTo>
                    <a:pt x="4063" y="4777"/>
                  </a:lnTo>
                  <a:cubicBezTo>
                    <a:pt x="4679" y="3997"/>
                    <a:pt x="5523" y="1398"/>
                    <a:pt x="5492" y="1042"/>
                  </a:cubicBezTo>
                  <a:cubicBezTo>
                    <a:pt x="5459" y="599"/>
                    <a:pt x="4165" y="1"/>
                    <a:pt x="4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4292025" y="1612925"/>
              <a:ext cx="114525" cy="472750"/>
            </a:xfrm>
            <a:custGeom>
              <a:avLst/>
              <a:gdLst/>
              <a:ahLst/>
              <a:cxnLst/>
              <a:rect l="l" t="t" r="r" b="b"/>
              <a:pathLst>
                <a:path w="4581" h="18910" extrusionOk="0">
                  <a:moveTo>
                    <a:pt x="4581" y="1"/>
                  </a:moveTo>
                  <a:cubicBezTo>
                    <a:pt x="4126" y="230"/>
                    <a:pt x="3705" y="521"/>
                    <a:pt x="3281" y="846"/>
                  </a:cubicBezTo>
                  <a:cubicBezTo>
                    <a:pt x="3151" y="2569"/>
                    <a:pt x="2795" y="4420"/>
                    <a:pt x="1982" y="5493"/>
                  </a:cubicBezTo>
                  <a:cubicBezTo>
                    <a:pt x="66" y="8027"/>
                    <a:pt x="1" y="12316"/>
                    <a:pt x="3476" y="18910"/>
                  </a:cubicBezTo>
                  <a:cubicBezTo>
                    <a:pt x="3055" y="16864"/>
                    <a:pt x="2696" y="15240"/>
                    <a:pt x="2631" y="14946"/>
                  </a:cubicBezTo>
                  <a:cubicBezTo>
                    <a:pt x="2535" y="14296"/>
                    <a:pt x="2436" y="13680"/>
                    <a:pt x="2340" y="13127"/>
                  </a:cubicBezTo>
                  <a:cubicBezTo>
                    <a:pt x="2275" y="12836"/>
                    <a:pt x="2210" y="12542"/>
                    <a:pt x="2145" y="12282"/>
                  </a:cubicBezTo>
                  <a:cubicBezTo>
                    <a:pt x="1917" y="11276"/>
                    <a:pt x="1950" y="10203"/>
                    <a:pt x="2275" y="9228"/>
                  </a:cubicBezTo>
                  <a:cubicBezTo>
                    <a:pt x="2761" y="7767"/>
                    <a:pt x="3281" y="6013"/>
                    <a:pt x="3640" y="4355"/>
                  </a:cubicBezTo>
                  <a:cubicBezTo>
                    <a:pt x="4030" y="2665"/>
                    <a:pt x="4355" y="1106"/>
                    <a:pt x="4581"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014250" y="1521975"/>
              <a:ext cx="159225" cy="848550"/>
            </a:xfrm>
            <a:custGeom>
              <a:avLst/>
              <a:gdLst/>
              <a:ahLst/>
              <a:cxnLst/>
              <a:rect l="l" t="t" r="r" b="b"/>
              <a:pathLst>
                <a:path w="6369" h="33942" extrusionOk="0">
                  <a:moveTo>
                    <a:pt x="6368" y="0"/>
                  </a:moveTo>
                  <a:lnTo>
                    <a:pt x="4809" y="489"/>
                  </a:lnTo>
                  <a:cubicBezTo>
                    <a:pt x="4809" y="489"/>
                    <a:pt x="4159" y="3413"/>
                    <a:pt x="3704" y="4549"/>
                  </a:cubicBezTo>
                  <a:cubicBezTo>
                    <a:pt x="3509" y="5004"/>
                    <a:pt x="3346" y="5263"/>
                    <a:pt x="3151" y="5653"/>
                  </a:cubicBezTo>
                  <a:cubicBezTo>
                    <a:pt x="2111" y="7473"/>
                    <a:pt x="2210" y="8642"/>
                    <a:pt x="2241" y="8902"/>
                  </a:cubicBezTo>
                  <a:cubicBezTo>
                    <a:pt x="2306" y="10137"/>
                    <a:pt x="3800" y="13874"/>
                    <a:pt x="3800" y="15239"/>
                  </a:cubicBezTo>
                  <a:cubicBezTo>
                    <a:pt x="3444" y="18618"/>
                    <a:pt x="1105" y="25732"/>
                    <a:pt x="746" y="28365"/>
                  </a:cubicBezTo>
                  <a:cubicBezTo>
                    <a:pt x="715" y="28526"/>
                    <a:pt x="681" y="28690"/>
                    <a:pt x="681" y="28820"/>
                  </a:cubicBezTo>
                  <a:cubicBezTo>
                    <a:pt x="325" y="31255"/>
                    <a:pt x="0" y="33433"/>
                    <a:pt x="0" y="33433"/>
                  </a:cubicBezTo>
                  <a:cubicBezTo>
                    <a:pt x="0" y="33433"/>
                    <a:pt x="520" y="33628"/>
                    <a:pt x="1266" y="33854"/>
                  </a:cubicBezTo>
                  <a:cubicBezTo>
                    <a:pt x="1476" y="33918"/>
                    <a:pt x="1829" y="33941"/>
                    <a:pt x="2227" y="33941"/>
                  </a:cubicBezTo>
                  <a:cubicBezTo>
                    <a:pt x="3251" y="33941"/>
                    <a:pt x="4580" y="33789"/>
                    <a:pt x="4580" y="33789"/>
                  </a:cubicBezTo>
                  <a:cubicBezTo>
                    <a:pt x="4580" y="33789"/>
                    <a:pt x="5945" y="15790"/>
                    <a:pt x="5914" y="15499"/>
                  </a:cubicBezTo>
                  <a:cubicBezTo>
                    <a:pt x="5880" y="15205"/>
                    <a:pt x="4905" y="8936"/>
                    <a:pt x="4905" y="8936"/>
                  </a:cubicBezTo>
                  <a:lnTo>
                    <a:pt x="4970" y="7052"/>
                  </a:lnTo>
                  <a:lnTo>
                    <a:pt x="6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4100350" y="1520350"/>
              <a:ext cx="74750" cy="225050"/>
            </a:xfrm>
            <a:custGeom>
              <a:avLst/>
              <a:gdLst/>
              <a:ahLst/>
              <a:cxnLst/>
              <a:rect l="l" t="t" r="r" b="b"/>
              <a:pathLst>
                <a:path w="2990" h="9002" extrusionOk="0">
                  <a:moveTo>
                    <a:pt x="2989" y="0"/>
                  </a:moveTo>
                  <a:lnTo>
                    <a:pt x="2241" y="229"/>
                  </a:lnTo>
                  <a:cubicBezTo>
                    <a:pt x="2241" y="229"/>
                    <a:pt x="0" y="3673"/>
                    <a:pt x="1461" y="9001"/>
                  </a:cubicBezTo>
                  <a:cubicBezTo>
                    <a:pt x="1461" y="9001"/>
                    <a:pt x="2859" y="1398"/>
                    <a:pt x="2989"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4088125" y="1686875"/>
              <a:ext cx="31750" cy="13025"/>
            </a:xfrm>
            <a:custGeom>
              <a:avLst/>
              <a:gdLst/>
              <a:ahLst/>
              <a:cxnLst/>
              <a:rect l="l" t="t" r="r" b="b"/>
              <a:pathLst>
                <a:path w="1270" h="521" extrusionOk="0">
                  <a:moveTo>
                    <a:pt x="131" y="1"/>
                  </a:moveTo>
                  <a:lnTo>
                    <a:pt x="1" y="487"/>
                  </a:lnTo>
                  <a:lnTo>
                    <a:pt x="1105" y="521"/>
                  </a:lnTo>
                  <a:lnTo>
                    <a:pt x="1269" y="66"/>
                  </a:lnTo>
                  <a:lnTo>
                    <a:pt x="131" y="1"/>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124725" y="1507350"/>
              <a:ext cx="62525" cy="238050"/>
            </a:xfrm>
            <a:custGeom>
              <a:avLst/>
              <a:gdLst/>
              <a:ahLst/>
              <a:cxnLst/>
              <a:rect l="l" t="t" r="r" b="b"/>
              <a:pathLst>
                <a:path w="2501" h="9522" extrusionOk="0">
                  <a:moveTo>
                    <a:pt x="2500" y="0"/>
                  </a:moveTo>
                  <a:lnTo>
                    <a:pt x="2500" y="0"/>
                  </a:lnTo>
                  <a:cubicBezTo>
                    <a:pt x="1656" y="325"/>
                    <a:pt x="1331" y="1105"/>
                    <a:pt x="1331" y="1105"/>
                  </a:cubicBezTo>
                  <a:cubicBezTo>
                    <a:pt x="1331" y="1105"/>
                    <a:pt x="1330" y="1105"/>
                    <a:pt x="1330" y="1105"/>
                  </a:cubicBezTo>
                  <a:cubicBezTo>
                    <a:pt x="1287" y="1105"/>
                    <a:pt x="421" y="3225"/>
                    <a:pt x="356" y="4128"/>
                  </a:cubicBezTo>
                  <a:lnTo>
                    <a:pt x="1040" y="4289"/>
                  </a:lnTo>
                  <a:lnTo>
                    <a:pt x="390" y="4908"/>
                  </a:lnTo>
                  <a:cubicBezTo>
                    <a:pt x="390" y="4908"/>
                    <a:pt x="0" y="6823"/>
                    <a:pt x="486" y="9521"/>
                  </a:cubicBezTo>
                  <a:cubicBezTo>
                    <a:pt x="520" y="9521"/>
                    <a:pt x="1884" y="3184"/>
                    <a:pt x="2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183975" y="1503325"/>
              <a:ext cx="107250" cy="75525"/>
            </a:xfrm>
            <a:custGeom>
              <a:avLst/>
              <a:gdLst/>
              <a:ahLst/>
              <a:cxnLst/>
              <a:rect l="l" t="t" r="r" b="b"/>
              <a:pathLst>
                <a:path w="4290" h="3021" extrusionOk="0">
                  <a:moveTo>
                    <a:pt x="2179" y="0"/>
                  </a:moveTo>
                  <a:cubicBezTo>
                    <a:pt x="1755" y="0"/>
                    <a:pt x="1334" y="0"/>
                    <a:pt x="910" y="96"/>
                  </a:cubicBezTo>
                  <a:cubicBezTo>
                    <a:pt x="585" y="161"/>
                    <a:pt x="294" y="260"/>
                    <a:pt x="1" y="390"/>
                  </a:cubicBezTo>
                  <a:cubicBezTo>
                    <a:pt x="1" y="910"/>
                    <a:pt x="1" y="1266"/>
                    <a:pt x="34" y="1430"/>
                  </a:cubicBezTo>
                  <a:cubicBezTo>
                    <a:pt x="164" y="2111"/>
                    <a:pt x="780" y="2695"/>
                    <a:pt x="1300" y="2924"/>
                  </a:cubicBezTo>
                  <a:cubicBezTo>
                    <a:pt x="1495" y="2989"/>
                    <a:pt x="1690" y="3020"/>
                    <a:pt x="1950" y="3020"/>
                  </a:cubicBezTo>
                  <a:cubicBezTo>
                    <a:pt x="2860" y="3020"/>
                    <a:pt x="3998" y="2371"/>
                    <a:pt x="4224" y="1300"/>
                  </a:cubicBezTo>
                  <a:cubicBezTo>
                    <a:pt x="4289" y="1040"/>
                    <a:pt x="4258" y="715"/>
                    <a:pt x="4258" y="455"/>
                  </a:cubicBezTo>
                  <a:cubicBezTo>
                    <a:pt x="4258" y="390"/>
                    <a:pt x="4258" y="356"/>
                    <a:pt x="4224" y="291"/>
                  </a:cubicBezTo>
                  <a:cubicBezTo>
                    <a:pt x="3639" y="0"/>
                    <a:pt x="2828" y="0"/>
                    <a:pt x="2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190475" y="1420475"/>
              <a:ext cx="93475" cy="151025"/>
            </a:xfrm>
            <a:custGeom>
              <a:avLst/>
              <a:gdLst/>
              <a:ahLst/>
              <a:cxnLst/>
              <a:rect l="l" t="t" r="r" b="b"/>
              <a:pathLst>
                <a:path w="3739" h="6041" extrusionOk="0">
                  <a:moveTo>
                    <a:pt x="65" y="0"/>
                  </a:moveTo>
                  <a:cubicBezTo>
                    <a:pt x="130" y="0"/>
                    <a:pt x="0" y="4224"/>
                    <a:pt x="65" y="4679"/>
                  </a:cubicBezTo>
                  <a:cubicBezTo>
                    <a:pt x="164" y="5230"/>
                    <a:pt x="684" y="5750"/>
                    <a:pt x="1139" y="5945"/>
                  </a:cubicBezTo>
                  <a:cubicBezTo>
                    <a:pt x="1305" y="6010"/>
                    <a:pt x="1487" y="6041"/>
                    <a:pt x="1676" y="6041"/>
                  </a:cubicBezTo>
                  <a:cubicBezTo>
                    <a:pt x="2519" y="6041"/>
                    <a:pt x="3486" y="5424"/>
                    <a:pt x="3673" y="4549"/>
                  </a:cubicBezTo>
                  <a:cubicBezTo>
                    <a:pt x="3738" y="4224"/>
                    <a:pt x="3673" y="3769"/>
                    <a:pt x="3673" y="3410"/>
                  </a:cubicBezTo>
                  <a:lnTo>
                    <a:pt x="3673" y="325"/>
                  </a:lnTo>
                  <a:lnTo>
                    <a:pt x="3673" y="0"/>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282300" y="1471600"/>
              <a:ext cx="7300" cy="20375"/>
            </a:xfrm>
            <a:custGeom>
              <a:avLst/>
              <a:gdLst/>
              <a:ahLst/>
              <a:cxnLst/>
              <a:rect l="l" t="t" r="r" b="b"/>
              <a:pathLst>
                <a:path w="292" h="815" extrusionOk="0">
                  <a:moveTo>
                    <a:pt x="260" y="1"/>
                  </a:moveTo>
                  <a:cubicBezTo>
                    <a:pt x="161" y="100"/>
                    <a:pt x="96" y="230"/>
                    <a:pt x="0" y="326"/>
                  </a:cubicBezTo>
                  <a:lnTo>
                    <a:pt x="0" y="814"/>
                  </a:lnTo>
                  <a:cubicBezTo>
                    <a:pt x="96" y="554"/>
                    <a:pt x="195" y="294"/>
                    <a:pt x="291" y="1"/>
                  </a:cubicBez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188075" y="1471600"/>
              <a:ext cx="4050" cy="12250"/>
            </a:xfrm>
            <a:custGeom>
              <a:avLst/>
              <a:gdLst/>
              <a:ahLst/>
              <a:cxnLst/>
              <a:rect l="l" t="t" r="r" b="b"/>
              <a:pathLst>
                <a:path w="162" h="490" extrusionOk="0">
                  <a:moveTo>
                    <a:pt x="0" y="1"/>
                  </a:moveTo>
                  <a:cubicBezTo>
                    <a:pt x="31" y="165"/>
                    <a:pt x="96" y="326"/>
                    <a:pt x="161" y="489"/>
                  </a:cubicBezTo>
                  <a:lnTo>
                    <a:pt x="161" y="35"/>
                  </a:lnTo>
                  <a:lnTo>
                    <a:pt x="130" y="1"/>
                  </a:ln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192100" y="1472450"/>
              <a:ext cx="90225" cy="57675"/>
            </a:xfrm>
            <a:custGeom>
              <a:avLst/>
              <a:gdLst/>
              <a:ahLst/>
              <a:cxnLst/>
              <a:rect l="l" t="t" r="r" b="b"/>
              <a:pathLst>
                <a:path w="3609" h="2307" extrusionOk="0">
                  <a:moveTo>
                    <a:pt x="0" y="1"/>
                  </a:moveTo>
                  <a:lnTo>
                    <a:pt x="0" y="455"/>
                  </a:lnTo>
                  <a:cubicBezTo>
                    <a:pt x="390" y="1526"/>
                    <a:pt x="1040" y="2306"/>
                    <a:pt x="1854" y="2306"/>
                  </a:cubicBezTo>
                  <a:cubicBezTo>
                    <a:pt x="2600" y="2306"/>
                    <a:pt x="3184" y="1690"/>
                    <a:pt x="3608" y="780"/>
                  </a:cubicBezTo>
                  <a:lnTo>
                    <a:pt x="3608" y="292"/>
                  </a:lnTo>
                  <a:cubicBezTo>
                    <a:pt x="3444" y="455"/>
                    <a:pt x="3314" y="585"/>
                    <a:pt x="3119" y="715"/>
                  </a:cubicBezTo>
                  <a:cubicBezTo>
                    <a:pt x="2795" y="975"/>
                    <a:pt x="2373" y="1136"/>
                    <a:pt x="1950" y="1136"/>
                  </a:cubicBezTo>
                  <a:lnTo>
                    <a:pt x="1919" y="1136"/>
                  </a:lnTo>
                  <a:cubicBezTo>
                    <a:pt x="1204" y="1136"/>
                    <a:pt x="619" y="780"/>
                    <a:pt x="164" y="196"/>
                  </a:cubicBezTo>
                  <a:cubicBezTo>
                    <a:pt x="99" y="131"/>
                    <a:pt x="34" y="66"/>
                    <a:pt x="0" y="1"/>
                  </a:cubicBezTo>
                  <a:close/>
                </a:path>
              </a:pathLst>
            </a:custGeom>
            <a:solidFill>
              <a:srgbClr val="DF9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166100" y="1290500"/>
              <a:ext cx="147075" cy="210375"/>
            </a:xfrm>
            <a:custGeom>
              <a:avLst/>
              <a:gdLst/>
              <a:ahLst/>
              <a:cxnLst/>
              <a:rect l="l" t="t" r="r" b="b"/>
              <a:pathLst>
                <a:path w="5883" h="8415" extrusionOk="0">
                  <a:moveTo>
                    <a:pt x="2959" y="1"/>
                  </a:moveTo>
                  <a:cubicBezTo>
                    <a:pt x="1074" y="1"/>
                    <a:pt x="1" y="1690"/>
                    <a:pt x="1" y="3770"/>
                  </a:cubicBezTo>
                  <a:cubicBezTo>
                    <a:pt x="1" y="5880"/>
                    <a:pt x="1074" y="8414"/>
                    <a:pt x="2959" y="8414"/>
                  </a:cubicBezTo>
                  <a:cubicBezTo>
                    <a:pt x="4809" y="8414"/>
                    <a:pt x="5883" y="5880"/>
                    <a:pt x="5883" y="3770"/>
                  </a:cubicBezTo>
                  <a:cubicBezTo>
                    <a:pt x="5883" y="1690"/>
                    <a:pt x="4809" y="1"/>
                    <a:pt x="2959"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165325" y="1336000"/>
              <a:ext cx="147850" cy="164875"/>
            </a:xfrm>
            <a:custGeom>
              <a:avLst/>
              <a:gdLst/>
              <a:ahLst/>
              <a:cxnLst/>
              <a:rect l="l" t="t" r="r" b="b"/>
              <a:pathLst>
                <a:path w="5914" h="6595" extrusionOk="0">
                  <a:moveTo>
                    <a:pt x="1396" y="0"/>
                  </a:moveTo>
                  <a:cubicBezTo>
                    <a:pt x="1396" y="1"/>
                    <a:pt x="1396" y="2"/>
                    <a:pt x="1396" y="3"/>
                  </a:cubicBezTo>
                  <a:lnTo>
                    <a:pt x="1396" y="3"/>
                  </a:lnTo>
                  <a:cubicBezTo>
                    <a:pt x="1396" y="2"/>
                    <a:pt x="1396" y="1"/>
                    <a:pt x="1396" y="0"/>
                  </a:cubicBezTo>
                  <a:close/>
                  <a:moveTo>
                    <a:pt x="1396" y="3"/>
                  </a:moveTo>
                  <a:lnTo>
                    <a:pt x="1396" y="3"/>
                  </a:lnTo>
                  <a:cubicBezTo>
                    <a:pt x="1365" y="299"/>
                    <a:pt x="1427" y="1690"/>
                    <a:pt x="195" y="1820"/>
                  </a:cubicBezTo>
                  <a:cubicBezTo>
                    <a:pt x="1" y="1820"/>
                    <a:pt x="131" y="2371"/>
                    <a:pt x="131" y="2535"/>
                  </a:cubicBezTo>
                  <a:cubicBezTo>
                    <a:pt x="162" y="4450"/>
                    <a:pt x="1300" y="6594"/>
                    <a:pt x="3021" y="6594"/>
                  </a:cubicBezTo>
                  <a:cubicBezTo>
                    <a:pt x="4809" y="6594"/>
                    <a:pt x="5914" y="4060"/>
                    <a:pt x="5815" y="2111"/>
                  </a:cubicBezTo>
                  <a:cubicBezTo>
                    <a:pt x="5815" y="2015"/>
                    <a:pt x="5589" y="746"/>
                    <a:pt x="5589" y="616"/>
                  </a:cubicBezTo>
                  <a:cubicBezTo>
                    <a:pt x="5217" y="756"/>
                    <a:pt x="4810" y="812"/>
                    <a:pt x="4400" y="812"/>
                  </a:cubicBezTo>
                  <a:cubicBezTo>
                    <a:pt x="2921" y="812"/>
                    <a:pt x="1403" y="91"/>
                    <a:pt x="1396" y="3"/>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227050" y="1426975"/>
              <a:ext cx="26025" cy="8925"/>
            </a:xfrm>
            <a:custGeom>
              <a:avLst/>
              <a:gdLst/>
              <a:ahLst/>
              <a:cxnLst/>
              <a:rect l="l" t="t" r="r" b="b"/>
              <a:pathLst>
                <a:path w="1041" h="357" extrusionOk="0">
                  <a:moveTo>
                    <a:pt x="97" y="0"/>
                  </a:moveTo>
                  <a:cubicBezTo>
                    <a:pt x="66" y="0"/>
                    <a:pt x="1" y="65"/>
                    <a:pt x="32" y="96"/>
                  </a:cubicBezTo>
                  <a:cubicBezTo>
                    <a:pt x="131" y="195"/>
                    <a:pt x="261" y="260"/>
                    <a:pt x="391" y="325"/>
                  </a:cubicBezTo>
                  <a:cubicBezTo>
                    <a:pt x="422" y="325"/>
                    <a:pt x="487" y="325"/>
                    <a:pt x="521" y="356"/>
                  </a:cubicBezTo>
                  <a:cubicBezTo>
                    <a:pt x="586" y="325"/>
                    <a:pt x="617" y="325"/>
                    <a:pt x="682" y="325"/>
                  </a:cubicBezTo>
                  <a:cubicBezTo>
                    <a:pt x="812" y="260"/>
                    <a:pt x="910" y="195"/>
                    <a:pt x="1007" y="96"/>
                  </a:cubicBezTo>
                  <a:cubicBezTo>
                    <a:pt x="1040" y="65"/>
                    <a:pt x="1007" y="0"/>
                    <a:pt x="942" y="0"/>
                  </a:cubicBezTo>
                  <a:cubicBezTo>
                    <a:pt x="846" y="31"/>
                    <a:pt x="682" y="65"/>
                    <a:pt x="521" y="65"/>
                  </a:cubicBezTo>
                  <a:cubicBezTo>
                    <a:pt x="357" y="65"/>
                    <a:pt x="227" y="31"/>
                    <a:pt x="97"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4254675" y="1356275"/>
              <a:ext cx="36550" cy="13375"/>
            </a:xfrm>
            <a:custGeom>
              <a:avLst/>
              <a:gdLst/>
              <a:ahLst/>
              <a:cxnLst/>
              <a:rect l="l" t="t" r="r" b="b"/>
              <a:pathLst>
                <a:path w="1462" h="535" extrusionOk="0">
                  <a:moveTo>
                    <a:pt x="746" y="0"/>
                  </a:moveTo>
                  <a:cubicBezTo>
                    <a:pt x="616" y="0"/>
                    <a:pt x="455" y="34"/>
                    <a:pt x="325" y="99"/>
                  </a:cubicBezTo>
                  <a:cubicBezTo>
                    <a:pt x="195" y="164"/>
                    <a:pt x="65" y="260"/>
                    <a:pt x="0" y="390"/>
                  </a:cubicBezTo>
                  <a:cubicBezTo>
                    <a:pt x="0" y="424"/>
                    <a:pt x="0" y="455"/>
                    <a:pt x="32" y="489"/>
                  </a:cubicBezTo>
                  <a:lnTo>
                    <a:pt x="65" y="489"/>
                  </a:lnTo>
                  <a:cubicBezTo>
                    <a:pt x="195" y="424"/>
                    <a:pt x="292" y="390"/>
                    <a:pt x="421" y="390"/>
                  </a:cubicBezTo>
                  <a:cubicBezTo>
                    <a:pt x="520" y="359"/>
                    <a:pt x="616" y="359"/>
                    <a:pt x="746" y="359"/>
                  </a:cubicBezTo>
                  <a:cubicBezTo>
                    <a:pt x="845" y="359"/>
                    <a:pt x="941" y="359"/>
                    <a:pt x="1071" y="390"/>
                  </a:cubicBezTo>
                  <a:cubicBezTo>
                    <a:pt x="1170" y="424"/>
                    <a:pt x="1266" y="489"/>
                    <a:pt x="1396" y="520"/>
                  </a:cubicBezTo>
                  <a:cubicBezTo>
                    <a:pt x="1406" y="530"/>
                    <a:pt x="1413" y="534"/>
                    <a:pt x="1419" y="534"/>
                  </a:cubicBezTo>
                  <a:cubicBezTo>
                    <a:pt x="1433" y="534"/>
                    <a:pt x="1439" y="511"/>
                    <a:pt x="1461" y="489"/>
                  </a:cubicBezTo>
                  <a:lnTo>
                    <a:pt x="1461" y="455"/>
                  </a:lnTo>
                  <a:cubicBezTo>
                    <a:pt x="1396" y="325"/>
                    <a:pt x="1300" y="195"/>
                    <a:pt x="1170" y="130"/>
                  </a:cubicBezTo>
                  <a:cubicBezTo>
                    <a:pt x="1040" y="65"/>
                    <a:pt x="910" y="0"/>
                    <a:pt x="746"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188850" y="1356275"/>
              <a:ext cx="37375" cy="13375"/>
            </a:xfrm>
            <a:custGeom>
              <a:avLst/>
              <a:gdLst/>
              <a:ahLst/>
              <a:cxnLst/>
              <a:rect l="l" t="t" r="r" b="b"/>
              <a:pathLst>
                <a:path w="1495" h="535" extrusionOk="0">
                  <a:moveTo>
                    <a:pt x="715" y="0"/>
                  </a:moveTo>
                  <a:cubicBezTo>
                    <a:pt x="585" y="0"/>
                    <a:pt x="424" y="65"/>
                    <a:pt x="294" y="130"/>
                  </a:cubicBezTo>
                  <a:cubicBezTo>
                    <a:pt x="195" y="195"/>
                    <a:pt x="65" y="325"/>
                    <a:pt x="34" y="455"/>
                  </a:cubicBezTo>
                  <a:cubicBezTo>
                    <a:pt x="0" y="455"/>
                    <a:pt x="0" y="489"/>
                    <a:pt x="34" y="489"/>
                  </a:cubicBezTo>
                  <a:cubicBezTo>
                    <a:pt x="34" y="511"/>
                    <a:pt x="50" y="534"/>
                    <a:pt x="71" y="534"/>
                  </a:cubicBezTo>
                  <a:cubicBezTo>
                    <a:pt x="80" y="534"/>
                    <a:pt x="89" y="530"/>
                    <a:pt x="99" y="520"/>
                  </a:cubicBezTo>
                  <a:cubicBezTo>
                    <a:pt x="195" y="489"/>
                    <a:pt x="325" y="424"/>
                    <a:pt x="424" y="390"/>
                  </a:cubicBezTo>
                  <a:cubicBezTo>
                    <a:pt x="520" y="359"/>
                    <a:pt x="650" y="359"/>
                    <a:pt x="749" y="359"/>
                  </a:cubicBezTo>
                  <a:cubicBezTo>
                    <a:pt x="845" y="359"/>
                    <a:pt x="944" y="359"/>
                    <a:pt x="1074" y="390"/>
                  </a:cubicBezTo>
                  <a:cubicBezTo>
                    <a:pt x="1170" y="390"/>
                    <a:pt x="1300" y="424"/>
                    <a:pt x="1399" y="489"/>
                  </a:cubicBezTo>
                  <a:lnTo>
                    <a:pt x="1464" y="489"/>
                  </a:lnTo>
                  <a:cubicBezTo>
                    <a:pt x="1495" y="455"/>
                    <a:pt x="1495" y="424"/>
                    <a:pt x="1464" y="390"/>
                  </a:cubicBezTo>
                  <a:cubicBezTo>
                    <a:pt x="1399" y="260"/>
                    <a:pt x="1300" y="164"/>
                    <a:pt x="1139" y="99"/>
                  </a:cubicBezTo>
                  <a:cubicBezTo>
                    <a:pt x="1009" y="34"/>
                    <a:pt x="879" y="0"/>
                    <a:pt x="71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4211775" y="1451225"/>
              <a:ext cx="56500" cy="18000"/>
            </a:xfrm>
            <a:custGeom>
              <a:avLst/>
              <a:gdLst/>
              <a:ahLst/>
              <a:cxnLst/>
              <a:rect l="l" t="t" r="r" b="b"/>
              <a:pathLst>
                <a:path w="2260" h="720" extrusionOk="0">
                  <a:moveTo>
                    <a:pt x="166" y="1"/>
                  </a:moveTo>
                  <a:cubicBezTo>
                    <a:pt x="78" y="1"/>
                    <a:pt x="1" y="174"/>
                    <a:pt x="92" y="265"/>
                  </a:cubicBezTo>
                  <a:cubicBezTo>
                    <a:pt x="287" y="525"/>
                    <a:pt x="677" y="720"/>
                    <a:pt x="1132" y="720"/>
                  </a:cubicBezTo>
                  <a:cubicBezTo>
                    <a:pt x="1586" y="720"/>
                    <a:pt x="1976" y="525"/>
                    <a:pt x="2171" y="265"/>
                  </a:cubicBezTo>
                  <a:cubicBezTo>
                    <a:pt x="2260" y="174"/>
                    <a:pt x="2185" y="1"/>
                    <a:pt x="2071" y="1"/>
                  </a:cubicBezTo>
                  <a:cubicBezTo>
                    <a:pt x="2061" y="1"/>
                    <a:pt x="2051" y="2"/>
                    <a:pt x="2041" y="5"/>
                  </a:cubicBezTo>
                  <a:cubicBezTo>
                    <a:pt x="1732" y="37"/>
                    <a:pt x="1423" y="54"/>
                    <a:pt x="1115" y="54"/>
                  </a:cubicBezTo>
                  <a:cubicBezTo>
                    <a:pt x="806" y="54"/>
                    <a:pt x="497" y="37"/>
                    <a:pt x="188" y="5"/>
                  </a:cubicBezTo>
                  <a:cubicBezTo>
                    <a:pt x="181" y="2"/>
                    <a:pt x="173"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185600" y="1251900"/>
              <a:ext cx="156825" cy="158575"/>
            </a:xfrm>
            <a:custGeom>
              <a:avLst/>
              <a:gdLst/>
              <a:ahLst/>
              <a:cxnLst/>
              <a:rect l="l" t="t" r="r" b="b"/>
              <a:pathLst>
                <a:path w="6273" h="6343" extrusionOk="0">
                  <a:moveTo>
                    <a:pt x="2475" y="0"/>
                  </a:moveTo>
                  <a:cubicBezTo>
                    <a:pt x="2365" y="0"/>
                    <a:pt x="2255" y="6"/>
                    <a:pt x="2145" y="17"/>
                  </a:cubicBezTo>
                  <a:cubicBezTo>
                    <a:pt x="520" y="180"/>
                    <a:pt x="1" y="1805"/>
                    <a:pt x="229" y="2260"/>
                  </a:cubicBezTo>
                  <a:cubicBezTo>
                    <a:pt x="855" y="3487"/>
                    <a:pt x="2446" y="3764"/>
                    <a:pt x="3591" y="3764"/>
                  </a:cubicBezTo>
                  <a:cubicBezTo>
                    <a:pt x="4112" y="3764"/>
                    <a:pt x="4541" y="3707"/>
                    <a:pt x="4744" y="3655"/>
                  </a:cubicBezTo>
                  <a:cubicBezTo>
                    <a:pt x="4778" y="4339"/>
                    <a:pt x="4744" y="6190"/>
                    <a:pt x="5004" y="6320"/>
                  </a:cubicBezTo>
                  <a:cubicBezTo>
                    <a:pt x="5032" y="6336"/>
                    <a:pt x="5062" y="6343"/>
                    <a:pt x="5093" y="6343"/>
                  </a:cubicBezTo>
                  <a:cubicBezTo>
                    <a:pt x="5377" y="6343"/>
                    <a:pt x="5728" y="5716"/>
                    <a:pt x="5817" y="5540"/>
                  </a:cubicBezTo>
                  <a:cubicBezTo>
                    <a:pt x="6272" y="4500"/>
                    <a:pt x="5914" y="2585"/>
                    <a:pt x="5363" y="1641"/>
                  </a:cubicBezTo>
                  <a:cubicBezTo>
                    <a:pt x="4796" y="630"/>
                    <a:pt x="3660" y="0"/>
                    <a:pt x="247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4270075" y="1413975"/>
              <a:ext cx="25225" cy="18675"/>
            </a:xfrm>
            <a:custGeom>
              <a:avLst/>
              <a:gdLst/>
              <a:ahLst/>
              <a:cxnLst/>
              <a:rect l="l" t="t" r="r" b="b"/>
              <a:pathLst>
                <a:path w="1009" h="747" extrusionOk="0">
                  <a:moveTo>
                    <a:pt x="520" y="0"/>
                  </a:moveTo>
                  <a:cubicBezTo>
                    <a:pt x="229" y="0"/>
                    <a:pt x="0" y="161"/>
                    <a:pt x="0" y="356"/>
                  </a:cubicBezTo>
                  <a:cubicBezTo>
                    <a:pt x="0" y="585"/>
                    <a:pt x="229" y="746"/>
                    <a:pt x="520" y="746"/>
                  </a:cubicBezTo>
                  <a:cubicBezTo>
                    <a:pt x="780" y="746"/>
                    <a:pt x="1009" y="585"/>
                    <a:pt x="1009" y="356"/>
                  </a:cubicBezTo>
                  <a:cubicBezTo>
                    <a:pt x="1009" y="161"/>
                    <a:pt x="780" y="0"/>
                    <a:pt x="520"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186450" y="1413975"/>
              <a:ext cx="25175" cy="18675"/>
            </a:xfrm>
            <a:custGeom>
              <a:avLst/>
              <a:gdLst/>
              <a:ahLst/>
              <a:cxnLst/>
              <a:rect l="l" t="t" r="r" b="b"/>
              <a:pathLst>
                <a:path w="1007" h="747" extrusionOk="0">
                  <a:moveTo>
                    <a:pt x="520" y="0"/>
                  </a:moveTo>
                  <a:cubicBezTo>
                    <a:pt x="226" y="0"/>
                    <a:pt x="0" y="161"/>
                    <a:pt x="0" y="356"/>
                  </a:cubicBezTo>
                  <a:cubicBezTo>
                    <a:pt x="0" y="585"/>
                    <a:pt x="226" y="746"/>
                    <a:pt x="520" y="746"/>
                  </a:cubicBezTo>
                  <a:cubicBezTo>
                    <a:pt x="780" y="746"/>
                    <a:pt x="1006" y="585"/>
                    <a:pt x="1006" y="356"/>
                  </a:cubicBezTo>
                  <a:cubicBezTo>
                    <a:pt x="1006" y="161"/>
                    <a:pt x="780" y="0"/>
                    <a:pt x="520"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4301775" y="1374150"/>
              <a:ext cx="22775" cy="38225"/>
            </a:xfrm>
            <a:custGeom>
              <a:avLst/>
              <a:gdLst/>
              <a:ahLst/>
              <a:cxnLst/>
              <a:rect l="l" t="t" r="r" b="b"/>
              <a:pathLst>
                <a:path w="911" h="1529" extrusionOk="0">
                  <a:moveTo>
                    <a:pt x="487" y="0"/>
                  </a:moveTo>
                  <a:cubicBezTo>
                    <a:pt x="261" y="0"/>
                    <a:pt x="32" y="325"/>
                    <a:pt x="32" y="749"/>
                  </a:cubicBezTo>
                  <a:cubicBezTo>
                    <a:pt x="1" y="1138"/>
                    <a:pt x="196" y="1495"/>
                    <a:pt x="422" y="1528"/>
                  </a:cubicBezTo>
                  <a:cubicBezTo>
                    <a:pt x="651" y="1528"/>
                    <a:pt x="846" y="1203"/>
                    <a:pt x="877" y="780"/>
                  </a:cubicBezTo>
                  <a:cubicBezTo>
                    <a:pt x="911" y="359"/>
                    <a:pt x="716" y="0"/>
                    <a:pt x="487"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4310675" y="1383875"/>
              <a:ext cx="6525" cy="19525"/>
            </a:xfrm>
            <a:custGeom>
              <a:avLst/>
              <a:gdLst/>
              <a:ahLst/>
              <a:cxnLst/>
              <a:rect l="l" t="t" r="r" b="b"/>
              <a:pathLst>
                <a:path w="261" h="781" extrusionOk="0">
                  <a:moveTo>
                    <a:pt x="1" y="1"/>
                  </a:moveTo>
                  <a:lnTo>
                    <a:pt x="1" y="781"/>
                  </a:lnTo>
                  <a:cubicBezTo>
                    <a:pt x="131" y="781"/>
                    <a:pt x="230" y="586"/>
                    <a:pt x="230" y="391"/>
                  </a:cubicBezTo>
                  <a:cubicBezTo>
                    <a:pt x="261" y="165"/>
                    <a:pt x="165" y="1"/>
                    <a:pt x="35"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4156350" y="1374150"/>
              <a:ext cx="22775" cy="38225"/>
            </a:xfrm>
            <a:custGeom>
              <a:avLst/>
              <a:gdLst/>
              <a:ahLst/>
              <a:cxnLst/>
              <a:rect l="l" t="t" r="r" b="b"/>
              <a:pathLst>
                <a:path w="911" h="1529" extrusionOk="0">
                  <a:moveTo>
                    <a:pt x="490" y="0"/>
                  </a:moveTo>
                  <a:cubicBezTo>
                    <a:pt x="261" y="0"/>
                    <a:pt x="66" y="325"/>
                    <a:pt x="35" y="749"/>
                  </a:cubicBezTo>
                  <a:cubicBezTo>
                    <a:pt x="1" y="1138"/>
                    <a:pt x="196" y="1495"/>
                    <a:pt x="425" y="1528"/>
                  </a:cubicBezTo>
                  <a:cubicBezTo>
                    <a:pt x="651" y="1528"/>
                    <a:pt x="879" y="1203"/>
                    <a:pt x="879" y="780"/>
                  </a:cubicBezTo>
                  <a:cubicBezTo>
                    <a:pt x="911" y="359"/>
                    <a:pt x="749" y="0"/>
                    <a:pt x="490"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4162850" y="1383875"/>
              <a:ext cx="8150" cy="19525"/>
            </a:xfrm>
            <a:custGeom>
              <a:avLst/>
              <a:gdLst/>
              <a:ahLst/>
              <a:cxnLst/>
              <a:rect l="l" t="t" r="r" b="b"/>
              <a:pathLst>
                <a:path w="326" h="781" extrusionOk="0">
                  <a:moveTo>
                    <a:pt x="294" y="1"/>
                  </a:moveTo>
                  <a:cubicBezTo>
                    <a:pt x="196" y="1"/>
                    <a:pt x="66" y="165"/>
                    <a:pt x="35" y="360"/>
                  </a:cubicBezTo>
                  <a:cubicBezTo>
                    <a:pt x="1" y="586"/>
                    <a:pt x="100" y="749"/>
                    <a:pt x="196" y="781"/>
                  </a:cubicBezTo>
                  <a:cubicBezTo>
                    <a:pt x="230" y="521"/>
                    <a:pt x="294" y="261"/>
                    <a:pt x="326"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4267675" y="1381475"/>
              <a:ext cx="10550" cy="16275"/>
            </a:xfrm>
            <a:custGeom>
              <a:avLst/>
              <a:gdLst/>
              <a:ahLst/>
              <a:cxnLst/>
              <a:rect l="l" t="t" r="r" b="b"/>
              <a:pathLst>
                <a:path w="422" h="651" extrusionOk="0">
                  <a:moveTo>
                    <a:pt x="226" y="1"/>
                  </a:moveTo>
                  <a:cubicBezTo>
                    <a:pt x="96" y="1"/>
                    <a:pt x="0" y="131"/>
                    <a:pt x="0" y="326"/>
                  </a:cubicBezTo>
                  <a:cubicBezTo>
                    <a:pt x="0" y="521"/>
                    <a:pt x="96" y="651"/>
                    <a:pt x="226" y="651"/>
                  </a:cubicBezTo>
                  <a:cubicBezTo>
                    <a:pt x="325" y="651"/>
                    <a:pt x="421" y="521"/>
                    <a:pt x="421" y="326"/>
                  </a:cubicBezTo>
                  <a:cubicBezTo>
                    <a:pt x="421" y="131"/>
                    <a:pt x="325" y="1"/>
                    <a:pt x="226"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4263575" y="1380625"/>
              <a:ext cx="6525" cy="6525"/>
            </a:xfrm>
            <a:custGeom>
              <a:avLst/>
              <a:gdLst/>
              <a:ahLst/>
              <a:cxnLst/>
              <a:rect l="l" t="t" r="r" b="b"/>
              <a:pathLst>
                <a:path w="261" h="261" extrusionOk="0">
                  <a:moveTo>
                    <a:pt x="130" y="1"/>
                  </a:moveTo>
                  <a:cubicBezTo>
                    <a:pt x="65" y="1"/>
                    <a:pt x="1" y="35"/>
                    <a:pt x="1" y="131"/>
                  </a:cubicBezTo>
                  <a:cubicBezTo>
                    <a:pt x="1" y="196"/>
                    <a:pt x="65" y="261"/>
                    <a:pt x="130" y="261"/>
                  </a:cubicBezTo>
                  <a:cubicBezTo>
                    <a:pt x="195" y="261"/>
                    <a:pt x="260" y="196"/>
                    <a:pt x="260" y="131"/>
                  </a:cubicBezTo>
                  <a:cubicBezTo>
                    <a:pt x="260" y="35"/>
                    <a:pt x="195" y="1"/>
                    <a:pt x="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4202700" y="1381475"/>
              <a:ext cx="11375" cy="16275"/>
            </a:xfrm>
            <a:custGeom>
              <a:avLst/>
              <a:gdLst/>
              <a:ahLst/>
              <a:cxnLst/>
              <a:rect l="l" t="t" r="r" b="b"/>
              <a:pathLst>
                <a:path w="455" h="651" extrusionOk="0">
                  <a:moveTo>
                    <a:pt x="226" y="1"/>
                  </a:moveTo>
                  <a:cubicBezTo>
                    <a:pt x="96" y="1"/>
                    <a:pt x="0" y="131"/>
                    <a:pt x="0" y="326"/>
                  </a:cubicBezTo>
                  <a:cubicBezTo>
                    <a:pt x="0" y="521"/>
                    <a:pt x="96" y="651"/>
                    <a:pt x="226" y="651"/>
                  </a:cubicBezTo>
                  <a:cubicBezTo>
                    <a:pt x="356" y="651"/>
                    <a:pt x="455" y="521"/>
                    <a:pt x="455" y="326"/>
                  </a:cubicBezTo>
                  <a:cubicBezTo>
                    <a:pt x="455" y="131"/>
                    <a:pt x="356" y="1"/>
                    <a:pt x="226"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4199450" y="1380625"/>
              <a:ext cx="6525" cy="6525"/>
            </a:xfrm>
            <a:custGeom>
              <a:avLst/>
              <a:gdLst/>
              <a:ahLst/>
              <a:cxnLst/>
              <a:rect l="l" t="t" r="r" b="b"/>
              <a:pathLst>
                <a:path w="261" h="261" extrusionOk="0">
                  <a:moveTo>
                    <a:pt x="130" y="1"/>
                  </a:moveTo>
                  <a:cubicBezTo>
                    <a:pt x="31" y="1"/>
                    <a:pt x="0" y="35"/>
                    <a:pt x="0" y="131"/>
                  </a:cubicBezTo>
                  <a:cubicBezTo>
                    <a:pt x="0" y="196"/>
                    <a:pt x="31" y="261"/>
                    <a:pt x="130" y="261"/>
                  </a:cubicBezTo>
                  <a:cubicBezTo>
                    <a:pt x="195" y="261"/>
                    <a:pt x="260" y="196"/>
                    <a:pt x="260" y="131"/>
                  </a:cubicBezTo>
                  <a:cubicBezTo>
                    <a:pt x="260" y="35"/>
                    <a:pt x="195" y="1"/>
                    <a:pt x="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4169350" y="1371725"/>
              <a:ext cx="139725" cy="47225"/>
            </a:xfrm>
            <a:custGeom>
              <a:avLst/>
              <a:gdLst/>
              <a:ahLst/>
              <a:cxnLst/>
              <a:rect l="l" t="t" r="r" b="b"/>
              <a:pathLst>
                <a:path w="5589" h="1889" extrusionOk="0">
                  <a:moveTo>
                    <a:pt x="4483" y="147"/>
                  </a:moveTo>
                  <a:cubicBezTo>
                    <a:pt x="4727" y="147"/>
                    <a:pt x="4983" y="192"/>
                    <a:pt x="5103" y="357"/>
                  </a:cubicBezTo>
                  <a:cubicBezTo>
                    <a:pt x="5298" y="617"/>
                    <a:pt x="5199" y="1365"/>
                    <a:pt x="4908" y="1560"/>
                  </a:cubicBezTo>
                  <a:cubicBezTo>
                    <a:pt x="4690" y="1697"/>
                    <a:pt x="4465" y="1753"/>
                    <a:pt x="4257" y="1753"/>
                  </a:cubicBezTo>
                  <a:cubicBezTo>
                    <a:pt x="3969" y="1753"/>
                    <a:pt x="3712" y="1646"/>
                    <a:pt x="3543" y="1495"/>
                  </a:cubicBezTo>
                  <a:cubicBezTo>
                    <a:pt x="3413" y="1365"/>
                    <a:pt x="3283" y="1202"/>
                    <a:pt x="3250" y="846"/>
                  </a:cubicBezTo>
                  <a:lnTo>
                    <a:pt x="3250" y="487"/>
                  </a:lnTo>
                  <a:cubicBezTo>
                    <a:pt x="3283" y="456"/>
                    <a:pt x="3315" y="357"/>
                    <a:pt x="3413" y="292"/>
                  </a:cubicBezTo>
                  <a:cubicBezTo>
                    <a:pt x="3543" y="196"/>
                    <a:pt x="3803" y="162"/>
                    <a:pt x="4224" y="162"/>
                  </a:cubicBezTo>
                  <a:cubicBezTo>
                    <a:pt x="4304" y="154"/>
                    <a:pt x="4393" y="147"/>
                    <a:pt x="4483" y="147"/>
                  </a:cubicBezTo>
                  <a:close/>
                  <a:moveTo>
                    <a:pt x="1365" y="162"/>
                  </a:moveTo>
                  <a:cubicBezTo>
                    <a:pt x="1789" y="162"/>
                    <a:pt x="2049" y="196"/>
                    <a:pt x="2179" y="292"/>
                  </a:cubicBezTo>
                  <a:cubicBezTo>
                    <a:pt x="2275" y="357"/>
                    <a:pt x="2309" y="456"/>
                    <a:pt x="2340" y="521"/>
                  </a:cubicBezTo>
                  <a:cubicBezTo>
                    <a:pt x="2374" y="586"/>
                    <a:pt x="2374" y="781"/>
                    <a:pt x="2340" y="846"/>
                  </a:cubicBezTo>
                  <a:cubicBezTo>
                    <a:pt x="2309" y="1235"/>
                    <a:pt x="2179" y="1365"/>
                    <a:pt x="2049" y="1495"/>
                  </a:cubicBezTo>
                  <a:cubicBezTo>
                    <a:pt x="1892" y="1652"/>
                    <a:pt x="1617" y="1773"/>
                    <a:pt x="1317" y="1773"/>
                  </a:cubicBezTo>
                  <a:cubicBezTo>
                    <a:pt x="1119" y="1773"/>
                    <a:pt x="909" y="1721"/>
                    <a:pt x="715" y="1592"/>
                  </a:cubicBezTo>
                  <a:cubicBezTo>
                    <a:pt x="424" y="1397"/>
                    <a:pt x="294" y="651"/>
                    <a:pt x="489" y="391"/>
                  </a:cubicBezTo>
                  <a:cubicBezTo>
                    <a:pt x="651" y="162"/>
                    <a:pt x="1074" y="162"/>
                    <a:pt x="1365" y="162"/>
                  </a:cubicBezTo>
                  <a:close/>
                  <a:moveTo>
                    <a:pt x="1269" y="1"/>
                  </a:moveTo>
                  <a:cubicBezTo>
                    <a:pt x="1105" y="1"/>
                    <a:pt x="521" y="32"/>
                    <a:pt x="196" y="66"/>
                  </a:cubicBezTo>
                  <a:cubicBezTo>
                    <a:pt x="99" y="97"/>
                    <a:pt x="1" y="196"/>
                    <a:pt x="1" y="292"/>
                  </a:cubicBezTo>
                  <a:cubicBezTo>
                    <a:pt x="34" y="357"/>
                    <a:pt x="34" y="422"/>
                    <a:pt x="99" y="456"/>
                  </a:cubicBezTo>
                  <a:cubicBezTo>
                    <a:pt x="131" y="487"/>
                    <a:pt x="196" y="552"/>
                    <a:pt x="196" y="682"/>
                  </a:cubicBezTo>
                  <a:cubicBezTo>
                    <a:pt x="229" y="877"/>
                    <a:pt x="359" y="1527"/>
                    <a:pt x="619" y="1722"/>
                  </a:cubicBezTo>
                  <a:cubicBezTo>
                    <a:pt x="770" y="1816"/>
                    <a:pt x="996" y="1889"/>
                    <a:pt x="1268" y="1889"/>
                  </a:cubicBezTo>
                  <a:cubicBezTo>
                    <a:pt x="1465" y="1889"/>
                    <a:pt x="1686" y="1850"/>
                    <a:pt x="1919" y="1755"/>
                  </a:cubicBezTo>
                  <a:cubicBezTo>
                    <a:pt x="1984" y="1722"/>
                    <a:pt x="2145" y="1625"/>
                    <a:pt x="2210" y="1560"/>
                  </a:cubicBezTo>
                  <a:cubicBezTo>
                    <a:pt x="2309" y="1430"/>
                    <a:pt x="2504" y="1171"/>
                    <a:pt x="2569" y="812"/>
                  </a:cubicBezTo>
                  <a:cubicBezTo>
                    <a:pt x="2569" y="812"/>
                    <a:pt x="2600" y="586"/>
                    <a:pt x="2795" y="586"/>
                  </a:cubicBezTo>
                  <a:cubicBezTo>
                    <a:pt x="2807" y="584"/>
                    <a:pt x="2818" y="583"/>
                    <a:pt x="2829" y="583"/>
                  </a:cubicBezTo>
                  <a:cubicBezTo>
                    <a:pt x="2994" y="583"/>
                    <a:pt x="3024" y="812"/>
                    <a:pt x="3024" y="812"/>
                  </a:cubicBezTo>
                  <a:cubicBezTo>
                    <a:pt x="3089" y="1171"/>
                    <a:pt x="3283" y="1430"/>
                    <a:pt x="3413" y="1527"/>
                  </a:cubicBezTo>
                  <a:cubicBezTo>
                    <a:pt x="3478" y="1592"/>
                    <a:pt x="3640" y="1722"/>
                    <a:pt x="3705" y="1722"/>
                  </a:cubicBezTo>
                  <a:cubicBezTo>
                    <a:pt x="3932" y="1828"/>
                    <a:pt x="4148" y="1869"/>
                    <a:pt x="4340" y="1869"/>
                  </a:cubicBezTo>
                  <a:cubicBezTo>
                    <a:pt x="4614" y="1869"/>
                    <a:pt x="4838" y="1785"/>
                    <a:pt x="4973" y="1690"/>
                  </a:cubicBezTo>
                  <a:cubicBezTo>
                    <a:pt x="5264" y="1495"/>
                    <a:pt x="5363" y="846"/>
                    <a:pt x="5394" y="617"/>
                  </a:cubicBezTo>
                  <a:cubicBezTo>
                    <a:pt x="5428" y="521"/>
                    <a:pt x="5459" y="456"/>
                    <a:pt x="5524" y="391"/>
                  </a:cubicBezTo>
                  <a:cubicBezTo>
                    <a:pt x="5558" y="391"/>
                    <a:pt x="5589" y="326"/>
                    <a:pt x="5589" y="292"/>
                  </a:cubicBezTo>
                  <a:lnTo>
                    <a:pt x="5589" y="196"/>
                  </a:lnTo>
                  <a:cubicBezTo>
                    <a:pt x="5589" y="131"/>
                    <a:pt x="5524" y="66"/>
                    <a:pt x="5459" y="32"/>
                  </a:cubicBezTo>
                  <a:cubicBezTo>
                    <a:pt x="5168" y="1"/>
                    <a:pt x="4484" y="1"/>
                    <a:pt x="4323" y="1"/>
                  </a:cubicBezTo>
                  <a:cubicBezTo>
                    <a:pt x="4063" y="1"/>
                    <a:pt x="3478" y="66"/>
                    <a:pt x="3315" y="162"/>
                  </a:cubicBezTo>
                  <a:cubicBezTo>
                    <a:pt x="3183" y="250"/>
                    <a:pt x="3096" y="264"/>
                    <a:pt x="3054" y="264"/>
                  </a:cubicBezTo>
                  <a:cubicBezTo>
                    <a:pt x="3034" y="264"/>
                    <a:pt x="3024" y="261"/>
                    <a:pt x="3024" y="261"/>
                  </a:cubicBezTo>
                  <a:lnTo>
                    <a:pt x="2569" y="261"/>
                  </a:lnTo>
                  <a:cubicBezTo>
                    <a:pt x="2569" y="261"/>
                    <a:pt x="2558" y="264"/>
                    <a:pt x="2538" y="264"/>
                  </a:cubicBezTo>
                  <a:cubicBezTo>
                    <a:pt x="2495" y="264"/>
                    <a:pt x="2407" y="250"/>
                    <a:pt x="2275" y="162"/>
                  </a:cubicBezTo>
                  <a:cubicBezTo>
                    <a:pt x="2114" y="66"/>
                    <a:pt x="1529" y="1"/>
                    <a:pt x="1269"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4278200" y="1374975"/>
              <a:ext cx="875" cy="25"/>
            </a:xfrm>
            <a:custGeom>
              <a:avLst/>
              <a:gdLst/>
              <a:ahLst/>
              <a:cxnLst/>
              <a:rect l="l" t="t" r="r" b="b"/>
              <a:pathLst>
                <a:path w="35" h="1" extrusionOk="0">
                  <a:moveTo>
                    <a:pt x="34" y="1"/>
                  </a:moveTo>
                  <a:lnTo>
                    <a:pt x="0" y="1"/>
                  </a:lnTo>
                  <a:lnTo>
                    <a:pt x="0" y="1"/>
                  </a:ln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4296900" y="1398500"/>
              <a:ext cx="1650" cy="4900"/>
            </a:xfrm>
            <a:custGeom>
              <a:avLst/>
              <a:gdLst/>
              <a:ahLst/>
              <a:cxnLst/>
              <a:rect l="l" t="t" r="r" b="b"/>
              <a:pathLst>
                <a:path w="66" h="196" extrusionOk="0">
                  <a:moveTo>
                    <a:pt x="66" y="1"/>
                  </a:moveTo>
                  <a:cubicBezTo>
                    <a:pt x="66" y="66"/>
                    <a:pt x="32" y="131"/>
                    <a:pt x="1" y="196"/>
                  </a:cubicBezTo>
                  <a:cubicBezTo>
                    <a:pt x="32" y="131"/>
                    <a:pt x="66" y="66"/>
                    <a:pt x="66" y="1"/>
                  </a:cubicBez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4296900" y="1403375"/>
              <a:ext cx="25" cy="25"/>
            </a:xfrm>
            <a:custGeom>
              <a:avLst/>
              <a:gdLst/>
              <a:ahLst/>
              <a:cxnLst/>
              <a:rect l="l" t="t" r="r" b="b"/>
              <a:pathLst>
                <a:path w="1" h="1" extrusionOk="0">
                  <a:moveTo>
                    <a:pt x="1" y="1"/>
                  </a:moveTo>
                  <a:lnTo>
                    <a:pt x="1" y="1"/>
                  </a:ln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4296900" y="1403375"/>
              <a:ext cx="25" cy="25"/>
            </a:xfrm>
            <a:custGeom>
              <a:avLst/>
              <a:gdLst/>
              <a:ahLst/>
              <a:cxnLst/>
              <a:rect l="l" t="t" r="r" b="b"/>
              <a:pathLst>
                <a:path w="1" h="1" extrusionOk="0">
                  <a:moveTo>
                    <a:pt x="1" y="1"/>
                  </a:moveTo>
                  <a:lnTo>
                    <a:pt x="1" y="1"/>
                  </a:ln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4270925" y="1374975"/>
              <a:ext cx="5675" cy="825"/>
            </a:xfrm>
            <a:custGeom>
              <a:avLst/>
              <a:gdLst/>
              <a:ahLst/>
              <a:cxnLst/>
              <a:rect l="l" t="t" r="r" b="b"/>
              <a:pathLst>
                <a:path w="227" h="33" extrusionOk="0">
                  <a:moveTo>
                    <a:pt x="226" y="1"/>
                  </a:moveTo>
                  <a:cubicBezTo>
                    <a:pt x="195" y="1"/>
                    <a:pt x="195" y="1"/>
                    <a:pt x="161" y="32"/>
                  </a:cubicBezTo>
                  <a:lnTo>
                    <a:pt x="0" y="32"/>
                  </a:lnTo>
                  <a:lnTo>
                    <a:pt x="0" y="32"/>
                  </a:lnTo>
                  <a:lnTo>
                    <a:pt x="161" y="32"/>
                  </a:lnTo>
                  <a:cubicBezTo>
                    <a:pt x="195" y="1"/>
                    <a:pt x="195" y="1"/>
                    <a:pt x="226" y="1"/>
                  </a:cubicBez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207575" y="1375775"/>
              <a:ext cx="3250" cy="850"/>
            </a:xfrm>
            <a:custGeom>
              <a:avLst/>
              <a:gdLst/>
              <a:ahLst/>
              <a:cxnLst/>
              <a:rect l="l" t="t" r="r" b="b"/>
              <a:pathLst>
                <a:path w="130" h="34" extrusionOk="0">
                  <a:moveTo>
                    <a:pt x="0" y="0"/>
                  </a:moveTo>
                  <a:cubicBezTo>
                    <a:pt x="23" y="0"/>
                    <a:pt x="65" y="0"/>
                    <a:pt x="99" y="14"/>
                  </a:cubicBezTo>
                  <a:lnTo>
                    <a:pt x="99" y="14"/>
                  </a:lnTo>
                  <a:cubicBezTo>
                    <a:pt x="96" y="7"/>
                    <a:pt x="96" y="0"/>
                    <a:pt x="96" y="0"/>
                  </a:cubicBezTo>
                  <a:close/>
                  <a:moveTo>
                    <a:pt x="99" y="14"/>
                  </a:moveTo>
                  <a:cubicBezTo>
                    <a:pt x="103" y="23"/>
                    <a:pt x="111" y="34"/>
                    <a:pt x="130" y="34"/>
                  </a:cubicBezTo>
                  <a:cubicBezTo>
                    <a:pt x="121" y="25"/>
                    <a:pt x="111" y="19"/>
                    <a:pt x="99" y="14"/>
                  </a:cubicBezTo>
                  <a:close/>
                </a:path>
              </a:pathLst>
            </a:custGeom>
            <a:solidFill>
              <a:srgbClr val="F9BE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207575" y="1375775"/>
              <a:ext cx="2425" cy="25"/>
            </a:xfrm>
            <a:custGeom>
              <a:avLst/>
              <a:gdLst/>
              <a:ahLst/>
              <a:cxnLst/>
              <a:rect l="l" t="t" r="r" b="b"/>
              <a:pathLst>
                <a:path w="97" h="1" extrusionOk="0">
                  <a:moveTo>
                    <a:pt x="96" y="0"/>
                  </a:moveTo>
                  <a:lnTo>
                    <a:pt x="96" y="0"/>
                  </a:lnTo>
                  <a:lnTo>
                    <a:pt x="96" y="0"/>
                  </a:lnTo>
                  <a:close/>
                  <a:moveTo>
                    <a:pt x="0" y="0"/>
                  </a:moveTo>
                  <a:lnTo>
                    <a:pt x="0" y="0"/>
                  </a:lnTo>
                  <a:lnTo>
                    <a:pt x="96" y="0"/>
                  </a:ln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4200225" y="1375775"/>
              <a:ext cx="5750" cy="25"/>
            </a:xfrm>
            <a:custGeom>
              <a:avLst/>
              <a:gdLst/>
              <a:ahLst/>
              <a:cxnLst/>
              <a:rect l="l" t="t" r="r" b="b"/>
              <a:pathLst>
                <a:path w="230" h="1" extrusionOk="0">
                  <a:moveTo>
                    <a:pt x="0" y="0"/>
                  </a:moveTo>
                  <a:lnTo>
                    <a:pt x="0" y="0"/>
                  </a:lnTo>
                  <a:lnTo>
                    <a:pt x="130" y="0"/>
                  </a:lnTo>
                  <a:lnTo>
                    <a:pt x="229" y="0"/>
                  </a:lnTo>
                  <a:lnTo>
                    <a:pt x="229" y="0"/>
                  </a:lnTo>
                  <a:lnTo>
                    <a:pt x="130" y="0"/>
                  </a:lnTo>
                  <a:lnTo>
                    <a:pt x="0" y="0"/>
                  </a:lnTo>
                  <a:lnTo>
                    <a:pt x="0" y="0"/>
                  </a:lnTo>
                  <a:lnTo>
                    <a:pt x="0" y="0"/>
                  </a:lnTo>
                  <a:close/>
                </a:path>
              </a:pathLst>
            </a:custGeom>
            <a:solidFill>
              <a:srgbClr val="F9BE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4200225" y="1375775"/>
              <a:ext cx="5750" cy="25"/>
            </a:xfrm>
            <a:custGeom>
              <a:avLst/>
              <a:gdLst/>
              <a:ahLst/>
              <a:cxnLst/>
              <a:rect l="l" t="t" r="r" b="b"/>
              <a:pathLst>
                <a:path w="230" h="1" extrusionOk="0">
                  <a:moveTo>
                    <a:pt x="0" y="0"/>
                  </a:moveTo>
                  <a:lnTo>
                    <a:pt x="130" y="0"/>
                  </a:lnTo>
                  <a:lnTo>
                    <a:pt x="229" y="0"/>
                  </a:lnTo>
                  <a:lnTo>
                    <a:pt x="229" y="0"/>
                  </a:lnTo>
                  <a:lnTo>
                    <a:pt x="130" y="0"/>
                  </a:lnTo>
                  <a:lnTo>
                    <a:pt x="0" y="0"/>
                  </a:lnTo>
                  <a:close/>
                  <a:moveTo>
                    <a:pt x="0" y="0"/>
                  </a:moveTo>
                  <a:lnTo>
                    <a:pt x="0" y="0"/>
                  </a:lnTo>
                  <a:close/>
                </a:path>
              </a:pathLst>
            </a:custGeom>
            <a:solidFill>
              <a:srgbClr val="12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4261175" y="1497600"/>
              <a:ext cx="60900" cy="217700"/>
            </a:xfrm>
            <a:custGeom>
              <a:avLst/>
              <a:gdLst/>
              <a:ahLst/>
              <a:cxnLst/>
              <a:rect l="l" t="t" r="r" b="b"/>
              <a:pathLst>
                <a:path w="2436" h="8708" extrusionOk="0">
                  <a:moveTo>
                    <a:pt x="876" y="0"/>
                  </a:moveTo>
                  <a:lnTo>
                    <a:pt x="845" y="294"/>
                  </a:lnTo>
                  <a:cubicBezTo>
                    <a:pt x="1300" y="359"/>
                    <a:pt x="1721" y="780"/>
                    <a:pt x="1916" y="1300"/>
                  </a:cubicBezTo>
                  <a:cubicBezTo>
                    <a:pt x="2111" y="1820"/>
                    <a:pt x="2111" y="2438"/>
                    <a:pt x="2046" y="2924"/>
                  </a:cubicBezTo>
                  <a:cubicBezTo>
                    <a:pt x="1851" y="4939"/>
                    <a:pt x="1136" y="6888"/>
                    <a:pt x="0" y="8546"/>
                  </a:cubicBezTo>
                  <a:lnTo>
                    <a:pt x="260" y="8708"/>
                  </a:lnTo>
                  <a:cubicBezTo>
                    <a:pt x="1430" y="7018"/>
                    <a:pt x="2145" y="5038"/>
                    <a:pt x="2371" y="2958"/>
                  </a:cubicBezTo>
                  <a:cubicBezTo>
                    <a:pt x="2405" y="2438"/>
                    <a:pt x="2436" y="1789"/>
                    <a:pt x="2210" y="1204"/>
                  </a:cubicBezTo>
                  <a:cubicBezTo>
                    <a:pt x="1981" y="554"/>
                    <a:pt x="1461" y="65"/>
                    <a:pt x="876"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4145825" y="1502475"/>
              <a:ext cx="46300" cy="131600"/>
            </a:xfrm>
            <a:custGeom>
              <a:avLst/>
              <a:gdLst/>
              <a:ahLst/>
              <a:cxnLst/>
              <a:rect l="l" t="t" r="r" b="b"/>
              <a:pathLst>
                <a:path w="1852" h="5264" extrusionOk="0">
                  <a:moveTo>
                    <a:pt x="1851" y="0"/>
                  </a:moveTo>
                  <a:cubicBezTo>
                    <a:pt x="877" y="879"/>
                    <a:pt x="261" y="2243"/>
                    <a:pt x="66" y="3834"/>
                  </a:cubicBezTo>
                  <a:cubicBezTo>
                    <a:pt x="32" y="4289"/>
                    <a:pt x="1" y="4744"/>
                    <a:pt x="1" y="5264"/>
                  </a:cubicBezTo>
                  <a:lnTo>
                    <a:pt x="326" y="5264"/>
                  </a:lnTo>
                  <a:cubicBezTo>
                    <a:pt x="292" y="4744"/>
                    <a:pt x="326" y="4289"/>
                    <a:pt x="391" y="3868"/>
                  </a:cubicBezTo>
                  <a:cubicBezTo>
                    <a:pt x="552" y="2340"/>
                    <a:pt x="942" y="1495"/>
                    <a:pt x="1786" y="489"/>
                  </a:cubicBezTo>
                  <a:lnTo>
                    <a:pt x="1851"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4239200" y="1704700"/>
              <a:ext cx="39875" cy="39100"/>
            </a:xfrm>
            <a:custGeom>
              <a:avLst/>
              <a:gdLst/>
              <a:ahLst/>
              <a:cxnLst/>
              <a:rect l="l" t="t" r="r" b="b"/>
              <a:pathLst>
                <a:path w="1595" h="1564" extrusionOk="0">
                  <a:moveTo>
                    <a:pt x="809" y="0"/>
                  </a:moveTo>
                  <a:cubicBezTo>
                    <a:pt x="789" y="0"/>
                    <a:pt x="769" y="1"/>
                    <a:pt x="749" y="3"/>
                  </a:cubicBezTo>
                  <a:cubicBezTo>
                    <a:pt x="326" y="3"/>
                    <a:pt x="1" y="392"/>
                    <a:pt x="1" y="813"/>
                  </a:cubicBezTo>
                  <a:cubicBezTo>
                    <a:pt x="33" y="1220"/>
                    <a:pt x="362" y="1564"/>
                    <a:pt x="763" y="1564"/>
                  </a:cubicBezTo>
                  <a:cubicBezTo>
                    <a:pt x="780" y="1564"/>
                    <a:pt x="797" y="1563"/>
                    <a:pt x="814" y="1562"/>
                  </a:cubicBezTo>
                  <a:cubicBezTo>
                    <a:pt x="1269" y="1562"/>
                    <a:pt x="1594" y="1172"/>
                    <a:pt x="1594" y="749"/>
                  </a:cubicBezTo>
                  <a:cubicBezTo>
                    <a:pt x="1562" y="346"/>
                    <a:pt x="1235" y="0"/>
                    <a:pt x="809"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4248175" y="1714500"/>
              <a:ext cx="21150" cy="20300"/>
            </a:xfrm>
            <a:custGeom>
              <a:avLst/>
              <a:gdLst/>
              <a:ahLst/>
              <a:cxnLst/>
              <a:rect l="l" t="t" r="r" b="b"/>
              <a:pathLst>
                <a:path w="846" h="812" extrusionOk="0">
                  <a:moveTo>
                    <a:pt x="422" y="0"/>
                  </a:moveTo>
                  <a:cubicBezTo>
                    <a:pt x="195" y="0"/>
                    <a:pt x="1" y="195"/>
                    <a:pt x="32" y="421"/>
                  </a:cubicBezTo>
                  <a:cubicBezTo>
                    <a:pt x="32" y="650"/>
                    <a:pt x="227" y="811"/>
                    <a:pt x="455" y="811"/>
                  </a:cubicBezTo>
                  <a:cubicBezTo>
                    <a:pt x="681" y="811"/>
                    <a:pt x="845" y="616"/>
                    <a:pt x="845" y="390"/>
                  </a:cubicBezTo>
                  <a:cubicBezTo>
                    <a:pt x="845" y="162"/>
                    <a:pt x="650"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4110875" y="1629150"/>
              <a:ext cx="79625" cy="125975"/>
            </a:xfrm>
            <a:custGeom>
              <a:avLst/>
              <a:gdLst/>
              <a:ahLst/>
              <a:cxnLst/>
              <a:rect l="l" t="t" r="r" b="b"/>
              <a:pathLst>
                <a:path w="3185" h="5039" extrusionOk="0">
                  <a:moveTo>
                    <a:pt x="1553" y="1"/>
                  </a:moveTo>
                  <a:cubicBezTo>
                    <a:pt x="1534" y="1"/>
                    <a:pt x="1514" y="1"/>
                    <a:pt x="1495" y="2"/>
                  </a:cubicBezTo>
                  <a:cubicBezTo>
                    <a:pt x="650" y="36"/>
                    <a:pt x="0" y="750"/>
                    <a:pt x="34" y="1561"/>
                  </a:cubicBezTo>
                  <a:lnTo>
                    <a:pt x="99" y="3251"/>
                  </a:lnTo>
                  <a:lnTo>
                    <a:pt x="130" y="4389"/>
                  </a:lnTo>
                  <a:cubicBezTo>
                    <a:pt x="130" y="4695"/>
                    <a:pt x="391" y="4943"/>
                    <a:pt x="692" y="4943"/>
                  </a:cubicBezTo>
                  <a:cubicBezTo>
                    <a:pt x="711" y="4943"/>
                    <a:pt x="730" y="4942"/>
                    <a:pt x="749" y="4940"/>
                  </a:cubicBezTo>
                  <a:lnTo>
                    <a:pt x="944" y="4940"/>
                  </a:lnTo>
                  <a:cubicBezTo>
                    <a:pt x="1009" y="5005"/>
                    <a:pt x="1074" y="5039"/>
                    <a:pt x="1139" y="5039"/>
                  </a:cubicBezTo>
                  <a:cubicBezTo>
                    <a:pt x="1269" y="5005"/>
                    <a:pt x="1365" y="4909"/>
                    <a:pt x="1365" y="4779"/>
                  </a:cubicBezTo>
                  <a:cubicBezTo>
                    <a:pt x="1365" y="4649"/>
                    <a:pt x="1235" y="4550"/>
                    <a:pt x="1105" y="4550"/>
                  </a:cubicBezTo>
                  <a:cubicBezTo>
                    <a:pt x="1040" y="4550"/>
                    <a:pt x="975" y="4615"/>
                    <a:pt x="944" y="4680"/>
                  </a:cubicBezTo>
                  <a:lnTo>
                    <a:pt x="749" y="4680"/>
                  </a:lnTo>
                  <a:cubicBezTo>
                    <a:pt x="554" y="4680"/>
                    <a:pt x="424" y="4550"/>
                    <a:pt x="424" y="4355"/>
                  </a:cubicBezTo>
                  <a:lnTo>
                    <a:pt x="359" y="3186"/>
                  </a:lnTo>
                  <a:lnTo>
                    <a:pt x="325" y="1561"/>
                  </a:lnTo>
                  <a:cubicBezTo>
                    <a:pt x="294" y="880"/>
                    <a:pt x="814" y="295"/>
                    <a:pt x="1495" y="295"/>
                  </a:cubicBezTo>
                  <a:cubicBezTo>
                    <a:pt x="1516" y="294"/>
                    <a:pt x="1537" y="294"/>
                    <a:pt x="1558" y="294"/>
                  </a:cubicBezTo>
                  <a:cubicBezTo>
                    <a:pt x="2214" y="294"/>
                    <a:pt x="2764" y="803"/>
                    <a:pt x="2795" y="1465"/>
                  </a:cubicBezTo>
                  <a:lnTo>
                    <a:pt x="2828" y="3121"/>
                  </a:lnTo>
                  <a:lnTo>
                    <a:pt x="2893" y="4290"/>
                  </a:lnTo>
                  <a:cubicBezTo>
                    <a:pt x="2893" y="4454"/>
                    <a:pt x="2763" y="4615"/>
                    <a:pt x="2568" y="4615"/>
                  </a:cubicBezTo>
                  <a:lnTo>
                    <a:pt x="2275" y="4615"/>
                  </a:lnTo>
                  <a:cubicBezTo>
                    <a:pt x="2244" y="4550"/>
                    <a:pt x="2145" y="4519"/>
                    <a:pt x="2080" y="4519"/>
                  </a:cubicBezTo>
                  <a:cubicBezTo>
                    <a:pt x="1950" y="4519"/>
                    <a:pt x="1854" y="4649"/>
                    <a:pt x="1854" y="4779"/>
                  </a:cubicBezTo>
                  <a:cubicBezTo>
                    <a:pt x="1854" y="4909"/>
                    <a:pt x="1950" y="5005"/>
                    <a:pt x="2080" y="5005"/>
                  </a:cubicBezTo>
                  <a:cubicBezTo>
                    <a:pt x="2179" y="5005"/>
                    <a:pt x="2244" y="4940"/>
                    <a:pt x="2275" y="4909"/>
                  </a:cubicBezTo>
                  <a:lnTo>
                    <a:pt x="2600" y="4875"/>
                  </a:lnTo>
                  <a:cubicBezTo>
                    <a:pt x="2925" y="4875"/>
                    <a:pt x="3184" y="4615"/>
                    <a:pt x="3153" y="4259"/>
                  </a:cubicBezTo>
                  <a:lnTo>
                    <a:pt x="3119" y="3090"/>
                  </a:lnTo>
                  <a:lnTo>
                    <a:pt x="3054" y="1465"/>
                  </a:lnTo>
                  <a:cubicBezTo>
                    <a:pt x="3024" y="640"/>
                    <a:pt x="2371" y="1"/>
                    <a:pt x="1553"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4309900" y="1916700"/>
              <a:ext cx="45525" cy="29500"/>
            </a:xfrm>
            <a:custGeom>
              <a:avLst/>
              <a:gdLst/>
              <a:ahLst/>
              <a:cxnLst/>
              <a:rect l="l" t="t" r="r" b="b"/>
              <a:pathLst>
                <a:path w="1821" h="1180" extrusionOk="0">
                  <a:moveTo>
                    <a:pt x="1795" y="1163"/>
                  </a:moveTo>
                  <a:lnTo>
                    <a:pt x="1795" y="1163"/>
                  </a:lnTo>
                  <a:cubicBezTo>
                    <a:pt x="1804" y="1166"/>
                    <a:pt x="1812" y="1168"/>
                    <a:pt x="1820" y="1171"/>
                  </a:cubicBezTo>
                  <a:cubicBezTo>
                    <a:pt x="1812" y="1168"/>
                    <a:pt x="1804" y="1165"/>
                    <a:pt x="1795" y="1163"/>
                  </a:cubicBezTo>
                  <a:close/>
                  <a:moveTo>
                    <a:pt x="326" y="1"/>
                  </a:moveTo>
                  <a:cubicBezTo>
                    <a:pt x="32" y="100"/>
                    <a:pt x="1" y="360"/>
                    <a:pt x="97" y="620"/>
                  </a:cubicBezTo>
                  <a:cubicBezTo>
                    <a:pt x="162" y="781"/>
                    <a:pt x="326" y="1074"/>
                    <a:pt x="487" y="1139"/>
                  </a:cubicBezTo>
                  <a:cubicBezTo>
                    <a:pt x="550" y="1171"/>
                    <a:pt x="638" y="1179"/>
                    <a:pt x="722" y="1179"/>
                  </a:cubicBezTo>
                  <a:cubicBezTo>
                    <a:pt x="809" y="1179"/>
                    <a:pt x="893" y="1171"/>
                    <a:pt x="942" y="1171"/>
                  </a:cubicBezTo>
                  <a:cubicBezTo>
                    <a:pt x="1137" y="1171"/>
                    <a:pt x="1332" y="1128"/>
                    <a:pt x="1527" y="1128"/>
                  </a:cubicBezTo>
                  <a:cubicBezTo>
                    <a:pt x="1616" y="1128"/>
                    <a:pt x="1706" y="1137"/>
                    <a:pt x="1795" y="1163"/>
                  </a:cubicBezTo>
                  <a:lnTo>
                    <a:pt x="1795" y="1163"/>
                  </a:lnTo>
                  <a:cubicBezTo>
                    <a:pt x="1480" y="1061"/>
                    <a:pt x="1195" y="810"/>
                    <a:pt x="942" y="620"/>
                  </a:cubicBezTo>
                  <a:lnTo>
                    <a:pt x="326"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4242650" y="1914300"/>
              <a:ext cx="169625" cy="108625"/>
            </a:xfrm>
            <a:custGeom>
              <a:avLst/>
              <a:gdLst/>
              <a:ahLst/>
              <a:cxnLst/>
              <a:rect l="l" t="t" r="r" b="b"/>
              <a:pathLst>
                <a:path w="6785" h="4345" extrusionOk="0">
                  <a:moveTo>
                    <a:pt x="5745" y="1"/>
                  </a:moveTo>
                  <a:cubicBezTo>
                    <a:pt x="4671" y="1300"/>
                    <a:pt x="2626" y="942"/>
                    <a:pt x="1227" y="1721"/>
                  </a:cubicBezTo>
                  <a:cubicBezTo>
                    <a:pt x="481" y="2111"/>
                    <a:pt x="92" y="2730"/>
                    <a:pt x="58" y="3476"/>
                  </a:cubicBezTo>
                  <a:cubicBezTo>
                    <a:pt x="1" y="3961"/>
                    <a:pt x="419" y="4344"/>
                    <a:pt x="894" y="4344"/>
                  </a:cubicBezTo>
                  <a:cubicBezTo>
                    <a:pt x="961" y="4344"/>
                    <a:pt x="1029" y="4337"/>
                    <a:pt x="1097" y="4321"/>
                  </a:cubicBezTo>
                  <a:cubicBezTo>
                    <a:pt x="1456" y="4224"/>
                    <a:pt x="1812" y="4094"/>
                    <a:pt x="2137" y="3965"/>
                  </a:cubicBezTo>
                  <a:cubicBezTo>
                    <a:pt x="2821" y="3640"/>
                    <a:pt x="3535" y="3835"/>
                    <a:pt x="4281" y="3671"/>
                  </a:cubicBezTo>
                  <a:cubicBezTo>
                    <a:pt x="5386" y="3411"/>
                    <a:pt x="6070" y="2436"/>
                    <a:pt x="6784" y="1656"/>
                  </a:cubicBezTo>
                  <a:cubicBezTo>
                    <a:pt x="6330" y="1072"/>
                    <a:pt x="6036" y="651"/>
                    <a:pt x="5745"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4345650" y="1573950"/>
              <a:ext cx="228225" cy="428100"/>
            </a:xfrm>
            <a:custGeom>
              <a:avLst/>
              <a:gdLst/>
              <a:ahLst/>
              <a:cxnLst/>
              <a:rect l="l" t="t" r="r" b="b"/>
              <a:pathLst>
                <a:path w="9129" h="17124" extrusionOk="0">
                  <a:moveTo>
                    <a:pt x="2729" y="0"/>
                  </a:moveTo>
                  <a:cubicBezTo>
                    <a:pt x="1526" y="65"/>
                    <a:pt x="681" y="1334"/>
                    <a:pt x="520" y="2340"/>
                  </a:cubicBezTo>
                  <a:cubicBezTo>
                    <a:pt x="0" y="5134"/>
                    <a:pt x="1495" y="5914"/>
                    <a:pt x="1495" y="5914"/>
                  </a:cubicBezTo>
                  <a:lnTo>
                    <a:pt x="5035" y="8058"/>
                  </a:lnTo>
                  <a:cubicBezTo>
                    <a:pt x="4419" y="9422"/>
                    <a:pt x="845" y="14070"/>
                    <a:pt x="845" y="14070"/>
                  </a:cubicBezTo>
                  <a:cubicBezTo>
                    <a:pt x="1396" y="16019"/>
                    <a:pt x="3314" y="17124"/>
                    <a:pt x="3314" y="17124"/>
                  </a:cubicBezTo>
                  <a:cubicBezTo>
                    <a:pt x="3345" y="17124"/>
                    <a:pt x="3670" y="16734"/>
                    <a:pt x="3704" y="16700"/>
                  </a:cubicBezTo>
                  <a:cubicBezTo>
                    <a:pt x="4939" y="15239"/>
                    <a:pt x="9129" y="7993"/>
                    <a:pt x="8383" y="6368"/>
                  </a:cubicBezTo>
                  <a:cubicBezTo>
                    <a:pt x="8089" y="5817"/>
                    <a:pt x="2891" y="0"/>
                    <a:pt x="2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3476550" y="1703125"/>
              <a:ext cx="220950" cy="108425"/>
            </a:xfrm>
            <a:custGeom>
              <a:avLst/>
              <a:gdLst/>
              <a:ahLst/>
              <a:cxnLst/>
              <a:rect l="l" t="t" r="r" b="b"/>
              <a:pathLst>
                <a:path w="8838" h="4337" extrusionOk="0">
                  <a:moveTo>
                    <a:pt x="2535" y="1"/>
                  </a:moveTo>
                  <a:lnTo>
                    <a:pt x="0" y="2470"/>
                  </a:lnTo>
                  <a:lnTo>
                    <a:pt x="130" y="2566"/>
                  </a:lnTo>
                  <a:lnTo>
                    <a:pt x="356" y="2730"/>
                  </a:lnTo>
                  <a:cubicBezTo>
                    <a:pt x="520" y="2860"/>
                    <a:pt x="650" y="2956"/>
                    <a:pt x="811" y="3055"/>
                  </a:cubicBezTo>
                  <a:lnTo>
                    <a:pt x="1300" y="3346"/>
                  </a:lnTo>
                  <a:lnTo>
                    <a:pt x="1820" y="3574"/>
                  </a:lnTo>
                  <a:cubicBezTo>
                    <a:pt x="1981" y="3671"/>
                    <a:pt x="2145" y="3736"/>
                    <a:pt x="2340" y="3801"/>
                  </a:cubicBezTo>
                  <a:cubicBezTo>
                    <a:pt x="2405" y="3834"/>
                    <a:pt x="2501" y="3866"/>
                    <a:pt x="2600" y="3899"/>
                  </a:cubicBezTo>
                  <a:lnTo>
                    <a:pt x="2859" y="3964"/>
                  </a:lnTo>
                  <a:lnTo>
                    <a:pt x="3119" y="4060"/>
                  </a:lnTo>
                  <a:lnTo>
                    <a:pt x="3249" y="4094"/>
                  </a:lnTo>
                  <a:lnTo>
                    <a:pt x="3379" y="4125"/>
                  </a:lnTo>
                  <a:cubicBezTo>
                    <a:pt x="3540" y="4159"/>
                    <a:pt x="3735" y="4190"/>
                    <a:pt x="3899" y="4224"/>
                  </a:cubicBezTo>
                  <a:cubicBezTo>
                    <a:pt x="4383" y="4301"/>
                    <a:pt x="4863" y="4336"/>
                    <a:pt x="5335" y="4336"/>
                  </a:cubicBezTo>
                  <a:cubicBezTo>
                    <a:pt x="6259" y="4336"/>
                    <a:pt x="7154" y="4200"/>
                    <a:pt x="7993" y="3964"/>
                  </a:cubicBezTo>
                  <a:cubicBezTo>
                    <a:pt x="8479" y="3834"/>
                    <a:pt x="8838" y="3379"/>
                    <a:pt x="8838" y="2826"/>
                  </a:cubicBezTo>
                  <a:cubicBezTo>
                    <a:pt x="8804" y="2176"/>
                    <a:pt x="8284" y="1690"/>
                    <a:pt x="7668" y="1690"/>
                  </a:cubicBezTo>
                  <a:lnTo>
                    <a:pt x="7634" y="1690"/>
                  </a:lnTo>
                  <a:cubicBezTo>
                    <a:pt x="6529" y="1690"/>
                    <a:pt x="5490" y="1560"/>
                    <a:pt x="4580" y="1235"/>
                  </a:cubicBezTo>
                  <a:cubicBezTo>
                    <a:pt x="4125" y="1071"/>
                    <a:pt x="3704" y="845"/>
                    <a:pt x="3314" y="585"/>
                  </a:cubicBezTo>
                  <a:cubicBezTo>
                    <a:pt x="3021" y="422"/>
                    <a:pt x="2794" y="227"/>
                    <a:pt x="2535"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358875" y="1508925"/>
              <a:ext cx="181050" cy="255950"/>
            </a:xfrm>
            <a:custGeom>
              <a:avLst/>
              <a:gdLst/>
              <a:ahLst/>
              <a:cxnLst/>
              <a:rect l="l" t="t" r="r" b="b"/>
              <a:pathLst>
                <a:path w="7242" h="10238" extrusionOk="0">
                  <a:moveTo>
                    <a:pt x="1097" y="0"/>
                  </a:moveTo>
                  <a:cubicBezTo>
                    <a:pt x="0" y="0"/>
                    <a:pt x="129" y="1554"/>
                    <a:pt x="320" y="2700"/>
                  </a:cubicBezTo>
                  <a:cubicBezTo>
                    <a:pt x="354" y="2861"/>
                    <a:pt x="354" y="2926"/>
                    <a:pt x="385" y="3025"/>
                  </a:cubicBezTo>
                  <a:cubicBezTo>
                    <a:pt x="419" y="3121"/>
                    <a:pt x="419" y="3220"/>
                    <a:pt x="450" y="3316"/>
                  </a:cubicBezTo>
                  <a:cubicBezTo>
                    <a:pt x="484" y="3480"/>
                    <a:pt x="549" y="3675"/>
                    <a:pt x="580" y="3836"/>
                  </a:cubicBezTo>
                  <a:cubicBezTo>
                    <a:pt x="679" y="4195"/>
                    <a:pt x="809" y="4520"/>
                    <a:pt x="939" y="4845"/>
                  </a:cubicBezTo>
                  <a:cubicBezTo>
                    <a:pt x="1198" y="5526"/>
                    <a:pt x="1490" y="6175"/>
                    <a:pt x="1848" y="6794"/>
                  </a:cubicBezTo>
                  <a:cubicBezTo>
                    <a:pt x="2204" y="7410"/>
                    <a:pt x="2594" y="8028"/>
                    <a:pt x="3049" y="8613"/>
                  </a:cubicBezTo>
                  <a:cubicBezTo>
                    <a:pt x="3504" y="9164"/>
                    <a:pt x="4058" y="9684"/>
                    <a:pt x="4609" y="10173"/>
                  </a:cubicBezTo>
                  <a:lnTo>
                    <a:pt x="4707" y="10238"/>
                  </a:lnTo>
                  <a:lnTo>
                    <a:pt x="7242" y="7769"/>
                  </a:lnTo>
                  <a:cubicBezTo>
                    <a:pt x="7143" y="7670"/>
                    <a:pt x="7047" y="7540"/>
                    <a:pt x="6948" y="7444"/>
                  </a:cubicBezTo>
                  <a:cubicBezTo>
                    <a:pt x="6363" y="6825"/>
                    <a:pt x="5908" y="6110"/>
                    <a:pt x="5552" y="5364"/>
                  </a:cubicBezTo>
                  <a:cubicBezTo>
                    <a:pt x="5292" y="4746"/>
                    <a:pt x="4349" y="1726"/>
                    <a:pt x="4188" y="1432"/>
                  </a:cubicBezTo>
                  <a:cubicBezTo>
                    <a:pt x="3699" y="457"/>
                    <a:pt x="2433" y="67"/>
                    <a:pt x="1165" y="2"/>
                  </a:cubicBezTo>
                  <a:cubicBezTo>
                    <a:pt x="1142" y="1"/>
                    <a:pt x="1119" y="0"/>
                    <a:pt x="1097"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293750" y="2189625"/>
              <a:ext cx="186850" cy="295675"/>
            </a:xfrm>
            <a:custGeom>
              <a:avLst/>
              <a:gdLst/>
              <a:ahLst/>
              <a:cxnLst/>
              <a:rect l="l" t="t" r="r" b="b"/>
              <a:pathLst>
                <a:path w="7474" h="11827" extrusionOk="0">
                  <a:moveTo>
                    <a:pt x="7182" y="0"/>
                  </a:moveTo>
                  <a:lnTo>
                    <a:pt x="1" y="294"/>
                  </a:lnTo>
                  <a:lnTo>
                    <a:pt x="1009" y="11827"/>
                  </a:lnTo>
                  <a:lnTo>
                    <a:pt x="6499" y="11827"/>
                  </a:lnTo>
                  <a:cubicBezTo>
                    <a:pt x="6824" y="9521"/>
                    <a:pt x="7182" y="6987"/>
                    <a:pt x="7312" y="5654"/>
                  </a:cubicBezTo>
                  <a:cubicBezTo>
                    <a:pt x="7474" y="3899"/>
                    <a:pt x="7409" y="2114"/>
                    <a:pt x="7312" y="1040"/>
                  </a:cubicBezTo>
                  <a:cubicBezTo>
                    <a:pt x="7247" y="390"/>
                    <a:pt x="7182" y="0"/>
                    <a:pt x="7182"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3293750" y="2189625"/>
              <a:ext cx="182825" cy="295675"/>
            </a:xfrm>
            <a:custGeom>
              <a:avLst/>
              <a:gdLst/>
              <a:ahLst/>
              <a:cxnLst/>
              <a:rect l="l" t="t" r="r" b="b"/>
              <a:pathLst>
                <a:path w="7313" h="11827" extrusionOk="0">
                  <a:moveTo>
                    <a:pt x="7182" y="0"/>
                  </a:moveTo>
                  <a:lnTo>
                    <a:pt x="1" y="294"/>
                  </a:lnTo>
                  <a:lnTo>
                    <a:pt x="1009" y="11827"/>
                  </a:lnTo>
                  <a:lnTo>
                    <a:pt x="1854" y="11827"/>
                  </a:lnTo>
                  <a:cubicBezTo>
                    <a:pt x="1885" y="10852"/>
                    <a:pt x="2015" y="9877"/>
                    <a:pt x="2080" y="8936"/>
                  </a:cubicBezTo>
                  <a:cubicBezTo>
                    <a:pt x="2210" y="7182"/>
                    <a:pt x="2309" y="5459"/>
                    <a:pt x="2439" y="3738"/>
                  </a:cubicBezTo>
                  <a:cubicBezTo>
                    <a:pt x="2504" y="2633"/>
                    <a:pt x="3349" y="1724"/>
                    <a:pt x="4419" y="1529"/>
                  </a:cubicBezTo>
                  <a:lnTo>
                    <a:pt x="7312" y="1040"/>
                  </a:lnTo>
                  <a:cubicBezTo>
                    <a:pt x="7247" y="390"/>
                    <a:pt x="7182" y="0"/>
                    <a:pt x="7182"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3137800" y="2177475"/>
              <a:ext cx="203950" cy="307825"/>
            </a:xfrm>
            <a:custGeom>
              <a:avLst/>
              <a:gdLst/>
              <a:ahLst/>
              <a:cxnLst/>
              <a:rect l="l" t="t" r="r" b="b"/>
              <a:pathLst>
                <a:path w="8158" h="12313" extrusionOk="0">
                  <a:moveTo>
                    <a:pt x="295" y="0"/>
                  </a:moveTo>
                  <a:lnTo>
                    <a:pt x="295" y="0"/>
                  </a:lnTo>
                  <a:cubicBezTo>
                    <a:pt x="360" y="195"/>
                    <a:pt x="1" y="6659"/>
                    <a:pt x="131" y="8448"/>
                  </a:cubicBezTo>
                  <a:cubicBezTo>
                    <a:pt x="165" y="9292"/>
                    <a:pt x="360" y="10883"/>
                    <a:pt x="555" y="12313"/>
                  </a:cubicBezTo>
                  <a:lnTo>
                    <a:pt x="6663" y="12313"/>
                  </a:lnTo>
                  <a:cubicBezTo>
                    <a:pt x="7214" y="7894"/>
                    <a:pt x="8157" y="520"/>
                    <a:pt x="8157" y="520"/>
                  </a:cubicBezTo>
                  <a:lnTo>
                    <a:pt x="6109" y="390"/>
                  </a:lnTo>
                  <a:lnTo>
                    <a:pt x="295" y="0"/>
                  </a:ln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137800" y="2177475"/>
              <a:ext cx="204725" cy="307825"/>
            </a:xfrm>
            <a:custGeom>
              <a:avLst/>
              <a:gdLst/>
              <a:ahLst/>
              <a:cxnLst/>
              <a:rect l="l" t="t" r="r" b="b"/>
              <a:pathLst>
                <a:path w="8189" h="12313" extrusionOk="0">
                  <a:moveTo>
                    <a:pt x="295" y="0"/>
                  </a:moveTo>
                  <a:lnTo>
                    <a:pt x="295" y="0"/>
                  </a:lnTo>
                  <a:cubicBezTo>
                    <a:pt x="360" y="195"/>
                    <a:pt x="1" y="6659"/>
                    <a:pt x="131" y="8448"/>
                  </a:cubicBezTo>
                  <a:cubicBezTo>
                    <a:pt x="165" y="9292"/>
                    <a:pt x="360" y="10883"/>
                    <a:pt x="555" y="12313"/>
                  </a:cubicBezTo>
                  <a:lnTo>
                    <a:pt x="1106" y="12313"/>
                  </a:lnTo>
                  <a:cubicBezTo>
                    <a:pt x="1009" y="10137"/>
                    <a:pt x="976" y="7894"/>
                    <a:pt x="1171" y="5685"/>
                  </a:cubicBezTo>
                  <a:cubicBezTo>
                    <a:pt x="1296" y="4053"/>
                    <a:pt x="1907" y="2299"/>
                    <a:pt x="3795" y="2299"/>
                  </a:cubicBezTo>
                  <a:cubicBezTo>
                    <a:pt x="3861" y="2299"/>
                    <a:pt x="3929" y="2301"/>
                    <a:pt x="3998" y="2306"/>
                  </a:cubicBezTo>
                  <a:lnTo>
                    <a:pt x="7897" y="2600"/>
                  </a:lnTo>
                  <a:lnTo>
                    <a:pt x="8188" y="910"/>
                  </a:lnTo>
                  <a:lnTo>
                    <a:pt x="6109" y="390"/>
                  </a:lnTo>
                  <a:lnTo>
                    <a:pt x="295" y="0"/>
                  </a:ln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124025" y="1488700"/>
              <a:ext cx="371200" cy="725325"/>
            </a:xfrm>
            <a:custGeom>
              <a:avLst/>
              <a:gdLst/>
              <a:ahLst/>
              <a:cxnLst/>
              <a:rect l="l" t="t" r="r" b="b"/>
              <a:pathLst>
                <a:path w="14848" h="29013" extrusionOk="0">
                  <a:moveTo>
                    <a:pt x="8869" y="0"/>
                  </a:moveTo>
                  <a:lnTo>
                    <a:pt x="4646" y="32"/>
                  </a:lnTo>
                  <a:lnTo>
                    <a:pt x="2241" y="650"/>
                  </a:lnTo>
                  <a:cubicBezTo>
                    <a:pt x="2241" y="650"/>
                    <a:pt x="2210" y="4484"/>
                    <a:pt x="2306" y="6594"/>
                  </a:cubicBezTo>
                  <a:cubicBezTo>
                    <a:pt x="2340" y="7148"/>
                    <a:pt x="2371" y="7569"/>
                    <a:pt x="2436" y="7798"/>
                  </a:cubicBezTo>
                  <a:cubicBezTo>
                    <a:pt x="2665" y="8902"/>
                    <a:pt x="3151" y="14166"/>
                    <a:pt x="3151" y="14881"/>
                  </a:cubicBezTo>
                  <a:cubicBezTo>
                    <a:pt x="3151" y="15302"/>
                    <a:pt x="2145" y="19395"/>
                    <a:pt x="1267" y="22904"/>
                  </a:cubicBezTo>
                  <a:cubicBezTo>
                    <a:pt x="586" y="25602"/>
                    <a:pt x="1" y="27972"/>
                    <a:pt x="1" y="27972"/>
                  </a:cubicBezTo>
                  <a:cubicBezTo>
                    <a:pt x="1" y="27972"/>
                    <a:pt x="3671" y="28786"/>
                    <a:pt x="6465" y="28981"/>
                  </a:cubicBezTo>
                  <a:cubicBezTo>
                    <a:pt x="6779" y="29003"/>
                    <a:pt x="7127" y="29012"/>
                    <a:pt x="7497" y="29012"/>
                  </a:cubicBezTo>
                  <a:cubicBezTo>
                    <a:pt x="10459" y="29012"/>
                    <a:pt x="14847" y="28396"/>
                    <a:pt x="14847" y="28396"/>
                  </a:cubicBezTo>
                  <a:cubicBezTo>
                    <a:pt x="14847" y="28396"/>
                    <a:pt x="14587" y="25763"/>
                    <a:pt x="14296" y="24952"/>
                  </a:cubicBezTo>
                  <a:cubicBezTo>
                    <a:pt x="14036" y="24139"/>
                    <a:pt x="12412" y="14587"/>
                    <a:pt x="12412" y="14587"/>
                  </a:cubicBezTo>
                  <a:cubicBezTo>
                    <a:pt x="12412" y="14587"/>
                    <a:pt x="14392" y="8414"/>
                    <a:pt x="14296" y="8123"/>
                  </a:cubicBezTo>
                  <a:cubicBezTo>
                    <a:pt x="14133" y="7504"/>
                    <a:pt x="11858" y="1105"/>
                    <a:pt x="11208" y="746"/>
                  </a:cubicBezTo>
                  <a:cubicBezTo>
                    <a:pt x="10559" y="356"/>
                    <a:pt x="8869" y="0"/>
                    <a:pt x="8869"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3164650" y="1599150"/>
              <a:ext cx="316800" cy="490625"/>
            </a:xfrm>
            <a:custGeom>
              <a:avLst/>
              <a:gdLst/>
              <a:ahLst/>
              <a:cxnLst/>
              <a:rect l="l" t="t" r="r" b="b"/>
              <a:pathLst>
                <a:path w="12672" h="19625" extrusionOk="0">
                  <a:moveTo>
                    <a:pt x="1526" y="1"/>
                  </a:moveTo>
                  <a:lnTo>
                    <a:pt x="681" y="2176"/>
                  </a:lnTo>
                  <a:cubicBezTo>
                    <a:pt x="715" y="2730"/>
                    <a:pt x="746" y="3151"/>
                    <a:pt x="811" y="3380"/>
                  </a:cubicBezTo>
                  <a:cubicBezTo>
                    <a:pt x="1040" y="4484"/>
                    <a:pt x="1526" y="9748"/>
                    <a:pt x="1526" y="10463"/>
                  </a:cubicBezTo>
                  <a:cubicBezTo>
                    <a:pt x="1526" y="10884"/>
                    <a:pt x="876" y="13938"/>
                    <a:pt x="0" y="17415"/>
                  </a:cubicBezTo>
                  <a:lnTo>
                    <a:pt x="6888" y="19625"/>
                  </a:lnTo>
                  <a:lnTo>
                    <a:pt x="9389" y="10463"/>
                  </a:lnTo>
                  <a:lnTo>
                    <a:pt x="10787" y="10169"/>
                  </a:lnTo>
                  <a:cubicBezTo>
                    <a:pt x="10787" y="10169"/>
                    <a:pt x="12573" y="5134"/>
                    <a:pt x="12671" y="3705"/>
                  </a:cubicBezTo>
                  <a:lnTo>
                    <a:pt x="12671" y="3705"/>
                  </a:lnTo>
                  <a:cubicBezTo>
                    <a:pt x="12350" y="4301"/>
                    <a:pt x="11705" y="4525"/>
                    <a:pt x="10998" y="4525"/>
                  </a:cubicBezTo>
                  <a:cubicBezTo>
                    <a:pt x="10704" y="4525"/>
                    <a:pt x="10400" y="4486"/>
                    <a:pt x="10103" y="4419"/>
                  </a:cubicBezTo>
                  <a:cubicBezTo>
                    <a:pt x="9529" y="4275"/>
                    <a:pt x="8904" y="3980"/>
                    <a:pt x="8317" y="3980"/>
                  </a:cubicBezTo>
                  <a:cubicBezTo>
                    <a:pt x="8240" y="3980"/>
                    <a:pt x="8164" y="3985"/>
                    <a:pt x="8089" y="3996"/>
                  </a:cubicBezTo>
                  <a:cubicBezTo>
                    <a:pt x="6724" y="4160"/>
                    <a:pt x="6075" y="4906"/>
                    <a:pt x="4905" y="4906"/>
                  </a:cubicBezTo>
                  <a:cubicBezTo>
                    <a:pt x="3964" y="4906"/>
                    <a:pt x="3086" y="4874"/>
                    <a:pt x="2729" y="3640"/>
                  </a:cubicBezTo>
                  <a:cubicBezTo>
                    <a:pt x="2600" y="3185"/>
                    <a:pt x="1526" y="1"/>
                    <a:pt x="152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141900" y="1699025"/>
              <a:ext cx="312700" cy="364750"/>
            </a:xfrm>
            <a:custGeom>
              <a:avLst/>
              <a:gdLst/>
              <a:ahLst/>
              <a:cxnLst/>
              <a:rect l="l" t="t" r="r" b="b"/>
              <a:pathLst>
                <a:path w="12508" h="14590" extrusionOk="0">
                  <a:moveTo>
                    <a:pt x="4874" y="1"/>
                  </a:moveTo>
                  <a:lnTo>
                    <a:pt x="2145" y="6304"/>
                  </a:lnTo>
                  <a:lnTo>
                    <a:pt x="682" y="9716"/>
                  </a:lnTo>
                  <a:lnTo>
                    <a:pt x="1" y="11307"/>
                  </a:lnTo>
                  <a:lnTo>
                    <a:pt x="7668" y="14590"/>
                  </a:lnTo>
                  <a:lnTo>
                    <a:pt x="9129" y="11177"/>
                  </a:lnTo>
                  <a:lnTo>
                    <a:pt x="9454" y="10397"/>
                  </a:lnTo>
                  <a:lnTo>
                    <a:pt x="12508" y="3284"/>
                  </a:lnTo>
                  <a:lnTo>
                    <a:pt x="4874"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158925" y="1856600"/>
              <a:ext cx="219325" cy="123675"/>
            </a:xfrm>
            <a:custGeom>
              <a:avLst/>
              <a:gdLst/>
              <a:ahLst/>
              <a:cxnLst/>
              <a:rect l="l" t="t" r="r" b="b"/>
              <a:pathLst>
                <a:path w="8773" h="4947" extrusionOk="0">
                  <a:moveTo>
                    <a:pt x="1464" y="1"/>
                  </a:moveTo>
                  <a:lnTo>
                    <a:pt x="1" y="3413"/>
                  </a:lnTo>
                  <a:cubicBezTo>
                    <a:pt x="520" y="3445"/>
                    <a:pt x="1040" y="3543"/>
                    <a:pt x="1560" y="3575"/>
                  </a:cubicBezTo>
                  <a:cubicBezTo>
                    <a:pt x="2015" y="3640"/>
                    <a:pt x="2470" y="3608"/>
                    <a:pt x="2894" y="3705"/>
                  </a:cubicBezTo>
                  <a:cubicBezTo>
                    <a:pt x="3899" y="3899"/>
                    <a:pt x="4843" y="4159"/>
                    <a:pt x="5818" y="4419"/>
                  </a:cubicBezTo>
                  <a:cubicBezTo>
                    <a:pt x="5948" y="4453"/>
                    <a:pt x="6044" y="4484"/>
                    <a:pt x="6142" y="4549"/>
                  </a:cubicBezTo>
                  <a:cubicBezTo>
                    <a:pt x="6564" y="4679"/>
                    <a:pt x="6953" y="4809"/>
                    <a:pt x="7377" y="4874"/>
                  </a:cubicBezTo>
                  <a:cubicBezTo>
                    <a:pt x="7464" y="4874"/>
                    <a:pt x="7882" y="4947"/>
                    <a:pt x="8170" y="4947"/>
                  </a:cubicBezTo>
                  <a:cubicBezTo>
                    <a:pt x="8315" y="4947"/>
                    <a:pt x="8426" y="4929"/>
                    <a:pt x="8448" y="4874"/>
                  </a:cubicBezTo>
                  <a:lnTo>
                    <a:pt x="8773" y="4094"/>
                  </a:lnTo>
                  <a:lnTo>
                    <a:pt x="8482" y="3283"/>
                  </a:lnTo>
                  <a:lnTo>
                    <a:pt x="1464"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262125" y="1876100"/>
              <a:ext cx="158375" cy="104350"/>
            </a:xfrm>
            <a:custGeom>
              <a:avLst/>
              <a:gdLst/>
              <a:ahLst/>
              <a:cxnLst/>
              <a:rect l="l" t="t" r="r" b="b"/>
              <a:pathLst>
                <a:path w="6335" h="4174" extrusionOk="0">
                  <a:moveTo>
                    <a:pt x="941" y="1"/>
                  </a:moveTo>
                  <a:cubicBezTo>
                    <a:pt x="681" y="619"/>
                    <a:pt x="325" y="1204"/>
                    <a:pt x="0" y="1820"/>
                  </a:cubicBezTo>
                  <a:cubicBezTo>
                    <a:pt x="845" y="2145"/>
                    <a:pt x="1461" y="2405"/>
                    <a:pt x="1461" y="2405"/>
                  </a:cubicBezTo>
                  <a:cubicBezTo>
                    <a:pt x="1690" y="2633"/>
                    <a:pt x="1755" y="2958"/>
                    <a:pt x="1981" y="3184"/>
                  </a:cubicBezTo>
                  <a:cubicBezTo>
                    <a:pt x="2241" y="3444"/>
                    <a:pt x="2534" y="3639"/>
                    <a:pt x="2825" y="3803"/>
                  </a:cubicBezTo>
                  <a:cubicBezTo>
                    <a:pt x="3272" y="4025"/>
                    <a:pt x="3793" y="4173"/>
                    <a:pt x="4304" y="4173"/>
                  </a:cubicBezTo>
                  <a:cubicBezTo>
                    <a:pt x="4463" y="4173"/>
                    <a:pt x="4621" y="4159"/>
                    <a:pt x="4775" y="4128"/>
                  </a:cubicBezTo>
                  <a:cubicBezTo>
                    <a:pt x="5328" y="3998"/>
                    <a:pt x="5749" y="3218"/>
                    <a:pt x="5978" y="2795"/>
                  </a:cubicBezTo>
                  <a:cubicBezTo>
                    <a:pt x="6043" y="2665"/>
                    <a:pt x="6108" y="2535"/>
                    <a:pt x="6139" y="2405"/>
                  </a:cubicBezTo>
                  <a:cubicBezTo>
                    <a:pt x="6173" y="2049"/>
                    <a:pt x="5749" y="1560"/>
                    <a:pt x="5555" y="1269"/>
                  </a:cubicBezTo>
                  <a:cubicBezTo>
                    <a:pt x="5718" y="1269"/>
                    <a:pt x="5879" y="1235"/>
                    <a:pt x="5978" y="1204"/>
                  </a:cubicBezTo>
                  <a:cubicBezTo>
                    <a:pt x="6139" y="1105"/>
                    <a:pt x="6334" y="780"/>
                    <a:pt x="6303" y="619"/>
                  </a:cubicBezTo>
                  <a:cubicBezTo>
                    <a:pt x="6303" y="585"/>
                    <a:pt x="6269" y="554"/>
                    <a:pt x="6238" y="554"/>
                  </a:cubicBezTo>
                  <a:cubicBezTo>
                    <a:pt x="6187" y="557"/>
                    <a:pt x="6136" y="559"/>
                    <a:pt x="6086" y="559"/>
                  </a:cubicBezTo>
                  <a:cubicBezTo>
                    <a:pt x="5654" y="559"/>
                    <a:pt x="5247" y="449"/>
                    <a:pt x="4840" y="390"/>
                  </a:cubicBezTo>
                  <a:cubicBezTo>
                    <a:pt x="4713" y="375"/>
                    <a:pt x="4590" y="368"/>
                    <a:pt x="4470" y="368"/>
                  </a:cubicBezTo>
                  <a:cubicBezTo>
                    <a:pt x="3847" y="368"/>
                    <a:pt x="3289" y="557"/>
                    <a:pt x="2664" y="749"/>
                  </a:cubicBezTo>
                  <a:cubicBezTo>
                    <a:pt x="2664" y="749"/>
                    <a:pt x="1820" y="424"/>
                    <a:pt x="94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3262125" y="1876100"/>
              <a:ext cx="72275" cy="76375"/>
            </a:xfrm>
            <a:custGeom>
              <a:avLst/>
              <a:gdLst/>
              <a:ahLst/>
              <a:cxnLst/>
              <a:rect l="l" t="t" r="r" b="b"/>
              <a:pathLst>
                <a:path w="2891" h="3055" extrusionOk="0">
                  <a:moveTo>
                    <a:pt x="941" y="1"/>
                  </a:moveTo>
                  <a:cubicBezTo>
                    <a:pt x="681" y="619"/>
                    <a:pt x="325" y="1204"/>
                    <a:pt x="0" y="1820"/>
                  </a:cubicBezTo>
                  <a:cubicBezTo>
                    <a:pt x="845" y="2145"/>
                    <a:pt x="1461" y="2405"/>
                    <a:pt x="1461" y="2405"/>
                  </a:cubicBezTo>
                  <a:cubicBezTo>
                    <a:pt x="1625" y="2600"/>
                    <a:pt x="1721" y="2828"/>
                    <a:pt x="1885" y="3055"/>
                  </a:cubicBezTo>
                  <a:cubicBezTo>
                    <a:pt x="1949" y="2763"/>
                    <a:pt x="2014" y="2439"/>
                    <a:pt x="2111" y="2179"/>
                  </a:cubicBezTo>
                  <a:cubicBezTo>
                    <a:pt x="2274" y="1659"/>
                    <a:pt x="2534" y="1105"/>
                    <a:pt x="2890" y="684"/>
                  </a:cubicBezTo>
                  <a:lnTo>
                    <a:pt x="2890" y="684"/>
                  </a:lnTo>
                  <a:cubicBezTo>
                    <a:pt x="2825" y="715"/>
                    <a:pt x="2760" y="715"/>
                    <a:pt x="2664" y="749"/>
                  </a:cubicBezTo>
                  <a:cubicBezTo>
                    <a:pt x="2664" y="749"/>
                    <a:pt x="1820" y="424"/>
                    <a:pt x="94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255625" y="1487500"/>
              <a:ext cx="128350" cy="97700"/>
            </a:xfrm>
            <a:custGeom>
              <a:avLst/>
              <a:gdLst/>
              <a:ahLst/>
              <a:cxnLst/>
              <a:rect l="l" t="t" r="r" b="b"/>
              <a:pathLst>
                <a:path w="5134" h="3908" extrusionOk="0">
                  <a:moveTo>
                    <a:pt x="2566" y="1"/>
                  </a:moveTo>
                  <a:cubicBezTo>
                    <a:pt x="2426" y="1"/>
                    <a:pt x="2285" y="4"/>
                    <a:pt x="2145" y="15"/>
                  </a:cubicBezTo>
                  <a:cubicBezTo>
                    <a:pt x="1721" y="15"/>
                    <a:pt x="1300" y="15"/>
                    <a:pt x="876" y="48"/>
                  </a:cubicBezTo>
                  <a:cubicBezTo>
                    <a:pt x="585" y="80"/>
                    <a:pt x="291" y="80"/>
                    <a:pt x="0" y="80"/>
                  </a:cubicBezTo>
                  <a:lnTo>
                    <a:pt x="0" y="1348"/>
                  </a:lnTo>
                  <a:cubicBezTo>
                    <a:pt x="0" y="1348"/>
                    <a:pt x="377" y="3908"/>
                    <a:pt x="2538" y="3908"/>
                  </a:cubicBezTo>
                  <a:cubicBezTo>
                    <a:pt x="2661" y="3908"/>
                    <a:pt x="2790" y="3900"/>
                    <a:pt x="2924" y="3882"/>
                  </a:cubicBezTo>
                  <a:cubicBezTo>
                    <a:pt x="5134" y="3622"/>
                    <a:pt x="4419" y="1543"/>
                    <a:pt x="4419" y="1543"/>
                  </a:cubicBezTo>
                  <a:lnTo>
                    <a:pt x="4385" y="210"/>
                  </a:lnTo>
                  <a:cubicBezTo>
                    <a:pt x="4094" y="80"/>
                    <a:pt x="3735" y="48"/>
                    <a:pt x="3410" y="15"/>
                  </a:cubicBezTo>
                  <a:cubicBezTo>
                    <a:pt x="3130" y="15"/>
                    <a:pt x="284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3267775" y="1413125"/>
              <a:ext cx="105600" cy="159050"/>
            </a:xfrm>
            <a:custGeom>
              <a:avLst/>
              <a:gdLst/>
              <a:ahLst/>
              <a:cxnLst/>
              <a:rect l="l" t="t" r="r" b="b"/>
              <a:pathLst>
                <a:path w="4224" h="6362" extrusionOk="0">
                  <a:moveTo>
                    <a:pt x="0" y="1"/>
                  </a:moveTo>
                  <a:lnTo>
                    <a:pt x="0" y="4159"/>
                  </a:lnTo>
                  <a:cubicBezTo>
                    <a:pt x="0" y="4159"/>
                    <a:pt x="320" y="6361"/>
                    <a:pt x="2078" y="6361"/>
                  </a:cubicBezTo>
                  <a:cubicBezTo>
                    <a:pt x="2182" y="6361"/>
                    <a:pt x="2291" y="6353"/>
                    <a:pt x="2404" y="6337"/>
                  </a:cubicBezTo>
                  <a:cubicBezTo>
                    <a:pt x="4224" y="6109"/>
                    <a:pt x="3639" y="4323"/>
                    <a:pt x="3639" y="4323"/>
                  </a:cubicBezTo>
                  <a:lnTo>
                    <a:pt x="3478"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3348225" y="1353875"/>
              <a:ext cx="67400" cy="241300"/>
            </a:xfrm>
            <a:custGeom>
              <a:avLst/>
              <a:gdLst/>
              <a:ahLst/>
              <a:cxnLst/>
              <a:rect l="l" t="t" r="r" b="b"/>
              <a:pathLst>
                <a:path w="2696" h="9652" extrusionOk="0">
                  <a:moveTo>
                    <a:pt x="390" y="0"/>
                  </a:moveTo>
                  <a:lnTo>
                    <a:pt x="0" y="9648"/>
                  </a:lnTo>
                  <a:cubicBezTo>
                    <a:pt x="0" y="9648"/>
                    <a:pt x="39" y="9651"/>
                    <a:pt x="108" y="9651"/>
                  </a:cubicBezTo>
                  <a:cubicBezTo>
                    <a:pt x="576" y="9651"/>
                    <a:pt x="2417" y="9503"/>
                    <a:pt x="2500" y="7179"/>
                  </a:cubicBezTo>
                  <a:cubicBezTo>
                    <a:pt x="2695" y="3899"/>
                    <a:pt x="2339" y="811"/>
                    <a:pt x="2339" y="811"/>
                  </a:cubicBezTo>
                  <a:lnTo>
                    <a:pt x="390"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215775" y="1353875"/>
              <a:ext cx="62600" cy="241300"/>
            </a:xfrm>
            <a:custGeom>
              <a:avLst/>
              <a:gdLst/>
              <a:ahLst/>
              <a:cxnLst/>
              <a:rect l="l" t="t" r="r" b="b"/>
              <a:pathLst>
                <a:path w="2504" h="9652" extrusionOk="0">
                  <a:moveTo>
                    <a:pt x="2114" y="0"/>
                  </a:moveTo>
                  <a:lnTo>
                    <a:pt x="196" y="681"/>
                  </a:lnTo>
                  <a:cubicBezTo>
                    <a:pt x="196" y="681"/>
                    <a:pt x="1" y="3899"/>
                    <a:pt x="196" y="7179"/>
                  </a:cubicBezTo>
                  <a:cubicBezTo>
                    <a:pt x="282" y="9503"/>
                    <a:pt x="1974" y="9651"/>
                    <a:pt x="2405" y="9651"/>
                  </a:cubicBezTo>
                  <a:cubicBezTo>
                    <a:pt x="2468" y="9651"/>
                    <a:pt x="2504" y="9648"/>
                    <a:pt x="2504" y="9648"/>
                  </a:cubicBezTo>
                  <a:lnTo>
                    <a:pt x="2114" y="0"/>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272650" y="1462700"/>
              <a:ext cx="81250" cy="56875"/>
            </a:xfrm>
            <a:custGeom>
              <a:avLst/>
              <a:gdLst/>
              <a:ahLst/>
              <a:cxnLst/>
              <a:rect l="l" t="t" r="r" b="b"/>
              <a:pathLst>
                <a:path w="3250" h="2275" extrusionOk="0">
                  <a:moveTo>
                    <a:pt x="0" y="1"/>
                  </a:moveTo>
                  <a:lnTo>
                    <a:pt x="65" y="1072"/>
                  </a:lnTo>
                  <a:cubicBezTo>
                    <a:pt x="455" y="1786"/>
                    <a:pt x="975" y="2275"/>
                    <a:pt x="1593" y="2275"/>
                  </a:cubicBezTo>
                  <a:cubicBezTo>
                    <a:pt x="2274" y="2275"/>
                    <a:pt x="2828" y="1755"/>
                    <a:pt x="3184" y="975"/>
                  </a:cubicBezTo>
                  <a:lnTo>
                    <a:pt x="3249" y="1"/>
                  </a:lnTo>
                  <a:close/>
                </a:path>
              </a:pathLst>
            </a:custGeom>
            <a:solidFill>
              <a:srgbClr val="DF9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2250" y="1462700"/>
              <a:ext cx="9775" cy="24400"/>
            </a:xfrm>
            <a:custGeom>
              <a:avLst/>
              <a:gdLst/>
              <a:ahLst/>
              <a:cxnLst/>
              <a:rect l="l" t="t" r="r" b="b"/>
              <a:pathLst>
                <a:path w="391" h="976" extrusionOk="0">
                  <a:moveTo>
                    <a:pt x="65" y="1"/>
                  </a:moveTo>
                  <a:lnTo>
                    <a:pt x="0" y="975"/>
                  </a:lnTo>
                  <a:cubicBezTo>
                    <a:pt x="164" y="682"/>
                    <a:pt x="294" y="357"/>
                    <a:pt x="390" y="1"/>
                  </a:cubicBez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263750" y="1462700"/>
              <a:ext cx="10550" cy="26800"/>
            </a:xfrm>
            <a:custGeom>
              <a:avLst/>
              <a:gdLst/>
              <a:ahLst/>
              <a:cxnLst/>
              <a:rect l="l" t="t" r="r" b="b"/>
              <a:pathLst>
                <a:path w="422" h="1072" extrusionOk="0">
                  <a:moveTo>
                    <a:pt x="0" y="1"/>
                  </a:moveTo>
                  <a:cubicBezTo>
                    <a:pt x="96" y="391"/>
                    <a:pt x="260" y="747"/>
                    <a:pt x="421" y="1072"/>
                  </a:cubicBezTo>
                  <a:lnTo>
                    <a:pt x="356" y="1"/>
                  </a:lnTo>
                  <a:close/>
                </a:path>
              </a:pathLst>
            </a:custGeom>
            <a:solidFill>
              <a:srgbClr val="06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3242625" y="1287250"/>
              <a:ext cx="142975" cy="203875"/>
            </a:xfrm>
            <a:custGeom>
              <a:avLst/>
              <a:gdLst/>
              <a:ahLst/>
              <a:cxnLst/>
              <a:rect l="l" t="t" r="r" b="b"/>
              <a:pathLst>
                <a:path w="5719" h="8155" extrusionOk="0">
                  <a:moveTo>
                    <a:pt x="2859" y="1"/>
                  </a:moveTo>
                  <a:cubicBezTo>
                    <a:pt x="1040" y="1"/>
                    <a:pt x="0" y="1625"/>
                    <a:pt x="0" y="3671"/>
                  </a:cubicBezTo>
                  <a:cubicBezTo>
                    <a:pt x="0" y="5685"/>
                    <a:pt x="1040" y="8155"/>
                    <a:pt x="2859" y="8155"/>
                  </a:cubicBezTo>
                  <a:cubicBezTo>
                    <a:pt x="4679" y="8155"/>
                    <a:pt x="5719" y="5685"/>
                    <a:pt x="5719" y="3671"/>
                  </a:cubicBezTo>
                  <a:cubicBezTo>
                    <a:pt x="5719" y="1625"/>
                    <a:pt x="4679" y="1"/>
                    <a:pt x="2859"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241775" y="1323000"/>
              <a:ext cx="142975" cy="168125"/>
            </a:xfrm>
            <a:custGeom>
              <a:avLst/>
              <a:gdLst/>
              <a:ahLst/>
              <a:cxnLst/>
              <a:rect l="l" t="t" r="r" b="b"/>
              <a:pathLst>
                <a:path w="5719" h="6725" extrusionOk="0">
                  <a:moveTo>
                    <a:pt x="2828" y="1"/>
                  </a:moveTo>
                  <a:cubicBezTo>
                    <a:pt x="2828" y="2"/>
                    <a:pt x="2828" y="3"/>
                    <a:pt x="2828" y="5"/>
                  </a:cubicBezTo>
                  <a:lnTo>
                    <a:pt x="2828" y="5"/>
                  </a:lnTo>
                  <a:cubicBezTo>
                    <a:pt x="2828" y="3"/>
                    <a:pt x="2828" y="2"/>
                    <a:pt x="2828" y="1"/>
                  </a:cubicBezTo>
                  <a:close/>
                  <a:moveTo>
                    <a:pt x="2828" y="5"/>
                  </a:moveTo>
                  <a:lnTo>
                    <a:pt x="2828" y="5"/>
                  </a:lnTo>
                  <a:cubicBezTo>
                    <a:pt x="2782" y="307"/>
                    <a:pt x="1393" y="1950"/>
                    <a:pt x="164" y="2080"/>
                  </a:cubicBezTo>
                  <a:cubicBezTo>
                    <a:pt x="1" y="2111"/>
                    <a:pt x="131" y="2631"/>
                    <a:pt x="131" y="2795"/>
                  </a:cubicBezTo>
                  <a:cubicBezTo>
                    <a:pt x="131" y="4645"/>
                    <a:pt x="1269" y="6725"/>
                    <a:pt x="2925" y="6725"/>
                  </a:cubicBezTo>
                  <a:cubicBezTo>
                    <a:pt x="4679" y="6725"/>
                    <a:pt x="5719" y="4289"/>
                    <a:pt x="5654" y="2405"/>
                  </a:cubicBezTo>
                  <a:cubicBezTo>
                    <a:pt x="5654" y="2275"/>
                    <a:pt x="5493" y="1136"/>
                    <a:pt x="5493" y="1040"/>
                  </a:cubicBezTo>
                  <a:cubicBezTo>
                    <a:pt x="5319" y="1110"/>
                    <a:pt x="5139" y="1141"/>
                    <a:pt x="4958" y="1141"/>
                  </a:cubicBezTo>
                  <a:cubicBezTo>
                    <a:pt x="3904" y="1141"/>
                    <a:pt x="2831" y="113"/>
                    <a:pt x="2828" y="5"/>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01250" y="1414550"/>
              <a:ext cx="24875" cy="8350"/>
            </a:xfrm>
            <a:custGeom>
              <a:avLst/>
              <a:gdLst/>
              <a:ahLst/>
              <a:cxnLst/>
              <a:rect l="l" t="t" r="r" b="b"/>
              <a:pathLst>
                <a:path w="995" h="334" extrusionOk="0">
                  <a:moveTo>
                    <a:pt x="59" y="0"/>
                  </a:moveTo>
                  <a:cubicBezTo>
                    <a:pt x="17" y="0"/>
                    <a:pt x="0" y="54"/>
                    <a:pt x="26" y="107"/>
                  </a:cubicBezTo>
                  <a:cubicBezTo>
                    <a:pt x="125" y="203"/>
                    <a:pt x="221" y="268"/>
                    <a:pt x="351" y="302"/>
                  </a:cubicBezTo>
                  <a:cubicBezTo>
                    <a:pt x="416" y="333"/>
                    <a:pt x="449" y="333"/>
                    <a:pt x="514" y="333"/>
                  </a:cubicBezTo>
                  <a:cubicBezTo>
                    <a:pt x="546" y="333"/>
                    <a:pt x="611" y="333"/>
                    <a:pt x="644" y="302"/>
                  </a:cubicBezTo>
                  <a:cubicBezTo>
                    <a:pt x="774" y="268"/>
                    <a:pt x="871" y="203"/>
                    <a:pt x="969" y="107"/>
                  </a:cubicBezTo>
                  <a:cubicBezTo>
                    <a:pt x="995" y="54"/>
                    <a:pt x="978" y="0"/>
                    <a:pt x="936" y="0"/>
                  </a:cubicBezTo>
                  <a:cubicBezTo>
                    <a:pt x="926" y="0"/>
                    <a:pt x="916" y="3"/>
                    <a:pt x="904" y="9"/>
                  </a:cubicBezTo>
                  <a:cubicBezTo>
                    <a:pt x="806" y="42"/>
                    <a:pt x="676" y="74"/>
                    <a:pt x="514" y="74"/>
                  </a:cubicBezTo>
                  <a:cubicBezTo>
                    <a:pt x="351" y="74"/>
                    <a:pt x="190" y="42"/>
                    <a:pt x="91" y="9"/>
                  </a:cubicBezTo>
                  <a:cubicBezTo>
                    <a:pt x="79" y="3"/>
                    <a:pt x="69" y="0"/>
                    <a:pt x="59"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27875" y="1350625"/>
              <a:ext cx="35775" cy="13000"/>
            </a:xfrm>
            <a:custGeom>
              <a:avLst/>
              <a:gdLst/>
              <a:ahLst/>
              <a:cxnLst/>
              <a:rect l="l" t="t" r="r" b="b"/>
              <a:pathLst>
                <a:path w="1431" h="520" extrusionOk="0">
                  <a:moveTo>
                    <a:pt x="749" y="0"/>
                  </a:moveTo>
                  <a:cubicBezTo>
                    <a:pt x="619" y="0"/>
                    <a:pt x="455" y="31"/>
                    <a:pt x="325" y="96"/>
                  </a:cubicBezTo>
                  <a:cubicBezTo>
                    <a:pt x="195" y="161"/>
                    <a:pt x="99" y="260"/>
                    <a:pt x="34" y="390"/>
                  </a:cubicBezTo>
                  <a:cubicBezTo>
                    <a:pt x="0" y="421"/>
                    <a:pt x="0" y="455"/>
                    <a:pt x="34" y="486"/>
                  </a:cubicBezTo>
                  <a:lnTo>
                    <a:pt x="99" y="486"/>
                  </a:lnTo>
                  <a:cubicBezTo>
                    <a:pt x="195" y="421"/>
                    <a:pt x="325" y="390"/>
                    <a:pt x="424" y="390"/>
                  </a:cubicBezTo>
                  <a:cubicBezTo>
                    <a:pt x="520" y="356"/>
                    <a:pt x="650" y="356"/>
                    <a:pt x="749" y="356"/>
                  </a:cubicBezTo>
                  <a:cubicBezTo>
                    <a:pt x="845" y="356"/>
                    <a:pt x="944" y="356"/>
                    <a:pt x="1040" y="390"/>
                  </a:cubicBezTo>
                  <a:cubicBezTo>
                    <a:pt x="1139" y="421"/>
                    <a:pt x="1269" y="455"/>
                    <a:pt x="1365" y="520"/>
                  </a:cubicBezTo>
                  <a:cubicBezTo>
                    <a:pt x="1399" y="520"/>
                    <a:pt x="1430" y="520"/>
                    <a:pt x="1430" y="486"/>
                  </a:cubicBezTo>
                  <a:lnTo>
                    <a:pt x="1430" y="455"/>
                  </a:lnTo>
                  <a:cubicBezTo>
                    <a:pt x="1399" y="325"/>
                    <a:pt x="1269" y="195"/>
                    <a:pt x="1170" y="130"/>
                  </a:cubicBezTo>
                  <a:cubicBezTo>
                    <a:pt x="1040" y="65"/>
                    <a:pt x="910" y="0"/>
                    <a:pt x="749"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264525" y="1350625"/>
              <a:ext cx="36600" cy="13000"/>
            </a:xfrm>
            <a:custGeom>
              <a:avLst/>
              <a:gdLst/>
              <a:ahLst/>
              <a:cxnLst/>
              <a:rect l="l" t="t" r="r" b="b"/>
              <a:pathLst>
                <a:path w="1464" h="520" extrusionOk="0">
                  <a:moveTo>
                    <a:pt x="715" y="0"/>
                  </a:moveTo>
                  <a:cubicBezTo>
                    <a:pt x="554" y="0"/>
                    <a:pt x="424" y="65"/>
                    <a:pt x="294" y="130"/>
                  </a:cubicBezTo>
                  <a:cubicBezTo>
                    <a:pt x="164" y="195"/>
                    <a:pt x="65" y="325"/>
                    <a:pt x="34" y="455"/>
                  </a:cubicBezTo>
                  <a:cubicBezTo>
                    <a:pt x="0" y="455"/>
                    <a:pt x="0" y="486"/>
                    <a:pt x="34" y="486"/>
                  </a:cubicBezTo>
                  <a:cubicBezTo>
                    <a:pt x="34" y="520"/>
                    <a:pt x="65" y="520"/>
                    <a:pt x="99" y="520"/>
                  </a:cubicBezTo>
                  <a:cubicBezTo>
                    <a:pt x="195" y="455"/>
                    <a:pt x="294" y="421"/>
                    <a:pt x="424" y="390"/>
                  </a:cubicBezTo>
                  <a:cubicBezTo>
                    <a:pt x="520" y="356"/>
                    <a:pt x="619" y="356"/>
                    <a:pt x="715" y="356"/>
                  </a:cubicBezTo>
                  <a:cubicBezTo>
                    <a:pt x="814" y="356"/>
                    <a:pt x="944" y="356"/>
                    <a:pt x="1040" y="390"/>
                  </a:cubicBezTo>
                  <a:cubicBezTo>
                    <a:pt x="1139" y="390"/>
                    <a:pt x="1235" y="421"/>
                    <a:pt x="1365" y="486"/>
                  </a:cubicBezTo>
                  <a:lnTo>
                    <a:pt x="1430" y="486"/>
                  </a:lnTo>
                  <a:cubicBezTo>
                    <a:pt x="1430" y="455"/>
                    <a:pt x="1464" y="421"/>
                    <a:pt x="1430" y="390"/>
                  </a:cubicBezTo>
                  <a:cubicBezTo>
                    <a:pt x="1365" y="260"/>
                    <a:pt x="1235" y="161"/>
                    <a:pt x="1105" y="96"/>
                  </a:cubicBezTo>
                  <a:cubicBezTo>
                    <a:pt x="975" y="31"/>
                    <a:pt x="845" y="0"/>
                    <a:pt x="71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296225" y="1256825"/>
              <a:ext cx="111275" cy="127925"/>
            </a:xfrm>
            <a:custGeom>
              <a:avLst/>
              <a:gdLst/>
              <a:ahLst/>
              <a:cxnLst/>
              <a:rect l="l" t="t" r="r" b="b"/>
              <a:pathLst>
                <a:path w="4451" h="5117" extrusionOk="0">
                  <a:moveTo>
                    <a:pt x="1153" y="0"/>
                  </a:moveTo>
                  <a:cubicBezTo>
                    <a:pt x="991" y="0"/>
                    <a:pt x="823" y="16"/>
                    <a:pt x="650" y="48"/>
                  </a:cubicBezTo>
                  <a:cubicBezTo>
                    <a:pt x="1" y="178"/>
                    <a:pt x="617" y="2029"/>
                    <a:pt x="910" y="2388"/>
                  </a:cubicBezTo>
                  <a:cubicBezTo>
                    <a:pt x="1371" y="3020"/>
                    <a:pt x="2238" y="3449"/>
                    <a:pt x="2837" y="3449"/>
                  </a:cubicBezTo>
                  <a:cubicBezTo>
                    <a:pt x="2914" y="3449"/>
                    <a:pt x="2988" y="3442"/>
                    <a:pt x="3055" y="3427"/>
                  </a:cubicBezTo>
                  <a:lnTo>
                    <a:pt x="3055" y="3427"/>
                  </a:lnTo>
                  <a:cubicBezTo>
                    <a:pt x="3120" y="4043"/>
                    <a:pt x="3021" y="4402"/>
                    <a:pt x="3250" y="4532"/>
                  </a:cubicBezTo>
                  <a:cubicBezTo>
                    <a:pt x="3606" y="4693"/>
                    <a:pt x="4126" y="4953"/>
                    <a:pt x="4450" y="5117"/>
                  </a:cubicBezTo>
                  <a:lnTo>
                    <a:pt x="4385" y="4402"/>
                  </a:lnTo>
                  <a:cubicBezTo>
                    <a:pt x="4320" y="3557"/>
                    <a:pt x="4256" y="3167"/>
                    <a:pt x="4094" y="2518"/>
                  </a:cubicBezTo>
                  <a:cubicBezTo>
                    <a:pt x="3858" y="1514"/>
                    <a:pt x="2764" y="0"/>
                    <a:pt x="1153"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3343350" y="1406625"/>
              <a:ext cx="24375" cy="17900"/>
            </a:xfrm>
            <a:custGeom>
              <a:avLst/>
              <a:gdLst/>
              <a:ahLst/>
              <a:cxnLst/>
              <a:rect l="l" t="t" r="r" b="b"/>
              <a:pathLst>
                <a:path w="975" h="716" extrusionOk="0">
                  <a:moveTo>
                    <a:pt x="486" y="1"/>
                  </a:moveTo>
                  <a:cubicBezTo>
                    <a:pt x="226" y="1"/>
                    <a:pt x="0" y="164"/>
                    <a:pt x="0" y="359"/>
                  </a:cubicBezTo>
                  <a:cubicBezTo>
                    <a:pt x="0" y="554"/>
                    <a:pt x="226" y="715"/>
                    <a:pt x="486" y="715"/>
                  </a:cubicBezTo>
                  <a:cubicBezTo>
                    <a:pt x="780" y="715"/>
                    <a:pt x="975" y="554"/>
                    <a:pt x="975" y="359"/>
                  </a:cubicBezTo>
                  <a:cubicBezTo>
                    <a:pt x="975" y="164"/>
                    <a:pt x="780" y="1"/>
                    <a:pt x="486"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3262125" y="1406625"/>
              <a:ext cx="24375" cy="17900"/>
            </a:xfrm>
            <a:custGeom>
              <a:avLst/>
              <a:gdLst/>
              <a:ahLst/>
              <a:cxnLst/>
              <a:rect l="l" t="t" r="r" b="b"/>
              <a:pathLst>
                <a:path w="975" h="716" extrusionOk="0">
                  <a:moveTo>
                    <a:pt x="486" y="1"/>
                  </a:moveTo>
                  <a:cubicBezTo>
                    <a:pt x="226" y="1"/>
                    <a:pt x="0" y="164"/>
                    <a:pt x="0" y="359"/>
                  </a:cubicBezTo>
                  <a:cubicBezTo>
                    <a:pt x="0" y="554"/>
                    <a:pt x="226" y="715"/>
                    <a:pt x="486" y="715"/>
                  </a:cubicBezTo>
                  <a:cubicBezTo>
                    <a:pt x="746" y="715"/>
                    <a:pt x="975" y="554"/>
                    <a:pt x="975" y="359"/>
                  </a:cubicBezTo>
                  <a:cubicBezTo>
                    <a:pt x="975" y="164"/>
                    <a:pt x="746" y="1"/>
                    <a:pt x="486" y="1"/>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374200" y="1368425"/>
              <a:ext cx="21925" cy="36600"/>
            </a:xfrm>
            <a:custGeom>
              <a:avLst/>
              <a:gdLst/>
              <a:ahLst/>
              <a:cxnLst/>
              <a:rect l="l" t="t" r="r" b="b"/>
              <a:pathLst>
                <a:path w="877" h="1464" extrusionOk="0">
                  <a:moveTo>
                    <a:pt x="454" y="1"/>
                  </a:moveTo>
                  <a:cubicBezTo>
                    <a:pt x="239" y="1"/>
                    <a:pt x="32" y="314"/>
                    <a:pt x="32" y="718"/>
                  </a:cubicBezTo>
                  <a:cubicBezTo>
                    <a:pt x="1" y="1108"/>
                    <a:pt x="162" y="1432"/>
                    <a:pt x="391" y="1464"/>
                  </a:cubicBezTo>
                  <a:cubicBezTo>
                    <a:pt x="617" y="1464"/>
                    <a:pt x="845" y="1139"/>
                    <a:pt x="845" y="749"/>
                  </a:cubicBezTo>
                  <a:cubicBezTo>
                    <a:pt x="877" y="328"/>
                    <a:pt x="715" y="3"/>
                    <a:pt x="487" y="3"/>
                  </a:cubicBezTo>
                  <a:cubicBezTo>
                    <a:pt x="476" y="1"/>
                    <a:pt x="465" y="1"/>
                    <a:pt x="454"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383100" y="1377400"/>
              <a:ext cx="5750" cy="18725"/>
            </a:xfrm>
            <a:custGeom>
              <a:avLst/>
              <a:gdLst/>
              <a:ahLst/>
              <a:cxnLst/>
              <a:rect l="l" t="t" r="r" b="b"/>
              <a:pathLst>
                <a:path w="230" h="749" extrusionOk="0">
                  <a:moveTo>
                    <a:pt x="1" y="0"/>
                  </a:moveTo>
                  <a:lnTo>
                    <a:pt x="1" y="749"/>
                  </a:lnTo>
                  <a:cubicBezTo>
                    <a:pt x="100" y="749"/>
                    <a:pt x="196" y="585"/>
                    <a:pt x="229" y="390"/>
                  </a:cubicBezTo>
                  <a:cubicBezTo>
                    <a:pt x="229" y="164"/>
                    <a:pt x="131" y="0"/>
                    <a:pt x="1"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219875" y="1256500"/>
              <a:ext cx="108875" cy="134750"/>
            </a:xfrm>
            <a:custGeom>
              <a:avLst/>
              <a:gdLst/>
              <a:ahLst/>
              <a:cxnLst/>
              <a:rect l="l" t="t" r="r" b="b"/>
              <a:pathLst>
                <a:path w="4355" h="5390" extrusionOk="0">
                  <a:moveTo>
                    <a:pt x="3448" y="1"/>
                  </a:moveTo>
                  <a:cubicBezTo>
                    <a:pt x="3098" y="1"/>
                    <a:pt x="2721" y="84"/>
                    <a:pt x="2501" y="158"/>
                  </a:cubicBezTo>
                  <a:cubicBezTo>
                    <a:pt x="1365" y="482"/>
                    <a:pt x="292" y="1847"/>
                    <a:pt x="162" y="2985"/>
                  </a:cubicBezTo>
                  <a:cubicBezTo>
                    <a:pt x="97" y="3536"/>
                    <a:pt x="1" y="4381"/>
                    <a:pt x="32" y="5390"/>
                  </a:cubicBezTo>
                  <a:cubicBezTo>
                    <a:pt x="131" y="5260"/>
                    <a:pt x="682" y="4901"/>
                    <a:pt x="1136" y="4610"/>
                  </a:cubicBezTo>
                  <a:cubicBezTo>
                    <a:pt x="1885" y="4090"/>
                    <a:pt x="2665" y="3505"/>
                    <a:pt x="3216" y="2822"/>
                  </a:cubicBezTo>
                  <a:cubicBezTo>
                    <a:pt x="3445" y="2497"/>
                    <a:pt x="3575" y="2206"/>
                    <a:pt x="3704" y="1847"/>
                  </a:cubicBezTo>
                  <a:cubicBezTo>
                    <a:pt x="3801" y="1556"/>
                    <a:pt x="4354" y="386"/>
                    <a:pt x="4126" y="191"/>
                  </a:cubicBezTo>
                  <a:cubicBezTo>
                    <a:pt x="3971" y="50"/>
                    <a:pt x="3717" y="1"/>
                    <a:pt x="3448"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229625" y="1368425"/>
              <a:ext cx="21925" cy="36600"/>
            </a:xfrm>
            <a:custGeom>
              <a:avLst/>
              <a:gdLst/>
              <a:ahLst/>
              <a:cxnLst/>
              <a:rect l="l" t="t" r="r" b="b"/>
              <a:pathLst>
                <a:path w="877" h="1464" extrusionOk="0">
                  <a:moveTo>
                    <a:pt x="423" y="1"/>
                  </a:moveTo>
                  <a:cubicBezTo>
                    <a:pt x="412" y="1"/>
                    <a:pt x="401" y="1"/>
                    <a:pt x="390" y="3"/>
                  </a:cubicBezTo>
                  <a:cubicBezTo>
                    <a:pt x="162" y="3"/>
                    <a:pt x="1" y="328"/>
                    <a:pt x="32" y="749"/>
                  </a:cubicBezTo>
                  <a:cubicBezTo>
                    <a:pt x="32" y="1139"/>
                    <a:pt x="227" y="1464"/>
                    <a:pt x="487" y="1464"/>
                  </a:cubicBezTo>
                  <a:cubicBezTo>
                    <a:pt x="715" y="1432"/>
                    <a:pt x="876" y="1108"/>
                    <a:pt x="845" y="718"/>
                  </a:cubicBezTo>
                  <a:cubicBezTo>
                    <a:pt x="845" y="314"/>
                    <a:pt x="638" y="1"/>
                    <a:pt x="423"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236900" y="1377400"/>
              <a:ext cx="5750" cy="18725"/>
            </a:xfrm>
            <a:custGeom>
              <a:avLst/>
              <a:gdLst/>
              <a:ahLst/>
              <a:cxnLst/>
              <a:rect l="l" t="t" r="r" b="b"/>
              <a:pathLst>
                <a:path w="230" h="749" extrusionOk="0">
                  <a:moveTo>
                    <a:pt x="196" y="0"/>
                  </a:moveTo>
                  <a:cubicBezTo>
                    <a:pt x="99" y="0"/>
                    <a:pt x="1" y="164"/>
                    <a:pt x="1" y="390"/>
                  </a:cubicBezTo>
                  <a:cubicBezTo>
                    <a:pt x="34" y="585"/>
                    <a:pt x="131" y="749"/>
                    <a:pt x="229" y="749"/>
                  </a:cubicBezTo>
                  <a:lnTo>
                    <a:pt x="229" y="0"/>
                  </a:ln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340875" y="1374975"/>
              <a:ext cx="10600" cy="16275"/>
            </a:xfrm>
            <a:custGeom>
              <a:avLst/>
              <a:gdLst/>
              <a:ahLst/>
              <a:cxnLst/>
              <a:rect l="l" t="t" r="r" b="b"/>
              <a:pathLst>
                <a:path w="424" h="651" extrusionOk="0">
                  <a:moveTo>
                    <a:pt x="195" y="1"/>
                  </a:moveTo>
                  <a:cubicBezTo>
                    <a:pt x="99" y="1"/>
                    <a:pt x="0" y="162"/>
                    <a:pt x="0" y="326"/>
                  </a:cubicBezTo>
                  <a:cubicBezTo>
                    <a:pt x="0" y="487"/>
                    <a:pt x="99" y="651"/>
                    <a:pt x="195" y="651"/>
                  </a:cubicBezTo>
                  <a:cubicBezTo>
                    <a:pt x="325" y="651"/>
                    <a:pt x="424" y="487"/>
                    <a:pt x="424" y="326"/>
                  </a:cubicBezTo>
                  <a:cubicBezTo>
                    <a:pt x="424" y="162"/>
                    <a:pt x="325" y="1"/>
                    <a:pt x="195"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336850" y="1374150"/>
              <a:ext cx="6525" cy="6500"/>
            </a:xfrm>
            <a:custGeom>
              <a:avLst/>
              <a:gdLst/>
              <a:ahLst/>
              <a:cxnLst/>
              <a:rect l="l" t="t" r="r" b="b"/>
              <a:pathLst>
                <a:path w="261" h="260" extrusionOk="0">
                  <a:moveTo>
                    <a:pt x="130" y="0"/>
                  </a:moveTo>
                  <a:cubicBezTo>
                    <a:pt x="65" y="0"/>
                    <a:pt x="0" y="65"/>
                    <a:pt x="0" y="130"/>
                  </a:cubicBezTo>
                  <a:cubicBezTo>
                    <a:pt x="0" y="195"/>
                    <a:pt x="65" y="260"/>
                    <a:pt x="130" y="260"/>
                  </a:cubicBezTo>
                  <a:cubicBezTo>
                    <a:pt x="195" y="260"/>
                    <a:pt x="260" y="195"/>
                    <a:pt x="260" y="130"/>
                  </a:cubicBezTo>
                  <a:cubicBezTo>
                    <a:pt x="260" y="65"/>
                    <a:pt x="195"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3278350" y="1374975"/>
              <a:ext cx="10550" cy="16275"/>
            </a:xfrm>
            <a:custGeom>
              <a:avLst/>
              <a:gdLst/>
              <a:ahLst/>
              <a:cxnLst/>
              <a:rect l="l" t="t" r="r" b="b"/>
              <a:pathLst>
                <a:path w="422" h="651" extrusionOk="0">
                  <a:moveTo>
                    <a:pt x="196" y="1"/>
                  </a:moveTo>
                  <a:cubicBezTo>
                    <a:pt x="97" y="1"/>
                    <a:pt x="1" y="162"/>
                    <a:pt x="1" y="326"/>
                  </a:cubicBezTo>
                  <a:cubicBezTo>
                    <a:pt x="1" y="487"/>
                    <a:pt x="97" y="651"/>
                    <a:pt x="196" y="651"/>
                  </a:cubicBezTo>
                  <a:cubicBezTo>
                    <a:pt x="326" y="651"/>
                    <a:pt x="422" y="487"/>
                    <a:pt x="422" y="326"/>
                  </a:cubicBezTo>
                  <a:cubicBezTo>
                    <a:pt x="422" y="162"/>
                    <a:pt x="326" y="1"/>
                    <a:pt x="196"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3274275" y="1374150"/>
              <a:ext cx="6525" cy="6500"/>
            </a:xfrm>
            <a:custGeom>
              <a:avLst/>
              <a:gdLst/>
              <a:ahLst/>
              <a:cxnLst/>
              <a:rect l="l" t="t" r="r" b="b"/>
              <a:pathLst>
                <a:path w="261" h="260" extrusionOk="0">
                  <a:moveTo>
                    <a:pt x="130" y="0"/>
                  </a:moveTo>
                  <a:cubicBezTo>
                    <a:pt x="65" y="0"/>
                    <a:pt x="0" y="65"/>
                    <a:pt x="0" y="130"/>
                  </a:cubicBezTo>
                  <a:cubicBezTo>
                    <a:pt x="0" y="195"/>
                    <a:pt x="65" y="260"/>
                    <a:pt x="130" y="260"/>
                  </a:cubicBezTo>
                  <a:cubicBezTo>
                    <a:pt x="195" y="260"/>
                    <a:pt x="260" y="195"/>
                    <a:pt x="260" y="130"/>
                  </a:cubicBezTo>
                  <a:cubicBezTo>
                    <a:pt x="260" y="65"/>
                    <a:pt x="195"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3082575" y="1765625"/>
              <a:ext cx="236425" cy="181975"/>
            </a:xfrm>
            <a:custGeom>
              <a:avLst/>
              <a:gdLst/>
              <a:ahLst/>
              <a:cxnLst/>
              <a:rect l="l" t="t" r="r" b="b"/>
              <a:pathLst>
                <a:path w="9457" h="7279" extrusionOk="0">
                  <a:moveTo>
                    <a:pt x="390" y="1"/>
                  </a:moveTo>
                  <a:cubicBezTo>
                    <a:pt x="229" y="814"/>
                    <a:pt x="66" y="1594"/>
                    <a:pt x="34" y="1885"/>
                  </a:cubicBezTo>
                  <a:cubicBezTo>
                    <a:pt x="1" y="2764"/>
                    <a:pt x="1" y="2764"/>
                    <a:pt x="619" y="3380"/>
                  </a:cubicBezTo>
                  <a:cubicBezTo>
                    <a:pt x="1269" y="4030"/>
                    <a:pt x="8482" y="7279"/>
                    <a:pt x="8482" y="7279"/>
                  </a:cubicBezTo>
                  <a:cubicBezTo>
                    <a:pt x="8547" y="7052"/>
                    <a:pt x="8612" y="6793"/>
                    <a:pt x="8708" y="6564"/>
                  </a:cubicBezTo>
                  <a:cubicBezTo>
                    <a:pt x="9033" y="5753"/>
                    <a:pt x="9456" y="4973"/>
                    <a:pt x="9456" y="4973"/>
                  </a:cubicBezTo>
                  <a:cubicBezTo>
                    <a:pt x="7637" y="4063"/>
                    <a:pt x="3348" y="1171"/>
                    <a:pt x="3348" y="1171"/>
                  </a:cubicBezTo>
                  <a:cubicBezTo>
                    <a:pt x="3413" y="1009"/>
                    <a:pt x="3380" y="685"/>
                    <a:pt x="3445" y="490"/>
                  </a:cubicBezTo>
                  <a:lnTo>
                    <a:pt x="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3089925" y="1765625"/>
              <a:ext cx="78775" cy="26875"/>
            </a:xfrm>
            <a:custGeom>
              <a:avLst/>
              <a:gdLst/>
              <a:ahLst/>
              <a:cxnLst/>
              <a:rect l="l" t="t" r="r" b="b"/>
              <a:pathLst>
                <a:path w="3151" h="1075" extrusionOk="0">
                  <a:moveTo>
                    <a:pt x="96" y="1"/>
                  </a:moveTo>
                  <a:cubicBezTo>
                    <a:pt x="65" y="196"/>
                    <a:pt x="32" y="360"/>
                    <a:pt x="0" y="555"/>
                  </a:cubicBezTo>
                  <a:cubicBezTo>
                    <a:pt x="1006" y="716"/>
                    <a:pt x="2046" y="879"/>
                    <a:pt x="3086" y="1074"/>
                  </a:cubicBezTo>
                  <a:cubicBezTo>
                    <a:pt x="3119" y="879"/>
                    <a:pt x="3119" y="651"/>
                    <a:pt x="3151" y="490"/>
                  </a:cubicBezTo>
                  <a:lnTo>
                    <a:pt x="96" y="1"/>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3088300" y="1504950"/>
              <a:ext cx="125100" cy="276950"/>
            </a:xfrm>
            <a:custGeom>
              <a:avLst/>
              <a:gdLst/>
              <a:ahLst/>
              <a:cxnLst/>
              <a:rect l="l" t="t" r="r" b="b"/>
              <a:pathLst>
                <a:path w="5004" h="11078" extrusionOk="0">
                  <a:moveTo>
                    <a:pt x="3670" y="0"/>
                  </a:moveTo>
                  <a:cubicBezTo>
                    <a:pt x="2241" y="520"/>
                    <a:pt x="1721" y="2825"/>
                    <a:pt x="1331" y="4060"/>
                  </a:cubicBezTo>
                  <a:cubicBezTo>
                    <a:pt x="876" y="5588"/>
                    <a:pt x="585" y="7148"/>
                    <a:pt x="325" y="8674"/>
                  </a:cubicBezTo>
                  <a:cubicBezTo>
                    <a:pt x="195" y="9292"/>
                    <a:pt x="97" y="9877"/>
                    <a:pt x="0" y="10462"/>
                  </a:cubicBezTo>
                  <a:lnTo>
                    <a:pt x="3444" y="11078"/>
                  </a:lnTo>
                  <a:cubicBezTo>
                    <a:pt x="3605" y="10592"/>
                    <a:pt x="3769" y="9973"/>
                    <a:pt x="3930" y="9323"/>
                  </a:cubicBezTo>
                  <a:cubicBezTo>
                    <a:pt x="4354" y="7699"/>
                    <a:pt x="4744" y="5944"/>
                    <a:pt x="4744" y="5848"/>
                  </a:cubicBezTo>
                  <a:cubicBezTo>
                    <a:pt x="5004" y="4484"/>
                    <a:pt x="5004" y="2924"/>
                    <a:pt x="4874" y="2209"/>
                  </a:cubicBezTo>
                  <a:cubicBezTo>
                    <a:pt x="4580" y="616"/>
                    <a:pt x="3670" y="0"/>
                    <a:pt x="3670"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290500" y="1436725"/>
              <a:ext cx="46375" cy="31650"/>
            </a:xfrm>
            <a:custGeom>
              <a:avLst/>
              <a:gdLst/>
              <a:ahLst/>
              <a:cxnLst/>
              <a:rect l="l" t="t" r="r" b="b"/>
              <a:pathLst>
                <a:path w="1855" h="1266" extrusionOk="0">
                  <a:moveTo>
                    <a:pt x="911" y="0"/>
                  </a:moveTo>
                  <a:cubicBezTo>
                    <a:pt x="425" y="0"/>
                    <a:pt x="1" y="260"/>
                    <a:pt x="1" y="585"/>
                  </a:cubicBezTo>
                  <a:cubicBezTo>
                    <a:pt x="1" y="876"/>
                    <a:pt x="391" y="1266"/>
                    <a:pt x="879" y="1266"/>
                  </a:cubicBezTo>
                  <a:cubicBezTo>
                    <a:pt x="1399" y="1266"/>
                    <a:pt x="1854" y="876"/>
                    <a:pt x="1854" y="585"/>
                  </a:cubicBezTo>
                  <a:cubicBezTo>
                    <a:pt x="1854" y="260"/>
                    <a:pt x="1430" y="0"/>
                    <a:pt x="911"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3285775" y="1441500"/>
              <a:ext cx="55850" cy="17975"/>
            </a:xfrm>
            <a:custGeom>
              <a:avLst/>
              <a:gdLst/>
              <a:ahLst/>
              <a:cxnLst/>
              <a:rect l="l" t="t" r="r" b="b"/>
              <a:pathLst>
                <a:path w="2234" h="719" extrusionOk="0">
                  <a:moveTo>
                    <a:pt x="161" y="0"/>
                  </a:moveTo>
                  <a:cubicBezTo>
                    <a:pt x="51" y="0"/>
                    <a:pt x="0" y="173"/>
                    <a:pt x="60" y="264"/>
                  </a:cubicBezTo>
                  <a:cubicBezTo>
                    <a:pt x="289" y="524"/>
                    <a:pt x="679" y="719"/>
                    <a:pt x="1133" y="719"/>
                  </a:cubicBezTo>
                  <a:cubicBezTo>
                    <a:pt x="1588" y="719"/>
                    <a:pt x="1978" y="524"/>
                    <a:pt x="2173" y="264"/>
                  </a:cubicBezTo>
                  <a:cubicBezTo>
                    <a:pt x="2233" y="173"/>
                    <a:pt x="2182" y="0"/>
                    <a:pt x="2072" y="0"/>
                  </a:cubicBezTo>
                  <a:cubicBezTo>
                    <a:pt x="2063" y="0"/>
                    <a:pt x="2053" y="1"/>
                    <a:pt x="2043" y="4"/>
                  </a:cubicBezTo>
                  <a:cubicBezTo>
                    <a:pt x="1734" y="36"/>
                    <a:pt x="1425" y="53"/>
                    <a:pt x="1117" y="53"/>
                  </a:cubicBezTo>
                  <a:cubicBezTo>
                    <a:pt x="808" y="53"/>
                    <a:pt x="499" y="36"/>
                    <a:pt x="190" y="4"/>
                  </a:cubicBezTo>
                  <a:cubicBezTo>
                    <a:pt x="180" y="1"/>
                    <a:pt x="170"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3700725" y="1388750"/>
              <a:ext cx="168125" cy="43125"/>
            </a:xfrm>
            <a:custGeom>
              <a:avLst/>
              <a:gdLst/>
              <a:ahLst/>
              <a:cxnLst/>
              <a:rect l="l" t="t" r="r" b="b"/>
              <a:pathLst>
                <a:path w="6725" h="1725" extrusionOk="0">
                  <a:moveTo>
                    <a:pt x="3686" y="48"/>
                  </a:moveTo>
                  <a:cubicBezTo>
                    <a:pt x="3536" y="48"/>
                    <a:pt x="3380" y="54"/>
                    <a:pt x="3216" y="66"/>
                  </a:cubicBezTo>
                  <a:cubicBezTo>
                    <a:pt x="2275" y="131"/>
                    <a:pt x="1170" y="1"/>
                    <a:pt x="65" y="716"/>
                  </a:cubicBezTo>
                  <a:lnTo>
                    <a:pt x="1" y="1724"/>
                  </a:lnTo>
                  <a:lnTo>
                    <a:pt x="6725" y="1724"/>
                  </a:lnTo>
                  <a:lnTo>
                    <a:pt x="6368" y="911"/>
                  </a:lnTo>
                  <a:cubicBezTo>
                    <a:pt x="6368" y="911"/>
                    <a:pt x="5560" y="48"/>
                    <a:pt x="3686" y="48"/>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619500" y="1409100"/>
              <a:ext cx="341950" cy="594700"/>
            </a:xfrm>
            <a:custGeom>
              <a:avLst/>
              <a:gdLst/>
              <a:ahLst/>
              <a:cxnLst/>
              <a:rect l="l" t="t" r="r" b="b"/>
              <a:pathLst>
                <a:path w="13678" h="23788" extrusionOk="0">
                  <a:moveTo>
                    <a:pt x="6530" y="0"/>
                  </a:moveTo>
                  <a:cubicBezTo>
                    <a:pt x="4320" y="32"/>
                    <a:pt x="2566" y="551"/>
                    <a:pt x="1461" y="1006"/>
                  </a:cubicBezTo>
                  <a:lnTo>
                    <a:pt x="1" y="22938"/>
                  </a:lnTo>
                  <a:cubicBezTo>
                    <a:pt x="1" y="22938"/>
                    <a:pt x="876" y="23588"/>
                    <a:pt x="1851" y="23653"/>
                  </a:cubicBezTo>
                  <a:cubicBezTo>
                    <a:pt x="2311" y="23698"/>
                    <a:pt x="4690" y="23787"/>
                    <a:pt x="7207" y="23787"/>
                  </a:cubicBezTo>
                  <a:cubicBezTo>
                    <a:pt x="10030" y="23787"/>
                    <a:pt x="13025" y="23675"/>
                    <a:pt x="13677" y="23263"/>
                  </a:cubicBezTo>
                  <a:cubicBezTo>
                    <a:pt x="13677" y="23263"/>
                    <a:pt x="12866" y="14132"/>
                    <a:pt x="12866" y="11502"/>
                  </a:cubicBezTo>
                  <a:cubicBezTo>
                    <a:pt x="12866" y="8838"/>
                    <a:pt x="10558" y="585"/>
                    <a:pt x="10558" y="585"/>
                  </a:cubicBezTo>
                  <a:cubicBezTo>
                    <a:pt x="9584" y="292"/>
                    <a:pt x="8188" y="0"/>
                    <a:pt x="6530" y="0"/>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619499" y="1982530"/>
              <a:ext cx="350925" cy="502777"/>
            </a:xfrm>
            <a:custGeom>
              <a:avLst/>
              <a:gdLst/>
              <a:ahLst/>
              <a:cxnLst/>
              <a:rect l="l" t="t" r="r" b="b"/>
              <a:pathLst>
                <a:path w="14037" h="20015" extrusionOk="0">
                  <a:moveTo>
                    <a:pt x="1" y="1"/>
                  </a:moveTo>
                  <a:lnTo>
                    <a:pt x="1" y="1072"/>
                  </a:lnTo>
                  <a:cubicBezTo>
                    <a:pt x="1" y="1072"/>
                    <a:pt x="357" y="1106"/>
                    <a:pt x="1006" y="1171"/>
                  </a:cubicBezTo>
                  <a:cubicBezTo>
                    <a:pt x="1006" y="1365"/>
                    <a:pt x="975" y="1722"/>
                    <a:pt x="975" y="2210"/>
                  </a:cubicBezTo>
                  <a:cubicBezTo>
                    <a:pt x="910" y="3575"/>
                    <a:pt x="845" y="5914"/>
                    <a:pt x="747" y="8513"/>
                  </a:cubicBezTo>
                  <a:lnTo>
                    <a:pt x="747" y="8773"/>
                  </a:lnTo>
                  <a:lnTo>
                    <a:pt x="747" y="8903"/>
                  </a:lnTo>
                  <a:cubicBezTo>
                    <a:pt x="650" y="10917"/>
                    <a:pt x="585" y="13062"/>
                    <a:pt x="520" y="15076"/>
                  </a:cubicBezTo>
                  <a:cubicBezTo>
                    <a:pt x="487" y="16246"/>
                    <a:pt x="422" y="17350"/>
                    <a:pt x="390" y="18356"/>
                  </a:cubicBezTo>
                  <a:cubicBezTo>
                    <a:pt x="357" y="18941"/>
                    <a:pt x="357" y="19495"/>
                    <a:pt x="325" y="20014"/>
                  </a:cubicBezTo>
                  <a:lnTo>
                    <a:pt x="5914" y="20014"/>
                  </a:lnTo>
                  <a:cubicBezTo>
                    <a:pt x="6109" y="18421"/>
                    <a:pt x="6369" y="16407"/>
                    <a:pt x="6628" y="14296"/>
                  </a:cubicBezTo>
                  <a:cubicBezTo>
                    <a:pt x="6823" y="12737"/>
                    <a:pt x="7018" y="11112"/>
                    <a:pt x="7244" y="9584"/>
                  </a:cubicBezTo>
                  <a:lnTo>
                    <a:pt x="7244" y="9779"/>
                  </a:lnTo>
                  <a:lnTo>
                    <a:pt x="7244" y="9813"/>
                  </a:lnTo>
                  <a:cubicBezTo>
                    <a:pt x="7408" y="13711"/>
                    <a:pt x="7603" y="17870"/>
                    <a:pt x="7699" y="20014"/>
                  </a:cubicBezTo>
                  <a:lnTo>
                    <a:pt x="13451" y="20014"/>
                  </a:lnTo>
                  <a:cubicBezTo>
                    <a:pt x="13516" y="17187"/>
                    <a:pt x="13581" y="14652"/>
                    <a:pt x="13612" y="12963"/>
                  </a:cubicBezTo>
                  <a:cubicBezTo>
                    <a:pt x="13646" y="11923"/>
                    <a:pt x="13646" y="11208"/>
                    <a:pt x="13646" y="10917"/>
                  </a:cubicBezTo>
                  <a:cubicBezTo>
                    <a:pt x="13581" y="9033"/>
                    <a:pt x="13646" y="1267"/>
                    <a:pt x="13646" y="1267"/>
                  </a:cubicBezTo>
                  <a:cubicBezTo>
                    <a:pt x="13776" y="1267"/>
                    <a:pt x="13906" y="1236"/>
                    <a:pt x="14036" y="1236"/>
                  </a:cubicBezTo>
                  <a:lnTo>
                    <a:pt x="14036" y="326"/>
                  </a:lnTo>
                  <a:cubicBezTo>
                    <a:pt x="14036" y="326"/>
                    <a:pt x="11507" y="511"/>
                    <a:pt x="8219" y="511"/>
                  </a:cubicBezTo>
                  <a:cubicBezTo>
                    <a:pt x="5661" y="511"/>
                    <a:pt x="2644" y="399"/>
                    <a:pt x="1"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3791700" y="2010150"/>
              <a:ext cx="34125" cy="34150"/>
            </a:xfrm>
            <a:custGeom>
              <a:avLst/>
              <a:gdLst/>
              <a:ahLst/>
              <a:cxnLst/>
              <a:rect l="l" t="t" r="r" b="b"/>
              <a:pathLst>
                <a:path w="1365" h="1366" extrusionOk="0">
                  <a:moveTo>
                    <a:pt x="32" y="1"/>
                  </a:moveTo>
                  <a:lnTo>
                    <a:pt x="0" y="1331"/>
                  </a:lnTo>
                  <a:lnTo>
                    <a:pt x="1331" y="1365"/>
                  </a:lnTo>
                  <a:lnTo>
                    <a:pt x="1365" y="32"/>
                  </a:lnTo>
                  <a:lnTo>
                    <a:pt x="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3723475" y="1322150"/>
              <a:ext cx="113725" cy="159225"/>
            </a:xfrm>
            <a:custGeom>
              <a:avLst/>
              <a:gdLst/>
              <a:ahLst/>
              <a:cxnLst/>
              <a:rect l="l" t="t" r="r" b="b"/>
              <a:pathLst>
                <a:path w="4549" h="6369" extrusionOk="0">
                  <a:moveTo>
                    <a:pt x="4515" y="1"/>
                  </a:moveTo>
                  <a:lnTo>
                    <a:pt x="0" y="100"/>
                  </a:lnTo>
                  <a:lnTo>
                    <a:pt x="31" y="4679"/>
                  </a:lnTo>
                  <a:cubicBezTo>
                    <a:pt x="31" y="5623"/>
                    <a:pt x="780" y="6369"/>
                    <a:pt x="1721" y="6369"/>
                  </a:cubicBezTo>
                  <a:lnTo>
                    <a:pt x="2890" y="6337"/>
                  </a:lnTo>
                  <a:cubicBezTo>
                    <a:pt x="3800" y="6304"/>
                    <a:pt x="4549" y="5558"/>
                    <a:pt x="4549" y="4648"/>
                  </a:cubicBezTo>
                  <a:lnTo>
                    <a:pt x="4515"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3702350" y="1180825"/>
              <a:ext cx="162475" cy="229075"/>
            </a:xfrm>
            <a:custGeom>
              <a:avLst/>
              <a:gdLst/>
              <a:ahLst/>
              <a:cxnLst/>
              <a:rect l="l" t="t" r="r" b="b"/>
              <a:pathLst>
                <a:path w="6499" h="9163" extrusionOk="0">
                  <a:moveTo>
                    <a:pt x="3169" y="0"/>
                  </a:moveTo>
                  <a:cubicBezTo>
                    <a:pt x="3152" y="0"/>
                    <a:pt x="3136" y="0"/>
                    <a:pt x="3119" y="1"/>
                  </a:cubicBezTo>
                  <a:cubicBezTo>
                    <a:pt x="1136" y="34"/>
                    <a:pt x="0" y="1885"/>
                    <a:pt x="32" y="4159"/>
                  </a:cubicBezTo>
                  <a:cubicBezTo>
                    <a:pt x="96" y="6420"/>
                    <a:pt x="1316" y="9163"/>
                    <a:pt x="3245" y="9163"/>
                  </a:cubicBezTo>
                  <a:cubicBezTo>
                    <a:pt x="3257" y="9163"/>
                    <a:pt x="3269" y="9163"/>
                    <a:pt x="3281" y="9163"/>
                  </a:cubicBezTo>
                  <a:cubicBezTo>
                    <a:pt x="5230" y="9131"/>
                    <a:pt x="6498" y="6337"/>
                    <a:pt x="6433" y="4063"/>
                  </a:cubicBezTo>
                  <a:cubicBezTo>
                    <a:pt x="6400" y="1808"/>
                    <a:pt x="5091" y="0"/>
                    <a:pt x="3169"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3708000" y="1227925"/>
              <a:ext cx="151950" cy="177100"/>
            </a:xfrm>
            <a:custGeom>
              <a:avLst/>
              <a:gdLst/>
              <a:ahLst/>
              <a:cxnLst/>
              <a:rect l="l" t="t" r="r" b="b"/>
              <a:pathLst>
                <a:path w="6078" h="7084" extrusionOk="0">
                  <a:moveTo>
                    <a:pt x="455" y="1"/>
                  </a:moveTo>
                  <a:cubicBezTo>
                    <a:pt x="454" y="3"/>
                    <a:pt x="453" y="6"/>
                    <a:pt x="452" y="8"/>
                  </a:cubicBezTo>
                  <a:lnTo>
                    <a:pt x="452" y="8"/>
                  </a:lnTo>
                  <a:cubicBezTo>
                    <a:pt x="453" y="6"/>
                    <a:pt x="454" y="3"/>
                    <a:pt x="455" y="1"/>
                  </a:cubicBezTo>
                  <a:close/>
                  <a:moveTo>
                    <a:pt x="5589" y="165"/>
                  </a:moveTo>
                  <a:cubicBezTo>
                    <a:pt x="5589" y="165"/>
                    <a:pt x="5589" y="165"/>
                    <a:pt x="5589" y="166"/>
                  </a:cubicBezTo>
                  <a:lnTo>
                    <a:pt x="5589" y="166"/>
                  </a:lnTo>
                  <a:cubicBezTo>
                    <a:pt x="5589" y="165"/>
                    <a:pt x="5589" y="165"/>
                    <a:pt x="5589" y="165"/>
                  </a:cubicBezTo>
                  <a:close/>
                  <a:moveTo>
                    <a:pt x="452" y="8"/>
                  </a:moveTo>
                  <a:cubicBezTo>
                    <a:pt x="163" y="626"/>
                    <a:pt x="1" y="1403"/>
                    <a:pt x="1" y="2275"/>
                  </a:cubicBezTo>
                  <a:cubicBezTo>
                    <a:pt x="34" y="3414"/>
                    <a:pt x="359" y="4648"/>
                    <a:pt x="879" y="5558"/>
                  </a:cubicBezTo>
                  <a:cubicBezTo>
                    <a:pt x="1464" y="6564"/>
                    <a:pt x="2244" y="7084"/>
                    <a:pt x="3055" y="7084"/>
                  </a:cubicBezTo>
                  <a:cubicBezTo>
                    <a:pt x="4809" y="7052"/>
                    <a:pt x="6077" y="4453"/>
                    <a:pt x="6044" y="2179"/>
                  </a:cubicBezTo>
                  <a:cubicBezTo>
                    <a:pt x="6013" y="1400"/>
                    <a:pt x="5849" y="716"/>
                    <a:pt x="5589" y="166"/>
                  </a:cubicBezTo>
                  <a:lnTo>
                    <a:pt x="5589" y="166"/>
                  </a:lnTo>
                  <a:cubicBezTo>
                    <a:pt x="5640" y="280"/>
                    <a:pt x="4322" y="467"/>
                    <a:pt x="3342" y="467"/>
                  </a:cubicBezTo>
                  <a:cubicBezTo>
                    <a:pt x="3206" y="467"/>
                    <a:pt x="3077" y="464"/>
                    <a:pt x="2958" y="456"/>
                  </a:cubicBezTo>
                  <a:cubicBezTo>
                    <a:pt x="2380" y="425"/>
                    <a:pt x="368" y="234"/>
                    <a:pt x="452" y="8"/>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3718600" y="1349775"/>
              <a:ext cx="128350" cy="88600"/>
            </a:xfrm>
            <a:custGeom>
              <a:avLst/>
              <a:gdLst/>
              <a:ahLst/>
              <a:cxnLst/>
              <a:rect l="l" t="t" r="r" b="b"/>
              <a:pathLst>
                <a:path w="5134" h="3544" extrusionOk="0">
                  <a:moveTo>
                    <a:pt x="5134" y="0"/>
                  </a:moveTo>
                  <a:lnTo>
                    <a:pt x="0" y="99"/>
                  </a:lnTo>
                  <a:cubicBezTo>
                    <a:pt x="417" y="1902"/>
                    <a:pt x="1123" y="3543"/>
                    <a:pt x="2526" y="3543"/>
                  </a:cubicBezTo>
                  <a:cubicBezTo>
                    <a:pt x="2539" y="3543"/>
                    <a:pt x="2552" y="3543"/>
                    <a:pt x="2566" y="3543"/>
                  </a:cubicBezTo>
                  <a:cubicBezTo>
                    <a:pt x="4029" y="3543"/>
                    <a:pt x="4775" y="1820"/>
                    <a:pt x="5134"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3688500" y="1267775"/>
              <a:ext cx="22000" cy="51200"/>
            </a:xfrm>
            <a:custGeom>
              <a:avLst/>
              <a:gdLst/>
              <a:ahLst/>
              <a:cxnLst/>
              <a:rect l="l" t="t" r="r" b="b"/>
              <a:pathLst>
                <a:path w="880" h="2048" extrusionOk="0">
                  <a:moveTo>
                    <a:pt x="425" y="0"/>
                  </a:moveTo>
                  <a:cubicBezTo>
                    <a:pt x="196" y="0"/>
                    <a:pt x="1" y="455"/>
                    <a:pt x="35" y="1040"/>
                  </a:cubicBezTo>
                  <a:cubicBezTo>
                    <a:pt x="35" y="1573"/>
                    <a:pt x="217" y="2047"/>
                    <a:pt x="434" y="2047"/>
                  </a:cubicBezTo>
                  <a:cubicBezTo>
                    <a:pt x="441" y="2047"/>
                    <a:pt x="448" y="2047"/>
                    <a:pt x="456" y="2046"/>
                  </a:cubicBezTo>
                  <a:cubicBezTo>
                    <a:pt x="716" y="2046"/>
                    <a:pt x="879" y="1591"/>
                    <a:pt x="879" y="1006"/>
                  </a:cubicBezTo>
                  <a:cubicBezTo>
                    <a:pt x="846" y="455"/>
                    <a:pt x="651" y="0"/>
                    <a:pt x="425"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3695850" y="1278300"/>
              <a:ext cx="12175" cy="26850"/>
            </a:xfrm>
            <a:custGeom>
              <a:avLst/>
              <a:gdLst/>
              <a:ahLst/>
              <a:cxnLst/>
              <a:rect l="l" t="t" r="r" b="b"/>
              <a:pathLst>
                <a:path w="487" h="1074" extrusionOk="0">
                  <a:moveTo>
                    <a:pt x="227" y="0"/>
                  </a:moveTo>
                  <a:cubicBezTo>
                    <a:pt x="162" y="0"/>
                    <a:pt x="1" y="195"/>
                    <a:pt x="1" y="520"/>
                  </a:cubicBezTo>
                  <a:cubicBezTo>
                    <a:pt x="1" y="879"/>
                    <a:pt x="196" y="1074"/>
                    <a:pt x="260" y="1074"/>
                  </a:cubicBezTo>
                  <a:cubicBezTo>
                    <a:pt x="325" y="1074"/>
                    <a:pt x="487" y="879"/>
                    <a:pt x="487" y="520"/>
                  </a:cubicBezTo>
                  <a:cubicBezTo>
                    <a:pt x="487" y="195"/>
                    <a:pt x="292" y="0"/>
                    <a:pt x="227"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3855050" y="1264525"/>
              <a:ext cx="23550" cy="52000"/>
            </a:xfrm>
            <a:custGeom>
              <a:avLst/>
              <a:gdLst/>
              <a:ahLst/>
              <a:cxnLst/>
              <a:rect l="l" t="t" r="r" b="b"/>
              <a:pathLst>
                <a:path w="942" h="2080" extrusionOk="0">
                  <a:moveTo>
                    <a:pt x="455" y="0"/>
                  </a:moveTo>
                  <a:cubicBezTo>
                    <a:pt x="195" y="0"/>
                    <a:pt x="1" y="455"/>
                    <a:pt x="1" y="1040"/>
                  </a:cubicBezTo>
                  <a:cubicBezTo>
                    <a:pt x="32" y="1625"/>
                    <a:pt x="227" y="2080"/>
                    <a:pt x="487" y="2080"/>
                  </a:cubicBezTo>
                  <a:cubicBezTo>
                    <a:pt x="746" y="2046"/>
                    <a:pt x="941" y="1591"/>
                    <a:pt x="941" y="1006"/>
                  </a:cubicBezTo>
                  <a:cubicBezTo>
                    <a:pt x="910" y="455"/>
                    <a:pt x="715" y="0"/>
                    <a:pt x="455"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3859925" y="1275050"/>
              <a:ext cx="13025" cy="26850"/>
            </a:xfrm>
            <a:custGeom>
              <a:avLst/>
              <a:gdLst/>
              <a:ahLst/>
              <a:cxnLst/>
              <a:rect l="l" t="t" r="r" b="b"/>
              <a:pathLst>
                <a:path w="521" h="1074" extrusionOk="0">
                  <a:moveTo>
                    <a:pt x="260" y="0"/>
                  </a:moveTo>
                  <a:cubicBezTo>
                    <a:pt x="195" y="0"/>
                    <a:pt x="0" y="195"/>
                    <a:pt x="0" y="554"/>
                  </a:cubicBezTo>
                  <a:cubicBezTo>
                    <a:pt x="0" y="879"/>
                    <a:pt x="195" y="1074"/>
                    <a:pt x="260" y="1074"/>
                  </a:cubicBezTo>
                  <a:cubicBezTo>
                    <a:pt x="325" y="1074"/>
                    <a:pt x="520" y="879"/>
                    <a:pt x="520" y="520"/>
                  </a:cubicBezTo>
                  <a:cubicBezTo>
                    <a:pt x="487" y="195"/>
                    <a:pt x="325" y="0"/>
                    <a:pt x="260"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3695850" y="1160625"/>
              <a:ext cx="174625" cy="142900"/>
            </a:xfrm>
            <a:custGeom>
              <a:avLst/>
              <a:gdLst/>
              <a:ahLst/>
              <a:cxnLst/>
              <a:rect l="l" t="t" r="r" b="b"/>
              <a:pathLst>
                <a:path w="6985" h="5716" extrusionOk="0">
                  <a:moveTo>
                    <a:pt x="3764" y="0"/>
                  </a:moveTo>
                  <a:cubicBezTo>
                    <a:pt x="2767" y="0"/>
                    <a:pt x="1916" y="354"/>
                    <a:pt x="1916" y="354"/>
                  </a:cubicBezTo>
                  <a:cubicBezTo>
                    <a:pt x="1" y="1297"/>
                    <a:pt x="162" y="3603"/>
                    <a:pt x="162" y="3603"/>
                  </a:cubicBezTo>
                  <a:lnTo>
                    <a:pt x="325" y="5716"/>
                  </a:lnTo>
                  <a:lnTo>
                    <a:pt x="812" y="5716"/>
                  </a:lnTo>
                  <a:lnTo>
                    <a:pt x="845" y="4481"/>
                  </a:lnTo>
                  <a:lnTo>
                    <a:pt x="845" y="4447"/>
                  </a:lnTo>
                  <a:cubicBezTo>
                    <a:pt x="1170" y="3863"/>
                    <a:pt x="1300" y="3213"/>
                    <a:pt x="1235" y="2563"/>
                  </a:cubicBezTo>
                  <a:lnTo>
                    <a:pt x="1235" y="2207"/>
                  </a:lnTo>
                  <a:cubicBezTo>
                    <a:pt x="1970" y="2582"/>
                    <a:pt x="2893" y="2692"/>
                    <a:pt x="3725" y="2692"/>
                  </a:cubicBezTo>
                  <a:cubicBezTo>
                    <a:pt x="4913" y="2692"/>
                    <a:pt x="5914" y="2467"/>
                    <a:pt x="5914" y="2467"/>
                  </a:cubicBezTo>
                  <a:lnTo>
                    <a:pt x="5914" y="2467"/>
                  </a:lnTo>
                  <a:lnTo>
                    <a:pt x="5849" y="2693"/>
                  </a:lnTo>
                  <a:cubicBezTo>
                    <a:pt x="5654" y="3343"/>
                    <a:pt x="5880" y="3993"/>
                    <a:pt x="6075" y="4611"/>
                  </a:cubicBezTo>
                  <a:lnTo>
                    <a:pt x="6109" y="5617"/>
                  </a:lnTo>
                  <a:lnTo>
                    <a:pt x="6693" y="5586"/>
                  </a:lnTo>
                  <a:lnTo>
                    <a:pt x="6758" y="4221"/>
                  </a:lnTo>
                  <a:cubicBezTo>
                    <a:pt x="6985" y="3863"/>
                    <a:pt x="6855" y="2857"/>
                    <a:pt x="6725" y="2272"/>
                  </a:cubicBezTo>
                  <a:cubicBezTo>
                    <a:pt x="6628" y="2108"/>
                    <a:pt x="6530" y="1882"/>
                    <a:pt x="6434" y="1622"/>
                  </a:cubicBezTo>
                  <a:cubicBezTo>
                    <a:pt x="5827" y="329"/>
                    <a:pt x="4727" y="0"/>
                    <a:pt x="3764"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3703975" y="1294675"/>
              <a:ext cx="160000" cy="116975"/>
            </a:xfrm>
            <a:custGeom>
              <a:avLst/>
              <a:gdLst/>
              <a:ahLst/>
              <a:cxnLst/>
              <a:rect l="l" t="t" r="r" b="b"/>
              <a:pathLst>
                <a:path w="6400" h="4679" extrusionOk="0">
                  <a:moveTo>
                    <a:pt x="6124" y="0"/>
                  </a:moveTo>
                  <a:cubicBezTo>
                    <a:pt x="6027" y="0"/>
                    <a:pt x="5908" y="42"/>
                    <a:pt x="5784" y="125"/>
                  </a:cubicBezTo>
                  <a:cubicBezTo>
                    <a:pt x="5750" y="385"/>
                    <a:pt x="5719" y="874"/>
                    <a:pt x="5685" y="1134"/>
                  </a:cubicBezTo>
                  <a:cubicBezTo>
                    <a:pt x="5620" y="1425"/>
                    <a:pt x="5425" y="1750"/>
                    <a:pt x="5134" y="1848"/>
                  </a:cubicBezTo>
                  <a:cubicBezTo>
                    <a:pt x="5078" y="1869"/>
                    <a:pt x="5020" y="1878"/>
                    <a:pt x="4962" y="1878"/>
                  </a:cubicBezTo>
                  <a:cubicBezTo>
                    <a:pt x="4749" y="1878"/>
                    <a:pt x="4524" y="1762"/>
                    <a:pt x="4320" y="1685"/>
                  </a:cubicBezTo>
                  <a:cubicBezTo>
                    <a:pt x="3907" y="1504"/>
                    <a:pt x="3452" y="1415"/>
                    <a:pt x="2997" y="1415"/>
                  </a:cubicBezTo>
                  <a:cubicBezTo>
                    <a:pt x="2630" y="1415"/>
                    <a:pt x="2263" y="1473"/>
                    <a:pt x="1916" y="1588"/>
                  </a:cubicBezTo>
                  <a:cubicBezTo>
                    <a:pt x="1701" y="1642"/>
                    <a:pt x="1396" y="1807"/>
                    <a:pt x="1150" y="1807"/>
                  </a:cubicBezTo>
                  <a:cubicBezTo>
                    <a:pt x="1099" y="1807"/>
                    <a:pt x="1051" y="1800"/>
                    <a:pt x="1006" y="1783"/>
                  </a:cubicBezTo>
                  <a:cubicBezTo>
                    <a:pt x="780" y="1653"/>
                    <a:pt x="616" y="1360"/>
                    <a:pt x="585" y="1100"/>
                  </a:cubicBezTo>
                  <a:cubicBezTo>
                    <a:pt x="551" y="840"/>
                    <a:pt x="520" y="614"/>
                    <a:pt x="487" y="224"/>
                  </a:cubicBezTo>
                  <a:cubicBezTo>
                    <a:pt x="389" y="239"/>
                    <a:pt x="316" y="239"/>
                    <a:pt x="247" y="239"/>
                  </a:cubicBezTo>
                  <a:cubicBezTo>
                    <a:pt x="179" y="239"/>
                    <a:pt x="114" y="239"/>
                    <a:pt x="32" y="255"/>
                  </a:cubicBezTo>
                  <a:cubicBezTo>
                    <a:pt x="0" y="1718"/>
                    <a:pt x="585" y="3213"/>
                    <a:pt x="1690" y="4188"/>
                  </a:cubicBezTo>
                  <a:cubicBezTo>
                    <a:pt x="2015" y="4512"/>
                    <a:pt x="2501" y="4642"/>
                    <a:pt x="3021" y="4674"/>
                  </a:cubicBezTo>
                  <a:cubicBezTo>
                    <a:pt x="3060" y="4677"/>
                    <a:pt x="3108" y="4678"/>
                    <a:pt x="3164" y="4678"/>
                  </a:cubicBezTo>
                  <a:cubicBezTo>
                    <a:pt x="3746" y="4678"/>
                    <a:pt x="5131" y="4465"/>
                    <a:pt x="5784" y="2953"/>
                  </a:cubicBezTo>
                  <a:cubicBezTo>
                    <a:pt x="6109" y="2173"/>
                    <a:pt x="6400" y="1069"/>
                    <a:pt x="6368" y="224"/>
                  </a:cubicBezTo>
                  <a:cubicBezTo>
                    <a:pt x="6349" y="75"/>
                    <a:pt x="6256" y="0"/>
                    <a:pt x="6124"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3768100" y="1317075"/>
              <a:ext cx="27350" cy="9200"/>
            </a:xfrm>
            <a:custGeom>
              <a:avLst/>
              <a:gdLst/>
              <a:ahLst/>
              <a:cxnLst/>
              <a:rect l="l" t="t" r="r" b="b"/>
              <a:pathLst>
                <a:path w="1094" h="368" extrusionOk="0">
                  <a:moveTo>
                    <a:pt x="1009" y="1"/>
                  </a:moveTo>
                  <a:cubicBezTo>
                    <a:pt x="999" y="1"/>
                    <a:pt x="987" y="3"/>
                    <a:pt x="976" y="9"/>
                  </a:cubicBezTo>
                  <a:cubicBezTo>
                    <a:pt x="879" y="43"/>
                    <a:pt x="716" y="74"/>
                    <a:pt x="554" y="74"/>
                  </a:cubicBezTo>
                  <a:cubicBezTo>
                    <a:pt x="360" y="74"/>
                    <a:pt x="230" y="43"/>
                    <a:pt x="100" y="9"/>
                  </a:cubicBezTo>
                  <a:cubicBezTo>
                    <a:pt x="35" y="9"/>
                    <a:pt x="1" y="74"/>
                    <a:pt x="35" y="108"/>
                  </a:cubicBezTo>
                  <a:cubicBezTo>
                    <a:pt x="131" y="204"/>
                    <a:pt x="261" y="303"/>
                    <a:pt x="391" y="334"/>
                  </a:cubicBezTo>
                  <a:cubicBezTo>
                    <a:pt x="456" y="367"/>
                    <a:pt x="489" y="367"/>
                    <a:pt x="554" y="367"/>
                  </a:cubicBezTo>
                  <a:cubicBezTo>
                    <a:pt x="619" y="367"/>
                    <a:pt x="651" y="367"/>
                    <a:pt x="716" y="334"/>
                  </a:cubicBezTo>
                  <a:cubicBezTo>
                    <a:pt x="846" y="303"/>
                    <a:pt x="944" y="204"/>
                    <a:pt x="1041" y="108"/>
                  </a:cubicBezTo>
                  <a:cubicBezTo>
                    <a:pt x="1094" y="54"/>
                    <a:pt x="1060" y="1"/>
                    <a:pt x="1009"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3752700" y="1353875"/>
              <a:ext cx="56050" cy="18675"/>
            </a:xfrm>
            <a:custGeom>
              <a:avLst/>
              <a:gdLst/>
              <a:ahLst/>
              <a:cxnLst/>
              <a:rect l="l" t="t" r="r" b="b"/>
              <a:pathLst>
                <a:path w="2242" h="747" extrusionOk="0">
                  <a:moveTo>
                    <a:pt x="2046" y="0"/>
                  </a:moveTo>
                  <a:lnTo>
                    <a:pt x="227" y="31"/>
                  </a:lnTo>
                  <a:cubicBezTo>
                    <a:pt x="66" y="31"/>
                    <a:pt x="1" y="130"/>
                    <a:pt x="97" y="260"/>
                  </a:cubicBezTo>
                  <a:cubicBezTo>
                    <a:pt x="357" y="551"/>
                    <a:pt x="716" y="746"/>
                    <a:pt x="1137" y="746"/>
                  </a:cubicBezTo>
                  <a:cubicBezTo>
                    <a:pt x="1560" y="746"/>
                    <a:pt x="1916" y="520"/>
                    <a:pt x="2145" y="226"/>
                  </a:cubicBezTo>
                  <a:cubicBezTo>
                    <a:pt x="2241" y="96"/>
                    <a:pt x="221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809575" y="1278300"/>
              <a:ext cx="10550" cy="16275"/>
            </a:xfrm>
            <a:custGeom>
              <a:avLst/>
              <a:gdLst/>
              <a:ahLst/>
              <a:cxnLst/>
              <a:rect l="l" t="t" r="r" b="b"/>
              <a:pathLst>
                <a:path w="422" h="651" extrusionOk="0">
                  <a:moveTo>
                    <a:pt x="195" y="0"/>
                  </a:moveTo>
                  <a:cubicBezTo>
                    <a:pt x="96" y="0"/>
                    <a:pt x="0" y="164"/>
                    <a:pt x="0" y="325"/>
                  </a:cubicBezTo>
                  <a:cubicBezTo>
                    <a:pt x="0" y="489"/>
                    <a:pt x="96" y="650"/>
                    <a:pt x="226" y="650"/>
                  </a:cubicBezTo>
                  <a:cubicBezTo>
                    <a:pt x="325" y="650"/>
                    <a:pt x="421" y="489"/>
                    <a:pt x="421" y="325"/>
                  </a:cubicBezTo>
                  <a:cubicBezTo>
                    <a:pt x="421" y="130"/>
                    <a:pt x="325" y="0"/>
                    <a:pt x="19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742125" y="1278300"/>
              <a:ext cx="10600" cy="16275"/>
            </a:xfrm>
            <a:custGeom>
              <a:avLst/>
              <a:gdLst/>
              <a:ahLst/>
              <a:cxnLst/>
              <a:rect l="l" t="t" r="r" b="b"/>
              <a:pathLst>
                <a:path w="424" h="651" extrusionOk="0">
                  <a:moveTo>
                    <a:pt x="195" y="0"/>
                  </a:moveTo>
                  <a:cubicBezTo>
                    <a:pt x="65" y="0"/>
                    <a:pt x="0" y="164"/>
                    <a:pt x="0" y="325"/>
                  </a:cubicBezTo>
                  <a:cubicBezTo>
                    <a:pt x="0" y="489"/>
                    <a:pt x="99" y="650"/>
                    <a:pt x="229" y="650"/>
                  </a:cubicBezTo>
                  <a:cubicBezTo>
                    <a:pt x="325" y="650"/>
                    <a:pt x="424" y="489"/>
                    <a:pt x="424" y="325"/>
                  </a:cubicBezTo>
                  <a:cubicBezTo>
                    <a:pt x="424" y="130"/>
                    <a:pt x="325" y="0"/>
                    <a:pt x="19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800600" y="1260100"/>
              <a:ext cx="34125" cy="14550"/>
            </a:xfrm>
            <a:custGeom>
              <a:avLst/>
              <a:gdLst/>
              <a:ahLst/>
              <a:cxnLst/>
              <a:rect l="l" t="t" r="r" b="b"/>
              <a:pathLst>
                <a:path w="1365" h="582" extrusionOk="0">
                  <a:moveTo>
                    <a:pt x="636" y="1"/>
                  </a:moveTo>
                  <a:cubicBezTo>
                    <a:pt x="544" y="1"/>
                    <a:pt x="451" y="23"/>
                    <a:pt x="359" y="47"/>
                  </a:cubicBezTo>
                  <a:cubicBezTo>
                    <a:pt x="229" y="79"/>
                    <a:pt x="99" y="144"/>
                    <a:pt x="0" y="273"/>
                  </a:cubicBezTo>
                  <a:cubicBezTo>
                    <a:pt x="0" y="273"/>
                    <a:pt x="0" y="307"/>
                    <a:pt x="34" y="338"/>
                  </a:cubicBezTo>
                  <a:lnTo>
                    <a:pt x="65" y="338"/>
                  </a:lnTo>
                  <a:cubicBezTo>
                    <a:pt x="195" y="307"/>
                    <a:pt x="294" y="307"/>
                    <a:pt x="390" y="307"/>
                  </a:cubicBezTo>
                  <a:lnTo>
                    <a:pt x="715" y="307"/>
                  </a:lnTo>
                  <a:lnTo>
                    <a:pt x="1009" y="403"/>
                  </a:lnTo>
                  <a:cubicBezTo>
                    <a:pt x="1105" y="468"/>
                    <a:pt x="1170" y="502"/>
                    <a:pt x="1300" y="567"/>
                  </a:cubicBezTo>
                  <a:cubicBezTo>
                    <a:pt x="1300" y="578"/>
                    <a:pt x="1304" y="581"/>
                    <a:pt x="1310" y="581"/>
                  </a:cubicBezTo>
                  <a:cubicBezTo>
                    <a:pt x="1322" y="581"/>
                    <a:pt x="1344" y="567"/>
                    <a:pt x="1365" y="567"/>
                  </a:cubicBezTo>
                  <a:lnTo>
                    <a:pt x="1365" y="502"/>
                  </a:lnTo>
                  <a:cubicBezTo>
                    <a:pt x="1334" y="372"/>
                    <a:pt x="1235" y="273"/>
                    <a:pt x="1139" y="177"/>
                  </a:cubicBezTo>
                  <a:cubicBezTo>
                    <a:pt x="1040" y="112"/>
                    <a:pt x="910" y="47"/>
                    <a:pt x="749" y="14"/>
                  </a:cubicBezTo>
                  <a:cubicBezTo>
                    <a:pt x="711" y="4"/>
                    <a:pt x="674" y="1"/>
                    <a:pt x="63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3728350" y="1261475"/>
              <a:ext cx="34125" cy="15225"/>
            </a:xfrm>
            <a:custGeom>
              <a:avLst/>
              <a:gdLst/>
              <a:ahLst/>
              <a:cxnLst/>
              <a:rect l="l" t="t" r="r" b="b"/>
              <a:pathLst>
                <a:path w="1365" h="609" extrusionOk="0">
                  <a:moveTo>
                    <a:pt x="811" y="0"/>
                  </a:moveTo>
                  <a:cubicBezTo>
                    <a:pt x="746" y="0"/>
                    <a:pt x="681" y="8"/>
                    <a:pt x="616" y="24"/>
                  </a:cubicBezTo>
                  <a:cubicBezTo>
                    <a:pt x="455" y="57"/>
                    <a:pt x="325" y="122"/>
                    <a:pt x="226" y="218"/>
                  </a:cubicBezTo>
                  <a:cubicBezTo>
                    <a:pt x="130" y="283"/>
                    <a:pt x="31" y="413"/>
                    <a:pt x="0" y="543"/>
                  </a:cubicBezTo>
                  <a:cubicBezTo>
                    <a:pt x="0" y="543"/>
                    <a:pt x="0" y="577"/>
                    <a:pt x="31" y="577"/>
                  </a:cubicBezTo>
                  <a:cubicBezTo>
                    <a:pt x="31" y="608"/>
                    <a:pt x="65" y="608"/>
                    <a:pt x="96" y="608"/>
                  </a:cubicBezTo>
                  <a:cubicBezTo>
                    <a:pt x="195" y="512"/>
                    <a:pt x="291" y="478"/>
                    <a:pt x="390" y="413"/>
                  </a:cubicBezTo>
                  <a:lnTo>
                    <a:pt x="681" y="317"/>
                  </a:lnTo>
                  <a:cubicBezTo>
                    <a:pt x="780" y="283"/>
                    <a:pt x="876" y="283"/>
                    <a:pt x="975" y="283"/>
                  </a:cubicBezTo>
                  <a:cubicBezTo>
                    <a:pt x="1071" y="283"/>
                    <a:pt x="1201" y="283"/>
                    <a:pt x="1300" y="317"/>
                  </a:cubicBezTo>
                  <a:lnTo>
                    <a:pt x="1365" y="317"/>
                  </a:lnTo>
                  <a:lnTo>
                    <a:pt x="1365" y="252"/>
                  </a:lnTo>
                  <a:cubicBezTo>
                    <a:pt x="1266" y="122"/>
                    <a:pt x="1136" y="57"/>
                    <a:pt x="1006" y="24"/>
                  </a:cubicBezTo>
                  <a:cubicBezTo>
                    <a:pt x="941" y="8"/>
                    <a:pt x="876" y="0"/>
                    <a:pt x="811" y="0"/>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830675" y="1309150"/>
              <a:ext cx="5675" cy="3275"/>
            </a:xfrm>
            <a:custGeom>
              <a:avLst/>
              <a:gdLst/>
              <a:ahLst/>
              <a:cxnLst/>
              <a:rect l="l" t="t" r="r" b="b"/>
              <a:pathLst>
                <a:path w="227" h="131" extrusionOk="0">
                  <a:moveTo>
                    <a:pt x="97" y="1"/>
                  </a:moveTo>
                  <a:cubicBezTo>
                    <a:pt x="32" y="1"/>
                    <a:pt x="1" y="35"/>
                    <a:pt x="1" y="66"/>
                  </a:cubicBezTo>
                  <a:cubicBezTo>
                    <a:pt x="1" y="100"/>
                    <a:pt x="32" y="131"/>
                    <a:pt x="97" y="131"/>
                  </a:cubicBezTo>
                  <a:cubicBezTo>
                    <a:pt x="162" y="131"/>
                    <a:pt x="227" y="100"/>
                    <a:pt x="227" y="66"/>
                  </a:cubicBezTo>
                  <a:cubicBezTo>
                    <a:pt x="227" y="35"/>
                    <a:pt x="162" y="1"/>
                    <a:pt x="97"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3817700" y="1306750"/>
              <a:ext cx="6500" cy="2425"/>
            </a:xfrm>
            <a:custGeom>
              <a:avLst/>
              <a:gdLst/>
              <a:ahLst/>
              <a:cxnLst/>
              <a:rect l="l" t="t" r="r" b="b"/>
              <a:pathLst>
                <a:path w="260" h="97" extrusionOk="0">
                  <a:moveTo>
                    <a:pt x="130" y="1"/>
                  </a:moveTo>
                  <a:cubicBezTo>
                    <a:pt x="65" y="1"/>
                    <a:pt x="0" y="1"/>
                    <a:pt x="0" y="32"/>
                  </a:cubicBezTo>
                  <a:cubicBezTo>
                    <a:pt x="0" y="66"/>
                    <a:pt x="65" y="97"/>
                    <a:pt x="130" y="97"/>
                  </a:cubicBezTo>
                  <a:cubicBezTo>
                    <a:pt x="195" y="97"/>
                    <a:pt x="260" y="66"/>
                    <a:pt x="260" y="32"/>
                  </a:cubicBezTo>
                  <a:cubicBezTo>
                    <a:pt x="260" y="1"/>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3819300" y="1317275"/>
              <a:ext cx="6525" cy="2825"/>
            </a:xfrm>
            <a:custGeom>
              <a:avLst/>
              <a:gdLst/>
              <a:ahLst/>
              <a:cxnLst/>
              <a:rect l="l" t="t" r="r" b="b"/>
              <a:pathLst>
                <a:path w="261" h="113" extrusionOk="0">
                  <a:moveTo>
                    <a:pt x="131" y="1"/>
                  </a:moveTo>
                  <a:cubicBezTo>
                    <a:pt x="66" y="1"/>
                    <a:pt x="1" y="35"/>
                    <a:pt x="1" y="66"/>
                  </a:cubicBezTo>
                  <a:cubicBezTo>
                    <a:pt x="23" y="90"/>
                    <a:pt x="47" y="112"/>
                    <a:pt x="82" y="112"/>
                  </a:cubicBezTo>
                  <a:cubicBezTo>
                    <a:pt x="96" y="112"/>
                    <a:pt x="112" y="109"/>
                    <a:pt x="131" y="100"/>
                  </a:cubicBezTo>
                  <a:cubicBezTo>
                    <a:pt x="196" y="100"/>
                    <a:pt x="261" y="100"/>
                    <a:pt x="261" y="66"/>
                  </a:cubicBezTo>
                  <a:cubicBezTo>
                    <a:pt x="261" y="35"/>
                    <a:pt x="196" y="1"/>
                    <a:pt x="13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3740500" y="1311275"/>
              <a:ext cx="6525" cy="2775"/>
            </a:xfrm>
            <a:custGeom>
              <a:avLst/>
              <a:gdLst/>
              <a:ahLst/>
              <a:cxnLst/>
              <a:rect l="l" t="t" r="r" b="b"/>
              <a:pathLst>
                <a:path w="261" h="111" extrusionOk="0">
                  <a:moveTo>
                    <a:pt x="186" y="1"/>
                  </a:moveTo>
                  <a:cubicBezTo>
                    <a:pt x="169" y="1"/>
                    <a:pt x="149" y="5"/>
                    <a:pt x="130" y="15"/>
                  </a:cubicBezTo>
                  <a:cubicBezTo>
                    <a:pt x="65" y="15"/>
                    <a:pt x="0" y="15"/>
                    <a:pt x="0" y="46"/>
                  </a:cubicBezTo>
                  <a:cubicBezTo>
                    <a:pt x="0" y="80"/>
                    <a:pt x="65" y="111"/>
                    <a:pt x="130" y="111"/>
                  </a:cubicBezTo>
                  <a:cubicBezTo>
                    <a:pt x="195" y="111"/>
                    <a:pt x="260" y="80"/>
                    <a:pt x="260" y="46"/>
                  </a:cubicBezTo>
                  <a:cubicBezTo>
                    <a:pt x="260" y="24"/>
                    <a:pt x="228" y="1"/>
                    <a:pt x="186"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3728350" y="1308375"/>
              <a:ext cx="5675" cy="2425"/>
            </a:xfrm>
            <a:custGeom>
              <a:avLst/>
              <a:gdLst/>
              <a:ahLst/>
              <a:cxnLst/>
              <a:rect l="l" t="t" r="r" b="b"/>
              <a:pathLst>
                <a:path w="227" h="97" extrusionOk="0">
                  <a:moveTo>
                    <a:pt x="130" y="1"/>
                  </a:moveTo>
                  <a:cubicBezTo>
                    <a:pt x="65" y="1"/>
                    <a:pt x="0" y="32"/>
                    <a:pt x="0" y="32"/>
                  </a:cubicBezTo>
                  <a:cubicBezTo>
                    <a:pt x="0" y="66"/>
                    <a:pt x="65" y="97"/>
                    <a:pt x="130" y="97"/>
                  </a:cubicBezTo>
                  <a:cubicBezTo>
                    <a:pt x="195" y="97"/>
                    <a:pt x="226" y="66"/>
                    <a:pt x="226" y="32"/>
                  </a:cubicBezTo>
                  <a:cubicBezTo>
                    <a:pt x="226" y="1"/>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3729975" y="1318900"/>
              <a:ext cx="5675" cy="3275"/>
            </a:xfrm>
            <a:custGeom>
              <a:avLst/>
              <a:gdLst/>
              <a:ahLst/>
              <a:cxnLst/>
              <a:rect l="l" t="t" r="r" b="b"/>
              <a:pathLst>
                <a:path w="227" h="131" extrusionOk="0">
                  <a:moveTo>
                    <a:pt x="130" y="1"/>
                  </a:moveTo>
                  <a:cubicBezTo>
                    <a:pt x="65" y="1"/>
                    <a:pt x="0" y="35"/>
                    <a:pt x="0" y="66"/>
                  </a:cubicBezTo>
                  <a:cubicBezTo>
                    <a:pt x="0" y="100"/>
                    <a:pt x="65" y="131"/>
                    <a:pt x="130" y="131"/>
                  </a:cubicBezTo>
                  <a:cubicBezTo>
                    <a:pt x="195" y="131"/>
                    <a:pt x="226" y="100"/>
                    <a:pt x="226" y="66"/>
                  </a:cubicBezTo>
                  <a:cubicBezTo>
                    <a:pt x="226" y="35"/>
                    <a:pt x="195" y="1"/>
                    <a:pt x="130"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3833925" y="1414750"/>
              <a:ext cx="216100" cy="931750"/>
            </a:xfrm>
            <a:custGeom>
              <a:avLst/>
              <a:gdLst/>
              <a:ahLst/>
              <a:cxnLst/>
              <a:rect l="l" t="t" r="r" b="b"/>
              <a:pathLst>
                <a:path w="8644" h="37270" extrusionOk="0">
                  <a:moveTo>
                    <a:pt x="1208" y="0"/>
                  </a:moveTo>
                  <a:cubicBezTo>
                    <a:pt x="1204" y="0"/>
                    <a:pt x="1202" y="1"/>
                    <a:pt x="1202" y="1"/>
                  </a:cubicBezTo>
                  <a:cubicBezTo>
                    <a:pt x="1202" y="1"/>
                    <a:pt x="1495" y="2244"/>
                    <a:pt x="1332" y="4289"/>
                  </a:cubicBezTo>
                  <a:cubicBezTo>
                    <a:pt x="1137" y="6337"/>
                    <a:pt x="1" y="8936"/>
                    <a:pt x="1" y="8936"/>
                  </a:cubicBezTo>
                  <a:cubicBezTo>
                    <a:pt x="1" y="8936"/>
                    <a:pt x="196" y="12476"/>
                    <a:pt x="391" y="15011"/>
                  </a:cubicBezTo>
                  <a:cubicBezTo>
                    <a:pt x="456" y="15954"/>
                    <a:pt x="1851" y="37233"/>
                    <a:pt x="1851" y="37233"/>
                  </a:cubicBezTo>
                  <a:cubicBezTo>
                    <a:pt x="2168" y="37258"/>
                    <a:pt x="2495" y="37269"/>
                    <a:pt x="2827" y="37269"/>
                  </a:cubicBezTo>
                  <a:cubicBezTo>
                    <a:pt x="5567" y="37269"/>
                    <a:pt x="8643" y="36519"/>
                    <a:pt x="8643" y="36519"/>
                  </a:cubicBezTo>
                  <a:cubicBezTo>
                    <a:pt x="8643" y="36519"/>
                    <a:pt x="6109" y="23947"/>
                    <a:pt x="5524" y="17839"/>
                  </a:cubicBezTo>
                  <a:cubicBezTo>
                    <a:pt x="5459" y="17155"/>
                    <a:pt x="5425" y="16409"/>
                    <a:pt x="5394" y="15629"/>
                  </a:cubicBezTo>
                  <a:cubicBezTo>
                    <a:pt x="5199" y="12736"/>
                    <a:pt x="5264" y="9261"/>
                    <a:pt x="4710" y="6563"/>
                  </a:cubicBezTo>
                  <a:cubicBezTo>
                    <a:pt x="4191" y="4193"/>
                    <a:pt x="3996" y="2210"/>
                    <a:pt x="3315" y="1334"/>
                  </a:cubicBezTo>
                  <a:cubicBezTo>
                    <a:pt x="2350" y="29"/>
                    <a:pt x="129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3563425" y="1418850"/>
              <a:ext cx="216925" cy="924350"/>
            </a:xfrm>
            <a:custGeom>
              <a:avLst/>
              <a:gdLst/>
              <a:ahLst/>
              <a:cxnLst/>
              <a:rect l="l" t="t" r="r" b="b"/>
              <a:pathLst>
                <a:path w="8677" h="36974" extrusionOk="0">
                  <a:moveTo>
                    <a:pt x="5103" y="0"/>
                  </a:moveTo>
                  <a:cubicBezTo>
                    <a:pt x="5102" y="0"/>
                    <a:pt x="5102" y="1"/>
                    <a:pt x="5101" y="1"/>
                  </a:cubicBezTo>
                  <a:lnTo>
                    <a:pt x="5101" y="1"/>
                  </a:lnTo>
                  <a:lnTo>
                    <a:pt x="5103" y="0"/>
                  </a:lnTo>
                  <a:close/>
                  <a:moveTo>
                    <a:pt x="5101" y="1"/>
                  </a:moveTo>
                  <a:lnTo>
                    <a:pt x="3704" y="616"/>
                  </a:lnTo>
                  <a:cubicBezTo>
                    <a:pt x="2958" y="876"/>
                    <a:pt x="2470" y="1591"/>
                    <a:pt x="2470" y="2371"/>
                  </a:cubicBezTo>
                  <a:cubicBezTo>
                    <a:pt x="2405" y="5880"/>
                    <a:pt x="2210" y="15301"/>
                    <a:pt x="2145" y="16180"/>
                  </a:cubicBezTo>
                  <a:cubicBezTo>
                    <a:pt x="2080" y="16505"/>
                    <a:pt x="2049" y="16796"/>
                    <a:pt x="2049" y="17121"/>
                  </a:cubicBezTo>
                  <a:cubicBezTo>
                    <a:pt x="2015" y="17251"/>
                    <a:pt x="2015" y="17350"/>
                    <a:pt x="1984" y="17480"/>
                  </a:cubicBezTo>
                  <a:cubicBezTo>
                    <a:pt x="1984" y="17641"/>
                    <a:pt x="1950" y="17771"/>
                    <a:pt x="1950" y="17934"/>
                  </a:cubicBezTo>
                  <a:cubicBezTo>
                    <a:pt x="1659" y="21085"/>
                    <a:pt x="619" y="30701"/>
                    <a:pt x="424" y="32326"/>
                  </a:cubicBezTo>
                  <a:cubicBezTo>
                    <a:pt x="325" y="33106"/>
                    <a:pt x="260" y="33885"/>
                    <a:pt x="164" y="34699"/>
                  </a:cubicBezTo>
                  <a:cubicBezTo>
                    <a:pt x="130" y="34925"/>
                    <a:pt x="65" y="35185"/>
                    <a:pt x="0" y="35445"/>
                  </a:cubicBezTo>
                  <a:cubicBezTo>
                    <a:pt x="1594" y="35999"/>
                    <a:pt x="3249" y="36388"/>
                    <a:pt x="4908" y="36648"/>
                  </a:cubicBezTo>
                  <a:cubicBezTo>
                    <a:pt x="5687" y="36778"/>
                    <a:pt x="6467" y="36874"/>
                    <a:pt x="7278" y="36973"/>
                  </a:cubicBezTo>
                  <a:cubicBezTo>
                    <a:pt x="7538" y="32196"/>
                    <a:pt x="8448" y="16375"/>
                    <a:pt x="8482" y="16016"/>
                  </a:cubicBezTo>
                  <a:lnTo>
                    <a:pt x="8482" y="15920"/>
                  </a:lnTo>
                  <a:cubicBezTo>
                    <a:pt x="8513" y="15496"/>
                    <a:pt x="8547" y="15107"/>
                    <a:pt x="8578" y="14685"/>
                  </a:cubicBezTo>
                  <a:cubicBezTo>
                    <a:pt x="8578" y="14101"/>
                    <a:pt x="8612" y="13516"/>
                    <a:pt x="8612" y="12931"/>
                  </a:cubicBezTo>
                  <a:cubicBezTo>
                    <a:pt x="8643" y="12637"/>
                    <a:pt x="8643" y="12346"/>
                    <a:pt x="8643" y="12086"/>
                  </a:cubicBezTo>
                  <a:lnTo>
                    <a:pt x="8643" y="12021"/>
                  </a:lnTo>
                  <a:cubicBezTo>
                    <a:pt x="8676" y="10137"/>
                    <a:pt x="8222" y="8284"/>
                    <a:pt x="7312" y="6628"/>
                  </a:cubicBezTo>
                  <a:cubicBezTo>
                    <a:pt x="6922" y="5945"/>
                    <a:pt x="6532" y="5199"/>
                    <a:pt x="6303" y="4679"/>
                  </a:cubicBezTo>
                  <a:cubicBezTo>
                    <a:pt x="5979" y="3899"/>
                    <a:pt x="5719" y="3119"/>
                    <a:pt x="5524" y="2340"/>
                  </a:cubicBezTo>
                  <a:cubicBezTo>
                    <a:pt x="5459" y="2112"/>
                    <a:pt x="4942" y="78"/>
                    <a:pt x="5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3638150" y="1652775"/>
              <a:ext cx="82875" cy="12175"/>
            </a:xfrm>
            <a:custGeom>
              <a:avLst/>
              <a:gdLst/>
              <a:ahLst/>
              <a:cxnLst/>
              <a:rect l="l" t="t" r="r" b="b"/>
              <a:pathLst>
                <a:path w="3315" h="487" extrusionOk="0">
                  <a:moveTo>
                    <a:pt x="1" y="0"/>
                  </a:moveTo>
                  <a:lnTo>
                    <a:pt x="1" y="486"/>
                  </a:lnTo>
                  <a:lnTo>
                    <a:pt x="3314" y="486"/>
                  </a:lnTo>
                  <a:lnTo>
                    <a:pt x="3314"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3656875" y="1412350"/>
              <a:ext cx="123475" cy="303800"/>
            </a:xfrm>
            <a:custGeom>
              <a:avLst/>
              <a:gdLst/>
              <a:ahLst/>
              <a:cxnLst/>
              <a:rect l="l" t="t" r="r" b="b"/>
              <a:pathLst>
                <a:path w="4939" h="12152" extrusionOk="0">
                  <a:moveTo>
                    <a:pt x="1495" y="0"/>
                  </a:moveTo>
                  <a:cubicBezTo>
                    <a:pt x="1494" y="0"/>
                    <a:pt x="0" y="1007"/>
                    <a:pt x="616" y="5620"/>
                  </a:cubicBezTo>
                  <a:lnTo>
                    <a:pt x="1461" y="5783"/>
                  </a:lnTo>
                  <a:lnTo>
                    <a:pt x="1201" y="6334"/>
                  </a:lnTo>
                  <a:cubicBezTo>
                    <a:pt x="1201" y="6334"/>
                    <a:pt x="2794" y="10462"/>
                    <a:pt x="4938" y="12151"/>
                  </a:cubicBezTo>
                  <a:lnTo>
                    <a:pt x="4580" y="9648"/>
                  </a:lnTo>
                  <a:cubicBezTo>
                    <a:pt x="3899" y="8967"/>
                    <a:pt x="3345" y="7538"/>
                    <a:pt x="2630" y="6075"/>
                  </a:cubicBezTo>
                  <a:cubicBezTo>
                    <a:pt x="1430" y="3540"/>
                    <a:pt x="1430" y="1201"/>
                    <a:pt x="1495"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3780325" y="1552850"/>
              <a:ext cx="62525" cy="370375"/>
            </a:xfrm>
            <a:custGeom>
              <a:avLst/>
              <a:gdLst/>
              <a:ahLst/>
              <a:cxnLst/>
              <a:rect l="l" t="t" r="r" b="b"/>
              <a:pathLst>
                <a:path w="2501" h="14815" extrusionOk="0">
                  <a:moveTo>
                    <a:pt x="684" y="0"/>
                  </a:moveTo>
                  <a:cubicBezTo>
                    <a:pt x="463" y="0"/>
                    <a:pt x="260" y="130"/>
                    <a:pt x="260" y="130"/>
                  </a:cubicBezTo>
                  <a:lnTo>
                    <a:pt x="0" y="9097"/>
                  </a:lnTo>
                  <a:cubicBezTo>
                    <a:pt x="32" y="10560"/>
                    <a:pt x="1560" y="14815"/>
                    <a:pt x="1560" y="14815"/>
                  </a:cubicBezTo>
                  <a:cubicBezTo>
                    <a:pt x="2405" y="13190"/>
                    <a:pt x="2501" y="9261"/>
                    <a:pt x="2501" y="9261"/>
                  </a:cubicBezTo>
                  <a:cubicBezTo>
                    <a:pt x="2306" y="6466"/>
                    <a:pt x="1006" y="130"/>
                    <a:pt x="1006" y="130"/>
                  </a:cubicBezTo>
                  <a:cubicBezTo>
                    <a:pt x="909" y="33"/>
                    <a:pt x="794" y="0"/>
                    <a:pt x="684"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3761600" y="1481350"/>
              <a:ext cx="54500" cy="74750"/>
            </a:xfrm>
            <a:custGeom>
              <a:avLst/>
              <a:gdLst/>
              <a:ahLst/>
              <a:cxnLst/>
              <a:rect l="l" t="t" r="r" b="b"/>
              <a:pathLst>
                <a:path w="2180" h="2990" extrusionOk="0">
                  <a:moveTo>
                    <a:pt x="976" y="1"/>
                  </a:moveTo>
                  <a:cubicBezTo>
                    <a:pt x="976" y="1"/>
                    <a:pt x="1" y="196"/>
                    <a:pt x="100" y="879"/>
                  </a:cubicBezTo>
                  <a:cubicBezTo>
                    <a:pt x="165" y="1560"/>
                    <a:pt x="1009" y="2990"/>
                    <a:pt x="1009" y="2990"/>
                  </a:cubicBezTo>
                  <a:cubicBezTo>
                    <a:pt x="1139" y="2958"/>
                    <a:pt x="1266" y="2947"/>
                    <a:pt x="1376" y="2947"/>
                  </a:cubicBezTo>
                  <a:cubicBezTo>
                    <a:pt x="1597" y="2947"/>
                    <a:pt x="1755" y="2990"/>
                    <a:pt x="1755" y="2990"/>
                  </a:cubicBezTo>
                  <a:cubicBezTo>
                    <a:pt x="2015" y="2275"/>
                    <a:pt x="2179" y="780"/>
                    <a:pt x="2179" y="780"/>
                  </a:cubicBezTo>
                  <a:lnTo>
                    <a:pt x="2080" y="261"/>
                  </a:lnTo>
                  <a:lnTo>
                    <a:pt x="976" y="1"/>
                  </a:ln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3712875" y="1392000"/>
              <a:ext cx="73125" cy="123500"/>
            </a:xfrm>
            <a:custGeom>
              <a:avLst/>
              <a:gdLst/>
              <a:ahLst/>
              <a:cxnLst/>
              <a:rect l="l" t="t" r="r" b="b"/>
              <a:pathLst>
                <a:path w="2925" h="4940" extrusionOk="0">
                  <a:moveTo>
                    <a:pt x="390" y="1"/>
                  </a:moveTo>
                  <a:cubicBezTo>
                    <a:pt x="294" y="100"/>
                    <a:pt x="195" y="261"/>
                    <a:pt x="131" y="456"/>
                  </a:cubicBezTo>
                  <a:cubicBezTo>
                    <a:pt x="34" y="651"/>
                    <a:pt x="1" y="846"/>
                    <a:pt x="1" y="976"/>
                  </a:cubicBezTo>
                  <a:cubicBezTo>
                    <a:pt x="164" y="3640"/>
                    <a:pt x="1950" y="4939"/>
                    <a:pt x="1950" y="4939"/>
                  </a:cubicBezTo>
                  <a:cubicBezTo>
                    <a:pt x="2340" y="4224"/>
                    <a:pt x="2925" y="3575"/>
                    <a:pt x="2925" y="3575"/>
                  </a:cubicBezTo>
                  <a:cubicBezTo>
                    <a:pt x="1950" y="2959"/>
                    <a:pt x="1334" y="2080"/>
                    <a:pt x="944" y="1334"/>
                  </a:cubicBezTo>
                  <a:cubicBezTo>
                    <a:pt x="684" y="846"/>
                    <a:pt x="489" y="391"/>
                    <a:pt x="390"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3785975" y="1389600"/>
              <a:ext cx="63375" cy="125900"/>
            </a:xfrm>
            <a:custGeom>
              <a:avLst/>
              <a:gdLst/>
              <a:ahLst/>
              <a:cxnLst/>
              <a:rect l="l" t="t" r="r" b="b"/>
              <a:pathLst>
                <a:path w="2535" h="5036" extrusionOk="0">
                  <a:moveTo>
                    <a:pt x="1984" y="1"/>
                  </a:moveTo>
                  <a:cubicBezTo>
                    <a:pt x="1950" y="391"/>
                    <a:pt x="1854" y="910"/>
                    <a:pt x="1659" y="1495"/>
                  </a:cubicBezTo>
                  <a:cubicBezTo>
                    <a:pt x="1399" y="2306"/>
                    <a:pt x="879" y="3216"/>
                    <a:pt x="1" y="3671"/>
                  </a:cubicBezTo>
                  <a:cubicBezTo>
                    <a:pt x="1" y="3671"/>
                    <a:pt x="944" y="3899"/>
                    <a:pt x="1334" y="5035"/>
                  </a:cubicBezTo>
                  <a:cubicBezTo>
                    <a:pt x="1334" y="5035"/>
                    <a:pt x="2535" y="3606"/>
                    <a:pt x="2439" y="1040"/>
                  </a:cubicBezTo>
                  <a:cubicBezTo>
                    <a:pt x="2439" y="910"/>
                    <a:pt x="2405" y="747"/>
                    <a:pt x="2340" y="552"/>
                  </a:cubicBezTo>
                  <a:cubicBezTo>
                    <a:pt x="2244" y="292"/>
                    <a:pt x="2080" y="97"/>
                    <a:pt x="1984"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3771350" y="1426125"/>
              <a:ext cx="301125" cy="416000"/>
            </a:xfrm>
            <a:custGeom>
              <a:avLst/>
              <a:gdLst/>
              <a:ahLst/>
              <a:cxnLst/>
              <a:rect l="l" t="t" r="r" b="b"/>
              <a:pathLst>
                <a:path w="12045" h="16640" extrusionOk="0">
                  <a:moveTo>
                    <a:pt x="5004" y="34"/>
                  </a:moveTo>
                  <a:cubicBezTo>
                    <a:pt x="5004" y="34"/>
                    <a:pt x="5753" y="1560"/>
                    <a:pt x="6468" y="3639"/>
                  </a:cubicBezTo>
                  <a:cubicBezTo>
                    <a:pt x="6597" y="4029"/>
                    <a:pt x="6694" y="4419"/>
                    <a:pt x="6792" y="4809"/>
                  </a:cubicBezTo>
                  <a:cubicBezTo>
                    <a:pt x="7312" y="7408"/>
                    <a:pt x="7603" y="13225"/>
                    <a:pt x="7603" y="13225"/>
                  </a:cubicBezTo>
                  <a:cubicBezTo>
                    <a:pt x="7603" y="13225"/>
                    <a:pt x="1529" y="12575"/>
                    <a:pt x="651" y="12380"/>
                  </a:cubicBezTo>
                  <a:lnTo>
                    <a:pt x="359" y="13810"/>
                  </a:lnTo>
                  <a:lnTo>
                    <a:pt x="1" y="15595"/>
                  </a:lnTo>
                  <a:cubicBezTo>
                    <a:pt x="1" y="15595"/>
                    <a:pt x="944" y="15725"/>
                    <a:pt x="2179" y="15920"/>
                  </a:cubicBezTo>
                  <a:cubicBezTo>
                    <a:pt x="3510" y="16115"/>
                    <a:pt x="5233" y="16375"/>
                    <a:pt x="6434" y="16539"/>
                  </a:cubicBezTo>
                  <a:cubicBezTo>
                    <a:pt x="7093" y="16613"/>
                    <a:pt x="7715" y="16640"/>
                    <a:pt x="8268" y="16640"/>
                  </a:cubicBezTo>
                  <a:cubicBezTo>
                    <a:pt x="9648" y="16640"/>
                    <a:pt x="10592" y="16474"/>
                    <a:pt x="10592" y="16474"/>
                  </a:cubicBezTo>
                  <a:cubicBezTo>
                    <a:pt x="10592" y="16474"/>
                    <a:pt x="10595" y="16474"/>
                    <a:pt x="10601" y="16474"/>
                  </a:cubicBezTo>
                  <a:cubicBezTo>
                    <a:pt x="10719" y="16474"/>
                    <a:pt x="12044" y="16415"/>
                    <a:pt x="11796" y="13745"/>
                  </a:cubicBezTo>
                  <a:cubicBezTo>
                    <a:pt x="11762" y="13126"/>
                    <a:pt x="9522" y="5394"/>
                    <a:pt x="8643" y="2958"/>
                  </a:cubicBezTo>
                  <a:cubicBezTo>
                    <a:pt x="7603" y="0"/>
                    <a:pt x="5103" y="130"/>
                    <a:pt x="500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3771350" y="1735625"/>
              <a:ext cx="156825" cy="94225"/>
            </a:xfrm>
            <a:custGeom>
              <a:avLst/>
              <a:gdLst/>
              <a:ahLst/>
              <a:cxnLst/>
              <a:rect l="l" t="t" r="r" b="b"/>
              <a:pathLst>
                <a:path w="6273" h="3769" extrusionOk="0">
                  <a:moveTo>
                    <a:pt x="651" y="0"/>
                  </a:moveTo>
                  <a:lnTo>
                    <a:pt x="359" y="1430"/>
                  </a:lnTo>
                  <a:lnTo>
                    <a:pt x="1" y="3215"/>
                  </a:lnTo>
                  <a:cubicBezTo>
                    <a:pt x="1" y="3215"/>
                    <a:pt x="944" y="3345"/>
                    <a:pt x="2179" y="3540"/>
                  </a:cubicBezTo>
                  <a:cubicBezTo>
                    <a:pt x="2634" y="3605"/>
                    <a:pt x="3089" y="3670"/>
                    <a:pt x="3575" y="3769"/>
                  </a:cubicBezTo>
                  <a:cubicBezTo>
                    <a:pt x="4063" y="2630"/>
                    <a:pt x="5103" y="1560"/>
                    <a:pt x="5784" y="1040"/>
                  </a:cubicBezTo>
                  <a:cubicBezTo>
                    <a:pt x="5948" y="910"/>
                    <a:pt x="6109" y="811"/>
                    <a:pt x="6273" y="681"/>
                  </a:cubicBezTo>
                  <a:cubicBezTo>
                    <a:pt x="4453" y="486"/>
                    <a:pt x="1269" y="130"/>
                    <a:pt x="651"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3924050" y="1487850"/>
              <a:ext cx="91000" cy="268900"/>
            </a:xfrm>
            <a:custGeom>
              <a:avLst/>
              <a:gdLst/>
              <a:ahLst/>
              <a:cxnLst/>
              <a:rect l="l" t="t" r="r" b="b"/>
              <a:pathLst>
                <a:path w="3640" h="10756" extrusionOk="0">
                  <a:moveTo>
                    <a:pt x="1" y="1"/>
                  </a:moveTo>
                  <a:cubicBezTo>
                    <a:pt x="1" y="1"/>
                    <a:pt x="586" y="1950"/>
                    <a:pt x="684" y="2340"/>
                  </a:cubicBezTo>
                  <a:cubicBezTo>
                    <a:pt x="1204" y="4939"/>
                    <a:pt x="1495" y="10756"/>
                    <a:pt x="1495" y="10756"/>
                  </a:cubicBezTo>
                  <a:cubicBezTo>
                    <a:pt x="1495" y="10756"/>
                    <a:pt x="2102" y="10683"/>
                    <a:pt x="2737" y="10683"/>
                  </a:cubicBezTo>
                  <a:cubicBezTo>
                    <a:pt x="3055" y="10683"/>
                    <a:pt x="3380" y="10701"/>
                    <a:pt x="3640" y="10756"/>
                  </a:cubicBezTo>
                  <a:lnTo>
                    <a:pt x="2340" y="10106"/>
                  </a:lnTo>
                  <a:cubicBezTo>
                    <a:pt x="2340" y="10106"/>
                    <a:pt x="1594" y="2374"/>
                    <a:pt x="1" y="1"/>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3809575" y="1713725"/>
              <a:ext cx="134850" cy="66550"/>
            </a:xfrm>
            <a:custGeom>
              <a:avLst/>
              <a:gdLst/>
              <a:ahLst/>
              <a:cxnLst/>
              <a:rect l="l" t="t" r="r" b="b"/>
              <a:pathLst>
                <a:path w="5394" h="2662" extrusionOk="0">
                  <a:moveTo>
                    <a:pt x="2626" y="1"/>
                  </a:moveTo>
                  <a:cubicBezTo>
                    <a:pt x="1792" y="1"/>
                    <a:pt x="608" y="317"/>
                    <a:pt x="161" y="421"/>
                  </a:cubicBezTo>
                  <a:cubicBezTo>
                    <a:pt x="65" y="452"/>
                    <a:pt x="0" y="486"/>
                    <a:pt x="0" y="486"/>
                  </a:cubicBezTo>
                  <a:lnTo>
                    <a:pt x="1136" y="2402"/>
                  </a:lnTo>
                  <a:lnTo>
                    <a:pt x="1300" y="2662"/>
                  </a:lnTo>
                  <a:cubicBezTo>
                    <a:pt x="1300" y="2662"/>
                    <a:pt x="2989" y="2111"/>
                    <a:pt x="3574" y="1916"/>
                  </a:cubicBezTo>
                  <a:cubicBezTo>
                    <a:pt x="4125" y="1752"/>
                    <a:pt x="5100" y="1656"/>
                    <a:pt x="5328" y="1656"/>
                  </a:cubicBezTo>
                  <a:lnTo>
                    <a:pt x="5393" y="1656"/>
                  </a:lnTo>
                  <a:cubicBezTo>
                    <a:pt x="5393" y="1656"/>
                    <a:pt x="5198" y="1461"/>
                    <a:pt x="4939" y="1232"/>
                  </a:cubicBezTo>
                  <a:cubicBezTo>
                    <a:pt x="4484" y="811"/>
                    <a:pt x="3735" y="226"/>
                    <a:pt x="3150" y="63"/>
                  </a:cubicBezTo>
                  <a:cubicBezTo>
                    <a:pt x="3006" y="19"/>
                    <a:pt x="2826" y="1"/>
                    <a:pt x="2626"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3832300" y="1738025"/>
              <a:ext cx="110500" cy="42250"/>
            </a:xfrm>
            <a:custGeom>
              <a:avLst/>
              <a:gdLst/>
              <a:ahLst/>
              <a:cxnLst/>
              <a:rect l="l" t="t" r="r" b="b"/>
              <a:pathLst>
                <a:path w="4420" h="1690" extrusionOk="0">
                  <a:moveTo>
                    <a:pt x="1" y="0"/>
                  </a:moveTo>
                  <a:lnTo>
                    <a:pt x="227" y="1430"/>
                  </a:lnTo>
                  <a:lnTo>
                    <a:pt x="391" y="1690"/>
                  </a:lnTo>
                  <a:cubicBezTo>
                    <a:pt x="391" y="1690"/>
                    <a:pt x="2080" y="1139"/>
                    <a:pt x="2665" y="944"/>
                  </a:cubicBezTo>
                  <a:cubicBezTo>
                    <a:pt x="3216" y="780"/>
                    <a:pt x="4191" y="684"/>
                    <a:pt x="4419" y="684"/>
                  </a:cubicBezTo>
                  <a:cubicBezTo>
                    <a:pt x="4030" y="554"/>
                    <a:pt x="3411" y="359"/>
                    <a:pt x="3055" y="325"/>
                  </a:cubicBezTo>
                  <a:cubicBezTo>
                    <a:pt x="2935" y="303"/>
                    <a:pt x="2768" y="295"/>
                    <a:pt x="2581" y="295"/>
                  </a:cubicBezTo>
                  <a:cubicBezTo>
                    <a:pt x="1953" y="295"/>
                    <a:pt x="1105" y="390"/>
                    <a:pt x="1105" y="390"/>
                  </a:cubicBezTo>
                  <a:lnTo>
                    <a:pt x="1" y="0"/>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3530450" y="1433475"/>
              <a:ext cx="319750" cy="423200"/>
            </a:xfrm>
            <a:custGeom>
              <a:avLst/>
              <a:gdLst/>
              <a:ahLst/>
              <a:cxnLst/>
              <a:rect l="l" t="t" r="r" b="b"/>
              <a:pathLst>
                <a:path w="12790" h="16928" extrusionOk="0">
                  <a:moveTo>
                    <a:pt x="5057" y="0"/>
                  </a:moveTo>
                  <a:cubicBezTo>
                    <a:pt x="5057" y="0"/>
                    <a:pt x="2749" y="390"/>
                    <a:pt x="1873" y="1884"/>
                  </a:cubicBezTo>
                  <a:cubicBezTo>
                    <a:pt x="703" y="3930"/>
                    <a:pt x="184" y="14781"/>
                    <a:pt x="184" y="14976"/>
                  </a:cubicBezTo>
                  <a:cubicBezTo>
                    <a:pt x="1" y="16869"/>
                    <a:pt x="934" y="16926"/>
                    <a:pt x="1669" y="16926"/>
                  </a:cubicBezTo>
                  <a:cubicBezTo>
                    <a:pt x="1716" y="16926"/>
                    <a:pt x="1763" y="16926"/>
                    <a:pt x="1808" y="16926"/>
                  </a:cubicBezTo>
                  <a:cubicBezTo>
                    <a:pt x="1824" y="16927"/>
                    <a:pt x="1844" y="16927"/>
                    <a:pt x="1869" y="16927"/>
                  </a:cubicBezTo>
                  <a:cubicBezTo>
                    <a:pt x="2596" y="16927"/>
                    <a:pt x="7038" y="16447"/>
                    <a:pt x="8987" y="15725"/>
                  </a:cubicBezTo>
                  <a:cubicBezTo>
                    <a:pt x="9897" y="15400"/>
                    <a:pt x="11165" y="15010"/>
                    <a:pt x="12660" y="14425"/>
                  </a:cubicBezTo>
                  <a:cubicBezTo>
                    <a:pt x="12691" y="14100"/>
                    <a:pt x="12790" y="13321"/>
                    <a:pt x="12400" y="12442"/>
                  </a:cubicBezTo>
                  <a:cubicBezTo>
                    <a:pt x="12106" y="11761"/>
                    <a:pt x="11685" y="11338"/>
                    <a:pt x="11425" y="11143"/>
                  </a:cubicBezTo>
                  <a:cubicBezTo>
                    <a:pt x="11425" y="11143"/>
                    <a:pt x="6193" y="12411"/>
                    <a:pt x="4017" y="12411"/>
                  </a:cubicBezTo>
                  <a:cubicBezTo>
                    <a:pt x="4017" y="12411"/>
                    <a:pt x="4147" y="6399"/>
                    <a:pt x="4212" y="5133"/>
                  </a:cubicBezTo>
                  <a:cubicBezTo>
                    <a:pt x="4179" y="3314"/>
                    <a:pt x="4407" y="876"/>
                    <a:pt x="5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3840425" y="1744525"/>
              <a:ext cx="7300" cy="33350"/>
            </a:xfrm>
            <a:custGeom>
              <a:avLst/>
              <a:gdLst/>
              <a:ahLst/>
              <a:cxnLst/>
              <a:rect l="l" t="t" r="r" b="b"/>
              <a:pathLst>
                <a:path w="292" h="1334" extrusionOk="0">
                  <a:moveTo>
                    <a:pt x="1" y="0"/>
                  </a:moveTo>
                  <a:lnTo>
                    <a:pt x="1" y="1334"/>
                  </a:lnTo>
                  <a:lnTo>
                    <a:pt x="292" y="1334"/>
                  </a:lnTo>
                  <a:lnTo>
                    <a:pt x="292" y="0"/>
                  </a:lnTo>
                  <a:close/>
                </a:path>
              </a:pathLst>
            </a:custGeom>
            <a:solidFill>
              <a:srgbClr val="EFC2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3754325" y="1826575"/>
              <a:ext cx="800" cy="825"/>
            </a:xfrm>
            <a:custGeom>
              <a:avLst/>
              <a:gdLst/>
              <a:ahLst/>
              <a:cxnLst/>
              <a:rect l="l" t="t" r="r" b="b"/>
              <a:pathLst>
                <a:path w="32" h="33" extrusionOk="0">
                  <a:moveTo>
                    <a:pt x="1" y="32"/>
                  </a:moveTo>
                  <a:lnTo>
                    <a:pt x="1" y="32"/>
                  </a:lnTo>
                  <a:lnTo>
                    <a:pt x="1" y="32"/>
                  </a:lnTo>
                  <a:close/>
                  <a:moveTo>
                    <a:pt x="32" y="32"/>
                  </a:moveTo>
                  <a:lnTo>
                    <a:pt x="32" y="32"/>
                  </a:lnTo>
                  <a:lnTo>
                    <a:pt x="32" y="32"/>
                  </a:lnTo>
                  <a:close/>
                  <a:moveTo>
                    <a:pt x="32" y="1"/>
                  </a:moveTo>
                  <a:lnTo>
                    <a:pt x="32" y="1"/>
                  </a:lnTo>
                  <a:close/>
                </a:path>
              </a:pathLst>
            </a:custGeom>
            <a:solidFill>
              <a:srgbClr val="F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3612150" y="1736400"/>
              <a:ext cx="235575" cy="116975"/>
            </a:xfrm>
            <a:custGeom>
              <a:avLst/>
              <a:gdLst/>
              <a:ahLst/>
              <a:cxnLst/>
              <a:rect l="l" t="t" r="r" b="b"/>
              <a:pathLst>
                <a:path w="9423" h="4679" extrusionOk="0">
                  <a:moveTo>
                    <a:pt x="8968" y="0"/>
                  </a:moveTo>
                  <a:cubicBezTo>
                    <a:pt x="8937" y="195"/>
                    <a:pt x="8903" y="359"/>
                    <a:pt x="8872" y="520"/>
                  </a:cubicBezTo>
                  <a:cubicBezTo>
                    <a:pt x="8578" y="1495"/>
                    <a:pt x="7702" y="2145"/>
                    <a:pt x="6857" y="2599"/>
                  </a:cubicBezTo>
                  <a:cubicBezTo>
                    <a:pt x="5883" y="3119"/>
                    <a:pt x="4809" y="3413"/>
                    <a:pt x="3738" y="3738"/>
                  </a:cubicBezTo>
                  <a:cubicBezTo>
                    <a:pt x="2504" y="4094"/>
                    <a:pt x="1300" y="4484"/>
                    <a:pt x="1" y="4679"/>
                  </a:cubicBezTo>
                  <a:cubicBezTo>
                    <a:pt x="1690" y="4518"/>
                    <a:pt x="4289" y="4128"/>
                    <a:pt x="5688" y="3639"/>
                  </a:cubicBezTo>
                  <a:lnTo>
                    <a:pt x="5719" y="3639"/>
                  </a:lnTo>
                  <a:lnTo>
                    <a:pt x="5719" y="3608"/>
                  </a:lnTo>
                  <a:cubicBezTo>
                    <a:pt x="6629" y="3283"/>
                    <a:pt x="7897" y="2893"/>
                    <a:pt x="9392" y="2308"/>
                  </a:cubicBezTo>
                  <a:cubicBezTo>
                    <a:pt x="9392" y="2178"/>
                    <a:pt x="9423" y="2015"/>
                    <a:pt x="9423" y="1755"/>
                  </a:cubicBezTo>
                  <a:lnTo>
                    <a:pt x="9423" y="1659"/>
                  </a:lnTo>
                  <a:cubicBezTo>
                    <a:pt x="9423" y="1300"/>
                    <a:pt x="9358" y="814"/>
                    <a:pt x="9132" y="325"/>
                  </a:cubicBezTo>
                  <a:cubicBezTo>
                    <a:pt x="9067" y="195"/>
                    <a:pt x="9033" y="99"/>
                    <a:pt x="8968" y="0"/>
                  </a:cubicBezTo>
                  <a:close/>
                </a:path>
              </a:pathLst>
            </a:custGeom>
            <a:solidFill>
              <a:srgbClr val="F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3673100" y="1404225"/>
              <a:ext cx="117000" cy="311925"/>
            </a:xfrm>
            <a:custGeom>
              <a:avLst/>
              <a:gdLst/>
              <a:ahLst/>
              <a:cxnLst/>
              <a:rect l="l" t="t" r="r" b="b"/>
              <a:pathLst>
                <a:path w="4680" h="12477" extrusionOk="0">
                  <a:moveTo>
                    <a:pt x="1202" y="0"/>
                  </a:moveTo>
                  <a:lnTo>
                    <a:pt x="976" y="130"/>
                  </a:lnTo>
                  <a:cubicBezTo>
                    <a:pt x="456" y="551"/>
                    <a:pt x="131" y="1170"/>
                    <a:pt x="97" y="1820"/>
                  </a:cubicBezTo>
                  <a:cubicBezTo>
                    <a:pt x="32" y="2826"/>
                    <a:pt x="1" y="4354"/>
                    <a:pt x="261" y="5654"/>
                  </a:cubicBezTo>
                  <a:lnTo>
                    <a:pt x="1332" y="5750"/>
                  </a:lnTo>
                  <a:lnTo>
                    <a:pt x="1007" y="6498"/>
                  </a:lnTo>
                  <a:cubicBezTo>
                    <a:pt x="1007" y="6498"/>
                    <a:pt x="2210" y="10103"/>
                    <a:pt x="4289" y="12476"/>
                  </a:cubicBezTo>
                  <a:cubicBezTo>
                    <a:pt x="4289" y="12476"/>
                    <a:pt x="4679" y="10657"/>
                    <a:pt x="3965" y="9324"/>
                  </a:cubicBezTo>
                  <a:cubicBezTo>
                    <a:pt x="3281" y="8024"/>
                    <a:pt x="1041" y="2826"/>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3835550" y="1418850"/>
              <a:ext cx="80400" cy="297300"/>
            </a:xfrm>
            <a:custGeom>
              <a:avLst/>
              <a:gdLst/>
              <a:ahLst/>
              <a:cxnLst/>
              <a:rect l="l" t="t" r="r" b="b"/>
              <a:pathLst>
                <a:path w="3216" h="11892" extrusionOk="0">
                  <a:moveTo>
                    <a:pt x="1332" y="0"/>
                  </a:moveTo>
                  <a:lnTo>
                    <a:pt x="1332" y="0"/>
                  </a:lnTo>
                  <a:cubicBezTo>
                    <a:pt x="1656" y="1170"/>
                    <a:pt x="2046" y="3475"/>
                    <a:pt x="1300" y="5945"/>
                  </a:cubicBezTo>
                  <a:cubicBezTo>
                    <a:pt x="846" y="7374"/>
                    <a:pt x="552" y="8772"/>
                    <a:pt x="1" y="9453"/>
                  </a:cubicBezTo>
                  <a:lnTo>
                    <a:pt x="97" y="11891"/>
                  </a:lnTo>
                  <a:cubicBezTo>
                    <a:pt x="1916" y="10267"/>
                    <a:pt x="2795" y="6204"/>
                    <a:pt x="2795" y="6204"/>
                  </a:cubicBezTo>
                  <a:lnTo>
                    <a:pt x="2405" y="5685"/>
                  </a:lnTo>
                  <a:lnTo>
                    <a:pt x="3216" y="5523"/>
                  </a:lnTo>
                  <a:cubicBezTo>
                    <a:pt x="3021" y="1006"/>
                    <a:pt x="1332" y="0"/>
                    <a:pt x="1332" y="0"/>
                  </a:cubicBez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3820100" y="1410725"/>
              <a:ext cx="88575" cy="305425"/>
            </a:xfrm>
            <a:custGeom>
              <a:avLst/>
              <a:gdLst/>
              <a:ahLst/>
              <a:cxnLst/>
              <a:rect l="l" t="t" r="r" b="b"/>
              <a:pathLst>
                <a:path w="3543" h="12217" extrusionOk="0">
                  <a:moveTo>
                    <a:pt x="1560" y="0"/>
                  </a:moveTo>
                  <a:lnTo>
                    <a:pt x="1560" y="0"/>
                  </a:lnTo>
                  <a:cubicBezTo>
                    <a:pt x="2243" y="2794"/>
                    <a:pt x="910" y="7863"/>
                    <a:pt x="455" y="9129"/>
                  </a:cubicBezTo>
                  <a:cubicBezTo>
                    <a:pt x="0" y="10428"/>
                    <a:pt x="715" y="12216"/>
                    <a:pt x="715" y="12216"/>
                  </a:cubicBezTo>
                  <a:cubicBezTo>
                    <a:pt x="2339" y="9908"/>
                    <a:pt x="2924" y="6368"/>
                    <a:pt x="2924" y="6368"/>
                  </a:cubicBezTo>
                  <a:lnTo>
                    <a:pt x="2469" y="5654"/>
                  </a:lnTo>
                  <a:lnTo>
                    <a:pt x="3509" y="5555"/>
                  </a:lnTo>
                  <a:cubicBezTo>
                    <a:pt x="3543" y="4289"/>
                    <a:pt x="3249" y="2794"/>
                    <a:pt x="2989" y="1786"/>
                  </a:cubicBezTo>
                  <a:cubicBezTo>
                    <a:pt x="2828" y="1136"/>
                    <a:pt x="2404" y="551"/>
                    <a:pt x="1788" y="162"/>
                  </a:cubicBezTo>
                  <a:lnTo>
                    <a:pt x="15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3586175" y="1485450"/>
              <a:ext cx="55250" cy="267225"/>
            </a:xfrm>
            <a:custGeom>
              <a:avLst/>
              <a:gdLst/>
              <a:ahLst/>
              <a:cxnLst/>
              <a:rect l="l" t="t" r="r" b="b"/>
              <a:pathLst>
                <a:path w="2210" h="10689" extrusionOk="0">
                  <a:moveTo>
                    <a:pt x="2209" y="0"/>
                  </a:moveTo>
                  <a:lnTo>
                    <a:pt x="944" y="8188"/>
                  </a:lnTo>
                  <a:lnTo>
                    <a:pt x="780" y="8188"/>
                  </a:lnTo>
                  <a:cubicBezTo>
                    <a:pt x="489" y="8253"/>
                    <a:pt x="130" y="8513"/>
                    <a:pt x="359" y="8934"/>
                  </a:cubicBezTo>
                  <a:cubicBezTo>
                    <a:pt x="359" y="8934"/>
                    <a:pt x="0" y="9097"/>
                    <a:pt x="34" y="9843"/>
                  </a:cubicBezTo>
                  <a:cubicBezTo>
                    <a:pt x="34" y="10558"/>
                    <a:pt x="554" y="10688"/>
                    <a:pt x="554" y="10688"/>
                  </a:cubicBezTo>
                  <a:lnTo>
                    <a:pt x="1690" y="10233"/>
                  </a:lnTo>
                  <a:lnTo>
                    <a:pt x="2209" y="0"/>
                  </a:lnTo>
                  <a:close/>
                </a:path>
              </a:pathLst>
            </a:custGeom>
            <a:solidFill>
              <a:srgbClr val="E6E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3600775" y="1696450"/>
              <a:ext cx="106475" cy="52975"/>
            </a:xfrm>
            <a:custGeom>
              <a:avLst/>
              <a:gdLst/>
              <a:ahLst/>
              <a:cxnLst/>
              <a:rect l="l" t="t" r="r" b="b"/>
              <a:pathLst>
                <a:path w="4259" h="2119" extrusionOk="0">
                  <a:moveTo>
                    <a:pt x="423" y="0"/>
                  </a:moveTo>
                  <a:cubicBezTo>
                    <a:pt x="327" y="0"/>
                    <a:pt x="273" y="8"/>
                    <a:pt x="230" y="8"/>
                  </a:cubicBezTo>
                  <a:cubicBezTo>
                    <a:pt x="100" y="73"/>
                    <a:pt x="66" y="203"/>
                    <a:pt x="100" y="333"/>
                  </a:cubicBezTo>
                  <a:cubicBezTo>
                    <a:pt x="131" y="493"/>
                    <a:pt x="260" y="558"/>
                    <a:pt x="389" y="656"/>
                  </a:cubicBezTo>
                  <a:lnTo>
                    <a:pt x="389" y="656"/>
                  </a:lnTo>
                  <a:cubicBezTo>
                    <a:pt x="388" y="655"/>
                    <a:pt x="386" y="655"/>
                    <a:pt x="385" y="655"/>
                  </a:cubicBezTo>
                  <a:cubicBezTo>
                    <a:pt x="332" y="655"/>
                    <a:pt x="64" y="970"/>
                    <a:pt x="35" y="1403"/>
                  </a:cubicBezTo>
                  <a:cubicBezTo>
                    <a:pt x="1" y="1697"/>
                    <a:pt x="131" y="2087"/>
                    <a:pt x="295" y="2118"/>
                  </a:cubicBezTo>
                  <a:cubicBezTo>
                    <a:pt x="360" y="2118"/>
                    <a:pt x="391" y="2087"/>
                    <a:pt x="425" y="2087"/>
                  </a:cubicBezTo>
                  <a:cubicBezTo>
                    <a:pt x="620" y="2022"/>
                    <a:pt x="1009" y="1923"/>
                    <a:pt x="1724" y="1892"/>
                  </a:cubicBezTo>
                  <a:cubicBezTo>
                    <a:pt x="2080" y="1892"/>
                    <a:pt x="4193" y="1567"/>
                    <a:pt x="4258" y="1533"/>
                  </a:cubicBezTo>
                  <a:cubicBezTo>
                    <a:pt x="3999" y="1338"/>
                    <a:pt x="2925" y="463"/>
                    <a:pt x="1755" y="203"/>
                  </a:cubicBezTo>
                  <a:cubicBezTo>
                    <a:pt x="976" y="29"/>
                    <a:pt x="615" y="0"/>
                    <a:pt x="423"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3605650" y="1841975"/>
              <a:ext cx="373675" cy="89375"/>
            </a:xfrm>
            <a:custGeom>
              <a:avLst/>
              <a:gdLst/>
              <a:ahLst/>
              <a:cxnLst/>
              <a:rect l="l" t="t" r="r" b="b"/>
              <a:pathLst>
                <a:path w="14947" h="3575" extrusionOk="0">
                  <a:moveTo>
                    <a:pt x="14590" y="1"/>
                  </a:moveTo>
                  <a:cubicBezTo>
                    <a:pt x="14621" y="261"/>
                    <a:pt x="14621" y="521"/>
                    <a:pt x="14655" y="750"/>
                  </a:cubicBezTo>
                  <a:cubicBezTo>
                    <a:pt x="14720" y="1495"/>
                    <a:pt x="14816" y="2340"/>
                    <a:pt x="14946" y="3250"/>
                  </a:cubicBezTo>
                  <a:lnTo>
                    <a:pt x="14655" y="1"/>
                  </a:lnTo>
                  <a:close/>
                  <a:moveTo>
                    <a:pt x="261" y="456"/>
                  </a:moveTo>
                  <a:lnTo>
                    <a:pt x="1" y="3575"/>
                  </a:lnTo>
                  <a:cubicBezTo>
                    <a:pt x="100" y="2535"/>
                    <a:pt x="196" y="1659"/>
                    <a:pt x="261" y="1009"/>
                  </a:cubicBezTo>
                  <a:cubicBezTo>
                    <a:pt x="261" y="846"/>
                    <a:pt x="295" y="716"/>
                    <a:pt x="295" y="555"/>
                  </a:cubicBezTo>
                  <a:cubicBezTo>
                    <a:pt x="326" y="521"/>
                    <a:pt x="326" y="490"/>
                    <a:pt x="326" y="456"/>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3768950" y="1817625"/>
              <a:ext cx="83650" cy="110475"/>
            </a:xfrm>
            <a:custGeom>
              <a:avLst/>
              <a:gdLst/>
              <a:ahLst/>
              <a:cxnLst/>
              <a:rect l="l" t="t" r="r" b="b"/>
              <a:pathLst>
                <a:path w="3346" h="4419" extrusionOk="0">
                  <a:moveTo>
                    <a:pt x="585" y="0"/>
                  </a:moveTo>
                  <a:cubicBezTo>
                    <a:pt x="552" y="0"/>
                    <a:pt x="455" y="34"/>
                    <a:pt x="261" y="99"/>
                  </a:cubicBezTo>
                  <a:cubicBezTo>
                    <a:pt x="261" y="390"/>
                    <a:pt x="162" y="2080"/>
                    <a:pt x="1" y="4419"/>
                  </a:cubicBezTo>
                  <a:lnTo>
                    <a:pt x="3346" y="4354"/>
                  </a:lnTo>
                  <a:cubicBezTo>
                    <a:pt x="3250" y="2794"/>
                    <a:pt x="3151" y="1430"/>
                    <a:pt x="3086" y="455"/>
                  </a:cubicBezTo>
                  <a:cubicBezTo>
                    <a:pt x="3021" y="424"/>
                    <a:pt x="2925" y="424"/>
                    <a:pt x="2860" y="424"/>
                  </a:cubicBezTo>
                  <a:cubicBezTo>
                    <a:pt x="2730" y="1690"/>
                    <a:pt x="2501" y="3314"/>
                    <a:pt x="2015" y="4224"/>
                  </a:cubicBezTo>
                  <a:cubicBezTo>
                    <a:pt x="2015" y="4224"/>
                    <a:pt x="1170" y="1853"/>
                    <a:pt x="715" y="34"/>
                  </a:cubicBezTo>
                  <a:cubicBezTo>
                    <a:pt x="682" y="34"/>
                    <a:pt x="650" y="0"/>
                    <a:pt x="617" y="0"/>
                  </a:cubicBezTo>
                  <a:close/>
                </a:path>
              </a:pathLst>
            </a:custGeom>
            <a:solidFill>
              <a:srgbClr val="567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3846075" y="1829000"/>
              <a:ext cx="133250" cy="97475"/>
            </a:xfrm>
            <a:custGeom>
              <a:avLst/>
              <a:gdLst/>
              <a:ahLst/>
              <a:cxnLst/>
              <a:rect l="l" t="t" r="r" b="b"/>
              <a:pathLst>
                <a:path w="5330" h="3899" extrusionOk="0">
                  <a:moveTo>
                    <a:pt x="1" y="0"/>
                  </a:moveTo>
                  <a:lnTo>
                    <a:pt x="1" y="0"/>
                  </a:lnTo>
                  <a:cubicBezTo>
                    <a:pt x="66" y="975"/>
                    <a:pt x="165" y="2339"/>
                    <a:pt x="261" y="3899"/>
                  </a:cubicBezTo>
                  <a:lnTo>
                    <a:pt x="5329" y="3769"/>
                  </a:lnTo>
                  <a:cubicBezTo>
                    <a:pt x="5199" y="2859"/>
                    <a:pt x="5103" y="2014"/>
                    <a:pt x="5038" y="1269"/>
                  </a:cubicBezTo>
                  <a:cubicBezTo>
                    <a:pt x="5004" y="1040"/>
                    <a:pt x="5004" y="780"/>
                    <a:pt x="4973" y="520"/>
                  </a:cubicBezTo>
                  <a:cubicBezTo>
                    <a:pt x="4518" y="520"/>
                    <a:pt x="3998" y="489"/>
                    <a:pt x="3445" y="424"/>
                  </a:cubicBezTo>
                  <a:cubicBezTo>
                    <a:pt x="3219" y="390"/>
                    <a:pt x="2959" y="359"/>
                    <a:pt x="2699" y="325"/>
                  </a:cubicBezTo>
                  <a:cubicBezTo>
                    <a:pt x="1885" y="229"/>
                    <a:pt x="976" y="130"/>
                    <a:pt x="1"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3605650" y="1820100"/>
              <a:ext cx="169825" cy="111250"/>
            </a:xfrm>
            <a:custGeom>
              <a:avLst/>
              <a:gdLst/>
              <a:ahLst/>
              <a:cxnLst/>
              <a:rect l="l" t="t" r="r" b="b"/>
              <a:pathLst>
                <a:path w="6793" h="4450" extrusionOk="0">
                  <a:moveTo>
                    <a:pt x="6793" y="0"/>
                  </a:moveTo>
                  <a:cubicBezTo>
                    <a:pt x="5883" y="325"/>
                    <a:pt x="3089" y="1235"/>
                    <a:pt x="326" y="1331"/>
                  </a:cubicBezTo>
                  <a:cubicBezTo>
                    <a:pt x="326" y="1365"/>
                    <a:pt x="326" y="1396"/>
                    <a:pt x="295" y="1430"/>
                  </a:cubicBezTo>
                  <a:cubicBezTo>
                    <a:pt x="295" y="1591"/>
                    <a:pt x="261" y="1721"/>
                    <a:pt x="261" y="1884"/>
                  </a:cubicBezTo>
                  <a:cubicBezTo>
                    <a:pt x="196" y="2534"/>
                    <a:pt x="100" y="3410"/>
                    <a:pt x="1" y="4450"/>
                  </a:cubicBezTo>
                  <a:lnTo>
                    <a:pt x="6533" y="4320"/>
                  </a:lnTo>
                  <a:cubicBezTo>
                    <a:pt x="6694" y="1981"/>
                    <a:pt x="6793" y="291"/>
                    <a:pt x="6793"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3786825" y="1818475"/>
              <a:ext cx="53625" cy="104750"/>
            </a:xfrm>
            <a:custGeom>
              <a:avLst/>
              <a:gdLst/>
              <a:ahLst/>
              <a:cxnLst/>
              <a:rect l="l" t="t" r="r" b="b"/>
              <a:pathLst>
                <a:path w="2145" h="4190" extrusionOk="0">
                  <a:moveTo>
                    <a:pt x="0" y="0"/>
                  </a:moveTo>
                  <a:lnTo>
                    <a:pt x="0" y="0"/>
                  </a:lnTo>
                  <a:cubicBezTo>
                    <a:pt x="455" y="1819"/>
                    <a:pt x="1300" y="4190"/>
                    <a:pt x="1300" y="4190"/>
                  </a:cubicBezTo>
                  <a:cubicBezTo>
                    <a:pt x="1786" y="3280"/>
                    <a:pt x="2015" y="1656"/>
                    <a:pt x="2145" y="390"/>
                  </a:cubicBezTo>
                  <a:cubicBezTo>
                    <a:pt x="1430" y="260"/>
                    <a:pt x="681" y="130"/>
                    <a:pt x="0" y="0"/>
                  </a:cubicBezTo>
                  <a:close/>
                </a:path>
              </a:pathLst>
            </a:custGeom>
            <a:solidFill>
              <a:srgbClr val="061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3913525" y="1837125"/>
              <a:ext cx="58525" cy="4875"/>
            </a:xfrm>
            <a:custGeom>
              <a:avLst/>
              <a:gdLst/>
              <a:ahLst/>
              <a:cxnLst/>
              <a:rect l="l" t="t" r="r" b="b"/>
              <a:pathLst>
                <a:path w="2341" h="195" extrusionOk="0">
                  <a:moveTo>
                    <a:pt x="1" y="0"/>
                  </a:moveTo>
                  <a:lnTo>
                    <a:pt x="1" y="0"/>
                  </a:lnTo>
                  <a:cubicBezTo>
                    <a:pt x="261" y="34"/>
                    <a:pt x="521" y="65"/>
                    <a:pt x="747" y="99"/>
                  </a:cubicBezTo>
                  <a:cubicBezTo>
                    <a:pt x="1300" y="164"/>
                    <a:pt x="1820" y="195"/>
                    <a:pt x="2275" y="195"/>
                  </a:cubicBezTo>
                  <a:lnTo>
                    <a:pt x="2340" y="195"/>
                  </a:lnTo>
                  <a:lnTo>
                    <a:pt x="2340" y="164"/>
                  </a:lnTo>
                  <a:cubicBezTo>
                    <a:pt x="2340" y="164"/>
                    <a:pt x="1365" y="130"/>
                    <a:pt x="1" y="0"/>
                  </a:cubicBez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3783575" y="1817625"/>
              <a:ext cx="800" cy="25"/>
            </a:xfrm>
            <a:custGeom>
              <a:avLst/>
              <a:gdLst/>
              <a:ahLst/>
              <a:cxnLst/>
              <a:rect l="l" t="t" r="r" b="b"/>
              <a:pathLst>
                <a:path w="32" h="1" extrusionOk="0">
                  <a:moveTo>
                    <a:pt x="0" y="0"/>
                  </a:moveTo>
                  <a:lnTo>
                    <a:pt x="0" y="0"/>
                  </a:lnTo>
                  <a:lnTo>
                    <a:pt x="32" y="0"/>
                  </a:lnTo>
                  <a:close/>
                </a:path>
              </a:pathLst>
            </a:custGeom>
            <a:solidFill>
              <a:srgbClr val="D2C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3612150" y="18533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E9E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3633275" y="1711250"/>
              <a:ext cx="73975" cy="33300"/>
            </a:xfrm>
            <a:custGeom>
              <a:avLst/>
              <a:gdLst/>
              <a:ahLst/>
              <a:cxnLst/>
              <a:rect l="l" t="t" r="r" b="b"/>
              <a:pathLst>
                <a:path w="2959" h="1332" extrusionOk="0">
                  <a:moveTo>
                    <a:pt x="1529" y="0"/>
                  </a:moveTo>
                  <a:cubicBezTo>
                    <a:pt x="1495" y="130"/>
                    <a:pt x="1430" y="227"/>
                    <a:pt x="1365" y="325"/>
                  </a:cubicBezTo>
                  <a:cubicBezTo>
                    <a:pt x="1040" y="845"/>
                    <a:pt x="520" y="1105"/>
                    <a:pt x="1" y="1331"/>
                  </a:cubicBezTo>
                  <a:cubicBezTo>
                    <a:pt x="99" y="1300"/>
                    <a:pt x="260" y="1300"/>
                    <a:pt x="424" y="1300"/>
                  </a:cubicBezTo>
                  <a:cubicBezTo>
                    <a:pt x="780" y="1300"/>
                    <a:pt x="2893" y="975"/>
                    <a:pt x="2958" y="941"/>
                  </a:cubicBezTo>
                  <a:cubicBezTo>
                    <a:pt x="2795" y="811"/>
                    <a:pt x="2244" y="357"/>
                    <a:pt x="1529"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3884300" y="1572275"/>
              <a:ext cx="40625" cy="39125"/>
            </a:xfrm>
            <a:custGeom>
              <a:avLst/>
              <a:gdLst/>
              <a:ahLst/>
              <a:cxnLst/>
              <a:rect l="l" t="t" r="r" b="b"/>
              <a:pathLst>
                <a:path w="1625" h="1565" extrusionOk="0">
                  <a:moveTo>
                    <a:pt x="831" y="1"/>
                  </a:moveTo>
                  <a:cubicBezTo>
                    <a:pt x="814" y="1"/>
                    <a:pt x="797" y="1"/>
                    <a:pt x="780" y="2"/>
                  </a:cubicBezTo>
                  <a:cubicBezTo>
                    <a:pt x="356" y="2"/>
                    <a:pt x="0" y="392"/>
                    <a:pt x="31" y="816"/>
                  </a:cubicBezTo>
                  <a:cubicBezTo>
                    <a:pt x="31" y="1219"/>
                    <a:pt x="388" y="1564"/>
                    <a:pt x="789" y="1564"/>
                  </a:cubicBezTo>
                  <a:cubicBezTo>
                    <a:pt x="808" y="1564"/>
                    <a:pt x="826" y="1563"/>
                    <a:pt x="845" y="1562"/>
                  </a:cubicBezTo>
                  <a:cubicBezTo>
                    <a:pt x="1266" y="1562"/>
                    <a:pt x="1625" y="1172"/>
                    <a:pt x="1591" y="751"/>
                  </a:cubicBezTo>
                  <a:cubicBezTo>
                    <a:pt x="1591" y="345"/>
                    <a:pt x="1232" y="1"/>
                    <a:pt x="831"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3894050" y="1582075"/>
              <a:ext cx="21125" cy="20350"/>
            </a:xfrm>
            <a:custGeom>
              <a:avLst/>
              <a:gdLst/>
              <a:ahLst/>
              <a:cxnLst/>
              <a:rect l="l" t="t" r="r" b="b"/>
              <a:pathLst>
                <a:path w="845" h="814" extrusionOk="0">
                  <a:moveTo>
                    <a:pt x="390" y="0"/>
                  </a:moveTo>
                  <a:cubicBezTo>
                    <a:pt x="161" y="0"/>
                    <a:pt x="0" y="195"/>
                    <a:pt x="0" y="424"/>
                  </a:cubicBezTo>
                  <a:cubicBezTo>
                    <a:pt x="0" y="650"/>
                    <a:pt x="195" y="814"/>
                    <a:pt x="421" y="814"/>
                  </a:cubicBezTo>
                  <a:cubicBezTo>
                    <a:pt x="650" y="814"/>
                    <a:pt x="845" y="619"/>
                    <a:pt x="845" y="390"/>
                  </a:cubicBezTo>
                  <a:cubicBezTo>
                    <a:pt x="811" y="164"/>
                    <a:pt x="616" y="0"/>
                    <a:pt x="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3641400" y="1528425"/>
              <a:ext cx="79625" cy="126000"/>
            </a:xfrm>
            <a:custGeom>
              <a:avLst/>
              <a:gdLst/>
              <a:ahLst/>
              <a:cxnLst/>
              <a:rect l="l" t="t" r="r" b="b"/>
              <a:pathLst>
                <a:path w="3185" h="5040" extrusionOk="0">
                  <a:moveTo>
                    <a:pt x="1553" y="1"/>
                  </a:moveTo>
                  <a:cubicBezTo>
                    <a:pt x="1534" y="1"/>
                    <a:pt x="1514" y="1"/>
                    <a:pt x="1495" y="2"/>
                  </a:cubicBezTo>
                  <a:cubicBezTo>
                    <a:pt x="650" y="36"/>
                    <a:pt x="0" y="751"/>
                    <a:pt x="34" y="1562"/>
                  </a:cubicBezTo>
                  <a:lnTo>
                    <a:pt x="99" y="3251"/>
                  </a:lnTo>
                  <a:lnTo>
                    <a:pt x="130" y="4389"/>
                  </a:lnTo>
                  <a:cubicBezTo>
                    <a:pt x="130" y="4695"/>
                    <a:pt x="391" y="4943"/>
                    <a:pt x="692" y="4943"/>
                  </a:cubicBezTo>
                  <a:cubicBezTo>
                    <a:pt x="711" y="4943"/>
                    <a:pt x="730" y="4942"/>
                    <a:pt x="749" y="4940"/>
                  </a:cubicBezTo>
                  <a:lnTo>
                    <a:pt x="944" y="4940"/>
                  </a:lnTo>
                  <a:cubicBezTo>
                    <a:pt x="1009" y="5005"/>
                    <a:pt x="1074" y="5039"/>
                    <a:pt x="1139" y="5039"/>
                  </a:cubicBezTo>
                  <a:cubicBezTo>
                    <a:pt x="1269" y="5005"/>
                    <a:pt x="1365" y="4909"/>
                    <a:pt x="1365" y="4779"/>
                  </a:cubicBezTo>
                  <a:cubicBezTo>
                    <a:pt x="1365" y="4649"/>
                    <a:pt x="1235" y="4551"/>
                    <a:pt x="1105" y="4551"/>
                  </a:cubicBezTo>
                  <a:cubicBezTo>
                    <a:pt x="1040" y="4551"/>
                    <a:pt x="975" y="4616"/>
                    <a:pt x="944" y="4681"/>
                  </a:cubicBezTo>
                  <a:lnTo>
                    <a:pt x="749" y="4681"/>
                  </a:lnTo>
                  <a:cubicBezTo>
                    <a:pt x="554" y="4681"/>
                    <a:pt x="424" y="4551"/>
                    <a:pt x="424" y="4356"/>
                  </a:cubicBezTo>
                  <a:lnTo>
                    <a:pt x="359" y="3186"/>
                  </a:lnTo>
                  <a:lnTo>
                    <a:pt x="325" y="1562"/>
                  </a:lnTo>
                  <a:cubicBezTo>
                    <a:pt x="294" y="881"/>
                    <a:pt x="814" y="296"/>
                    <a:pt x="1495" y="296"/>
                  </a:cubicBezTo>
                  <a:cubicBezTo>
                    <a:pt x="1516" y="295"/>
                    <a:pt x="1537" y="294"/>
                    <a:pt x="1558" y="294"/>
                  </a:cubicBezTo>
                  <a:cubicBezTo>
                    <a:pt x="2214" y="294"/>
                    <a:pt x="2764" y="803"/>
                    <a:pt x="2795" y="1465"/>
                  </a:cubicBezTo>
                  <a:lnTo>
                    <a:pt x="2828" y="3121"/>
                  </a:lnTo>
                  <a:lnTo>
                    <a:pt x="2893" y="4291"/>
                  </a:lnTo>
                  <a:cubicBezTo>
                    <a:pt x="2893" y="4454"/>
                    <a:pt x="2763" y="4616"/>
                    <a:pt x="2568" y="4616"/>
                  </a:cubicBezTo>
                  <a:lnTo>
                    <a:pt x="2275" y="4616"/>
                  </a:lnTo>
                  <a:cubicBezTo>
                    <a:pt x="2244" y="4551"/>
                    <a:pt x="2145" y="4519"/>
                    <a:pt x="2080" y="4519"/>
                  </a:cubicBezTo>
                  <a:cubicBezTo>
                    <a:pt x="1950" y="4519"/>
                    <a:pt x="1854" y="4649"/>
                    <a:pt x="1854" y="4779"/>
                  </a:cubicBezTo>
                  <a:cubicBezTo>
                    <a:pt x="1854" y="4909"/>
                    <a:pt x="1950" y="5005"/>
                    <a:pt x="2080" y="5005"/>
                  </a:cubicBezTo>
                  <a:cubicBezTo>
                    <a:pt x="2179" y="4974"/>
                    <a:pt x="2244" y="4940"/>
                    <a:pt x="2275" y="4909"/>
                  </a:cubicBezTo>
                  <a:lnTo>
                    <a:pt x="2600" y="4875"/>
                  </a:lnTo>
                  <a:cubicBezTo>
                    <a:pt x="2925" y="4875"/>
                    <a:pt x="3184" y="4616"/>
                    <a:pt x="3153" y="4259"/>
                  </a:cubicBezTo>
                  <a:lnTo>
                    <a:pt x="3119" y="3090"/>
                  </a:lnTo>
                  <a:lnTo>
                    <a:pt x="3054" y="1465"/>
                  </a:lnTo>
                  <a:cubicBezTo>
                    <a:pt x="3024" y="640"/>
                    <a:pt x="2371" y="1"/>
                    <a:pt x="1553"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3873700" y="1412350"/>
              <a:ext cx="39000" cy="164100"/>
            </a:xfrm>
            <a:custGeom>
              <a:avLst/>
              <a:gdLst/>
              <a:ahLst/>
              <a:cxnLst/>
              <a:rect l="l" t="t" r="r" b="b"/>
              <a:pathLst>
                <a:path w="1560" h="6564" extrusionOk="0">
                  <a:moveTo>
                    <a:pt x="34" y="0"/>
                  </a:moveTo>
                  <a:cubicBezTo>
                    <a:pt x="0" y="32"/>
                    <a:pt x="0" y="32"/>
                    <a:pt x="34" y="32"/>
                  </a:cubicBezTo>
                  <a:cubicBezTo>
                    <a:pt x="845" y="876"/>
                    <a:pt x="1334" y="2275"/>
                    <a:pt x="1464" y="3345"/>
                  </a:cubicBezTo>
                  <a:cubicBezTo>
                    <a:pt x="1495" y="3735"/>
                    <a:pt x="1529" y="4125"/>
                    <a:pt x="1529" y="4515"/>
                  </a:cubicBezTo>
                  <a:cubicBezTo>
                    <a:pt x="1529" y="5230"/>
                    <a:pt x="1430" y="5945"/>
                    <a:pt x="1204" y="6529"/>
                  </a:cubicBezTo>
                  <a:cubicBezTo>
                    <a:pt x="1204" y="6563"/>
                    <a:pt x="1204" y="6563"/>
                    <a:pt x="1235" y="6563"/>
                  </a:cubicBezTo>
                  <a:lnTo>
                    <a:pt x="1269" y="6563"/>
                  </a:lnTo>
                  <a:cubicBezTo>
                    <a:pt x="1464" y="5945"/>
                    <a:pt x="1560" y="5230"/>
                    <a:pt x="1560" y="4515"/>
                  </a:cubicBezTo>
                  <a:cubicBezTo>
                    <a:pt x="1560" y="4125"/>
                    <a:pt x="1529" y="3735"/>
                    <a:pt x="1495" y="3345"/>
                  </a:cubicBezTo>
                  <a:cubicBezTo>
                    <a:pt x="1365" y="2241"/>
                    <a:pt x="879" y="876"/>
                    <a:pt x="65" y="0"/>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3668225" y="1417650"/>
              <a:ext cx="14650" cy="114100"/>
            </a:xfrm>
            <a:custGeom>
              <a:avLst/>
              <a:gdLst/>
              <a:ahLst/>
              <a:cxnLst/>
              <a:rect l="l" t="t" r="r" b="b"/>
              <a:pathLst>
                <a:path w="586" h="4564" extrusionOk="0">
                  <a:moveTo>
                    <a:pt x="577" y="1"/>
                  </a:moveTo>
                  <a:cubicBezTo>
                    <a:pt x="567" y="1"/>
                    <a:pt x="552" y="14"/>
                    <a:pt x="552" y="14"/>
                  </a:cubicBezTo>
                  <a:cubicBezTo>
                    <a:pt x="162" y="893"/>
                    <a:pt x="1" y="1769"/>
                    <a:pt x="1" y="2679"/>
                  </a:cubicBezTo>
                  <a:cubicBezTo>
                    <a:pt x="1" y="3297"/>
                    <a:pt x="66" y="3913"/>
                    <a:pt x="196" y="4532"/>
                  </a:cubicBezTo>
                  <a:cubicBezTo>
                    <a:pt x="227" y="4532"/>
                    <a:pt x="227" y="4563"/>
                    <a:pt x="227" y="4563"/>
                  </a:cubicBezTo>
                  <a:lnTo>
                    <a:pt x="261" y="4532"/>
                  </a:lnTo>
                  <a:cubicBezTo>
                    <a:pt x="131" y="3913"/>
                    <a:pt x="32" y="3297"/>
                    <a:pt x="32" y="2679"/>
                  </a:cubicBezTo>
                  <a:cubicBezTo>
                    <a:pt x="32" y="1769"/>
                    <a:pt x="196" y="893"/>
                    <a:pt x="586" y="14"/>
                  </a:cubicBezTo>
                  <a:cubicBezTo>
                    <a:pt x="586" y="4"/>
                    <a:pt x="582" y="1"/>
                    <a:pt x="577" y="1"/>
                  </a:cubicBezTo>
                  <a:close/>
                </a:path>
              </a:pathLst>
            </a:custGeom>
            <a:solidFill>
              <a:srgbClr val="071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3692600" y="1134550"/>
              <a:ext cx="147000" cy="93350"/>
            </a:xfrm>
            <a:custGeom>
              <a:avLst/>
              <a:gdLst/>
              <a:ahLst/>
              <a:cxnLst/>
              <a:rect l="l" t="t" r="r" b="b"/>
              <a:pathLst>
                <a:path w="5880" h="3734" extrusionOk="0">
                  <a:moveTo>
                    <a:pt x="1656" y="1"/>
                  </a:moveTo>
                  <a:cubicBezTo>
                    <a:pt x="1235" y="422"/>
                    <a:pt x="845" y="812"/>
                    <a:pt x="780" y="1431"/>
                  </a:cubicBezTo>
                  <a:cubicBezTo>
                    <a:pt x="520" y="1431"/>
                    <a:pt x="326" y="1041"/>
                    <a:pt x="162" y="877"/>
                  </a:cubicBezTo>
                  <a:lnTo>
                    <a:pt x="162" y="877"/>
                  </a:lnTo>
                  <a:cubicBezTo>
                    <a:pt x="1" y="1366"/>
                    <a:pt x="227" y="2080"/>
                    <a:pt x="422" y="2535"/>
                  </a:cubicBezTo>
                  <a:cubicBezTo>
                    <a:pt x="650" y="3151"/>
                    <a:pt x="1591" y="3476"/>
                    <a:pt x="2176" y="3640"/>
                  </a:cubicBezTo>
                  <a:cubicBezTo>
                    <a:pt x="2393" y="3696"/>
                    <a:pt x="2858" y="3733"/>
                    <a:pt x="3380" y="3733"/>
                  </a:cubicBezTo>
                  <a:cubicBezTo>
                    <a:pt x="4345" y="3733"/>
                    <a:pt x="5505" y="3608"/>
                    <a:pt x="5654" y="3250"/>
                  </a:cubicBezTo>
                  <a:cubicBezTo>
                    <a:pt x="5784" y="2990"/>
                    <a:pt x="5880" y="2990"/>
                    <a:pt x="5685" y="2696"/>
                  </a:cubicBezTo>
                  <a:lnTo>
                    <a:pt x="5620" y="2371"/>
                  </a:lnTo>
                  <a:cubicBezTo>
                    <a:pt x="5685" y="2080"/>
                    <a:pt x="5329" y="1625"/>
                    <a:pt x="5134" y="1496"/>
                  </a:cubicBezTo>
                  <a:cubicBezTo>
                    <a:pt x="4775" y="1236"/>
                    <a:pt x="4061" y="1267"/>
                    <a:pt x="3639" y="1171"/>
                  </a:cubicBezTo>
                  <a:cubicBezTo>
                    <a:pt x="2600" y="942"/>
                    <a:pt x="2111" y="682"/>
                    <a:pt x="1656"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1221393" y="1184896"/>
            <a:ext cx="953610" cy="669647"/>
            <a:chOff x="3688650" y="474000"/>
            <a:chExt cx="402775" cy="282850"/>
          </a:xfrm>
        </p:grpSpPr>
        <p:sp>
          <p:nvSpPr>
            <p:cNvPr id="448" name="Google Shape;448;p34"/>
            <p:cNvSpPr/>
            <p:nvPr/>
          </p:nvSpPr>
          <p:spPr>
            <a:xfrm>
              <a:off x="3688650" y="474000"/>
              <a:ext cx="402775" cy="282850"/>
            </a:xfrm>
            <a:custGeom>
              <a:avLst/>
              <a:gdLst/>
              <a:ahLst/>
              <a:cxnLst/>
              <a:rect l="l" t="t" r="r" b="b"/>
              <a:pathLst>
                <a:path w="16111" h="11314" extrusionOk="0">
                  <a:moveTo>
                    <a:pt x="3230" y="0"/>
                  </a:moveTo>
                  <a:cubicBezTo>
                    <a:pt x="2320" y="0"/>
                    <a:pt x="1601" y="753"/>
                    <a:pt x="1601" y="1660"/>
                  </a:cubicBezTo>
                  <a:cubicBezTo>
                    <a:pt x="1631" y="3666"/>
                    <a:pt x="1693" y="5735"/>
                    <a:pt x="1538" y="7741"/>
                  </a:cubicBezTo>
                  <a:cubicBezTo>
                    <a:pt x="1037" y="8932"/>
                    <a:pt x="440" y="10093"/>
                    <a:pt x="1" y="11314"/>
                  </a:cubicBezTo>
                  <a:cubicBezTo>
                    <a:pt x="1225" y="10469"/>
                    <a:pt x="2478" y="9621"/>
                    <a:pt x="3699" y="8776"/>
                  </a:cubicBezTo>
                  <a:cubicBezTo>
                    <a:pt x="6615" y="8525"/>
                    <a:pt x="11848" y="8463"/>
                    <a:pt x="14514" y="8463"/>
                  </a:cubicBezTo>
                  <a:cubicBezTo>
                    <a:pt x="15391" y="8463"/>
                    <a:pt x="16111" y="7711"/>
                    <a:pt x="16111" y="6833"/>
                  </a:cubicBezTo>
                  <a:lnTo>
                    <a:pt x="16111" y="1630"/>
                  </a:lnTo>
                  <a:cubicBezTo>
                    <a:pt x="16111" y="753"/>
                    <a:pt x="15391" y="0"/>
                    <a:pt x="14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3819550" y="561750"/>
              <a:ext cx="24275" cy="25100"/>
            </a:xfrm>
            <a:custGeom>
              <a:avLst/>
              <a:gdLst/>
              <a:ahLst/>
              <a:cxnLst/>
              <a:rect l="l" t="t" r="r" b="b"/>
              <a:pathLst>
                <a:path w="971" h="1004" extrusionOk="0">
                  <a:moveTo>
                    <a:pt x="502" y="1"/>
                  </a:moveTo>
                  <a:cubicBezTo>
                    <a:pt x="219" y="1"/>
                    <a:pt x="0" y="251"/>
                    <a:pt x="0" y="502"/>
                  </a:cubicBezTo>
                  <a:cubicBezTo>
                    <a:pt x="0" y="783"/>
                    <a:pt x="219" y="1004"/>
                    <a:pt x="502" y="1004"/>
                  </a:cubicBezTo>
                  <a:cubicBezTo>
                    <a:pt x="753" y="1004"/>
                    <a:pt x="971" y="783"/>
                    <a:pt x="971" y="502"/>
                  </a:cubicBezTo>
                  <a:cubicBezTo>
                    <a:pt x="971" y="251"/>
                    <a:pt x="753"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3975450" y="561750"/>
              <a:ext cx="25100" cy="25100"/>
            </a:xfrm>
            <a:custGeom>
              <a:avLst/>
              <a:gdLst/>
              <a:ahLst/>
              <a:cxnLst/>
              <a:rect l="l" t="t" r="r" b="b"/>
              <a:pathLst>
                <a:path w="1004" h="1004" extrusionOk="0">
                  <a:moveTo>
                    <a:pt x="502" y="1"/>
                  </a:moveTo>
                  <a:cubicBezTo>
                    <a:pt x="221" y="1"/>
                    <a:pt x="0" y="251"/>
                    <a:pt x="0" y="502"/>
                  </a:cubicBezTo>
                  <a:cubicBezTo>
                    <a:pt x="0" y="783"/>
                    <a:pt x="221" y="1004"/>
                    <a:pt x="502" y="1004"/>
                  </a:cubicBezTo>
                  <a:cubicBezTo>
                    <a:pt x="785" y="1004"/>
                    <a:pt x="1003" y="783"/>
                    <a:pt x="1003" y="502"/>
                  </a:cubicBezTo>
                  <a:cubicBezTo>
                    <a:pt x="1003" y="251"/>
                    <a:pt x="785"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3901800" y="561750"/>
              <a:ext cx="24325" cy="25100"/>
            </a:xfrm>
            <a:custGeom>
              <a:avLst/>
              <a:gdLst/>
              <a:ahLst/>
              <a:cxnLst/>
              <a:rect l="l" t="t" r="r" b="b"/>
              <a:pathLst>
                <a:path w="973" h="1004" extrusionOk="0">
                  <a:moveTo>
                    <a:pt x="502" y="1"/>
                  </a:moveTo>
                  <a:cubicBezTo>
                    <a:pt x="221" y="1"/>
                    <a:pt x="0" y="251"/>
                    <a:pt x="0" y="502"/>
                  </a:cubicBezTo>
                  <a:cubicBezTo>
                    <a:pt x="0" y="783"/>
                    <a:pt x="221" y="1004"/>
                    <a:pt x="502" y="1004"/>
                  </a:cubicBezTo>
                  <a:cubicBezTo>
                    <a:pt x="752" y="1004"/>
                    <a:pt x="973" y="783"/>
                    <a:pt x="973" y="502"/>
                  </a:cubicBezTo>
                  <a:cubicBezTo>
                    <a:pt x="973" y="251"/>
                    <a:pt x="752"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4"/>
          <p:cNvGrpSpPr/>
          <p:nvPr/>
        </p:nvGrpSpPr>
        <p:grpSpPr>
          <a:xfrm flipH="1">
            <a:off x="2620999" y="1378744"/>
            <a:ext cx="677548" cy="475810"/>
            <a:chOff x="3688650" y="474000"/>
            <a:chExt cx="402775" cy="282850"/>
          </a:xfrm>
        </p:grpSpPr>
        <p:sp>
          <p:nvSpPr>
            <p:cNvPr id="453" name="Google Shape;453;p34"/>
            <p:cNvSpPr/>
            <p:nvPr/>
          </p:nvSpPr>
          <p:spPr>
            <a:xfrm>
              <a:off x="3688650" y="474000"/>
              <a:ext cx="402775" cy="282850"/>
            </a:xfrm>
            <a:custGeom>
              <a:avLst/>
              <a:gdLst/>
              <a:ahLst/>
              <a:cxnLst/>
              <a:rect l="l" t="t" r="r" b="b"/>
              <a:pathLst>
                <a:path w="16111" h="11314" extrusionOk="0">
                  <a:moveTo>
                    <a:pt x="3230" y="0"/>
                  </a:moveTo>
                  <a:cubicBezTo>
                    <a:pt x="2320" y="0"/>
                    <a:pt x="1601" y="753"/>
                    <a:pt x="1601" y="1660"/>
                  </a:cubicBezTo>
                  <a:cubicBezTo>
                    <a:pt x="1631" y="3666"/>
                    <a:pt x="1693" y="5735"/>
                    <a:pt x="1538" y="7741"/>
                  </a:cubicBezTo>
                  <a:cubicBezTo>
                    <a:pt x="1037" y="8932"/>
                    <a:pt x="440" y="10093"/>
                    <a:pt x="1" y="11314"/>
                  </a:cubicBezTo>
                  <a:cubicBezTo>
                    <a:pt x="1225" y="10469"/>
                    <a:pt x="2478" y="9621"/>
                    <a:pt x="3699" y="8776"/>
                  </a:cubicBezTo>
                  <a:cubicBezTo>
                    <a:pt x="6615" y="8525"/>
                    <a:pt x="11848" y="8463"/>
                    <a:pt x="14514" y="8463"/>
                  </a:cubicBezTo>
                  <a:cubicBezTo>
                    <a:pt x="15391" y="8463"/>
                    <a:pt x="16111" y="7711"/>
                    <a:pt x="16111" y="6833"/>
                  </a:cubicBezTo>
                  <a:lnTo>
                    <a:pt x="16111" y="1630"/>
                  </a:lnTo>
                  <a:cubicBezTo>
                    <a:pt x="16111" y="753"/>
                    <a:pt x="15391" y="0"/>
                    <a:pt x="14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3819550" y="561750"/>
              <a:ext cx="24275" cy="25100"/>
            </a:xfrm>
            <a:custGeom>
              <a:avLst/>
              <a:gdLst/>
              <a:ahLst/>
              <a:cxnLst/>
              <a:rect l="l" t="t" r="r" b="b"/>
              <a:pathLst>
                <a:path w="971" h="1004" extrusionOk="0">
                  <a:moveTo>
                    <a:pt x="502" y="1"/>
                  </a:moveTo>
                  <a:cubicBezTo>
                    <a:pt x="219" y="1"/>
                    <a:pt x="0" y="251"/>
                    <a:pt x="0" y="502"/>
                  </a:cubicBezTo>
                  <a:cubicBezTo>
                    <a:pt x="0" y="783"/>
                    <a:pt x="219" y="1004"/>
                    <a:pt x="502" y="1004"/>
                  </a:cubicBezTo>
                  <a:cubicBezTo>
                    <a:pt x="753" y="1004"/>
                    <a:pt x="971" y="783"/>
                    <a:pt x="971" y="502"/>
                  </a:cubicBezTo>
                  <a:cubicBezTo>
                    <a:pt x="971" y="251"/>
                    <a:pt x="753"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3975450" y="561750"/>
              <a:ext cx="25100" cy="25100"/>
            </a:xfrm>
            <a:custGeom>
              <a:avLst/>
              <a:gdLst/>
              <a:ahLst/>
              <a:cxnLst/>
              <a:rect l="l" t="t" r="r" b="b"/>
              <a:pathLst>
                <a:path w="1004" h="1004" extrusionOk="0">
                  <a:moveTo>
                    <a:pt x="502" y="1"/>
                  </a:moveTo>
                  <a:cubicBezTo>
                    <a:pt x="221" y="1"/>
                    <a:pt x="0" y="251"/>
                    <a:pt x="0" y="502"/>
                  </a:cubicBezTo>
                  <a:cubicBezTo>
                    <a:pt x="0" y="783"/>
                    <a:pt x="221" y="1004"/>
                    <a:pt x="502" y="1004"/>
                  </a:cubicBezTo>
                  <a:cubicBezTo>
                    <a:pt x="785" y="1004"/>
                    <a:pt x="1003" y="783"/>
                    <a:pt x="1003" y="502"/>
                  </a:cubicBezTo>
                  <a:cubicBezTo>
                    <a:pt x="1003" y="251"/>
                    <a:pt x="785"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3901800" y="561750"/>
              <a:ext cx="24325" cy="25100"/>
            </a:xfrm>
            <a:custGeom>
              <a:avLst/>
              <a:gdLst/>
              <a:ahLst/>
              <a:cxnLst/>
              <a:rect l="l" t="t" r="r" b="b"/>
              <a:pathLst>
                <a:path w="973" h="1004" extrusionOk="0">
                  <a:moveTo>
                    <a:pt x="502" y="1"/>
                  </a:moveTo>
                  <a:cubicBezTo>
                    <a:pt x="221" y="1"/>
                    <a:pt x="0" y="251"/>
                    <a:pt x="0" y="502"/>
                  </a:cubicBezTo>
                  <a:cubicBezTo>
                    <a:pt x="0" y="783"/>
                    <a:pt x="221" y="1004"/>
                    <a:pt x="502" y="1004"/>
                  </a:cubicBezTo>
                  <a:cubicBezTo>
                    <a:pt x="752" y="1004"/>
                    <a:pt x="973" y="783"/>
                    <a:pt x="973" y="502"/>
                  </a:cubicBezTo>
                  <a:cubicBezTo>
                    <a:pt x="973" y="251"/>
                    <a:pt x="752" y="1"/>
                    <a:pt x="502"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hidden="1">
            <a:extLst>
              <a:ext uri="{FF2B5EF4-FFF2-40B4-BE49-F238E27FC236}">
                <a16:creationId xmlns:a16="http://schemas.microsoft.com/office/drawing/2014/main" id="{3EE25F0D-F5EE-7B4E-35B9-91AE744B0E67}"/>
              </a:ext>
            </a:extLst>
          </p:cNvPr>
          <p:cNvSpPr>
            <a:spLocks noGrp="1"/>
          </p:cNvSpPr>
          <p:nvPr>
            <p:ph type="subTitle" idx="1"/>
          </p:nvPr>
        </p:nvSpPr>
        <p:spPr>
          <a:xfrm>
            <a:off x="3904357" y="5068067"/>
            <a:ext cx="4487400" cy="475800"/>
          </a:xfrm>
        </p:spPr>
        <p:txBody>
          <a:bodyPr/>
          <a:lstStyle/>
          <a:p>
            <a:endParaRPr lang="vi-VN"/>
          </a:p>
        </p:txBody>
      </p:sp>
      <p:sp>
        <p:nvSpPr>
          <p:cNvPr id="5" name="!!BlueText">
            <a:extLst>
              <a:ext uri="{FF2B5EF4-FFF2-40B4-BE49-F238E27FC236}">
                <a16:creationId xmlns:a16="http://schemas.microsoft.com/office/drawing/2014/main" id="{DD3FD538-6C99-7D85-B9C9-4721F599DB5C}"/>
              </a:ext>
            </a:extLst>
          </p:cNvPr>
          <p:cNvSpPr txBox="1">
            <a:spLocks/>
          </p:cNvSpPr>
          <p:nvPr/>
        </p:nvSpPr>
        <p:spPr>
          <a:xfrm>
            <a:off x="4067592" y="3204543"/>
            <a:ext cx="4766277" cy="10008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US" err="1">
                <a:solidFill>
                  <a:schemeClr val="accent2"/>
                </a:solidFill>
              </a:rPr>
              <a:t>Nhóm</a:t>
            </a:r>
            <a:r>
              <a:rPr lang="en-US">
                <a:solidFill>
                  <a:schemeClr val="accent2"/>
                </a:solidFill>
              </a:rPr>
              <a:t> 1 </a:t>
            </a:r>
          </a:p>
        </p:txBody>
      </p:sp>
      <p:sp>
        <p:nvSpPr>
          <p:cNvPr id="7" name="!!BlueText">
            <a:extLst>
              <a:ext uri="{FF2B5EF4-FFF2-40B4-BE49-F238E27FC236}">
                <a16:creationId xmlns:a16="http://schemas.microsoft.com/office/drawing/2014/main" id="{0556FD39-C290-BE2B-1651-A32D370B896B}"/>
              </a:ext>
            </a:extLst>
          </p:cNvPr>
          <p:cNvSpPr txBox="1">
            <a:spLocks/>
          </p:cNvSpPr>
          <p:nvPr/>
        </p:nvSpPr>
        <p:spPr>
          <a:xfrm>
            <a:off x="4054960" y="1818573"/>
            <a:ext cx="4766277" cy="9186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US">
                <a:solidFill>
                  <a:srgbClr val="2549A1"/>
                </a:solidFill>
              </a:rPr>
              <a:t> </a:t>
            </a:r>
            <a:br>
              <a:rPr lang="en-US"/>
            </a:br>
            <a:r>
              <a:rPr lang="en-US">
                <a:solidFill>
                  <a:schemeClr val="accent2"/>
                </a:solidFill>
              </a:rPr>
              <a:t>Life Insurance</a:t>
            </a:r>
            <a:r>
              <a:rPr lang="en-US"/>
              <a:t> </a:t>
            </a:r>
            <a:endParaRPr lang="vi-VN"/>
          </a:p>
        </p:txBody>
      </p:sp>
      <p:sp>
        <p:nvSpPr>
          <p:cNvPr id="9" name="!!PinkText">
            <a:extLst>
              <a:ext uri="{FF2B5EF4-FFF2-40B4-BE49-F238E27FC236}">
                <a16:creationId xmlns:a16="http://schemas.microsoft.com/office/drawing/2014/main" id="{80C344CC-F4B7-A0DB-0142-2FBB1FD621B3}"/>
              </a:ext>
            </a:extLst>
          </p:cNvPr>
          <p:cNvSpPr txBox="1">
            <a:spLocks/>
          </p:cNvSpPr>
          <p:nvPr/>
        </p:nvSpPr>
        <p:spPr>
          <a:xfrm>
            <a:off x="4086575" y="2589804"/>
            <a:ext cx="4766277" cy="8443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US">
                <a:solidFill>
                  <a:schemeClr val="bg2">
                    <a:lumMod val="50000"/>
                  </a:schemeClr>
                </a:solidFill>
              </a:rPr>
              <a:t>  </a:t>
            </a:r>
            <a:br>
              <a:rPr lang="en-US">
                <a:solidFill>
                  <a:schemeClr val="bg2">
                    <a:lumMod val="50000"/>
                  </a:schemeClr>
                </a:solidFill>
              </a:rPr>
            </a:br>
            <a:r>
              <a:rPr lang="en-US">
                <a:solidFill>
                  <a:schemeClr val="bg2">
                    <a:lumMod val="50000"/>
                  </a:schemeClr>
                </a:solidFill>
              </a:rPr>
              <a:t>Assessment</a:t>
            </a:r>
            <a:endParaRPr lang="vi-VN">
              <a:solidFill>
                <a:schemeClr val="bg2">
                  <a:lumMod val="50000"/>
                </a:schemeClr>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36" name="Google Shape;536;p38"/>
          <p:cNvSpPr txBox="1">
            <a:spLocks noGrp="1"/>
          </p:cNvSpPr>
          <p:nvPr>
            <p:ph type="title"/>
          </p:nvPr>
        </p:nvSpPr>
        <p:spPr>
          <a:xfrm>
            <a:off x="3763800" y="1940934"/>
            <a:ext cx="4419793" cy="1131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solidFill>
                  <a:schemeClr val="bg2">
                    <a:lumMod val="50000"/>
                  </a:schemeClr>
                </a:solidFill>
              </a:rPr>
              <a:t>Dataset Overview </a:t>
            </a:r>
            <a:br>
              <a:rPr lang="en-US" sz="3200">
                <a:solidFill>
                  <a:schemeClr val="bg2">
                    <a:lumMod val="50000"/>
                  </a:schemeClr>
                </a:solidFill>
              </a:rPr>
            </a:br>
            <a:r>
              <a:rPr lang="en-US" sz="3200">
                <a:solidFill>
                  <a:schemeClr val="bg2">
                    <a:lumMod val="50000"/>
                  </a:schemeClr>
                </a:solidFill>
              </a:rPr>
              <a:t>and preprocessing</a:t>
            </a:r>
          </a:p>
        </p:txBody>
      </p:sp>
      <p:sp>
        <p:nvSpPr>
          <p:cNvPr id="537" name="Google Shape;537;p38"/>
          <p:cNvSpPr txBox="1">
            <a:spLocks noGrp="1"/>
          </p:cNvSpPr>
          <p:nvPr>
            <p:ph type="title" idx="2"/>
          </p:nvPr>
        </p:nvSpPr>
        <p:spPr>
          <a:xfrm>
            <a:off x="3763800" y="1064550"/>
            <a:ext cx="1134000" cy="9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lumMod val="50000"/>
                  </a:schemeClr>
                </a:solidFill>
              </a:rPr>
              <a:t>02</a:t>
            </a:r>
          </a:p>
        </p:txBody>
      </p:sp>
      <p:sp>
        <p:nvSpPr>
          <p:cNvPr id="3" name="Subtitle 2" hidden="1">
            <a:extLst>
              <a:ext uri="{FF2B5EF4-FFF2-40B4-BE49-F238E27FC236}">
                <a16:creationId xmlns:a16="http://schemas.microsoft.com/office/drawing/2014/main" id="{615C2198-F88B-868A-F619-EF54773AB530}"/>
              </a:ext>
            </a:extLst>
          </p:cNvPr>
          <p:cNvSpPr>
            <a:spLocks noGrp="1"/>
          </p:cNvSpPr>
          <p:nvPr>
            <p:ph type="subTitle" idx="4294967295"/>
          </p:nvPr>
        </p:nvSpPr>
        <p:spPr>
          <a:xfrm>
            <a:off x="3763800" y="3880050"/>
            <a:ext cx="4667100" cy="397800"/>
          </a:xfrm>
        </p:spPr>
        <p:txBody>
          <a:bodyPr/>
          <a:lstStyle/>
          <a:p>
            <a:endParaRPr lang="en-US"/>
          </a:p>
        </p:txBody>
      </p:sp>
      <p:sp>
        <p:nvSpPr>
          <p:cNvPr id="5" name="Subtitle 4" hidden="1">
            <a:extLst>
              <a:ext uri="{FF2B5EF4-FFF2-40B4-BE49-F238E27FC236}">
                <a16:creationId xmlns:a16="http://schemas.microsoft.com/office/drawing/2014/main" id="{7B959297-BD66-0ED0-0F28-866834877D09}"/>
              </a:ext>
            </a:extLst>
          </p:cNvPr>
          <p:cNvSpPr>
            <a:spLocks noGrp="1"/>
          </p:cNvSpPr>
          <p:nvPr>
            <p:ph type="subTitle" idx="4294967295"/>
          </p:nvPr>
        </p:nvSpPr>
        <p:spPr>
          <a:xfrm>
            <a:off x="3763800" y="3880050"/>
            <a:ext cx="4667100" cy="397800"/>
          </a:xfrm>
        </p:spPr>
        <p:txBody>
          <a:bodyPr/>
          <a:lstStyle/>
          <a:p>
            <a:endParaRPr lang="en-US"/>
          </a:p>
        </p:txBody>
      </p:sp>
      <p:sp>
        <p:nvSpPr>
          <p:cNvPr id="7" name="Subtitle 6" hidden="1">
            <a:extLst>
              <a:ext uri="{FF2B5EF4-FFF2-40B4-BE49-F238E27FC236}">
                <a16:creationId xmlns:a16="http://schemas.microsoft.com/office/drawing/2014/main" id="{B849D973-0DEE-F34B-8BE7-6B3773BB88D7}"/>
              </a:ext>
            </a:extLst>
          </p:cNvPr>
          <p:cNvSpPr>
            <a:spLocks noGrp="1"/>
          </p:cNvSpPr>
          <p:nvPr>
            <p:ph type="subTitle" idx="4294967295"/>
          </p:nvPr>
        </p:nvSpPr>
        <p:spPr>
          <a:xfrm>
            <a:off x="3763800" y="3880050"/>
            <a:ext cx="4667100" cy="397800"/>
          </a:xfrm>
        </p:spPr>
        <p:txBody>
          <a:bodyPr/>
          <a:lstStyle/>
          <a:p>
            <a:endParaRPr lang="en-US"/>
          </a:p>
        </p:txBody>
      </p:sp>
      <p:sp>
        <p:nvSpPr>
          <p:cNvPr id="9" name="Subtitle 8" hidden="1">
            <a:extLst>
              <a:ext uri="{FF2B5EF4-FFF2-40B4-BE49-F238E27FC236}">
                <a16:creationId xmlns:a16="http://schemas.microsoft.com/office/drawing/2014/main" id="{CE76863E-5061-7E18-F5A3-B8C9EA1739EA}"/>
              </a:ext>
            </a:extLst>
          </p:cNvPr>
          <p:cNvSpPr>
            <a:spLocks noGrp="1"/>
          </p:cNvSpPr>
          <p:nvPr>
            <p:ph type="subTitle" idx="4294967295"/>
          </p:nvPr>
        </p:nvSpPr>
        <p:spPr>
          <a:xfrm>
            <a:off x="3763800" y="3880050"/>
            <a:ext cx="4667100" cy="397800"/>
          </a:xfrm>
        </p:spPr>
        <p:txBody>
          <a:bodyPr/>
          <a:lstStyle/>
          <a:p>
            <a:endParaRPr lang="en-US"/>
          </a:p>
        </p:txBody>
      </p:sp>
      <p:sp>
        <p:nvSpPr>
          <p:cNvPr id="11" name="Subtitle 10" hidden="1">
            <a:extLst>
              <a:ext uri="{FF2B5EF4-FFF2-40B4-BE49-F238E27FC236}">
                <a16:creationId xmlns:a16="http://schemas.microsoft.com/office/drawing/2014/main" id="{D9F74E19-31CE-69C8-15B1-59C6F439959C}"/>
              </a:ext>
            </a:extLst>
          </p:cNvPr>
          <p:cNvSpPr>
            <a:spLocks noGrp="1"/>
          </p:cNvSpPr>
          <p:nvPr>
            <p:ph type="subTitle" idx="4294967295"/>
          </p:nvPr>
        </p:nvSpPr>
        <p:spPr>
          <a:xfrm>
            <a:off x="3763800" y="3880050"/>
            <a:ext cx="4667100" cy="397800"/>
          </a:xfrm>
        </p:spPr>
        <p:txBody>
          <a:bodyPr/>
          <a:lstStyle/>
          <a:p>
            <a:endParaRPr lang="en-US"/>
          </a:p>
        </p:txBody>
      </p:sp>
      <p:sp>
        <p:nvSpPr>
          <p:cNvPr id="13" name="Subtitle 12" hidden="1">
            <a:extLst>
              <a:ext uri="{FF2B5EF4-FFF2-40B4-BE49-F238E27FC236}">
                <a16:creationId xmlns:a16="http://schemas.microsoft.com/office/drawing/2014/main" id="{399E8D2B-683B-B313-B11D-A6C3CA57F3D1}"/>
              </a:ext>
            </a:extLst>
          </p:cNvPr>
          <p:cNvSpPr>
            <a:spLocks noGrp="1"/>
          </p:cNvSpPr>
          <p:nvPr>
            <p:ph type="subTitle" idx="4294967295"/>
          </p:nvPr>
        </p:nvSpPr>
        <p:spPr>
          <a:xfrm>
            <a:off x="3763800" y="3880050"/>
            <a:ext cx="4667100" cy="397800"/>
          </a:xfrm>
        </p:spPr>
        <p:txBody>
          <a:bodyPr/>
          <a:lstStyle/>
          <a:p>
            <a:endParaRPr lang="en-US"/>
          </a:p>
        </p:txBody>
      </p:sp>
      <p:sp>
        <p:nvSpPr>
          <p:cNvPr id="15" name="Subtitle 14" hidden="1">
            <a:extLst>
              <a:ext uri="{FF2B5EF4-FFF2-40B4-BE49-F238E27FC236}">
                <a16:creationId xmlns:a16="http://schemas.microsoft.com/office/drawing/2014/main" id="{75D0109D-AA0F-56EE-5E91-600E5513DCF9}"/>
              </a:ext>
            </a:extLst>
          </p:cNvPr>
          <p:cNvSpPr>
            <a:spLocks noGrp="1"/>
          </p:cNvSpPr>
          <p:nvPr>
            <p:ph type="subTitle" idx="4294967295"/>
          </p:nvPr>
        </p:nvSpPr>
        <p:spPr>
          <a:xfrm>
            <a:off x="3763800" y="3880050"/>
            <a:ext cx="4667100" cy="397800"/>
          </a:xfrm>
        </p:spPr>
        <p:txBody>
          <a:bodyPr/>
          <a:lstStyle/>
          <a:p>
            <a:endParaRPr lang="en-US"/>
          </a:p>
        </p:txBody>
      </p:sp>
      <p:sp>
        <p:nvSpPr>
          <p:cNvPr id="17" name="Subtitle 16" hidden="1">
            <a:extLst>
              <a:ext uri="{FF2B5EF4-FFF2-40B4-BE49-F238E27FC236}">
                <a16:creationId xmlns:a16="http://schemas.microsoft.com/office/drawing/2014/main" id="{150AEA7E-2EE6-55D3-F0E9-2F9D128A60C1}"/>
              </a:ext>
            </a:extLst>
          </p:cNvPr>
          <p:cNvSpPr>
            <a:spLocks noGrp="1"/>
          </p:cNvSpPr>
          <p:nvPr>
            <p:ph type="subTitle" idx="4294967295"/>
          </p:nvPr>
        </p:nvSpPr>
        <p:spPr>
          <a:xfrm>
            <a:off x="3763800" y="3880050"/>
            <a:ext cx="4667100" cy="397800"/>
          </a:xfrm>
        </p:spPr>
        <p:txBody>
          <a:bodyPr/>
          <a:lstStyle/>
          <a:p>
            <a:endParaRPr lang="en-US"/>
          </a:p>
        </p:txBody>
      </p:sp>
      <p:sp>
        <p:nvSpPr>
          <p:cNvPr id="19" name="Subtitle 18" hidden="1">
            <a:extLst>
              <a:ext uri="{FF2B5EF4-FFF2-40B4-BE49-F238E27FC236}">
                <a16:creationId xmlns:a16="http://schemas.microsoft.com/office/drawing/2014/main" id="{77AAD4BA-372A-C27F-5C91-D427B40C7F45}"/>
              </a:ext>
            </a:extLst>
          </p:cNvPr>
          <p:cNvSpPr>
            <a:spLocks noGrp="1"/>
          </p:cNvSpPr>
          <p:nvPr>
            <p:ph type="subTitle" idx="4294967295"/>
          </p:nvPr>
        </p:nvSpPr>
        <p:spPr>
          <a:xfrm>
            <a:off x="3763800" y="3880050"/>
            <a:ext cx="4667100" cy="397800"/>
          </a:xfrm>
        </p:spPr>
        <p:txBody>
          <a:bodyPr/>
          <a:lstStyle/>
          <a:p>
            <a:endParaRPr lang="en-US"/>
          </a:p>
        </p:txBody>
      </p:sp>
      <p:sp>
        <p:nvSpPr>
          <p:cNvPr id="21" name="Subtitle 20" hidden="1">
            <a:extLst>
              <a:ext uri="{FF2B5EF4-FFF2-40B4-BE49-F238E27FC236}">
                <a16:creationId xmlns:a16="http://schemas.microsoft.com/office/drawing/2014/main" id="{FC862D17-45DD-9262-20B7-67180647667C}"/>
              </a:ext>
            </a:extLst>
          </p:cNvPr>
          <p:cNvSpPr>
            <a:spLocks noGrp="1"/>
          </p:cNvSpPr>
          <p:nvPr>
            <p:ph type="subTitle" idx="4294967295"/>
          </p:nvPr>
        </p:nvSpPr>
        <p:spPr>
          <a:xfrm>
            <a:off x="3763800" y="3880050"/>
            <a:ext cx="4667100" cy="397800"/>
          </a:xfrm>
        </p:spPr>
        <p:txBody>
          <a:bodyPr/>
          <a:lstStyle/>
          <a:p>
            <a:endParaRPr lang="en-US"/>
          </a:p>
        </p:txBody>
      </p:sp>
      <p:sp>
        <p:nvSpPr>
          <p:cNvPr id="23" name="Subtitle 22" hidden="1">
            <a:extLst>
              <a:ext uri="{FF2B5EF4-FFF2-40B4-BE49-F238E27FC236}">
                <a16:creationId xmlns:a16="http://schemas.microsoft.com/office/drawing/2014/main" id="{546E1BA9-23FC-6DC4-74CE-908311C2DB5A}"/>
              </a:ext>
            </a:extLst>
          </p:cNvPr>
          <p:cNvSpPr>
            <a:spLocks noGrp="1"/>
          </p:cNvSpPr>
          <p:nvPr>
            <p:ph type="subTitle" idx="4294967295"/>
          </p:nvPr>
        </p:nvSpPr>
        <p:spPr>
          <a:xfrm>
            <a:off x="3763800" y="3880050"/>
            <a:ext cx="4667100" cy="397800"/>
          </a:xfrm>
        </p:spPr>
        <p:txBody>
          <a:bodyPr/>
          <a:lstStyle/>
          <a:p>
            <a:endParaRPr lang="en-US"/>
          </a:p>
        </p:txBody>
      </p:sp>
      <p:sp>
        <p:nvSpPr>
          <p:cNvPr id="25" name="Subtitle 24" hidden="1">
            <a:extLst>
              <a:ext uri="{FF2B5EF4-FFF2-40B4-BE49-F238E27FC236}">
                <a16:creationId xmlns:a16="http://schemas.microsoft.com/office/drawing/2014/main" id="{AFCD78EB-932D-381F-3CE1-CAF4431B6A7A}"/>
              </a:ext>
            </a:extLst>
          </p:cNvPr>
          <p:cNvSpPr>
            <a:spLocks noGrp="1"/>
          </p:cNvSpPr>
          <p:nvPr>
            <p:ph type="subTitle" idx="4294967295"/>
          </p:nvPr>
        </p:nvSpPr>
        <p:spPr>
          <a:xfrm>
            <a:off x="3763800" y="3880050"/>
            <a:ext cx="4667100" cy="397800"/>
          </a:xfrm>
        </p:spPr>
        <p:txBody>
          <a:bodyPr/>
          <a:lstStyle/>
          <a:p>
            <a:endParaRPr lang="en-US"/>
          </a:p>
        </p:txBody>
      </p:sp>
      <p:sp>
        <p:nvSpPr>
          <p:cNvPr id="27" name="Subtitle 26" hidden="1">
            <a:extLst>
              <a:ext uri="{FF2B5EF4-FFF2-40B4-BE49-F238E27FC236}">
                <a16:creationId xmlns:a16="http://schemas.microsoft.com/office/drawing/2014/main" id="{F999C579-B6AA-2D02-4E8E-E2A9ABBECED3}"/>
              </a:ext>
            </a:extLst>
          </p:cNvPr>
          <p:cNvSpPr>
            <a:spLocks noGrp="1"/>
          </p:cNvSpPr>
          <p:nvPr>
            <p:ph type="subTitle" idx="4294967295"/>
          </p:nvPr>
        </p:nvSpPr>
        <p:spPr>
          <a:xfrm>
            <a:off x="3763800" y="3880050"/>
            <a:ext cx="4667100" cy="397800"/>
          </a:xfrm>
        </p:spPr>
        <p:txBody>
          <a:bodyPr/>
          <a:lstStyle/>
          <a:p>
            <a:endParaRPr lang="en-US"/>
          </a:p>
        </p:txBody>
      </p:sp>
      <p:sp>
        <p:nvSpPr>
          <p:cNvPr id="29" name="Subtitle 28" hidden="1">
            <a:extLst>
              <a:ext uri="{FF2B5EF4-FFF2-40B4-BE49-F238E27FC236}">
                <a16:creationId xmlns:a16="http://schemas.microsoft.com/office/drawing/2014/main" id="{22B13A4E-F7A5-311B-81F9-839E63C80B79}"/>
              </a:ext>
            </a:extLst>
          </p:cNvPr>
          <p:cNvSpPr>
            <a:spLocks noGrp="1"/>
          </p:cNvSpPr>
          <p:nvPr>
            <p:ph type="subTitle" idx="4294967295"/>
          </p:nvPr>
        </p:nvSpPr>
        <p:spPr>
          <a:xfrm>
            <a:off x="3763800" y="3880050"/>
            <a:ext cx="4667100" cy="397800"/>
          </a:xfrm>
        </p:spPr>
        <p:txBody>
          <a:bodyPr/>
          <a:lstStyle/>
          <a:p>
            <a:endParaRPr lang="en-US"/>
          </a:p>
        </p:txBody>
      </p:sp>
      <p:sp>
        <p:nvSpPr>
          <p:cNvPr id="31" name="Subtitle 30" hidden="1">
            <a:extLst>
              <a:ext uri="{FF2B5EF4-FFF2-40B4-BE49-F238E27FC236}">
                <a16:creationId xmlns:a16="http://schemas.microsoft.com/office/drawing/2014/main" id="{4957D305-03F4-5856-B899-8C18E3221528}"/>
              </a:ext>
            </a:extLst>
          </p:cNvPr>
          <p:cNvSpPr>
            <a:spLocks noGrp="1"/>
          </p:cNvSpPr>
          <p:nvPr>
            <p:ph type="subTitle" idx="4294967295"/>
          </p:nvPr>
        </p:nvSpPr>
        <p:spPr>
          <a:xfrm>
            <a:off x="3763800" y="3880050"/>
            <a:ext cx="4667100" cy="397800"/>
          </a:xfrm>
        </p:spPr>
        <p:txBody>
          <a:bodyPr/>
          <a:lstStyle/>
          <a:p>
            <a:endParaRPr lang="en-US"/>
          </a:p>
        </p:txBody>
      </p:sp>
      <p:sp>
        <p:nvSpPr>
          <p:cNvPr id="42" name="Rectangle 3">
            <a:extLst>
              <a:ext uri="{FF2B5EF4-FFF2-40B4-BE49-F238E27FC236}">
                <a16:creationId xmlns:a16="http://schemas.microsoft.com/office/drawing/2014/main" id="{1D4BB080-4438-834B-B511-90E50C6DE8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
            <a:extLst>
              <a:ext uri="{FF2B5EF4-FFF2-40B4-BE49-F238E27FC236}">
                <a16:creationId xmlns:a16="http://schemas.microsoft.com/office/drawing/2014/main" id="{76D1CF5C-859B-1548-11D2-E368AFD0ED8A}"/>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descr="Analytics ">
            <a:extLst>
              <a:ext uri="{FF2B5EF4-FFF2-40B4-BE49-F238E27FC236}">
                <a16:creationId xmlns:a16="http://schemas.microsoft.com/office/drawing/2014/main" id="{E0CBF294-2961-1FB4-F132-3E1AB1BBA2D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2503" y="969827"/>
            <a:ext cx="971107" cy="9711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E55A72E-3CD0-1EBE-3542-8EEF5AF4F038}"/>
              </a:ext>
            </a:extLst>
          </p:cNvPr>
          <p:cNvPicPr>
            <a:picLocks noChangeAspect="1"/>
          </p:cNvPicPr>
          <p:nvPr/>
        </p:nvPicPr>
        <p:blipFill>
          <a:blip r:embed="rId4"/>
          <a:stretch>
            <a:fillRect/>
          </a:stretch>
        </p:blipFill>
        <p:spPr>
          <a:xfrm>
            <a:off x="1853610" y="1938810"/>
            <a:ext cx="1134000" cy="1134000"/>
          </a:xfrm>
          <a:prstGeom prst="rect">
            <a:avLst/>
          </a:prstGeom>
        </p:spPr>
      </p:pic>
      <p:pic>
        <p:nvPicPr>
          <p:cNvPr id="16" name="Picture 15">
            <a:extLst>
              <a:ext uri="{FF2B5EF4-FFF2-40B4-BE49-F238E27FC236}">
                <a16:creationId xmlns:a16="http://schemas.microsoft.com/office/drawing/2014/main" id="{BE427A96-A3D2-C30A-E616-7955BBAACE47}"/>
              </a:ext>
            </a:extLst>
          </p:cNvPr>
          <p:cNvPicPr>
            <a:picLocks noChangeAspect="1"/>
          </p:cNvPicPr>
          <p:nvPr/>
        </p:nvPicPr>
        <p:blipFill>
          <a:blip r:embed="rId5"/>
          <a:stretch>
            <a:fillRect/>
          </a:stretch>
        </p:blipFill>
        <p:spPr>
          <a:xfrm>
            <a:off x="882502" y="3202567"/>
            <a:ext cx="971107" cy="971107"/>
          </a:xfrm>
          <a:prstGeom prst="rect">
            <a:avLst/>
          </a:prstGeom>
        </p:spPr>
      </p:pic>
    </p:spTree>
    <p:extLst>
      <p:ext uri="{BB962C8B-B14F-4D97-AF65-F5344CB8AC3E}">
        <p14:creationId xmlns:p14="http://schemas.microsoft.com/office/powerpoint/2010/main" val="39261059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7"/>
                                        </p:tgtEl>
                                        <p:attrNameLst>
                                          <p:attrName>style.visibility</p:attrName>
                                        </p:attrNameLst>
                                      </p:cBhvr>
                                      <p:to>
                                        <p:strVal val="visible"/>
                                      </p:to>
                                    </p:set>
                                    <p:anim calcmode="lin" valueType="num">
                                      <p:cBhvr>
                                        <p:cTn id="7" dur="750" fill="hold"/>
                                        <p:tgtEl>
                                          <p:spTgt spid="537"/>
                                        </p:tgtEl>
                                        <p:attrNameLst>
                                          <p:attrName>ppt_w</p:attrName>
                                        </p:attrNameLst>
                                      </p:cBhvr>
                                      <p:tavLst>
                                        <p:tav tm="0">
                                          <p:val>
                                            <p:fltVal val="0"/>
                                          </p:val>
                                        </p:tav>
                                        <p:tav tm="100000">
                                          <p:val>
                                            <p:strVal val="#ppt_w"/>
                                          </p:val>
                                        </p:tav>
                                      </p:tavLst>
                                    </p:anim>
                                    <p:anim calcmode="lin" valueType="num">
                                      <p:cBhvr>
                                        <p:cTn id="8" dur="750" fill="hold"/>
                                        <p:tgtEl>
                                          <p:spTgt spid="537"/>
                                        </p:tgtEl>
                                        <p:attrNameLst>
                                          <p:attrName>ppt_h</p:attrName>
                                        </p:attrNameLst>
                                      </p:cBhvr>
                                      <p:tavLst>
                                        <p:tav tm="0">
                                          <p:val>
                                            <p:fltVal val="0"/>
                                          </p:val>
                                        </p:tav>
                                        <p:tav tm="100000">
                                          <p:val>
                                            <p:strVal val="#ppt_h"/>
                                          </p:val>
                                        </p:tav>
                                      </p:tavLst>
                                    </p:anim>
                                    <p:animEffect transition="in" filter="fade">
                                      <p:cBhvr>
                                        <p:cTn id="9" dur="750"/>
                                        <p:tgtEl>
                                          <p:spTgt spid="537"/>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536"/>
                                        </p:tgtEl>
                                        <p:attrNameLst>
                                          <p:attrName>style.visibility</p:attrName>
                                        </p:attrNameLst>
                                      </p:cBhvr>
                                      <p:to>
                                        <p:strVal val="visible"/>
                                      </p:to>
                                    </p:set>
                                    <p:anim calcmode="lin" valueType="num">
                                      <p:cBhvr>
                                        <p:cTn id="13" dur="750" fill="hold"/>
                                        <p:tgtEl>
                                          <p:spTgt spid="536"/>
                                        </p:tgtEl>
                                        <p:attrNameLst>
                                          <p:attrName>ppt_w</p:attrName>
                                        </p:attrNameLst>
                                      </p:cBhvr>
                                      <p:tavLst>
                                        <p:tav tm="0">
                                          <p:val>
                                            <p:fltVal val="0"/>
                                          </p:val>
                                        </p:tav>
                                        <p:tav tm="100000">
                                          <p:val>
                                            <p:strVal val="#ppt_w"/>
                                          </p:val>
                                        </p:tav>
                                      </p:tavLst>
                                    </p:anim>
                                    <p:anim calcmode="lin" valueType="num">
                                      <p:cBhvr>
                                        <p:cTn id="14" dur="750" fill="hold"/>
                                        <p:tgtEl>
                                          <p:spTgt spid="536"/>
                                        </p:tgtEl>
                                        <p:attrNameLst>
                                          <p:attrName>ppt_h</p:attrName>
                                        </p:attrNameLst>
                                      </p:cBhvr>
                                      <p:tavLst>
                                        <p:tav tm="0">
                                          <p:val>
                                            <p:fltVal val="0"/>
                                          </p:val>
                                        </p:tav>
                                        <p:tav tm="100000">
                                          <p:val>
                                            <p:strVal val="#ppt_h"/>
                                          </p:val>
                                        </p:tav>
                                      </p:tavLst>
                                    </p:anim>
                                    <p:animEffect transition="in" filter="fade">
                                      <p:cBhvr>
                                        <p:cTn id="15" dur="75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p:bldP spid="5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50"/>
          <p:cNvSpPr txBox="1">
            <a:spLocks noGrp="1"/>
          </p:cNvSpPr>
          <p:nvPr>
            <p:ph type="title"/>
          </p:nvPr>
        </p:nvSpPr>
        <p:spPr>
          <a:xfrm>
            <a:off x="2323624" y="429729"/>
            <a:ext cx="449675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bg2">
                    <a:lumMod val="50000"/>
                  </a:schemeClr>
                </a:solidFill>
              </a:rPr>
              <a:t>Dataset Overview</a:t>
            </a:r>
          </a:p>
        </p:txBody>
      </p:sp>
      <p:sp>
        <p:nvSpPr>
          <p:cNvPr id="15" name="Speech Bubble: Rectangle with Corners Rounded 14">
            <a:extLst>
              <a:ext uri="{FF2B5EF4-FFF2-40B4-BE49-F238E27FC236}">
                <a16:creationId xmlns:a16="http://schemas.microsoft.com/office/drawing/2014/main" id="{D09F2193-4C90-3243-8F1C-720ED2209261}"/>
              </a:ext>
            </a:extLst>
          </p:cNvPr>
          <p:cNvSpPr/>
          <p:nvPr/>
        </p:nvSpPr>
        <p:spPr>
          <a:xfrm>
            <a:off x="6864970" y="819213"/>
            <a:ext cx="1733107" cy="833658"/>
          </a:xfrm>
          <a:prstGeom prst="wedgeRoundRectCallout">
            <a:avLst>
              <a:gd name="adj1" fmla="val -76702"/>
              <a:gd name="adj2" fmla="val 63535"/>
              <a:gd name="adj3" fmla="val 16667"/>
            </a:avLst>
          </a:prstGeom>
          <a:solidFill>
            <a:srgbClr val="FFACC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Có quá nhiều biến ở trong tệp?</a:t>
            </a:r>
          </a:p>
        </p:txBody>
      </p:sp>
      <p:sp>
        <p:nvSpPr>
          <p:cNvPr id="16" name="Google Shape;618;p40">
            <a:extLst>
              <a:ext uri="{FF2B5EF4-FFF2-40B4-BE49-F238E27FC236}">
                <a16:creationId xmlns:a16="http://schemas.microsoft.com/office/drawing/2014/main" id="{AE2066A6-2EBB-030F-98B3-416783C89C1A}"/>
              </a:ext>
            </a:extLst>
          </p:cNvPr>
          <p:cNvSpPr txBox="1">
            <a:spLocks/>
          </p:cNvSpPr>
          <p:nvPr/>
        </p:nvSpPr>
        <p:spPr>
          <a:xfrm>
            <a:off x="1009157" y="3934840"/>
            <a:ext cx="2411659" cy="7921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Chivo"/>
                <a:ea typeface="Chivo"/>
                <a:cs typeface="Chivo"/>
                <a:sym typeface="Chivo"/>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sz="1600" err="1"/>
              <a:t>Nhóm</a:t>
            </a:r>
            <a:r>
              <a:rPr lang="en-US" sz="1600"/>
              <a:t> </a:t>
            </a:r>
            <a:r>
              <a:rPr lang="en-US" sz="1600" err="1"/>
              <a:t>khách</a:t>
            </a:r>
            <a:r>
              <a:rPr lang="en-US" sz="1600"/>
              <a:t> </a:t>
            </a:r>
            <a:r>
              <a:rPr lang="en-US" sz="1600" err="1"/>
              <a:t>hàng</a:t>
            </a:r>
            <a:r>
              <a:rPr lang="en-US" sz="1600"/>
              <a:t> </a:t>
            </a:r>
            <a:r>
              <a:rPr lang="en-US" sz="1600" err="1"/>
              <a:t>hiện</a:t>
            </a:r>
            <a:r>
              <a:rPr lang="en-US" sz="1600"/>
              <a:t> </a:t>
            </a:r>
            <a:r>
              <a:rPr lang="en-US" sz="1600" err="1"/>
              <a:t>có</a:t>
            </a:r>
            <a:r>
              <a:rPr lang="en-US" sz="1600"/>
              <a:t> </a:t>
            </a:r>
            <a:r>
              <a:rPr lang="en-US" sz="1600" err="1"/>
              <a:t>mức</a:t>
            </a:r>
            <a:r>
              <a:rPr lang="en-US" sz="1600"/>
              <a:t> </a:t>
            </a:r>
            <a:r>
              <a:rPr lang="en-US" sz="1600" err="1"/>
              <a:t>độ</a:t>
            </a:r>
            <a:r>
              <a:rPr lang="en-US" sz="1600"/>
              <a:t> </a:t>
            </a:r>
            <a:r>
              <a:rPr lang="en-US" sz="1600" err="1"/>
              <a:t>rủi</a:t>
            </a:r>
            <a:r>
              <a:rPr lang="en-US" sz="1600"/>
              <a:t> </a:t>
            </a:r>
            <a:r>
              <a:rPr lang="en-US" sz="1600" err="1"/>
              <a:t>ro</a:t>
            </a:r>
            <a:r>
              <a:rPr lang="en-US" sz="1600"/>
              <a:t> </a:t>
            </a:r>
          </a:p>
        </p:txBody>
      </p:sp>
      <p:sp>
        <p:nvSpPr>
          <p:cNvPr id="17" name="Google Shape;428;p34">
            <a:extLst>
              <a:ext uri="{FF2B5EF4-FFF2-40B4-BE49-F238E27FC236}">
                <a16:creationId xmlns:a16="http://schemas.microsoft.com/office/drawing/2014/main" id="{3F3640CB-6A3B-C58D-4F57-24F19E1DB5BF}"/>
              </a:ext>
            </a:extLst>
          </p:cNvPr>
          <p:cNvSpPr txBox="1">
            <a:spLocks/>
          </p:cNvSpPr>
          <p:nvPr/>
        </p:nvSpPr>
        <p:spPr>
          <a:xfrm>
            <a:off x="2089935" y="1110855"/>
            <a:ext cx="23055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rgbClr val="434343"/>
              </a:buClr>
              <a:buSzPts val="1400"/>
              <a:buFont typeface="Familjen Grotesk"/>
              <a:buAutoNum type="arabicPeriod"/>
              <a:defRPr sz="1200" b="0" i="0" u="none" strike="noStrike" cap="none">
                <a:solidFill>
                  <a:schemeClr val="dk1"/>
                </a:solidFill>
                <a:latin typeface="Familjen Grotesk"/>
                <a:ea typeface="Familjen Grotesk"/>
                <a:cs typeface="Familjen Grotesk"/>
                <a:sym typeface="Familjen Grotesk"/>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Familjen Grotesk"/>
                <a:ea typeface="Familjen Grotesk"/>
                <a:cs typeface="Familjen Grotesk"/>
                <a:sym typeface="Familjen Grotesk"/>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Familjen Grotesk"/>
                <a:ea typeface="Familjen Grotesk"/>
                <a:cs typeface="Familjen Grotesk"/>
                <a:sym typeface="Familjen Grotesk"/>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Familjen Grotesk"/>
                <a:ea typeface="Familjen Grotesk"/>
                <a:cs typeface="Familjen Grotesk"/>
                <a:sym typeface="Familjen Grotesk"/>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Familjen Grotesk"/>
                <a:ea typeface="Familjen Grotesk"/>
                <a:cs typeface="Familjen Grotesk"/>
                <a:sym typeface="Familjen Grotesk"/>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Familjen Grotesk"/>
                <a:ea typeface="Familjen Grotesk"/>
                <a:cs typeface="Familjen Grotesk"/>
                <a:sym typeface="Familjen Grotesk"/>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Familjen Grotesk"/>
                <a:ea typeface="Familjen Grotesk"/>
                <a:cs typeface="Familjen Grotesk"/>
                <a:sym typeface="Familjen Grotesk"/>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Familjen Grotesk"/>
                <a:ea typeface="Familjen Grotesk"/>
                <a:cs typeface="Familjen Grotesk"/>
                <a:sym typeface="Familjen Grotesk"/>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Familjen Grotesk"/>
                <a:ea typeface="Familjen Grotesk"/>
                <a:cs typeface="Familjen Grotesk"/>
                <a:sym typeface="Familjen Grotesk"/>
              </a:defRPr>
            </a:lvl9pPr>
          </a:lstStyle>
          <a:p>
            <a:pPr marL="0" indent="0" algn="l">
              <a:buNone/>
            </a:pPr>
            <a:r>
              <a:rPr lang="en-US" sz="1600"/>
              <a:t>128 </a:t>
            </a:r>
            <a:r>
              <a:rPr lang="en-US" sz="1600" err="1"/>
              <a:t>cột</a:t>
            </a:r>
            <a:r>
              <a:rPr lang="en-US" sz="1600"/>
              <a:t>  </a:t>
            </a:r>
            <a:r>
              <a:rPr lang="en-US" sz="1600">
                <a:latin typeface="Cambria Math" panose="02040503050406030204" pitchFamily="18" charset="0"/>
                <a:ea typeface="Cambria Math" panose="02040503050406030204" pitchFamily="18" charset="0"/>
              </a:rPr>
              <a:t>x </a:t>
            </a:r>
            <a:r>
              <a:rPr lang="en-US" sz="1600"/>
              <a:t>59381 </a:t>
            </a:r>
            <a:r>
              <a:rPr lang="en-US" sz="1600" err="1"/>
              <a:t>dòng</a:t>
            </a:r>
            <a:endParaRPr lang="en-US" sz="1600"/>
          </a:p>
          <a:p>
            <a:pPr marL="0" indent="0" algn="l">
              <a:buFont typeface="Familjen Grotesk"/>
              <a:buNone/>
            </a:pPr>
            <a:endParaRPr lang="en-US" sz="1600"/>
          </a:p>
        </p:txBody>
      </p:sp>
      <p:sp>
        <p:nvSpPr>
          <p:cNvPr id="18" name="Google Shape;618;p40">
            <a:extLst>
              <a:ext uri="{FF2B5EF4-FFF2-40B4-BE49-F238E27FC236}">
                <a16:creationId xmlns:a16="http://schemas.microsoft.com/office/drawing/2014/main" id="{471443B5-5196-7F4A-80BD-38B7B41B213C}"/>
              </a:ext>
            </a:extLst>
          </p:cNvPr>
          <p:cNvSpPr txBox="1">
            <a:spLocks/>
          </p:cNvSpPr>
          <p:nvPr/>
        </p:nvSpPr>
        <p:spPr>
          <a:xfrm>
            <a:off x="1182487" y="1200105"/>
            <a:ext cx="2175300" cy="39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Chivo"/>
                <a:ea typeface="Chivo"/>
                <a:cs typeface="Chivo"/>
                <a:sym typeface="Chivo"/>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sz="1600" err="1"/>
              <a:t>Dữ</a:t>
            </a:r>
            <a:r>
              <a:rPr lang="en-US" sz="1600"/>
              <a:t> </a:t>
            </a:r>
            <a:r>
              <a:rPr lang="en-US" sz="1600" err="1"/>
              <a:t>liệu</a:t>
            </a:r>
            <a:r>
              <a:rPr lang="en-US" sz="1600"/>
              <a:t> </a:t>
            </a:r>
          </a:p>
        </p:txBody>
      </p:sp>
      <p:sp>
        <p:nvSpPr>
          <p:cNvPr id="19" name="Google Shape;618;p40">
            <a:extLst>
              <a:ext uri="{FF2B5EF4-FFF2-40B4-BE49-F238E27FC236}">
                <a16:creationId xmlns:a16="http://schemas.microsoft.com/office/drawing/2014/main" id="{DEFB9F1B-BCEA-90F4-9CB1-B66668523F77}"/>
              </a:ext>
            </a:extLst>
          </p:cNvPr>
          <p:cNvSpPr txBox="1">
            <a:spLocks/>
          </p:cNvSpPr>
          <p:nvPr/>
        </p:nvSpPr>
        <p:spPr>
          <a:xfrm>
            <a:off x="1182487" y="1542110"/>
            <a:ext cx="2305538" cy="39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Chivo"/>
                <a:ea typeface="Chivo"/>
                <a:cs typeface="Chivo"/>
                <a:sym typeface="Chivo"/>
              </a:defRPr>
            </a:lvl1pPr>
            <a:lvl2pPr marL="914400" marR="0" lvl="1"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sz="1600"/>
              <a:t>Thông tin </a:t>
            </a:r>
            <a:r>
              <a:rPr lang="en-US" sz="1600" err="1"/>
              <a:t>khách</a:t>
            </a:r>
            <a:r>
              <a:rPr lang="en-US" sz="1600"/>
              <a:t> </a:t>
            </a:r>
            <a:r>
              <a:rPr lang="en-US" sz="1600" err="1"/>
              <a:t>hàng</a:t>
            </a:r>
            <a:r>
              <a:rPr lang="en-US" sz="1600"/>
              <a:t> </a:t>
            </a:r>
          </a:p>
        </p:txBody>
      </p:sp>
      <p:graphicFrame>
        <p:nvGraphicFramePr>
          <p:cNvPr id="20" name="Table 19">
            <a:extLst>
              <a:ext uri="{FF2B5EF4-FFF2-40B4-BE49-F238E27FC236}">
                <a16:creationId xmlns:a16="http://schemas.microsoft.com/office/drawing/2014/main" id="{3EB171F1-83A9-A876-5D3E-E4F07ABFB133}"/>
              </a:ext>
            </a:extLst>
          </p:cNvPr>
          <p:cNvGraphicFramePr>
            <a:graphicFrameLocks noGrp="1"/>
          </p:cNvGraphicFramePr>
          <p:nvPr>
            <p:extLst>
              <p:ext uri="{D42A27DB-BD31-4B8C-83A1-F6EECF244321}">
                <p14:modId xmlns:p14="http://schemas.microsoft.com/office/powerpoint/2010/main" val="176998969"/>
              </p:ext>
            </p:extLst>
          </p:nvPr>
        </p:nvGraphicFramePr>
        <p:xfrm>
          <a:off x="1086311" y="2010420"/>
          <a:ext cx="6618324" cy="1897038"/>
        </p:xfrm>
        <a:graphic>
          <a:graphicData uri="http://schemas.openxmlformats.org/drawingml/2006/table">
            <a:tbl>
              <a:tblPr firstRow="1" bandRow="1"/>
              <a:tblGrid>
                <a:gridCol w="1879604">
                  <a:extLst>
                    <a:ext uri="{9D8B030D-6E8A-4147-A177-3AD203B41FA5}">
                      <a16:colId xmlns:a16="http://schemas.microsoft.com/office/drawing/2014/main" val="2641962784"/>
                    </a:ext>
                  </a:extLst>
                </a:gridCol>
                <a:gridCol w="4738720">
                  <a:extLst>
                    <a:ext uri="{9D8B030D-6E8A-4147-A177-3AD203B41FA5}">
                      <a16:colId xmlns:a16="http://schemas.microsoft.com/office/drawing/2014/main" val="871801280"/>
                    </a:ext>
                  </a:extLst>
                </a:gridCol>
              </a:tblGrid>
              <a:tr h="316173">
                <a:tc>
                  <a:txBody>
                    <a:bodyPr/>
                    <a:lstStyle/>
                    <a:p>
                      <a:r>
                        <a:rPr lang="en-US" err="1">
                          <a:solidFill>
                            <a:schemeClr val="bg1"/>
                          </a:solidFill>
                        </a:rPr>
                        <a:t>Chỉ</a:t>
                      </a:r>
                      <a:r>
                        <a:rPr lang="en-US">
                          <a:solidFill>
                            <a:schemeClr val="bg1"/>
                          </a:solidFill>
                        </a:rPr>
                        <a:t> </a:t>
                      </a:r>
                      <a:r>
                        <a:rPr lang="en-US" err="1">
                          <a:solidFill>
                            <a:schemeClr val="bg1"/>
                          </a:solidFill>
                        </a:rPr>
                        <a:t>số</a:t>
                      </a:r>
                      <a:r>
                        <a:rPr lang="en-US">
                          <a:solidFill>
                            <a:schemeClr val="bg1"/>
                          </a:solidFill>
                        </a:rPr>
                        <a:t> </a:t>
                      </a:r>
                      <a:r>
                        <a:rPr lang="en-US" err="1">
                          <a:solidFill>
                            <a:schemeClr val="bg1"/>
                          </a:solidFill>
                        </a:rPr>
                        <a:t>cơ</a:t>
                      </a:r>
                      <a:r>
                        <a:rPr lang="en-US">
                          <a:solidFill>
                            <a:schemeClr val="bg1"/>
                          </a:solidFill>
                        </a:rPr>
                        <a:t> </a:t>
                      </a:r>
                      <a:r>
                        <a:rPr lang="en-US" err="1">
                          <a:solidFill>
                            <a:schemeClr val="bg1"/>
                          </a:solidFill>
                        </a:rPr>
                        <a:t>thể</a:t>
                      </a:r>
                      <a:endParaRPr lang="vi-VN">
                        <a:solidFill>
                          <a:schemeClr val="bg1"/>
                        </a:solidFill>
                      </a:endParaRPr>
                    </a:p>
                  </a:txBody>
                  <a:tcPr/>
                </a:tc>
                <a:tc>
                  <a:txBody>
                    <a:bodyPr/>
                    <a:lstStyle/>
                    <a:p>
                      <a:r>
                        <a:rPr lang="en-US" err="1">
                          <a:solidFill>
                            <a:schemeClr val="bg1"/>
                          </a:solidFill>
                        </a:rPr>
                        <a:t>Ins_Age</a:t>
                      </a:r>
                      <a:r>
                        <a:rPr lang="en-US">
                          <a:solidFill>
                            <a:schemeClr val="bg1"/>
                          </a:solidFill>
                        </a:rPr>
                        <a:t>, </a:t>
                      </a:r>
                      <a:r>
                        <a:rPr lang="en-US" err="1">
                          <a:solidFill>
                            <a:schemeClr val="bg1"/>
                          </a:solidFill>
                        </a:rPr>
                        <a:t>Ht</a:t>
                      </a:r>
                      <a:r>
                        <a:rPr lang="en-US">
                          <a:solidFill>
                            <a:schemeClr val="bg1"/>
                          </a:solidFill>
                        </a:rPr>
                        <a:t>, </a:t>
                      </a:r>
                      <a:r>
                        <a:rPr lang="en-US" err="1">
                          <a:solidFill>
                            <a:schemeClr val="bg1"/>
                          </a:solidFill>
                        </a:rPr>
                        <a:t>Wt</a:t>
                      </a:r>
                      <a:r>
                        <a:rPr lang="en-US">
                          <a:solidFill>
                            <a:schemeClr val="bg1"/>
                          </a:solidFill>
                        </a:rPr>
                        <a:t>, BMI</a:t>
                      </a:r>
                      <a:endParaRPr lang="vi-VN">
                        <a:solidFill>
                          <a:schemeClr val="bg1"/>
                        </a:solidFill>
                      </a:endParaRPr>
                    </a:p>
                  </a:txBody>
                  <a:tcPr/>
                </a:tc>
                <a:extLst>
                  <a:ext uri="{0D108BD9-81ED-4DB2-BD59-A6C34878D82A}">
                    <a16:rowId xmlns:a16="http://schemas.microsoft.com/office/drawing/2014/main" val="2267421182"/>
                  </a:ext>
                </a:extLst>
              </a:tr>
              <a:tr h="316173">
                <a:tc>
                  <a:txBody>
                    <a:bodyPr/>
                    <a:lstStyle/>
                    <a:p>
                      <a:r>
                        <a:rPr lang="en-US" err="1">
                          <a:solidFill>
                            <a:schemeClr val="bg1"/>
                          </a:solidFill>
                        </a:rPr>
                        <a:t>Lịch</a:t>
                      </a:r>
                      <a:r>
                        <a:rPr lang="en-US">
                          <a:solidFill>
                            <a:schemeClr val="bg1"/>
                          </a:solidFill>
                        </a:rPr>
                        <a:t> </a:t>
                      </a:r>
                      <a:r>
                        <a:rPr lang="en-US" err="1">
                          <a:solidFill>
                            <a:schemeClr val="bg1"/>
                          </a:solidFill>
                        </a:rPr>
                        <a:t>sử</a:t>
                      </a:r>
                      <a:r>
                        <a:rPr lang="en-US">
                          <a:solidFill>
                            <a:schemeClr val="bg1"/>
                          </a:solidFill>
                        </a:rPr>
                        <a:t> </a:t>
                      </a:r>
                      <a:r>
                        <a:rPr lang="en-US" err="1">
                          <a:solidFill>
                            <a:schemeClr val="bg1"/>
                          </a:solidFill>
                        </a:rPr>
                        <a:t>bệnh</a:t>
                      </a:r>
                      <a:r>
                        <a:rPr lang="en-US">
                          <a:solidFill>
                            <a:schemeClr val="bg1"/>
                          </a:solidFill>
                        </a:rPr>
                        <a:t> </a:t>
                      </a:r>
                      <a:r>
                        <a:rPr lang="en-US" err="1">
                          <a:solidFill>
                            <a:schemeClr val="bg1"/>
                          </a:solidFill>
                        </a:rPr>
                        <a:t>lý</a:t>
                      </a:r>
                      <a:endParaRPr lang="vi-VN">
                        <a:solidFill>
                          <a:schemeClr val="bg1"/>
                        </a:solidFill>
                      </a:endParaRPr>
                    </a:p>
                  </a:txBody>
                  <a:tcPr/>
                </a:tc>
                <a:tc>
                  <a:txBody>
                    <a:bodyPr/>
                    <a:lstStyle/>
                    <a:p>
                      <a:r>
                        <a:rPr lang="en-US">
                          <a:solidFill>
                            <a:schemeClr val="bg1"/>
                          </a:solidFill>
                        </a:rPr>
                        <a:t>Medical_History_1-41, Family_Hist_1-5</a:t>
                      </a:r>
                      <a:endParaRPr lang="vi-VN">
                        <a:solidFill>
                          <a:schemeClr val="bg1"/>
                        </a:solidFill>
                      </a:endParaRPr>
                    </a:p>
                  </a:txBody>
                  <a:tcPr/>
                </a:tc>
                <a:extLst>
                  <a:ext uri="{0D108BD9-81ED-4DB2-BD59-A6C34878D82A}">
                    <a16:rowId xmlns:a16="http://schemas.microsoft.com/office/drawing/2014/main" val="4019734993"/>
                  </a:ext>
                </a:extLst>
              </a:tr>
              <a:tr h="316173">
                <a:tc>
                  <a:txBody>
                    <a:bodyPr/>
                    <a:lstStyle/>
                    <a:p>
                      <a:r>
                        <a:rPr lang="en-US" err="1">
                          <a:solidFill>
                            <a:schemeClr val="bg1"/>
                          </a:solidFill>
                        </a:rPr>
                        <a:t>Lịch</a:t>
                      </a:r>
                      <a:r>
                        <a:rPr lang="en-US">
                          <a:solidFill>
                            <a:schemeClr val="bg1"/>
                          </a:solidFill>
                        </a:rPr>
                        <a:t> </a:t>
                      </a:r>
                      <a:r>
                        <a:rPr lang="en-US" err="1">
                          <a:solidFill>
                            <a:schemeClr val="bg1"/>
                          </a:solidFill>
                        </a:rPr>
                        <a:t>sử</a:t>
                      </a:r>
                      <a:r>
                        <a:rPr lang="en-US">
                          <a:solidFill>
                            <a:schemeClr val="bg1"/>
                          </a:solidFill>
                        </a:rPr>
                        <a:t> </a:t>
                      </a:r>
                      <a:r>
                        <a:rPr lang="en-US" err="1">
                          <a:solidFill>
                            <a:schemeClr val="bg1"/>
                          </a:solidFill>
                        </a:rPr>
                        <a:t>công</a:t>
                      </a:r>
                      <a:r>
                        <a:rPr lang="en-US">
                          <a:solidFill>
                            <a:schemeClr val="bg1"/>
                          </a:solidFill>
                        </a:rPr>
                        <a:t> </a:t>
                      </a:r>
                      <a:r>
                        <a:rPr lang="en-US" err="1">
                          <a:solidFill>
                            <a:schemeClr val="bg1"/>
                          </a:solidFill>
                        </a:rPr>
                        <a:t>việc</a:t>
                      </a:r>
                      <a:endParaRPr lang="vi-VN">
                        <a:solidFill>
                          <a:schemeClr val="bg1"/>
                        </a:solidFill>
                      </a:endParaRPr>
                    </a:p>
                  </a:txBody>
                  <a:tcPr/>
                </a:tc>
                <a:tc>
                  <a:txBody>
                    <a:bodyPr/>
                    <a:lstStyle/>
                    <a:p>
                      <a:r>
                        <a:rPr lang="en-US">
                          <a:solidFill>
                            <a:schemeClr val="bg1"/>
                          </a:solidFill>
                        </a:rPr>
                        <a:t>Employment_Info_1-6</a:t>
                      </a:r>
                      <a:endParaRPr lang="vi-VN">
                        <a:solidFill>
                          <a:schemeClr val="bg1"/>
                        </a:solidFill>
                      </a:endParaRPr>
                    </a:p>
                  </a:txBody>
                  <a:tcPr/>
                </a:tc>
                <a:extLst>
                  <a:ext uri="{0D108BD9-81ED-4DB2-BD59-A6C34878D82A}">
                    <a16:rowId xmlns:a16="http://schemas.microsoft.com/office/drawing/2014/main" val="2716142043"/>
                  </a:ext>
                </a:extLst>
              </a:tr>
              <a:tr h="316173">
                <a:tc>
                  <a:txBody>
                    <a:bodyPr/>
                    <a:lstStyle/>
                    <a:p>
                      <a:r>
                        <a:rPr lang="en-US" err="1">
                          <a:solidFill>
                            <a:schemeClr val="bg1"/>
                          </a:solidFill>
                        </a:rPr>
                        <a:t>Lịch</a:t>
                      </a:r>
                      <a:r>
                        <a:rPr lang="en-US">
                          <a:solidFill>
                            <a:schemeClr val="bg1"/>
                          </a:solidFill>
                        </a:rPr>
                        <a:t> </a:t>
                      </a:r>
                      <a:r>
                        <a:rPr lang="en-US" err="1">
                          <a:solidFill>
                            <a:schemeClr val="bg1"/>
                          </a:solidFill>
                        </a:rPr>
                        <a:t>sử</a:t>
                      </a:r>
                      <a:r>
                        <a:rPr lang="en-US">
                          <a:solidFill>
                            <a:schemeClr val="bg1"/>
                          </a:solidFill>
                        </a:rPr>
                        <a:t> </a:t>
                      </a:r>
                      <a:r>
                        <a:rPr lang="en-US" err="1">
                          <a:solidFill>
                            <a:schemeClr val="bg1"/>
                          </a:solidFill>
                        </a:rPr>
                        <a:t>bảo</a:t>
                      </a:r>
                      <a:r>
                        <a:rPr lang="en-US">
                          <a:solidFill>
                            <a:schemeClr val="bg1"/>
                          </a:solidFill>
                        </a:rPr>
                        <a:t> </a:t>
                      </a:r>
                      <a:r>
                        <a:rPr lang="en-US" err="1">
                          <a:solidFill>
                            <a:schemeClr val="bg1"/>
                          </a:solidFill>
                        </a:rPr>
                        <a:t>hiểm</a:t>
                      </a:r>
                      <a:endParaRPr lang="vi-VN">
                        <a:solidFill>
                          <a:schemeClr val="bg1"/>
                        </a:solidFill>
                      </a:endParaRPr>
                    </a:p>
                  </a:txBody>
                  <a:tcPr/>
                </a:tc>
                <a:tc>
                  <a:txBody>
                    <a:bodyPr/>
                    <a:lstStyle/>
                    <a:p>
                      <a:r>
                        <a:rPr lang="en-US">
                          <a:solidFill>
                            <a:schemeClr val="bg1"/>
                          </a:solidFill>
                        </a:rPr>
                        <a:t>InsuredInfo_1-6</a:t>
                      </a:r>
                      <a:endParaRPr lang="vi-VN">
                        <a:solidFill>
                          <a:schemeClr val="bg1"/>
                        </a:solidFill>
                      </a:endParaRPr>
                    </a:p>
                  </a:txBody>
                  <a:tcPr/>
                </a:tc>
                <a:extLst>
                  <a:ext uri="{0D108BD9-81ED-4DB2-BD59-A6C34878D82A}">
                    <a16:rowId xmlns:a16="http://schemas.microsoft.com/office/drawing/2014/main" val="2025002801"/>
                  </a:ext>
                </a:extLst>
              </a:tr>
              <a:tr h="316173">
                <a:tc>
                  <a:txBody>
                    <a:bodyPr/>
                    <a:lstStyle/>
                    <a:p>
                      <a:r>
                        <a:rPr lang="en-US" err="1">
                          <a:solidFill>
                            <a:schemeClr val="bg1"/>
                          </a:solidFill>
                        </a:rPr>
                        <a:t>Sản</a:t>
                      </a:r>
                      <a:r>
                        <a:rPr lang="en-US">
                          <a:solidFill>
                            <a:schemeClr val="bg1"/>
                          </a:solidFill>
                        </a:rPr>
                        <a:t> </a:t>
                      </a:r>
                      <a:r>
                        <a:rPr lang="en-US" err="1">
                          <a:solidFill>
                            <a:schemeClr val="bg1"/>
                          </a:solidFill>
                        </a:rPr>
                        <a:t>phẩm</a:t>
                      </a:r>
                      <a:endParaRPr lang="vi-VN">
                        <a:solidFill>
                          <a:schemeClr val="bg1"/>
                        </a:solidFill>
                      </a:endParaRPr>
                    </a:p>
                  </a:txBody>
                  <a:tcPr/>
                </a:tc>
                <a:tc>
                  <a:txBody>
                    <a:bodyPr/>
                    <a:lstStyle/>
                    <a:p>
                      <a:r>
                        <a:rPr lang="vi-VN" sz="1400" b="0" i="0" u="none" strike="noStrike" cap="none">
                          <a:solidFill>
                            <a:schemeClr val="bg1"/>
                          </a:solidFill>
                          <a:effectLst/>
                          <a:latin typeface="Arial"/>
                          <a:ea typeface="Arial"/>
                          <a:cs typeface="Arial"/>
                          <a:sym typeface="Arial"/>
                        </a:rPr>
                        <a:t>Medical_Keyword_1-48</a:t>
                      </a:r>
                      <a:r>
                        <a:rPr lang="en-US" sz="1400" b="0" i="0" u="none" strike="noStrike" cap="none">
                          <a:solidFill>
                            <a:schemeClr val="bg1"/>
                          </a:solidFill>
                          <a:effectLst/>
                          <a:latin typeface="Arial"/>
                          <a:ea typeface="Arial"/>
                          <a:cs typeface="Arial"/>
                          <a:sym typeface="Arial"/>
                        </a:rPr>
                        <a:t>, </a:t>
                      </a:r>
                      <a:r>
                        <a:rPr lang="vi-VN" sz="1400" b="0" i="0" u="none" strike="noStrike" cap="none">
                          <a:solidFill>
                            <a:schemeClr val="bg1"/>
                          </a:solidFill>
                          <a:effectLst/>
                          <a:latin typeface="Arial"/>
                          <a:ea typeface="Arial"/>
                          <a:cs typeface="Arial"/>
                          <a:sym typeface="Arial"/>
                        </a:rPr>
                        <a:t>Product_Info_1-7</a:t>
                      </a:r>
                      <a:endParaRPr lang="vi-VN">
                        <a:solidFill>
                          <a:schemeClr val="bg1"/>
                        </a:solidFill>
                      </a:endParaRPr>
                    </a:p>
                  </a:txBody>
                  <a:tcPr/>
                </a:tc>
                <a:extLst>
                  <a:ext uri="{0D108BD9-81ED-4DB2-BD59-A6C34878D82A}">
                    <a16:rowId xmlns:a16="http://schemas.microsoft.com/office/drawing/2014/main" val="3221375926"/>
                  </a:ext>
                </a:extLst>
              </a:tr>
              <a:tr h="316173">
                <a:tc>
                  <a:txBody>
                    <a:bodyPr/>
                    <a:lstStyle/>
                    <a:p>
                      <a:r>
                        <a:rPr lang="en-US">
                          <a:solidFill>
                            <a:schemeClr val="bg1"/>
                          </a:solidFill>
                        </a:rPr>
                        <a:t>Thông tin </a:t>
                      </a:r>
                      <a:r>
                        <a:rPr lang="en-US" err="1">
                          <a:solidFill>
                            <a:schemeClr val="bg1"/>
                          </a:solidFill>
                        </a:rPr>
                        <a:t>khác</a:t>
                      </a:r>
                      <a:endParaRPr lang="vi-VN">
                        <a:solidFill>
                          <a:schemeClr val="bg1"/>
                        </a:solidFill>
                      </a:endParaRPr>
                    </a:p>
                  </a:txBody>
                  <a:tcPr/>
                </a:tc>
                <a:tc>
                  <a:txBody>
                    <a:bodyPr/>
                    <a:lstStyle/>
                    <a:p>
                      <a:r>
                        <a:rPr lang="en-US">
                          <a:solidFill>
                            <a:schemeClr val="bg1"/>
                          </a:solidFill>
                        </a:rPr>
                        <a:t>Id, Response</a:t>
                      </a:r>
                      <a:endParaRPr lang="vi-VN">
                        <a:solidFill>
                          <a:schemeClr val="bg1"/>
                        </a:solidFill>
                      </a:endParaRPr>
                    </a:p>
                  </a:txBody>
                  <a:tcPr/>
                </a:tc>
                <a:extLst>
                  <a:ext uri="{0D108BD9-81ED-4DB2-BD59-A6C34878D82A}">
                    <a16:rowId xmlns:a16="http://schemas.microsoft.com/office/drawing/2014/main" val="2127225993"/>
                  </a:ext>
                </a:extLst>
              </a:tr>
            </a:tbl>
          </a:graphicData>
        </a:graphic>
      </p:graphicFrame>
      <p:graphicFrame>
        <p:nvGraphicFramePr>
          <p:cNvPr id="21" name="Chart 20">
            <a:extLst>
              <a:ext uri="{FF2B5EF4-FFF2-40B4-BE49-F238E27FC236}">
                <a16:creationId xmlns:a16="http://schemas.microsoft.com/office/drawing/2014/main" id="{CFDF3CC5-F8FD-4DF2-3645-A3CD894F2CF5}"/>
              </a:ext>
            </a:extLst>
          </p:cNvPr>
          <p:cNvGraphicFramePr/>
          <p:nvPr>
            <p:extLst>
              <p:ext uri="{D42A27DB-BD31-4B8C-83A1-F6EECF244321}">
                <p14:modId xmlns:p14="http://schemas.microsoft.com/office/powerpoint/2010/main" val="3174295327"/>
              </p:ext>
            </p:extLst>
          </p:nvPr>
        </p:nvGraphicFramePr>
        <p:xfrm>
          <a:off x="3907063" y="3556766"/>
          <a:ext cx="3275176" cy="135262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8FEC81D-679A-84B7-36C2-0CB8CCBA2F64}"/>
              </a:ext>
            </a:extLst>
          </p:cNvPr>
          <p:cNvSpPr txBox="1"/>
          <p:nvPr/>
        </p:nvSpPr>
        <p:spPr>
          <a:xfrm>
            <a:off x="4299740" y="914207"/>
            <a:ext cx="1733107" cy="307777"/>
          </a:xfrm>
          <a:prstGeom prst="rect">
            <a:avLst/>
          </a:prstGeom>
          <a:noFill/>
        </p:spPr>
        <p:txBody>
          <a:bodyPr wrap="square" lIns="91440" tIns="45720" rIns="91440" bIns="45720" rtlCol="0" anchor="t">
            <a:spAutoFit/>
          </a:bodyPr>
          <a:lstStyle/>
          <a:p>
            <a:endParaRPr lang="en-US"/>
          </a:p>
        </p:txBody>
      </p:sp>
    </p:spTree>
    <p:extLst>
      <p:ext uri="{BB962C8B-B14F-4D97-AF65-F5344CB8AC3E}">
        <p14:creationId xmlns:p14="http://schemas.microsoft.com/office/powerpoint/2010/main" val="1009133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bg2">
                    <a:lumMod val="50000"/>
                  </a:schemeClr>
                </a:solidFill>
                <a:latin typeface="+mn-lt"/>
              </a:rPr>
              <a:t>Làm sạch dữ liệu</a:t>
            </a:r>
          </a:p>
        </p:txBody>
      </p:sp>
      <p:sp>
        <p:nvSpPr>
          <p:cNvPr id="618" name="Google Shape;618;p40"/>
          <p:cNvSpPr/>
          <p:nvPr/>
        </p:nvSpPr>
        <p:spPr>
          <a:xfrm>
            <a:off x="3666226" y="1248690"/>
            <a:ext cx="4986068" cy="3193914"/>
          </a:xfrm>
          <a:prstGeom prst="roundRect">
            <a:avLst>
              <a:gd name="adj" fmla="val 1413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ubtitle 8">
            <a:extLst>
              <a:ext uri="{FF2B5EF4-FFF2-40B4-BE49-F238E27FC236}">
                <a16:creationId xmlns:a16="http://schemas.microsoft.com/office/drawing/2014/main" id="{715740D9-587C-BF32-BC6A-14511C46ACCC}"/>
              </a:ext>
            </a:extLst>
          </p:cNvPr>
          <p:cNvSpPr>
            <a:spLocks noGrp="1"/>
          </p:cNvSpPr>
          <p:nvPr>
            <p:ph type="subTitle" idx="1"/>
          </p:nvPr>
        </p:nvSpPr>
        <p:spPr>
          <a:xfrm>
            <a:off x="491705" y="1293245"/>
            <a:ext cx="2941607" cy="897863"/>
          </a:xfrm>
        </p:spPr>
        <p:txBody>
          <a:bodyPr/>
          <a:lstStyle/>
          <a:p>
            <a:pPr marL="60325" indent="336550"/>
            <a:r>
              <a:rPr lang="en-US" err="1">
                <a:latin typeface="+mn-lt"/>
              </a:rPr>
              <a:t>Xem</a:t>
            </a:r>
            <a:r>
              <a:rPr lang="en-US">
                <a:latin typeface="+mn-lt"/>
              </a:rPr>
              <a:t> </a:t>
            </a:r>
            <a:r>
              <a:rPr lang="en-US" err="1">
                <a:latin typeface="+mn-lt"/>
              </a:rPr>
              <a:t>tỷ</a:t>
            </a:r>
            <a:r>
              <a:rPr lang="en-US">
                <a:latin typeface="+mn-lt"/>
              </a:rPr>
              <a:t> </a:t>
            </a:r>
            <a:r>
              <a:rPr lang="en-US" err="1">
                <a:latin typeface="+mn-lt"/>
              </a:rPr>
              <a:t>lệ</a:t>
            </a:r>
            <a:r>
              <a:rPr lang="en-US">
                <a:latin typeface="+mn-lt"/>
              </a:rPr>
              <a:t> null ở </a:t>
            </a:r>
            <a:r>
              <a:rPr lang="en-US" err="1">
                <a:latin typeface="+mn-lt"/>
              </a:rPr>
              <a:t>tất</a:t>
            </a:r>
            <a:r>
              <a:rPr lang="en-US">
                <a:latin typeface="+mn-lt"/>
              </a:rPr>
              <a:t> </a:t>
            </a:r>
            <a:r>
              <a:rPr lang="en-US" err="1">
                <a:latin typeface="+mn-lt"/>
              </a:rPr>
              <a:t>cả</a:t>
            </a:r>
            <a:r>
              <a:rPr lang="en-US">
                <a:latin typeface="+mn-lt"/>
              </a:rPr>
              <a:t> </a:t>
            </a:r>
            <a:r>
              <a:rPr lang="en-US" err="1">
                <a:latin typeface="+mn-lt"/>
              </a:rPr>
              <a:t>các</a:t>
            </a:r>
            <a:r>
              <a:rPr lang="en-US">
                <a:latin typeface="+mn-lt"/>
              </a:rPr>
              <a:t> </a:t>
            </a:r>
            <a:r>
              <a:rPr lang="en-US" err="1">
                <a:latin typeface="+mn-lt"/>
              </a:rPr>
              <a:t>cột</a:t>
            </a:r>
            <a:endParaRPr lang="en-US">
              <a:latin typeface="+mn-lt"/>
            </a:endParaRPr>
          </a:p>
        </p:txBody>
      </p:sp>
      <p:pic>
        <p:nvPicPr>
          <p:cNvPr id="10" name="Picture 9" descr="A table of numbers and text&#10;&#10;Description automatically generated with medium confidence">
            <a:extLst>
              <a:ext uri="{FF2B5EF4-FFF2-40B4-BE49-F238E27FC236}">
                <a16:creationId xmlns:a16="http://schemas.microsoft.com/office/drawing/2014/main" id="{110DB858-190A-E49A-7CD4-4FCA1383D673}"/>
              </a:ext>
            </a:extLst>
          </p:cNvPr>
          <p:cNvPicPr>
            <a:picLocks noChangeAspect="1"/>
          </p:cNvPicPr>
          <p:nvPr/>
        </p:nvPicPr>
        <p:blipFill>
          <a:blip r:embed="rId3"/>
          <a:stretch>
            <a:fillRect/>
          </a:stretch>
        </p:blipFill>
        <p:spPr>
          <a:xfrm>
            <a:off x="3985404" y="1337803"/>
            <a:ext cx="4438596" cy="31048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16605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491705" y="427728"/>
            <a:ext cx="3955517" cy="611768"/>
          </a:xfrm>
          <a:prstGeom prst="rect">
            <a:avLst/>
          </a:prstGeom>
        </p:spPr>
        <p:txBody>
          <a:bodyPr spcFirstLastPara="1" wrap="square" lIns="91425" tIns="91425" rIns="91425" bIns="91425" anchor="t" anchorCtr="0">
            <a:noAutofit/>
          </a:bodyPr>
          <a:lstStyle/>
          <a:p>
            <a:r>
              <a:rPr lang="en" sz="2800">
                <a:solidFill>
                  <a:schemeClr val="accent2"/>
                </a:solidFill>
                <a:latin typeface="+mn-lt"/>
              </a:rPr>
              <a:t>Làm sạch dữ liệu</a:t>
            </a:r>
          </a:p>
        </p:txBody>
      </p:sp>
      <p:sp>
        <p:nvSpPr>
          <p:cNvPr id="14" name="Rectangle 13">
            <a:extLst>
              <a:ext uri="{FF2B5EF4-FFF2-40B4-BE49-F238E27FC236}">
                <a16:creationId xmlns:a16="http://schemas.microsoft.com/office/drawing/2014/main" id="{380AE2FD-A48D-D69F-4759-BD842DF9C13C}"/>
              </a:ext>
            </a:extLst>
          </p:cNvPr>
          <p:cNvSpPr/>
          <p:nvPr/>
        </p:nvSpPr>
        <p:spPr>
          <a:xfrm>
            <a:off x="3294936" y="1496330"/>
            <a:ext cx="1277064" cy="6865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7" name="Rectangle 16">
            <a:extLst>
              <a:ext uri="{FF2B5EF4-FFF2-40B4-BE49-F238E27FC236}">
                <a16:creationId xmlns:a16="http://schemas.microsoft.com/office/drawing/2014/main" id="{687CC091-A2F3-089E-1569-1E0A401ED2A6}"/>
              </a:ext>
            </a:extLst>
          </p:cNvPr>
          <p:cNvSpPr/>
          <p:nvPr/>
        </p:nvSpPr>
        <p:spPr>
          <a:xfrm>
            <a:off x="452438" y="2467631"/>
            <a:ext cx="1235868" cy="6865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0" name="Rectangle 19">
            <a:extLst>
              <a:ext uri="{FF2B5EF4-FFF2-40B4-BE49-F238E27FC236}">
                <a16:creationId xmlns:a16="http://schemas.microsoft.com/office/drawing/2014/main" id="{3A158DC6-7C41-6D2B-72AD-F8DADEB51EFF}"/>
              </a:ext>
            </a:extLst>
          </p:cNvPr>
          <p:cNvSpPr/>
          <p:nvPr/>
        </p:nvSpPr>
        <p:spPr>
          <a:xfrm>
            <a:off x="3294936" y="3438932"/>
            <a:ext cx="1277064" cy="6865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Rectangle 22">
            <a:extLst>
              <a:ext uri="{FF2B5EF4-FFF2-40B4-BE49-F238E27FC236}">
                <a16:creationId xmlns:a16="http://schemas.microsoft.com/office/drawing/2014/main" id="{7C8C5F3F-2C12-5373-63B1-AF47E924C3CF}"/>
              </a:ext>
            </a:extLst>
          </p:cNvPr>
          <p:cNvSpPr/>
          <p:nvPr/>
        </p:nvSpPr>
        <p:spPr>
          <a:xfrm>
            <a:off x="452438" y="4410234"/>
            <a:ext cx="1235868" cy="68659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7" name="Freeform: Shape 26">
            <a:extLst>
              <a:ext uri="{FF2B5EF4-FFF2-40B4-BE49-F238E27FC236}">
                <a16:creationId xmlns:a16="http://schemas.microsoft.com/office/drawing/2014/main" id="{8A57CFA6-843D-6E1F-B9D7-7A6BCA19A7C7}"/>
              </a:ext>
            </a:extLst>
          </p:cNvPr>
          <p:cNvSpPr/>
          <p:nvPr/>
        </p:nvSpPr>
        <p:spPr>
          <a:xfrm>
            <a:off x="603696" y="1605235"/>
            <a:ext cx="936094" cy="775482"/>
          </a:xfrm>
          <a:custGeom>
            <a:avLst/>
            <a:gdLst>
              <a:gd name="connsiteX0" fmla="*/ 0 w 1171277"/>
              <a:gd name="connsiteY0" fmla="*/ 117128 h 1635892"/>
              <a:gd name="connsiteX1" fmla="*/ 117128 w 1171277"/>
              <a:gd name="connsiteY1" fmla="*/ 0 h 1635892"/>
              <a:gd name="connsiteX2" fmla="*/ 1054149 w 1171277"/>
              <a:gd name="connsiteY2" fmla="*/ 0 h 1635892"/>
              <a:gd name="connsiteX3" fmla="*/ 1171277 w 1171277"/>
              <a:gd name="connsiteY3" fmla="*/ 117128 h 1635892"/>
              <a:gd name="connsiteX4" fmla="*/ 1171277 w 1171277"/>
              <a:gd name="connsiteY4" fmla="*/ 1518764 h 1635892"/>
              <a:gd name="connsiteX5" fmla="*/ 1054149 w 1171277"/>
              <a:gd name="connsiteY5" fmla="*/ 1635892 h 1635892"/>
              <a:gd name="connsiteX6" fmla="*/ 117128 w 1171277"/>
              <a:gd name="connsiteY6" fmla="*/ 1635892 h 1635892"/>
              <a:gd name="connsiteX7" fmla="*/ 0 w 1171277"/>
              <a:gd name="connsiteY7" fmla="*/ 1518764 h 1635892"/>
              <a:gd name="connsiteX8" fmla="*/ 0 w 1171277"/>
              <a:gd name="connsiteY8" fmla="*/ 117128 h 163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1635892">
                <a:moveTo>
                  <a:pt x="0" y="117128"/>
                </a:moveTo>
                <a:cubicBezTo>
                  <a:pt x="0" y="52440"/>
                  <a:pt x="52440" y="0"/>
                  <a:pt x="117128" y="0"/>
                </a:cubicBezTo>
                <a:lnTo>
                  <a:pt x="1054149" y="0"/>
                </a:lnTo>
                <a:cubicBezTo>
                  <a:pt x="1118837" y="0"/>
                  <a:pt x="1171277" y="52440"/>
                  <a:pt x="1171277" y="117128"/>
                </a:cubicBezTo>
                <a:lnTo>
                  <a:pt x="1171277" y="1518764"/>
                </a:lnTo>
                <a:cubicBezTo>
                  <a:pt x="1171277" y="1583452"/>
                  <a:pt x="1118837" y="1635892"/>
                  <a:pt x="1054149" y="1635892"/>
                </a:cubicBezTo>
                <a:lnTo>
                  <a:pt x="117128" y="1635892"/>
                </a:lnTo>
                <a:cubicBezTo>
                  <a:pt x="52440" y="1635892"/>
                  <a:pt x="0" y="1583452"/>
                  <a:pt x="0" y="1518764"/>
                </a:cubicBezTo>
                <a:lnTo>
                  <a:pt x="0" y="117128"/>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2886" tIns="102886" rIns="102886" bIns="102886" numCol="1" spcCol="1270" anchor="ctr" anchorCtr="0">
            <a:noAutofit/>
          </a:bodyPr>
          <a:lstStyle/>
          <a:p>
            <a:pPr marL="0" lvl="0" indent="0" algn="ctr" defTabSz="800100">
              <a:lnSpc>
                <a:spcPct val="90000"/>
              </a:lnSpc>
              <a:spcBef>
                <a:spcPct val="0"/>
              </a:spcBef>
              <a:spcAft>
                <a:spcPct val="35000"/>
              </a:spcAft>
              <a:buNone/>
            </a:pPr>
            <a:r>
              <a:rPr lang="en-US" sz="1000" b="1" kern="1200" err="1"/>
              <a:t>Tỷ</a:t>
            </a:r>
            <a:r>
              <a:rPr lang="en-US" sz="1000" b="1" kern="1200"/>
              <a:t> </a:t>
            </a:r>
            <a:r>
              <a:rPr lang="en-US" sz="1000" b="1" kern="1200" err="1"/>
              <a:t>lệ</a:t>
            </a:r>
            <a:r>
              <a:rPr lang="en-US" sz="1000" b="1" kern="1200"/>
              <a:t> </a:t>
            </a:r>
            <a:br>
              <a:rPr lang="en-US" sz="1000" b="1" kern="1200"/>
            </a:br>
            <a:r>
              <a:rPr lang="en-US" sz="1000" b="1" kern="1200"/>
              <a:t>null </a:t>
            </a:r>
            <a:r>
              <a:rPr lang="en-US" sz="1000" b="1" kern="1200" err="1"/>
              <a:t>cao</a:t>
            </a:r>
            <a:endParaRPr lang="en-US" sz="1000" b="1" kern="1200"/>
          </a:p>
        </p:txBody>
      </p:sp>
      <p:sp>
        <p:nvSpPr>
          <p:cNvPr id="29" name="Freeform: Shape 28">
            <a:extLst>
              <a:ext uri="{FF2B5EF4-FFF2-40B4-BE49-F238E27FC236}">
                <a16:creationId xmlns:a16="http://schemas.microsoft.com/office/drawing/2014/main" id="{0A50F778-6CC8-0E7A-E27D-9E38FB3EFF7D}"/>
              </a:ext>
            </a:extLst>
          </p:cNvPr>
          <p:cNvSpPr/>
          <p:nvPr/>
        </p:nvSpPr>
        <p:spPr>
          <a:xfrm>
            <a:off x="2545577" y="1605235"/>
            <a:ext cx="932688" cy="778818"/>
          </a:xfrm>
          <a:custGeom>
            <a:avLst/>
            <a:gdLst>
              <a:gd name="connsiteX0" fmla="*/ 0 w 1171277"/>
              <a:gd name="connsiteY0" fmla="*/ 117128 h 1635892"/>
              <a:gd name="connsiteX1" fmla="*/ 117128 w 1171277"/>
              <a:gd name="connsiteY1" fmla="*/ 0 h 1635892"/>
              <a:gd name="connsiteX2" fmla="*/ 1054149 w 1171277"/>
              <a:gd name="connsiteY2" fmla="*/ 0 h 1635892"/>
              <a:gd name="connsiteX3" fmla="*/ 1171277 w 1171277"/>
              <a:gd name="connsiteY3" fmla="*/ 117128 h 1635892"/>
              <a:gd name="connsiteX4" fmla="*/ 1171277 w 1171277"/>
              <a:gd name="connsiteY4" fmla="*/ 1518764 h 1635892"/>
              <a:gd name="connsiteX5" fmla="*/ 1054149 w 1171277"/>
              <a:gd name="connsiteY5" fmla="*/ 1635892 h 1635892"/>
              <a:gd name="connsiteX6" fmla="*/ 117128 w 1171277"/>
              <a:gd name="connsiteY6" fmla="*/ 1635892 h 1635892"/>
              <a:gd name="connsiteX7" fmla="*/ 0 w 1171277"/>
              <a:gd name="connsiteY7" fmla="*/ 1518764 h 1635892"/>
              <a:gd name="connsiteX8" fmla="*/ 0 w 1171277"/>
              <a:gd name="connsiteY8" fmla="*/ 117128 h 163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1635892">
                <a:moveTo>
                  <a:pt x="0" y="117128"/>
                </a:moveTo>
                <a:cubicBezTo>
                  <a:pt x="0" y="52440"/>
                  <a:pt x="52440" y="0"/>
                  <a:pt x="117128" y="0"/>
                </a:cubicBezTo>
                <a:lnTo>
                  <a:pt x="1054149" y="0"/>
                </a:lnTo>
                <a:cubicBezTo>
                  <a:pt x="1118837" y="0"/>
                  <a:pt x="1171277" y="52440"/>
                  <a:pt x="1171277" y="117128"/>
                </a:cubicBezTo>
                <a:lnTo>
                  <a:pt x="1171277" y="1518764"/>
                </a:lnTo>
                <a:cubicBezTo>
                  <a:pt x="1171277" y="1583452"/>
                  <a:pt x="1118837" y="1635892"/>
                  <a:pt x="1054149" y="1635892"/>
                </a:cubicBezTo>
                <a:lnTo>
                  <a:pt x="117128" y="1635892"/>
                </a:lnTo>
                <a:cubicBezTo>
                  <a:pt x="52440" y="1635892"/>
                  <a:pt x="0" y="1583452"/>
                  <a:pt x="0" y="1518764"/>
                </a:cubicBezTo>
                <a:lnTo>
                  <a:pt x="0" y="117128"/>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2886" tIns="102886" rIns="102886" bIns="102886" numCol="1" spcCol="1270" anchor="ctr" anchorCtr="0">
            <a:noAutofit/>
          </a:bodyPr>
          <a:lstStyle/>
          <a:p>
            <a:pPr marL="0" lvl="0" indent="0" algn="ctr" defTabSz="800100">
              <a:lnSpc>
                <a:spcPct val="90000"/>
              </a:lnSpc>
              <a:spcBef>
                <a:spcPct val="0"/>
              </a:spcBef>
              <a:spcAft>
                <a:spcPct val="35000"/>
              </a:spcAft>
              <a:buNone/>
            </a:pPr>
            <a:r>
              <a:rPr lang="en-US" sz="1000" b="1" kern="1200" err="1"/>
              <a:t>Có</a:t>
            </a:r>
            <a:r>
              <a:rPr lang="en-US" sz="1000" b="1" kern="1200"/>
              <a:t> </a:t>
            </a:r>
            <a:r>
              <a:rPr lang="en-US" sz="1000" b="1" kern="1200" err="1"/>
              <a:t>thể</a:t>
            </a:r>
            <a:r>
              <a:rPr lang="en-US" sz="1000" b="1" kern="1200"/>
              <a:t> </a:t>
            </a:r>
            <a:r>
              <a:rPr lang="en-US" sz="1000" b="1" kern="1200" err="1"/>
              <a:t>gây</a:t>
            </a:r>
            <a:r>
              <a:rPr lang="en-US" sz="1000" b="1" kern="1200"/>
              <a:t> </a:t>
            </a:r>
            <a:r>
              <a:rPr lang="en-US" sz="1000" b="1" kern="1200" err="1"/>
              <a:t>ra</a:t>
            </a:r>
            <a:r>
              <a:rPr lang="en-US" sz="1000" b="1" kern="1200"/>
              <a:t> </a:t>
            </a:r>
            <a:r>
              <a:rPr lang="en-US" sz="1000" b="1" kern="1200" err="1"/>
              <a:t>nhiễu</a:t>
            </a:r>
            <a:r>
              <a:rPr lang="en-US" sz="1000" b="1" kern="1200"/>
              <a:t> </a:t>
            </a:r>
            <a:r>
              <a:rPr lang="en-US" sz="1000" b="1" kern="1200" err="1"/>
              <a:t>dữ</a:t>
            </a:r>
            <a:r>
              <a:rPr lang="en-US" sz="1000" b="1" kern="1200"/>
              <a:t> </a:t>
            </a:r>
            <a:r>
              <a:rPr lang="en-US" sz="1000" b="1" kern="1200" err="1"/>
              <a:t>liệu</a:t>
            </a:r>
            <a:endParaRPr lang="en-US" sz="1000" b="1" kern="1200"/>
          </a:p>
        </p:txBody>
      </p:sp>
      <p:sp>
        <p:nvSpPr>
          <p:cNvPr id="31" name="Freeform: Shape 30">
            <a:extLst>
              <a:ext uri="{FF2B5EF4-FFF2-40B4-BE49-F238E27FC236}">
                <a16:creationId xmlns:a16="http://schemas.microsoft.com/office/drawing/2014/main" id="{262E1D08-7F36-A198-21D1-BB960498ED34}"/>
              </a:ext>
            </a:extLst>
          </p:cNvPr>
          <p:cNvSpPr/>
          <p:nvPr/>
        </p:nvSpPr>
        <p:spPr>
          <a:xfrm>
            <a:off x="2545577" y="3060353"/>
            <a:ext cx="932688" cy="777240"/>
          </a:xfrm>
          <a:custGeom>
            <a:avLst/>
            <a:gdLst>
              <a:gd name="connsiteX0" fmla="*/ 0 w 1171277"/>
              <a:gd name="connsiteY0" fmla="*/ 117128 h 1635892"/>
              <a:gd name="connsiteX1" fmla="*/ 117128 w 1171277"/>
              <a:gd name="connsiteY1" fmla="*/ 0 h 1635892"/>
              <a:gd name="connsiteX2" fmla="*/ 1054149 w 1171277"/>
              <a:gd name="connsiteY2" fmla="*/ 0 h 1635892"/>
              <a:gd name="connsiteX3" fmla="*/ 1171277 w 1171277"/>
              <a:gd name="connsiteY3" fmla="*/ 117128 h 1635892"/>
              <a:gd name="connsiteX4" fmla="*/ 1171277 w 1171277"/>
              <a:gd name="connsiteY4" fmla="*/ 1518764 h 1635892"/>
              <a:gd name="connsiteX5" fmla="*/ 1054149 w 1171277"/>
              <a:gd name="connsiteY5" fmla="*/ 1635892 h 1635892"/>
              <a:gd name="connsiteX6" fmla="*/ 117128 w 1171277"/>
              <a:gd name="connsiteY6" fmla="*/ 1635892 h 1635892"/>
              <a:gd name="connsiteX7" fmla="*/ 0 w 1171277"/>
              <a:gd name="connsiteY7" fmla="*/ 1518764 h 1635892"/>
              <a:gd name="connsiteX8" fmla="*/ 0 w 1171277"/>
              <a:gd name="connsiteY8" fmla="*/ 117128 h 163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1635892">
                <a:moveTo>
                  <a:pt x="0" y="117128"/>
                </a:moveTo>
                <a:cubicBezTo>
                  <a:pt x="0" y="52440"/>
                  <a:pt x="52440" y="0"/>
                  <a:pt x="117128" y="0"/>
                </a:cubicBezTo>
                <a:lnTo>
                  <a:pt x="1054149" y="0"/>
                </a:lnTo>
                <a:cubicBezTo>
                  <a:pt x="1118837" y="0"/>
                  <a:pt x="1171277" y="52440"/>
                  <a:pt x="1171277" y="117128"/>
                </a:cubicBezTo>
                <a:lnTo>
                  <a:pt x="1171277" y="1518764"/>
                </a:lnTo>
                <a:cubicBezTo>
                  <a:pt x="1171277" y="1583452"/>
                  <a:pt x="1118837" y="1635892"/>
                  <a:pt x="1054149" y="1635892"/>
                </a:cubicBezTo>
                <a:lnTo>
                  <a:pt x="117128" y="1635892"/>
                </a:lnTo>
                <a:cubicBezTo>
                  <a:pt x="52440" y="1635892"/>
                  <a:pt x="0" y="1583452"/>
                  <a:pt x="0" y="1518764"/>
                </a:cubicBezTo>
                <a:lnTo>
                  <a:pt x="0" y="117128"/>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2886" tIns="102886" rIns="102886" bIns="102886" numCol="1" spcCol="1270" anchor="ctr" anchorCtr="0">
            <a:noAutofit/>
          </a:bodyPr>
          <a:lstStyle/>
          <a:p>
            <a:pPr marL="0" lvl="0" indent="0" algn="ctr" defTabSz="800100">
              <a:lnSpc>
                <a:spcPct val="90000"/>
              </a:lnSpc>
              <a:spcBef>
                <a:spcPct val="0"/>
              </a:spcBef>
              <a:spcAft>
                <a:spcPct val="35000"/>
              </a:spcAft>
              <a:buNone/>
            </a:pPr>
            <a:r>
              <a:rPr lang="en-US" sz="1000" b="1" kern="1200" err="1"/>
              <a:t>Tốn</a:t>
            </a:r>
            <a:r>
              <a:rPr lang="en-US" sz="1000" b="1" kern="1200"/>
              <a:t> </a:t>
            </a:r>
            <a:r>
              <a:rPr lang="en-US" sz="1000" b="1" kern="1200" err="1"/>
              <a:t>nhiều</a:t>
            </a:r>
            <a:r>
              <a:rPr lang="en-US" sz="1000" b="1" kern="1200"/>
              <a:t> </a:t>
            </a:r>
            <a:r>
              <a:rPr lang="en-US" sz="1000" b="1" kern="1200" err="1"/>
              <a:t>thời</a:t>
            </a:r>
            <a:r>
              <a:rPr lang="en-US" sz="1000" b="1" kern="1200"/>
              <a:t> </a:t>
            </a:r>
            <a:r>
              <a:rPr lang="en-US" sz="1000" b="1" kern="1200" err="1"/>
              <a:t>gian</a:t>
            </a:r>
            <a:r>
              <a:rPr lang="en-US" sz="1000" b="1" kern="1200"/>
              <a:t> </a:t>
            </a:r>
            <a:r>
              <a:rPr lang="en-US" sz="1000" b="1" kern="1200" err="1"/>
              <a:t>khi</a:t>
            </a:r>
            <a:r>
              <a:rPr lang="en-US" sz="1000" b="1" kern="1200"/>
              <a:t> </a:t>
            </a:r>
            <a:r>
              <a:rPr lang="en-US" sz="1000" b="1" kern="1200" err="1"/>
              <a:t>chạy</a:t>
            </a:r>
            <a:r>
              <a:rPr lang="en-US" sz="1000" b="1" kern="1200"/>
              <a:t> </a:t>
            </a:r>
            <a:r>
              <a:rPr lang="en-US" sz="1000" b="1" kern="1200" err="1"/>
              <a:t>mô</a:t>
            </a:r>
            <a:r>
              <a:rPr lang="en-US" sz="1000" b="1" kern="1200"/>
              <a:t> </a:t>
            </a:r>
            <a:r>
              <a:rPr lang="en-US" sz="1000" b="1" kern="1200" err="1"/>
              <a:t>hình</a:t>
            </a:r>
            <a:endParaRPr lang="en-US" sz="1000" b="1" kern="1200"/>
          </a:p>
        </p:txBody>
      </p:sp>
      <p:sp>
        <p:nvSpPr>
          <p:cNvPr id="32" name="Freeform: Shape 31">
            <a:extLst>
              <a:ext uri="{FF2B5EF4-FFF2-40B4-BE49-F238E27FC236}">
                <a16:creationId xmlns:a16="http://schemas.microsoft.com/office/drawing/2014/main" id="{85D77CB9-E6A9-1DAA-B02C-0EC30D11B50D}"/>
              </a:ext>
            </a:extLst>
          </p:cNvPr>
          <p:cNvSpPr/>
          <p:nvPr/>
        </p:nvSpPr>
        <p:spPr>
          <a:xfrm rot="5400000">
            <a:off x="823624" y="2596995"/>
            <a:ext cx="493494" cy="253997"/>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2">
              <a:tint val="60000"/>
              <a:hueOff val="0"/>
              <a:satOff val="0"/>
              <a:lumOff val="0"/>
              <a:alphaOff val="0"/>
            </a:schemeClr>
          </a:lnRef>
          <a:fillRef idx="3">
            <a:schemeClr val="accent2">
              <a:tint val="60000"/>
              <a:hueOff val="0"/>
              <a:satOff val="0"/>
              <a:lumOff val="0"/>
              <a:alphaOff val="0"/>
            </a:schemeClr>
          </a:fillRef>
          <a:effectRef idx="3">
            <a:schemeClr val="accent2">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33" name="Freeform: Shape 32">
            <a:extLst>
              <a:ext uri="{FF2B5EF4-FFF2-40B4-BE49-F238E27FC236}">
                <a16:creationId xmlns:a16="http://schemas.microsoft.com/office/drawing/2014/main" id="{677E204D-5A8E-42FD-03D5-E698BAE8BCAC}"/>
              </a:ext>
            </a:extLst>
          </p:cNvPr>
          <p:cNvSpPr/>
          <p:nvPr/>
        </p:nvSpPr>
        <p:spPr>
          <a:xfrm>
            <a:off x="603696" y="3060353"/>
            <a:ext cx="932688" cy="777240"/>
          </a:xfrm>
          <a:custGeom>
            <a:avLst/>
            <a:gdLst>
              <a:gd name="connsiteX0" fmla="*/ 0 w 1171277"/>
              <a:gd name="connsiteY0" fmla="*/ 117128 h 1635892"/>
              <a:gd name="connsiteX1" fmla="*/ 117128 w 1171277"/>
              <a:gd name="connsiteY1" fmla="*/ 0 h 1635892"/>
              <a:gd name="connsiteX2" fmla="*/ 1054149 w 1171277"/>
              <a:gd name="connsiteY2" fmla="*/ 0 h 1635892"/>
              <a:gd name="connsiteX3" fmla="*/ 1171277 w 1171277"/>
              <a:gd name="connsiteY3" fmla="*/ 117128 h 1635892"/>
              <a:gd name="connsiteX4" fmla="*/ 1171277 w 1171277"/>
              <a:gd name="connsiteY4" fmla="*/ 1518764 h 1635892"/>
              <a:gd name="connsiteX5" fmla="*/ 1054149 w 1171277"/>
              <a:gd name="connsiteY5" fmla="*/ 1635892 h 1635892"/>
              <a:gd name="connsiteX6" fmla="*/ 117128 w 1171277"/>
              <a:gd name="connsiteY6" fmla="*/ 1635892 h 1635892"/>
              <a:gd name="connsiteX7" fmla="*/ 0 w 1171277"/>
              <a:gd name="connsiteY7" fmla="*/ 1518764 h 1635892"/>
              <a:gd name="connsiteX8" fmla="*/ 0 w 1171277"/>
              <a:gd name="connsiteY8" fmla="*/ 117128 h 163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1635892">
                <a:moveTo>
                  <a:pt x="0" y="117128"/>
                </a:moveTo>
                <a:cubicBezTo>
                  <a:pt x="0" y="52440"/>
                  <a:pt x="52440" y="0"/>
                  <a:pt x="117128" y="0"/>
                </a:cubicBezTo>
                <a:lnTo>
                  <a:pt x="1054149" y="0"/>
                </a:lnTo>
                <a:cubicBezTo>
                  <a:pt x="1118837" y="0"/>
                  <a:pt x="1171277" y="52440"/>
                  <a:pt x="1171277" y="117128"/>
                </a:cubicBezTo>
                <a:lnTo>
                  <a:pt x="1171277" y="1518764"/>
                </a:lnTo>
                <a:cubicBezTo>
                  <a:pt x="1171277" y="1583452"/>
                  <a:pt x="1118837" y="1635892"/>
                  <a:pt x="1054149" y="1635892"/>
                </a:cubicBezTo>
                <a:lnTo>
                  <a:pt x="117128" y="1635892"/>
                </a:lnTo>
                <a:cubicBezTo>
                  <a:pt x="52440" y="1635892"/>
                  <a:pt x="0" y="1583452"/>
                  <a:pt x="0" y="1518764"/>
                </a:cubicBezTo>
                <a:lnTo>
                  <a:pt x="0" y="117128"/>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2886" tIns="102886" rIns="102886" bIns="102886" numCol="1" spcCol="1270" anchor="ctr" anchorCtr="0">
            <a:noAutofit/>
          </a:bodyPr>
          <a:lstStyle/>
          <a:p>
            <a:pPr marL="0" lvl="0" indent="0" algn="ctr" defTabSz="800100">
              <a:lnSpc>
                <a:spcPct val="90000"/>
              </a:lnSpc>
              <a:spcBef>
                <a:spcPct val="0"/>
              </a:spcBef>
              <a:spcAft>
                <a:spcPct val="35000"/>
              </a:spcAft>
              <a:buNone/>
            </a:pPr>
            <a:r>
              <a:rPr lang="en-US" sz="1000" b="1" kern="1200" err="1"/>
              <a:t>Giảm</a:t>
            </a:r>
            <a:r>
              <a:rPr lang="en-US" sz="1000" b="1" kern="1200"/>
              <a:t> </a:t>
            </a:r>
            <a:r>
              <a:rPr lang="en-US" sz="1000" b="1" kern="1200" err="1"/>
              <a:t>tính</a:t>
            </a:r>
            <a:r>
              <a:rPr lang="en-US" sz="1000" b="1" kern="1200"/>
              <a:t> </a:t>
            </a:r>
            <a:r>
              <a:rPr lang="en-US" sz="1000" b="1" kern="1200" err="1"/>
              <a:t>hiệu</a:t>
            </a:r>
            <a:r>
              <a:rPr lang="en-US" sz="1000" b="1" kern="1200"/>
              <a:t> </a:t>
            </a:r>
            <a:r>
              <a:rPr lang="en-US" sz="1000" b="1" kern="1200" err="1"/>
              <a:t>quả</a:t>
            </a:r>
            <a:r>
              <a:rPr lang="en-US" sz="1000" b="1" kern="1200"/>
              <a:t> &amp; </a:t>
            </a:r>
            <a:r>
              <a:rPr lang="en-US" sz="1000" b="1" kern="1200" err="1"/>
              <a:t>chính</a:t>
            </a:r>
            <a:r>
              <a:rPr lang="en-US" sz="1000" b="1" kern="1200"/>
              <a:t> </a:t>
            </a:r>
            <a:r>
              <a:rPr lang="en-US" sz="1000" b="1" kern="1200" err="1"/>
              <a:t>xác</a:t>
            </a:r>
            <a:r>
              <a:rPr lang="en-US" sz="1000" b="1" kern="1200"/>
              <a:t> </a:t>
            </a:r>
            <a:r>
              <a:rPr lang="en-US" sz="1000" b="1" kern="1200" err="1"/>
              <a:t>của</a:t>
            </a:r>
            <a:r>
              <a:rPr lang="en-US" sz="1000" b="1" kern="1200"/>
              <a:t> </a:t>
            </a:r>
            <a:r>
              <a:rPr lang="en-US" sz="1000" b="1" kern="1200" err="1"/>
              <a:t>mô</a:t>
            </a:r>
            <a:r>
              <a:rPr lang="en-US" sz="1000" b="1" kern="1200"/>
              <a:t> </a:t>
            </a:r>
            <a:r>
              <a:rPr lang="en-US" sz="1000" b="1" kern="1200" err="1"/>
              <a:t>hình</a:t>
            </a:r>
            <a:endParaRPr lang="en-US" sz="1000" b="1" kern="1200"/>
          </a:p>
        </p:txBody>
      </p:sp>
      <p:graphicFrame>
        <p:nvGraphicFramePr>
          <p:cNvPr id="6" name="Chart 5">
            <a:extLst>
              <a:ext uri="{FF2B5EF4-FFF2-40B4-BE49-F238E27FC236}">
                <a16:creationId xmlns:a16="http://schemas.microsoft.com/office/drawing/2014/main" id="{45ADC145-09F1-797E-F268-F4FE61B9FB30}"/>
              </a:ext>
            </a:extLst>
          </p:cNvPr>
          <p:cNvGraphicFramePr/>
          <p:nvPr>
            <p:extLst>
              <p:ext uri="{D42A27DB-BD31-4B8C-83A1-F6EECF244321}">
                <p14:modId xmlns:p14="http://schemas.microsoft.com/office/powerpoint/2010/main" val="345119779"/>
              </p:ext>
            </p:extLst>
          </p:nvPr>
        </p:nvGraphicFramePr>
        <p:xfrm>
          <a:off x="3440332" y="1041389"/>
          <a:ext cx="5400307" cy="3590339"/>
        </p:xfrm>
        <a:graphic>
          <a:graphicData uri="http://schemas.openxmlformats.org/drawingml/2006/chart">
            <c:chart xmlns:c="http://schemas.openxmlformats.org/drawingml/2006/chart" xmlns:r="http://schemas.openxmlformats.org/officeDocument/2006/relationships" r:id="rId3"/>
          </a:graphicData>
        </a:graphic>
      </p:graphicFrame>
      <p:sp>
        <p:nvSpPr>
          <p:cNvPr id="7" name="Freeform: Shape 6">
            <a:extLst>
              <a:ext uri="{FF2B5EF4-FFF2-40B4-BE49-F238E27FC236}">
                <a16:creationId xmlns:a16="http://schemas.microsoft.com/office/drawing/2014/main" id="{6158A250-4827-97EE-AAE5-40B747C21D39}"/>
              </a:ext>
            </a:extLst>
          </p:cNvPr>
          <p:cNvSpPr/>
          <p:nvPr/>
        </p:nvSpPr>
        <p:spPr>
          <a:xfrm>
            <a:off x="1795936" y="1865977"/>
            <a:ext cx="493494" cy="253997"/>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2">
              <a:tint val="60000"/>
              <a:hueOff val="0"/>
              <a:satOff val="0"/>
              <a:lumOff val="0"/>
              <a:alphaOff val="0"/>
            </a:schemeClr>
          </a:lnRef>
          <a:fillRef idx="3">
            <a:schemeClr val="accent2">
              <a:tint val="60000"/>
              <a:hueOff val="0"/>
              <a:satOff val="0"/>
              <a:lumOff val="0"/>
              <a:alphaOff val="0"/>
            </a:schemeClr>
          </a:fillRef>
          <a:effectRef idx="3">
            <a:schemeClr val="accent2">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8" name="Freeform: Shape 7">
            <a:extLst>
              <a:ext uri="{FF2B5EF4-FFF2-40B4-BE49-F238E27FC236}">
                <a16:creationId xmlns:a16="http://schemas.microsoft.com/office/drawing/2014/main" id="{B7DEB4A3-E5AC-849B-FDA8-70545FB395BF}"/>
              </a:ext>
            </a:extLst>
          </p:cNvPr>
          <p:cNvSpPr/>
          <p:nvPr/>
        </p:nvSpPr>
        <p:spPr>
          <a:xfrm rot="5400000">
            <a:off x="2765174" y="2596996"/>
            <a:ext cx="493494" cy="253997"/>
          </a:xfrm>
          <a:custGeom>
            <a:avLst/>
            <a:gdLst>
              <a:gd name="connsiteX0" fmla="*/ 0 w 248310"/>
              <a:gd name="connsiteY0" fmla="*/ 58095 h 290476"/>
              <a:gd name="connsiteX1" fmla="*/ 124155 w 248310"/>
              <a:gd name="connsiteY1" fmla="*/ 58095 h 290476"/>
              <a:gd name="connsiteX2" fmla="*/ 124155 w 248310"/>
              <a:gd name="connsiteY2" fmla="*/ 0 h 290476"/>
              <a:gd name="connsiteX3" fmla="*/ 248310 w 248310"/>
              <a:gd name="connsiteY3" fmla="*/ 145238 h 290476"/>
              <a:gd name="connsiteX4" fmla="*/ 124155 w 248310"/>
              <a:gd name="connsiteY4" fmla="*/ 290476 h 290476"/>
              <a:gd name="connsiteX5" fmla="*/ 124155 w 248310"/>
              <a:gd name="connsiteY5" fmla="*/ 232381 h 290476"/>
              <a:gd name="connsiteX6" fmla="*/ 0 w 248310"/>
              <a:gd name="connsiteY6" fmla="*/ 232381 h 290476"/>
              <a:gd name="connsiteX7" fmla="*/ 0 w 248310"/>
              <a:gd name="connsiteY7" fmla="*/ 58095 h 290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10" h="290476">
                <a:moveTo>
                  <a:pt x="0" y="58095"/>
                </a:moveTo>
                <a:lnTo>
                  <a:pt x="124155" y="58095"/>
                </a:lnTo>
                <a:lnTo>
                  <a:pt x="124155" y="0"/>
                </a:lnTo>
                <a:lnTo>
                  <a:pt x="248310" y="145238"/>
                </a:lnTo>
                <a:lnTo>
                  <a:pt x="124155" y="290476"/>
                </a:lnTo>
                <a:lnTo>
                  <a:pt x="124155" y="232381"/>
                </a:lnTo>
                <a:lnTo>
                  <a:pt x="0" y="232381"/>
                </a:lnTo>
                <a:lnTo>
                  <a:pt x="0" y="58095"/>
                </a:lnTo>
                <a:close/>
              </a:path>
            </a:pathLst>
          </a:custGeom>
        </p:spPr>
        <p:style>
          <a:lnRef idx="0">
            <a:schemeClr val="accent2">
              <a:tint val="60000"/>
              <a:hueOff val="0"/>
              <a:satOff val="0"/>
              <a:lumOff val="0"/>
              <a:alphaOff val="0"/>
            </a:schemeClr>
          </a:lnRef>
          <a:fillRef idx="3">
            <a:schemeClr val="accent2">
              <a:tint val="60000"/>
              <a:hueOff val="0"/>
              <a:satOff val="0"/>
              <a:lumOff val="0"/>
              <a:alphaOff val="0"/>
            </a:schemeClr>
          </a:fillRef>
          <a:effectRef idx="3">
            <a:schemeClr val="accent2">
              <a:tint val="60000"/>
              <a:hueOff val="0"/>
              <a:satOff val="0"/>
              <a:lumOff val="0"/>
              <a:alphaOff val="0"/>
            </a:schemeClr>
          </a:effectRef>
          <a:fontRef idx="minor">
            <a:schemeClr val="lt1"/>
          </a:fontRef>
        </p:style>
        <p:txBody>
          <a:bodyPr spcFirstLastPara="0" vert="horz" wrap="square" lIns="0" tIns="58095" rIns="74493" bIns="58095"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3" name="Speech Bubble: Rectangle with Corners Rounded 2">
            <a:extLst>
              <a:ext uri="{FF2B5EF4-FFF2-40B4-BE49-F238E27FC236}">
                <a16:creationId xmlns:a16="http://schemas.microsoft.com/office/drawing/2014/main" id="{8B68FF2C-C243-72F1-6547-627256F6104D}"/>
              </a:ext>
            </a:extLst>
          </p:cNvPr>
          <p:cNvSpPr/>
          <p:nvPr/>
        </p:nvSpPr>
        <p:spPr>
          <a:xfrm>
            <a:off x="6287525" y="322267"/>
            <a:ext cx="2237044" cy="754727"/>
          </a:xfrm>
          <a:prstGeom prst="wedgeRoundRectCallout">
            <a:avLst>
              <a:gd name="adj1" fmla="val -27656"/>
              <a:gd name="adj2" fmla="val 74303"/>
              <a:gd name="adj3" fmla="val 16667"/>
            </a:avLst>
          </a:prstGeom>
          <a:ln>
            <a:solidFill>
              <a:schemeClr val="accent3">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a:t>Sau </a:t>
            </a:r>
            <a:r>
              <a:rPr lang="en-US" sz="1000" err="1"/>
              <a:t>khi</a:t>
            </a:r>
            <a:r>
              <a:rPr lang="en-US" sz="1000"/>
              <a:t> </a:t>
            </a:r>
            <a:r>
              <a:rPr lang="en-US" sz="1000" err="1"/>
              <a:t>trực</a:t>
            </a:r>
            <a:r>
              <a:rPr lang="en-US" sz="1000"/>
              <a:t> </a:t>
            </a:r>
            <a:r>
              <a:rPr lang="en-US" sz="1000" err="1"/>
              <a:t>quan</a:t>
            </a:r>
            <a:r>
              <a:rPr lang="en-US" sz="1000"/>
              <a:t> </a:t>
            </a:r>
            <a:r>
              <a:rPr lang="en-US" sz="1000" err="1"/>
              <a:t>hóa</a:t>
            </a:r>
            <a:r>
              <a:rPr lang="en-US" sz="1000"/>
              <a:t> </a:t>
            </a:r>
            <a:r>
              <a:rPr lang="en-US" sz="1000" err="1"/>
              <a:t>các</a:t>
            </a:r>
            <a:r>
              <a:rPr lang="en-US" sz="1000"/>
              <a:t> </a:t>
            </a:r>
            <a:r>
              <a:rPr lang="en-US" sz="1000" err="1"/>
              <a:t>tỷ</a:t>
            </a:r>
            <a:r>
              <a:rPr lang="en-US" sz="1000"/>
              <a:t> </a:t>
            </a:r>
            <a:r>
              <a:rPr lang="en-US" sz="1000" err="1"/>
              <a:t>lệ</a:t>
            </a:r>
            <a:r>
              <a:rPr lang="en-US" sz="1000"/>
              <a:t> </a:t>
            </a:r>
            <a:r>
              <a:rPr lang="en-US" sz="1000" err="1"/>
              <a:t>này</a:t>
            </a:r>
            <a:r>
              <a:rPr lang="en-US" sz="1000"/>
              <a:t>, </a:t>
            </a:r>
            <a:r>
              <a:rPr lang="en-US" sz="1000" err="1"/>
              <a:t>chúng</a:t>
            </a:r>
            <a:r>
              <a:rPr lang="en-US" sz="1000"/>
              <a:t> ta </a:t>
            </a:r>
            <a:r>
              <a:rPr lang="en-US" sz="1000" err="1"/>
              <a:t>nhận</a:t>
            </a:r>
            <a:r>
              <a:rPr lang="en-US" sz="1000"/>
              <a:t> </a:t>
            </a:r>
            <a:r>
              <a:rPr lang="en-US" sz="1000" err="1"/>
              <a:t>thấy</a:t>
            </a:r>
            <a:r>
              <a:rPr lang="en-US" sz="1000"/>
              <a:t> </a:t>
            </a:r>
            <a:r>
              <a:rPr lang="en-US" sz="1000" err="1"/>
              <a:t>điều</a:t>
            </a:r>
            <a:r>
              <a:rPr lang="en-US" sz="1000"/>
              <a:t> </a:t>
            </a:r>
            <a:r>
              <a:rPr lang="en-US" sz="1000" err="1"/>
              <a:t>gì</a:t>
            </a:r>
            <a:r>
              <a:rPr lang="en-US" sz="1000"/>
              <a:t>?</a:t>
            </a:r>
          </a:p>
        </p:txBody>
      </p:sp>
    </p:spTree>
    <p:extLst>
      <p:ext uri="{BB962C8B-B14F-4D97-AF65-F5344CB8AC3E}">
        <p14:creationId xmlns:p14="http://schemas.microsoft.com/office/powerpoint/2010/main" val="1743424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ppt_x"/>
                                          </p:val>
                                        </p:tav>
                                        <p:tav tm="100000">
                                          <p:val>
                                            <p:strVal val="#ppt_x"/>
                                          </p:val>
                                        </p:tav>
                                      </p:tavLst>
                                    </p:anim>
                                    <p:anim calcmode="lin" valueType="num">
                                      <p:cBhvr additive="base">
                                        <p:cTn id="5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3" grpId="0" animBg="1"/>
      <p:bldGraphic spid="6" grpId="0">
        <p:bldAsOne/>
      </p:bldGraphic>
      <p:bldP spid="7" grpId="0" animBg="1"/>
      <p:bldP spid="8"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2084832" y="465802"/>
            <a:ext cx="55070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bg2">
                    <a:lumMod val="50000"/>
                  </a:schemeClr>
                </a:solidFill>
                <a:latin typeface="+mn-lt"/>
              </a:rPr>
              <a:t>Phân loại nhóm KH</a:t>
            </a:r>
          </a:p>
        </p:txBody>
      </p:sp>
      <p:sp>
        <p:nvSpPr>
          <p:cNvPr id="12" name="TextBox 11">
            <a:extLst>
              <a:ext uri="{FF2B5EF4-FFF2-40B4-BE49-F238E27FC236}">
                <a16:creationId xmlns:a16="http://schemas.microsoft.com/office/drawing/2014/main" id="{71B1CB1F-B2E4-AE0A-2158-DCA0F8B9089A}"/>
              </a:ext>
            </a:extLst>
          </p:cNvPr>
          <p:cNvSpPr txBox="1"/>
          <p:nvPr/>
        </p:nvSpPr>
        <p:spPr>
          <a:xfrm>
            <a:off x="5201728" y="1392495"/>
            <a:ext cx="3381555" cy="199137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t>Response </a:t>
            </a:r>
            <a:r>
              <a:rPr lang="en-US" err="1"/>
              <a:t>là</a:t>
            </a:r>
            <a:r>
              <a:rPr lang="en-US"/>
              <a:t> </a:t>
            </a:r>
            <a:r>
              <a:rPr lang="en-US" err="1"/>
              <a:t>biến</a:t>
            </a:r>
            <a:r>
              <a:rPr lang="en-US"/>
              <a:t> </a:t>
            </a:r>
            <a:r>
              <a:rPr lang="en-US" err="1"/>
              <a:t>phân</a:t>
            </a:r>
            <a:r>
              <a:rPr lang="en-US"/>
              <a:t> </a:t>
            </a:r>
            <a:r>
              <a:rPr lang="en-US" err="1"/>
              <a:t>loại</a:t>
            </a:r>
            <a:r>
              <a:rPr lang="en-US"/>
              <a:t> </a:t>
            </a:r>
            <a:r>
              <a:rPr lang="en-US" err="1"/>
              <a:t>mức</a:t>
            </a:r>
            <a:r>
              <a:rPr lang="en-US"/>
              <a:t> </a:t>
            </a:r>
            <a:r>
              <a:rPr lang="en-US" err="1"/>
              <a:t>độ</a:t>
            </a:r>
            <a:r>
              <a:rPr lang="en-US"/>
              <a:t> </a:t>
            </a:r>
            <a:r>
              <a:rPr lang="en-US" err="1"/>
              <a:t>rủi</a:t>
            </a:r>
            <a:r>
              <a:rPr lang="en-US"/>
              <a:t> </a:t>
            </a:r>
            <a:r>
              <a:rPr lang="en-US" err="1"/>
              <a:t>ro</a:t>
            </a:r>
            <a:r>
              <a:rPr lang="en-US"/>
              <a:t> </a:t>
            </a:r>
            <a:r>
              <a:rPr lang="en-US" err="1"/>
              <a:t>của</a:t>
            </a:r>
            <a:r>
              <a:rPr lang="en-US"/>
              <a:t> KH (</a:t>
            </a:r>
            <a:r>
              <a:rPr lang="en-US" err="1"/>
              <a:t>có</a:t>
            </a:r>
            <a:r>
              <a:rPr lang="en-US"/>
              <a:t> </a:t>
            </a:r>
            <a:r>
              <a:rPr lang="en-US">
                <a:solidFill>
                  <a:srgbClr val="FF0000"/>
                </a:solidFill>
              </a:rPr>
              <a:t>8 </a:t>
            </a:r>
            <a:r>
              <a:rPr lang="en-US" err="1">
                <a:solidFill>
                  <a:srgbClr val="FF0000"/>
                </a:solidFill>
              </a:rPr>
              <a:t>mức</a:t>
            </a:r>
            <a:r>
              <a:rPr lang="en-US">
                <a:solidFill>
                  <a:srgbClr val="FF0000"/>
                </a:solidFill>
              </a:rPr>
              <a:t> </a:t>
            </a:r>
            <a:r>
              <a:rPr lang="en-US" err="1">
                <a:solidFill>
                  <a:srgbClr val="FF0000"/>
                </a:solidFill>
              </a:rPr>
              <a:t>độ</a:t>
            </a:r>
            <a:r>
              <a:rPr lang="en-US">
                <a:solidFill>
                  <a:srgbClr val="FF0000"/>
                </a:solidFill>
              </a:rPr>
              <a:t> </a:t>
            </a:r>
            <a:r>
              <a:rPr lang="en-US" err="1">
                <a:solidFill>
                  <a:srgbClr val="FF0000"/>
                </a:solidFill>
              </a:rPr>
              <a:t>rủi</a:t>
            </a:r>
            <a:r>
              <a:rPr lang="en-US">
                <a:solidFill>
                  <a:srgbClr val="FF0000"/>
                </a:solidFill>
              </a:rPr>
              <a:t> </a:t>
            </a:r>
            <a:r>
              <a:rPr lang="en-US" err="1">
                <a:solidFill>
                  <a:srgbClr val="FF0000"/>
                </a:solidFill>
              </a:rPr>
              <a:t>ro</a:t>
            </a:r>
            <a:r>
              <a:rPr lang="en-US"/>
              <a:t> </a:t>
            </a:r>
            <a:r>
              <a:rPr lang="en-US" err="1"/>
              <a:t>lần</a:t>
            </a:r>
            <a:r>
              <a:rPr lang="en-US"/>
              <a:t> </a:t>
            </a:r>
            <a:r>
              <a:rPr lang="en-US" err="1"/>
              <a:t>lượt</a:t>
            </a:r>
            <a:r>
              <a:rPr lang="en-US"/>
              <a:t> </a:t>
            </a:r>
            <a:r>
              <a:rPr lang="en-US" err="1"/>
              <a:t>theo</a:t>
            </a:r>
            <a:r>
              <a:rPr lang="en-US"/>
              <a:t> </a:t>
            </a:r>
            <a:r>
              <a:rPr lang="en-US" err="1"/>
              <a:t>thứ</a:t>
            </a:r>
            <a:r>
              <a:rPr lang="en-US"/>
              <a:t> </a:t>
            </a:r>
            <a:r>
              <a:rPr lang="en-US" err="1"/>
              <a:t>tự</a:t>
            </a:r>
            <a:r>
              <a:rPr lang="en-US"/>
              <a:t> </a:t>
            </a:r>
            <a:r>
              <a:rPr lang="en-US" err="1"/>
              <a:t>từ</a:t>
            </a:r>
            <a:r>
              <a:rPr lang="en-US"/>
              <a:t> </a:t>
            </a:r>
            <a:r>
              <a:rPr lang="en-US" err="1"/>
              <a:t>thấp</a:t>
            </a:r>
            <a:r>
              <a:rPr lang="en-US"/>
              <a:t> </a:t>
            </a:r>
            <a:r>
              <a:rPr lang="en-US" err="1"/>
              <a:t>đến</a:t>
            </a:r>
            <a:r>
              <a:rPr lang="en-US"/>
              <a:t> </a:t>
            </a:r>
            <a:r>
              <a:rPr lang="en-US" err="1"/>
              <a:t>cao</a:t>
            </a:r>
            <a:r>
              <a:rPr lang="en-US"/>
              <a:t>)</a:t>
            </a:r>
          </a:p>
          <a:p>
            <a:pPr marL="285750" indent="-285750">
              <a:lnSpc>
                <a:spcPct val="150000"/>
              </a:lnSpc>
              <a:buFont typeface="Wingdings" panose="05000000000000000000" pitchFamily="2" charset="2"/>
              <a:buChar char="§"/>
            </a:pPr>
            <a:r>
              <a:rPr lang="en-US" err="1"/>
              <a:t>Để</a:t>
            </a:r>
            <a:r>
              <a:rPr lang="en-US"/>
              <a:t> </a:t>
            </a:r>
            <a:r>
              <a:rPr lang="en-US" err="1"/>
              <a:t>dễ</a:t>
            </a:r>
            <a:r>
              <a:rPr lang="en-US"/>
              <a:t> </a:t>
            </a:r>
            <a:r>
              <a:rPr lang="en-US" err="1"/>
              <a:t>dàng</a:t>
            </a:r>
            <a:r>
              <a:rPr lang="en-US"/>
              <a:t> </a:t>
            </a:r>
            <a:r>
              <a:rPr lang="en-US" err="1"/>
              <a:t>hơn</a:t>
            </a:r>
            <a:r>
              <a:rPr lang="en-US"/>
              <a:t> </a:t>
            </a:r>
            <a:r>
              <a:rPr lang="en-US" err="1"/>
              <a:t>trong</a:t>
            </a:r>
            <a:r>
              <a:rPr lang="en-US"/>
              <a:t> </a:t>
            </a:r>
            <a:r>
              <a:rPr lang="en-US" err="1"/>
              <a:t>việc</a:t>
            </a:r>
            <a:r>
              <a:rPr lang="en-US"/>
              <a:t> </a:t>
            </a:r>
            <a:r>
              <a:rPr lang="en-US" err="1"/>
              <a:t>phân</a:t>
            </a:r>
            <a:r>
              <a:rPr lang="en-US"/>
              <a:t> </a:t>
            </a:r>
            <a:r>
              <a:rPr lang="en-US" err="1"/>
              <a:t>tích</a:t>
            </a:r>
            <a:r>
              <a:rPr lang="en-US"/>
              <a:t> </a:t>
            </a:r>
            <a:r>
              <a:rPr lang="en-US" err="1"/>
              <a:t>và</a:t>
            </a:r>
            <a:r>
              <a:rPr lang="en-US"/>
              <a:t> </a:t>
            </a:r>
            <a:r>
              <a:rPr lang="en-US" err="1"/>
              <a:t>xây</a:t>
            </a:r>
            <a:r>
              <a:rPr lang="en-US"/>
              <a:t> </a:t>
            </a:r>
            <a:r>
              <a:rPr lang="en-US" err="1"/>
              <a:t>dựng</a:t>
            </a:r>
            <a:r>
              <a:rPr lang="en-US"/>
              <a:t> </a:t>
            </a:r>
            <a:r>
              <a:rPr lang="en-US" err="1"/>
              <a:t>mô</a:t>
            </a:r>
            <a:r>
              <a:rPr lang="en-US"/>
              <a:t> </a:t>
            </a:r>
            <a:r>
              <a:rPr lang="en-US" err="1"/>
              <a:t>hình</a:t>
            </a:r>
            <a:r>
              <a:rPr lang="en-US"/>
              <a:t> </a:t>
            </a:r>
            <a:r>
              <a:rPr lang="en-US" err="1"/>
              <a:t>thì</a:t>
            </a:r>
            <a:r>
              <a:rPr lang="en-US"/>
              <a:t> </a:t>
            </a:r>
            <a:r>
              <a:rPr lang="en-US" err="1"/>
              <a:t>nhóm</a:t>
            </a:r>
            <a:r>
              <a:rPr lang="en-US"/>
              <a:t> </a:t>
            </a:r>
            <a:r>
              <a:rPr lang="en-US" err="1"/>
              <a:t>em</a:t>
            </a:r>
            <a:r>
              <a:rPr lang="en-US"/>
              <a:t> </a:t>
            </a:r>
            <a:r>
              <a:rPr lang="en-US" err="1"/>
              <a:t>sẽ</a:t>
            </a:r>
            <a:r>
              <a:rPr lang="en-US"/>
              <a:t> chia </a:t>
            </a:r>
            <a:r>
              <a:rPr lang="en-US" err="1"/>
              <a:t>ra</a:t>
            </a:r>
            <a:r>
              <a:rPr lang="en-US"/>
              <a:t> </a:t>
            </a:r>
            <a:r>
              <a:rPr lang="en-US" err="1"/>
              <a:t>thành</a:t>
            </a:r>
            <a:r>
              <a:rPr lang="en-US"/>
              <a:t> 2 </a:t>
            </a:r>
            <a:r>
              <a:rPr lang="en-US" err="1"/>
              <a:t>nhóm</a:t>
            </a:r>
            <a:r>
              <a:rPr lang="en-US"/>
              <a:t>:</a:t>
            </a:r>
          </a:p>
        </p:txBody>
      </p:sp>
      <p:pic>
        <p:nvPicPr>
          <p:cNvPr id="16" name="Picture 15">
            <a:extLst>
              <a:ext uri="{FF2B5EF4-FFF2-40B4-BE49-F238E27FC236}">
                <a16:creationId xmlns:a16="http://schemas.microsoft.com/office/drawing/2014/main" id="{1FCF929D-9F8D-1E65-45C6-794B291429A0}"/>
              </a:ext>
            </a:extLst>
          </p:cNvPr>
          <p:cNvPicPr>
            <a:picLocks noChangeAspect="1"/>
          </p:cNvPicPr>
          <p:nvPr/>
        </p:nvPicPr>
        <p:blipFill>
          <a:blip r:embed="rId3"/>
          <a:stretch>
            <a:fillRect/>
          </a:stretch>
        </p:blipFill>
        <p:spPr>
          <a:xfrm flipH="1">
            <a:off x="5451894" y="3397010"/>
            <a:ext cx="319178" cy="319178"/>
          </a:xfrm>
          <a:prstGeom prst="rect">
            <a:avLst/>
          </a:prstGeom>
        </p:spPr>
      </p:pic>
      <p:pic>
        <p:nvPicPr>
          <p:cNvPr id="18" name="Picture 17">
            <a:extLst>
              <a:ext uri="{FF2B5EF4-FFF2-40B4-BE49-F238E27FC236}">
                <a16:creationId xmlns:a16="http://schemas.microsoft.com/office/drawing/2014/main" id="{F9FCC714-385C-085B-4FCD-73B59B84FD1C}"/>
              </a:ext>
            </a:extLst>
          </p:cNvPr>
          <p:cNvPicPr>
            <a:picLocks noChangeAspect="1"/>
          </p:cNvPicPr>
          <p:nvPr/>
        </p:nvPicPr>
        <p:blipFill>
          <a:blip r:embed="rId4"/>
          <a:stretch>
            <a:fillRect/>
          </a:stretch>
        </p:blipFill>
        <p:spPr>
          <a:xfrm flipH="1">
            <a:off x="5451894" y="3722284"/>
            <a:ext cx="320040" cy="320040"/>
          </a:xfrm>
          <a:prstGeom prst="rect">
            <a:avLst/>
          </a:prstGeom>
        </p:spPr>
      </p:pic>
      <p:graphicFrame>
        <p:nvGraphicFramePr>
          <p:cNvPr id="8" name="Chart 7">
            <a:extLst>
              <a:ext uri="{FF2B5EF4-FFF2-40B4-BE49-F238E27FC236}">
                <a16:creationId xmlns:a16="http://schemas.microsoft.com/office/drawing/2014/main" id="{FCD94FDE-1F18-B863-B96C-800905C39546}"/>
              </a:ext>
            </a:extLst>
          </p:cNvPr>
          <p:cNvGraphicFramePr/>
          <p:nvPr>
            <p:extLst>
              <p:ext uri="{D42A27DB-BD31-4B8C-83A1-F6EECF244321}">
                <p14:modId xmlns:p14="http://schemas.microsoft.com/office/powerpoint/2010/main" val="3866970711"/>
              </p:ext>
            </p:extLst>
          </p:nvPr>
        </p:nvGraphicFramePr>
        <p:xfrm>
          <a:off x="746831" y="1392495"/>
          <a:ext cx="3991424" cy="3116647"/>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6948DAB-94F6-A498-2C30-5607BE5D72CC}"/>
              </a:ext>
            </a:extLst>
          </p:cNvPr>
          <p:cNvSpPr txBox="1"/>
          <p:nvPr/>
        </p:nvSpPr>
        <p:spPr>
          <a:xfrm>
            <a:off x="5771072" y="3362872"/>
            <a:ext cx="3207328" cy="307777"/>
          </a:xfrm>
          <a:prstGeom prst="rect">
            <a:avLst/>
          </a:prstGeom>
          <a:noFill/>
        </p:spPr>
        <p:txBody>
          <a:bodyPr wrap="square" lIns="91440" tIns="45720" rIns="91440" bIns="45720" rtlCol="0" anchor="t">
            <a:spAutoFit/>
          </a:bodyPr>
          <a:lstStyle/>
          <a:p>
            <a:r>
              <a:rPr lang="en-US" err="1">
                <a:solidFill>
                  <a:schemeClr val="bg1">
                    <a:lumMod val="50000"/>
                    <a:lumOff val="50000"/>
                  </a:schemeClr>
                </a:solidFill>
              </a:rPr>
              <a:t>Nhóm</a:t>
            </a:r>
            <a:r>
              <a:rPr lang="en-US">
                <a:solidFill>
                  <a:schemeClr val="bg1">
                    <a:lumMod val="50000"/>
                    <a:lumOff val="50000"/>
                  </a:schemeClr>
                </a:solidFill>
              </a:rPr>
              <a:t> </a:t>
            </a:r>
            <a:r>
              <a:rPr lang="en-US" err="1">
                <a:solidFill>
                  <a:schemeClr val="bg1">
                    <a:lumMod val="50000"/>
                    <a:lumOff val="50000"/>
                  </a:schemeClr>
                </a:solidFill>
              </a:rPr>
              <a:t>rủi</a:t>
            </a:r>
            <a:r>
              <a:rPr lang="en-US">
                <a:solidFill>
                  <a:schemeClr val="bg1">
                    <a:lumMod val="50000"/>
                    <a:lumOff val="50000"/>
                  </a:schemeClr>
                </a:solidFill>
              </a:rPr>
              <a:t> </a:t>
            </a:r>
            <a:r>
              <a:rPr lang="en-US" err="1">
                <a:solidFill>
                  <a:schemeClr val="bg1">
                    <a:lumMod val="50000"/>
                    <a:lumOff val="50000"/>
                  </a:schemeClr>
                </a:solidFill>
              </a:rPr>
              <a:t>ro</a:t>
            </a:r>
            <a:r>
              <a:rPr lang="en-US">
                <a:solidFill>
                  <a:schemeClr val="bg1">
                    <a:lumMod val="50000"/>
                    <a:lumOff val="50000"/>
                  </a:schemeClr>
                </a:solidFill>
              </a:rPr>
              <a:t> </a:t>
            </a:r>
            <a:r>
              <a:rPr lang="en-US" err="1">
                <a:solidFill>
                  <a:schemeClr val="bg1">
                    <a:lumMod val="50000"/>
                    <a:lumOff val="50000"/>
                  </a:schemeClr>
                </a:solidFill>
              </a:rPr>
              <a:t>thấp</a:t>
            </a:r>
            <a:r>
              <a:rPr lang="en-US">
                <a:solidFill>
                  <a:schemeClr val="bg1">
                    <a:lumMod val="50000"/>
                    <a:lumOff val="50000"/>
                  </a:schemeClr>
                </a:solidFill>
              </a:rPr>
              <a:t> </a:t>
            </a:r>
            <a:r>
              <a:rPr lang="en-US"/>
              <a:t>(</a:t>
            </a:r>
            <a:r>
              <a:rPr lang="en-US" err="1"/>
              <a:t>cấp</a:t>
            </a:r>
            <a:r>
              <a:rPr lang="en-US"/>
              <a:t> </a:t>
            </a:r>
            <a:r>
              <a:rPr lang="en-US" err="1"/>
              <a:t>độ</a:t>
            </a:r>
            <a:r>
              <a:rPr lang="en-US"/>
              <a:t> 1 =&gt; 6)</a:t>
            </a:r>
          </a:p>
        </p:txBody>
      </p:sp>
      <p:sp>
        <p:nvSpPr>
          <p:cNvPr id="5" name="TextBox 4">
            <a:extLst>
              <a:ext uri="{FF2B5EF4-FFF2-40B4-BE49-F238E27FC236}">
                <a16:creationId xmlns:a16="http://schemas.microsoft.com/office/drawing/2014/main" id="{5A9C5715-BA69-1CE3-6591-40C03BE64CF7}"/>
              </a:ext>
            </a:extLst>
          </p:cNvPr>
          <p:cNvSpPr txBox="1"/>
          <p:nvPr/>
        </p:nvSpPr>
        <p:spPr>
          <a:xfrm>
            <a:off x="5771072" y="3737867"/>
            <a:ext cx="3207328" cy="307777"/>
          </a:xfrm>
          <a:prstGeom prst="rect">
            <a:avLst/>
          </a:prstGeom>
          <a:noFill/>
        </p:spPr>
        <p:txBody>
          <a:bodyPr wrap="square" rtlCol="0">
            <a:spAutoFit/>
          </a:bodyPr>
          <a:lstStyle/>
          <a:p>
            <a:r>
              <a:rPr lang="en-US" err="1">
                <a:solidFill>
                  <a:srgbClr val="F79EB0"/>
                </a:solidFill>
              </a:rPr>
              <a:t>Nhóm</a:t>
            </a:r>
            <a:r>
              <a:rPr lang="en-US">
                <a:solidFill>
                  <a:srgbClr val="F79EB0"/>
                </a:solidFill>
              </a:rPr>
              <a:t> </a:t>
            </a:r>
            <a:r>
              <a:rPr lang="en-US" err="1">
                <a:solidFill>
                  <a:srgbClr val="F79EB0"/>
                </a:solidFill>
              </a:rPr>
              <a:t>rủi</a:t>
            </a:r>
            <a:r>
              <a:rPr lang="en-US">
                <a:solidFill>
                  <a:srgbClr val="F79EB0"/>
                </a:solidFill>
              </a:rPr>
              <a:t> </a:t>
            </a:r>
            <a:r>
              <a:rPr lang="en-US" err="1">
                <a:solidFill>
                  <a:srgbClr val="F79EB0"/>
                </a:solidFill>
              </a:rPr>
              <a:t>ro</a:t>
            </a:r>
            <a:r>
              <a:rPr lang="en-US">
                <a:solidFill>
                  <a:srgbClr val="F79EB0"/>
                </a:solidFill>
              </a:rPr>
              <a:t> </a:t>
            </a:r>
            <a:r>
              <a:rPr lang="en-US" err="1">
                <a:solidFill>
                  <a:srgbClr val="F79EB0"/>
                </a:solidFill>
              </a:rPr>
              <a:t>cao</a:t>
            </a:r>
            <a:r>
              <a:rPr lang="en-US">
                <a:solidFill>
                  <a:srgbClr val="F79EB0"/>
                </a:solidFill>
              </a:rPr>
              <a:t> </a:t>
            </a:r>
            <a:r>
              <a:rPr lang="en-US"/>
              <a:t>(</a:t>
            </a:r>
            <a:r>
              <a:rPr lang="en-US" err="1"/>
              <a:t>cấp</a:t>
            </a:r>
            <a:r>
              <a:rPr lang="en-US"/>
              <a:t> </a:t>
            </a:r>
            <a:r>
              <a:rPr lang="en-US" err="1"/>
              <a:t>độ</a:t>
            </a:r>
            <a:r>
              <a:rPr lang="en-US"/>
              <a:t> 7 &amp; 8)</a:t>
            </a:r>
          </a:p>
        </p:txBody>
      </p:sp>
    </p:spTree>
    <p:extLst>
      <p:ext uri="{BB962C8B-B14F-4D97-AF65-F5344CB8AC3E}">
        <p14:creationId xmlns:p14="http://schemas.microsoft.com/office/powerpoint/2010/main" val="364174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anim calcmode="lin" valueType="num">
                                      <p:cBhvr>
                                        <p:cTn id="7" dur="1000" fill="hold"/>
                                        <p:tgtEl>
                                          <p:spTgt spid="612"/>
                                        </p:tgtEl>
                                        <p:attrNameLst>
                                          <p:attrName>ppt_w</p:attrName>
                                        </p:attrNameLst>
                                      </p:cBhvr>
                                      <p:tavLst>
                                        <p:tav tm="0">
                                          <p:val>
                                            <p:fltVal val="0"/>
                                          </p:val>
                                        </p:tav>
                                        <p:tav tm="100000">
                                          <p:val>
                                            <p:strVal val="#ppt_w"/>
                                          </p:val>
                                        </p:tav>
                                      </p:tavLst>
                                    </p:anim>
                                    <p:anim calcmode="lin" valueType="num">
                                      <p:cBhvr>
                                        <p:cTn id="8" dur="1000" fill="hold"/>
                                        <p:tgtEl>
                                          <p:spTgt spid="612"/>
                                        </p:tgtEl>
                                        <p:attrNameLst>
                                          <p:attrName>ppt_h</p:attrName>
                                        </p:attrNameLst>
                                      </p:cBhvr>
                                      <p:tavLst>
                                        <p:tav tm="0">
                                          <p:val>
                                            <p:fltVal val="0"/>
                                          </p:val>
                                        </p:tav>
                                        <p:tav tm="100000">
                                          <p:val>
                                            <p:strVal val="#ppt_h"/>
                                          </p:val>
                                        </p:tav>
                                      </p:tavLst>
                                    </p:anim>
                                    <p:anim calcmode="lin" valueType="num">
                                      <p:cBhvr>
                                        <p:cTn id="9" dur="1000" fill="hold"/>
                                        <p:tgtEl>
                                          <p:spTgt spid="612"/>
                                        </p:tgtEl>
                                        <p:attrNameLst>
                                          <p:attrName>style.rotation</p:attrName>
                                        </p:attrNameLst>
                                      </p:cBhvr>
                                      <p:tavLst>
                                        <p:tav tm="0">
                                          <p:val>
                                            <p:fltVal val="90"/>
                                          </p:val>
                                        </p:tav>
                                        <p:tav tm="100000">
                                          <p:val>
                                            <p:fltVal val="0"/>
                                          </p:val>
                                        </p:tav>
                                      </p:tavLst>
                                    </p:anim>
                                    <p:animEffect transition="in" filter="fade">
                                      <p:cBhvr>
                                        <p:cTn id="10" dur="1000"/>
                                        <p:tgtEl>
                                          <p:spTgt spid="6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12" grpId="0"/>
      <p:bldGraphic spid="8" grpId="0">
        <p:bldAsOne/>
      </p:bldGraphic>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2455769" y="461817"/>
            <a:ext cx="4824926" cy="10610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bg2">
                    <a:lumMod val="50000"/>
                  </a:schemeClr>
                </a:solidFill>
                <a:latin typeface="+mn-lt"/>
              </a:rPr>
              <a:t>Trực quan hóa biến Respone </a:t>
            </a:r>
            <a:br>
              <a:rPr lang="en-US" sz="2400">
                <a:solidFill>
                  <a:schemeClr val="bg2">
                    <a:lumMod val="50000"/>
                  </a:schemeClr>
                </a:solidFill>
                <a:latin typeface="+mn-lt"/>
              </a:rPr>
            </a:br>
            <a:r>
              <a:rPr lang="en-US" sz="2400">
                <a:solidFill>
                  <a:schemeClr val="bg2">
                    <a:lumMod val="50000"/>
                  </a:schemeClr>
                </a:solidFill>
                <a:latin typeface="+mn-lt"/>
              </a:rPr>
              <a:t>sau khi phân nhóm KH</a:t>
            </a:r>
          </a:p>
        </p:txBody>
      </p:sp>
      <p:sp>
        <p:nvSpPr>
          <p:cNvPr id="2" name="TextBox 1">
            <a:extLst>
              <a:ext uri="{FF2B5EF4-FFF2-40B4-BE49-F238E27FC236}">
                <a16:creationId xmlns:a16="http://schemas.microsoft.com/office/drawing/2014/main" id="{2124B999-5F2C-CA65-CC53-A0C4989C668A}"/>
              </a:ext>
            </a:extLst>
          </p:cNvPr>
          <p:cNvSpPr txBox="1"/>
          <p:nvPr/>
        </p:nvSpPr>
        <p:spPr>
          <a:xfrm>
            <a:off x="5538159" y="1884146"/>
            <a:ext cx="2976112" cy="1668214"/>
          </a:xfrm>
          <a:prstGeom prst="rect">
            <a:avLst/>
          </a:prstGeom>
          <a:noFill/>
        </p:spPr>
        <p:txBody>
          <a:bodyPr wrap="square" rtlCol="0">
            <a:spAutoFit/>
          </a:bodyPr>
          <a:lstStyle/>
          <a:p>
            <a:pPr marL="112712">
              <a:lnSpc>
                <a:spcPct val="150000"/>
              </a:lnSpc>
            </a:pPr>
            <a:r>
              <a:rPr lang="vi-VN">
                <a:latin typeface="+mn-lt"/>
              </a:rPr>
              <a:t>Sau khi chia lại tỉ lệ dữ liệu </a:t>
            </a:r>
            <a:br>
              <a:rPr lang="en-US">
                <a:latin typeface="+mn-lt"/>
              </a:rPr>
            </a:br>
            <a:r>
              <a:rPr lang="vi-VN">
                <a:latin typeface="+mn-lt"/>
              </a:rPr>
              <a:t>đã bằng cân hơn rất nhiều:</a:t>
            </a:r>
            <a:endParaRPr lang="en-US">
              <a:latin typeface="+mn-lt"/>
            </a:endParaRPr>
          </a:p>
          <a:p>
            <a:pPr marL="285750" indent="-173038">
              <a:lnSpc>
                <a:spcPct val="150000"/>
              </a:lnSpc>
              <a:buFont typeface="Arial" panose="020B0604020202020204" pitchFamily="34" charset="0"/>
              <a:buChar char="•"/>
            </a:pPr>
            <a:r>
              <a:rPr lang="vi-VN">
                <a:solidFill>
                  <a:schemeClr val="bg1">
                    <a:lumMod val="50000"/>
                    <a:lumOff val="50000"/>
                  </a:schemeClr>
                </a:solidFill>
                <a:latin typeface="+mn-lt"/>
              </a:rPr>
              <a:t>53.6% (19260) khách hàng tốt </a:t>
            </a:r>
            <a:endParaRPr lang="en-US">
              <a:solidFill>
                <a:schemeClr val="bg1">
                  <a:lumMod val="50000"/>
                  <a:lumOff val="50000"/>
                </a:schemeClr>
              </a:solidFill>
              <a:latin typeface="+mn-lt"/>
            </a:endParaRPr>
          </a:p>
          <a:p>
            <a:pPr marL="285750" indent="-173038">
              <a:lnSpc>
                <a:spcPct val="150000"/>
              </a:lnSpc>
              <a:buFont typeface="Arial" panose="020B0604020202020204" pitchFamily="34" charset="0"/>
              <a:buChar char="•"/>
            </a:pPr>
            <a:r>
              <a:rPr lang="vi-VN">
                <a:solidFill>
                  <a:srgbClr val="F79EB0"/>
                </a:solidFill>
                <a:latin typeface="+mn-lt"/>
              </a:rPr>
              <a:t>46.7% (16693) khách hàng không tốt</a:t>
            </a:r>
            <a:endParaRPr lang="en-US" b="1">
              <a:solidFill>
                <a:srgbClr val="F79EB0"/>
              </a:solidFill>
              <a:latin typeface="+mn-lt"/>
            </a:endParaRPr>
          </a:p>
        </p:txBody>
      </p:sp>
      <p:graphicFrame>
        <p:nvGraphicFramePr>
          <p:cNvPr id="7" name="Chart 6">
            <a:extLst>
              <a:ext uri="{FF2B5EF4-FFF2-40B4-BE49-F238E27FC236}">
                <a16:creationId xmlns:a16="http://schemas.microsoft.com/office/drawing/2014/main" id="{5329E21B-CD7D-D598-D4EC-F1BAF7E573D4}"/>
              </a:ext>
            </a:extLst>
          </p:cNvPr>
          <p:cNvGraphicFramePr/>
          <p:nvPr>
            <p:extLst>
              <p:ext uri="{D42A27DB-BD31-4B8C-83A1-F6EECF244321}">
                <p14:modId xmlns:p14="http://schemas.microsoft.com/office/powerpoint/2010/main" val="3570308922"/>
              </p:ext>
            </p:extLst>
          </p:nvPr>
        </p:nvGraphicFramePr>
        <p:xfrm>
          <a:off x="762000" y="1371600"/>
          <a:ext cx="4776159" cy="321829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581AFC1-69A4-B7AE-270D-0F29C40B8CBA}"/>
              </a:ext>
            </a:extLst>
          </p:cNvPr>
          <p:cNvSpPr txBox="1"/>
          <p:nvPr/>
        </p:nvSpPr>
        <p:spPr>
          <a:xfrm>
            <a:off x="5667555" y="3913616"/>
            <a:ext cx="1233577" cy="307777"/>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DD9C94F5-5A7D-4FA7-895C-D19F43397336}"/>
              </a:ext>
            </a:extLst>
          </p:cNvPr>
          <p:cNvSpPr txBox="1"/>
          <p:nvPr/>
        </p:nvSpPr>
        <p:spPr>
          <a:xfrm>
            <a:off x="6657109" y="1522890"/>
            <a:ext cx="685800" cy="307777"/>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866900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 calcmode="lin" valueType="num">
                                      <p:cBhvr additive="base">
                                        <p:cTn id="7" dur="500" fill="hold"/>
                                        <p:tgtEl>
                                          <p:spTgt spid="7">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graphicEl>
                                              <a:chart seriesIdx="0" categoryIdx="0" bldStep="ptInSeries"/>
                                            </p:graphicEl>
                                          </p:spTgt>
                                        </p:tgtEl>
                                        <p:attrNameLst>
                                          <p:attrName>style.visibility</p:attrName>
                                        </p:attrNameLst>
                                      </p:cBhvr>
                                      <p:to>
                                        <p:strVal val="visible"/>
                                      </p:to>
                                    </p:set>
                                    <p:anim calcmode="lin" valueType="num">
                                      <p:cBhvr additive="base">
                                        <p:cTn id="13" dur="500" fill="hold"/>
                                        <p:tgtEl>
                                          <p:spTgt spid="7">
                                            <p:graphicEl>
                                              <a:chart seriesIdx="0"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chart seriesIdx="0" categoryIdx="0" bldStep="ptInSeries"/>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graphicEl>
                                              <a:chart seriesIdx="0" categoryIdx="1" bldStep="ptInSeries"/>
                                            </p:graphicEl>
                                          </p:spTgt>
                                        </p:tgtEl>
                                        <p:attrNameLst>
                                          <p:attrName>style.visibility</p:attrName>
                                        </p:attrNameLst>
                                      </p:cBhvr>
                                      <p:to>
                                        <p:strVal val="visible"/>
                                      </p:to>
                                    </p:set>
                                    <p:anim calcmode="lin" valueType="num">
                                      <p:cBhvr additive="base">
                                        <p:cTn id="19" dur="500" fill="hold"/>
                                        <p:tgtEl>
                                          <p:spTgt spid="7">
                                            <p:graphicEl>
                                              <a:chart seriesIdx="0" categoryIdx="1" bldStep="ptIn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chart seriesIdx="0" categoryIdx="1" bldStep="ptInSeries"/>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36" name="Google Shape;536;p38"/>
          <p:cNvSpPr txBox="1">
            <a:spLocks noGrp="1"/>
          </p:cNvSpPr>
          <p:nvPr>
            <p:ph type="title"/>
          </p:nvPr>
        </p:nvSpPr>
        <p:spPr>
          <a:xfrm>
            <a:off x="3763800" y="1940934"/>
            <a:ext cx="4419793" cy="1131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solidFill>
                  <a:schemeClr val="bg2">
                    <a:lumMod val="50000"/>
                  </a:schemeClr>
                </a:solidFill>
              </a:rPr>
              <a:t>Developing a predictive model</a:t>
            </a:r>
          </a:p>
        </p:txBody>
      </p:sp>
      <p:sp>
        <p:nvSpPr>
          <p:cNvPr id="537" name="Google Shape;537;p38"/>
          <p:cNvSpPr txBox="1">
            <a:spLocks noGrp="1"/>
          </p:cNvSpPr>
          <p:nvPr>
            <p:ph type="title" idx="2"/>
          </p:nvPr>
        </p:nvSpPr>
        <p:spPr>
          <a:xfrm>
            <a:off x="3763800" y="1064550"/>
            <a:ext cx="1317158" cy="9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lumMod val="50000"/>
                  </a:schemeClr>
                </a:solidFill>
              </a:rPr>
              <a:t>03</a:t>
            </a:r>
          </a:p>
        </p:txBody>
      </p:sp>
      <p:sp>
        <p:nvSpPr>
          <p:cNvPr id="3" name="Subtitle 2" hidden="1">
            <a:extLst>
              <a:ext uri="{FF2B5EF4-FFF2-40B4-BE49-F238E27FC236}">
                <a16:creationId xmlns:a16="http://schemas.microsoft.com/office/drawing/2014/main" id="{615C2198-F88B-868A-F619-EF54773AB530}"/>
              </a:ext>
            </a:extLst>
          </p:cNvPr>
          <p:cNvSpPr>
            <a:spLocks noGrp="1"/>
          </p:cNvSpPr>
          <p:nvPr>
            <p:ph type="subTitle" idx="4294967295"/>
          </p:nvPr>
        </p:nvSpPr>
        <p:spPr>
          <a:xfrm>
            <a:off x="3763800" y="3880050"/>
            <a:ext cx="4667100" cy="397800"/>
          </a:xfrm>
        </p:spPr>
        <p:txBody>
          <a:bodyPr/>
          <a:lstStyle/>
          <a:p>
            <a:endParaRPr lang="en-US"/>
          </a:p>
        </p:txBody>
      </p:sp>
      <p:sp>
        <p:nvSpPr>
          <p:cNvPr id="5" name="Subtitle 4" hidden="1">
            <a:extLst>
              <a:ext uri="{FF2B5EF4-FFF2-40B4-BE49-F238E27FC236}">
                <a16:creationId xmlns:a16="http://schemas.microsoft.com/office/drawing/2014/main" id="{7B959297-BD66-0ED0-0F28-866834877D09}"/>
              </a:ext>
            </a:extLst>
          </p:cNvPr>
          <p:cNvSpPr>
            <a:spLocks noGrp="1"/>
          </p:cNvSpPr>
          <p:nvPr>
            <p:ph type="subTitle" idx="4294967295"/>
          </p:nvPr>
        </p:nvSpPr>
        <p:spPr>
          <a:xfrm>
            <a:off x="3763800" y="3880050"/>
            <a:ext cx="4667100" cy="397800"/>
          </a:xfrm>
        </p:spPr>
        <p:txBody>
          <a:bodyPr/>
          <a:lstStyle/>
          <a:p>
            <a:endParaRPr lang="en-US"/>
          </a:p>
        </p:txBody>
      </p:sp>
      <p:sp>
        <p:nvSpPr>
          <p:cNvPr id="7" name="Subtitle 6" hidden="1">
            <a:extLst>
              <a:ext uri="{FF2B5EF4-FFF2-40B4-BE49-F238E27FC236}">
                <a16:creationId xmlns:a16="http://schemas.microsoft.com/office/drawing/2014/main" id="{B849D973-0DEE-F34B-8BE7-6B3773BB88D7}"/>
              </a:ext>
            </a:extLst>
          </p:cNvPr>
          <p:cNvSpPr>
            <a:spLocks noGrp="1"/>
          </p:cNvSpPr>
          <p:nvPr>
            <p:ph type="subTitle" idx="4294967295"/>
          </p:nvPr>
        </p:nvSpPr>
        <p:spPr>
          <a:xfrm>
            <a:off x="3763800" y="3880050"/>
            <a:ext cx="4667100" cy="397800"/>
          </a:xfrm>
        </p:spPr>
        <p:txBody>
          <a:bodyPr/>
          <a:lstStyle/>
          <a:p>
            <a:endParaRPr lang="en-US"/>
          </a:p>
        </p:txBody>
      </p:sp>
      <p:sp>
        <p:nvSpPr>
          <p:cNvPr id="9" name="Subtitle 8" hidden="1">
            <a:extLst>
              <a:ext uri="{FF2B5EF4-FFF2-40B4-BE49-F238E27FC236}">
                <a16:creationId xmlns:a16="http://schemas.microsoft.com/office/drawing/2014/main" id="{CE76863E-5061-7E18-F5A3-B8C9EA1739EA}"/>
              </a:ext>
            </a:extLst>
          </p:cNvPr>
          <p:cNvSpPr>
            <a:spLocks noGrp="1"/>
          </p:cNvSpPr>
          <p:nvPr>
            <p:ph type="subTitle" idx="4294967295"/>
          </p:nvPr>
        </p:nvSpPr>
        <p:spPr>
          <a:xfrm>
            <a:off x="3763800" y="3880050"/>
            <a:ext cx="4667100" cy="397800"/>
          </a:xfrm>
        </p:spPr>
        <p:txBody>
          <a:bodyPr/>
          <a:lstStyle/>
          <a:p>
            <a:endParaRPr lang="en-US"/>
          </a:p>
        </p:txBody>
      </p:sp>
      <p:sp>
        <p:nvSpPr>
          <p:cNvPr id="11" name="Subtitle 10" hidden="1">
            <a:extLst>
              <a:ext uri="{FF2B5EF4-FFF2-40B4-BE49-F238E27FC236}">
                <a16:creationId xmlns:a16="http://schemas.microsoft.com/office/drawing/2014/main" id="{D9F74E19-31CE-69C8-15B1-59C6F439959C}"/>
              </a:ext>
            </a:extLst>
          </p:cNvPr>
          <p:cNvSpPr>
            <a:spLocks noGrp="1"/>
          </p:cNvSpPr>
          <p:nvPr>
            <p:ph type="subTitle" idx="4294967295"/>
          </p:nvPr>
        </p:nvSpPr>
        <p:spPr>
          <a:xfrm>
            <a:off x="3763800" y="3880050"/>
            <a:ext cx="4667100" cy="397800"/>
          </a:xfrm>
        </p:spPr>
        <p:txBody>
          <a:bodyPr/>
          <a:lstStyle/>
          <a:p>
            <a:endParaRPr lang="en-US"/>
          </a:p>
        </p:txBody>
      </p:sp>
      <p:sp>
        <p:nvSpPr>
          <p:cNvPr id="13" name="Subtitle 12" hidden="1">
            <a:extLst>
              <a:ext uri="{FF2B5EF4-FFF2-40B4-BE49-F238E27FC236}">
                <a16:creationId xmlns:a16="http://schemas.microsoft.com/office/drawing/2014/main" id="{399E8D2B-683B-B313-B11D-A6C3CA57F3D1}"/>
              </a:ext>
            </a:extLst>
          </p:cNvPr>
          <p:cNvSpPr>
            <a:spLocks noGrp="1"/>
          </p:cNvSpPr>
          <p:nvPr>
            <p:ph type="subTitle" idx="4294967295"/>
          </p:nvPr>
        </p:nvSpPr>
        <p:spPr>
          <a:xfrm>
            <a:off x="3763800" y="3880050"/>
            <a:ext cx="4667100" cy="397800"/>
          </a:xfrm>
        </p:spPr>
        <p:txBody>
          <a:bodyPr/>
          <a:lstStyle/>
          <a:p>
            <a:endParaRPr lang="en-US"/>
          </a:p>
        </p:txBody>
      </p:sp>
      <p:sp>
        <p:nvSpPr>
          <p:cNvPr id="15" name="Subtitle 14" hidden="1">
            <a:extLst>
              <a:ext uri="{FF2B5EF4-FFF2-40B4-BE49-F238E27FC236}">
                <a16:creationId xmlns:a16="http://schemas.microsoft.com/office/drawing/2014/main" id="{75D0109D-AA0F-56EE-5E91-600E5513DCF9}"/>
              </a:ext>
            </a:extLst>
          </p:cNvPr>
          <p:cNvSpPr>
            <a:spLocks noGrp="1"/>
          </p:cNvSpPr>
          <p:nvPr>
            <p:ph type="subTitle" idx="4294967295"/>
          </p:nvPr>
        </p:nvSpPr>
        <p:spPr>
          <a:xfrm>
            <a:off x="3763800" y="3880050"/>
            <a:ext cx="4667100" cy="397800"/>
          </a:xfrm>
        </p:spPr>
        <p:txBody>
          <a:bodyPr/>
          <a:lstStyle/>
          <a:p>
            <a:endParaRPr lang="en-US"/>
          </a:p>
        </p:txBody>
      </p:sp>
      <p:sp>
        <p:nvSpPr>
          <p:cNvPr id="17" name="Subtitle 16" hidden="1">
            <a:extLst>
              <a:ext uri="{FF2B5EF4-FFF2-40B4-BE49-F238E27FC236}">
                <a16:creationId xmlns:a16="http://schemas.microsoft.com/office/drawing/2014/main" id="{150AEA7E-2EE6-55D3-F0E9-2F9D128A60C1}"/>
              </a:ext>
            </a:extLst>
          </p:cNvPr>
          <p:cNvSpPr>
            <a:spLocks noGrp="1"/>
          </p:cNvSpPr>
          <p:nvPr>
            <p:ph type="subTitle" idx="4294967295"/>
          </p:nvPr>
        </p:nvSpPr>
        <p:spPr>
          <a:xfrm>
            <a:off x="3763800" y="3880050"/>
            <a:ext cx="4667100" cy="397800"/>
          </a:xfrm>
        </p:spPr>
        <p:txBody>
          <a:bodyPr/>
          <a:lstStyle/>
          <a:p>
            <a:endParaRPr lang="en-US"/>
          </a:p>
        </p:txBody>
      </p:sp>
      <p:sp>
        <p:nvSpPr>
          <p:cNvPr id="19" name="Subtitle 18" hidden="1">
            <a:extLst>
              <a:ext uri="{FF2B5EF4-FFF2-40B4-BE49-F238E27FC236}">
                <a16:creationId xmlns:a16="http://schemas.microsoft.com/office/drawing/2014/main" id="{77AAD4BA-372A-C27F-5C91-D427B40C7F45}"/>
              </a:ext>
            </a:extLst>
          </p:cNvPr>
          <p:cNvSpPr>
            <a:spLocks noGrp="1"/>
          </p:cNvSpPr>
          <p:nvPr>
            <p:ph type="subTitle" idx="4294967295"/>
          </p:nvPr>
        </p:nvSpPr>
        <p:spPr>
          <a:xfrm>
            <a:off x="3763800" y="3880050"/>
            <a:ext cx="4667100" cy="397800"/>
          </a:xfrm>
        </p:spPr>
        <p:txBody>
          <a:bodyPr/>
          <a:lstStyle/>
          <a:p>
            <a:endParaRPr lang="en-US"/>
          </a:p>
        </p:txBody>
      </p:sp>
      <p:sp>
        <p:nvSpPr>
          <p:cNvPr id="21" name="Subtitle 20" hidden="1">
            <a:extLst>
              <a:ext uri="{FF2B5EF4-FFF2-40B4-BE49-F238E27FC236}">
                <a16:creationId xmlns:a16="http://schemas.microsoft.com/office/drawing/2014/main" id="{FC862D17-45DD-9262-20B7-67180647667C}"/>
              </a:ext>
            </a:extLst>
          </p:cNvPr>
          <p:cNvSpPr>
            <a:spLocks noGrp="1"/>
          </p:cNvSpPr>
          <p:nvPr>
            <p:ph type="subTitle" idx="4294967295"/>
          </p:nvPr>
        </p:nvSpPr>
        <p:spPr>
          <a:xfrm>
            <a:off x="3763800" y="3880050"/>
            <a:ext cx="4667100" cy="397800"/>
          </a:xfrm>
        </p:spPr>
        <p:txBody>
          <a:bodyPr/>
          <a:lstStyle/>
          <a:p>
            <a:endParaRPr lang="en-US"/>
          </a:p>
        </p:txBody>
      </p:sp>
      <p:sp>
        <p:nvSpPr>
          <p:cNvPr id="23" name="Subtitle 22" hidden="1">
            <a:extLst>
              <a:ext uri="{FF2B5EF4-FFF2-40B4-BE49-F238E27FC236}">
                <a16:creationId xmlns:a16="http://schemas.microsoft.com/office/drawing/2014/main" id="{546E1BA9-23FC-6DC4-74CE-908311C2DB5A}"/>
              </a:ext>
            </a:extLst>
          </p:cNvPr>
          <p:cNvSpPr>
            <a:spLocks noGrp="1"/>
          </p:cNvSpPr>
          <p:nvPr>
            <p:ph type="subTitle" idx="4294967295"/>
          </p:nvPr>
        </p:nvSpPr>
        <p:spPr>
          <a:xfrm>
            <a:off x="3763800" y="3880050"/>
            <a:ext cx="4667100" cy="397800"/>
          </a:xfrm>
        </p:spPr>
        <p:txBody>
          <a:bodyPr/>
          <a:lstStyle/>
          <a:p>
            <a:endParaRPr lang="en-US"/>
          </a:p>
        </p:txBody>
      </p:sp>
      <p:sp>
        <p:nvSpPr>
          <p:cNvPr id="25" name="Subtitle 24" hidden="1">
            <a:extLst>
              <a:ext uri="{FF2B5EF4-FFF2-40B4-BE49-F238E27FC236}">
                <a16:creationId xmlns:a16="http://schemas.microsoft.com/office/drawing/2014/main" id="{AFCD78EB-932D-381F-3CE1-CAF4431B6A7A}"/>
              </a:ext>
            </a:extLst>
          </p:cNvPr>
          <p:cNvSpPr>
            <a:spLocks noGrp="1"/>
          </p:cNvSpPr>
          <p:nvPr>
            <p:ph type="subTitle" idx="4294967295"/>
          </p:nvPr>
        </p:nvSpPr>
        <p:spPr>
          <a:xfrm>
            <a:off x="3763800" y="3880050"/>
            <a:ext cx="4667100" cy="397800"/>
          </a:xfrm>
        </p:spPr>
        <p:txBody>
          <a:bodyPr/>
          <a:lstStyle/>
          <a:p>
            <a:endParaRPr lang="en-US"/>
          </a:p>
        </p:txBody>
      </p:sp>
      <p:sp>
        <p:nvSpPr>
          <p:cNvPr id="27" name="Subtitle 26" hidden="1">
            <a:extLst>
              <a:ext uri="{FF2B5EF4-FFF2-40B4-BE49-F238E27FC236}">
                <a16:creationId xmlns:a16="http://schemas.microsoft.com/office/drawing/2014/main" id="{F999C579-B6AA-2D02-4E8E-E2A9ABBECED3}"/>
              </a:ext>
            </a:extLst>
          </p:cNvPr>
          <p:cNvSpPr>
            <a:spLocks noGrp="1"/>
          </p:cNvSpPr>
          <p:nvPr>
            <p:ph type="subTitle" idx="4294967295"/>
          </p:nvPr>
        </p:nvSpPr>
        <p:spPr>
          <a:xfrm>
            <a:off x="3763800" y="3880050"/>
            <a:ext cx="4667100" cy="397800"/>
          </a:xfrm>
        </p:spPr>
        <p:txBody>
          <a:bodyPr/>
          <a:lstStyle/>
          <a:p>
            <a:endParaRPr lang="en-US"/>
          </a:p>
        </p:txBody>
      </p:sp>
      <p:sp>
        <p:nvSpPr>
          <p:cNvPr id="29" name="Subtitle 28" hidden="1">
            <a:extLst>
              <a:ext uri="{FF2B5EF4-FFF2-40B4-BE49-F238E27FC236}">
                <a16:creationId xmlns:a16="http://schemas.microsoft.com/office/drawing/2014/main" id="{22B13A4E-F7A5-311B-81F9-839E63C80B79}"/>
              </a:ext>
            </a:extLst>
          </p:cNvPr>
          <p:cNvSpPr>
            <a:spLocks noGrp="1"/>
          </p:cNvSpPr>
          <p:nvPr>
            <p:ph type="subTitle" idx="4294967295"/>
          </p:nvPr>
        </p:nvSpPr>
        <p:spPr>
          <a:xfrm>
            <a:off x="3763800" y="3880050"/>
            <a:ext cx="4667100" cy="397800"/>
          </a:xfrm>
        </p:spPr>
        <p:txBody>
          <a:bodyPr/>
          <a:lstStyle/>
          <a:p>
            <a:endParaRPr lang="en-US"/>
          </a:p>
        </p:txBody>
      </p:sp>
      <p:sp>
        <p:nvSpPr>
          <p:cNvPr id="31" name="Subtitle 30" hidden="1">
            <a:extLst>
              <a:ext uri="{FF2B5EF4-FFF2-40B4-BE49-F238E27FC236}">
                <a16:creationId xmlns:a16="http://schemas.microsoft.com/office/drawing/2014/main" id="{4957D305-03F4-5856-B899-8C18E3221528}"/>
              </a:ext>
            </a:extLst>
          </p:cNvPr>
          <p:cNvSpPr>
            <a:spLocks noGrp="1"/>
          </p:cNvSpPr>
          <p:nvPr>
            <p:ph type="subTitle" idx="4294967295"/>
          </p:nvPr>
        </p:nvSpPr>
        <p:spPr>
          <a:xfrm>
            <a:off x="3763800" y="3880050"/>
            <a:ext cx="4667100" cy="397800"/>
          </a:xfrm>
        </p:spPr>
        <p:txBody>
          <a:bodyPr/>
          <a:lstStyle/>
          <a:p>
            <a:endParaRPr lang="en-US"/>
          </a:p>
        </p:txBody>
      </p:sp>
      <p:sp>
        <p:nvSpPr>
          <p:cNvPr id="42" name="Rectangle 3">
            <a:extLst>
              <a:ext uri="{FF2B5EF4-FFF2-40B4-BE49-F238E27FC236}">
                <a16:creationId xmlns:a16="http://schemas.microsoft.com/office/drawing/2014/main" id="{1D4BB080-4438-834B-B511-90E50C6DE8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
            <a:extLst>
              <a:ext uri="{FF2B5EF4-FFF2-40B4-BE49-F238E27FC236}">
                <a16:creationId xmlns:a16="http://schemas.microsoft.com/office/drawing/2014/main" id="{76D1CF5C-859B-1548-11D2-E368AFD0ED8A}"/>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descr="Analytics ">
            <a:extLst>
              <a:ext uri="{FF2B5EF4-FFF2-40B4-BE49-F238E27FC236}">
                <a16:creationId xmlns:a16="http://schemas.microsoft.com/office/drawing/2014/main" id="{E0CBF294-2961-1FB4-F132-3E1AB1BBA2D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2503" y="969827"/>
            <a:ext cx="971107" cy="971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dictive models ">
            <a:extLst>
              <a:ext uri="{FF2B5EF4-FFF2-40B4-BE49-F238E27FC236}">
                <a16:creationId xmlns:a16="http://schemas.microsoft.com/office/drawing/2014/main" id="{C2B19676-C82E-8212-F1AD-B77B7160E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609" y="1940933"/>
            <a:ext cx="1075427" cy="1075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dictive models ">
            <a:extLst>
              <a:ext uri="{FF2B5EF4-FFF2-40B4-BE49-F238E27FC236}">
                <a16:creationId xmlns:a16="http://schemas.microsoft.com/office/drawing/2014/main" id="{8FFF8485-C138-54CE-5FDA-DD06198DA8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99" y="3202567"/>
            <a:ext cx="1034710" cy="103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927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687092" y="784842"/>
            <a:ext cx="424018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bg2">
                    <a:lumMod val="50000"/>
                  </a:schemeClr>
                </a:solidFill>
                <a:latin typeface="+mn-lt"/>
              </a:rPr>
              <a:t>Lựa chọn mô hình</a:t>
            </a:r>
          </a:p>
        </p:txBody>
      </p:sp>
      <p:sp>
        <p:nvSpPr>
          <p:cNvPr id="27" name="Google Shape;529;p37">
            <a:extLst>
              <a:ext uri="{FF2B5EF4-FFF2-40B4-BE49-F238E27FC236}">
                <a16:creationId xmlns:a16="http://schemas.microsoft.com/office/drawing/2014/main" id="{83B43DF5-382B-71CA-8D84-032A03E4F498}"/>
              </a:ext>
            </a:extLst>
          </p:cNvPr>
          <p:cNvSpPr txBox="1">
            <a:spLocks/>
          </p:cNvSpPr>
          <p:nvPr/>
        </p:nvSpPr>
        <p:spPr>
          <a:xfrm>
            <a:off x="1029099" y="4266662"/>
            <a:ext cx="1903882" cy="633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a:buNone/>
              <a:defRPr sz="2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300">
                <a:solidFill>
                  <a:srgbClr val="C00000"/>
                </a:solidFill>
              </a:rPr>
              <a:t>Logistic Regesstion</a:t>
            </a:r>
          </a:p>
        </p:txBody>
      </p:sp>
      <p:graphicFrame>
        <p:nvGraphicFramePr>
          <p:cNvPr id="28" name="Chart 27">
            <a:extLst>
              <a:ext uri="{FF2B5EF4-FFF2-40B4-BE49-F238E27FC236}">
                <a16:creationId xmlns:a16="http://schemas.microsoft.com/office/drawing/2014/main" id="{1729C8D0-796E-6C1A-EB29-8C4AF75E8C9E}"/>
              </a:ext>
            </a:extLst>
          </p:cNvPr>
          <p:cNvGraphicFramePr/>
          <p:nvPr>
            <p:extLst>
              <p:ext uri="{D42A27DB-BD31-4B8C-83A1-F6EECF244321}">
                <p14:modId xmlns:p14="http://schemas.microsoft.com/office/powerpoint/2010/main" val="1118125893"/>
              </p:ext>
            </p:extLst>
          </p:nvPr>
        </p:nvGraphicFramePr>
        <p:xfrm>
          <a:off x="5663452" y="258792"/>
          <a:ext cx="2609280" cy="2072752"/>
        </p:xfrm>
        <a:graphic>
          <a:graphicData uri="http://schemas.openxmlformats.org/drawingml/2006/chart">
            <c:chart xmlns:c="http://schemas.openxmlformats.org/drawingml/2006/chart" xmlns:r="http://schemas.openxmlformats.org/officeDocument/2006/relationships" r:id="rId3"/>
          </a:graphicData>
        </a:graphic>
      </p:graphicFrame>
      <p:sp>
        <p:nvSpPr>
          <p:cNvPr id="29" name="Google Shape;558;p38">
            <a:extLst>
              <a:ext uri="{FF2B5EF4-FFF2-40B4-BE49-F238E27FC236}">
                <a16:creationId xmlns:a16="http://schemas.microsoft.com/office/drawing/2014/main" id="{5AB8E056-C44F-BA23-FD75-B3F7952B71AA}"/>
              </a:ext>
            </a:extLst>
          </p:cNvPr>
          <p:cNvSpPr txBox="1">
            <a:spLocks noGrp="1"/>
          </p:cNvSpPr>
          <p:nvPr>
            <p:ph type="subTitle" idx="1"/>
          </p:nvPr>
        </p:nvSpPr>
        <p:spPr>
          <a:xfrm>
            <a:off x="6106228" y="515413"/>
            <a:ext cx="861864" cy="6238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vi-VN" sz="900">
              <a:solidFill>
                <a:schemeClr val="accent1"/>
              </a:solidFill>
            </a:endParaRPr>
          </a:p>
          <a:p>
            <a:pPr marL="0" lvl="0" indent="0" algn="ctr" rtl="0">
              <a:spcBef>
                <a:spcPts val="0"/>
              </a:spcBef>
              <a:spcAft>
                <a:spcPts val="0"/>
              </a:spcAft>
              <a:buNone/>
            </a:pPr>
            <a:r>
              <a:rPr lang="vi-VN" sz="900">
                <a:solidFill>
                  <a:schemeClr val="accent1"/>
                </a:solidFill>
              </a:rPr>
              <a:t>1.</a:t>
            </a:r>
          </a:p>
          <a:p>
            <a:pPr marL="0" lvl="0" indent="0" algn="ctr" rtl="0">
              <a:spcBef>
                <a:spcPts val="0"/>
              </a:spcBef>
              <a:spcAft>
                <a:spcPts val="0"/>
              </a:spcAft>
              <a:buNone/>
            </a:pPr>
            <a:r>
              <a:rPr lang="vi-VN" sz="900">
                <a:solidFill>
                  <a:schemeClr val="accent1"/>
                </a:solidFill>
              </a:rPr>
              <a:t>Dễ giải thích</a:t>
            </a:r>
          </a:p>
        </p:txBody>
      </p:sp>
      <p:sp>
        <p:nvSpPr>
          <p:cNvPr id="30" name="Google Shape;558;p38">
            <a:extLst>
              <a:ext uri="{FF2B5EF4-FFF2-40B4-BE49-F238E27FC236}">
                <a16:creationId xmlns:a16="http://schemas.microsoft.com/office/drawing/2014/main" id="{33947BFF-6A2F-CD67-AFAB-92AAB350FBF9}"/>
              </a:ext>
            </a:extLst>
          </p:cNvPr>
          <p:cNvSpPr txBox="1">
            <a:spLocks/>
          </p:cNvSpPr>
          <p:nvPr/>
        </p:nvSpPr>
        <p:spPr>
          <a:xfrm>
            <a:off x="6968092" y="534429"/>
            <a:ext cx="861864" cy="6238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endParaRPr lang="vi-VN" sz="900">
              <a:solidFill>
                <a:schemeClr val="accent1"/>
              </a:solidFill>
            </a:endParaRPr>
          </a:p>
          <a:p>
            <a:pPr marL="0" indent="0" algn="ctr"/>
            <a:r>
              <a:rPr lang="vi-VN" sz="900">
                <a:solidFill>
                  <a:schemeClr val="accent1"/>
                </a:solidFill>
              </a:rPr>
              <a:t>2.</a:t>
            </a:r>
          </a:p>
          <a:p>
            <a:pPr marL="0" indent="0" algn="ctr"/>
            <a:r>
              <a:rPr lang="vi-VN" sz="900" err="1">
                <a:solidFill>
                  <a:schemeClr val="accent1"/>
                </a:solidFill>
              </a:rPr>
              <a:t>Accuracy</a:t>
            </a:r>
            <a:endParaRPr lang="vi-VN" sz="900">
              <a:solidFill>
                <a:schemeClr val="accent1"/>
              </a:solidFill>
            </a:endParaRPr>
          </a:p>
        </p:txBody>
      </p:sp>
      <p:sp>
        <p:nvSpPr>
          <p:cNvPr id="31" name="Google Shape;558;p38">
            <a:extLst>
              <a:ext uri="{FF2B5EF4-FFF2-40B4-BE49-F238E27FC236}">
                <a16:creationId xmlns:a16="http://schemas.microsoft.com/office/drawing/2014/main" id="{97E457D7-2360-6788-0E8C-D4D7BD7235C9}"/>
              </a:ext>
            </a:extLst>
          </p:cNvPr>
          <p:cNvSpPr txBox="1">
            <a:spLocks/>
          </p:cNvSpPr>
          <p:nvPr/>
        </p:nvSpPr>
        <p:spPr>
          <a:xfrm>
            <a:off x="6820304" y="1283518"/>
            <a:ext cx="1157440" cy="6238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endParaRPr lang="vi-VN" sz="900">
              <a:solidFill>
                <a:srgbClr val="FACAF8"/>
              </a:solidFill>
            </a:endParaRPr>
          </a:p>
          <a:p>
            <a:pPr marL="0" indent="0" algn="ctr"/>
            <a:r>
              <a:rPr lang="vi-VN" sz="900">
                <a:solidFill>
                  <a:schemeClr val="accent1"/>
                </a:solidFill>
              </a:rPr>
              <a:t>4.</a:t>
            </a:r>
          </a:p>
          <a:p>
            <a:pPr marL="0" indent="0" algn="ctr"/>
            <a:r>
              <a:rPr lang="vi-VN" sz="900">
                <a:solidFill>
                  <a:schemeClr val="accent1"/>
                </a:solidFill>
              </a:rPr>
              <a:t>Phân loại </a:t>
            </a:r>
            <a:br>
              <a:rPr lang="en-US" sz="900">
                <a:solidFill>
                  <a:schemeClr val="accent1"/>
                </a:solidFill>
              </a:rPr>
            </a:br>
            <a:r>
              <a:rPr lang="vi-VN" sz="900">
                <a:solidFill>
                  <a:schemeClr val="accent1"/>
                </a:solidFill>
              </a:rPr>
              <a:t>nhị phân</a:t>
            </a:r>
          </a:p>
        </p:txBody>
      </p:sp>
      <p:sp>
        <p:nvSpPr>
          <p:cNvPr id="32" name="Google Shape;558;p38">
            <a:extLst>
              <a:ext uri="{FF2B5EF4-FFF2-40B4-BE49-F238E27FC236}">
                <a16:creationId xmlns:a16="http://schemas.microsoft.com/office/drawing/2014/main" id="{288CC7B3-0344-68B5-1BD0-7239E92CB44F}"/>
              </a:ext>
            </a:extLst>
          </p:cNvPr>
          <p:cNvSpPr txBox="1">
            <a:spLocks/>
          </p:cNvSpPr>
          <p:nvPr/>
        </p:nvSpPr>
        <p:spPr>
          <a:xfrm>
            <a:off x="6022180" y="1295496"/>
            <a:ext cx="1064223" cy="6238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endParaRPr lang="vi-VN" sz="900">
              <a:solidFill>
                <a:srgbClr val="FACAF8"/>
              </a:solidFill>
            </a:endParaRPr>
          </a:p>
          <a:p>
            <a:pPr marL="0" indent="0" algn="ctr"/>
            <a:r>
              <a:rPr lang="vi-VN" sz="900">
                <a:solidFill>
                  <a:schemeClr val="accent1"/>
                </a:solidFill>
              </a:rPr>
              <a:t>3.</a:t>
            </a:r>
          </a:p>
          <a:p>
            <a:pPr marL="0" indent="0" algn="ctr"/>
            <a:r>
              <a:rPr lang="vi-VN" sz="900">
                <a:solidFill>
                  <a:schemeClr val="accent1"/>
                </a:solidFill>
              </a:rPr>
              <a:t>Tiết kiệm </a:t>
            </a:r>
            <a:br>
              <a:rPr lang="en-US" sz="900">
                <a:solidFill>
                  <a:schemeClr val="accent1"/>
                </a:solidFill>
              </a:rPr>
            </a:br>
            <a:r>
              <a:rPr lang="vi-VN" sz="900">
                <a:solidFill>
                  <a:schemeClr val="accent1"/>
                </a:solidFill>
              </a:rPr>
              <a:t>thời gian</a:t>
            </a:r>
          </a:p>
        </p:txBody>
      </p:sp>
      <p:graphicFrame>
        <p:nvGraphicFramePr>
          <p:cNvPr id="33" name="Chart 32">
            <a:extLst>
              <a:ext uri="{FF2B5EF4-FFF2-40B4-BE49-F238E27FC236}">
                <a16:creationId xmlns:a16="http://schemas.microsoft.com/office/drawing/2014/main" id="{16A5965A-3CDA-33BA-F14B-B15CBF1E452F}"/>
              </a:ext>
            </a:extLst>
          </p:cNvPr>
          <p:cNvGraphicFramePr/>
          <p:nvPr>
            <p:extLst>
              <p:ext uri="{D42A27DB-BD31-4B8C-83A1-F6EECF244321}">
                <p14:modId xmlns:p14="http://schemas.microsoft.com/office/powerpoint/2010/main" val="1804207204"/>
              </p:ext>
            </p:extLst>
          </p:nvPr>
        </p:nvGraphicFramePr>
        <p:xfrm>
          <a:off x="964706" y="2674190"/>
          <a:ext cx="1723767" cy="16544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4" name="Chart 33">
            <a:extLst>
              <a:ext uri="{FF2B5EF4-FFF2-40B4-BE49-F238E27FC236}">
                <a16:creationId xmlns:a16="http://schemas.microsoft.com/office/drawing/2014/main" id="{6BD058F8-B53F-E5C2-CD93-B161811E8321}"/>
              </a:ext>
            </a:extLst>
          </p:cNvPr>
          <p:cNvGraphicFramePr/>
          <p:nvPr>
            <p:extLst>
              <p:ext uri="{D42A27DB-BD31-4B8C-83A1-F6EECF244321}">
                <p14:modId xmlns:p14="http://schemas.microsoft.com/office/powerpoint/2010/main" val="3400282746"/>
              </p:ext>
            </p:extLst>
          </p:nvPr>
        </p:nvGraphicFramePr>
        <p:xfrm>
          <a:off x="3655862" y="2744743"/>
          <a:ext cx="1775558" cy="165440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Chart 34">
            <a:extLst>
              <a:ext uri="{FF2B5EF4-FFF2-40B4-BE49-F238E27FC236}">
                <a16:creationId xmlns:a16="http://schemas.microsoft.com/office/drawing/2014/main" id="{CCA54935-1607-3C98-3EDE-2C9A422F7423}"/>
              </a:ext>
            </a:extLst>
          </p:cNvPr>
          <p:cNvGraphicFramePr/>
          <p:nvPr>
            <p:extLst>
              <p:ext uri="{D42A27DB-BD31-4B8C-83A1-F6EECF244321}">
                <p14:modId xmlns:p14="http://schemas.microsoft.com/office/powerpoint/2010/main" val="2882859445"/>
              </p:ext>
            </p:extLst>
          </p:nvPr>
        </p:nvGraphicFramePr>
        <p:xfrm>
          <a:off x="6554292" y="2811957"/>
          <a:ext cx="1869708" cy="1613929"/>
        </p:xfrm>
        <a:graphic>
          <a:graphicData uri="http://schemas.openxmlformats.org/drawingml/2006/chart">
            <c:chart xmlns:c="http://schemas.openxmlformats.org/drawingml/2006/chart" xmlns:r="http://schemas.openxmlformats.org/officeDocument/2006/relationships" r:id="rId6"/>
          </a:graphicData>
        </a:graphic>
      </p:graphicFrame>
      <p:sp>
        <p:nvSpPr>
          <p:cNvPr id="36" name="Google Shape;529;p37">
            <a:extLst>
              <a:ext uri="{FF2B5EF4-FFF2-40B4-BE49-F238E27FC236}">
                <a16:creationId xmlns:a16="http://schemas.microsoft.com/office/drawing/2014/main" id="{4F6EB41A-3E62-64DC-04AB-72A75A264524}"/>
              </a:ext>
            </a:extLst>
          </p:cNvPr>
          <p:cNvSpPr txBox="1">
            <a:spLocks/>
          </p:cNvSpPr>
          <p:nvPr/>
        </p:nvSpPr>
        <p:spPr>
          <a:xfrm>
            <a:off x="6796230" y="4266663"/>
            <a:ext cx="1627770"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r>
              <a:rPr lang="en-US" sz="1300">
                <a:solidFill>
                  <a:schemeClr val="bg1">
                    <a:lumMod val="75000"/>
                  </a:schemeClr>
                </a:solidFill>
              </a:rPr>
              <a:t>Random Forest</a:t>
            </a:r>
          </a:p>
        </p:txBody>
      </p:sp>
      <p:sp>
        <p:nvSpPr>
          <p:cNvPr id="37" name="Google Shape;529;p37">
            <a:extLst>
              <a:ext uri="{FF2B5EF4-FFF2-40B4-BE49-F238E27FC236}">
                <a16:creationId xmlns:a16="http://schemas.microsoft.com/office/drawing/2014/main" id="{80C4C707-724C-90CD-8C08-F7F365B9B2BF}"/>
              </a:ext>
            </a:extLst>
          </p:cNvPr>
          <p:cNvSpPr txBox="1">
            <a:spLocks/>
          </p:cNvSpPr>
          <p:nvPr/>
        </p:nvSpPr>
        <p:spPr>
          <a:xfrm>
            <a:off x="3655862" y="4266663"/>
            <a:ext cx="1775558"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r>
              <a:rPr lang="en-US" sz="1300">
                <a:solidFill>
                  <a:schemeClr val="bg1">
                    <a:lumMod val="75000"/>
                  </a:schemeClr>
                </a:solidFill>
              </a:rPr>
              <a:t>K-Nearest Neighbors</a:t>
            </a:r>
          </a:p>
        </p:txBody>
      </p:sp>
      <p:sp>
        <p:nvSpPr>
          <p:cNvPr id="38" name="Google Shape;529;p37">
            <a:extLst>
              <a:ext uri="{FF2B5EF4-FFF2-40B4-BE49-F238E27FC236}">
                <a16:creationId xmlns:a16="http://schemas.microsoft.com/office/drawing/2014/main" id="{B4D571E4-6313-C536-ECAF-D9ECD6183869}"/>
              </a:ext>
            </a:extLst>
          </p:cNvPr>
          <p:cNvSpPr txBox="1">
            <a:spLocks/>
          </p:cNvSpPr>
          <p:nvPr/>
        </p:nvSpPr>
        <p:spPr>
          <a:xfrm>
            <a:off x="1388578" y="3130699"/>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1</a:t>
            </a:r>
          </a:p>
        </p:txBody>
      </p:sp>
      <p:sp>
        <p:nvSpPr>
          <p:cNvPr id="39" name="Google Shape;529;p37">
            <a:extLst>
              <a:ext uri="{FF2B5EF4-FFF2-40B4-BE49-F238E27FC236}">
                <a16:creationId xmlns:a16="http://schemas.microsoft.com/office/drawing/2014/main" id="{5AEABDB5-E24B-CDEA-1F4D-0EDF3FFC62B7}"/>
              </a:ext>
            </a:extLst>
          </p:cNvPr>
          <p:cNvSpPr txBox="1">
            <a:spLocks/>
          </p:cNvSpPr>
          <p:nvPr/>
        </p:nvSpPr>
        <p:spPr>
          <a:xfrm>
            <a:off x="1400879" y="3629657"/>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3</a:t>
            </a:r>
          </a:p>
        </p:txBody>
      </p:sp>
      <p:sp>
        <p:nvSpPr>
          <p:cNvPr id="40" name="Google Shape;529;p37">
            <a:extLst>
              <a:ext uri="{FF2B5EF4-FFF2-40B4-BE49-F238E27FC236}">
                <a16:creationId xmlns:a16="http://schemas.microsoft.com/office/drawing/2014/main" id="{6437E8DC-6E67-0C28-00F2-E99BEE8007A8}"/>
              </a:ext>
            </a:extLst>
          </p:cNvPr>
          <p:cNvSpPr txBox="1">
            <a:spLocks/>
          </p:cNvSpPr>
          <p:nvPr/>
        </p:nvSpPr>
        <p:spPr>
          <a:xfrm>
            <a:off x="4063077" y="3191301"/>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1</a:t>
            </a:r>
          </a:p>
        </p:txBody>
      </p:sp>
      <p:sp>
        <p:nvSpPr>
          <p:cNvPr id="41" name="Google Shape;529;p37">
            <a:extLst>
              <a:ext uri="{FF2B5EF4-FFF2-40B4-BE49-F238E27FC236}">
                <a16:creationId xmlns:a16="http://schemas.microsoft.com/office/drawing/2014/main" id="{A2EC6BE5-6096-AB21-1E3B-0E5BE14EEAA8}"/>
              </a:ext>
            </a:extLst>
          </p:cNvPr>
          <p:cNvSpPr txBox="1">
            <a:spLocks/>
          </p:cNvSpPr>
          <p:nvPr/>
        </p:nvSpPr>
        <p:spPr>
          <a:xfrm>
            <a:off x="1887926" y="3656399"/>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4</a:t>
            </a:r>
          </a:p>
        </p:txBody>
      </p:sp>
      <p:sp>
        <p:nvSpPr>
          <p:cNvPr id="42" name="Google Shape;529;p37">
            <a:extLst>
              <a:ext uri="{FF2B5EF4-FFF2-40B4-BE49-F238E27FC236}">
                <a16:creationId xmlns:a16="http://schemas.microsoft.com/office/drawing/2014/main" id="{B4BBC806-9DCC-E222-8E90-6F9288F103D7}"/>
              </a:ext>
            </a:extLst>
          </p:cNvPr>
          <p:cNvSpPr txBox="1">
            <a:spLocks/>
          </p:cNvSpPr>
          <p:nvPr/>
        </p:nvSpPr>
        <p:spPr>
          <a:xfrm>
            <a:off x="4580604" y="3210317"/>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2</a:t>
            </a:r>
          </a:p>
        </p:txBody>
      </p:sp>
      <p:sp>
        <p:nvSpPr>
          <p:cNvPr id="43" name="Google Shape;529;p37">
            <a:extLst>
              <a:ext uri="{FF2B5EF4-FFF2-40B4-BE49-F238E27FC236}">
                <a16:creationId xmlns:a16="http://schemas.microsoft.com/office/drawing/2014/main" id="{199DF6FB-EED1-734F-AB35-E72A47C08220}"/>
              </a:ext>
            </a:extLst>
          </p:cNvPr>
          <p:cNvSpPr txBox="1">
            <a:spLocks/>
          </p:cNvSpPr>
          <p:nvPr/>
        </p:nvSpPr>
        <p:spPr>
          <a:xfrm>
            <a:off x="7470016" y="3210316"/>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2</a:t>
            </a:r>
          </a:p>
        </p:txBody>
      </p:sp>
      <p:sp>
        <p:nvSpPr>
          <p:cNvPr id="44" name="Google Shape;529;p37">
            <a:extLst>
              <a:ext uri="{FF2B5EF4-FFF2-40B4-BE49-F238E27FC236}">
                <a16:creationId xmlns:a16="http://schemas.microsoft.com/office/drawing/2014/main" id="{E42B5033-E345-83F8-CFFD-BC4276FD17A1}"/>
              </a:ext>
            </a:extLst>
          </p:cNvPr>
          <p:cNvSpPr txBox="1">
            <a:spLocks/>
          </p:cNvSpPr>
          <p:nvPr/>
        </p:nvSpPr>
        <p:spPr>
          <a:xfrm>
            <a:off x="7470016" y="3738489"/>
            <a:ext cx="280197"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ctr"/>
            <a:r>
              <a:rPr lang="en-US" sz="900">
                <a:solidFill>
                  <a:schemeClr val="accent1"/>
                </a:solidFill>
              </a:rPr>
              <a:t>4</a:t>
            </a:r>
          </a:p>
        </p:txBody>
      </p:sp>
      <p:cxnSp>
        <p:nvCxnSpPr>
          <p:cNvPr id="45" name="Straight Connector 44">
            <a:extLst>
              <a:ext uri="{FF2B5EF4-FFF2-40B4-BE49-F238E27FC236}">
                <a16:creationId xmlns:a16="http://schemas.microsoft.com/office/drawing/2014/main" id="{594FC095-E849-E179-F79F-C8564D5BF07C}"/>
              </a:ext>
            </a:extLst>
          </p:cNvPr>
          <p:cNvCxnSpPr/>
          <p:nvPr/>
        </p:nvCxnSpPr>
        <p:spPr>
          <a:xfrm>
            <a:off x="4540761" y="3569272"/>
            <a:ext cx="64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Google Shape;529;p37">
            <a:extLst>
              <a:ext uri="{FF2B5EF4-FFF2-40B4-BE49-F238E27FC236}">
                <a16:creationId xmlns:a16="http://schemas.microsoft.com/office/drawing/2014/main" id="{F1226C14-15E3-3087-B8F1-C929C8099551}"/>
              </a:ext>
            </a:extLst>
          </p:cNvPr>
          <p:cNvSpPr txBox="1">
            <a:spLocks/>
          </p:cNvSpPr>
          <p:nvPr/>
        </p:nvSpPr>
        <p:spPr>
          <a:xfrm>
            <a:off x="6114996" y="2199064"/>
            <a:ext cx="1471358" cy="264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r>
              <a:rPr lang="en-US" sz="1300" err="1">
                <a:solidFill>
                  <a:schemeClr val="bg1">
                    <a:lumMod val="75000"/>
                  </a:schemeClr>
                </a:solidFill>
              </a:rPr>
              <a:t>Tiêu</a:t>
            </a:r>
            <a:r>
              <a:rPr lang="en-US" sz="1300">
                <a:solidFill>
                  <a:schemeClr val="bg1">
                    <a:lumMod val="75000"/>
                  </a:schemeClr>
                </a:solidFill>
              </a:rPr>
              <a:t> </a:t>
            </a:r>
            <a:r>
              <a:rPr lang="en-US" sz="1300" err="1">
                <a:solidFill>
                  <a:schemeClr val="bg1">
                    <a:lumMod val="75000"/>
                  </a:schemeClr>
                </a:solidFill>
              </a:rPr>
              <a:t>chí</a:t>
            </a:r>
            <a:r>
              <a:rPr lang="en-US" sz="1300">
                <a:solidFill>
                  <a:schemeClr val="bg1">
                    <a:lumMod val="75000"/>
                  </a:schemeClr>
                </a:solidFill>
              </a:rPr>
              <a:t> </a:t>
            </a:r>
            <a:r>
              <a:rPr lang="en-US" sz="1300" err="1">
                <a:solidFill>
                  <a:schemeClr val="bg1">
                    <a:lumMod val="75000"/>
                  </a:schemeClr>
                </a:solidFill>
              </a:rPr>
              <a:t>lựa</a:t>
            </a:r>
            <a:r>
              <a:rPr lang="en-US" sz="1300">
                <a:solidFill>
                  <a:schemeClr val="bg1">
                    <a:lumMod val="75000"/>
                  </a:schemeClr>
                </a:solidFill>
              </a:rPr>
              <a:t> </a:t>
            </a:r>
            <a:r>
              <a:rPr lang="en-US" sz="1300" err="1">
                <a:solidFill>
                  <a:schemeClr val="bg1">
                    <a:lumMod val="75000"/>
                  </a:schemeClr>
                </a:solidFill>
              </a:rPr>
              <a:t>chọn</a:t>
            </a:r>
            <a:endParaRPr lang="en-US" sz="1300">
              <a:solidFill>
                <a:schemeClr val="bg1">
                  <a:lumMod val="75000"/>
                </a:schemeClr>
              </a:solidFill>
            </a:endParaRPr>
          </a:p>
        </p:txBody>
      </p:sp>
    </p:spTree>
    <p:extLst>
      <p:ext uri="{BB962C8B-B14F-4D97-AF65-F5344CB8AC3E}">
        <p14:creationId xmlns:p14="http://schemas.microsoft.com/office/powerpoint/2010/main" val="2541069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wipe(down)">
                                      <p:cBhvr>
                                        <p:cTn id="7" dur="580">
                                          <p:stCondLst>
                                            <p:cond delay="0"/>
                                          </p:stCondLst>
                                        </p:cTn>
                                        <p:tgtEl>
                                          <p:spTgt spid="612"/>
                                        </p:tgtEl>
                                      </p:cBhvr>
                                    </p:animEffect>
                                    <p:anim calcmode="lin" valueType="num">
                                      <p:cBhvr>
                                        <p:cTn id="8" dur="1822" tmFilter="0,0; 0.14,0.36; 0.43,0.73; 0.71,0.91; 1.0,1.0">
                                          <p:stCondLst>
                                            <p:cond delay="0"/>
                                          </p:stCondLst>
                                        </p:cTn>
                                        <p:tgtEl>
                                          <p:spTgt spid="6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2"/>
                                        </p:tgtEl>
                                        <p:attrNameLst>
                                          <p:attrName>ppt_y</p:attrName>
                                        </p:attrNameLst>
                                      </p:cBhvr>
                                      <p:tavLst>
                                        <p:tav tm="0" fmla="#ppt_y-sin(pi*$)/81">
                                          <p:val>
                                            <p:fltVal val="0"/>
                                          </p:val>
                                        </p:tav>
                                        <p:tav tm="100000">
                                          <p:val>
                                            <p:fltVal val="1"/>
                                          </p:val>
                                        </p:tav>
                                      </p:tavLst>
                                    </p:anim>
                                    <p:animScale>
                                      <p:cBhvr>
                                        <p:cTn id="13" dur="26">
                                          <p:stCondLst>
                                            <p:cond delay="650"/>
                                          </p:stCondLst>
                                        </p:cTn>
                                        <p:tgtEl>
                                          <p:spTgt spid="612"/>
                                        </p:tgtEl>
                                      </p:cBhvr>
                                      <p:to x="100000" y="60000"/>
                                    </p:animScale>
                                    <p:animScale>
                                      <p:cBhvr>
                                        <p:cTn id="14" dur="166" decel="50000">
                                          <p:stCondLst>
                                            <p:cond delay="676"/>
                                          </p:stCondLst>
                                        </p:cTn>
                                        <p:tgtEl>
                                          <p:spTgt spid="612"/>
                                        </p:tgtEl>
                                      </p:cBhvr>
                                      <p:to x="100000" y="100000"/>
                                    </p:animScale>
                                    <p:animScale>
                                      <p:cBhvr>
                                        <p:cTn id="15" dur="26">
                                          <p:stCondLst>
                                            <p:cond delay="1312"/>
                                          </p:stCondLst>
                                        </p:cTn>
                                        <p:tgtEl>
                                          <p:spTgt spid="612"/>
                                        </p:tgtEl>
                                      </p:cBhvr>
                                      <p:to x="100000" y="80000"/>
                                    </p:animScale>
                                    <p:animScale>
                                      <p:cBhvr>
                                        <p:cTn id="16" dur="166" decel="50000">
                                          <p:stCondLst>
                                            <p:cond delay="1338"/>
                                          </p:stCondLst>
                                        </p:cTn>
                                        <p:tgtEl>
                                          <p:spTgt spid="612"/>
                                        </p:tgtEl>
                                      </p:cBhvr>
                                      <p:to x="100000" y="100000"/>
                                    </p:animScale>
                                    <p:animScale>
                                      <p:cBhvr>
                                        <p:cTn id="17" dur="26">
                                          <p:stCondLst>
                                            <p:cond delay="1642"/>
                                          </p:stCondLst>
                                        </p:cTn>
                                        <p:tgtEl>
                                          <p:spTgt spid="612"/>
                                        </p:tgtEl>
                                      </p:cBhvr>
                                      <p:to x="100000" y="90000"/>
                                    </p:animScale>
                                    <p:animScale>
                                      <p:cBhvr>
                                        <p:cTn id="18" dur="166" decel="50000">
                                          <p:stCondLst>
                                            <p:cond delay="1668"/>
                                          </p:stCondLst>
                                        </p:cTn>
                                        <p:tgtEl>
                                          <p:spTgt spid="612"/>
                                        </p:tgtEl>
                                      </p:cBhvr>
                                      <p:to x="100000" y="100000"/>
                                    </p:animScale>
                                    <p:animScale>
                                      <p:cBhvr>
                                        <p:cTn id="19" dur="26">
                                          <p:stCondLst>
                                            <p:cond delay="1808"/>
                                          </p:stCondLst>
                                        </p:cTn>
                                        <p:tgtEl>
                                          <p:spTgt spid="612"/>
                                        </p:tgtEl>
                                      </p:cBhvr>
                                      <p:to x="100000" y="95000"/>
                                    </p:animScale>
                                    <p:animScale>
                                      <p:cBhvr>
                                        <p:cTn id="20" dur="166" decel="50000">
                                          <p:stCondLst>
                                            <p:cond delay="1834"/>
                                          </p:stCondLst>
                                        </p:cTn>
                                        <p:tgtEl>
                                          <p:spTgt spid="612"/>
                                        </p:tgtEl>
                                      </p:cBhvr>
                                      <p:to x="100000" y="100000"/>
                                    </p:animScale>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heel(1)">
                                      <p:cBhvr>
                                        <p:cTn id="24" dur="2000"/>
                                        <p:tgtEl>
                                          <p:spTgt spid="2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29">
                                            <p:txEl>
                                              <p:pRg st="1" end="1"/>
                                            </p:txEl>
                                          </p:spTgt>
                                        </p:tgtEl>
                                        <p:attrNameLst>
                                          <p:attrName>style.visibility</p:attrName>
                                        </p:attrNameLst>
                                      </p:cBhvr>
                                      <p:to>
                                        <p:strVal val="visible"/>
                                      </p:to>
                                    </p:set>
                                    <p:animEffect transition="in" filter="wheel(1)">
                                      <p:cBhvr>
                                        <p:cTn id="27" dur="2000"/>
                                        <p:tgtEl>
                                          <p:spTgt spid="29">
                                            <p:txEl>
                                              <p:pRg st="1" end="1"/>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29">
                                            <p:txEl>
                                              <p:pRg st="2" end="2"/>
                                            </p:txEl>
                                          </p:spTgt>
                                        </p:tgtEl>
                                        <p:attrNameLst>
                                          <p:attrName>style.visibility</p:attrName>
                                        </p:attrNameLst>
                                      </p:cBhvr>
                                      <p:to>
                                        <p:strVal val="visible"/>
                                      </p:to>
                                    </p:set>
                                    <p:animEffect transition="in" filter="wheel(1)">
                                      <p:cBhvr>
                                        <p:cTn id="30" dur="2000"/>
                                        <p:tgtEl>
                                          <p:spTgt spid="29">
                                            <p:txEl>
                                              <p:pRg st="2" end="2"/>
                                            </p:txEl>
                                          </p:spTgt>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heel(1)">
                                      <p:cBhvr>
                                        <p:cTn id="33" dur="2000"/>
                                        <p:tgtEl>
                                          <p:spTgt spid="30"/>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heel(1)">
                                      <p:cBhvr>
                                        <p:cTn id="36" dur="2000"/>
                                        <p:tgtEl>
                                          <p:spTgt spid="31"/>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heel(1)">
                                      <p:cBhvr>
                                        <p:cTn id="39" dur="2000"/>
                                        <p:tgtEl>
                                          <p:spTgt spid="32"/>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heel(1)">
                                      <p:cBhvr>
                                        <p:cTn id="42" dur="20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down)">
                                      <p:cBhvr>
                                        <p:cTn id="50" dur="500"/>
                                        <p:tgtEl>
                                          <p:spTgt spid="3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down)">
                                      <p:cBhvr>
                                        <p:cTn id="53" dur="500"/>
                                        <p:tgtEl>
                                          <p:spTgt spid="3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down)">
                                      <p:cBhvr>
                                        <p:cTn id="62" dur="500"/>
                                        <p:tgtEl>
                                          <p:spTgt spid="3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down)">
                                      <p:cBhvr>
                                        <p:cTn id="65" dur="500"/>
                                        <p:tgtEl>
                                          <p:spTgt spid="3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down)">
                                      <p:cBhvr>
                                        <p:cTn id="71" dur="500"/>
                                        <p:tgtEl>
                                          <p:spTgt spid="4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down)">
                                      <p:cBhvr>
                                        <p:cTn id="77" dur="500"/>
                                        <p:tgtEl>
                                          <p:spTgt spid="4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par>
                                <p:cTn id="81" presetID="22" presetClass="entr" presetSubtype="4"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down)">
                                      <p:cBhvr>
                                        <p:cTn id="83" dur="500"/>
                                        <p:tgtEl>
                                          <p:spTgt spid="4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down)">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7" grpId="0"/>
      <p:bldGraphic spid="28" grpId="0">
        <p:bldAsOne/>
      </p:bldGraphic>
      <p:bldP spid="29" grpId="0" build="p"/>
      <p:bldP spid="30" grpId="0"/>
      <p:bldP spid="31" grpId="0"/>
      <p:bldP spid="32" grpId="0"/>
      <p:bldGraphic spid="33" grpId="0">
        <p:bldAsOne/>
      </p:bldGraphic>
      <p:bldGraphic spid="34" grpId="0">
        <p:bldAsOne/>
      </p:bldGraphic>
      <p:bldGraphic spid="35" grpId="0">
        <p:bldAsOne/>
      </p:bldGraphic>
      <p:bldP spid="36" grpId="0"/>
      <p:bldP spid="37" grpId="0"/>
      <p:bldP spid="38" grpId="0"/>
      <p:bldP spid="39" grpId="0"/>
      <p:bldP spid="40" grpId="0"/>
      <p:bldP spid="41" grpId="0"/>
      <p:bldP spid="42" grpId="0"/>
      <p:bldP spid="43" grpId="0"/>
      <p:bldP spid="44"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2008574" y="349380"/>
            <a:ext cx="5126852" cy="629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a:solidFill>
                  <a:schemeClr val="bg2">
                    <a:lumMod val="50000"/>
                  </a:schemeClr>
                </a:solidFill>
                <a:latin typeface="+mn-lt"/>
              </a:rPr>
              <a:t>Chọn biến để xây mô hình</a:t>
            </a:r>
          </a:p>
        </p:txBody>
      </p:sp>
      <p:sp>
        <p:nvSpPr>
          <p:cNvPr id="14" name="TextBox 13">
            <a:extLst>
              <a:ext uri="{FF2B5EF4-FFF2-40B4-BE49-F238E27FC236}">
                <a16:creationId xmlns:a16="http://schemas.microsoft.com/office/drawing/2014/main" id="{07DA420D-592B-894F-08F9-E106F189F42A}"/>
              </a:ext>
            </a:extLst>
          </p:cNvPr>
          <p:cNvSpPr txBox="1"/>
          <p:nvPr/>
        </p:nvSpPr>
        <p:spPr>
          <a:xfrm>
            <a:off x="6297284" y="1725940"/>
            <a:ext cx="2337758" cy="2031325"/>
          </a:xfrm>
          <a:prstGeom prst="rect">
            <a:avLst/>
          </a:prstGeom>
          <a:noFill/>
        </p:spPr>
        <p:txBody>
          <a:bodyPr wrap="square" rtlCol="0">
            <a:spAutoFit/>
          </a:bodyPr>
          <a:lstStyle/>
          <a:p>
            <a:r>
              <a:rPr lang="en-US" err="1"/>
              <a:t>Sẽ</a:t>
            </a:r>
            <a:r>
              <a:rPr lang="en-US"/>
              <a:t> </a:t>
            </a:r>
            <a:r>
              <a:rPr lang="en-US" err="1"/>
              <a:t>sử</a:t>
            </a:r>
            <a:r>
              <a:rPr lang="en-US"/>
              <a:t> </a:t>
            </a:r>
            <a:r>
              <a:rPr lang="en-US" err="1"/>
              <a:t>dụng</a:t>
            </a:r>
            <a:r>
              <a:rPr lang="en-US"/>
              <a:t> 7 </a:t>
            </a:r>
            <a:r>
              <a:rPr lang="en-US" err="1"/>
              <a:t>cột</a:t>
            </a:r>
            <a:r>
              <a:rPr lang="en-US"/>
              <a:t> </a:t>
            </a:r>
            <a:r>
              <a:rPr lang="en-US" err="1"/>
              <a:t>có</a:t>
            </a:r>
            <a:r>
              <a:rPr lang="en-US"/>
              <a:t> </a:t>
            </a:r>
            <a:r>
              <a:rPr lang="en-US" err="1"/>
              <a:t>chỉ</a:t>
            </a:r>
            <a:r>
              <a:rPr lang="en-US"/>
              <a:t> </a:t>
            </a:r>
            <a:r>
              <a:rPr lang="en-US" err="1"/>
              <a:t>số</a:t>
            </a:r>
            <a:r>
              <a:rPr lang="en-US"/>
              <a:t> </a:t>
            </a:r>
            <a:r>
              <a:rPr lang="en-US" err="1"/>
              <a:t>quan</a:t>
            </a:r>
            <a:r>
              <a:rPr lang="en-US"/>
              <a:t> </a:t>
            </a:r>
            <a:r>
              <a:rPr lang="en-US" err="1"/>
              <a:t>trọng</a:t>
            </a:r>
            <a:r>
              <a:rPr lang="en-US"/>
              <a:t> </a:t>
            </a:r>
            <a:r>
              <a:rPr lang="en-US" err="1"/>
              <a:t>cao</a:t>
            </a:r>
            <a:r>
              <a:rPr lang="en-US"/>
              <a:t> </a:t>
            </a:r>
            <a:r>
              <a:rPr lang="en-US" err="1"/>
              <a:t>nhất</a:t>
            </a:r>
            <a:r>
              <a:rPr lang="en-US"/>
              <a:t> </a:t>
            </a:r>
            <a:r>
              <a:rPr lang="en-US" err="1"/>
              <a:t>đó</a:t>
            </a:r>
            <a:r>
              <a:rPr lang="en-US"/>
              <a:t> </a:t>
            </a:r>
            <a:r>
              <a:rPr lang="en-US" err="1"/>
              <a:t>là</a:t>
            </a:r>
            <a:r>
              <a:rPr lang="en-US"/>
              <a:t>:</a:t>
            </a:r>
          </a:p>
          <a:p>
            <a:pPr marL="285750" indent="-285750">
              <a:buFont typeface="Wingdings" panose="05000000000000000000" pitchFamily="2" charset="2"/>
              <a:buChar char="Ø"/>
            </a:pPr>
            <a:r>
              <a:rPr lang="en-US"/>
              <a:t>BMI </a:t>
            </a:r>
          </a:p>
          <a:p>
            <a:pPr marL="285750" indent="-285750">
              <a:buFont typeface="Wingdings" panose="05000000000000000000" pitchFamily="2" charset="2"/>
              <a:buChar char="Ø"/>
            </a:pPr>
            <a:r>
              <a:rPr lang="en-US" err="1"/>
              <a:t>Wt</a:t>
            </a:r>
            <a:endParaRPr lang="en-US"/>
          </a:p>
          <a:p>
            <a:pPr marL="285750" indent="-285750">
              <a:buFont typeface="Wingdings" panose="05000000000000000000" pitchFamily="2" charset="2"/>
              <a:buChar char="Ø"/>
            </a:pPr>
            <a:r>
              <a:rPr lang="en-US"/>
              <a:t>Medical_Histor_4</a:t>
            </a:r>
          </a:p>
          <a:p>
            <a:pPr marL="285750" indent="-285750">
              <a:buFont typeface="Wingdings" panose="05000000000000000000" pitchFamily="2" charset="2"/>
              <a:buChar char="Ø"/>
            </a:pPr>
            <a:r>
              <a:rPr lang="en-US"/>
              <a:t>Product_Info_4</a:t>
            </a:r>
          </a:p>
          <a:p>
            <a:pPr marL="285750" indent="-285750">
              <a:buFont typeface="Wingdings" panose="05000000000000000000" pitchFamily="2" charset="2"/>
              <a:buChar char="Ø"/>
            </a:pPr>
            <a:r>
              <a:rPr lang="en-US" err="1"/>
              <a:t>Ins_Age</a:t>
            </a:r>
            <a:endParaRPr lang="en-US"/>
          </a:p>
          <a:p>
            <a:pPr marL="285750" indent="-285750">
              <a:buFont typeface="Wingdings" panose="05000000000000000000" pitchFamily="2" charset="2"/>
              <a:buChar char="Ø"/>
            </a:pPr>
            <a:r>
              <a:rPr lang="en-US"/>
              <a:t>Employment_Info_1</a:t>
            </a:r>
          </a:p>
          <a:p>
            <a:pPr marL="285750" indent="-285750">
              <a:buFont typeface="Wingdings" panose="05000000000000000000" pitchFamily="2" charset="2"/>
              <a:buChar char="Ø"/>
            </a:pPr>
            <a:r>
              <a:rPr lang="en-US"/>
              <a:t>Medical_History_1</a:t>
            </a:r>
          </a:p>
        </p:txBody>
      </p:sp>
      <p:graphicFrame>
        <p:nvGraphicFramePr>
          <p:cNvPr id="5" name="Chart 4">
            <a:extLst>
              <a:ext uri="{FF2B5EF4-FFF2-40B4-BE49-F238E27FC236}">
                <a16:creationId xmlns:a16="http://schemas.microsoft.com/office/drawing/2014/main" id="{2AF00D5A-27B6-D4CE-0258-E4D0CCEF613B}"/>
              </a:ext>
            </a:extLst>
          </p:cNvPr>
          <p:cNvGraphicFramePr/>
          <p:nvPr>
            <p:extLst>
              <p:ext uri="{D42A27DB-BD31-4B8C-83A1-F6EECF244321}">
                <p14:modId xmlns:p14="http://schemas.microsoft.com/office/powerpoint/2010/main" val="2227616966"/>
              </p:ext>
            </p:extLst>
          </p:nvPr>
        </p:nvGraphicFramePr>
        <p:xfrm>
          <a:off x="337808" y="664257"/>
          <a:ext cx="5959476" cy="4154689"/>
        </p:xfrm>
        <a:graphic>
          <a:graphicData uri="http://schemas.openxmlformats.org/drawingml/2006/chart">
            <c:chart xmlns:c="http://schemas.openxmlformats.org/drawingml/2006/chart" xmlns:r="http://schemas.openxmlformats.org/officeDocument/2006/relationships" r:id="rId3"/>
          </a:graphicData>
        </a:graphic>
      </p:graphicFrame>
      <p:sp>
        <p:nvSpPr>
          <p:cNvPr id="12" name="Speech Bubble: Rectangle with Corners Rounded 11">
            <a:extLst>
              <a:ext uri="{FF2B5EF4-FFF2-40B4-BE49-F238E27FC236}">
                <a16:creationId xmlns:a16="http://schemas.microsoft.com/office/drawing/2014/main" id="{CFE33C5D-E970-2B67-C7AE-CCD4A8E2476A}"/>
              </a:ext>
            </a:extLst>
          </p:cNvPr>
          <p:cNvSpPr/>
          <p:nvPr/>
        </p:nvSpPr>
        <p:spPr>
          <a:xfrm>
            <a:off x="3338422" y="1152283"/>
            <a:ext cx="2467155" cy="1147313"/>
          </a:xfrm>
          <a:prstGeom prst="wedgeRoundRectCallout">
            <a:avLst>
              <a:gd name="adj1" fmla="val -40433"/>
              <a:gd name="adj2" fmla="val 75282"/>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err="1"/>
              <a:t>Sử</a:t>
            </a:r>
            <a:r>
              <a:rPr lang="en-US"/>
              <a:t> </a:t>
            </a:r>
            <a:r>
              <a:rPr lang="en-US" err="1"/>
              <a:t>dụng</a:t>
            </a:r>
            <a:r>
              <a:rPr lang="en-US"/>
              <a:t> </a:t>
            </a:r>
            <a:r>
              <a:rPr lang="en-US" err="1"/>
              <a:t>một</a:t>
            </a:r>
            <a:r>
              <a:rPr lang="en-US"/>
              <a:t> </a:t>
            </a:r>
            <a:r>
              <a:rPr lang="en-US" err="1"/>
              <a:t>mô</a:t>
            </a:r>
            <a:r>
              <a:rPr lang="en-US"/>
              <a:t> </a:t>
            </a:r>
            <a:r>
              <a:rPr lang="en-US" err="1"/>
              <a:t>hình</a:t>
            </a:r>
            <a:r>
              <a:rPr lang="en-US"/>
              <a:t> </a:t>
            </a:r>
            <a:r>
              <a:rPr lang="en-US" b="1" i="1"/>
              <a:t>black hole Random forest </a:t>
            </a:r>
            <a:r>
              <a:rPr lang="en-US" err="1"/>
              <a:t>để</a:t>
            </a:r>
            <a:r>
              <a:rPr lang="en-US"/>
              <a:t> </a:t>
            </a:r>
            <a:r>
              <a:rPr lang="en-US" err="1"/>
              <a:t>lọc</a:t>
            </a:r>
            <a:r>
              <a:rPr lang="en-US"/>
              <a:t> </a:t>
            </a:r>
            <a:r>
              <a:rPr lang="en-US" err="1"/>
              <a:t>ra</a:t>
            </a:r>
            <a:r>
              <a:rPr lang="en-US"/>
              <a:t> </a:t>
            </a:r>
            <a:br>
              <a:rPr lang="en-US"/>
            </a:br>
            <a:r>
              <a:rPr lang="en-US" b="1" i="1">
                <a:solidFill>
                  <a:schemeClr val="tx2">
                    <a:lumMod val="75000"/>
                  </a:schemeClr>
                </a:solidFill>
              </a:rPr>
              <a:t>20 </a:t>
            </a:r>
            <a:r>
              <a:rPr lang="en-US" b="1" i="1" err="1">
                <a:solidFill>
                  <a:schemeClr val="tx2">
                    <a:lumMod val="75000"/>
                  </a:schemeClr>
                </a:solidFill>
              </a:rPr>
              <a:t>biến</a:t>
            </a:r>
            <a:r>
              <a:rPr lang="en-US" b="1" i="1">
                <a:solidFill>
                  <a:schemeClr val="tx2">
                    <a:lumMod val="75000"/>
                  </a:schemeClr>
                </a:solidFill>
              </a:rPr>
              <a:t> </a:t>
            </a:r>
            <a:r>
              <a:rPr lang="en-US" b="1" i="1" err="1">
                <a:solidFill>
                  <a:schemeClr val="tx2">
                    <a:lumMod val="75000"/>
                  </a:schemeClr>
                </a:solidFill>
              </a:rPr>
              <a:t>quan</a:t>
            </a:r>
            <a:r>
              <a:rPr lang="en-US" b="1" i="1">
                <a:solidFill>
                  <a:schemeClr val="tx2">
                    <a:lumMod val="75000"/>
                  </a:schemeClr>
                </a:solidFill>
              </a:rPr>
              <a:t> </a:t>
            </a:r>
            <a:r>
              <a:rPr lang="en-US" b="1" i="1" err="1">
                <a:solidFill>
                  <a:schemeClr val="tx2">
                    <a:lumMod val="75000"/>
                  </a:schemeClr>
                </a:solidFill>
              </a:rPr>
              <a:t>trọng</a:t>
            </a:r>
            <a:r>
              <a:rPr lang="en-US" b="1" i="1">
                <a:solidFill>
                  <a:schemeClr val="tx2">
                    <a:lumMod val="75000"/>
                  </a:schemeClr>
                </a:solidFill>
              </a:rPr>
              <a:t> </a:t>
            </a:r>
            <a:r>
              <a:rPr lang="en-US" b="1" i="1" err="1">
                <a:solidFill>
                  <a:schemeClr val="tx2">
                    <a:lumMod val="75000"/>
                  </a:schemeClr>
                </a:solidFill>
              </a:rPr>
              <a:t>nhất</a:t>
            </a:r>
            <a:endParaRPr lang="en-US" b="1" i="1">
              <a:solidFill>
                <a:schemeClr val="tx2">
                  <a:lumMod val="75000"/>
                </a:schemeClr>
              </a:solidFill>
              <a:cs typeface="Arial"/>
            </a:endParaRPr>
          </a:p>
        </p:txBody>
      </p:sp>
    </p:spTree>
    <p:extLst>
      <p:ext uri="{BB962C8B-B14F-4D97-AF65-F5344CB8AC3E}">
        <p14:creationId xmlns:p14="http://schemas.microsoft.com/office/powerpoint/2010/main" val="3627302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wipe(down)">
                                      <p:cBhvr>
                                        <p:cTn id="7" dur="500"/>
                                        <p:tgtEl>
                                          <p:spTgt spid="6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14" grpId="0"/>
      <p:bldGraphic spid="5" grpId="0">
        <p:bldAsOne/>
      </p:bldGraphic>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bg2">
                    <a:lumMod val="50000"/>
                  </a:schemeClr>
                </a:solidFill>
                <a:latin typeface="+mn-lt"/>
              </a:rPr>
              <a:t>Input and output</a:t>
            </a:r>
          </a:p>
        </p:txBody>
      </p:sp>
      <p:sp>
        <p:nvSpPr>
          <p:cNvPr id="4" name="Google Shape;1147;p55">
            <a:extLst>
              <a:ext uri="{FF2B5EF4-FFF2-40B4-BE49-F238E27FC236}">
                <a16:creationId xmlns:a16="http://schemas.microsoft.com/office/drawing/2014/main" id="{42F070C6-8088-2282-226D-3FC50316761C}"/>
              </a:ext>
            </a:extLst>
          </p:cNvPr>
          <p:cNvSpPr/>
          <p:nvPr/>
        </p:nvSpPr>
        <p:spPr>
          <a:xfrm flipH="1">
            <a:off x="926042" y="2571750"/>
            <a:ext cx="794087" cy="52442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a:solidFill>
                  <a:schemeClr val="dk1"/>
                </a:solidFill>
                <a:latin typeface="Chivo"/>
                <a:ea typeface="Chivo"/>
                <a:cs typeface="Chivo"/>
                <a:sym typeface="Chivo"/>
              </a:rPr>
              <a:t>Input</a:t>
            </a:r>
            <a:endParaRPr sz="1600" b="1">
              <a:solidFill>
                <a:schemeClr val="dk1"/>
              </a:solidFill>
              <a:latin typeface="Chivo"/>
              <a:ea typeface="Chivo"/>
              <a:cs typeface="Chivo"/>
              <a:sym typeface="Chivo"/>
            </a:endParaRPr>
          </a:p>
        </p:txBody>
      </p:sp>
      <p:sp>
        <p:nvSpPr>
          <p:cNvPr id="5" name="Google Shape;1148;p55">
            <a:extLst>
              <a:ext uri="{FF2B5EF4-FFF2-40B4-BE49-F238E27FC236}">
                <a16:creationId xmlns:a16="http://schemas.microsoft.com/office/drawing/2014/main" id="{E5488A9A-63E7-0F4A-BA2A-B3A77BDDCDF2}"/>
              </a:ext>
            </a:extLst>
          </p:cNvPr>
          <p:cNvSpPr txBox="1"/>
          <p:nvPr/>
        </p:nvSpPr>
        <p:spPr>
          <a:xfrm>
            <a:off x="2637066" y="1842695"/>
            <a:ext cx="1805226" cy="2337729"/>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BMI </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Wt</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Medical_Histor_4</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Product_Info_4</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Ins_Age</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Employment_Info_1</a:t>
            </a:r>
          </a:p>
          <a:p>
            <a:pPr marL="0" lvl="0" indent="0" algn="l" rtl="0">
              <a:lnSpc>
                <a:spcPct val="150000"/>
              </a:lnSpc>
              <a:spcBef>
                <a:spcPts val="0"/>
              </a:spcBef>
              <a:spcAft>
                <a:spcPts val="0"/>
              </a:spcAft>
              <a:buNone/>
            </a:pPr>
            <a:r>
              <a:rPr lang="en-US">
                <a:solidFill>
                  <a:schemeClr val="dk1"/>
                </a:solidFill>
                <a:latin typeface="Chivo"/>
                <a:ea typeface="Chivo"/>
                <a:cs typeface="Chivo"/>
                <a:sym typeface="Chivo"/>
              </a:rPr>
              <a:t>Medical_History_1</a:t>
            </a:r>
          </a:p>
        </p:txBody>
      </p:sp>
      <p:cxnSp>
        <p:nvCxnSpPr>
          <p:cNvPr id="8" name="Google Shape;1160;p55">
            <a:extLst>
              <a:ext uri="{FF2B5EF4-FFF2-40B4-BE49-F238E27FC236}">
                <a16:creationId xmlns:a16="http://schemas.microsoft.com/office/drawing/2014/main" id="{D1F31013-338B-14EB-90B9-B068747A76AF}"/>
              </a:ext>
            </a:extLst>
          </p:cNvPr>
          <p:cNvCxnSpPr>
            <a:cxnSpLocks/>
          </p:cNvCxnSpPr>
          <p:nvPr/>
        </p:nvCxnSpPr>
        <p:spPr>
          <a:xfrm rot="16200000" flipH="1">
            <a:off x="1662256" y="2887206"/>
            <a:ext cx="1069807" cy="954060"/>
          </a:xfrm>
          <a:prstGeom prst="curvedConnector3">
            <a:avLst>
              <a:gd name="adj1" fmla="val 65321"/>
            </a:avLst>
          </a:prstGeom>
          <a:noFill/>
          <a:ln w="28575" cap="flat" cmpd="sng">
            <a:solidFill>
              <a:schemeClr val="dk2"/>
            </a:solidFill>
            <a:prstDash val="solid"/>
            <a:round/>
            <a:headEnd type="none" w="med" len="med"/>
            <a:tailEnd type="triangle" w="med" len="med"/>
          </a:ln>
        </p:spPr>
      </p:cxnSp>
      <p:cxnSp>
        <p:nvCxnSpPr>
          <p:cNvPr id="11" name="Google Shape;1180;p55">
            <a:extLst>
              <a:ext uri="{FF2B5EF4-FFF2-40B4-BE49-F238E27FC236}">
                <a16:creationId xmlns:a16="http://schemas.microsoft.com/office/drawing/2014/main" id="{327179CD-02F6-95BB-9E3D-B810220C968F}"/>
              </a:ext>
            </a:extLst>
          </p:cNvPr>
          <p:cNvCxnSpPr>
            <a:cxnSpLocks/>
          </p:cNvCxnSpPr>
          <p:nvPr/>
        </p:nvCxnSpPr>
        <p:spPr>
          <a:xfrm flipV="1">
            <a:off x="1720129" y="2061713"/>
            <a:ext cx="865490" cy="767620"/>
          </a:xfrm>
          <a:prstGeom prst="curvedConnector3">
            <a:avLst>
              <a:gd name="adj1" fmla="val 50000"/>
            </a:avLst>
          </a:prstGeom>
          <a:noFill/>
          <a:ln w="28575" cap="flat" cmpd="sng">
            <a:solidFill>
              <a:schemeClr val="dk2"/>
            </a:solidFill>
            <a:prstDash val="solid"/>
            <a:round/>
            <a:headEnd type="none" w="med" len="med"/>
            <a:tailEnd type="triangle" w="med" len="med"/>
          </a:ln>
        </p:spPr>
      </p:cxnSp>
      <p:sp>
        <p:nvSpPr>
          <p:cNvPr id="21" name="Google Shape;1147;p55">
            <a:extLst>
              <a:ext uri="{FF2B5EF4-FFF2-40B4-BE49-F238E27FC236}">
                <a16:creationId xmlns:a16="http://schemas.microsoft.com/office/drawing/2014/main" id="{4707F87D-2862-0387-2613-15CC5CFEC071}"/>
              </a:ext>
            </a:extLst>
          </p:cNvPr>
          <p:cNvSpPr/>
          <p:nvPr/>
        </p:nvSpPr>
        <p:spPr>
          <a:xfrm flipH="1">
            <a:off x="5323000" y="2487140"/>
            <a:ext cx="955321" cy="52442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600" b="1">
                <a:solidFill>
                  <a:schemeClr val="dk1"/>
                </a:solidFill>
                <a:latin typeface="Chivo"/>
                <a:ea typeface="Chivo"/>
                <a:cs typeface="Chivo"/>
                <a:sym typeface="Chivo"/>
              </a:rPr>
              <a:t>Output</a:t>
            </a:r>
            <a:endParaRPr sz="1600" b="1">
              <a:solidFill>
                <a:schemeClr val="dk1"/>
              </a:solidFill>
              <a:latin typeface="Chivo"/>
              <a:ea typeface="Chivo"/>
              <a:cs typeface="Chivo"/>
              <a:sym typeface="Chivo"/>
            </a:endParaRPr>
          </a:p>
        </p:txBody>
      </p:sp>
      <p:sp>
        <p:nvSpPr>
          <p:cNvPr id="23" name="Google Shape;1148;p55">
            <a:extLst>
              <a:ext uri="{FF2B5EF4-FFF2-40B4-BE49-F238E27FC236}">
                <a16:creationId xmlns:a16="http://schemas.microsoft.com/office/drawing/2014/main" id="{EFB0C39A-4041-3154-9585-1B58730BB75C}"/>
              </a:ext>
            </a:extLst>
          </p:cNvPr>
          <p:cNvSpPr txBox="1"/>
          <p:nvPr/>
        </p:nvSpPr>
        <p:spPr>
          <a:xfrm>
            <a:off x="7778693" y="1800404"/>
            <a:ext cx="1634100" cy="474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solidFill>
                  <a:schemeClr val="dk1"/>
                </a:solidFill>
                <a:latin typeface="Chivo"/>
                <a:ea typeface="Chivo"/>
                <a:cs typeface="Chivo"/>
                <a:sym typeface="Chivo"/>
              </a:rPr>
              <a:t>Rủi ro thấp</a:t>
            </a:r>
            <a:endParaRPr>
              <a:solidFill>
                <a:schemeClr val="dk1"/>
              </a:solidFill>
              <a:latin typeface="Chivo"/>
              <a:ea typeface="Chivo"/>
              <a:cs typeface="Chivo"/>
              <a:sym typeface="Chivo"/>
            </a:endParaRPr>
          </a:p>
        </p:txBody>
      </p:sp>
      <p:sp>
        <p:nvSpPr>
          <p:cNvPr id="24" name="Google Shape;1148;p55">
            <a:extLst>
              <a:ext uri="{FF2B5EF4-FFF2-40B4-BE49-F238E27FC236}">
                <a16:creationId xmlns:a16="http://schemas.microsoft.com/office/drawing/2014/main" id="{F6FFB0B9-B217-61B8-CA28-9CD3530CCE70}"/>
              </a:ext>
            </a:extLst>
          </p:cNvPr>
          <p:cNvSpPr txBox="1"/>
          <p:nvPr/>
        </p:nvSpPr>
        <p:spPr>
          <a:xfrm>
            <a:off x="7778693" y="3513568"/>
            <a:ext cx="1634100" cy="474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solidFill>
                  <a:schemeClr val="dk1"/>
                </a:solidFill>
                <a:latin typeface="Chivo"/>
                <a:ea typeface="Chivo"/>
                <a:cs typeface="Chivo"/>
                <a:sym typeface="Chivo"/>
              </a:rPr>
              <a:t>Rủi ro cao</a:t>
            </a:r>
            <a:endParaRPr>
              <a:solidFill>
                <a:schemeClr val="dk1"/>
              </a:solidFill>
              <a:latin typeface="Chivo"/>
              <a:ea typeface="Chivo"/>
              <a:cs typeface="Chivo"/>
              <a:sym typeface="Chivo"/>
            </a:endParaRPr>
          </a:p>
        </p:txBody>
      </p:sp>
      <p:cxnSp>
        <p:nvCxnSpPr>
          <p:cNvPr id="25" name="Google Shape;1160;p55">
            <a:extLst>
              <a:ext uri="{FF2B5EF4-FFF2-40B4-BE49-F238E27FC236}">
                <a16:creationId xmlns:a16="http://schemas.microsoft.com/office/drawing/2014/main" id="{08C38BA8-4FA6-19B4-BE87-D4110CD1ABBB}"/>
              </a:ext>
            </a:extLst>
          </p:cNvPr>
          <p:cNvCxnSpPr>
            <a:cxnSpLocks/>
          </p:cNvCxnSpPr>
          <p:nvPr/>
        </p:nvCxnSpPr>
        <p:spPr>
          <a:xfrm>
            <a:off x="6322606" y="2808142"/>
            <a:ext cx="954060" cy="949613"/>
          </a:xfrm>
          <a:prstGeom prst="curvedConnector3">
            <a:avLst>
              <a:gd name="adj1" fmla="val 50000"/>
            </a:avLst>
          </a:prstGeom>
          <a:noFill/>
          <a:ln w="28575" cap="flat" cmpd="sng">
            <a:solidFill>
              <a:srgbClr val="FFACC4"/>
            </a:solidFill>
            <a:prstDash val="solid"/>
            <a:round/>
            <a:headEnd type="none" w="med" len="med"/>
            <a:tailEnd type="triangle" w="med" len="med"/>
          </a:ln>
        </p:spPr>
      </p:cxnSp>
      <p:cxnSp>
        <p:nvCxnSpPr>
          <p:cNvPr id="26" name="Google Shape;1180;p55">
            <a:extLst>
              <a:ext uri="{FF2B5EF4-FFF2-40B4-BE49-F238E27FC236}">
                <a16:creationId xmlns:a16="http://schemas.microsoft.com/office/drawing/2014/main" id="{E1E61D52-E2AA-DDD9-371F-C5412038B28D}"/>
              </a:ext>
            </a:extLst>
          </p:cNvPr>
          <p:cNvCxnSpPr>
            <a:cxnSpLocks/>
          </p:cNvCxnSpPr>
          <p:nvPr/>
        </p:nvCxnSpPr>
        <p:spPr>
          <a:xfrm flipV="1">
            <a:off x="6322606" y="2040522"/>
            <a:ext cx="865490" cy="767620"/>
          </a:xfrm>
          <a:prstGeom prst="curvedConnector3">
            <a:avLst>
              <a:gd name="adj1" fmla="val 50000"/>
            </a:avLst>
          </a:prstGeom>
          <a:noFill/>
          <a:ln w="28575" cap="flat" cmpd="sng">
            <a:solidFill>
              <a:schemeClr val="dk2"/>
            </a:solidFill>
            <a:prstDash val="solid"/>
            <a:round/>
            <a:headEnd type="none" w="med" len="med"/>
            <a:tailEnd type="triangle" w="med" len="med"/>
          </a:ln>
        </p:spPr>
      </p:cxnSp>
      <p:pic>
        <p:nvPicPr>
          <p:cNvPr id="29" name="Picture 28">
            <a:extLst>
              <a:ext uri="{FF2B5EF4-FFF2-40B4-BE49-F238E27FC236}">
                <a16:creationId xmlns:a16="http://schemas.microsoft.com/office/drawing/2014/main" id="{B089D11C-053C-E167-8EEB-CB4B84E76EEC}"/>
              </a:ext>
            </a:extLst>
          </p:cNvPr>
          <p:cNvPicPr>
            <a:picLocks noChangeAspect="1"/>
          </p:cNvPicPr>
          <p:nvPr/>
        </p:nvPicPr>
        <p:blipFill>
          <a:blip r:embed="rId3"/>
          <a:stretch>
            <a:fillRect/>
          </a:stretch>
        </p:blipFill>
        <p:spPr>
          <a:xfrm flipH="1">
            <a:off x="7304093" y="1807291"/>
            <a:ext cx="474600" cy="474600"/>
          </a:xfrm>
          <a:prstGeom prst="rect">
            <a:avLst/>
          </a:prstGeom>
        </p:spPr>
      </p:pic>
      <p:pic>
        <p:nvPicPr>
          <p:cNvPr id="30" name="Picture 29">
            <a:extLst>
              <a:ext uri="{FF2B5EF4-FFF2-40B4-BE49-F238E27FC236}">
                <a16:creationId xmlns:a16="http://schemas.microsoft.com/office/drawing/2014/main" id="{846FB9AB-F5E4-9D31-8A84-CDD72EF1AC56}"/>
              </a:ext>
            </a:extLst>
          </p:cNvPr>
          <p:cNvPicPr>
            <a:picLocks noChangeAspect="1"/>
          </p:cNvPicPr>
          <p:nvPr/>
        </p:nvPicPr>
        <p:blipFill>
          <a:blip r:embed="rId4"/>
          <a:stretch>
            <a:fillRect/>
          </a:stretch>
        </p:blipFill>
        <p:spPr>
          <a:xfrm flipH="1">
            <a:off x="7301464" y="3520455"/>
            <a:ext cx="474600" cy="474600"/>
          </a:xfrm>
          <a:prstGeom prst="rect">
            <a:avLst/>
          </a:prstGeom>
        </p:spPr>
      </p:pic>
    </p:spTree>
    <p:extLst>
      <p:ext uri="{BB962C8B-B14F-4D97-AF65-F5344CB8AC3E}">
        <p14:creationId xmlns:p14="http://schemas.microsoft.com/office/powerpoint/2010/main" val="25393979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80">
                                          <p:stCondLst>
                                            <p:cond delay="0"/>
                                          </p:stCondLst>
                                        </p:cTn>
                                        <p:tgtEl>
                                          <p:spTgt spid="4"/>
                                        </p:tgtEl>
                                      </p:cBhvr>
                                    </p:animEffect>
                                    <p:anim calcmode="lin" valueType="num">
                                      <p:cBhvr>
                                        <p:cTn id="5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61" dur="26">
                                          <p:stCondLst>
                                            <p:cond delay="650"/>
                                          </p:stCondLst>
                                        </p:cTn>
                                        <p:tgtEl>
                                          <p:spTgt spid="4"/>
                                        </p:tgtEl>
                                      </p:cBhvr>
                                      <p:to x="100000" y="60000"/>
                                    </p:animScale>
                                    <p:animScale>
                                      <p:cBhvr>
                                        <p:cTn id="62" dur="166" decel="50000">
                                          <p:stCondLst>
                                            <p:cond delay="676"/>
                                          </p:stCondLst>
                                        </p:cTn>
                                        <p:tgtEl>
                                          <p:spTgt spid="4"/>
                                        </p:tgtEl>
                                      </p:cBhvr>
                                      <p:to x="100000" y="100000"/>
                                    </p:animScale>
                                    <p:animScale>
                                      <p:cBhvr>
                                        <p:cTn id="63" dur="26">
                                          <p:stCondLst>
                                            <p:cond delay="1312"/>
                                          </p:stCondLst>
                                        </p:cTn>
                                        <p:tgtEl>
                                          <p:spTgt spid="4"/>
                                        </p:tgtEl>
                                      </p:cBhvr>
                                      <p:to x="100000" y="80000"/>
                                    </p:animScale>
                                    <p:animScale>
                                      <p:cBhvr>
                                        <p:cTn id="64" dur="166" decel="50000">
                                          <p:stCondLst>
                                            <p:cond delay="1338"/>
                                          </p:stCondLst>
                                        </p:cTn>
                                        <p:tgtEl>
                                          <p:spTgt spid="4"/>
                                        </p:tgtEl>
                                      </p:cBhvr>
                                      <p:to x="100000" y="100000"/>
                                    </p:animScale>
                                    <p:animScale>
                                      <p:cBhvr>
                                        <p:cTn id="65" dur="26">
                                          <p:stCondLst>
                                            <p:cond delay="1642"/>
                                          </p:stCondLst>
                                        </p:cTn>
                                        <p:tgtEl>
                                          <p:spTgt spid="4"/>
                                        </p:tgtEl>
                                      </p:cBhvr>
                                      <p:to x="100000" y="90000"/>
                                    </p:animScale>
                                    <p:animScale>
                                      <p:cBhvr>
                                        <p:cTn id="66" dur="166" decel="50000">
                                          <p:stCondLst>
                                            <p:cond delay="1668"/>
                                          </p:stCondLst>
                                        </p:cTn>
                                        <p:tgtEl>
                                          <p:spTgt spid="4"/>
                                        </p:tgtEl>
                                      </p:cBhvr>
                                      <p:to x="100000" y="100000"/>
                                    </p:animScale>
                                    <p:animScale>
                                      <p:cBhvr>
                                        <p:cTn id="67" dur="26">
                                          <p:stCondLst>
                                            <p:cond delay="1808"/>
                                          </p:stCondLst>
                                        </p:cTn>
                                        <p:tgtEl>
                                          <p:spTgt spid="4"/>
                                        </p:tgtEl>
                                      </p:cBhvr>
                                      <p:to x="100000" y="95000"/>
                                    </p:animScale>
                                    <p:animScale>
                                      <p:cBhvr>
                                        <p:cTn id="68" dur="166" decel="50000">
                                          <p:stCondLst>
                                            <p:cond delay="1834"/>
                                          </p:stCondLst>
                                        </p:cTn>
                                        <p:tgtEl>
                                          <p:spTgt spid="4"/>
                                        </p:tgtEl>
                                      </p:cBhvr>
                                      <p:to x="100000" y="100000"/>
                                    </p:animScale>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down)">
                                      <p:cBhvr>
                                        <p:cTn id="72" dur="500"/>
                                        <p:tgtEl>
                                          <p:spTgt spid="23"/>
                                        </p:tgtEl>
                                      </p:cBhvr>
                                    </p:animEffect>
                                  </p:childTnLst>
                                </p:cTn>
                              </p:par>
                              <p:par>
                                <p:cTn id="73" presetID="2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par>
                                <p:cTn id="76" presetID="22" presetClass="entr" presetSubtype="4"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500"/>
                                        <p:tgtEl>
                                          <p:spTgt spid="26"/>
                                        </p:tgtEl>
                                      </p:cBhvr>
                                    </p:animEffect>
                                  </p:childTnLst>
                                </p:cTn>
                              </p:par>
                              <p:par>
                                <p:cTn id="79" presetID="22" presetClass="entr" presetSubtype="4"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par>
                                <p:cTn id="82" presetID="22" presetClass="entr" presetSubtype="4"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down)">
                                      <p:cBhvr>
                                        <p:cTn id="84" dur="500"/>
                                        <p:tgtEl>
                                          <p:spTgt spid="30"/>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down)">
                                      <p:cBhvr>
                                        <p:cTn id="87" dur="500"/>
                                        <p:tgtEl>
                                          <p:spTgt spid="2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1E2000F-F771-AF86-0837-3071DD38CEA4}"/>
              </a:ext>
            </a:extLst>
          </p:cNvPr>
          <p:cNvGrpSpPr/>
          <p:nvPr/>
        </p:nvGrpSpPr>
        <p:grpSpPr>
          <a:xfrm>
            <a:off x="547144" y="290076"/>
            <a:ext cx="2152657" cy="4563343"/>
            <a:chOff x="6700415" y="290077"/>
            <a:chExt cx="2152657" cy="4563343"/>
          </a:xfrm>
        </p:grpSpPr>
        <p:grpSp>
          <p:nvGrpSpPr>
            <p:cNvPr id="79" name="Group 78">
              <a:extLst>
                <a:ext uri="{FF2B5EF4-FFF2-40B4-BE49-F238E27FC236}">
                  <a16:creationId xmlns:a16="http://schemas.microsoft.com/office/drawing/2014/main" id="{9451E1DF-F003-8FB0-A5CE-AAE4976FB289}"/>
                </a:ext>
              </a:extLst>
            </p:cNvPr>
            <p:cNvGrpSpPr/>
            <p:nvPr/>
          </p:nvGrpSpPr>
          <p:grpSpPr>
            <a:xfrm>
              <a:off x="6700415" y="290077"/>
              <a:ext cx="2152657" cy="4563343"/>
              <a:chOff x="6700415" y="290077"/>
              <a:chExt cx="2152657" cy="4563343"/>
            </a:xfrm>
            <a:solidFill>
              <a:schemeClr val="bg2">
                <a:lumMod val="75000"/>
              </a:schemeClr>
            </a:solidFill>
          </p:grpSpPr>
          <p:sp>
            <p:nvSpPr>
              <p:cNvPr id="17" name="Rectangle: Rounded Corners 16">
                <a:extLst>
                  <a:ext uri="{FF2B5EF4-FFF2-40B4-BE49-F238E27FC236}">
                    <a16:creationId xmlns:a16="http://schemas.microsoft.com/office/drawing/2014/main" id="{093F7FCC-3565-F9DE-BC98-7999B77EBEAC}"/>
                  </a:ext>
                </a:extLst>
              </p:cNvPr>
              <p:cNvSpPr/>
              <p:nvPr/>
            </p:nvSpPr>
            <p:spPr>
              <a:xfrm>
                <a:off x="6700415" y="290077"/>
                <a:ext cx="2152657" cy="4563343"/>
              </a:xfrm>
              <a:prstGeom prst="roundRect">
                <a:avLst/>
              </a:prstGeom>
              <a:grp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Lightbulb and gear with solid fill">
                <a:extLst>
                  <a:ext uri="{FF2B5EF4-FFF2-40B4-BE49-F238E27FC236}">
                    <a16:creationId xmlns:a16="http://schemas.microsoft.com/office/drawing/2014/main" id="{59FE91EC-1F55-A22F-4F35-B64EBF04D1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8333" y="2858778"/>
                <a:ext cx="914400" cy="914400"/>
              </a:xfrm>
              <a:prstGeom prst="rect">
                <a:avLst/>
              </a:prstGeom>
            </p:spPr>
          </p:pic>
          <p:sp>
            <p:nvSpPr>
              <p:cNvPr id="73" name="TextBox 72">
                <a:extLst>
                  <a:ext uri="{FF2B5EF4-FFF2-40B4-BE49-F238E27FC236}">
                    <a16:creationId xmlns:a16="http://schemas.microsoft.com/office/drawing/2014/main" id="{97A323A9-CD8F-559C-B70C-63790E565913}"/>
                  </a:ext>
                </a:extLst>
              </p:cNvPr>
              <p:cNvSpPr txBox="1"/>
              <p:nvPr/>
            </p:nvSpPr>
            <p:spPr>
              <a:xfrm>
                <a:off x="6933907" y="809443"/>
                <a:ext cx="962616" cy="646331"/>
              </a:xfrm>
              <a:prstGeom prst="rect">
                <a:avLst/>
              </a:prstGeom>
              <a:grpFill/>
              <a:ln>
                <a:solidFill>
                  <a:schemeClr val="bg2">
                    <a:lumMod val="75000"/>
                  </a:schemeClr>
                </a:solidFill>
              </a:ln>
            </p:spPr>
            <p:txBody>
              <a:bodyPr wrap="square" rtlCol="0">
                <a:spAutoFit/>
              </a:bodyPr>
              <a:lstStyle/>
              <a:p>
                <a:r>
                  <a:rPr lang="en-US" sz="3600" b="1">
                    <a:solidFill>
                      <a:srgbClr val="FFACC4"/>
                    </a:solidFill>
                  </a:rPr>
                  <a:t>04</a:t>
                </a:r>
              </a:p>
            </p:txBody>
          </p:sp>
          <p:sp>
            <p:nvSpPr>
              <p:cNvPr id="74" name="TextBox 73">
                <a:extLst>
                  <a:ext uri="{FF2B5EF4-FFF2-40B4-BE49-F238E27FC236}">
                    <a16:creationId xmlns:a16="http://schemas.microsoft.com/office/drawing/2014/main" id="{A8D78813-B1A8-63A0-BD4C-40E3CB8D58DD}"/>
                  </a:ext>
                </a:extLst>
              </p:cNvPr>
              <p:cNvSpPr txBox="1"/>
              <p:nvPr/>
            </p:nvSpPr>
            <p:spPr>
              <a:xfrm>
                <a:off x="6930025" y="1359264"/>
                <a:ext cx="1808883" cy="523220"/>
              </a:xfrm>
              <a:prstGeom prst="rect">
                <a:avLst/>
              </a:prstGeom>
              <a:grpFill/>
              <a:ln>
                <a:solidFill>
                  <a:schemeClr val="bg2">
                    <a:lumMod val="75000"/>
                  </a:schemeClr>
                </a:solidFill>
              </a:ln>
            </p:spPr>
            <p:txBody>
              <a:bodyPr wrap="square" rtlCol="0">
                <a:spAutoFit/>
              </a:bodyPr>
              <a:lstStyle/>
              <a:p>
                <a:r>
                  <a:rPr lang="en-US" b="1">
                    <a:solidFill>
                      <a:schemeClr val="bg2">
                        <a:lumMod val="50000"/>
                      </a:schemeClr>
                    </a:solidFill>
                  </a:rPr>
                  <a:t>Evaluate the model and conclude</a:t>
                </a:r>
              </a:p>
            </p:txBody>
          </p:sp>
          <p:sp>
            <p:nvSpPr>
              <p:cNvPr id="75" name="TextBox 74">
                <a:extLst>
                  <a:ext uri="{FF2B5EF4-FFF2-40B4-BE49-F238E27FC236}">
                    <a16:creationId xmlns:a16="http://schemas.microsoft.com/office/drawing/2014/main" id="{65624928-60DD-78C7-3288-E02948174FF6}"/>
                  </a:ext>
                </a:extLst>
              </p:cNvPr>
              <p:cNvSpPr txBox="1"/>
              <p:nvPr/>
            </p:nvSpPr>
            <p:spPr>
              <a:xfrm>
                <a:off x="6928288" y="1877287"/>
                <a:ext cx="1810621" cy="646331"/>
              </a:xfrm>
              <a:prstGeom prst="rect">
                <a:avLst/>
              </a:prstGeom>
              <a:grpFill/>
              <a:ln>
                <a:solidFill>
                  <a:schemeClr val="bg2">
                    <a:lumMod val="75000"/>
                  </a:schemeClr>
                </a:solidFill>
              </a:ln>
            </p:spPr>
            <p:txBody>
              <a:bodyPr wrap="square" rtlCol="0">
                <a:spAutoFit/>
              </a:bodyPr>
              <a:lstStyle/>
              <a:p>
                <a:r>
                  <a:rPr lang="en-US" sz="1200" err="1">
                    <a:latin typeface="+mn-lt"/>
                    <a:cs typeface="Times New Roman" panose="02020603050405020304" pitchFamily="18" charset="0"/>
                  </a:rPr>
                  <a:t>Đánh</a:t>
                </a:r>
                <a:r>
                  <a:rPr lang="en-US" sz="1200">
                    <a:latin typeface="+mn-lt"/>
                    <a:cs typeface="Times New Roman" panose="02020603050405020304" pitchFamily="18" charset="0"/>
                  </a:rPr>
                  <a:t> </a:t>
                </a:r>
                <a:r>
                  <a:rPr lang="en-US" sz="1200" err="1">
                    <a:latin typeface="+mn-lt"/>
                    <a:cs typeface="Times New Roman" panose="02020603050405020304" pitchFamily="18" charset="0"/>
                  </a:rPr>
                  <a:t>giá</a:t>
                </a:r>
                <a:r>
                  <a:rPr lang="en-US" sz="1200">
                    <a:latin typeface="+mn-lt"/>
                    <a:cs typeface="Times New Roman" panose="02020603050405020304" pitchFamily="18" charset="0"/>
                  </a:rPr>
                  <a:t> </a:t>
                </a:r>
                <a:r>
                  <a:rPr lang="en-US" sz="1200" err="1">
                    <a:latin typeface="+mn-lt"/>
                    <a:cs typeface="Times New Roman" panose="02020603050405020304" pitchFamily="18" charset="0"/>
                  </a:rPr>
                  <a:t>mô</a:t>
                </a:r>
                <a:r>
                  <a:rPr lang="en-US" sz="1200">
                    <a:latin typeface="+mn-lt"/>
                    <a:cs typeface="Times New Roman" panose="02020603050405020304" pitchFamily="18" charset="0"/>
                  </a:rPr>
                  <a:t> </a:t>
                </a:r>
                <a:r>
                  <a:rPr lang="en-US" sz="1200" err="1">
                    <a:latin typeface="+mn-lt"/>
                    <a:cs typeface="Times New Roman" panose="02020603050405020304" pitchFamily="18" charset="0"/>
                  </a:rPr>
                  <a:t>hình</a:t>
                </a:r>
                <a:r>
                  <a:rPr lang="en-US" sz="1200">
                    <a:latin typeface="+mn-lt"/>
                    <a:cs typeface="Times New Roman" panose="02020603050405020304" pitchFamily="18" charset="0"/>
                  </a:rPr>
                  <a:t> </a:t>
                </a:r>
                <a:r>
                  <a:rPr lang="en-US" sz="1200" err="1">
                    <a:latin typeface="+mn-lt"/>
                    <a:cs typeface="Times New Roman" panose="02020603050405020304" pitchFamily="18" charset="0"/>
                  </a:rPr>
                  <a:t>dựa</a:t>
                </a:r>
                <a:r>
                  <a:rPr lang="en-US" sz="1200">
                    <a:latin typeface="+mn-lt"/>
                    <a:cs typeface="Times New Roman" panose="02020603050405020304" pitchFamily="18" charset="0"/>
                  </a:rPr>
                  <a:t> </a:t>
                </a:r>
                <a:r>
                  <a:rPr lang="en-US" sz="1200" err="1">
                    <a:latin typeface="+mn-lt"/>
                    <a:cs typeface="Times New Roman" panose="02020603050405020304" pitchFamily="18" charset="0"/>
                  </a:rPr>
                  <a:t>trên</a:t>
                </a:r>
                <a:r>
                  <a:rPr lang="en-US" sz="1200">
                    <a:latin typeface="+mn-lt"/>
                    <a:cs typeface="Times New Roman" panose="02020603050405020304" pitchFamily="18" charset="0"/>
                  </a:rPr>
                  <a:t> </a:t>
                </a:r>
                <a:r>
                  <a:rPr lang="en-US" sz="1200" err="1">
                    <a:latin typeface="+mn-lt"/>
                    <a:cs typeface="Times New Roman" panose="02020603050405020304" pitchFamily="18" charset="0"/>
                  </a:rPr>
                  <a:t>các</a:t>
                </a:r>
                <a:r>
                  <a:rPr lang="en-US" sz="1200">
                    <a:latin typeface="+mn-lt"/>
                    <a:cs typeface="Times New Roman" panose="02020603050405020304" pitchFamily="18" charset="0"/>
                  </a:rPr>
                  <a:t> </a:t>
                </a:r>
                <a:r>
                  <a:rPr lang="en-US" sz="1200" err="1">
                    <a:latin typeface="+mn-lt"/>
                    <a:cs typeface="Times New Roman" panose="02020603050405020304" pitchFamily="18" charset="0"/>
                  </a:rPr>
                  <a:t>tiêu</a:t>
                </a:r>
                <a:r>
                  <a:rPr lang="en-US" sz="1200">
                    <a:latin typeface="+mn-lt"/>
                    <a:cs typeface="Times New Roman" panose="02020603050405020304" pitchFamily="18" charset="0"/>
                  </a:rPr>
                  <a:t> </a:t>
                </a:r>
                <a:r>
                  <a:rPr lang="en-US" sz="1200" err="1">
                    <a:latin typeface="+mn-lt"/>
                    <a:cs typeface="Times New Roman" panose="02020603050405020304" pitchFamily="18" charset="0"/>
                  </a:rPr>
                  <a:t>chí</a:t>
                </a:r>
                <a:r>
                  <a:rPr lang="en-US" sz="1200">
                    <a:latin typeface="+mn-lt"/>
                    <a:cs typeface="Times New Roman" panose="02020603050405020304" pitchFamily="18" charset="0"/>
                  </a:rPr>
                  <a:t>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đưa</a:t>
                </a:r>
                <a:r>
                  <a:rPr lang="en-US" sz="1200">
                    <a:latin typeface="+mn-lt"/>
                    <a:cs typeface="Times New Roman" panose="02020603050405020304" pitchFamily="18" charset="0"/>
                  </a:rPr>
                  <a:t> </a:t>
                </a:r>
                <a:r>
                  <a:rPr lang="en-US" sz="1200" err="1">
                    <a:latin typeface="+mn-lt"/>
                    <a:cs typeface="Times New Roman" panose="02020603050405020304" pitchFamily="18" charset="0"/>
                  </a:rPr>
                  <a:t>ra</a:t>
                </a:r>
                <a:r>
                  <a:rPr lang="en-US" sz="1200">
                    <a:latin typeface="+mn-lt"/>
                    <a:cs typeface="Times New Roman" panose="02020603050405020304" pitchFamily="18" charset="0"/>
                  </a:rPr>
                  <a:t> </a:t>
                </a:r>
                <a:r>
                  <a:rPr lang="en-US" sz="1200" err="1">
                    <a:latin typeface="+mn-lt"/>
                    <a:cs typeface="Times New Roman" panose="02020603050405020304" pitchFamily="18" charset="0"/>
                  </a:rPr>
                  <a:t>kết</a:t>
                </a:r>
                <a:r>
                  <a:rPr lang="en-US" sz="1200">
                    <a:latin typeface="+mn-lt"/>
                    <a:cs typeface="Times New Roman" panose="02020603050405020304" pitchFamily="18" charset="0"/>
                  </a:rPr>
                  <a:t> </a:t>
                </a:r>
                <a:r>
                  <a:rPr lang="en-US" sz="1200" err="1">
                    <a:latin typeface="+mn-lt"/>
                    <a:cs typeface="Times New Roman" panose="02020603050405020304" pitchFamily="18" charset="0"/>
                  </a:rPr>
                  <a:t>luận</a:t>
                </a:r>
                <a:endParaRPr lang="en-US" sz="1200">
                  <a:latin typeface="+mn-lt"/>
                  <a:cs typeface="Times New Roman" panose="02020603050405020304" pitchFamily="18" charset="0"/>
                </a:endParaRPr>
              </a:p>
            </p:txBody>
          </p:sp>
        </p:grpSp>
        <p:pic>
          <p:nvPicPr>
            <p:cNvPr id="2" name="Graphic 1" descr="Lightbulb and gear with solid fill">
              <a:extLst>
                <a:ext uri="{FF2B5EF4-FFF2-40B4-BE49-F238E27FC236}">
                  <a16:creationId xmlns:a16="http://schemas.microsoft.com/office/drawing/2014/main" id="{1A0EB553-6B54-E2D2-226B-5BFC3A4252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9543" y="2858778"/>
              <a:ext cx="914400" cy="914400"/>
            </a:xfrm>
            <a:prstGeom prst="rect">
              <a:avLst/>
            </a:prstGeom>
          </p:spPr>
        </p:pic>
      </p:grpSp>
      <p:sp>
        <p:nvSpPr>
          <p:cNvPr id="19" name="Isosceles Triangle 18">
            <a:extLst>
              <a:ext uri="{FF2B5EF4-FFF2-40B4-BE49-F238E27FC236}">
                <a16:creationId xmlns:a16="http://schemas.microsoft.com/office/drawing/2014/main" id="{01EAB61A-0361-1F48-94C9-A123174DEA52}"/>
              </a:ext>
            </a:extLst>
          </p:cNvPr>
          <p:cNvSpPr/>
          <p:nvPr/>
        </p:nvSpPr>
        <p:spPr>
          <a:xfrm rot="5400000">
            <a:off x="1950028" y="949036"/>
            <a:ext cx="193964" cy="173182"/>
          </a:xfrm>
          <a:prstGeom prst="triangle">
            <a:avLst/>
          </a:prstGeom>
          <a:solidFill>
            <a:schemeClr val="bg1">
              <a:lumMod val="10000"/>
              <a:lumOff val="9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5EB5E5E6-05E5-6A80-64EA-0CBE5DB78DF6}"/>
              </a:ext>
            </a:extLst>
          </p:cNvPr>
          <p:cNvGrpSpPr/>
          <p:nvPr/>
        </p:nvGrpSpPr>
        <p:grpSpPr>
          <a:xfrm>
            <a:off x="449842" y="290076"/>
            <a:ext cx="2332760" cy="4563343"/>
            <a:chOff x="4546020" y="290077"/>
            <a:chExt cx="2332760" cy="4563343"/>
          </a:xfrm>
        </p:grpSpPr>
        <p:sp>
          <p:nvSpPr>
            <p:cNvPr id="18" name="Rectangle: Rounded Corners 17">
              <a:extLst>
                <a:ext uri="{FF2B5EF4-FFF2-40B4-BE49-F238E27FC236}">
                  <a16:creationId xmlns:a16="http://schemas.microsoft.com/office/drawing/2014/main" id="{B0F886BB-F60E-80AC-6B0F-183DEA621248}"/>
                </a:ext>
              </a:extLst>
            </p:cNvPr>
            <p:cNvSpPr/>
            <p:nvPr/>
          </p:nvSpPr>
          <p:spPr>
            <a:xfrm>
              <a:off x="4546020" y="290077"/>
              <a:ext cx="2152657" cy="4563343"/>
            </a:xfrm>
            <a:prstGeom prst="roundRect">
              <a:avLst/>
            </a:prstGeom>
            <a:solidFill>
              <a:schemeClr val="tx1">
                <a:lumMod val="40000"/>
                <a:lumOff val="60000"/>
              </a:schemeClr>
            </a:solid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6EAC51F-736C-FD92-ABFA-48301DC83629}"/>
                </a:ext>
              </a:extLst>
            </p:cNvPr>
            <p:cNvSpPr/>
            <p:nvPr/>
          </p:nvSpPr>
          <p:spPr>
            <a:xfrm rot="5400000">
              <a:off x="6678747" y="1035627"/>
              <a:ext cx="206102" cy="193964"/>
            </a:xfrm>
            <a:prstGeom prst="triangle">
              <a:avLst/>
            </a:prstGeom>
            <a:solidFill>
              <a:schemeClr val="tx1">
                <a:lumMod val="40000"/>
                <a:lumOff val="60000"/>
              </a:schemeClr>
            </a:solid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Presentation with pie chart with solid fill">
              <a:extLst>
                <a:ext uri="{FF2B5EF4-FFF2-40B4-BE49-F238E27FC236}">
                  <a16:creationId xmlns:a16="http://schemas.microsoft.com/office/drawing/2014/main" id="{12E7EA41-8DE9-B7F6-B298-432F486645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65148" y="2858778"/>
              <a:ext cx="914400" cy="914400"/>
            </a:xfrm>
            <a:prstGeom prst="rect">
              <a:avLst/>
            </a:prstGeom>
          </p:spPr>
        </p:pic>
        <p:sp>
          <p:nvSpPr>
            <p:cNvPr id="70" name="TextBox 69">
              <a:extLst>
                <a:ext uri="{FF2B5EF4-FFF2-40B4-BE49-F238E27FC236}">
                  <a16:creationId xmlns:a16="http://schemas.microsoft.com/office/drawing/2014/main" id="{51B48D5C-73F4-6CF7-560F-D63885BBDB0E}"/>
                </a:ext>
              </a:extLst>
            </p:cNvPr>
            <p:cNvSpPr txBox="1"/>
            <p:nvPr/>
          </p:nvSpPr>
          <p:spPr>
            <a:xfrm>
              <a:off x="4786869" y="809443"/>
              <a:ext cx="962616" cy="646331"/>
            </a:xfrm>
            <a:prstGeom prst="rect">
              <a:avLst/>
            </a:prstGeom>
            <a:noFill/>
          </p:spPr>
          <p:txBody>
            <a:bodyPr wrap="square" rtlCol="0">
              <a:spAutoFit/>
            </a:bodyPr>
            <a:lstStyle/>
            <a:p>
              <a:r>
                <a:rPr lang="en-US" sz="3600" b="1">
                  <a:solidFill>
                    <a:srgbClr val="FFACC4"/>
                  </a:solidFill>
                </a:rPr>
                <a:t>03</a:t>
              </a:r>
            </a:p>
          </p:txBody>
        </p:sp>
        <p:sp>
          <p:nvSpPr>
            <p:cNvPr id="71" name="TextBox 70">
              <a:extLst>
                <a:ext uri="{FF2B5EF4-FFF2-40B4-BE49-F238E27FC236}">
                  <a16:creationId xmlns:a16="http://schemas.microsoft.com/office/drawing/2014/main" id="{E4456EAD-8EB9-3D8A-3793-3081E8A8B119}"/>
                </a:ext>
              </a:extLst>
            </p:cNvPr>
            <p:cNvSpPr txBox="1"/>
            <p:nvPr/>
          </p:nvSpPr>
          <p:spPr>
            <a:xfrm>
              <a:off x="4782988" y="1359264"/>
              <a:ext cx="1593274" cy="461665"/>
            </a:xfrm>
            <a:prstGeom prst="rect">
              <a:avLst/>
            </a:prstGeom>
            <a:noFill/>
          </p:spPr>
          <p:txBody>
            <a:bodyPr wrap="square" rtlCol="0">
              <a:spAutoFit/>
            </a:bodyPr>
            <a:lstStyle/>
            <a:p>
              <a:r>
                <a:rPr lang="en-US" sz="1200" b="1">
                  <a:solidFill>
                    <a:schemeClr val="bg2">
                      <a:lumMod val="50000"/>
                    </a:schemeClr>
                  </a:solidFill>
                </a:rPr>
                <a:t>Developing a predictive model</a:t>
              </a:r>
            </a:p>
          </p:txBody>
        </p:sp>
        <p:sp>
          <p:nvSpPr>
            <p:cNvPr id="72" name="TextBox 71">
              <a:extLst>
                <a:ext uri="{FF2B5EF4-FFF2-40B4-BE49-F238E27FC236}">
                  <a16:creationId xmlns:a16="http://schemas.microsoft.com/office/drawing/2014/main" id="{36371443-673C-06A8-8875-91885C54B41D}"/>
                </a:ext>
              </a:extLst>
            </p:cNvPr>
            <p:cNvSpPr txBox="1"/>
            <p:nvPr/>
          </p:nvSpPr>
          <p:spPr>
            <a:xfrm>
              <a:off x="4781250" y="1877287"/>
              <a:ext cx="2032874" cy="646331"/>
            </a:xfrm>
            <a:prstGeom prst="rect">
              <a:avLst/>
            </a:prstGeom>
            <a:noFill/>
          </p:spPr>
          <p:txBody>
            <a:bodyPr wrap="square" lIns="91440" tIns="45720" rIns="91440" bIns="45720" rtlCol="0" anchor="t">
              <a:spAutoFit/>
            </a:bodyPr>
            <a:lstStyle/>
            <a:p>
              <a:r>
                <a:rPr lang="en-US" sz="1200" err="1">
                  <a:latin typeface="+mn-lt"/>
                  <a:cs typeface="Times New Roman"/>
                </a:rPr>
                <a:t>Xây</a:t>
              </a:r>
              <a:r>
                <a:rPr lang="en-US" sz="1200">
                  <a:latin typeface="+mn-lt"/>
                  <a:cs typeface="Times New Roman"/>
                </a:rPr>
                <a:t> </a:t>
              </a:r>
              <a:r>
                <a:rPr lang="en-US" sz="1200" err="1">
                  <a:latin typeface="+mn-lt"/>
                  <a:cs typeface="Times New Roman"/>
                </a:rPr>
                <a:t>dựng</a:t>
              </a:r>
              <a:r>
                <a:rPr lang="en-US" sz="1200">
                  <a:latin typeface="+mn-lt"/>
                  <a:cs typeface="Times New Roman"/>
                </a:rPr>
                <a:t> </a:t>
              </a:r>
              <a:r>
                <a:rPr lang="en-US" sz="1200" err="1">
                  <a:latin typeface="+mn-lt"/>
                  <a:cs typeface="Times New Roman"/>
                </a:rPr>
                <a:t>mô</a:t>
              </a:r>
              <a:r>
                <a:rPr lang="en-US" sz="1200">
                  <a:latin typeface="+mn-lt"/>
                  <a:cs typeface="Times New Roman"/>
                </a:rPr>
                <a:t> </a:t>
              </a:r>
              <a:r>
                <a:rPr lang="en-US" sz="1200" err="1">
                  <a:latin typeface="+mn-lt"/>
                  <a:cs typeface="Times New Roman"/>
                </a:rPr>
                <a:t>hình</a:t>
              </a:r>
              <a:r>
                <a:rPr lang="en-US" sz="1200">
                  <a:latin typeface="+mn-lt"/>
                  <a:cs typeface="Times New Roman"/>
                </a:rPr>
                <a:t> </a:t>
              </a:r>
              <a:r>
                <a:rPr lang="en-US" sz="1200" err="1">
                  <a:latin typeface="+mn-lt"/>
                  <a:cs typeface="Times New Roman"/>
                </a:rPr>
                <a:t>dự</a:t>
              </a:r>
              <a:r>
                <a:rPr lang="en-US" sz="1200">
                  <a:latin typeface="+mn-lt"/>
                  <a:cs typeface="Times New Roman"/>
                </a:rPr>
                <a:t> </a:t>
              </a:r>
              <a:r>
                <a:rPr lang="en-US" sz="1200" err="1">
                  <a:latin typeface="+mn-lt"/>
                  <a:cs typeface="Times New Roman"/>
                </a:rPr>
                <a:t>đoán</a:t>
              </a:r>
              <a:r>
                <a:rPr lang="en-US" sz="1200">
                  <a:latin typeface="+mn-lt"/>
                  <a:cs typeface="Times New Roman"/>
                </a:rPr>
                <a:t> </a:t>
              </a:r>
              <a:r>
                <a:rPr lang="en-US" sz="1200" err="1">
                  <a:latin typeface="+mn-lt"/>
                  <a:cs typeface="Times New Roman"/>
                </a:rPr>
                <a:t>và</a:t>
              </a:r>
              <a:r>
                <a:rPr lang="en-US" sz="1200">
                  <a:latin typeface="+mn-lt"/>
                  <a:cs typeface="Times New Roman"/>
                </a:rPr>
                <a:t> </a:t>
              </a:r>
              <a:r>
                <a:rPr lang="en-US" sz="1200" err="1">
                  <a:latin typeface="+mn-lt"/>
                  <a:cs typeface="Times New Roman"/>
                </a:rPr>
                <a:t>phân</a:t>
              </a:r>
              <a:r>
                <a:rPr lang="en-US" sz="1200">
                  <a:latin typeface="+mn-lt"/>
                  <a:cs typeface="Times New Roman"/>
                </a:rPr>
                <a:t> </a:t>
              </a:r>
              <a:r>
                <a:rPr lang="en-US" sz="1200" err="1">
                  <a:latin typeface="+mn-lt"/>
                  <a:cs typeface="Times New Roman"/>
                </a:rPr>
                <a:t>loại</a:t>
              </a:r>
              <a:r>
                <a:rPr lang="en-US" sz="1200">
                  <a:latin typeface="+mn-lt"/>
                  <a:cs typeface="Times New Roman"/>
                </a:rPr>
                <a:t> </a:t>
              </a:r>
              <a:r>
                <a:rPr lang="en-US" sz="1200" err="1">
                  <a:latin typeface="+mn-lt"/>
                  <a:cs typeface="Times New Roman"/>
                </a:rPr>
                <a:t>rủi</a:t>
              </a:r>
              <a:r>
                <a:rPr lang="en-US" sz="1200">
                  <a:latin typeface="+mn-lt"/>
                  <a:cs typeface="Times New Roman"/>
                </a:rPr>
                <a:t> </a:t>
              </a:r>
              <a:r>
                <a:rPr lang="en-US" sz="1200" err="1">
                  <a:latin typeface="+mn-lt"/>
                  <a:cs typeface="Times New Roman"/>
                </a:rPr>
                <a:t>ro</a:t>
              </a:r>
              <a:r>
                <a:rPr lang="en-US" sz="1200">
                  <a:latin typeface="+mn-lt"/>
                  <a:cs typeface="Times New Roman"/>
                </a:rPr>
                <a:t> </a:t>
              </a:r>
              <a:r>
                <a:rPr lang="en-US" sz="1200" err="1">
                  <a:latin typeface="+mn-lt"/>
                  <a:cs typeface="Times New Roman"/>
                </a:rPr>
                <a:t>khách</a:t>
              </a:r>
              <a:r>
                <a:rPr lang="en-US" sz="1200">
                  <a:latin typeface="+mn-lt"/>
                  <a:cs typeface="Times New Roman"/>
                </a:rPr>
                <a:t> </a:t>
              </a:r>
              <a:r>
                <a:rPr lang="en-US" sz="1200" err="1">
                  <a:latin typeface="+mn-lt"/>
                  <a:cs typeface="Times New Roman"/>
                </a:rPr>
                <a:t>hàng</a:t>
              </a:r>
              <a:endParaRPr lang="en-US" sz="1200">
                <a:latin typeface="+mn-lt"/>
                <a:cs typeface="Times New Roman"/>
              </a:endParaRPr>
            </a:p>
          </p:txBody>
        </p:sp>
      </p:grpSp>
      <p:grpSp>
        <p:nvGrpSpPr>
          <p:cNvPr id="77" name="Group 76">
            <a:extLst>
              <a:ext uri="{FF2B5EF4-FFF2-40B4-BE49-F238E27FC236}">
                <a16:creationId xmlns:a16="http://schemas.microsoft.com/office/drawing/2014/main" id="{AB922846-5438-DEC0-D8C6-388E0D4D5BA0}"/>
              </a:ext>
            </a:extLst>
          </p:cNvPr>
          <p:cNvGrpSpPr/>
          <p:nvPr/>
        </p:nvGrpSpPr>
        <p:grpSpPr>
          <a:xfrm>
            <a:off x="359775" y="290076"/>
            <a:ext cx="2332760" cy="4563343"/>
            <a:chOff x="2393363" y="290077"/>
            <a:chExt cx="2332760" cy="4563343"/>
          </a:xfrm>
        </p:grpSpPr>
        <p:sp>
          <p:nvSpPr>
            <p:cNvPr id="16" name="Rectangle: Rounded Corners 15">
              <a:extLst>
                <a:ext uri="{FF2B5EF4-FFF2-40B4-BE49-F238E27FC236}">
                  <a16:creationId xmlns:a16="http://schemas.microsoft.com/office/drawing/2014/main" id="{62931D90-8EAD-AB21-B547-9906F4536BDF}"/>
                </a:ext>
              </a:extLst>
            </p:cNvPr>
            <p:cNvSpPr/>
            <p:nvPr/>
          </p:nvSpPr>
          <p:spPr>
            <a:xfrm>
              <a:off x="2393363" y="290077"/>
              <a:ext cx="2152657" cy="4563343"/>
            </a:xfrm>
            <a:prstGeom prst="roundRect">
              <a:avLst/>
            </a:prstGeom>
            <a:solidFill>
              <a:schemeClr val="bg1">
                <a:lumMod val="25000"/>
                <a:lumOff val="75000"/>
              </a:schemeClr>
            </a:solidFill>
            <a:ln>
              <a:solidFill>
                <a:schemeClr val="bg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ADC212C-A5F1-11DA-9091-AA54D492AB09}"/>
                </a:ext>
              </a:extLst>
            </p:cNvPr>
            <p:cNvSpPr/>
            <p:nvPr/>
          </p:nvSpPr>
          <p:spPr>
            <a:xfrm rot="5400000">
              <a:off x="4526090" y="1035627"/>
              <a:ext cx="206102" cy="193964"/>
            </a:xfrm>
            <a:prstGeom prst="triangle">
              <a:avLst/>
            </a:prstGeom>
            <a:solidFill>
              <a:schemeClr val="bg1">
                <a:lumMod val="25000"/>
                <a:lumOff val="75000"/>
              </a:schemeClr>
            </a:solidFill>
            <a:ln>
              <a:solidFill>
                <a:schemeClr val="bg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Database with solid fill">
              <a:extLst>
                <a:ext uri="{FF2B5EF4-FFF2-40B4-BE49-F238E27FC236}">
                  <a16:creationId xmlns:a16="http://schemas.microsoft.com/office/drawing/2014/main" id="{1D649201-A531-0819-4DDE-91462542B0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67203" y="2858778"/>
              <a:ext cx="914400" cy="914400"/>
            </a:xfrm>
            <a:prstGeom prst="rect">
              <a:avLst/>
            </a:prstGeom>
          </p:spPr>
        </p:pic>
        <p:sp>
          <p:nvSpPr>
            <p:cNvPr id="67" name="TextBox 66">
              <a:extLst>
                <a:ext uri="{FF2B5EF4-FFF2-40B4-BE49-F238E27FC236}">
                  <a16:creationId xmlns:a16="http://schemas.microsoft.com/office/drawing/2014/main" id="{62705F23-4B3B-AD42-0787-E3C65BEB52FF}"/>
                </a:ext>
              </a:extLst>
            </p:cNvPr>
            <p:cNvSpPr txBox="1"/>
            <p:nvPr/>
          </p:nvSpPr>
          <p:spPr>
            <a:xfrm>
              <a:off x="2631022" y="809443"/>
              <a:ext cx="962616" cy="646331"/>
            </a:xfrm>
            <a:prstGeom prst="rect">
              <a:avLst/>
            </a:prstGeom>
            <a:noFill/>
          </p:spPr>
          <p:txBody>
            <a:bodyPr wrap="square" rtlCol="0">
              <a:spAutoFit/>
            </a:bodyPr>
            <a:lstStyle/>
            <a:p>
              <a:r>
                <a:rPr lang="en-US" sz="3600" b="1">
                  <a:solidFill>
                    <a:srgbClr val="FFACC4"/>
                  </a:solidFill>
                </a:rPr>
                <a:t>02</a:t>
              </a:r>
            </a:p>
          </p:txBody>
        </p:sp>
        <p:sp>
          <p:nvSpPr>
            <p:cNvPr id="68" name="TextBox 67">
              <a:extLst>
                <a:ext uri="{FF2B5EF4-FFF2-40B4-BE49-F238E27FC236}">
                  <a16:creationId xmlns:a16="http://schemas.microsoft.com/office/drawing/2014/main" id="{7E8DF798-416A-A5BA-5720-2E362FA624B6}"/>
                </a:ext>
              </a:extLst>
            </p:cNvPr>
            <p:cNvSpPr txBox="1"/>
            <p:nvPr/>
          </p:nvSpPr>
          <p:spPr>
            <a:xfrm>
              <a:off x="2627141" y="1359264"/>
              <a:ext cx="1703270" cy="461665"/>
            </a:xfrm>
            <a:prstGeom prst="rect">
              <a:avLst/>
            </a:prstGeom>
            <a:noFill/>
          </p:spPr>
          <p:txBody>
            <a:bodyPr wrap="square" rtlCol="0">
              <a:spAutoFit/>
            </a:bodyPr>
            <a:lstStyle/>
            <a:p>
              <a:r>
                <a:rPr lang="en-US" sz="1200" b="1">
                  <a:solidFill>
                    <a:schemeClr val="bg2">
                      <a:lumMod val="50000"/>
                    </a:schemeClr>
                  </a:solidFill>
                </a:rPr>
                <a:t>Dataset Overview and preprocessing</a:t>
              </a:r>
            </a:p>
          </p:txBody>
        </p:sp>
        <p:sp>
          <p:nvSpPr>
            <p:cNvPr id="69" name="TextBox 68">
              <a:extLst>
                <a:ext uri="{FF2B5EF4-FFF2-40B4-BE49-F238E27FC236}">
                  <a16:creationId xmlns:a16="http://schemas.microsoft.com/office/drawing/2014/main" id="{9E49DD61-4056-5365-6395-9864D2E19C8D}"/>
                </a:ext>
              </a:extLst>
            </p:cNvPr>
            <p:cNvSpPr txBox="1"/>
            <p:nvPr/>
          </p:nvSpPr>
          <p:spPr>
            <a:xfrm>
              <a:off x="2625403" y="1877287"/>
              <a:ext cx="1906756" cy="461665"/>
            </a:xfrm>
            <a:prstGeom prst="rect">
              <a:avLst/>
            </a:prstGeom>
            <a:noFill/>
          </p:spPr>
          <p:txBody>
            <a:bodyPr wrap="square" rtlCol="0">
              <a:spAutoFit/>
            </a:bodyPr>
            <a:lstStyle/>
            <a:p>
              <a:r>
                <a:rPr lang="en-US" sz="1200" err="1">
                  <a:latin typeface="+mn-lt"/>
                  <a:cs typeface="Times New Roman" panose="02020603050405020304" pitchFamily="18" charset="0"/>
                </a:rPr>
                <a:t>Tổng</a:t>
              </a:r>
              <a:r>
                <a:rPr lang="en-US" sz="1200">
                  <a:latin typeface="+mn-lt"/>
                  <a:cs typeface="Times New Roman" panose="02020603050405020304" pitchFamily="18" charset="0"/>
                </a:rPr>
                <a:t> </a:t>
              </a:r>
              <a:r>
                <a:rPr lang="en-US" sz="1200" err="1">
                  <a:latin typeface="+mn-lt"/>
                  <a:cs typeface="Times New Roman" panose="02020603050405020304" pitchFamily="18" charset="0"/>
                </a:rPr>
                <a:t>quan</a:t>
              </a:r>
              <a:r>
                <a:rPr lang="en-US" sz="1200">
                  <a:latin typeface="+mn-lt"/>
                  <a:cs typeface="Times New Roman" panose="02020603050405020304" pitchFamily="18" charset="0"/>
                </a:rPr>
                <a:t> </a:t>
              </a:r>
              <a:r>
                <a:rPr lang="en-US" sz="1200" err="1">
                  <a:latin typeface="+mn-lt"/>
                  <a:cs typeface="Times New Roman" panose="02020603050405020304" pitchFamily="18" charset="0"/>
                </a:rPr>
                <a:t>về</a:t>
              </a:r>
              <a:r>
                <a:rPr lang="en-US" sz="1200">
                  <a:latin typeface="+mn-lt"/>
                  <a:cs typeface="Times New Roman" panose="02020603050405020304" pitchFamily="18" charset="0"/>
                </a:rPr>
                <a:t> </a:t>
              </a:r>
              <a:r>
                <a:rPr lang="en-US" sz="1200" err="1">
                  <a:latin typeface="+mn-lt"/>
                  <a:cs typeface="Times New Roman" panose="02020603050405020304" pitchFamily="18" charset="0"/>
                </a:rPr>
                <a:t>tập</a:t>
              </a:r>
              <a:r>
                <a:rPr lang="en-US" sz="1200">
                  <a:latin typeface="+mn-lt"/>
                  <a:cs typeface="Times New Roman" panose="02020603050405020304" pitchFamily="18" charset="0"/>
                </a:rPr>
                <a:t> </a:t>
              </a:r>
              <a:r>
                <a:rPr lang="en-US" sz="1200" err="1">
                  <a:latin typeface="+mn-lt"/>
                  <a:cs typeface="Times New Roman" panose="02020603050405020304" pitchFamily="18" charset="0"/>
                </a:rPr>
                <a:t>dữ</a:t>
              </a:r>
              <a:r>
                <a:rPr lang="en-US" sz="1200">
                  <a:latin typeface="+mn-lt"/>
                  <a:cs typeface="Times New Roman" panose="02020603050405020304" pitchFamily="18" charset="0"/>
                </a:rPr>
                <a:t> </a:t>
              </a:r>
              <a:r>
                <a:rPr lang="en-US" sz="1200" err="1">
                  <a:latin typeface="+mn-lt"/>
                  <a:cs typeface="Times New Roman" panose="02020603050405020304" pitchFamily="18" charset="0"/>
                </a:rPr>
                <a:t>liệu</a:t>
              </a:r>
              <a:r>
                <a:rPr lang="en-US" sz="1200">
                  <a:latin typeface="+mn-lt"/>
                  <a:cs typeface="Times New Roman" panose="02020603050405020304" pitchFamily="18" charset="0"/>
                </a:rPr>
                <a:t>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các</a:t>
              </a:r>
              <a:r>
                <a:rPr lang="en-US" sz="1200">
                  <a:latin typeface="+mn-lt"/>
                  <a:cs typeface="Times New Roman" panose="02020603050405020304" pitchFamily="18" charset="0"/>
                </a:rPr>
                <a:t> </a:t>
              </a:r>
              <a:r>
                <a:rPr lang="en-US" sz="1200" err="1">
                  <a:latin typeface="+mn-lt"/>
                  <a:cs typeface="Times New Roman" panose="02020603050405020304" pitchFamily="18" charset="0"/>
                </a:rPr>
                <a:t>bước</a:t>
              </a:r>
              <a:r>
                <a:rPr lang="en-US" sz="1200">
                  <a:latin typeface="+mn-lt"/>
                  <a:cs typeface="Times New Roman" panose="02020603050405020304" pitchFamily="18" charset="0"/>
                </a:rPr>
                <a:t> </a:t>
              </a:r>
              <a:r>
                <a:rPr lang="en-US" sz="1200" err="1">
                  <a:latin typeface="+mn-lt"/>
                  <a:cs typeface="Times New Roman" panose="02020603050405020304" pitchFamily="18" charset="0"/>
                </a:rPr>
                <a:t>tiền</a:t>
              </a:r>
              <a:r>
                <a:rPr lang="en-US" sz="1200">
                  <a:latin typeface="+mn-lt"/>
                  <a:cs typeface="Times New Roman" panose="02020603050405020304" pitchFamily="18" charset="0"/>
                </a:rPr>
                <a:t> </a:t>
              </a:r>
              <a:r>
                <a:rPr lang="en-US" sz="1200" err="1">
                  <a:latin typeface="+mn-lt"/>
                  <a:cs typeface="Times New Roman" panose="02020603050405020304" pitchFamily="18" charset="0"/>
                </a:rPr>
                <a:t>xử</a:t>
              </a:r>
              <a:r>
                <a:rPr lang="en-US" sz="1200">
                  <a:latin typeface="+mn-lt"/>
                  <a:cs typeface="Times New Roman" panose="02020603050405020304" pitchFamily="18" charset="0"/>
                </a:rPr>
                <a:t> </a:t>
              </a:r>
              <a:r>
                <a:rPr lang="en-US" sz="1200" err="1">
                  <a:latin typeface="+mn-lt"/>
                  <a:cs typeface="Times New Roman" panose="02020603050405020304" pitchFamily="18" charset="0"/>
                </a:rPr>
                <a:t>lý</a:t>
              </a:r>
              <a:endParaRPr lang="en-US" sz="1200">
                <a:latin typeface="+mn-lt"/>
                <a:cs typeface="Times New Roman" panose="02020603050405020304" pitchFamily="18" charset="0"/>
              </a:endParaRPr>
            </a:p>
          </p:txBody>
        </p:sp>
      </p:grpSp>
      <p:grpSp>
        <p:nvGrpSpPr>
          <p:cNvPr id="76" name="Group 75">
            <a:extLst>
              <a:ext uri="{FF2B5EF4-FFF2-40B4-BE49-F238E27FC236}">
                <a16:creationId xmlns:a16="http://schemas.microsoft.com/office/drawing/2014/main" id="{E6AA9204-D2A9-D4C7-1CB6-4AB9E2A5106F}"/>
              </a:ext>
            </a:extLst>
          </p:cNvPr>
          <p:cNvGrpSpPr/>
          <p:nvPr/>
        </p:nvGrpSpPr>
        <p:grpSpPr>
          <a:xfrm>
            <a:off x="290928" y="290077"/>
            <a:ext cx="2282538" cy="4563343"/>
            <a:chOff x="290928" y="290077"/>
            <a:chExt cx="2282538" cy="4563343"/>
          </a:xfrm>
        </p:grpSpPr>
        <p:sp>
          <p:nvSpPr>
            <p:cNvPr id="15" name="Rectangle: Rounded Corners 14">
              <a:extLst>
                <a:ext uri="{FF2B5EF4-FFF2-40B4-BE49-F238E27FC236}">
                  <a16:creationId xmlns:a16="http://schemas.microsoft.com/office/drawing/2014/main" id="{09DD2370-864D-7CA1-D2A9-BC2EAE3D95F7}"/>
                </a:ext>
              </a:extLst>
            </p:cNvPr>
            <p:cNvSpPr/>
            <p:nvPr/>
          </p:nvSpPr>
          <p:spPr>
            <a:xfrm>
              <a:off x="290928" y="290077"/>
              <a:ext cx="2152657" cy="4563343"/>
            </a:xfrm>
            <a:prstGeom prst="roundRect">
              <a:avLst/>
            </a:prstGeom>
            <a:solidFill>
              <a:schemeClr val="tx2">
                <a:lumMod val="20000"/>
                <a:lumOff val="8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46E26C2-755C-7824-107A-30FE469F56C5}"/>
                </a:ext>
              </a:extLst>
            </p:cNvPr>
            <p:cNvSpPr/>
            <p:nvPr/>
          </p:nvSpPr>
          <p:spPr>
            <a:xfrm rot="5400000">
              <a:off x="2373433" y="1035627"/>
              <a:ext cx="206102" cy="193964"/>
            </a:xfrm>
            <a:prstGeom prst="triangle">
              <a:avLst/>
            </a:prstGeom>
            <a:solidFill>
              <a:schemeClr val="bg1">
                <a:lumMod val="10000"/>
                <a:lumOff val="9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FD5DE74D-2647-3439-61AA-91DBFCF5418D}"/>
                </a:ext>
              </a:extLst>
            </p:cNvPr>
            <p:cNvGrpSpPr/>
            <p:nvPr/>
          </p:nvGrpSpPr>
          <p:grpSpPr>
            <a:xfrm>
              <a:off x="1026693" y="2934978"/>
              <a:ext cx="590550" cy="762000"/>
              <a:chOff x="1026693" y="2934978"/>
              <a:chExt cx="590550" cy="762000"/>
            </a:xfrm>
          </p:grpSpPr>
          <p:sp>
            <p:nvSpPr>
              <p:cNvPr id="49" name="Freeform: Shape 48">
                <a:extLst>
                  <a:ext uri="{FF2B5EF4-FFF2-40B4-BE49-F238E27FC236}">
                    <a16:creationId xmlns:a16="http://schemas.microsoft.com/office/drawing/2014/main" id="{3C03FC84-8354-4C9D-1719-12267DCE7E8A}"/>
                  </a:ext>
                </a:extLst>
              </p:cNvPr>
              <p:cNvSpPr/>
              <p:nvPr/>
            </p:nvSpPr>
            <p:spPr>
              <a:xfrm>
                <a:off x="1026693" y="2934978"/>
                <a:ext cx="590550" cy="762000"/>
              </a:xfrm>
              <a:custGeom>
                <a:avLst/>
                <a:gdLst>
                  <a:gd name="connsiteX0" fmla="*/ 57150 w 590550"/>
                  <a:gd name="connsiteY0" fmla="*/ 57150 h 762000"/>
                  <a:gd name="connsiteX1" fmla="*/ 533400 w 590550"/>
                  <a:gd name="connsiteY1" fmla="*/ 57150 h 762000"/>
                  <a:gd name="connsiteX2" fmla="*/ 533400 w 590550"/>
                  <a:gd name="connsiteY2" fmla="*/ 704850 h 762000"/>
                  <a:gd name="connsiteX3" fmla="*/ 57150 w 590550"/>
                  <a:gd name="connsiteY3" fmla="*/ 704850 h 762000"/>
                  <a:gd name="connsiteX4" fmla="*/ 57150 w 590550"/>
                  <a:gd name="connsiteY4" fmla="*/ 57150 h 762000"/>
                  <a:gd name="connsiteX5" fmla="*/ 0 w 590550"/>
                  <a:gd name="connsiteY5" fmla="*/ 762000 h 762000"/>
                  <a:gd name="connsiteX6" fmla="*/ 590550 w 590550"/>
                  <a:gd name="connsiteY6" fmla="*/ 762000 h 762000"/>
                  <a:gd name="connsiteX7" fmla="*/ 590550 w 590550"/>
                  <a:gd name="connsiteY7" fmla="*/ 0 h 762000"/>
                  <a:gd name="connsiteX8" fmla="*/ 0 w 590550"/>
                  <a:gd name="connsiteY8" fmla="*/ 0 h 762000"/>
                  <a:gd name="connsiteX9" fmla="*/ 0 w 590550"/>
                  <a:gd name="connsiteY9"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7150" y="57150"/>
                    </a:moveTo>
                    <a:lnTo>
                      <a:pt x="533400" y="57150"/>
                    </a:lnTo>
                    <a:lnTo>
                      <a:pt x="533400" y="704850"/>
                    </a:lnTo>
                    <a:lnTo>
                      <a:pt x="57150" y="704850"/>
                    </a:lnTo>
                    <a:lnTo>
                      <a:pt x="57150" y="57150"/>
                    </a:lnTo>
                    <a:close/>
                    <a:moveTo>
                      <a:pt x="0" y="762000"/>
                    </a:moveTo>
                    <a:lnTo>
                      <a:pt x="590550" y="762000"/>
                    </a:lnTo>
                    <a:lnTo>
                      <a:pt x="590550" y="0"/>
                    </a:lnTo>
                    <a:lnTo>
                      <a:pt x="0" y="0"/>
                    </a:lnTo>
                    <a:lnTo>
                      <a:pt x="0" y="762000"/>
                    </a:lnTo>
                    <a:close/>
                  </a:path>
                </a:pathLst>
              </a:custGeom>
              <a:solidFill>
                <a:srgbClr val="00000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CD54C0A-8D64-5919-F816-E54FE05B16B5}"/>
                  </a:ext>
                </a:extLst>
              </p:cNvPr>
              <p:cNvSpPr/>
              <p:nvPr/>
            </p:nvSpPr>
            <p:spPr>
              <a:xfrm>
                <a:off x="1341018" y="30778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BAF164E-9CAA-87AE-512A-4FD835CF2301}"/>
                  </a:ext>
                </a:extLst>
              </p:cNvPr>
              <p:cNvSpPr/>
              <p:nvPr/>
            </p:nvSpPr>
            <p:spPr>
              <a:xfrm>
                <a:off x="1341018" y="32302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8064259-ACA7-4BC0-E162-B4372BCED7D2}"/>
                  </a:ext>
                </a:extLst>
              </p:cNvPr>
              <p:cNvSpPr/>
              <p:nvPr/>
            </p:nvSpPr>
            <p:spPr>
              <a:xfrm>
                <a:off x="1341018" y="35350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907A7D0-2474-BCCE-49AE-69A33E3957BE}"/>
                  </a:ext>
                </a:extLst>
              </p:cNvPr>
              <p:cNvSpPr/>
              <p:nvPr/>
            </p:nvSpPr>
            <p:spPr>
              <a:xfrm>
                <a:off x="1341018" y="33826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BE7E02-4FC3-F1DE-089D-EB2CD734B0E7}"/>
                  </a:ext>
                </a:extLst>
              </p:cNvPr>
              <p:cNvSpPr/>
              <p:nvPr/>
            </p:nvSpPr>
            <p:spPr>
              <a:xfrm>
                <a:off x="1140993" y="30302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A086726-3DFC-B857-E3F3-51B93F91995F}"/>
                  </a:ext>
                </a:extLst>
              </p:cNvPr>
              <p:cNvSpPr/>
              <p:nvPr/>
            </p:nvSpPr>
            <p:spPr>
              <a:xfrm>
                <a:off x="1140993" y="31826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EC2A89C-1080-C283-6B25-F6442B9850CA}"/>
                  </a:ext>
                </a:extLst>
              </p:cNvPr>
              <p:cNvSpPr/>
              <p:nvPr/>
            </p:nvSpPr>
            <p:spPr>
              <a:xfrm>
                <a:off x="1140993" y="33350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38E13DD-354C-549B-CAD7-228C6A95DBEA}"/>
                  </a:ext>
                </a:extLst>
              </p:cNvPr>
              <p:cNvSpPr/>
              <p:nvPr/>
            </p:nvSpPr>
            <p:spPr>
              <a:xfrm>
                <a:off x="1140993" y="3485523"/>
                <a:ext cx="140969" cy="116204"/>
              </a:xfrm>
              <a:custGeom>
                <a:avLst/>
                <a:gdLst>
                  <a:gd name="connsiteX0" fmla="*/ 140970 w 140969"/>
                  <a:gd name="connsiteY0" fmla="*/ 26670 h 116204"/>
                  <a:gd name="connsiteX1" fmla="*/ 114300 w 140969"/>
                  <a:gd name="connsiteY1" fmla="*/ 0 h 116204"/>
                  <a:gd name="connsiteX2" fmla="*/ 51435 w 140969"/>
                  <a:gd name="connsiteY2" fmla="*/ 62865 h 116204"/>
                  <a:gd name="connsiteX3" fmla="*/ 26670 w 140969"/>
                  <a:gd name="connsiteY3" fmla="*/ 38100 h 116204"/>
                  <a:gd name="connsiteX4" fmla="*/ 0 w 140969"/>
                  <a:gd name="connsiteY4" fmla="*/ 64770 h 116204"/>
                  <a:gd name="connsiteX5" fmla="*/ 51435 w 140969"/>
                  <a:gd name="connsiteY5" fmla="*/ 116205 h 11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4">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grpSp>
        <p:sp>
          <p:nvSpPr>
            <p:cNvPr id="64" name="TextBox 63">
              <a:extLst>
                <a:ext uri="{FF2B5EF4-FFF2-40B4-BE49-F238E27FC236}">
                  <a16:creationId xmlns:a16="http://schemas.microsoft.com/office/drawing/2014/main" id="{F01EB6B7-44C5-A0BF-A708-8252F9218008}"/>
                </a:ext>
              </a:extLst>
            </p:cNvPr>
            <p:cNvSpPr txBox="1"/>
            <p:nvPr/>
          </p:nvSpPr>
          <p:spPr>
            <a:xfrm>
              <a:off x="574500" y="809443"/>
              <a:ext cx="962616" cy="646331"/>
            </a:xfrm>
            <a:prstGeom prst="rect">
              <a:avLst/>
            </a:prstGeom>
            <a:noFill/>
          </p:spPr>
          <p:txBody>
            <a:bodyPr wrap="square" rtlCol="0">
              <a:spAutoFit/>
            </a:bodyPr>
            <a:lstStyle/>
            <a:p>
              <a:r>
                <a:rPr lang="en-US" sz="3600" b="1">
                  <a:solidFill>
                    <a:srgbClr val="FFACC4"/>
                  </a:solidFill>
                </a:rPr>
                <a:t>01</a:t>
              </a:r>
            </a:p>
          </p:txBody>
        </p:sp>
        <p:sp>
          <p:nvSpPr>
            <p:cNvPr id="65" name="TextBox 64">
              <a:extLst>
                <a:ext uri="{FF2B5EF4-FFF2-40B4-BE49-F238E27FC236}">
                  <a16:creationId xmlns:a16="http://schemas.microsoft.com/office/drawing/2014/main" id="{EE822631-88ED-90B5-1442-A945D6DC5C6F}"/>
                </a:ext>
              </a:extLst>
            </p:cNvPr>
            <p:cNvSpPr txBox="1"/>
            <p:nvPr/>
          </p:nvSpPr>
          <p:spPr>
            <a:xfrm>
              <a:off x="570619" y="1359264"/>
              <a:ext cx="1593274" cy="461665"/>
            </a:xfrm>
            <a:prstGeom prst="rect">
              <a:avLst/>
            </a:prstGeom>
            <a:noFill/>
          </p:spPr>
          <p:txBody>
            <a:bodyPr wrap="square" rtlCol="0">
              <a:spAutoFit/>
            </a:bodyPr>
            <a:lstStyle/>
            <a:p>
              <a:r>
                <a:rPr lang="en-US" sz="1200" b="1">
                  <a:solidFill>
                    <a:schemeClr val="bg2">
                      <a:lumMod val="50000"/>
                    </a:schemeClr>
                  </a:solidFill>
                </a:rPr>
                <a:t>About Prudential and their problem</a:t>
              </a:r>
            </a:p>
          </p:txBody>
        </p:sp>
        <p:sp>
          <p:nvSpPr>
            <p:cNvPr id="66" name="TextBox 65">
              <a:extLst>
                <a:ext uri="{FF2B5EF4-FFF2-40B4-BE49-F238E27FC236}">
                  <a16:creationId xmlns:a16="http://schemas.microsoft.com/office/drawing/2014/main" id="{6A222CE6-1A7F-D898-500F-08C380E87818}"/>
                </a:ext>
              </a:extLst>
            </p:cNvPr>
            <p:cNvSpPr txBox="1"/>
            <p:nvPr/>
          </p:nvSpPr>
          <p:spPr>
            <a:xfrm>
              <a:off x="568881" y="1877287"/>
              <a:ext cx="1810621" cy="646331"/>
            </a:xfrm>
            <a:prstGeom prst="rect">
              <a:avLst/>
            </a:prstGeom>
            <a:noFill/>
          </p:spPr>
          <p:txBody>
            <a:bodyPr wrap="square" rtlCol="0">
              <a:spAutoFit/>
            </a:bodyPr>
            <a:lstStyle/>
            <a:p>
              <a:r>
                <a:rPr lang="en-US" sz="1200" err="1">
                  <a:latin typeface="+mn-lt"/>
                  <a:cs typeface="Times New Roman" panose="02020603050405020304" pitchFamily="18" charset="0"/>
                </a:rPr>
                <a:t>Giới</a:t>
              </a:r>
              <a:r>
                <a:rPr lang="en-US" sz="1200">
                  <a:latin typeface="+mn-lt"/>
                  <a:cs typeface="Times New Roman" panose="02020603050405020304" pitchFamily="18" charset="0"/>
                </a:rPr>
                <a:t> </a:t>
              </a:r>
              <a:r>
                <a:rPr lang="en-US" sz="1200" err="1">
                  <a:latin typeface="+mn-lt"/>
                  <a:cs typeface="Times New Roman" panose="02020603050405020304" pitchFamily="18" charset="0"/>
                </a:rPr>
                <a:t>thiệu</a:t>
              </a:r>
              <a:r>
                <a:rPr lang="en-US" sz="1200">
                  <a:latin typeface="+mn-lt"/>
                  <a:cs typeface="Times New Roman" panose="02020603050405020304" pitchFamily="18" charset="0"/>
                </a:rPr>
                <a:t> </a:t>
              </a:r>
              <a:r>
                <a:rPr lang="en-US" sz="1200" err="1">
                  <a:latin typeface="+mn-lt"/>
                  <a:cs typeface="Times New Roman" panose="02020603050405020304" pitchFamily="18" charset="0"/>
                </a:rPr>
                <a:t>về</a:t>
              </a:r>
              <a:r>
                <a:rPr lang="en-US" sz="1200">
                  <a:latin typeface="+mn-lt"/>
                  <a:cs typeface="Times New Roman" panose="02020603050405020304" pitchFamily="18" charset="0"/>
                </a:rPr>
                <a:t> Prudential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vấn</a:t>
              </a:r>
              <a:r>
                <a:rPr lang="en-US" sz="1200">
                  <a:latin typeface="+mn-lt"/>
                  <a:cs typeface="Times New Roman" panose="02020603050405020304" pitchFamily="18" charset="0"/>
                </a:rPr>
                <a:t> </a:t>
              </a:r>
              <a:r>
                <a:rPr lang="en-US" sz="1200" err="1">
                  <a:latin typeface="+mn-lt"/>
                  <a:cs typeface="Times New Roman" panose="02020603050405020304" pitchFamily="18" charset="0"/>
                </a:rPr>
                <a:t>đề</a:t>
              </a:r>
              <a:r>
                <a:rPr lang="en-US" sz="1200">
                  <a:latin typeface="+mn-lt"/>
                  <a:cs typeface="Times New Roman" panose="02020603050405020304" pitchFamily="18" charset="0"/>
                </a:rPr>
                <a:t> </a:t>
              </a:r>
              <a:r>
                <a:rPr lang="en-US" sz="1200" err="1">
                  <a:latin typeface="+mn-lt"/>
                  <a:cs typeface="Times New Roman" panose="02020603050405020304" pitchFamily="18" charset="0"/>
                </a:rPr>
                <a:t>họ</a:t>
              </a:r>
              <a:r>
                <a:rPr lang="en-US" sz="1200">
                  <a:latin typeface="+mn-lt"/>
                  <a:cs typeface="Times New Roman" panose="02020603050405020304" pitchFamily="18" charset="0"/>
                </a:rPr>
                <a:t> </a:t>
              </a:r>
              <a:r>
                <a:rPr lang="en-US" sz="1200" err="1">
                  <a:latin typeface="+mn-lt"/>
                  <a:cs typeface="Times New Roman" panose="02020603050405020304" pitchFamily="18" charset="0"/>
                </a:rPr>
                <a:t>đang</a:t>
              </a:r>
              <a:r>
                <a:rPr lang="en-US" sz="1200">
                  <a:latin typeface="+mn-lt"/>
                  <a:cs typeface="Times New Roman" panose="02020603050405020304" pitchFamily="18" charset="0"/>
                </a:rPr>
                <a:t> </a:t>
              </a:r>
              <a:r>
                <a:rPr lang="en-US" sz="1200" err="1">
                  <a:latin typeface="+mn-lt"/>
                  <a:cs typeface="Times New Roman" panose="02020603050405020304" pitchFamily="18" charset="0"/>
                </a:rPr>
                <a:t>gặp</a:t>
              </a:r>
              <a:r>
                <a:rPr lang="en-US" sz="1200">
                  <a:latin typeface="+mn-lt"/>
                  <a:cs typeface="Times New Roman" panose="02020603050405020304" pitchFamily="18" charset="0"/>
                </a:rPr>
                <a:t> </a:t>
              </a:r>
              <a:r>
                <a:rPr lang="en-US" sz="1200" err="1">
                  <a:latin typeface="+mn-lt"/>
                  <a:cs typeface="Times New Roman" panose="02020603050405020304" pitchFamily="18" charset="0"/>
                </a:rPr>
                <a:t>phải</a:t>
              </a:r>
              <a:endParaRPr lang="en-US" sz="1200">
                <a:latin typeface="+mn-lt"/>
                <a:cs typeface="Times New Roman" panose="02020603050405020304" pitchFamily="18" charset="0"/>
              </a:endParaRPr>
            </a:p>
          </p:txBody>
        </p:sp>
      </p:grpSp>
      <p:sp>
        <p:nvSpPr>
          <p:cNvPr id="4" name="!!BlueText">
            <a:extLst>
              <a:ext uri="{FF2B5EF4-FFF2-40B4-BE49-F238E27FC236}">
                <a16:creationId xmlns:a16="http://schemas.microsoft.com/office/drawing/2014/main" id="{8BDA97F6-F1C1-19B5-E9B8-7CBE5B8E8517}"/>
              </a:ext>
            </a:extLst>
          </p:cNvPr>
          <p:cNvSpPr txBox="1">
            <a:spLocks/>
          </p:cNvSpPr>
          <p:nvPr/>
        </p:nvSpPr>
        <p:spPr>
          <a:xfrm>
            <a:off x="5688619" y="1877286"/>
            <a:ext cx="4766277" cy="8308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US">
                <a:solidFill>
                  <a:schemeClr val="accent2"/>
                </a:solidFill>
              </a:rPr>
              <a:t>contents </a:t>
            </a:r>
          </a:p>
        </p:txBody>
      </p:sp>
      <p:sp>
        <p:nvSpPr>
          <p:cNvPr id="5" name="!!PinkText">
            <a:extLst>
              <a:ext uri="{FF2B5EF4-FFF2-40B4-BE49-F238E27FC236}">
                <a16:creationId xmlns:a16="http://schemas.microsoft.com/office/drawing/2014/main" id="{0DBDDC92-E4DC-1BC7-F149-250E1B5515A0}"/>
              </a:ext>
            </a:extLst>
          </p:cNvPr>
          <p:cNvSpPr txBox="1">
            <a:spLocks/>
          </p:cNvSpPr>
          <p:nvPr/>
        </p:nvSpPr>
        <p:spPr>
          <a:xfrm>
            <a:off x="3305481" y="1877287"/>
            <a:ext cx="4766277" cy="8416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r>
              <a:rPr lang="en-US">
                <a:solidFill>
                  <a:schemeClr val="bg2">
                    <a:lumMod val="50000"/>
                  </a:schemeClr>
                </a:solidFill>
              </a:rPr>
              <a:t>  </a:t>
            </a:r>
            <a:br>
              <a:rPr lang="en-US">
                <a:solidFill>
                  <a:schemeClr val="bg2">
                    <a:lumMod val="50000"/>
                  </a:schemeClr>
                </a:solidFill>
              </a:rPr>
            </a:br>
            <a:r>
              <a:rPr lang="en-US">
                <a:solidFill>
                  <a:schemeClr val="bg2">
                    <a:lumMod val="50000"/>
                  </a:schemeClr>
                </a:solidFill>
              </a:rPr>
              <a:t>Table of</a:t>
            </a:r>
            <a:endParaRPr lang="vi-VN">
              <a:solidFill>
                <a:schemeClr val="bg2">
                  <a:lumMod val="50000"/>
                </a:schemeClr>
              </a:solidFill>
            </a:endParaRPr>
          </a:p>
        </p:txBody>
      </p:sp>
    </p:spTree>
    <p:extLst>
      <p:ext uri="{BB962C8B-B14F-4D97-AF65-F5344CB8AC3E}">
        <p14:creationId xmlns:p14="http://schemas.microsoft.com/office/powerpoint/2010/main" val="254831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2725946" y="396407"/>
            <a:ext cx="411941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bg2">
                    <a:lumMod val="50000"/>
                  </a:schemeClr>
                </a:solidFill>
                <a:latin typeface="+mn-lt"/>
              </a:rPr>
              <a:t>Kết quả mô hình</a:t>
            </a:r>
          </a:p>
        </p:txBody>
      </p:sp>
      <p:sp>
        <p:nvSpPr>
          <p:cNvPr id="618" name="Google Shape;618;p40"/>
          <p:cNvSpPr/>
          <p:nvPr/>
        </p:nvSpPr>
        <p:spPr>
          <a:xfrm>
            <a:off x="4364966" y="1248690"/>
            <a:ext cx="4287328" cy="3193914"/>
          </a:xfrm>
          <a:prstGeom prst="roundRect">
            <a:avLst>
              <a:gd name="adj" fmla="val 1413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6E07870-531F-0EC3-60E1-6DC4A4FF319E}"/>
              </a:ext>
            </a:extLst>
          </p:cNvPr>
          <p:cNvPicPr>
            <a:picLocks noChangeAspect="1"/>
          </p:cNvPicPr>
          <p:nvPr/>
        </p:nvPicPr>
        <p:blipFill>
          <a:blip r:embed="rId3"/>
          <a:stretch>
            <a:fillRect/>
          </a:stretch>
        </p:blipFill>
        <p:spPr>
          <a:xfrm>
            <a:off x="4683316" y="1371113"/>
            <a:ext cx="3615295" cy="30714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Google Shape;1148;p55">
            <a:extLst>
              <a:ext uri="{FF2B5EF4-FFF2-40B4-BE49-F238E27FC236}">
                <a16:creationId xmlns:a16="http://schemas.microsoft.com/office/drawing/2014/main" id="{EFBF39A4-7077-B59E-7348-9A290639F91E}"/>
              </a:ext>
            </a:extLst>
          </p:cNvPr>
          <p:cNvSpPr txBox="1"/>
          <p:nvPr/>
        </p:nvSpPr>
        <p:spPr>
          <a:xfrm>
            <a:off x="1146659" y="1133813"/>
            <a:ext cx="2286654" cy="474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b="1">
                <a:solidFill>
                  <a:schemeClr val="dk1"/>
                </a:solidFill>
                <a:latin typeface="Chivo"/>
                <a:ea typeface="Chivo"/>
                <a:cs typeface="Chivo"/>
                <a:sym typeface="Chivo"/>
              </a:rPr>
              <a:t>Accuracy : </a:t>
            </a:r>
            <a:r>
              <a:rPr lang="vi-VN" sz="1800" b="1">
                <a:solidFill>
                  <a:srgbClr val="F79EB0"/>
                </a:solidFill>
                <a:latin typeface="Chivo"/>
                <a:ea typeface="Chivo"/>
                <a:cs typeface="Chivo"/>
                <a:sym typeface="Chivo"/>
              </a:rPr>
              <a:t>72,3%</a:t>
            </a:r>
            <a:endParaRPr lang="vi-VN" b="1">
              <a:solidFill>
                <a:srgbClr val="F79EB0"/>
              </a:solidFill>
              <a:latin typeface="Chivo"/>
              <a:ea typeface="Chivo"/>
              <a:cs typeface="Chivo"/>
              <a:sym typeface="Chivo"/>
            </a:endParaRPr>
          </a:p>
        </p:txBody>
      </p:sp>
      <p:pic>
        <p:nvPicPr>
          <p:cNvPr id="2050" name="Picture 2" descr="Smiley ">
            <a:extLst>
              <a:ext uri="{FF2B5EF4-FFF2-40B4-BE49-F238E27FC236}">
                <a16:creationId xmlns:a16="http://schemas.microsoft.com/office/drawing/2014/main" id="{09A262A9-EF53-4976-EE8A-9BC83DFEE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739" y="101367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8;p55">
            <a:extLst>
              <a:ext uri="{FF2B5EF4-FFF2-40B4-BE49-F238E27FC236}">
                <a16:creationId xmlns:a16="http://schemas.microsoft.com/office/drawing/2014/main" id="{829438E7-E188-8E38-812C-051F2317C24B}"/>
              </a:ext>
            </a:extLst>
          </p:cNvPr>
          <p:cNvSpPr txBox="1"/>
          <p:nvPr/>
        </p:nvSpPr>
        <p:spPr>
          <a:xfrm>
            <a:off x="1043581" y="1787981"/>
            <a:ext cx="3742074" cy="198504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lang="vi-VN">
              <a:solidFill>
                <a:schemeClr val="dk1"/>
              </a:solidFill>
              <a:latin typeface="Chivo"/>
              <a:ea typeface="Chivo"/>
              <a:cs typeface="Chivo"/>
              <a:sym typeface="Chivo"/>
            </a:endParaRPr>
          </a:p>
          <a:p>
            <a:pPr marL="0" lvl="0" indent="0" algn="l" rtl="0">
              <a:lnSpc>
                <a:spcPct val="115000"/>
              </a:lnSpc>
              <a:spcBef>
                <a:spcPts val="0"/>
              </a:spcBef>
              <a:spcAft>
                <a:spcPts val="0"/>
              </a:spcAft>
              <a:buNone/>
            </a:pPr>
            <a:r>
              <a:rPr lang="vi-VN" b="1">
                <a:solidFill>
                  <a:schemeClr val="dk1"/>
                </a:solidFill>
                <a:latin typeface="Chivo"/>
                <a:ea typeface="Chivo"/>
                <a:cs typeface="Chivo"/>
                <a:sym typeface="Chivo"/>
              </a:rPr>
              <a:t>Nhóm</a:t>
            </a:r>
            <a:r>
              <a:rPr lang="en-US" b="1">
                <a:solidFill>
                  <a:schemeClr val="dk1"/>
                </a:solidFill>
                <a:latin typeface="Chivo"/>
                <a:ea typeface="Chivo"/>
                <a:cs typeface="Chivo"/>
                <a:sym typeface="Chivo"/>
              </a:rPr>
              <a:t> KH </a:t>
            </a:r>
            <a:r>
              <a:rPr lang="en-US" b="1" err="1">
                <a:solidFill>
                  <a:schemeClr val="dk1"/>
                </a:solidFill>
                <a:latin typeface="Chivo"/>
                <a:ea typeface="Chivo"/>
                <a:cs typeface="Chivo"/>
                <a:sym typeface="Chivo"/>
              </a:rPr>
              <a:t>có</a:t>
            </a:r>
            <a:r>
              <a:rPr lang="vi-VN" b="1">
                <a:solidFill>
                  <a:schemeClr val="dk1"/>
                </a:solidFill>
                <a:latin typeface="Chivo"/>
                <a:ea typeface="Chivo"/>
                <a:cs typeface="Chivo"/>
                <a:sym typeface="Chivo"/>
              </a:rPr>
              <a:t> rủi ro thấp:</a:t>
            </a:r>
          </a:p>
          <a:p>
            <a:pPr marL="285750" lvl="0" indent="-285750" algn="l" rtl="0">
              <a:lnSpc>
                <a:spcPct val="115000"/>
              </a:lnSpc>
              <a:spcBef>
                <a:spcPts val="0"/>
              </a:spcBef>
              <a:spcAft>
                <a:spcPts val="0"/>
              </a:spcAft>
              <a:buFont typeface="Arial" panose="020B0604020202020204" pitchFamily="34" charset="0"/>
              <a:buChar char="•"/>
            </a:pPr>
            <a:r>
              <a:rPr lang="vi-VN">
                <a:solidFill>
                  <a:schemeClr val="dk1"/>
                </a:solidFill>
                <a:latin typeface="Chivo"/>
                <a:ea typeface="Chivo"/>
                <a:cs typeface="Chivo"/>
                <a:sym typeface="Chivo"/>
              </a:rPr>
              <a:t>Dự đoán đúng </a:t>
            </a:r>
            <a:r>
              <a:rPr lang="en-US">
                <a:solidFill>
                  <a:schemeClr val="dk1"/>
                </a:solidFill>
                <a:latin typeface="Chivo"/>
                <a:ea typeface="Chivo"/>
                <a:cs typeface="Chivo"/>
                <a:sym typeface="Chivo"/>
              </a:rPr>
              <a:t>2922</a:t>
            </a:r>
            <a:r>
              <a:rPr lang="vi-VN">
                <a:solidFill>
                  <a:schemeClr val="dk1"/>
                </a:solidFill>
                <a:latin typeface="Chivo"/>
                <a:ea typeface="Chivo"/>
                <a:cs typeface="Chivo"/>
                <a:sym typeface="Chivo"/>
              </a:rPr>
              <a:t> người</a:t>
            </a:r>
          </a:p>
          <a:p>
            <a:pPr marL="285750" lvl="0" indent="-285750" algn="l" rtl="0">
              <a:lnSpc>
                <a:spcPct val="115000"/>
              </a:lnSpc>
              <a:spcBef>
                <a:spcPts val="0"/>
              </a:spcBef>
              <a:spcAft>
                <a:spcPts val="0"/>
              </a:spcAft>
              <a:buFont typeface="Arial" panose="020B0604020202020204" pitchFamily="34" charset="0"/>
              <a:buChar char="•"/>
            </a:pPr>
            <a:r>
              <a:rPr lang="vi-VN">
                <a:solidFill>
                  <a:schemeClr val="dk1"/>
                </a:solidFill>
                <a:latin typeface="Chivo"/>
                <a:ea typeface="Chivo"/>
                <a:cs typeface="Chivo"/>
                <a:sym typeface="Chivo"/>
              </a:rPr>
              <a:t>Dự đoán sai 1</a:t>
            </a:r>
            <a:r>
              <a:rPr lang="en-US">
                <a:solidFill>
                  <a:schemeClr val="dk1"/>
                </a:solidFill>
                <a:latin typeface="Chivo"/>
                <a:ea typeface="Chivo"/>
                <a:cs typeface="Chivo"/>
                <a:sym typeface="Chivo"/>
              </a:rPr>
              <a:t>016</a:t>
            </a:r>
            <a:r>
              <a:rPr lang="vi-VN">
                <a:solidFill>
                  <a:schemeClr val="dk1"/>
                </a:solidFill>
                <a:latin typeface="Chivo"/>
                <a:ea typeface="Chivo"/>
                <a:cs typeface="Chivo"/>
                <a:sym typeface="Chivo"/>
              </a:rPr>
              <a:t> người</a:t>
            </a:r>
          </a:p>
          <a:p>
            <a:pPr lvl="0" algn="l" rtl="0">
              <a:lnSpc>
                <a:spcPct val="115000"/>
              </a:lnSpc>
              <a:spcBef>
                <a:spcPts val="0"/>
              </a:spcBef>
              <a:spcAft>
                <a:spcPts val="0"/>
              </a:spcAft>
            </a:pPr>
            <a:endParaRPr lang="vi-VN">
              <a:solidFill>
                <a:schemeClr val="dk1"/>
              </a:solidFill>
              <a:latin typeface="Chivo"/>
              <a:ea typeface="Chivo"/>
              <a:cs typeface="Chivo"/>
              <a:sym typeface="Chivo"/>
            </a:endParaRPr>
          </a:p>
          <a:p>
            <a:pPr marL="0" lvl="0" indent="0" algn="l" rtl="0">
              <a:lnSpc>
                <a:spcPct val="115000"/>
              </a:lnSpc>
              <a:spcBef>
                <a:spcPts val="0"/>
              </a:spcBef>
              <a:spcAft>
                <a:spcPts val="0"/>
              </a:spcAft>
              <a:buNone/>
            </a:pPr>
            <a:r>
              <a:rPr lang="vi-VN" b="1">
                <a:solidFill>
                  <a:srgbClr val="FFACC4"/>
                </a:solidFill>
                <a:latin typeface="Chivo"/>
                <a:ea typeface="Chivo"/>
                <a:cs typeface="Chivo"/>
                <a:sym typeface="Chivo"/>
              </a:rPr>
              <a:t>Nhóm</a:t>
            </a:r>
            <a:r>
              <a:rPr lang="en-US" b="1">
                <a:solidFill>
                  <a:srgbClr val="FFACC4"/>
                </a:solidFill>
                <a:latin typeface="Chivo"/>
                <a:ea typeface="Chivo"/>
                <a:cs typeface="Chivo"/>
                <a:sym typeface="Chivo"/>
              </a:rPr>
              <a:t> KH </a:t>
            </a:r>
            <a:r>
              <a:rPr lang="en-US" b="1" err="1">
                <a:solidFill>
                  <a:srgbClr val="FFACC4"/>
                </a:solidFill>
                <a:latin typeface="Chivo"/>
                <a:ea typeface="Chivo"/>
                <a:cs typeface="Chivo"/>
                <a:sym typeface="Chivo"/>
              </a:rPr>
              <a:t>có</a:t>
            </a:r>
            <a:r>
              <a:rPr lang="vi-VN" b="1">
                <a:solidFill>
                  <a:srgbClr val="FFACC4"/>
                </a:solidFill>
                <a:latin typeface="Chivo"/>
                <a:ea typeface="Chivo"/>
                <a:cs typeface="Chivo"/>
                <a:sym typeface="Chivo"/>
              </a:rPr>
              <a:t> rủi ro cao:</a:t>
            </a:r>
          </a:p>
          <a:p>
            <a:pPr marL="285750" lvl="0" indent="-285750" algn="l" rtl="0">
              <a:lnSpc>
                <a:spcPct val="115000"/>
              </a:lnSpc>
              <a:spcBef>
                <a:spcPts val="0"/>
              </a:spcBef>
              <a:spcAft>
                <a:spcPts val="0"/>
              </a:spcAft>
              <a:buFont typeface="Arial" panose="020B0604020202020204" pitchFamily="34" charset="0"/>
              <a:buChar char="•"/>
            </a:pPr>
            <a:r>
              <a:rPr lang="vi-VN">
                <a:solidFill>
                  <a:schemeClr val="dk1"/>
                </a:solidFill>
                <a:latin typeface="Chivo"/>
                <a:ea typeface="Chivo"/>
                <a:cs typeface="Chivo"/>
                <a:sym typeface="Chivo"/>
              </a:rPr>
              <a:t>Dự đoán đúng </a:t>
            </a:r>
            <a:r>
              <a:rPr lang="en-US">
                <a:solidFill>
                  <a:schemeClr val="dk1"/>
                </a:solidFill>
                <a:latin typeface="Chivo"/>
                <a:ea typeface="Chivo"/>
                <a:cs typeface="Chivo"/>
                <a:sym typeface="Chivo"/>
              </a:rPr>
              <a:t>2278</a:t>
            </a:r>
            <a:r>
              <a:rPr lang="vi-VN">
                <a:solidFill>
                  <a:schemeClr val="dk1"/>
                </a:solidFill>
                <a:latin typeface="Chivo"/>
                <a:ea typeface="Chivo"/>
                <a:cs typeface="Chivo"/>
                <a:sym typeface="Chivo"/>
              </a:rPr>
              <a:t> người</a:t>
            </a:r>
          </a:p>
          <a:p>
            <a:pPr marL="285750" lvl="0" indent="-285750" algn="l" rtl="0">
              <a:lnSpc>
                <a:spcPct val="115000"/>
              </a:lnSpc>
              <a:spcBef>
                <a:spcPts val="0"/>
              </a:spcBef>
              <a:spcAft>
                <a:spcPts val="0"/>
              </a:spcAft>
              <a:buFont typeface="Arial" panose="020B0604020202020204" pitchFamily="34" charset="0"/>
              <a:buChar char="•"/>
            </a:pPr>
            <a:r>
              <a:rPr lang="vi-VN">
                <a:solidFill>
                  <a:schemeClr val="dk1"/>
                </a:solidFill>
                <a:latin typeface="Chivo"/>
                <a:ea typeface="Chivo"/>
                <a:cs typeface="Chivo"/>
                <a:sym typeface="Chivo"/>
              </a:rPr>
              <a:t>Dự đoán sai </a:t>
            </a:r>
            <a:r>
              <a:rPr lang="en-US">
                <a:solidFill>
                  <a:schemeClr val="dk1"/>
                </a:solidFill>
                <a:latin typeface="Chivo"/>
                <a:ea typeface="Chivo"/>
                <a:cs typeface="Chivo"/>
                <a:sym typeface="Chivo"/>
              </a:rPr>
              <a:t>975</a:t>
            </a:r>
            <a:r>
              <a:rPr lang="vi-VN">
                <a:solidFill>
                  <a:schemeClr val="dk1"/>
                </a:solidFill>
                <a:latin typeface="Chivo"/>
                <a:ea typeface="Chivo"/>
                <a:cs typeface="Chivo"/>
                <a:sym typeface="Chivo"/>
              </a:rPr>
              <a:t> người</a:t>
            </a:r>
            <a:endParaRPr>
              <a:solidFill>
                <a:schemeClr val="dk1"/>
              </a:solidFill>
              <a:latin typeface="Chivo"/>
              <a:ea typeface="Chivo"/>
              <a:cs typeface="Chivo"/>
              <a:sym typeface="Chivo"/>
            </a:endParaRPr>
          </a:p>
        </p:txBody>
      </p:sp>
      <p:sp>
        <p:nvSpPr>
          <p:cNvPr id="2" name="TextBox 1">
            <a:extLst>
              <a:ext uri="{FF2B5EF4-FFF2-40B4-BE49-F238E27FC236}">
                <a16:creationId xmlns:a16="http://schemas.microsoft.com/office/drawing/2014/main" id="{972C9A12-34BA-A5B8-7D93-74CEF6A2721E}"/>
              </a:ext>
            </a:extLst>
          </p:cNvPr>
          <p:cNvSpPr txBox="1"/>
          <p:nvPr/>
        </p:nvSpPr>
        <p:spPr>
          <a:xfrm>
            <a:off x="5480050" y="3477952"/>
            <a:ext cx="603250" cy="200055"/>
          </a:xfrm>
          <a:prstGeom prst="rect">
            <a:avLst/>
          </a:prstGeom>
          <a:noFill/>
        </p:spPr>
        <p:txBody>
          <a:bodyPr wrap="square" rtlCol="0">
            <a:spAutoFit/>
          </a:bodyPr>
          <a:lstStyle/>
          <a:p>
            <a:r>
              <a:rPr lang="en-US" sz="700"/>
              <a:t>975</a:t>
            </a:r>
          </a:p>
        </p:txBody>
      </p:sp>
      <p:sp>
        <p:nvSpPr>
          <p:cNvPr id="5" name="TextBox 4">
            <a:extLst>
              <a:ext uri="{FF2B5EF4-FFF2-40B4-BE49-F238E27FC236}">
                <a16:creationId xmlns:a16="http://schemas.microsoft.com/office/drawing/2014/main" id="{2CEE316F-E207-8AF1-2075-F60C2B5CDA32}"/>
              </a:ext>
            </a:extLst>
          </p:cNvPr>
          <p:cNvSpPr txBox="1"/>
          <p:nvPr/>
        </p:nvSpPr>
        <p:spPr>
          <a:xfrm>
            <a:off x="6777695" y="3477951"/>
            <a:ext cx="603250" cy="200055"/>
          </a:xfrm>
          <a:prstGeom prst="rect">
            <a:avLst/>
          </a:prstGeom>
          <a:noFill/>
        </p:spPr>
        <p:txBody>
          <a:bodyPr wrap="square" rtlCol="0">
            <a:spAutoFit/>
          </a:bodyPr>
          <a:lstStyle/>
          <a:p>
            <a:r>
              <a:rPr lang="en-US" sz="700"/>
              <a:t>2278</a:t>
            </a:r>
          </a:p>
        </p:txBody>
      </p:sp>
    </p:spTree>
    <p:extLst>
      <p:ext uri="{BB962C8B-B14F-4D97-AF65-F5344CB8AC3E}">
        <p14:creationId xmlns:p14="http://schemas.microsoft.com/office/powerpoint/2010/main" val="38714952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7">
                                          <p:stCondLst>
                                            <p:cond delay="0"/>
                                          </p:stCondLst>
                                        </p:cTn>
                                        <p:tgtEl>
                                          <p:spTgt spid="7"/>
                                        </p:tgtEl>
                                      </p:cBhvr>
                                    </p:animEffect>
                                    <p:anim calcmode="lin" valueType="num">
                                      <p:cBhvr>
                                        <p:cTn id="8" dur="1594"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7"/>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7"/>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7"/>
                                        </p:tgtEl>
                                        <p:attrNameLst>
                                          <p:attrName>ppt_y</p:attrName>
                                        </p:attrNameLst>
                                      </p:cBhvr>
                                      <p:tavLst>
                                        <p:tav tm="0" fmla="#ppt_y-sin(pi*$)/81">
                                          <p:val>
                                            <p:fltVal val="0"/>
                                          </p:val>
                                        </p:tav>
                                        <p:tav tm="100000">
                                          <p:val>
                                            <p:fltVal val="1"/>
                                          </p:val>
                                        </p:tav>
                                      </p:tavLst>
                                    </p:anim>
                                    <p:animScale>
                                      <p:cBhvr>
                                        <p:cTn id="13" dur="23">
                                          <p:stCondLst>
                                            <p:cond delay="569"/>
                                          </p:stCondLst>
                                        </p:cTn>
                                        <p:tgtEl>
                                          <p:spTgt spid="7"/>
                                        </p:tgtEl>
                                      </p:cBhvr>
                                      <p:to x="100000" y="60000"/>
                                    </p:animScale>
                                    <p:animScale>
                                      <p:cBhvr>
                                        <p:cTn id="14" dur="145" decel="50000">
                                          <p:stCondLst>
                                            <p:cond delay="592"/>
                                          </p:stCondLst>
                                        </p:cTn>
                                        <p:tgtEl>
                                          <p:spTgt spid="7"/>
                                        </p:tgtEl>
                                      </p:cBhvr>
                                      <p:to x="100000" y="100000"/>
                                    </p:animScale>
                                    <p:animScale>
                                      <p:cBhvr>
                                        <p:cTn id="15" dur="23">
                                          <p:stCondLst>
                                            <p:cond delay="1148"/>
                                          </p:stCondLst>
                                        </p:cTn>
                                        <p:tgtEl>
                                          <p:spTgt spid="7"/>
                                        </p:tgtEl>
                                      </p:cBhvr>
                                      <p:to x="100000" y="80000"/>
                                    </p:animScale>
                                    <p:animScale>
                                      <p:cBhvr>
                                        <p:cTn id="16" dur="145" decel="50000">
                                          <p:stCondLst>
                                            <p:cond delay="1171"/>
                                          </p:stCondLst>
                                        </p:cTn>
                                        <p:tgtEl>
                                          <p:spTgt spid="7"/>
                                        </p:tgtEl>
                                      </p:cBhvr>
                                      <p:to x="100000" y="100000"/>
                                    </p:animScale>
                                    <p:animScale>
                                      <p:cBhvr>
                                        <p:cTn id="17" dur="23">
                                          <p:stCondLst>
                                            <p:cond delay="1437"/>
                                          </p:stCondLst>
                                        </p:cTn>
                                        <p:tgtEl>
                                          <p:spTgt spid="7"/>
                                        </p:tgtEl>
                                      </p:cBhvr>
                                      <p:to x="100000" y="90000"/>
                                    </p:animScale>
                                    <p:animScale>
                                      <p:cBhvr>
                                        <p:cTn id="18" dur="145" decel="50000">
                                          <p:stCondLst>
                                            <p:cond delay="1459"/>
                                          </p:stCondLst>
                                        </p:cTn>
                                        <p:tgtEl>
                                          <p:spTgt spid="7"/>
                                        </p:tgtEl>
                                      </p:cBhvr>
                                      <p:to x="100000" y="100000"/>
                                    </p:animScale>
                                    <p:animScale>
                                      <p:cBhvr>
                                        <p:cTn id="19" dur="23">
                                          <p:stCondLst>
                                            <p:cond delay="1582"/>
                                          </p:stCondLst>
                                        </p:cTn>
                                        <p:tgtEl>
                                          <p:spTgt spid="7"/>
                                        </p:tgtEl>
                                      </p:cBhvr>
                                      <p:to x="100000" y="95000"/>
                                    </p:animScale>
                                    <p:animScale>
                                      <p:cBhvr>
                                        <p:cTn id="20" dur="145" decel="50000">
                                          <p:stCondLst>
                                            <p:cond delay="1605"/>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7">
                                          <p:stCondLst>
                                            <p:cond delay="0"/>
                                          </p:stCondLst>
                                        </p:cTn>
                                        <p:tgtEl>
                                          <p:spTgt spid="4"/>
                                        </p:tgtEl>
                                      </p:cBhvr>
                                    </p:animEffect>
                                    <p:anim calcmode="lin" valueType="num">
                                      <p:cBhvr>
                                        <p:cTn id="24" dur="1594"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58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581" tmFilter="0, 0; 0.125,0.2665; 0.25,0.4; 0.375,0.465; 0.5,0.5;  0.625,0.535; 0.75,0.6; 0.875,0.7335; 1,1">
                                          <p:stCondLst>
                                            <p:cond delay="581"/>
                                          </p:stCondLst>
                                        </p:cTn>
                                        <p:tgtEl>
                                          <p:spTgt spid="4"/>
                                        </p:tgtEl>
                                        <p:attrNameLst>
                                          <p:attrName>ppt_y</p:attrName>
                                        </p:attrNameLst>
                                      </p:cBhvr>
                                      <p:tavLst>
                                        <p:tav tm="0" fmla="#ppt_y-sin(pi*$)/9">
                                          <p:val>
                                            <p:fltVal val="0"/>
                                          </p:val>
                                        </p:tav>
                                        <p:tav tm="100000">
                                          <p:val>
                                            <p:fltVal val="1"/>
                                          </p:val>
                                        </p:tav>
                                      </p:tavLst>
                                    </p:anim>
                                    <p:anim calcmode="lin" valueType="num">
                                      <p:cBhvr>
                                        <p:cTn id="27" dur="290" tmFilter="0, 0; 0.125,0.2665; 0.25,0.4; 0.375,0.465; 0.5,0.5;  0.625,0.535; 0.75,0.6; 0.875,0.7335; 1,1">
                                          <p:stCondLst>
                                            <p:cond delay="1159"/>
                                          </p:stCondLst>
                                        </p:cTn>
                                        <p:tgtEl>
                                          <p:spTgt spid="4"/>
                                        </p:tgtEl>
                                        <p:attrNameLst>
                                          <p:attrName>ppt_y</p:attrName>
                                        </p:attrNameLst>
                                      </p:cBhvr>
                                      <p:tavLst>
                                        <p:tav tm="0" fmla="#ppt_y-sin(pi*$)/27">
                                          <p:val>
                                            <p:fltVal val="0"/>
                                          </p:val>
                                        </p:tav>
                                        <p:tav tm="100000">
                                          <p:val>
                                            <p:fltVal val="1"/>
                                          </p:val>
                                        </p:tav>
                                      </p:tavLst>
                                    </p:anim>
                                    <p:anim calcmode="lin" valueType="num">
                                      <p:cBhvr>
                                        <p:cTn id="28" dur="144" tmFilter="0, 0; 0.125,0.2665; 0.25,0.4; 0.375,0.465; 0.5,0.5;  0.625,0.535; 0.75,0.6; 0.875,0.7335; 1,1">
                                          <p:stCondLst>
                                            <p:cond delay="1449"/>
                                          </p:stCondLst>
                                        </p:cTn>
                                        <p:tgtEl>
                                          <p:spTgt spid="4"/>
                                        </p:tgtEl>
                                        <p:attrNameLst>
                                          <p:attrName>ppt_y</p:attrName>
                                        </p:attrNameLst>
                                      </p:cBhvr>
                                      <p:tavLst>
                                        <p:tav tm="0" fmla="#ppt_y-sin(pi*$)/81">
                                          <p:val>
                                            <p:fltVal val="0"/>
                                          </p:val>
                                        </p:tav>
                                        <p:tav tm="100000">
                                          <p:val>
                                            <p:fltVal val="1"/>
                                          </p:val>
                                        </p:tav>
                                      </p:tavLst>
                                    </p:anim>
                                    <p:animScale>
                                      <p:cBhvr>
                                        <p:cTn id="29" dur="23">
                                          <p:stCondLst>
                                            <p:cond delay="569"/>
                                          </p:stCondLst>
                                        </p:cTn>
                                        <p:tgtEl>
                                          <p:spTgt spid="4"/>
                                        </p:tgtEl>
                                      </p:cBhvr>
                                      <p:to x="100000" y="60000"/>
                                    </p:animScale>
                                    <p:animScale>
                                      <p:cBhvr>
                                        <p:cTn id="30" dur="145" decel="50000">
                                          <p:stCondLst>
                                            <p:cond delay="592"/>
                                          </p:stCondLst>
                                        </p:cTn>
                                        <p:tgtEl>
                                          <p:spTgt spid="4"/>
                                        </p:tgtEl>
                                      </p:cBhvr>
                                      <p:to x="100000" y="100000"/>
                                    </p:animScale>
                                    <p:animScale>
                                      <p:cBhvr>
                                        <p:cTn id="31" dur="23">
                                          <p:stCondLst>
                                            <p:cond delay="1148"/>
                                          </p:stCondLst>
                                        </p:cTn>
                                        <p:tgtEl>
                                          <p:spTgt spid="4"/>
                                        </p:tgtEl>
                                      </p:cBhvr>
                                      <p:to x="100000" y="80000"/>
                                    </p:animScale>
                                    <p:animScale>
                                      <p:cBhvr>
                                        <p:cTn id="32" dur="145" decel="50000">
                                          <p:stCondLst>
                                            <p:cond delay="1171"/>
                                          </p:stCondLst>
                                        </p:cTn>
                                        <p:tgtEl>
                                          <p:spTgt spid="4"/>
                                        </p:tgtEl>
                                      </p:cBhvr>
                                      <p:to x="100000" y="100000"/>
                                    </p:animScale>
                                    <p:animScale>
                                      <p:cBhvr>
                                        <p:cTn id="33" dur="23">
                                          <p:stCondLst>
                                            <p:cond delay="1437"/>
                                          </p:stCondLst>
                                        </p:cTn>
                                        <p:tgtEl>
                                          <p:spTgt spid="4"/>
                                        </p:tgtEl>
                                      </p:cBhvr>
                                      <p:to x="100000" y="90000"/>
                                    </p:animScale>
                                    <p:animScale>
                                      <p:cBhvr>
                                        <p:cTn id="34" dur="145" decel="50000">
                                          <p:stCondLst>
                                            <p:cond delay="1459"/>
                                          </p:stCondLst>
                                        </p:cTn>
                                        <p:tgtEl>
                                          <p:spTgt spid="4"/>
                                        </p:tgtEl>
                                      </p:cBhvr>
                                      <p:to x="100000" y="100000"/>
                                    </p:animScale>
                                    <p:animScale>
                                      <p:cBhvr>
                                        <p:cTn id="35" dur="23">
                                          <p:stCondLst>
                                            <p:cond delay="1582"/>
                                          </p:stCondLst>
                                        </p:cTn>
                                        <p:tgtEl>
                                          <p:spTgt spid="4"/>
                                        </p:tgtEl>
                                      </p:cBhvr>
                                      <p:to x="100000" y="95000"/>
                                    </p:animScale>
                                    <p:animScale>
                                      <p:cBhvr>
                                        <p:cTn id="36" dur="145" decel="50000">
                                          <p:stCondLst>
                                            <p:cond delay="1605"/>
                                          </p:stCondLst>
                                        </p:cTn>
                                        <p:tgtEl>
                                          <p:spTgt spid="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wipe(down)">
                                      <p:cBhvr>
                                        <p:cTn id="39" dur="507">
                                          <p:stCondLst>
                                            <p:cond delay="0"/>
                                          </p:stCondLst>
                                        </p:cTn>
                                        <p:tgtEl>
                                          <p:spTgt spid="2050"/>
                                        </p:tgtEl>
                                      </p:cBhvr>
                                    </p:animEffect>
                                    <p:anim calcmode="lin" valueType="num">
                                      <p:cBhvr>
                                        <p:cTn id="40" dur="1594"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41" dur="581"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2" dur="581" tmFilter="0, 0; 0.125,0.2665; 0.25,0.4; 0.375,0.465; 0.5,0.5;  0.625,0.535; 0.75,0.6; 0.875,0.7335; 1,1">
                                          <p:stCondLst>
                                            <p:cond delay="581"/>
                                          </p:stCondLst>
                                        </p:cTn>
                                        <p:tgtEl>
                                          <p:spTgt spid="2050"/>
                                        </p:tgtEl>
                                        <p:attrNameLst>
                                          <p:attrName>ppt_y</p:attrName>
                                        </p:attrNameLst>
                                      </p:cBhvr>
                                      <p:tavLst>
                                        <p:tav tm="0" fmla="#ppt_y-sin(pi*$)/9">
                                          <p:val>
                                            <p:fltVal val="0"/>
                                          </p:val>
                                        </p:tav>
                                        <p:tav tm="100000">
                                          <p:val>
                                            <p:fltVal val="1"/>
                                          </p:val>
                                        </p:tav>
                                      </p:tavLst>
                                    </p:anim>
                                    <p:anim calcmode="lin" valueType="num">
                                      <p:cBhvr>
                                        <p:cTn id="43" dur="290" tmFilter="0, 0; 0.125,0.2665; 0.25,0.4; 0.375,0.465; 0.5,0.5;  0.625,0.535; 0.75,0.6; 0.875,0.7335; 1,1">
                                          <p:stCondLst>
                                            <p:cond delay="1159"/>
                                          </p:stCondLst>
                                        </p:cTn>
                                        <p:tgtEl>
                                          <p:spTgt spid="2050"/>
                                        </p:tgtEl>
                                        <p:attrNameLst>
                                          <p:attrName>ppt_y</p:attrName>
                                        </p:attrNameLst>
                                      </p:cBhvr>
                                      <p:tavLst>
                                        <p:tav tm="0" fmla="#ppt_y-sin(pi*$)/27">
                                          <p:val>
                                            <p:fltVal val="0"/>
                                          </p:val>
                                        </p:tav>
                                        <p:tav tm="100000">
                                          <p:val>
                                            <p:fltVal val="1"/>
                                          </p:val>
                                        </p:tav>
                                      </p:tavLst>
                                    </p:anim>
                                    <p:anim calcmode="lin" valueType="num">
                                      <p:cBhvr>
                                        <p:cTn id="44" dur="144" tmFilter="0, 0; 0.125,0.2665; 0.25,0.4; 0.375,0.465; 0.5,0.5;  0.625,0.535; 0.75,0.6; 0.875,0.7335; 1,1">
                                          <p:stCondLst>
                                            <p:cond delay="1449"/>
                                          </p:stCondLst>
                                        </p:cTn>
                                        <p:tgtEl>
                                          <p:spTgt spid="2050"/>
                                        </p:tgtEl>
                                        <p:attrNameLst>
                                          <p:attrName>ppt_y</p:attrName>
                                        </p:attrNameLst>
                                      </p:cBhvr>
                                      <p:tavLst>
                                        <p:tav tm="0" fmla="#ppt_y-sin(pi*$)/81">
                                          <p:val>
                                            <p:fltVal val="0"/>
                                          </p:val>
                                        </p:tav>
                                        <p:tav tm="100000">
                                          <p:val>
                                            <p:fltVal val="1"/>
                                          </p:val>
                                        </p:tav>
                                      </p:tavLst>
                                    </p:anim>
                                    <p:animScale>
                                      <p:cBhvr>
                                        <p:cTn id="45" dur="23">
                                          <p:stCondLst>
                                            <p:cond delay="569"/>
                                          </p:stCondLst>
                                        </p:cTn>
                                        <p:tgtEl>
                                          <p:spTgt spid="2050"/>
                                        </p:tgtEl>
                                      </p:cBhvr>
                                      <p:to x="100000" y="60000"/>
                                    </p:animScale>
                                    <p:animScale>
                                      <p:cBhvr>
                                        <p:cTn id="46" dur="145" decel="50000">
                                          <p:stCondLst>
                                            <p:cond delay="592"/>
                                          </p:stCondLst>
                                        </p:cTn>
                                        <p:tgtEl>
                                          <p:spTgt spid="2050"/>
                                        </p:tgtEl>
                                      </p:cBhvr>
                                      <p:to x="100000" y="100000"/>
                                    </p:animScale>
                                    <p:animScale>
                                      <p:cBhvr>
                                        <p:cTn id="47" dur="23">
                                          <p:stCondLst>
                                            <p:cond delay="1148"/>
                                          </p:stCondLst>
                                        </p:cTn>
                                        <p:tgtEl>
                                          <p:spTgt spid="2050"/>
                                        </p:tgtEl>
                                      </p:cBhvr>
                                      <p:to x="100000" y="80000"/>
                                    </p:animScale>
                                    <p:animScale>
                                      <p:cBhvr>
                                        <p:cTn id="48" dur="145" decel="50000">
                                          <p:stCondLst>
                                            <p:cond delay="1171"/>
                                          </p:stCondLst>
                                        </p:cTn>
                                        <p:tgtEl>
                                          <p:spTgt spid="2050"/>
                                        </p:tgtEl>
                                      </p:cBhvr>
                                      <p:to x="100000" y="100000"/>
                                    </p:animScale>
                                    <p:animScale>
                                      <p:cBhvr>
                                        <p:cTn id="49" dur="23">
                                          <p:stCondLst>
                                            <p:cond delay="1437"/>
                                          </p:stCondLst>
                                        </p:cTn>
                                        <p:tgtEl>
                                          <p:spTgt spid="2050"/>
                                        </p:tgtEl>
                                      </p:cBhvr>
                                      <p:to x="100000" y="90000"/>
                                    </p:animScale>
                                    <p:animScale>
                                      <p:cBhvr>
                                        <p:cTn id="50" dur="145" decel="50000">
                                          <p:stCondLst>
                                            <p:cond delay="1459"/>
                                          </p:stCondLst>
                                        </p:cTn>
                                        <p:tgtEl>
                                          <p:spTgt spid="2050"/>
                                        </p:tgtEl>
                                      </p:cBhvr>
                                      <p:to x="100000" y="100000"/>
                                    </p:animScale>
                                    <p:animScale>
                                      <p:cBhvr>
                                        <p:cTn id="51" dur="23">
                                          <p:stCondLst>
                                            <p:cond delay="1582"/>
                                          </p:stCondLst>
                                        </p:cTn>
                                        <p:tgtEl>
                                          <p:spTgt spid="2050"/>
                                        </p:tgtEl>
                                      </p:cBhvr>
                                      <p:to x="100000" y="95000"/>
                                    </p:animScale>
                                    <p:animScale>
                                      <p:cBhvr>
                                        <p:cTn id="52" dur="145" decel="50000">
                                          <p:stCondLst>
                                            <p:cond delay="1605"/>
                                          </p:stCondLst>
                                        </p:cTn>
                                        <p:tgtEl>
                                          <p:spTgt spid="2050"/>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animEffect transition="in" filter="fade">
                                      <p:cBhvr>
                                        <p:cTn id="59" dur="500"/>
                                        <p:tgtEl>
                                          <p:spTgt spid="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53" presetClass="entr" presetSubtype="16"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A2B7DF-6010-9751-23E1-3D175A20DD2E}"/>
              </a:ext>
            </a:extLst>
          </p:cNvPr>
          <p:cNvSpPr>
            <a:spLocks noGrp="1"/>
          </p:cNvSpPr>
          <p:nvPr>
            <p:ph type="title"/>
          </p:nvPr>
        </p:nvSpPr>
        <p:spPr>
          <a:xfrm>
            <a:off x="720000" y="427257"/>
            <a:ext cx="7704000" cy="572700"/>
          </a:xfrm>
        </p:spPr>
        <p:txBody>
          <a:bodyPr/>
          <a:lstStyle/>
          <a:p>
            <a:r>
              <a:rPr lang="vi-VN">
                <a:latin typeface="Arial"/>
              </a:rPr>
              <a:t>Kiểm tra chéo</a:t>
            </a:r>
          </a:p>
        </p:txBody>
      </p:sp>
      <p:pic>
        <p:nvPicPr>
          <p:cNvPr id="7" name="Hình ảnh 6" descr="Ảnh có chứa văn bản, biểu đồ, hàng, Phông chữ&#10;&#10;Mô tả được tự động tạo">
            <a:extLst>
              <a:ext uri="{FF2B5EF4-FFF2-40B4-BE49-F238E27FC236}">
                <a16:creationId xmlns:a16="http://schemas.microsoft.com/office/drawing/2014/main" id="{E0C1EBC3-10EC-3158-C15F-CF0FED73EEDB}"/>
              </a:ext>
            </a:extLst>
          </p:cNvPr>
          <p:cNvPicPr>
            <a:picLocks noChangeAspect="1"/>
          </p:cNvPicPr>
          <p:nvPr/>
        </p:nvPicPr>
        <p:blipFill>
          <a:blip r:embed="rId2"/>
          <a:stretch>
            <a:fillRect/>
          </a:stretch>
        </p:blipFill>
        <p:spPr>
          <a:xfrm>
            <a:off x="4377385" y="1285875"/>
            <a:ext cx="4165061" cy="3000375"/>
          </a:xfrm>
          <a:prstGeom prst="rect">
            <a:avLst/>
          </a:prstGeom>
        </p:spPr>
      </p:pic>
      <p:sp>
        <p:nvSpPr>
          <p:cNvPr id="8" name="Hộp Văn bản 7">
            <a:extLst>
              <a:ext uri="{FF2B5EF4-FFF2-40B4-BE49-F238E27FC236}">
                <a16:creationId xmlns:a16="http://schemas.microsoft.com/office/drawing/2014/main" id="{AD3BB3AA-D875-B75A-93EE-02DCF9CD5375}"/>
              </a:ext>
            </a:extLst>
          </p:cNvPr>
          <p:cNvSpPr txBox="1"/>
          <p:nvPr/>
        </p:nvSpPr>
        <p:spPr>
          <a:xfrm>
            <a:off x="720000" y="1285875"/>
            <a:ext cx="3208725" cy="2960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atin typeface="+mn-lt"/>
              </a:rPr>
              <a:t>- </a:t>
            </a:r>
            <a:r>
              <a:rPr lang="vi-VN"/>
              <a:t>Sử dụng phương pháp </a:t>
            </a:r>
            <a:r>
              <a:rPr lang="vi-VN" b="1" i="1"/>
              <a:t>k-</a:t>
            </a:r>
            <a:r>
              <a:rPr lang="vi-VN" b="1" i="1" err="1"/>
              <a:t>fold</a:t>
            </a:r>
            <a:r>
              <a:rPr lang="vi-VN" b="1" i="1"/>
              <a:t> </a:t>
            </a:r>
            <a:r>
              <a:rPr lang="vi-VN" b="1" i="1" err="1"/>
              <a:t>cross</a:t>
            </a:r>
            <a:r>
              <a:rPr lang="vi-VN" b="1" i="1"/>
              <a:t> </a:t>
            </a:r>
            <a:r>
              <a:rPr lang="vi-VN" b="1" i="1" err="1"/>
              <a:t>validation</a:t>
            </a:r>
            <a:r>
              <a:rPr lang="vi-VN"/>
              <a:t> để đánh giá mô hình tránh việc bị </a:t>
            </a:r>
            <a:r>
              <a:rPr lang="vi-VN" err="1"/>
              <a:t>overfit</a:t>
            </a:r>
            <a:r>
              <a:rPr lang="vi-VN"/>
              <a:t> bằng cách chia làm tập dữ liệu ban đầu thành 5 tập nhỏ.</a:t>
            </a:r>
          </a:p>
          <a:p>
            <a:pPr marL="285750" indent="-285750">
              <a:lnSpc>
                <a:spcPct val="150000"/>
              </a:lnSpc>
              <a:buFont typeface="Wingdings" panose="05000000000000000000" pitchFamily="2" charset="2"/>
              <a:buChar char="§"/>
            </a:pPr>
            <a:r>
              <a:rPr lang="vi-VN" b="1" i="1" err="1"/>
              <a:t>Cross-validation</a:t>
            </a:r>
            <a:r>
              <a:rPr lang="vi-VN" b="1" i="1"/>
              <a:t> </a:t>
            </a:r>
            <a:r>
              <a:rPr lang="vi-VN" b="1" i="1" err="1"/>
              <a:t>scores</a:t>
            </a:r>
            <a:r>
              <a:rPr lang="vi-VN" b="1" i="1"/>
              <a:t> </a:t>
            </a:r>
            <a:r>
              <a:rPr lang="vi-VN"/>
              <a:t>thu được là: 72</a:t>
            </a:r>
            <a:r>
              <a:rPr lang="en-US">
                <a:latin typeface="+mn-lt"/>
              </a:rPr>
              <a:t>.</a:t>
            </a:r>
            <a:r>
              <a:rPr lang="vi-VN"/>
              <a:t>3%, 73</a:t>
            </a:r>
            <a:r>
              <a:rPr lang="en-US">
                <a:latin typeface="+mn-lt"/>
              </a:rPr>
              <a:t>.2</a:t>
            </a:r>
            <a:r>
              <a:rPr lang="vi-VN"/>
              <a:t>%, 72%, 72,8%,  72</a:t>
            </a:r>
            <a:r>
              <a:rPr lang="en-US">
                <a:latin typeface="+mn-lt"/>
              </a:rPr>
              <a:t>.</a:t>
            </a:r>
            <a:r>
              <a:rPr lang="vi-VN"/>
              <a:t>3%.</a:t>
            </a:r>
          </a:p>
          <a:p>
            <a:pPr marL="285750" indent="-285750">
              <a:lnSpc>
                <a:spcPct val="150000"/>
              </a:lnSpc>
              <a:buFont typeface="Wingdings" panose="05000000000000000000" pitchFamily="2" charset="2"/>
              <a:buChar char="§"/>
            </a:pPr>
            <a:r>
              <a:rPr lang="vi-VN" b="1" i="1" err="1"/>
              <a:t>Mean</a:t>
            </a:r>
            <a:r>
              <a:rPr lang="vi-VN" b="1" i="1"/>
              <a:t> </a:t>
            </a:r>
            <a:r>
              <a:rPr lang="vi-VN" b="1" i="1" err="1"/>
              <a:t>Accuracy</a:t>
            </a:r>
            <a:r>
              <a:rPr lang="vi-VN"/>
              <a:t>: 72</a:t>
            </a:r>
            <a:r>
              <a:rPr lang="en-US">
                <a:latin typeface="+mn-lt"/>
              </a:rPr>
              <a:t>.</a:t>
            </a:r>
            <a:r>
              <a:rPr lang="vi-VN"/>
              <a:t>5%.</a:t>
            </a:r>
          </a:p>
          <a:p>
            <a:pPr marL="285750" indent="-285750">
              <a:lnSpc>
                <a:spcPct val="150000"/>
              </a:lnSpc>
              <a:buFont typeface="Wingdings" panose="05000000000000000000" pitchFamily="2" charset="2"/>
              <a:buChar char="§"/>
            </a:pPr>
            <a:r>
              <a:rPr lang="vi-VN" b="1" i="1"/>
              <a:t>Standard </a:t>
            </a:r>
            <a:r>
              <a:rPr lang="vi-VN" b="1" i="1" err="1"/>
              <a:t>deviation</a:t>
            </a:r>
            <a:r>
              <a:rPr lang="vi-VN"/>
              <a:t>: 0.42%.</a:t>
            </a:r>
          </a:p>
        </p:txBody>
      </p:sp>
    </p:spTree>
    <p:extLst>
      <p:ext uri="{BB962C8B-B14F-4D97-AF65-F5344CB8AC3E}">
        <p14:creationId xmlns:p14="http://schemas.microsoft.com/office/powerpoint/2010/main" val="66361091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2725946" y="396407"/>
            <a:ext cx="4119419" cy="572700"/>
          </a:xfrm>
          <a:prstGeom prst="rect">
            <a:avLst/>
          </a:prstGeom>
        </p:spPr>
        <p:txBody>
          <a:bodyPr spcFirstLastPara="1" wrap="square" lIns="91425" tIns="91425" rIns="91425" bIns="91425" anchor="t" anchorCtr="0">
            <a:noAutofit/>
          </a:bodyPr>
          <a:lstStyle/>
          <a:p>
            <a:pPr lvl="0"/>
            <a:r>
              <a:rPr lang="en-US">
                <a:solidFill>
                  <a:schemeClr val="bg2">
                    <a:lumMod val="50000"/>
                  </a:schemeClr>
                </a:solidFill>
                <a:latin typeface="+mn-lt"/>
              </a:rPr>
              <a:t>Recall, AUC_ROC</a:t>
            </a:r>
          </a:p>
        </p:txBody>
      </p:sp>
      <p:sp>
        <p:nvSpPr>
          <p:cNvPr id="618" name="Google Shape;618;p40"/>
          <p:cNvSpPr/>
          <p:nvPr/>
        </p:nvSpPr>
        <p:spPr>
          <a:xfrm>
            <a:off x="4331459" y="1318475"/>
            <a:ext cx="4287328" cy="2106212"/>
          </a:xfrm>
          <a:prstGeom prst="roundRect">
            <a:avLst>
              <a:gd name="adj" fmla="val 1413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8;p55">
            <a:extLst>
              <a:ext uri="{FF2B5EF4-FFF2-40B4-BE49-F238E27FC236}">
                <a16:creationId xmlns:a16="http://schemas.microsoft.com/office/drawing/2014/main" id="{829438E7-E188-8E38-812C-051F2317C24B}"/>
              </a:ext>
            </a:extLst>
          </p:cNvPr>
          <p:cNvSpPr txBox="1"/>
          <p:nvPr/>
        </p:nvSpPr>
        <p:spPr>
          <a:xfrm>
            <a:off x="589385" y="1414732"/>
            <a:ext cx="3742074" cy="2913381"/>
          </a:xfrm>
          <a:prstGeom prst="rect">
            <a:avLst/>
          </a:prstGeom>
          <a:noFill/>
          <a:ln>
            <a:noFill/>
          </a:ln>
        </p:spPr>
        <p:txBody>
          <a:bodyPr spcFirstLastPara="1" wrap="square" lIns="91425" tIns="91425" rIns="91425" bIns="91425" anchor="b" anchorCtr="0">
            <a:noAutofit/>
          </a:bodyPr>
          <a:lstStyle/>
          <a:p>
            <a:pPr lvl="0" algn="just">
              <a:lnSpc>
                <a:spcPct val="115000"/>
              </a:lnSpc>
            </a:pPr>
            <a:r>
              <a:rPr lang="vi-VN">
                <a:solidFill>
                  <a:schemeClr val="accent2">
                    <a:lumMod val="75000"/>
                  </a:schemeClr>
                </a:solidFill>
                <a:latin typeface="Chivo"/>
                <a:ea typeface="Chivo"/>
                <a:cs typeface="Chivo"/>
                <a:sym typeface="Chivo"/>
              </a:rPr>
              <a:t>Tỉ lệ </a:t>
            </a:r>
            <a:r>
              <a:rPr lang="vi-VN" err="1">
                <a:solidFill>
                  <a:schemeClr val="accent2">
                    <a:lumMod val="75000"/>
                  </a:schemeClr>
                </a:solidFill>
                <a:latin typeface="Chivo"/>
                <a:ea typeface="Chivo"/>
                <a:cs typeface="Chivo"/>
                <a:sym typeface="Chivo"/>
              </a:rPr>
              <a:t>Recall</a:t>
            </a:r>
            <a:r>
              <a:rPr lang="vi-VN">
                <a:solidFill>
                  <a:schemeClr val="accent2">
                    <a:lumMod val="75000"/>
                  </a:schemeClr>
                </a:solidFill>
                <a:latin typeface="Chivo"/>
                <a:ea typeface="Chivo"/>
                <a:cs typeface="Chivo"/>
                <a:sym typeface="Chivo"/>
              </a:rPr>
              <a:t> (dương tính thật) là 74%. </a:t>
            </a:r>
            <a:endParaRPr lang="en-US">
              <a:solidFill>
                <a:schemeClr val="accent2">
                  <a:lumMod val="75000"/>
                </a:schemeClr>
              </a:solidFill>
              <a:latin typeface="Chivo"/>
              <a:ea typeface="Chivo"/>
              <a:cs typeface="Chivo"/>
              <a:sym typeface="Chivo"/>
            </a:endParaRPr>
          </a:p>
          <a:p>
            <a:pPr lvl="0" algn="just">
              <a:lnSpc>
                <a:spcPct val="115000"/>
              </a:lnSpc>
            </a:pPr>
            <a:r>
              <a:rPr lang="vi-VN">
                <a:solidFill>
                  <a:schemeClr val="dk1"/>
                </a:solidFill>
                <a:latin typeface="Chivo"/>
                <a:ea typeface="Chivo"/>
                <a:cs typeface="Chivo"/>
                <a:sym typeface="Chivo"/>
              </a:rPr>
              <a:t>Đây là 1 </a:t>
            </a:r>
            <a:r>
              <a:rPr lang="vi-VN">
                <a:solidFill>
                  <a:schemeClr val="accent2">
                    <a:lumMod val="75000"/>
                  </a:schemeClr>
                </a:solidFill>
                <a:latin typeface="Chivo"/>
                <a:ea typeface="Chivo"/>
                <a:cs typeface="Chivo"/>
                <a:sym typeface="Chivo"/>
              </a:rPr>
              <a:t>tỉ lệ tương đối tốt </a:t>
            </a:r>
            <a:r>
              <a:rPr lang="vi-VN">
                <a:solidFill>
                  <a:schemeClr val="dk1"/>
                </a:solidFill>
                <a:latin typeface="Chivo"/>
                <a:ea typeface="Chivo"/>
                <a:cs typeface="Chivo"/>
                <a:sym typeface="Chivo"/>
              </a:rPr>
              <a:t>vì trong thực tế với các doanh nghiệp về cho vay hay bán bảo hiểm thì việc phân loại 1 khách hàng là tốt thật rất quan trọng vì nếu cho 1 khách hàng được đánh giá là tốt nhưng thực tế khách đó lại không tốt sẽ làm doanh nghiệp tổn thất rất lớn vì đền bù hoặc mất trắng khoản cho khách hàng vay. Vậy nên thà rằng loại nhầm khách tốt còn hơn kinh doanh với khách xấu.</a:t>
            </a:r>
          </a:p>
        </p:txBody>
      </p:sp>
      <p:pic>
        <p:nvPicPr>
          <p:cNvPr id="5" name="Picture 4">
            <a:extLst>
              <a:ext uri="{FF2B5EF4-FFF2-40B4-BE49-F238E27FC236}">
                <a16:creationId xmlns:a16="http://schemas.microsoft.com/office/drawing/2014/main" id="{F311BB50-B2AD-6A63-17DA-D169CA09F557}"/>
              </a:ext>
            </a:extLst>
          </p:cNvPr>
          <p:cNvPicPr>
            <a:picLocks noChangeAspect="1"/>
          </p:cNvPicPr>
          <p:nvPr/>
        </p:nvPicPr>
        <p:blipFill>
          <a:blip r:embed="rId3"/>
          <a:stretch>
            <a:fillRect/>
          </a:stretch>
        </p:blipFill>
        <p:spPr>
          <a:xfrm>
            <a:off x="4572000" y="1508398"/>
            <a:ext cx="3806247" cy="1579121"/>
          </a:xfrm>
          <a:prstGeom prst="rect">
            <a:avLst/>
          </a:prstGeom>
        </p:spPr>
      </p:pic>
    </p:spTree>
    <p:extLst>
      <p:ext uri="{BB962C8B-B14F-4D97-AF65-F5344CB8AC3E}">
        <p14:creationId xmlns:p14="http://schemas.microsoft.com/office/powerpoint/2010/main" val="3146901002"/>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720000" y="4462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bg2">
                    <a:lumMod val="50000"/>
                  </a:schemeClr>
                </a:solidFill>
                <a:latin typeface="+mn-lt"/>
              </a:rPr>
              <a:t>Recall, AUC_ROC</a:t>
            </a:r>
          </a:p>
        </p:txBody>
      </p:sp>
      <p:sp>
        <p:nvSpPr>
          <p:cNvPr id="618" name="Google Shape;618;p40"/>
          <p:cNvSpPr/>
          <p:nvPr/>
        </p:nvSpPr>
        <p:spPr>
          <a:xfrm>
            <a:off x="405443" y="1248690"/>
            <a:ext cx="8246852" cy="3193914"/>
          </a:xfrm>
          <a:prstGeom prst="roundRect">
            <a:avLst>
              <a:gd name="adj" fmla="val 1413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E239B470-1805-2CE1-4728-CACA680B3A41}"/>
              </a:ext>
            </a:extLst>
          </p:cNvPr>
          <p:cNvPicPr>
            <a:picLocks noChangeAspect="1"/>
          </p:cNvPicPr>
          <p:nvPr/>
        </p:nvPicPr>
        <p:blipFill>
          <a:blip r:embed="rId3"/>
          <a:stretch>
            <a:fillRect/>
          </a:stretch>
        </p:blipFill>
        <p:spPr>
          <a:xfrm>
            <a:off x="721501" y="1372315"/>
            <a:ext cx="3806247" cy="1579121"/>
          </a:xfrm>
          <a:prstGeom prst="rect">
            <a:avLst/>
          </a:prstGeom>
        </p:spPr>
      </p:pic>
      <p:pic>
        <p:nvPicPr>
          <p:cNvPr id="4" name="Hình ảnh 3" descr="Ảnh có chứa văn bản, hàng, Sơ đồ, biểu đồ&#10;&#10;Mô tả được tự động tạo">
            <a:extLst>
              <a:ext uri="{FF2B5EF4-FFF2-40B4-BE49-F238E27FC236}">
                <a16:creationId xmlns:a16="http://schemas.microsoft.com/office/drawing/2014/main" id="{598AF79A-D1BA-6996-EF50-0934DDC4ACBD}"/>
              </a:ext>
            </a:extLst>
          </p:cNvPr>
          <p:cNvPicPr>
            <a:picLocks noChangeAspect="1"/>
          </p:cNvPicPr>
          <p:nvPr/>
        </p:nvPicPr>
        <p:blipFill>
          <a:blip r:embed="rId4"/>
          <a:stretch>
            <a:fillRect/>
          </a:stretch>
        </p:blipFill>
        <p:spPr>
          <a:xfrm>
            <a:off x="4646876" y="1369919"/>
            <a:ext cx="3691065" cy="2765052"/>
          </a:xfrm>
          <a:prstGeom prst="rect">
            <a:avLst/>
          </a:prstGeom>
        </p:spPr>
      </p:pic>
    </p:spTree>
    <p:extLst>
      <p:ext uri="{BB962C8B-B14F-4D97-AF65-F5344CB8AC3E}">
        <p14:creationId xmlns:p14="http://schemas.microsoft.com/office/powerpoint/2010/main" val="1681852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7" name="Google Shape;1527;p5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Đánh giá mô hình </a:t>
            </a:r>
            <a:endParaRPr>
              <a:latin typeface="+mn-lt"/>
            </a:endParaRPr>
          </a:p>
        </p:txBody>
      </p:sp>
      <p:sp>
        <p:nvSpPr>
          <p:cNvPr id="1541" name="Google Shape;1541;p56"/>
          <p:cNvSpPr txBox="1">
            <a:spLocks noGrp="1"/>
          </p:cNvSpPr>
          <p:nvPr>
            <p:ph type="title" idx="4294967295"/>
          </p:nvPr>
        </p:nvSpPr>
        <p:spPr>
          <a:xfrm>
            <a:off x="4961277" y="1811599"/>
            <a:ext cx="3142200" cy="5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000"/>
              <a:t>Các tiêu chí đánh giá</a:t>
            </a:r>
            <a:endParaRPr sz="2000"/>
          </a:p>
        </p:txBody>
      </p:sp>
      <p:sp>
        <p:nvSpPr>
          <p:cNvPr id="1542" name="Google Shape;1542;p56"/>
          <p:cNvSpPr txBox="1">
            <a:spLocks noGrp="1"/>
          </p:cNvSpPr>
          <p:nvPr>
            <p:ph type="title" idx="4294967295"/>
          </p:nvPr>
        </p:nvSpPr>
        <p:spPr>
          <a:xfrm>
            <a:off x="779337" y="1811599"/>
            <a:ext cx="3142200" cy="5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vi-VN" sz="2000">
                <a:latin typeface="+mn-lt"/>
              </a:rPr>
              <a:t>Diện tích dưới </a:t>
            </a:r>
            <a:br>
              <a:rPr lang="en-US" sz="2000">
                <a:latin typeface="+mn-lt"/>
              </a:rPr>
            </a:br>
            <a:r>
              <a:rPr lang="vi-VN" sz="2000">
                <a:latin typeface="+mn-lt"/>
              </a:rPr>
              <a:t>đường cong ROC (AUC)</a:t>
            </a:r>
            <a:endParaRPr sz="2000">
              <a:latin typeface="+mn-lt"/>
            </a:endParaRPr>
          </a:p>
        </p:txBody>
      </p:sp>
      <p:sp>
        <p:nvSpPr>
          <p:cNvPr id="1543" name="Google Shape;1543;p56"/>
          <p:cNvSpPr txBox="1"/>
          <p:nvPr/>
        </p:nvSpPr>
        <p:spPr>
          <a:xfrm>
            <a:off x="880286" y="3271249"/>
            <a:ext cx="2940302" cy="9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err="1">
                <a:solidFill>
                  <a:schemeClr val="lt1"/>
                </a:solidFill>
                <a:latin typeface="+mj-lt"/>
                <a:ea typeface="Oxygen"/>
                <a:cs typeface="Oxygen"/>
                <a:sym typeface="Oxygen"/>
              </a:rPr>
              <a:t>cho</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thấy</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mô</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hình</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có</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khả</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năng</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phân</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biệt</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tốt</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giữa</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các</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lớp</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khách</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hàng</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rủi</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ro</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thấp</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và</a:t>
            </a:r>
            <a:r>
              <a:rPr lang="en-US">
                <a:solidFill>
                  <a:schemeClr val="lt1"/>
                </a:solidFill>
                <a:latin typeface="+mj-lt"/>
                <a:ea typeface="Oxygen"/>
                <a:cs typeface="Oxygen"/>
                <a:sym typeface="Oxygen"/>
              </a:rPr>
              <a:t> </a:t>
            </a:r>
            <a:r>
              <a:rPr lang="en-US" err="1">
                <a:solidFill>
                  <a:schemeClr val="lt1"/>
                </a:solidFill>
                <a:latin typeface="+mj-lt"/>
                <a:ea typeface="Oxygen"/>
                <a:cs typeface="Oxygen"/>
                <a:sym typeface="Oxygen"/>
              </a:rPr>
              <a:t>cao</a:t>
            </a:r>
            <a:r>
              <a:rPr lang="en-US">
                <a:solidFill>
                  <a:schemeClr val="lt1"/>
                </a:solidFill>
                <a:latin typeface="+mj-lt"/>
                <a:ea typeface="Oxygen"/>
                <a:cs typeface="Oxygen"/>
                <a:sym typeface="Oxygen"/>
              </a:rPr>
              <a:t>.</a:t>
            </a:r>
          </a:p>
        </p:txBody>
      </p:sp>
      <p:sp>
        <p:nvSpPr>
          <p:cNvPr id="1544" name="Google Shape;1544;p56"/>
          <p:cNvSpPr txBox="1">
            <a:spLocks noGrp="1"/>
          </p:cNvSpPr>
          <p:nvPr>
            <p:ph type="title" idx="4294967295"/>
          </p:nvPr>
        </p:nvSpPr>
        <p:spPr>
          <a:xfrm>
            <a:off x="1344087" y="2623437"/>
            <a:ext cx="2012700" cy="676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accent2"/>
                </a:solidFill>
              </a:rPr>
              <a:t>0.7941</a:t>
            </a:r>
            <a:endParaRPr sz="3000">
              <a:solidFill>
                <a:schemeClr val="accent2"/>
              </a:solidFill>
            </a:endParaRPr>
          </a:p>
        </p:txBody>
      </p:sp>
      <p:grpSp>
        <p:nvGrpSpPr>
          <p:cNvPr id="8" name="Group 7">
            <a:extLst>
              <a:ext uri="{FF2B5EF4-FFF2-40B4-BE49-F238E27FC236}">
                <a16:creationId xmlns:a16="http://schemas.microsoft.com/office/drawing/2014/main" id="{CFC3CA88-4640-F2BE-32DE-AACDE9BC9D10}"/>
              </a:ext>
            </a:extLst>
          </p:cNvPr>
          <p:cNvGrpSpPr/>
          <p:nvPr/>
        </p:nvGrpSpPr>
        <p:grpSpPr>
          <a:xfrm>
            <a:off x="4321197" y="2571750"/>
            <a:ext cx="1280160" cy="1280160"/>
            <a:chOff x="3352801" y="1904999"/>
            <a:chExt cx="1524000" cy="1461655"/>
          </a:xfrm>
        </p:grpSpPr>
        <p:sp>
          <p:nvSpPr>
            <p:cNvPr id="4" name="Circle: Hollow 3">
              <a:extLst>
                <a:ext uri="{FF2B5EF4-FFF2-40B4-BE49-F238E27FC236}">
                  <a16:creationId xmlns:a16="http://schemas.microsoft.com/office/drawing/2014/main" id="{E1EC0687-02C2-3CC1-74A2-C6EFE68A634A}"/>
                </a:ext>
              </a:extLst>
            </p:cNvPr>
            <p:cNvSpPr/>
            <p:nvPr/>
          </p:nvSpPr>
          <p:spPr>
            <a:xfrm>
              <a:off x="3352801" y="1904999"/>
              <a:ext cx="1524000" cy="1461655"/>
            </a:xfrm>
            <a:prstGeom prst="donut">
              <a:avLst>
                <a:gd name="adj" fmla="val 111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Shape 6">
              <a:extLst>
                <a:ext uri="{FF2B5EF4-FFF2-40B4-BE49-F238E27FC236}">
                  <a16:creationId xmlns:a16="http://schemas.microsoft.com/office/drawing/2014/main" id="{2F53DA1F-B0D7-8068-CCAC-73E4C1910C17}"/>
                </a:ext>
              </a:extLst>
            </p:cNvPr>
            <p:cNvSpPr/>
            <p:nvPr/>
          </p:nvSpPr>
          <p:spPr>
            <a:xfrm>
              <a:off x="3352801" y="2635825"/>
              <a:ext cx="1524000" cy="730828"/>
            </a:xfrm>
            <a:custGeom>
              <a:avLst/>
              <a:gdLst>
                <a:gd name="connsiteX0" fmla="*/ 0 w 1524000"/>
                <a:gd name="connsiteY0" fmla="*/ 0 h 730828"/>
                <a:gd name="connsiteX1" fmla="*/ 162609 w 1524000"/>
                <a:gd name="connsiteY1" fmla="*/ 0 h 730828"/>
                <a:gd name="connsiteX2" fmla="*/ 162609 w 1524000"/>
                <a:gd name="connsiteY2" fmla="*/ 3 h 730828"/>
                <a:gd name="connsiteX3" fmla="*/ 762000 w 1524000"/>
                <a:gd name="connsiteY3" fmla="*/ 568221 h 730828"/>
                <a:gd name="connsiteX4" fmla="*/ 1361391 w 1524000"/>
                <a:gd name="connsiteY4" fmla="*/ 3 h 730828"/>
                <a:gd name="connsiteX5" fmla="*/ 1361391 w 1524000"/>
                <a:gd name="connsiteY5" fmla="*/ 0 h 730828"/>
                <a:gd name="connsiteX6" fmla="*/ 1524000 w 1524000"/>
                <a:gd name="connsiteY6" fmla="*/ 0 h 730828"/>
                <a:gd name="connsiteX7" fmla="*/ 1524000 w 1524000"/>
                <a:gd name="connsiteY7" fmla="*/ 3 h 730828"/>
                <a:gd name="connsiteX8" fmla="*/ 839910 w 1524000"/>
                <a:gd name="connsiteY8" fmla="*/ 727058 h 730828"/>
                <a:gd name="connsiteX9" fmla="*/ 762062 w 1524000"/>
                <a:gd name="connsiteY9" fmla="*/ 730828 h 730828"/>
                <a:gd name="connsiteX10" fmla="*/ 761938 w 1524000"/>
                <a:gd name="connsiteY10" fmla="*/ 730828 h 730828"/>
                <a:gd name="connsiteX11" fmla="*/ 684090 w 1524000"/>
                <a:gd name="connsiteY11" fmla="*/ 727058 h 730828"/>
                <a:gd name="connsiteX12" fmla="*/ 0 w 1524000"/>
                <a:gd name="connsiteY12" fmla="*/ 3 h 73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730828">
                  <a:moveTo>
                    <a:pt x="0" y="0"/>
                  </a:moveTo>
                  <a:lnTo>
                    <a:pt x="162609" y="0"/>
                  </a:lnTo>
                  <a:lnTo>
                    <a:pt x="162609" y="3"/>
                  </a:lnTo>
                  <a:cubicBezTo>
                    <a:pt x="162609" y="313821"/>
                    <a:pt x="430965" y="568221"/>
                    <a:pt x="762000" y="568221"/>
                  </a:cubicBezTo>
                  <a:cubicBezTo>
                    <a:pt x="1093035" y="568221"/>
                    <a:pt x="1361391" y="313821"/>
                    <a:pt x="1361391" y="3"/>
                  </a:cubicBezTo>
                  <a:lnTo>
                    <a:pt x="1361391" y="0"/>
                  </a:lnTo>
                  <a:lnTo>
                    <a:pt x="1524000" y="0"/>
                  </a:lnTo>
                  <a:lnTo>
                    <a:pt x="1524000" y="3"/>
                  </a:lnTo>
                  <a:cubicBezTo>
                    <a:pt x="1524000" y="378402"/>
                    <a:pt x="1224153" y="689632"/>
                    <a:pt x="839910" y="727058"/>
                  </a:cubicBezTo>
                  <a:lnTo>
                    <a:pt x="762062" y="730828"/>
                  </a:lnTo>
                  <a:lnTo>
                    <a:pt x="761938" y="730828"/>
                  </a:lnTo>
                  <a:lnTo>
                    <a:pt x="684090" y="727058"/>
                  </a:lnTo>
                  <a:cubicBezTo>
                    <a:pt x="299847" y="689632"/>
                    <a:pt x="0" y="378402"/>
                    <a:pt x="0" y="3"/>
                  </a:cubicBezTo>
                  <a:close/>
                </a:path>
              </a:pathLst>
            </a:custGeom>
            <a:solidFill>
              <a:srgbClr val="C6D3F5"/>
            </a:solidFill>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599B2F0B-00D7-DB21-4D09-555F803F1F4F}"/>
              </a:ext>
            </a:extLst>
          </p:cNvPr>
          <p:cNvGrpSpPr/>
          <p:nvPr/>
        </p:nvGrpSpPr>
        <p:grpSpPr>
          <a:xfrm>
            <a:off x="5892297" y="2571749"/>
            <a:ext cx="1280160" cy="1280160"/>
            <a:chOff x="3352801" y="1904999"/>
            <a:chExt cx="1524000" cy="1461655"/>
          </a:xfrm>
        </p:grpSpPr>
        <p:sp>
          <p:nvSpPr>
            <p:cNvPr id="10" name="Circle: Hollow 9">
              <a:extLst>
                <a:ext uri="{FF2B5EF4-FFF2-40B4-BE49-F238E27FC236}">
                  <a16:creationId xmlns:a16="http://schemas.microsoft.com/office/drawing/2014/main" id="{235BE88A-1A05-26FF-3093-387BE8FD9586}"/>
                </a:ext>
              </a:extLst>
            </p:cNvPr>
            <p:cNvSpPr/>
            <p:nvPr/>
          </p:nvSpPr>
          <p:spPr>
            <a:xfrm>
              <a:off x="3352801" y="1904999"/>
              <a:ext cx="1524000" cy="1461655"/>
            </a:xfrm>
            <a:prstGeom prst="donut">
              <a:avLst>
                <a:gd name="adj" fmla="val 111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E04248C3-B7A9-A195-9602-8C1C9D75CE19}"/>
                </a:ext>
              </a:extLst>
            </p:cNvPr>
            <p:cNvSpPr/>
            <p:nvPr/>
          </p:nvSpPr>
          <p:spPr>
            <a:xfrm>
              <a:off x="3352801" y="2635825"/>
              <a:ext cx="1524000" cy="730828"/>
            </a:xfrm>
            <a:custGeom>
              <a:avLst/>
              <a:gdLst>
                <a:gd name="connsiteX0" fmla="*/ 0 w 1524000"/>
                <a:gd name="connsiteY0" fmla="*/ 0 h 730828"/>
                <a:gd name="connsiteX1" fmla="*/ 162609 w 1524000"/>
                <a:gd name="connsiteY1" fmla="*/ 0 h 730828"/>
                <a:gd name="connsiteX2" fmla="*/ 162609 w 1524000"/>
                <a:gd name="connsiteY2" fmla="*/ 3 h 730828"/>
                <a:gd name="connsiteX3" fmla="*/ 762000 w 1524000"/>
                <a:gd name="connsiteY3" fmla="*/ 568221 h 730828"/>
                <a:gd name="connsiteX4" fmla="*/ 1361391 w 1524000"/>
                <a:gd name="connsiteY4" fmla="*/ 3 h 730828"/>
                <a:gd name="connsiteX5" fmla="*/ 1361391 w 1524000"/>
                <a:gd name="connsiteY5" fmla="*/ 0 h 730828"/>
                <a:gd name="connsiteX6" fmla="*/ 1524000 w 1524000"/>
                <a:gd name="connsiteY6" fmla="*/ 0 h 730828"/>
                <a:gd name="connsiteX7" fmla="*/ 1524000 w 1524000"/>
                <a:gd name="connsiteY7" fmla="*/ 3 h 730828"/>
                <a:gd name="connsiteX8" fmla="*/ 839910 w 1524000"/>
                <a:gd name="connsiteY8" fmla="*/ 727058 h 730828"/>
                <a:gd name="connsiteX9" fmla="*/ 762062 w 1524000"/>
                <a:gd name="connsiteY9" fmla="*/ 730828 h 730828"/>
                <a:gd name="connsiteX10" fmla="*/ 761938 w 1524000"/>
                <a:gd name="connsiteY10" fmla="*/ 730828 h 730828"/>
                <a:gd name="connsiteX11" fmla="*/ 684090 w 1524000"/>
                <a:gd name="connsiteY11" fmla="*/ 727058 h 730828"/>
                <a:gd name="connsiteX12" fmla="*/ 0 w 1524000"/>
                <a:gd name="connsiteY12" fmla="*/ 3 h 73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730828">
                  <a:moveTo>
                    <a:pt x="0" y="0"/>
                  </a:moveTo>
                  <a:lnTo>
                    <a:pt x="162609" y="0"/>
                  </a:lnTo>
                  <a:lnTo>
                    <a:pt x="162609" y="3"/>
                  </a:lnTo>
                  <a:cubicBezTo>
                    <a:pt x="162609" y="313821"/>
                    <a:pt x="430965" y="568221"/>
                    <a:pt x="762000" y="568221"/>
                  </a:cubicBezTo>
                  <a:cubicBezTo>
                    <a:pt x="1093035" y="568221"/>
                    <a:pt x="1361391" y="313821"/>
                    <a:pt x="1361391" y="3"/>
                  </a:cubicBezTo>
                  <a:lnTo>
                    <a:pt x="1361391" y="0"/>
                  </a:lnTo>
                  <a:lnTo>
                    <a:pt x="1524000" y="0"/>
                  </a:lnTo>
                  <a:lnTo>
                    <a:pt x="1524000" y="3"/>
                  </a:lnTo>
                  <a:cubicBezTo>
                    <a:pt x="1524000" y="378402"/>
                    <a:pt x="1224153" y="689632"/>
                    <a:pt x="839910" y="727058"/>
                  </a:cubicBezTo>
                  <a:lnTo>
                    <a:pt x="762062" y="730828"/>
                  </a:lnTo>
                  <a:lnTo>
                    <a:pt x="761938" y="730828"/>
                  </a:lnTo>
                  <a:lnTo>
                    <a:pt x="684090" y="727058"/>
                  </a:lnTo>
                  <a:cubicBezTo>
                    <a:pt x="299847" y="689632"/>
                    <a:pt x="0" y="378402"/>
                    <a:pt x="0" y="3"/>
                  </a:cubicBezTo>
                  <a:close/>
                </a:path>
              </a:pathLst>
            </a:custGeom>
            <a:solidFill>
              <a:srgbClr val="F79EB0"/>
            </a:solidFill>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DC91AB24-BBEF-9462-6C47-7A4CD2E265F5}"/>
              </a:ext>
            </a:extLst>
          </p:cNvPr>
          <p:cNvGrpSpPr/>
          <p:nvPr/>
        </p:nvGrpSpPr>
        <p:grpSpPr>
          <a:xfrm>
            <a:off x="7463397" y="2571749"/>
            <a:ext cx="1280160" cy="1280160"/>
            <a:chOff x="3352801" y="1904999"/>
            <a:chExt cx="1524000" cy="1461655"/>
          </a:xfrm>
        </p:grpSpPr>
        <p:sp>
          <p:nvSpPr>
            <p:cNvPr id="13" name="Circle: Hollow 12">
              <a:extLst>
                <a:ext uri="{FF2B5EF4-FFF2-40B4-BE49-F238E27FC236}">
                  <a16:creationId xmlns:a16="http://schemas.microsoft.com/office/drawing/2014/main" id="{1287A979-609F-6292-2FBE-ABD0B30065E7}"/>
                </a:ext>
              </a:extLst>
            </p:cNvPr>
            <p:cNvSpPr/>
            <p:nvPr/>
          </p:nvSpPr>
          <p:spPr>
            <a:xfrm>
              <a:off x="3352801" y="1904999"/>
              <a:ext cx="1524000" cy="1461655"/>
            </a:xfrm>
            <a:prstGeom prst="donut">
              <a:avLst>
                <a:gd name="adj" fmla="val 111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F31C7247-BE09-D002-5AB0-7F919AD72EE6}"/>
                </a:ext>
              </a:extLst>
            </p:cNvPr>
            <p:cNvSpPr/>
            <p:nvPr/>
          </p:nvSpPr>
          <p:spPr>
            <a:xfrm>
              <a:off x="3352801" y="2635825"/>
              <a:ext cx="1524000" cy="730828"/>
            </a:xfrm>
            <a:custGeom>
              <a:avLst/>
              <a:gdLst>
                <a:gd name="connsiteX0" fmla="*/ 0 w 1524000"/>
                <a:gd name="connsiteY0" fmla="*/ 0 h 730828"/>
                <a:gd name="connsiteX1" fmla="*/ 162609 w 1524000"/>
                <a:gd name="connsiteY1" fmla="*/ 0 h 730828"/>
                <a:gd name="connsiteX2" fmla="*/ 162609 w 1524000"/>
                <a:gd name="connsiteY2" fmla="*/ 3 h 730828"/>
                <a:gd name="connsiteX3" fmla="*/ 762000 w 1524000"/>
                <a:gd name="connsiteY3" fmla="*/ 568221 h 730828"/>
                <a:gd name="connsiteX4" fmla="*/ 1361391 w 1524000"/>
                <a:gd name="connsiteY4" fmla="*/ 3 h 730828"/>
                <a:gd name="connsiteX5" fmla="*/ 1361391 w 1524000"/>
                <a:gd name="connsiteY5" fmla="*/ 0 h 730828"/>
                <a:gd name="connsiteX6" fmla="*/ 1524000 w 1524000"/>
                <a:gd name="connsiteY6" fmla="*/ 0 h 730828"/>
                <a:gd name="connsiteX7" fmla="*/ 1524000 w 1524000"/>
                <a:gd name="connsiteY7" fmla="*/ 3 h 730828"/>
                <a:gd name="connsiteX8" fmla="*/ 839910 w 1524000"/>
                <a:gd name="connsiteY8" fmla="*/ 727058 h 730828"/>
                <a:gd name="connsiteX9" fmla="*/ 762062 w 1524000"/>
                <a:gd name="connsiteY9" fmla="*/ 730828 h 730828"/>
                <a:gd name="connsiteX10" fmla="*/ 761938 w 1524000"/>
                <a:gd name="connsiteY10" fmla="*/ 730828 h 730828"/>
                <a:gd name="connsiteX11" fmla="*/ 684090 w 1524000"/>
                <a:gd name="connsiteY11" fmla="*/ 727058 h 730828"/>
                <a:gd name="connsiteX12" fmla="*/ 0 w 1524000"/>
                <a:gd name="connsiteY12" fmla="*/ 3 h 73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730828">
                  <a:moveTo>
                    <a:pt x="0" y="0"/>
                  </a:moveTo>
                  <a:lnTo>
                    <a:pt x="162609" y="0"/>
                  </a:lnTo>
                  <a:lnTo>
                    <a:pt x="162609" y="3"/>
                  </a:lnTo>
                  <a:cubicBezTo>
                    <a:pt x="162609" y="313821"/>
                    <a:pt x="430965" y="568221"/>
                    <a:pt x="762000" y="568221"/>
                  </a:cubicBezTo>
                  <a:cubicBezTo>
                    <a:pt x="1093035" y="568221"/>
                    <a:pt x="1361391" y="313821"/>
                    <a:pt x="1361391" y="3"/>
                  </a:cubicBezTo>
                  <a:lnTo>
                    <a:pt x="1361391" y="0"/>
                  </a:lnTo>
                  <a:lnTo>
                    <a:pt x="1524000" y="0"/>
                  </a:lnTo>
                  <a:lnTo>
                    <a:pt x="1524000" y="3"/>
                  </a:lnTo>
                  <a:cubicBezTo>
                    <a:pt x="1524000" y="378402"/>
                    <a:pt x="1224153" y="689632"/>
                    <a:pt x="839910" y="727058"/>
                  </a:cubicBezTo>
                  <a:lnTo>
                    <a:pt x="762062" y="730828"/>
                  </a:lnTo>
                  <a:lnTo>
                    <a:pt x="761938" y="730828"/>
                  </a:lnTo>
                  <a:lnTo>
                    <a:pt x="684090" y="727058"/>
                  </a:lnTo>
                  <a:cubicBezTo>
                    <a:pt x="299847" y="689632"/>
                    <a:pt x="0" y="378402"/>
                    <a:pt x="0" y="3"/>
                  </a:cubicBezTo>
                  <a:close/>
                </a:path>
              </a:pathLst>
            </a:custGeom>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grpSp>
      <p:sp useBgFill="1">
        <p:nvSpPr>
          <p:cNvPr id="6" name="Rectangle 5">
            <a:extLst>
              <a:ext uri="{FF2B5EF4-FFF2-40B4-BE49-F238E27FC236}">
                <a16:creationId xmlns:a16="http://schemas.microsoft.com/office/drawing/2014/main" id="{7C42C339-0FDC-BEBA-68B3-D39A28715797}"/>
              </a:ext>
            </a:extLst>
          </p:cNvPr>
          <p:cNvSpPr/>
          <p:nvPr/>
        </p:nvSpPr>
        <p:spPr>
          <a:xfrm>
            <a:off x="4321197" y="3271249"/>
            <a:ext cx="4422360" cy="699125"/>
          </a:xfrm>
          <a:prstGeom prst="rect">
            <a:avLst/>
          </a:prstGeom>
          <a:ln w="184150">
            <a:solidFill>
              <a:srgbClr val="C6D3F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Google Shape;1549;p56"/>
          <p:cNvSpPr txBox="1"/>
          <p:nvPr/>
        </p:nvSpPr>
        <p:spPr>
          <a:xfrm>
            <a:off x="4256085" y="3102042"/>
            <a:ext cx="1343148" cy="34596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mj-lt"/>
                <a:ea typeface="Oxygen"/>
                <a:cs typeface="Oxygen"/>
                <a:sym typeface="Oxygen"/>
              </a:rPr>
              <a:t>Độ chính xác</a:t>
            </a: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p:txBody>
      </p:sp>
      <p:sp>
        <p:nvSpPr>
          <p:cNvPr id="1550" name="Google Shape;1550;p56"/>
          <p:cNvSpPr txBox="1"/>
          <p:nvPr/>
        </p:nvSpPr>
        <p:spPr>
          <a:xfrm>
            <a:off x="5865548" y="3112744"/>
            <a:ext cx="1336647" cy="5702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mj-lt"/>
                <a:ea typeface="Oxygen"/>
                <a:cs typeface="Oxygen"/>
                <a:sym typeface="Oxygen"/>
              </a:rPr>
              <a:t>Độ nhạy cảm</a:t>
            </a: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p:txBody>
      </p:sp>
      <p:sp>
        <p:nvSpPr>
          <p:cNvPr id="1553" name="Google Shape;1553;p56"/>
          <p:cNvSpPr txBox="1"/>
          <p:nvPr/>
        </p:nvSpPr>
        <p:spPr>
          <a:xfrm>
            <a:off x="7501251" y="3115447"/>
            <a:ext cx="1216232" cy="5702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mj-lt"/>
                <a:ea typeface="Oxygen"/>
                <a:cs typeface="Oxygen"/>
                <a:sym typeface="Oxygen"/>
              </a:rPr>
              <a:t>Độ đặc hiệu</a:t>
            </a: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a:p>
            <a:pPr marL="0" lvl="0" indent="0" algn="ctr" rtl="0">
              <a:spcBef>
                <a:spcPts val="0"/>
              </a:spcBef>
              <a:spcAft>
                <a:spcPts val="0"/>
              </a:spcAft>
              <a:buNone/>
            </a:pPr>
            <a:endParaRPr>
              <a:solidFill>
                <a:schemeClr val="lt1"/>
              </a:solidFill>
              <a:latin typeface="+mj-lt"/>
              <a:ea typeface="Oxygen"/>
              <a:cs typeface="Oxygen"/>
              <a:sym typeface="Oxygen"/>
            </a:endParaRPr>
          </a:p>
        </p:txBody>
      </p:sp>
      <p:sp>
        <p:nvSpPr>
          <p:cNvPr id="1552" name="Google Shape;1552;p56"/>
          <p:cNvSpPr txBox="1">
            <a:spLocks noGrp="1"/>
          </p:cNvSpPr>
          <p:nvPr>
            <p:ph type="title" idx="4294967295"/>
          </p:nvPr>
        </p:nvSpPr>
        <p:spPr>
          <a:xfrm>
            <a:off x="7615227" y="3447693"/>
            <a:ext cx="976500" cy="470700"/>
          </a:xfrm>
          <a:prstGeom prst="rect">
            <a:avLst/>
          </a:prstGeom>
        </p:spPr>
        <p:txBody>
          <a:bodyPr spcFirstLastPara="1" wrap="square" lIns="91425" tIns="91425" rIns="91425" bIns="91425" anchor="ctr" anchorCtr="0">
            <a:noAutofit/>
          </a:bodyPr>
          <a:lstStyle/>
          <a:p>
            <a:pPr algn="ctr">
              <a:buSzPts val="990"/>
            </a:pPr>
            <a:r>
              <a:rPr lang="en" sz="2400">
                <a:solidFill>
                  <a:srgbClr val="4F76BB"/>
                </a:solidFill>
              </a:rPr>
              <a:t>  69%</a:t>
            </a:r>
            <a:endParaRPr sz="2400">
              <a:solidFill>
                <a:srgbClr val="4F76BB"/>
              </a:solidFill>
            </a:endParaRPr>
          </a:p>
        </p:txBody>
      </p:sp>
      <p:sp>
        <p:nvSpPr>
          <p:cNvPr id="1531" name="Google Shape;1531;p56"/>
          <p:cNvSpPr txBox="1">
            <a:spLocks noGrp="1"/>
          </p:cNvSpPr>
          <p:nvPr>
            <p:ph type="title" idx="4294967295"/>
          </p:nvPr>
        </p:nvSpPr>
        <p:spPr>
          <a:xfrm>
            <a:off x="6044127" y="3447693"/>
            <a:ext cx="976500" cy="470700"/>
          </a:xfrm>
          <a:prstGeom prst="rect">
            <a:avLst/>
          </a:prstGeom>
        </p:spPr>
        <p:txBody>
          <a:bodyPr spcFirstLastPara="1" wrap="square" lIns="91425" tIns="91425" rIns="91425" bIns="91425" anchor="ctr" anchorCtr="0">
            <a:noAutofit/>
          </a:bodyPr>
          <a:lstStyle/>
          <a:p>
            <a:pPr algn="ctr">
              <a:buSzPts val="990"/>
            </a:pPr>
            <a:r>
              <a:rPr lang="en" sz="2400">
                <a:solidFill>
                  <a:schemeClr val="accent2"/>
                </a:solidFill>
              </a:rPr>
              <a:t> 73%</a:t>
            </a:r>
            <a:endParaRPr sz="2400">
              <a:solidFill>
                <a:schemeClr val="accent2"/>
              </a:solidFill>
            </a:endParaRPr>
          </a:p>
        </p:txBody>
      </p:sp>
      <p:sp>
        <p:nvSpPr>
          <p:cNvPr id="1530" name="Google Shape;1530;p56"/>
          <p:cNvSpPr txBox="1">
            <a:spLocks noGrp="1"/>
          </p:cNvSpPr>
          <p:nvPr>
            <p:ph type="title" idx="4294967295"/>
          </p:nvPr>
        </p:nvSpPr>
        <p:spPr>
          <a:xfrm>
            <a:off x="4468788" y="3447693"/>
            <a:ext cx="976500" cy="4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400">
                <a:solidFill>
                  <a:schemeClr val="lt2"/>
                </a:solidFill>
              </a:rPr>
              <a:t>72%</a:t>
            </a:r>
            <a:endParaRPr sz="2400">
              <a:solidFill>
                <a:schemeClr val="lt2"/>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27"/>
                                        </p:tgtEl>
                                        <p:attrNameLst>
                                          <p:attrName>style.visibility</p:attrName>
                                        </p:attrNameLst>
                                      </p:cBhvr>
                                      <p:to>
                                        <p:strVal val="visible"/>
                                      </p:to>
                                    </p:set>
                                    <p:anim calcmode="lin" valueType="num">
                                      <p:cBhvr additive="base">
                                        <p:cTn id="7" dur="1000" fill="hold"/>
                                        <p:tgtEl>
                                          <p:spTgt spid="1527"/>
                                        </p:tgtEl>
                                        <p:attrNameLst>
                                          <p:attrName>ppt_x</p:attrName>
                                        </p:attrNameLst>
                                      </p:cBhvr>
                                      <p:tavLst>
                                        <p:tav tm="0">
                                          <p:val>
                                            <p:strVal val="0-#ppt_w/2"/>
                                          </p:val>
                                        </p:tav>
                                        <p:tav tm="100000">
                                          <p:val>
                                            <p:strVal val="#ppt_x"/>
                                          </p:val>
                                        </p:tav>
                                      </p:tavLst>
                                    </p:anim>
                                    <p:anim calcmode="lin" valueType="num">
                                      <p:cBhvr additive="base">
                                        <p:cTn id="8" dur="1000" fill="hold"/>
                                        <p:tgtEl>
                                          <p:spTgt spid="152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1541"/>
                                        </p:tgtEl>
                                        <p:attrNameLst>
                                          <p:attrName>style.visibility</p:attrName>
                                        </p:attrNameLst>
                                      </p:cBhvr>
                                      <p:to>
                                        <p:strVal val="visible"/>
                                      </p:to>
                                    </p:set>
                                    <p:anim calcmode="lin" valueType="num">
                                      <p:cBhvr>
                                        <p:cTn id="12" dur="1000" fill="hold"/>
                                        <p:tgtEl>
                                          <p:spTgt spid="1541"/>
                                        </p:tgtEl>
                                        <p:attrNameLst>
                                          <p:attrName>ppt_w</p:attrName>
                                        </p:attrNameLst>
                                      </p:cBhvr>
                                      <p:tavLst>
                                        <p:tav tm="0">
                                          <p:val>
                                            <p:fltVal val="0"/>
                                          </p:val>
                                        </p:tav>
                                        <p:tav tm="100000">
                                          <p:val>
                                            <p:strVal val="#ppt_w"/>
                                          </p:val>
                                        </p:tav>
                                      </p:tavLst>
                                    </p:anim>
                                    <p:anim calcmode="lin" valueType="num">
                                      <p:cBhvr>
                                        <p:cTn id="13" dur="1000" fill="hold"/>
                                        <p:tgtEl>
                                          <p:spTgt spid="1541"/>
                                        </p:tgtEl>
                                        <p:attrNameLst>
                                          <p:attrName>ppt_h</p:attrName>
                                        </p:attrNameLst>
                                      </p:cBhvr>
                                      <p:tavLst>
                                        <p:tav tm="0">
                                          <p:val>
                                            <p:fltVal val="0"/>
                                          </p:val>
                                        </p:tav>
                                        <p:tav tm="100000">
                                          <p:val>
                                            <p:strVal val="#ppt_h"/>
                                          </p:val>
                                        </p:tav>
                                      </p:tavLst>
                                    </p:anim>
                                    <p:animEffect transition="in" filter="fade">
                                      <p:cBhvr>
                                        <p:cTn id="14" dur="1000"/>
                                        <p:tgtEl>
                                          <p:spTgt spid="154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49"/>
                                        </p:tgtEl>
                                        <p:attrNameLst>
                                          <p:attrName>style.visibility</p:attrName>
                                        </p:attrNameLst>
                                      </p:cBhvr>
                                      <p:to>
                                        <p:strVal val="visible"/>
                                      </p:to>
                                    </p:set>
                                    <p:anim calcmode="lin" valueType="num">
                                      <p:cBhvr>
                                        <p:cTn id="17" dur="1000" fill="hold"/>
                                        <p:tgtEl>
                                          <p:spTgt spid="1549"/>
                                        </p:tgtEl>
                                        <p:attrNameLst>
                                          <p:attrName>ppt_w</p:attrName>
                                        </p:attrNameLst>
                                      </p:cBhvr>
                                      <p:tavLst>
                                        <p:tav tm="0">
                                          <p:val>
                                            <p:fltVal val="0"/>
                                          </p:val>
                                        </p:tav>
                                        <p:tav tm="100000">
                                          <p:val>
                                            <p:strVal val="#ppt_w"/>
                                          </p:val>
                                        </p:tav>
                                      </p:tavLst>
                                    </p:anim>
                                    <p:anim calcmode="lin" valueType="num">
                                      <p:cBhvr>
                                        <p:cTn id="18" dur="1000" fill="hold"/>
                                        <p:tgtEl>
                                          <p:spTgt spid="1549"/>
                                        </p:tgtEl>
                                        <p:attrNameLst>
                                          <p:attrName>ppt_h</p:attrName>
                                        </p:attrNameLst>
                                      </p:cBhvr>
                                      <p:tavLst>
                                        <p:tav tm="0">
                                          <p:val>
                                            <p:fltVal val="0"/>
                                          </p:val>
                                        </p:tav>
                                        <p:tav tm="100000">
                                          <p:val>
                                            <p:strVal val="#ppt_h"/>
                                          </p:val>
                                        </p:tav>
                                      </p:tavLst>
                                    </p:anim>
                                    <p:animEffect transition="in" filter="fade">
                                      <p:cBhvr>
                                        <p:cTn id="19" dur="1000"/>
                                        <p:tgtEl>
                                          <p:spTgt spid="154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50"/>
                                        </p:tgtEl>
                                        <p:attrNameLst>
                                          <p:attrName>style.visibility</p:attrName>
                                        </p:attrNameLst>
                                      </p:cBhvr>
                                      <p:to>
                                        <p:strVal val="visible"/>
                                      </p:to>
                                    </p:set>
                                    <p:anim calcmode="lin" valueType="num">
                                      <p:cBhvr>
                                        <p:cTn id="22" dur="1000" fill="hold"/>
                                        <p:tgtEl>
                                          <p:spTgt spid="1550"/>
                                        </p:tgtEl>
                                        <p:attrNameLst>
                                          <p:attrName>ppt_w</p:attrName>
                                        </p:attrNameLst>
                                      </p:cBhvr>
                                      <p:tavLst>
                                        <p:tav tm="0">
                                          <p:val>
                                            <p:fltVal val="0"/>
                                          </p:val>
                                        </p:tav>
                                        <p:tav tm="100000">
                                          <p:val>
                                            <p:strVal val="#ppt_w"/>
                                          </p:val>
                                        </p:tav>
                                      </p:tavLst>
                                    </p:anim>
                                    <p:anim calcmode="lin" valueType="num">
                                      <p:cBhvr>
                                        <p:cTn id="23" dur="1000" fill="hold"/>
                                        <p:tgtEl>
                                          <p:spTgt spid="1550"/>
                                        </p:tgtEl>
                                        <p:attrNameLst>
                                          <p:attrName>ppt_h</p:attrName>
                                        </p:attrNameLst>
                                      </p:cBhvr>
                                      <p:tavLst>
                                        <p:tav tm="0">
                                          <p:val>
                                            <p:fltVal val="0"/>
                                          </p:val>
                                        </p:tav>
                                        <p:tav tm="100000">
                                          <p:val>
                                            <p:strVal val="#ppt_h"/>
                                          </p:val>
                                        </p:tav>
                                      </p:tavLst>
                                    </p:anim>
                                    <p:animEffect transition="in" filter="fade">
                                      <p:cBhvr>
                                        <p:cTn id="24" dur="1000"/>
                                        <p:tgtEl>
                                          <p:spTgt spid="155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53"/>
                                        </p:tgtEl>
                                        <p:attrNameLst>
                                          <p:attrName>style.visibility</p:attrName>
                                        </p:attrNameLst>
                                      </p:cBhvr>
                                      <p:to>
                                        <p:strVal val="visible"/>
                                      </p:to>
                                    </p:set>
                                    <p:anim calcmode="lin" valueType="num">
                                      <p:cBhvr>
                                        <p:cTn id="27" dur="1000" fill="hold"/>
                                        <p:tgtEl>
                                          <p:spTgt spid="1553"/>
                                        </p:tgtEl>
                                        <p:attrNameLst>
                                          <p:attrName>ppt_w</p:attrName>
                                        </p:attrNameLst>
                                      </p:cBhvr>
                                      <p:tavLst>
                                        <p:tav tm="0">
                                          <p:val>
                                            <p:fltVal val="0"/>
                                          </p:val>
                                        </p:tav>
                                        <p:tav tm="100000">
                                          <p:val>
                                            <p:strVal val="#ppt_w"/>
                                          </p:val>
                                        </p:tav>
                                      </p:tavLst>
                                    </p:anim>
                                    <p:anim calcmode="lin" valueType="num">
                                      <p:cBhvr>
                                        <p:cTn id="28" dur="1000" fill="hold"/>
                                        <p:tgtEl>
                                          <p:spTgt spid="1553"/>
                                        </p:tgtEl>
                                        <p:attrNameLst>
                                          <p:attrName>ppt_h</p:attrName>
                                        </p:attrNameLst>
                                      </p:cBhvr>
                                      <p:tavLst>
                                        <p:tav tm="0">
                                          <p:val>
                                            <p:fltVal val="0"/>
                                          </p:val>
                                        </p:tav>
                                        <p:tav tm="100000">
                                          <p:val>
                                            <p:strVal val="#ppt_h"/>
                                          </p:val>
                                        </p:tav>
                                      </p:tavLst>
                                    </p:anim>
                                    <p:animEffect transition="in" filter="fade">
                                      <p:cBhvr>
                                        <p:cTn id="29" dur="1000"/>
                                        <p:tgtEl>
                                          <p:spTgt spid="1553"/>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32" fill="hold" grpId="0" nodeType="clickEffect">
                                  <p:stCondLst>
                                    <p:cond delay="0"/>
                                  </p:stCondLst>
                                  <p:childTnLst>
                                    <p:set>
                                      <p:cBhvr>
                                        <p:cTn id="33" dur="1" fill="hold">
                                          <p:stCondLst>
                                            <p:cond delay="0"/>
                                          </p:stCondLst>
                                        </p:cTn>
                                        <p:tgtEl>
                                          <p:spTgt spid="1542"/>
                                        </p:tgtEl>
                                        <p:attrNameLst>
                                          <p:attrName>style.visibility</p:attrName>
                                        </p:attrNameLst>
                                      </p:cBhvr>
                                      <p:to>
                                        <p:strVal val="visible"/>
                                      </p:to>
                                    </p:set>
                                    <p:animEffect transition="in" filter="circle(out)">
                                      <p:cBhvr>
                                        <p:cTn id="34" dur="1500"/>
                                        <p:tgtEl>
                                          <p:spTgt spid="1542"/>
                                        </p:tgtEl>
                                      </p:cBhvr>
                                    </p:animEffect>
                                  </p:childTnLst>
                                </p:cTn>
                              </p:par>
                              <p:par>
                                <p:cTn id="35" presetID="6" presetClass="entr" presetSubtype="32" fill="hold" grpId="0" nodeType="withEffect">
                                  <p:stCondLst>
                                    <p:cond delay="0"/>
                                  </p:stCondLst>
                                  <p:childTnLst>
                                    <p:set>
                                      <p:cBhvr>
                                        <p:cTn id="36" dur="1" fill="hold">
                                          <p:stCondLst>
                                            <p:cond delay="0"/>
                                          </p:stCondLst>
                                        </p:cTn>
                                        <p:tgtEl>
                                          <p:spTgt spid="1544"/>
                                        </p:tgtEl>
                                        <p:attrNameLst>
                                          <p:attrName>style.visibility</p:attrName>
                                        </p:attrNameLst>
                                      </p:cBhvr>
                                      <p:to>
                                        <p:strVal val="visible"/>
                                      </p:to>
                                    </p:set>
                                    <p:animEffect transition="in" filter="circle(out)">
                                      <p:cBhvr>
                                        <p:cTn id="37" dur="1500"/>
                                        <p:tgtEl>
                                          <p:spTgt spid="1544"/>
                                        </p:tgtEl>
                                      </p:cBhvr>
                                    </p:animEffect>
                                  </p:childTnLst>
                                </p:cTn>
                              </p:par>
                              <p:par>
                                <p:cTn id="38" presetID="6" presetClass="entr" presetSubtype="32" fill="hold" grpId="0" nodeType="withEffect">
                                  <p:stCondLst>
                                    <p:cond delay="0"/>
                                  </p:stCondLst>
                                  <p:childTnLst>
                                    <p:set>
                                      <p:cBhvr>
                                        <p:cTn id="39" dur="1" fill="hold">
                                          <p:stCondLst>
                                            <p:cond delay="0"/>
                                          </p:stCondLst>
                                        </p:cTn>
                                        <p:tgtEl>
                                          <p:spTgt spid="1543"/>
                                        </p:tgtEl>
                                        <p:attrNameLst>
                                          <p:attrName>style.visibility</p:attrName>
                                        </p:attrNameLst>
                                      </p:cBhvr>
                                      <p:to>
                                        <p:strVal val="visible"/>
                                      </p:to>
                                    </p:set>
                                    <p:animEffect transition="in" filter="circle(out)">
                                      <p:cBhvr>
                                        <p:cTn id="40" dur="1500"/>
                                        <p:tgtEl>
                                          <p:spTgt spid="1543"/>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mph" presetSubtype="0" decel="100000" fill="hold" nodeType="clickEffect">
                                  <p:stCondLst>
                                    <p:cond delay="0"/>
                                  </p:stCondLst>
                                  <p:childTnLst>
                                    <p:animRot by="7320000">
                                      <p:cBhvr>
                                        <p:cTn id="44" dur="2000" fill="hold"/>
                                        <p:tgtEl>
                                          <p:spTgt spid="8"/>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8" presetClass="emph" presetSubtype="0" decel="100000" fill="hold" nodeType="clickEffect">
                                  <p:stCondLst>
                                    <p:cond delay="0"/>
                                  </p:stCondLst>
                                  <p:childTnLst>
                                    <p:animRot by="7380000">
                                      <p:cBhvr>
                                        <p:cTn id="48" dur="2000" fill="hold"/>
                                        <p:tgtEl>
                                          <p:spTgt spid="9"/>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8" presetClass="emph" presetSubtype="0" decel="100000" fill="hold" nodeType="clickEffect">
                                  <p:stCondLst>
                                    <p:cond delay="0"/>
                                  </p:stCondLst>
                                  <p:childTnLst>
                                    <p:animRot by="7140000">
                                      <p:cBhvr>
                                        <p:cTn id="52" dur="2000" fill="hold"/>
                                        <p:tgtEl>
                                          <p:spTgt spid="12"/>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531"/>
                                        </p:tgtEl>
                                        <p:attrNameLst>
                                          <p:attrName>style.visibility</p:attrName>
                                        </p:attrNameLst>
                                      </p:cBhvr>
                                      <p:to>
                                        <p:strVal val="visible"/>
                                      </p:to>
                                    </p:set>
                                    <p:anim calcmode="lin" valueType="num">
                                      <p:cBhvr>
                                        <p:cTn id="57" dur="500" fill="hold"/>
                                        <p:tgtEl>
                                          <p:spTgt spid="1531"/>
                                        </p:tgtEl>
                                        <p:attrNameLst>
                                          <p:attrName>ppt_w</p:attrName>
                                        </p:attrNameLst>
                                      </p:cBhvr>
                                      <p:tavLst>
                                        <p:tav tm="0">
                                          <p:val>
                                            <p:fltVal val="0"/>
                                          </p:val>
                                        </p:tav>
                                        <p:tav tm="100000">
                                          <p:val>
                                            <p:strVal val="#ppt_w"/>
                                          </p:val>
                                        </p:tav>
                                      </p:tavLst>
                                    </p:anim>
                                    <p:anim calcmode="lin" valueType="num">
                                      <p:cBhvr>
                                        <p:cTn id="58" dur="500" fill="hold"/>
                                        <p:tgtEl>
                                          <p:spTgt spid="1531"/>
                                        </p:tgtEl>
                                        <p:attrNameLst>
                                          <p:attrName>ppt_h</p:attrName>
                                        </p:attrNameLst>
                                      </p:cBhvr>
                                      <p:tavLst>
                                        <p:tav tm="0">
                                          <p:val>
                                            <p:fltVal val="0"/>
                                          </p:val>
                                        </p:tav>
                                        <p:tav tm="100000">
                                          <p:val>
                                            <p:strVal val="#ppt_h"/>
                                          </p:val>
                                        </p:tav>
                                      </p:tavLst>
                                    </p:anim>
                                    <p:animEffect transition="in" filter="fade">
                                      <p:cBhvr>
                                        <p:cTn id="59" dur="500"/>
                                        <p:tgtEl>
                                          <p:spTgt spid="153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52"/>
                                        </p:tgtEl>
                                        <p:attrNameLst>
                                          <p:attrName>style.visibility</p:attrName>
                                        </p:attrNameLst>
                                      </p:cBhvr>
                                      <p:to>
                                        <p:strVal val="visible"/>
                                      </p:to>
                                    </p:set>
                                    <p:anim calcmode="lin" valueType="num">
                                      <p:cBhvr>
                                        <p:cTn id="62" dur="500" fill="hold"/>
                                        <p:tgtEl>
                                          <p:spTgt spid="1552"/>
                                        </p:tgtEl>
                                        <p:attrNameLst>
                                          <p:attrName>ppt_w</p:attrName>
                                        </p:attrNameLst>
                                      </p:cBhvr>
                                      <p:tavLst>
                                        <p:tav tm="0">
                                          <p:val>
                                            <p:fltVal val="0"/>
                                          </p:val>
                                        </p:tav>
                                        <p:tav tm="100000">
                                          <p:val>
                                            <p:strVal val="#ppt_w"/>
                                          </p:val>
                                        </p:tav>
                                      </p:tavLst>
                                    </p:anim>
                                    <p:anim calcmode="lin" valueType="num">
                                      <p:cBhvr>
                                        <p:cTn id="63" dur="500" fill="hold"/>
                                        <p:tgtEl>
                                          <p:spTgt spid="1552"/>
                                        </p:tgtEl>
                                        <p:attrNameLst>
                                          <p:attrName>ppt_h</p:attrName>
                                        </p:attrNameLst>
                                      </p:cBhvr>
                                      <p:tavLst>
                                        <p:tav tm="0">
                                          <p:val>
                                            <p:fltVal val="0"/>
                                          </p:val>
                                        </p:tav>
                                        <p:tav tm="100000">
                                          <p:val>
                                            <p:strVal val="#ppt_h"/>
                                          </p:val>
                                        </p:tav>
                                      </p:tavLst>
                                    </p:anim>
                                    <p:animEffect transition="in" filter="fade">
                                      <p:cBhvr>
                                        <p:cTn id="64" dur="500"/>
                                        <p:tgtEl>
                                          <p:spTgt spid="155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30"/>
                                        </p:tgtEl>
                                        <p:attrNameLst>
                                          <p:attrName>style.visibility</p:attrName>
                                        </p:attrNameLst>
                                      </p:cBhvr>
                                      <p:to>
                                        <p:strVal val="visible"/>
                                      </p:to>
                                    </p:set>
                                    <p:anim calcmode="lin" valueType="num">
                                      <p:cBhvr>
                                        <p:cTn id="67" dur="500" fill="hold"/>
                                        <p:tgtEl>
                                          <p:spTgt spid="1530"/>
                                        </p:tgtEl>
                                        <p:attrNameLst>
                                          <p:attrName>ppt_w</p:attrName>
                                        </p:attrNameLst>
                                      </p:cBhvr>
                                      <p:tavLst>
                                        <p:tav tm="0">
                                          <p:val>
                                            <p:fltVal val="0"/>
                                          </p:val>
                                        </p:tav>
                                        <p:tav tm="100000">
                                          <p:val>
                                            <p:strVal val="#ppt_w"/>
                                          </p:val>
                                        </p:tav>
                                      </p:tavLst>
                                    </p:anim>
                                    <p:anim calcmode="lin" valueType="num">
                                      <p:cBhvr>
                                        <p:cTn id="68" dur="500" fill="hold"/>
                                        <p:tgtEl>
                                          <p:spTgt spid="1530"/>
                                        </p:tgtEl>
                                        <p:attrNameLst>
                                          <p:attrName>ppt_h</p:attrName>
                                        </p:attrNameLst>
                                      </p:cBhvr>
                                      <p:tavLst>
                                        <p:tav tm="0">
                                          <p:val>
                                            <p:fltVal val="0"/>
                                          </p:val>
                                        </p:tav>
                                        <p:tav tm="100000">
                                          <p:val>
                                            <p:strVal val="#ppt_h"/>
                                          </p:val>
                                        </p:tav>
                                      </p:tavLst>
                                    </p:anim>
                                    <p:animEffect transition="in" filter="fade">
                                      <p:cBhvr>
                                        <p:cTn id="69" dur="500"/>
                                        <p:tgtEl>
                                          <p:spTgt spid="1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 grpId="0"/>
      <p:bldP spid="1541" grpId="0"/>
      <p:bldP spid="1542" grpId="0"/>
      <p:bldP spid="1543" grpId="0"/>
      <p:bldP spid="1544" grpId="0"/>
      <p:bldP spid="1549" grpId="0"/>
      <p:bldP spid="1550" grpId="0"/>
      <p:bldP spid="1553" grpId="0"/>
      <p:bldP spid="1552" grpId="0"/>
      <p:bldP spid="1531" grpId="0"/>
      <p:bldP spid="15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Google Shape;685;p42">
            <a:extLst>
              <a:ext uri="{FF2B5EF4-FFF2-40B4-BE49-F238E27FC236}">
                <a16:creationId xmlns:a16="http://schemas.microsoft.com/office/drawing/2014/main" id="{EC271A51-9188-04F8-51E8-5B7B81116659}"/>
              </a:ext>
            </a:extLst>
          </p:cNvPr>
          <p:cNvSpPr txBox="1">
            <a:spLocks/>
          </p:cNvSpPr>
          <p:nvPr/>
        </p:nvSpPr>
        <p:spPr>
          <a:xfrm>
            <a:off x="487087" y="42642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vi-VN"/>
              <a:t>Business Value</a:t>
            </a:r>
          </a:p>
        </p:txBody>
      </p:sp>
      <p:sp>
        <p:nvSpPr>
          <p:cNvPr id="4" name="Google Shape;783;p45">
            <a:extLst>
              <a:ext uri="{FF2B5EF4-FFF2-40B4-BE49-F238E27FC236}">
                <a16:creationId xmlns:a16="http://schemas.microsoft.com/office/drawing/2014/main" id="{9CF11D9B-97EB-CB3E-2C63-15ACD7119341}"/>
              </a:ext>
            </a:extLst>
          </p:cNvPr>
          <p:cNvSpPr txBox="1">
            <a:spLocks/>
          </p:cNvSpPr>
          <p:nvPr/>
        </p:nvSpPr>
        <p:spPr>
          <a:xfrm>
            <a:off x="1044602" y="1161548"/>
            <a:ext cx="3695576" cy="641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l">
              <a:lnSpc>
                <a:spcPct val="150000"/>
              </a:lnSpc>
            </a:pPr>
            <a:r>
              <a:rPr lang="vi-VN">
                <a:latin typeface="Chivo"/>
                <a:ea typeface="Chivo" panose="020B0604020202020204" charset="0"/>
                <a:cs typeface="Chivo"/>
              </a:rPr>
              <a:t>Tổng dữ liệu trên tập kiểm tra: </a:t>
            </a:r>
            <a:r>
              <a:rPr lang="vi-VN">
                <a:solidFill>
                  <a:srgbClr val="FF0000"/>
                </a:solidFill>
                <a:latin typeface="Chivo"/>
                <a:ea typeface="Chivo" panose="020B0604020202020204" charset="0"/>
                <a:cs typeface="Chivo"/>
              </a:rPr>
              <a:t>7191</a:t>
            </a:r>
            <a:endParaRPr lang="vi-VN">
              <a:solidFill>
                <a:srgbClr val="FF0000"/>
              </a:solidFill>
              <a:latin typeface="Chivo"/>
              <a:ea typeface="Chivo" panose="020B0604020202020204" charset="0"/>
              <a:cs typeface="Chivo" panose="020B0604020202020204" charset="0"/>
            </a:endParaRPr>
          </a:p>
          <a:p>
            <a:pPr marL="0" indent="0" algn="l">
              <a:lnSpc>
                <a:spcPct val="150000"/>
              </a:lnSpc>
            </a:pPr>
            <a:r>
              <a:rPr lang="vi-VN">
                <a:solidFill>
                  <a:schemeClr val="tx1"/>
                </a:solidFill>
                <a:latin typeface="Chivo"/>
                <a:ea typeface="Chivo" panose="020B0604020202020204" charset="0"/>
                <a:cs typeface="Chivo"/>
              </a:rPr>
              <a:t>Cải thiện độ chính xác: </a:t>
            </a:r>
            <a:r>
              <a:rPr lang="vi-VN" b="1" i="1">
                <a:solidFill>
                  <a:schemeClr val="tx2"/>
                </a:solidFill>
                <a:latin typeface="Chivo"/>
                <a:ea typeface="Chivo" panose="020B0604020202020204" charset="0"/>
                <a:cs typeface="Chivo"/>
              </a:rPr>
              <a:t>21,12% </a:t>
            </a:r>
            <a:endParaRPr lang="vi-VN" b="1" i="1">
              <a:solidFill>
                <a:schemeClr val="tx2"/>
              </a:solidFill>
              <a:latin typeface="Chivo"/>
              <a:ea typeface="Chivo" panose="020B0604020202020204" charset="0"/>
              <a:cs typeface="Chivo" panose="020B0604020202020204" charset="0"/>
            </a:endParaRPr>
          </a:p>
        </p:txBody>
      </p:sp>
      <p:graphicFrame>
        <p:nvGraphicFramePr>
          <p:cNvPr id="5" name="Table 4">
            <a:extLst>
              <a:ext uri="{FF2B5EF4-FFF2-40B4-BE49-F238E27FC236}">
                <a16:creationId xmlns:a16="http://schemas.microsoft.com/office/drawing/2014/main" id="{175F0424-9C49-2139-C7D0-652E1955A658}"/>
              </a:ext>
            </a:extLst>
          </p:cNvPr>
          <p:cNvGraphicFramePr>
            <a:graphicFrameLocks noGrp="1"/>
          </p:cNvGraphicFramePr>
          <p:nvPr>
            <p:extLst>
              <p:ext uri="{D42A27DB-BD31-4B8C-83A1-F6EECF244321}">
                <p14:modId xmlns:p14="http://schemas.microsoft.com/office/powerpoint/2010/main" val="4180997607"/>
              </p:ext>
            </p:extLst>
          </p:nvPr>
        </p:nvGraphicFramePr>
        <p:xfrm>
          <a:off x="5304174" y="2376461"/>
          <a:ext cx="3044374" cy="2099963"/>
        </p:xfrm>
        <a:graphic>
          <a:graphicData uri="http://schemas.openxmlformats.org/drawingml/2006/table">
            <a:tbl>
              <a:tblPr firstRow="1" bandRow="1"/>
              <a:tblGrid>
                <a:gridCol w="1522187">
                  <a:extLst>
                    <a:ext uri="{9D8B030D-6E8A-4147-A177-3AD203B41FA5}">
                      <a16:colId xmlns:a16="http://schemas.microsoft.com/office/drawing/2014/main" val="2592688853"/>
                    </a:ext>
                  </a:extLst>
                </a:gridCol>
                <a:gridCol w="1522187">
                  <a:extLst>
                    <a:ext uri="{9D8B030D-6E8A-4147-A177-3AD203B41FA5}">
                      <a16:colId xmlns:a16="http://schemas.microsoft.com/office/drawing/2014/main" val="1661513850"/>
                    </a:ext>
                  </a:extLst>
                </a:gridCol>
              </a:tblGrid>
              <a:tr h="367873">
                <a:tc>
                  <a:txBody>
                    <a:bodyPr/>
                    <a:lstStyle/>
                    <a:p>
                      <a:pPr algn="ctr">
                        <a:lnSpc>
                          <a:spcPct val="100000"/>
                        </a:lnSpc>
                      </a:pPr>
                      <a:r>
                        <a:rPr lang="en-US" b="1">
                          <a:solidFill>
                            <a:schemeClr val="tx1"/>
                          </a:solidFill>
                          <a:latin typeface="Chivo"/>
                          <a:ea typeface="Chivo" panose="020B0604020202020204" charset="0"/>
                          <a:cs typeface="Chivo"/>
                        </a:rPr>
                        <a:t>After</a:t>
                      </a:r>
                      <a:endParaRPr lang="vi-VN" b="1">
                        <a:solidFill>
                          <a:schemeClr val="tx1"/>
                        </a:solidFill>
                        <a:latin typeface="Chivo"/>
                        <a:ea typeface="Chivo" panose="020B0604020202020204" charset="0"/>
                        <a:cs typeface="Chivo"/>
                      </a:endParaRP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b="1">
                          <a:solidFill>
                            <a:schemeClr val="tx1"/>
                          </a:solidFill>
                          <a:latin typeface="Chivo"/>
                          <a:ea typeface="Chivo" panose="020B0604020202020204" charset="0"/>
                          <a:cs typeface="Chivo"/>
                        </a:rPr>
                        <a:t>Cases</a:t>
                      </a:r>
                      <a:endParaRPr lang="vi-VN" b="1">
                        <a:solidFill>
                          <a:schemeClr val="tx1"/>
                        </a:solidFill>
                        <a:latin typeface="Chivo"/>
                        <a:ea typeface="Chivo" panose="020B0604020202020204" charset="0"/>
                        <a:cs typeface="Chivo"/>
                      </a:endParaRP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9340826"/>
                  </a:ext>
                </a:extLst>
              </a:tr>
              <a:tr h="1718230">
                <a:tc>
                  <a:txBody>
                    <a:bodyPr/>
                    <a:lstStyle/>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err="1">
                          <a:solidFill>
                            <a:schemeClr val="tx1"/>
                          </a:solidFill>
                          <a:latin typeface="Chivo"/>
                          <a:ea typeface="Chivo" panose="020B0604020202020204" charset="0"/>
                          <a:cs typeface="Chivo"/>
                        </a:rPr>
                        <a:t>Dự</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đoán</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đúng</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err="1">
                          <a:solidFill>
                            <a:schemeClr val="tx1"/>
                          </a:solidFill>
                          <a:latin typeface="Chivo"/>
                          <a:ea typeface="Chivo" panose="020B0604020202020204" charset="0"/>
                          <a:cs typeface="Chivo"/>
                        </a:rPr>
                        <a:t>Dự</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đoán</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sai</a:t>
                      </a:r>
                      <a:endParaRPr lang="en-US">
                        <a:solidFill>
                          <a:schemeClr val="tx1"/>
                        </a:solidFill>
                        <a:latin typeface="Chivo"/>
                        <a:ea typeface="Chivo" panose="020B0604020202020204" charset="0"/>
                        <a:cs typeface="Chivo"/>
                      </a:endParaRP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Accuracy</a:t>
                      </a:r>
                      <a:endParaRPr lang="vi-VN">
                        <a:latin typeface="Chivo"/>
                        <a:cs typeface="Chivo"/>
                      </a:endParaRPr>
                    </a:p>
                    <a:p>
                      <a:pPr>
                        <a:lnSpc>
                          <a:spcPct val="200000"/>
                        </a:lnSpc>
                      </a:pPr>
                      <a:endParaRPr lang="vi-VN"/>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5200</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1991</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b="1">
                          <a:solidFill>
                            <a:srgbClr val="FF0000"/>
                          </a:solidFill>
                          <a:latin typeface="Chivo"/>
                          <a:ea typeface="Chivo" panose="020B0604020202020204" charset="0"/>
                          <a:cs typeface="Chivo"/>
                        </a:rPr>
                        <a:t>72,3%</a:t>
                      </a:r>
                      <a:endParaRPr lang="vi-VN" b="1">
                        <a:solidFill>
                          <a:srgbClr val="FF0000"/>
                        </a:solidFill>
                        <a:latin typeface="Chivo"/>
                        <a:ea typeface="Chivo" panose="020B0604020202020204" charset="0"/>
                        <a:cs typeface="Chivo" panose="020B0604020202020204" charset="0"/>
                      </a:endParaRPr>
                    </a:p>
                    <a:p>
                      <a:pPr>
                        <a:lnSpc>
                          <a:spcPct val="200000"/>
                        </a:lnSpc>
                      </a:pPr>
                      <a:endParaRPr lang="vi-VN"/>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55302814"/>
                  </a:ext>
                </a:extLst>
              </a:tr>
            </a:tbl>
          </a:graphicData>
        </a:graphic>
      </p:graphicFrame>
      <p:sp>
        <p:nvSpPr>
          <p:cNvPr id="7" name="Arrow: Chevron 6">
            <a:extLst>
              <a:ext uri="{FF2B5EF4-FFF2-40B4-BE49-F238E27FC236}">
                <a16:creationId xmlns:a16="http://schemas.microsoft.com/office/drawing/2014/main" id="{AB0185F0-710B-0518-E7FE-10BB6DA4C2C9}"/>
              </a:ext>
            </a:extLst>
          </p:cNvPr>
          <p:cNvSpPr/>
          <p:nvPr/>
        </p:nvSpPr>
        <p:spPr>
          <a:xfrm>
            <a:off x="4557323" y="3128893"/>
            <a:ext cx="260005" cy="491450"/>
          </a:xfrm>
          <a:prstGeom prst="chevron">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solidFill>
                <a:schemeClr val="tx1"/>
              </a:solidFill>
            </a:endParaRPr>
          </a:p>
        </p:txBody>
      </p:sp>
      <p:graphicFrame>
        <p:nvGraphicFramePr>
          <p:cNvPr id="8" name="Table 7">
            <a:extLst>
              <a:ext uri="{FF2B5EF4-FFF2-40B4-BE49-F238E27FC236}">
                <a16:creationId xmlns:a16="http://schemas.microsoft.com/office/drawing/2014/main" id="{DFBF8820-8982-6A6A-32C2-D3FF106B3BB6}"/>
              </a:ext>
            </a:extLst>
          </p:cNvPr>
          <p:cNvGraphicFramePr>
            <a:graphicFrameLocks noGrp="1"/>
          </p:cNvGraphicFramePr>
          <p:nvPr>
            <p:extLst>
              <p:ext uri="{D42A27DB-BD31-4B8C-83A1-F6EECF244321}">
                <p14:modId xmlns:p14="http://schemas.microsoft.com/office/powerpoint/2010/main" val="1389644137"/>
              </p:ext>
            </p:extLst>
          </p:nvPr>
        </p:nvGraphicFramePr>
        <p:xfrm>
          <a:off x="1044602" y="2376461"/>
          <a:ext cx="3044374" cy="2099963"/>
        </p:xfrm>
        <a:graphic>
          <a:graphicData uri="http://schemas.openxmlformats.org/drawingml/2006/table">
            <a:tbl>
              <a:tblPr firstRow="1" bandRow="1"/>
              <a:tblGrid>
                <a:gridCol w="1522187">
                  <a:extLst>
                    <a:ext uri="{9D8B030D-6E8A-4147-A177-3AD203B41FA5}">
                      <a16:colId xmlns:a16="http://schemas.microsoft.com/office/drawing/2014/main" val="2592688853"/>
                    </a:ext>
                  </a:extLst>
                </a:gridCol>
                <a:gridCol w="1522187">
                  <a:extLst>
                    <a:ext uri="{9D8B030D-6E8A-4147-A177-3AD203B41FA5}">
                      <a16:colId xmlns:a16="http://schemas.microsoft.com/office/drawing/2014/main" val="1661513850"/>
                    </a:ext>
                  </a:extLst>
                </a:gridCol>
              </a:tblGrid>
              <a:tr h="367873">
                <a:tc>
                  <a:txBody>
                    <a:bodyPr/>
                    <a:lstStyle/>
                    <a:p>
                      <a:pPr algn="ctr">
                        <a:lnSpc>
                          <a:spcPct val="100000"/>
                        </a:lnSpc>
                      </a:pPr>
                      <a:r>
                        <a:rPr lang="en-US" b="1">
                          <a:solidFill>
                            <a:schemeClr val="tx1"/>
                          </a:solidFill>
                          <a:latin typeface="Chivo"/>
                          <a:ea typeface="Chivo" panose="020B0604020202020204" charset="0"/>
                          <a:cs typeface="Chivo"/>
                        </a:rPr>
                        <a:t>Before</a:t>
                      </a:r>
                      <a:endParaRPr lang="vi-VN" b="1">
                        <a:solidFill>
                          <a:schemeClr val="tx1"/>
                        </a:solidFill>
                        <a:latin typeface="Chivo"/>
                        <a:ea typeface="Chivo" panose="020B0604020202020204" charset="0"/>
                        <a:cs typeface="Chivo"/>
                      </a:endParaRP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b="1">
                          <a:solidFill>
                            <a:schemeClr val="tx1"/>
                          </a:solidFill>
                          <a:latin typeface="Chivo"/>
                          <a:ea typeface="Chivo" panose="020B0604020202020204" charset="0"/>
                          <a:cs typeface="Chivo"/>
                        </a:rPr>
                        <a:t>Cases</a:t>
                      </a:r>
                      <a:endParaRPr lang="vi-VN" b="1">
                        <a:solidFill>
                          <a:schemeClr val="tx1"/>
                        </a:solidFill>
                        <a:latin typeface="Chivo"/>
                        <a:ea typeface="Chivo" panose="020B0604020202020204" charset="0"/>
                        <a:cs typeface="Chivo"/>
                      </a:endParaRP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9340826"/>
                  </a:ext>
                </a:extLst>
              </a:tr>
              <a:tr h="1718230">
                <a:tc>
                  <a:txBody>
                    <a:bodyPr/>
                    <a:lstStyle/>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Dự đoán đúng</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Dự đoán sai</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Accuracy</a:t>
                      </a:r>
                      <a:endParaRPr lang="vi-VN">
                        <a:latin typeface="Chivo"/>
                        <a:cs typeface="Chivo"/>
                      </a:endParaRPr>
                    </a:p>
                    <a:p>
                      <a:pPr>
                        <a:lnSpc>
                          <a:spcPct val="200000"/>
                        </a:lnSpc>
                      </a:pPr>
                      <a:endParaRPr lang="vi-VN"/>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lnSpc>
                          <a:spcPct val="200000"/>
                        </a:lnSpc>
                      </a:pPr>
                      <a:r>
                        <a:rPr lang="en-US">
                          <a:solidFill>
                            <a:schemeClr val="tx1"/>
                          </a:solidFill>
                          <a:latin typeface="Chivo"/>
                          <a:ea typeface="Chivo" panose="020B0604020202020204" charset="0"/>
                          <a:cs typeface="Chivo"/>
                        </a:rPr>
                        <a:t>3680</a:t>
                      </a:r>
                    </a:p>
                    <a:p>
                      <a:pPr algn="l">
                        <a:lnSpc>
                          <a:spcPct val="200000"/>
                        </a:lnSpc>
                      </a:pPr>
                      <a:r>
                        <a:rPr lang="en-US">
                          <a:solidFill>
                            <a:schemeClr val="tx1"/>
                          </a:solidFill>
                          <a:latin typeface="Chivo"/>
                          <a:ea typeface="Chivo" panose="020B0604020202020204" charset="0"/>
                          <a:cs typeface="Chivo"/>
                        </a:rPr>
                        <a:t>3511</a:t>
                      </a:r>
                    </a:p>
                    <a:p>
                      <a:pPr algn="l">
                        <a:lnSpc>
                          <a:spcPct val="200000"/>
                        </a:lnSpc>
                      </a:pPr>
                      <a:r>
                        <a:rPr lang="en-US" b="1">
                          <a:solidFill>
                            <a:srgbClr val="FF0000"/>
                          </a:solidFill>
                          <a:latin typeface="Chivo"/>
                          <a:ea typeface="Chivo" panose="020B0604020202020204" charset="0"/>
                          <a:cs typeface="Chivo"/>
                        </a:rPr>
                        <a:t>51,18%</a:t>
                      </a:r>
                      <a:endParaRPr lang="vi-VN" b="1">
                        <a:solidFill>
                          <a:srgbClr val="FF0000"/>
                        </a:solidFill>
                        <a:latin typeface="Chivo"/>
                        <a:ea typeface="Chivo" panose="020B0604020202020204" charset="0"/>
                        <a:cs typeface="Chivo"/>
                      </a:endParaRPr>
                    </a:p>
                    <a:p>
                      <a:pPr>
                        <a:lnSpc>
                          <a:spcPct val="200000"/>
                        </a:lnSpc>
                      </a:pPr>
                      <a:endParaRPr lang="vi-VN"/>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55302814"/>
                  </a:ext>
                </a:extLst>
              </a:tr>
            </a:tbl>
          </a:graphicData>
        </a:graphic>
      </p:graphicFrame>
    </p:spTree>
    <p:extLst>
      <p:ext uri="{BB962C8B-B14F-4D97-AF65-F5344CB8AC3E}">
        <p14:creationId xmlns:p14="http://schemas.microsoft.com/office/powerpoint/2010/main" val="168806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Google Shape;685;p42">
            <a:extLst>
              <a:ext uri="{FF2B5EF4-FFF2-40B4-BE49-F238E27FC236}">
                <a16:creationId xmlns:a16="http://schemas.microsoft.com/office/drawing/2014/main" id="{EC271A51-9188-04F8-51E8-5B7B81116659}"/>
              </a:ext>
            </a:extLst>
          </p:cNvPr>
          <p:cNvSpPr txBox="1">
            <a:spLocks/>
          </p:cNvSpPr>
          <p:nvPr/>
        </p:nvSpPr>
        <p:spPr>
          <a:xfrm>
            <a:off x="487087" y="42642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vi-VN"/>
              <a:t>Business Value</a:t>
            </a:r>
          </a:p>
        </p:txBody>
      </p:sp>
      <p:sp>
        <p:nvSpPr>
          <p:cNvPr id="4" name="Google Shape;783;p45">
            <a:extLst>
              <a:ext uri="{FF2B5EF4-FFF2-40B4-BE49-F238E27FC236}">
                <a16:creationId xmlns:a16="http://schemas.microsoft.com/office/drawing/2014/main" id="{9CF11D9B-97EB-CB3E-2C63-15ACD7119341}"/>
              </a:ext>
            </a:extLst>
          </p:cNvPr>
          <p:cNvSpPr txBox="1">
            <a:spLocks/>
          </p:cNvSpPr>
          <p:nvPr/>
        </p:nvSpPr>
        <p:spPr>
          <a:xfrm>
            <a:off x="1044602" y="1161548"/>
            <a:ext cx="3957109" cy="641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1pPr>
            <a:lvl2pPr marL="914400" marR="0" lvl="1"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2pPr>
            <a:lvl3pPr marL="1371600" marR="0" lvl="2"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3pPr>
            <a:lvl4pPr marL="1828800" marR="0" lvl="3"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4pPr>
            <a:lvl5pPr marL="2286000" marR="0" lvl="4"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5pPr>
            <a:lvl6pPr marL="2743200" marR="0" lvl="5"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6pPr>
            <a:lvl7pPr marL="3200400" marR="0" lvl="6"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7pPr>
            <a:lvl8pPr marL="3657600" marR="0" lvl="7"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8pPr>
            <a:lvl9pPr marL="4114800" marR="0" lvl="8" indent="-317500" algn="ctr" rtl="0">
              <a:lnSpc>
                <a:spcPct val="115000"/>
              </a:lnSpc>
              <a:spcBef>
                <a:spcPts val="0"/>
              </a:spcBef>
              <a:spcAft>
                <a:spcPts val="0"/>
              </a:spcAft>
              <a:buClr>
                <a:schemeClr val="dk1"/>
              </a:buClr>
              <a:buSzPts val="1400"/>
              <a:buFont typeface="Familjen Grotesk"/>
              <a:buNone/>
              <a:defRPr sz="1400" b="0" i="0" u="none" strike="noStrike" cap="none">
                <a:solidFill>
                  <a:schemeClr val="dk1"/>
                </a:solidFill>
                <a:latin typeface="Familjen Grotesk"/>
                <a:ea typeface="Familjen Grotesk"/>
                <a:cs typeface="Familjen Grotesk"/>
                <a:sym typeface="Familjen Grotesk"/>
              </a:defRPr>
            </a:lvl9pPr>
          </a:lstStyle>
          <a:p>
            <a:pPr marL="0" indent="0" algn="l">
              <a:lnSpc>
                <a:spcPct val="150000"/>
              </a:lnSpc>
            </a:pPr>
            <a:r>
              <a:rPr lang="vi-VN">
                <a:latin typeface="Chivo"/>
                <a:ea typeface="Chivo" panose="020B0604020202020204" charset="0"/>
                <a:cs typeface="Chivo"/>
              </a:rPr>
              <a:t>Cải thiện lượng khách hàng tốt bị mất: </a:t>
            </a:r>
            <a:r>
              <a:rPr lang="vi-VN" b="1" i="1">
                <a:solidFill>
                  <a:schemeClr val="tx2">
                    <a:lumMod val="75000"/>
                  </a:schemeClr>
                </a:solidFill>
                <a:latin typeface="Chivo"/>
                <a:ea typeface="Chivo" panose="020B0604020202020204" charset="0"/>
                <a:cs typeface="Chivo"/>
              </a:rPr>
              <a:t>24,9%</a:t>
            </a:r>
            <a:endParaRPr lang="vi-VN" i="1">
              <a:solidFill>
                <a:schemeClr val="tx2">
                  <a:lumMod val="75000"/>
                </a:schemeClr>
              </a:solidFill>
              <a:latin typeface="Chivo"/>
              <a:ea typeface="Chivo" panose="020B0604020202020204" charset="0"/>
              <a:cs typeface="Chivo" panose="020B0604020202020204" charset="0"/>
            </a:endParaRPr>
          </a:p>
          <a:p>
            <a:pPr marL="0" indent="0" algn="l">
              <a:lnSpc>
                <a:spcPct val="150000"/>
              </a:lnSpc>
            </a:pPr>
            <a:r>
              <a:rPr lang="vi-VN">
                <a:solidFill>
                  <a:schemeClr val="tx1"/>
                </a:solidFill>
                <a:latin typeface="Chivo"/>
                <a:ea typeface="Chivo" panose="020B0604020202020204" charset="0"/>
                <a:cs typeface="Chivo"/>
              </a:rPr>
              <a:t>Cải thiện việc nhận khách hàng xấu: </a:t>
            </a:r>
            <a:r>
              <a:rPr lang="vi-VN" b="1" i="1">
                <a:solidFill>
                  <a:schemeClr val="tx2">
                    <a:lumMod val="75000"/>
                  </a:schemeClr>
                </a:solidFill>
                <a:latin typeface="Chivo"/>
                <a:ea typeface="Chivo" panose="020B0604020202020204" charset="0"/>
                <a:cs typeface="Chivo"/>
              </a:rPr>
              <a:t>16,6%</a:t>
            </a:r>
            <a:endParaRPr lang="vi-VN" b="1" i="1">
              <a:solidFill>
                <a:schemeClr val="tx2">
                  <a:lumMod val="75000"/>
                </a:schemeClr>
              </a:solidFill>
              <a:latin typeface="Chivo"/>
              <a:ea typeface="Chivo" panose="020B0604020202020204" charset="0"/>
              <a:cs typeface="Chivo" panose="020B0604020202020204" charset="0"/>
            </a:endParaRPr>
          </a:p>
        </p:txBody>
      </p:sp>
      <p:graphicFrame>
        <p:nvGraphicFramePr>
          <p:cNvPr id="5" name="Table 4">
            <a:extLst>
              <a:ext uri="{FF2B5EF4-FFF2-40B4-BE49-F238E27FC236}">
                <a16:creationId xmlns:a16="http://schemas.microsoft.com/office/drawing/2014/main" id="{175F0424-9C49-2139-C7D0-652E1955A658}"/>
              </a:ext>
            </a:extLst>
          </p:cNvPr>
          <p:cNvGraphicFramePr>
            <a:graphicFrameLocks noGrp="1"/>
          </p:cNvGraphicFramePr>
          <p:nvPr>
            <p:extLst>
              <p:ext uri="{D42A27DB-BD31-4B8C-83A1-F6EECF244321}">
                <p14:modId xmlns:p14="http://schemas.microsoft.com/office/powerpoint/2010/main" val="448488511"/>
              </p:ext>
            </p:extLst>
          </p:nvPr>
        </p:nvGraphicFramePr>
        <p:xfrm>
          <a:off x="5304174" y="2376461"/>
          <a:ext cx="3044373" cy="1414749"/>
        </p:xfrm>
        <a:graphic>
          <a:graphicData uri="http://schemas.openxmlformats.org/drawingml/2006/table">
            <a:tbl>
              <a:tblPr firstRow="1" bandRow="1"/>
              <a:tblGrid>
                <a:gridCol w="2252097">
                  <a:extLst>
                    <a:ext uri="{9D8B030D-6E8A-4147-A177-3AD203B41FA5}">
                      <a16:colId xmlns:a16="http://schemas.microsoft.com/office/drawing/2014/main" val="2592688853"/>
                    </a:ext>
                  </a:extLst>
                </a:gridCol>
                <a:gridCol w="792276">
                  <a:extLst>
                    <a:ext uri="{9D8B030D-6E8A-4147-A177-3AD203B41FA5}">
                      <a16:colId xmlns:a16="http://schemas.microsoft.com/office/drawing/2014/main" val="1661513850"/>
                    </a:ext>
                  </a:extLst>
                </a:gridCol>
              </a:tblGrid>
              <a:tr h="294476">
                <a:tc>
                  <a:txBody>
                    <a:bodyPr/>
                    <a:lstStyle/>
                    <a:p>
                      <a:pPr algn="ctr">
                        <a:lnSpc>
                          <a:spcPct val="100000"/>
                        </a:lnSpc>
                      </a:pPr>
                      <a:r>
                        <a:rPr lang="en-US" b="1">
                          <a:solidFill>
                            <a:schemeClr val="tx1"/>
                          </a:solidFill>
                          <a:latin typeface="Chivo"/>
                          <a:ea typeface="Chivo" panose="020B0604020202020204" charset="0"/>
                          <a:cs typeface="Chivo"/>
                        </a:rPr>
                        <a:t>After</a:t>
                      </a:r>
                      <a:endParaRPr lang="vi-VN" b="1">
                        <a:solidFill>
                          <a:schemeClr val="tx1"/>
                        </a:solidFill>
                        <a:latin typeface="Chivo"/>
                        <a:ea typeface="Chivo" panose="020B0604020202020204" charset="0"/>
                        <a:cs typeface="Chivo"/>
                      </a:endParaRP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b="1">
                          <a:solidFill>
                            <a:schemeClr val="tx1"/>
                          </a:solidFill>
                          <a:latin typeface="Chivo"/>
                          <a:ea typeface="Chivo" panose="020B0604020202020204" charset="0"/>
                          <a:cs typeface="Chivo"/>
                        </a:rPr>
                        <a:t>Cases</a:t>
                      </a:r>
                      <a:endParaRPr lang="vi-VN" b="1">
                        <a:solidFill>
                          <a:schemeClr val="tx1"/>
                        </a:solidFill>
                        <a:latin typeface="Chivo"/>
                        <a:ea typeface="Chivo" panose="020B0604020202020204" charset="0"/>
                        <a:cs typeface="Chivo"/>
                      </a:endParaRP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9340826"/>
                  </a:ext>
                </a:extLst>
              </a:tr>
              <a:tr h="1109949">
                <a:tc>
                  <a:txBody>
                    <a:bodyPr/>
                    <a:lstStyle/>
                    <a:p>
                      <a:pPr marL="0" marR="0" lvl="0" indent="0" algn="l" rtl="0" eaLnBrk="1" fontAlgn="auto" latinLnBrk="0" hangingPunct="1">
                        <a:lnSpc>
                          <a:spcPct val="200000"/>
                        </a:lnSpc>
                        <a:spcBef>
                          <a:spcPts val="0"/>
                        </a:spcBef>
                        <a:spcAft>
                          <a:spcPts val="0"/>
                        </a:spcAft>
                        <a:buClr>
                          <a:srgbClr val="000000"/>
                        </a:buClr>
                        <a:buSzTx/>
                        <a:buFont typeface="Arial"/>
                        <a:buNone/>
                      </a:pPr>
                      <a:r>
                        <a:rPr lang="en-US" err="1">
                          <a:solidFill>
                            <a:schemeClr val="tx1"/>
                          </a:solidFill>
                          <a:latin typeface="Chivo"/>
                          <a:ea typeface="Chivo" panose="020B0604020202020204" charset="0"/>
                          <a:cs typeface="Chivo"/>
                        </a:rPr>
                        <a:t>Mất</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khách</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hàng</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tốt</a:t>
                      </a:r>
                    </a:p>
                    <a:p>
                      <a:pPr marL="0" marR="0" lvl="0" indent="0" algn="l">
                        <a:lnSpc>
                          <a:spcPct val="200000"/>
                        </a:lnSpc>
                        <a:spcBef>
                          <a:spcPts val="0"/>
                        </a:spcBef>
                        <a:spcAft>
                          <a:spcPts val="0"/>
                        </a:spcAft>
                        <a:buSzTx/>
                        <a:buFont typeface="Arial"/>
                        <a:buNone/>
                      </a:pPr>
                      <a:r>
                        <a:rPr lang="en-US" err="1">
                          <a:solidFill>
                            <a:schemeClr val="tx1"/>
                          </a:solidFill>
                          <a:latin typeface="Chivo"/>
                          <a:cs typeface="Chivo"/>
                        </a:rPr>
                        <a:t>Nhận</a:t>
                      </a:r>
                      <a:r>
                        <a:rPr lang="en-US">
                          <a:solidFill>
                            <a:schemeClr val="tx1"/>
                          </a:solidFill>
                          <a:latin typeface="Chivo"/>
                          <a:cs typeface="Chivo"/>
                        </a:rPr>
                        <a:t> </a:t>
                      </a:r>
                      <a:r>
                        <a:rPr lang="en-US" err="1">
                          <a:solidFill>
                            <a:schemeClr val="tx1"/>
                          </a:solidFill>
                          <a:latin typeface="Chivo"/>
                          <a:cs typeface="Chivo"/>
                        </a:rPr>
                        <a:t>khách</a:t>
                      </a:r>
                      <a:r>
                        <a:rPr lang="en-US">
                          <a:solidFill>
                            <a:schemeClr val="tx1"/>
                          </a:solidFill>
                          <a:latin typeface="Chivo"/>
                          <a:cs typeface="Chivo"/>
                        </a:rPr>
                        <a:t> </a:t>
                      </a:r>
                      <a:r>
                        <a:rPr lang="en-US" err="1">
                          <a:solidFill>
                            <a:schemeClr val="tx1"/>
                          </a:solidFill>
                          <a:latin typeface="Chivo"/>
                          <a:cs typeface="Chivo"/>
                        </a:rPr>
                        <a:t>hàng</a:t>
                      </a:r>
                      <a:r>
                        <a:rPr lang="en-US">
                          <a:solidFill>
                            <a:schemeClr val="tx1"/>
                          </a:solidFill>
                          <a:latin typeface="Chivo"/>
                          <a:cs typeface="Chivo"/>
                        </a:rPr>
                        <a:t> </a:t>
                      </a:r>
                      <a:r>
                        <a:rPr lang="en-US" err="1">
                          <a:solidFill>
                            <a:schemeClr val="tx1"/>
                          </a:solidFill>
                          <a:latin typeface="Chivo"/>
                          <a:cs typeface="Chivo"/>
                        </a:rPr>
                        <a:t>xấu</a:t>
                      </a: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1016</a:t>
                      </a:r>
                    </a:p>
                    <a:p>
                      <a:pPr marL="0" marR="0" lvl="0" indent="0" algn="l" defTabSz="914400" rtl="0" eaLnBrk="1" fontAlgn="auto" latinLnBrk="0" hangingPunct="1">
                        <a:lnSpc>
                          <a:spcPct val="200000"/>
                        </a:lnSpc>
                        <a:spcBef>
                          <a:spcPts val="0"/>
                        </a:spcBef>
                        <a:spcAft>
                          <a:spcPts val="0"/>
                        </a:spcAft>
                        <a:buClr>
                          <a:srgbClr val="000000"/>
                        </a:buClr>
                        <a:buSzTx/>
                        <a:buFont typeface="Arial"/>
                        <a:buNone/>
                        <a:tabLst/>
                        <a:defRPr/>
                      </a:pPr>
                      <a:r>
                        <a:rPr lang="en-US">
                          <a:solidFill>
                            <a:schemeClr val="tx1"/>
                          </a:solidFill>
                          <a:latin typeface="Chivo"/>
                          <a:ea typeface="Chivo" panose="020B0604020202020204" charset="0"/>
                          <a:cs typeface="Chivo"/>
                        </a:rPr>
                        <a:t>975</a:t>
                      </a: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55302814"/>
                  </a:ext>
                </a:extLst>
              </a:tr>
            </a:tbl>
          </a:graphicData>
        </a:graphic>
      </p:graphicFrame>
      <p:sp>
        <p:nvSpPr>
          <p:cNvPr id="7" name="Arrow: Chevron 6">
            <a:extLst>
              <a:ext uri="{FF2B5EF4-FFF2-40B4-BE49-F238E27FC236}">
                <a16:creationId xmlns:a16="http://schemas.microsoft.com/office/drawing/2014/main" id="{AB0185F0-710B-0518-E7FE-10BB6DA4C2C9}"/>
              </a:ext>
            </a:extLst>
          </p:cNvPr>
          <p:cNvSpPr/>
          <p:nvPr/>
        </p:nvSpPr>
        <p:spPr>
          <a:xfrm>
            <a:off x="4576696" y="2838300"/>
            <a:ext cx="260005" cy="491450"/>
          </a:xfrm>
          <a:prstGeom prst="chevron">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solidFill>
                <a:schemeClr val="tx1"/>
              </a:solidFill>
            </a:endParaRPr>
          </a:p>
        </p:txBody>
      </p:sp>
      <p:graphicFrame>
        <p:nvGraphicFramePr>
          <p:cNvPr id="8" name="Table 7">
            <a:extLst>
              <a:ext uri="{FF2B5EF4-FFF2-40B4-BE49-F238E27FC236}">
                <a16:creationId xmlns:a16="http://schemas.microsoft.com/office/drawing/2014/main" id="{DFBF8820-8982-6A6A-32C2-D3FF106B3BB6}"/>
              </a:ext>
            </a:extLst>
          </p:cNvPr>
          <p:cNvGraphicFramePr>
            <a:graphicFrameLocks noGrp="1"/>
          </p:cNvGraphicFramePr>
          <p:nvPr>
            <p:extLst>
              <p:ext uri="{D42A27DB-BD31-4B8C-83A1-F6EECF244321}">
                <p14:modId xmlns:p14="http://schemas.microsoft.com/office/powerpoint/2010/main" val="2516367465"/>
              </p:ext>
            </p:extLst>
          </p:nvPr>
        </p:nvGraphicFramePr>
        <p:xfrm>
          <a:off x="1046135" y="2373177"/>
          <a:ext cx="3044370" cy="1382627"/>
        </p:xfrm>
        <a:graphic>
          <a:graphicData uri="http://schemas.openxmlformats.org/drawingml/2006/table">
            <a:tbl>
              <a:tblPr firstRow="1" bandRow="1"/>
              <a:tblGrid>
                <a:gridCol w="2191557">
                  <a:extLst>
                    <a:ext uri="{9D8B030D-6E8A-4147-A177-3AD203B41FA5}">
                      <a16:colId xmlns:a16="http://schemas.microsoft.com/office/drawing/2014/main" val="2592688853"/>
                    </a:ext>
                  </a:extLst>
                </a:gridCol>
                <a:gridCol w="852813">
                  <a:extLst>
                    <a:ext uri="{9D8B030D-6E8A-4147-A177-3AD203B41FA5}">
                      <a16:colId xmlns:a16="http://schemas.microsoft.com/office/drawing/2014/main" val="1661513850"/>
                    </a:ext>
                  </a:extLst>
                </a:gridCol>
              </a:tblGrid>
              <a:tr h="264372">
                <a:tc>
                  <a:txBody>
                    <a:bodyPr/>
                    <a:lstStyle/>
                    <a:p>
                      <a:pPr algn="ctr">
                        <a:lnSpc>
                          <a:spcPct val="100000"/>
                        </a:lnSpc>
                      </a:pPr>
                      <a:r>
                        <a:rPr lang="en-US" b="1">
                          <a:solidFill>
                            <a:schemeClr val="tx1"/>
                          </a:solidFill>
                          <a:latin typeface="Chivo"/>
                          <a:ea typeface="Chivo" panose="020B0604020202020204" charset="0"/>
                          <a:cs typeface="Chivo"/>
                        </a:rPr>
                        <a:t>Before</a:t>
                      </a:r>
                      <a:endParaRPr lang="vi-VN" b="1">
                        <a:solidFill>
                          <a:schemeClr val="tx1"/>
                        </a:solidFill>
                        <a:latin typeface="Chivo"/>
                        <a:ea typeface="Chivo" panose="020B0604020202020204" charset="0"/>
                        <a:cs typeface="Chivo"/>
                      </a:endParaRP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b="1">
                          <a:solidFill>
                            <a:schemeClr val="tx1"/>
                          </a:solidFill>
                          <a:latin typeface="Chivo"/>
                          <a:ea typeface="Chivo" panose="020B0604020202020204" charset="0"/>
                          <a:cs typeface="Chivo"/>
                        </a:rPr>
                        <a:t>Cases</a:t>
                      </a:r>
                      <a:endParaRPr lang="vi-VN" b="1">
                        <a:solidFill>
                          <a:schemeClr val="tx1"/>
                        </a:solidFill>
                        <a:latin typeface="Chivo"/>
                        <a:ea typeface="Chivo" panose="020B0604020202020204" charset="0"/>
                        <a:cs typeface="Chivo"/>
                      </a:endParaRP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9340826"/>
                  </a:ext>
                </a:extLst>
              </a:tr>
              <a:tr h="1077827">
                <a:tc>
                  <a:txBody>
                    <a:bodyPr/>
                    <a:lstStyle/>
                    <a:p>
                      <a:pPr marL="0" marR="0" lvl="0" indent="0" algn="l" rtl="0" eaLnBrk="1" fontAlgn="auto" latinLnBrk="0" hangingPunct="1">
                        <a:lnSpc>
                          <a:spcPct val="200000"/>
                        </a:lnSpc>
                        <a:spcBef>
                          <a:spcPts val="0"/>
                        </a:spcBef>
                        <a:spcAft>
                          <a:spcPts val="0"/>
                        </a:spcAft>
                        <a:buClr>
                          <a:srgbClr val="000000"/>
                        </a:buClr>
                        <a:buSzTx/>
                        <a:buFont typeface="Arial"/>
                        <a:buNone/>
                      </a:pPr>
                      <a:r>
                        <a:rPr lang="en-US" err="1">
                          <a:solidFill>
                            <a:schemeClr val="tx1"/>
                          </a:solidFill>
                          <a:latin typeface="Chivo"/>
                          <a:ea typeface="Chivo" panose="020B0604020202020204" charset="0"/>
                          <a:cs typeface="Chivo"/>
                        </a:rPr>
                        <a:t>Mất</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khách</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hàng</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tốt</a:t>
                      </a:r>
                    </a:p>
                    <a:p>
                      <a:pPr marL="0" marR="0" lvl="0" indent="0" algn="l" rtl="0" eaLnBrk="1" fontAlgn="auto" latinLnBrk="0" hangingPunct="1">
                        <a:lnSpc>
                          <a:spcPct val="200000"/>
                        </a:lnSpc>
                        <a:spcBef>
                          <a:spcPts val="0"/>
                        </a:spcBef>
                        <a:spcAft>
                          <a:spcPts val="0"/>
                        </a:spcAft>
                        <a:buClr>
                          <a:srgbClr val="000000"/>
                        </a:buClr>
                        <a:buSzTx/>
                        <a:buFont typeface="Arial"/>
                        <a:buNone/>
                      </a:pPr>
                      <a:r>
                        <a:rPr lang="en-US" err="1">
                          <a:solidFill>
                            <a:schemeClr val="tx1"/>
                          </a:solidFill>
                          <a:latin typeface="Chivo"/>
                          <a:ea typeface="Chivo" panose="020B0604020202020204" charset="0"/>
                          <a:cs typeface="Chivo"/>
                        </a:rPr>
                        <a:t>Nhận</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khách</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hàng</a:t>
                      </a:r>
                      <a:r>
                        <a:rPr lang="en-US">
                          <a:solidFill>
                            <a:schemeClr val="tx1"/>
                          </a:solidFill>
                          <a:latin typeface="Chivo"/>
                          <a:ea typeface="Chivo" panose="020B0604020202020204" charset="0"/>
                          <a:cs typeface="Chivo"/>
                        </a:rPr>
                        <a:t> </a:t>
                      </a:r>
                      <a:r>
                        <a:rPr lang="en-US" err="1">
                          <a:solidFill>
                            <a:schemeClr val="tx1"/>
                          </a:solidFill>
                          <a:latin typeface="Chivo"/>
                          <a:ea typeface="Chivo" panose="020B0604020202020204" charset="0"/>
                          <a:cs typeface="Chivo"/>
                        </a:rPr>
                        <a:t>xấu</a:t>
                      </a:r>
                    </a:p>
                  </a:txBody>
                  <a:tcPr>
                    <a:lnL w="9525" cap="flat" cmpd="sng">
                      <a:no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lnSpc>
                          <a:spcPct val="200000"/>
                        </a:lnSpc>
                      </a:pPr>
                      <a:r>
                        <a:rPr lang="en-US">
                          <a:solidFill>
                            <a:schemeClr val="tx1"/>
                          </a:solidFill>
                          <a:latin typeface="Chivo"/>
                          <a:ea typeface="Chivo" panose="020B0604020202020204" charset="0"/>
                          <a:cs typeface="Chivo"/>
                        </a:rPr>
                        <a:t>1996</a:t>
                      </a:r>
                    </a:p>
                    <a:p>
                      <a:pPr algn="l">
                        <a:lnSpc>
                          <a:spcPct val="200000"/>
                        </a:lnSpc>
                      </a:pPr>
                      <a:r>
                        <a:rPr lang="en-US">
                          <a:solidFill>
                            <a:schemeClr val="tx1"/>
                          </a:solidFill>
                          <a:latin typeface="Chivo"/>
                          <a:ea typeface="Chivo" panose="020B0604020202020204" charset="0"/>
                          <a:cs typeface="Chivo"/>
                        </a:rPr>
                        <a:t>1515</a:t>
                      </a:r>
                    </a:p>
                  </a:txBody>
                  <a:tcPr>
                    <a:lnL w="1905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905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55302814"/>
                  </a:ext>
                </a:extLst>
              </a:tr>
            </a:tbl>
          </a:graphicData>
        </a:graphic>
      </p:graphicFrame>
    </p:spTree>
    <p:extLst>
      <p:ext uri="{BB962C8B-B14F-4D97-AF65-F5344CB8AC3E}">
        <p14:creationId xmlns:p14="http://schemas.microsoft.com/office/powerpoint/2010/main" val="1499786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8" name="Google Shape;1622;p58">
            <a:extLst>
              <a:ext uri="{FF2B5EF4-FFF2-40B4-BE49-F238E27FC236}">
                <a16:creationId xmlns:a16="http://schemas.microsoft.com/office/drawing/2014/main" id="{B7B10C36-48E8-00CC-E26F-6BB7AB4201B9}"/>
              </a:ext>
            </a:extLst>
          </p:cNvPr>
          <p:cNvSpPr/>
          <p:nvPr/>
        </p:nvSpPr>
        <p:spPr>
          <a:xfrm>
            <a:off x="5125649" y="2500770"/>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1617" name="Google Shape;1617;p5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j-lt"/>
              </a:rPr>
              <a:t>Kết luận</a:t>
            </a:r>
            <a:endParaRPr>
              <a:solidFill>
                <a:schemeClr val="accent2"/>
              </a:solidFill>
              <a:latin typeface="+mj-lt"/>
            </a:endParaRPr>
          </a:p>
        </p:txBody>
      </p:sp>
      <p:sp>
        <p:nvSpPr>
          <p:cNvPr id="1618" name="Google Shape;1618;p58"/>
          <p:cNvSpPr/>
          <p:nvPr/>
        </p:nvSpPr>
        <p:spPr>
          <a:xfrm>
            <a:off x="3094425" y="1218400"/>
            <a:ext cx="2955300" cy="512100"/>
          </a:xfrm>
          <a:prstGeom prst="snip2DiagRect">
            <a:avLst>
              <a:gd name="adj1" fmla="val 0"/>
              <a:gd name="adj2"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Our model</a:t>
            </a:r>
            <a:endParaRPr sz="2500" b="1">
              <a:solidFill>
                <a:schemeClr val="dk1"/>
              </a:solidFill>
              <a:latin typeface="Poppins"/>
              <a:ea typeface="Poppins"/>
              <a:cs typeface="Poppins"/>
              <a:sym typeface="Poppins"/>
            </a:endParaRPr>
          </a:p>
        </p:txBody>
      </p:sp>
      <p:cxnSp>
        <p:nvCxnSpPr>
          <p:cNvPr id="1619" name="Google Shape;1619;p58"/>
          <p:cNvCxnSpPr>
            <a:cxnSpLocks/>
          </p:cNvCxnSpPr>
          <p:nvPr/>
        </p:nvCxnSpPr>
        <p:spPr>
          <a:xfrm rot="5400000">
            <a:off x="3638741" y="1647256"/>
            <a:ext cx="774300" cy="940788"/>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621" name="Google Shape;1621;p58"/>
          <p:cNvCxnSpPr>
            <a:cxnSpLocks/>
            <a:stCxn id="1622" idx="0"/>
            <a:endCxn id="1618" idx="1"/>
          </p:cNvCxnSpPr>
          <p:nvPr/>
        </p:nvCxnSpPr>
        <p:spPr>
          <a:xfrm rot="5400000" flipH="1" flipV="1">
            <a:off x="2648462" y="581187"/>
            <a:ext cx="774300" cy="3072926"/>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623" name="Google Shape;1623;p58"/>
          <p:cNvCxnSpPr>
            <a:cxnSpLocks/>
          </p:cNvCxnSpPr>
          <p:nvPr/>
        </p:nvCxnSpPr>
        <p:spPr>
          <a:xfrm>
            <a:off x="4706073" y="2117650"/>
            <a:ext cx="3184277" cy="766316"/>
          </a:xfrm>
          <a:prstGeom prst="bentConnector2">
            <a:avLst/>
          </a:prstGeom>
          <a:noFill/>
          <a:ln w="19050" cap="flat" cmpd="sng">
            <a:solidFill>
              <a:schemeClr val="dk1"/>
            </a:solidFill>
            <a:prstDash val="solid"/>
            <a:round/>
            <a:headEnd type="none" w="sm" len="sm"/>
            <a:tailEnd type="none" w="sm" len="sm"/>
          </a:ln>
        </p:spPr>
      </p:cxnSp>
      <p:sp>
        <p:nvSpPr>
          <p:cNvPr id="1625" name="Google Shape;1625;p58"/>
          <p:cNvSpPr txBox="1">
            <a:spLocks noGrp="1"/>
          </p:cNvSpPr>
          <p:nvPr>
            <p:ph type="subTitle" idx="4294967295"/>
          </p:nvPr>
        </p:nvSpPr>
        <p:spPr>
          <a:xfrm>
            <a:off x="4666509" y="3677454"/>
            <a:ext cx="1885200" cy="9133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mn-lt"/>
                <a:ea typeface="Poppins"/>
                <a:cs typeface="Poppins"/>
                <a:sym typeface="Poppins"/>
              </a:rPr>
              <a:t>Cải thiện trải nghiệm KH</a:t>
            </a:r>
          </a:p>
        </p:txBody>
      </p:sp>
      <p:sp>
        <p:nvSpPr>
          <p:cNvPr id="1626" name="Google Shape;1626;p58"/>
          <p:cNvSpPr txBox="1">
            <a:spLocks noGrp="1"/>
          </p:cNvSpPr>
          <p:nvPr>
            <p:ph type="subTitle" idx="4294967295"/>
          </p:nvPr>
        </p:nvSpPr>
        <p:spPr>
          <a:xfrm>
            <a:off x="483426" y="3615995"/>
            <a:ext cx="2048437" cy="97475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600" b="1">
                <a:solidFill>
                  <a:schemeClr val="dk1"/>
                </a:solidFill>
                <a:latin typeface="+mn-lt"/>
                <a:ea typeface="Poppins"/>
                <a:cs typeface="Poppins"/>
                <a:sym typeface="Poppins"/>
              </a:rPr>
              <a:t>Cải thiện khả năng đánh giá rủi ro</a:t>
            </a:r>
            <a:endParaRPr sz="1600" b="1">
              <a:solidFill>
                <a:schemeClr val="dk1"/>
              </a:solidFill>
              <a:latin typeface="+mn-lt"/>
              <a:ea typeface="Poppins"/>
              <a:cs typeface="Poppins"/>
              <a:sym typeface="Poppins"/>
            </a:endParaRPr>
          </a:p>
        </p:txBody>
      </p:sp>
      <p:sp>
        <p:nvSpPr>
          <p:cNvPr id="1630" name="Google Shape;1630;p58"/>
          <p:cNvSpPr txBox="1">
            <a:spLocks noGrp="1"/>
          </p:cNvSpPr>
          <p:nvPr>
            <p:ph type="subTitle" idx="4294967295"/>
          </p:nvPr>
        </p:nvSpPr>
        <p:spPr>
          <a:xfrm>
            <a:off x="2567913" y="3764529"/>
            <a:ext cx="1885200" cy="83554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mn-lt"/>
                <a:ea typeface="Poppins"/>
                <a:cs typeface="Poppins"/>
                <a:sym typeface="Poppins"/>
              </a:rPr>
              <a:t>Tăng hiệu quả hoạt động</a:t>
            </a:r>
            <a:endParaRPr sz="1800" b="1">
              <a:solidFill>
                <a:schemeClr val="dk1"/>
              </a:solidFill>
              <a:latin typeface="+mn-lt"/>
              <a:ea typeface="Poppins"/>
              <a:cs typeface="Poppins"/>
              <a:sym typeface="Poppins"/>
            </a:endParaRPr>
          </a:p>
        </p:txBody>
      </p:sp>
      <p:sp>
        <p:nvSpPr>
          <p:cNvPr id="1631" name="Google Shape;1631;p58"/>
          <p:cNvSpPr txBox="1">
            <a:spLocks noGrp="1"/>
          </p:cNvSpPr>
          <p:nvPr>
            <p:ph type="subTitle" idx="4294967295"/>
          </p:nvPr>
        </p:nvSpPr>
        <p:spPr>
          <a:xfrm>
            <a:off x="6673968" y="3668129"/>
            <a:ext cx="1885200" cy="93194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mn-lt"/>
                <a:ea typeface="Poppins"/>
                <a:cs typeface="Poppins"/>
                <a:sym typeface="Poppins"/>
              </a:rPr>
              <a:t>T</a:t>
            </a:r>
            <a:r>
              <a:rPr lang="vi-VN" sz="1800" b="1">
                <a:solidFill>
                  <a:schemeClr val="dk1"/>
                </a:solidFill>
                <a:latin typeface="+mn-lt"/>
                <a:ea typeface="Poppins"/>
                <a:cs typeface="Poppins"/>
                <a:sym typeface="Poppins"/>
              </a:rPr>
              <a:t>ối ưu hóa </a:t>
            </a:r>
            <a:br>
              <a:rPr lang="en-US" sz="1800" b="1">
                <a:solidFill>
                  <a:schemeClr val="dk1"/>
                </a:solidFill>
                <a:latin typeface="+mn-lt"/>
                <a:ea typeface="Poppins"/>
                <a:cs typeface="Poppins"/>
                <a:sym typeface="Poppins"/>
              </a:rPr>
            </a:br>
            <a:r>
              <a:rPr lang="vi-VN" sz="1800" b="1">
                <a:solidFill>
                  <a:schemeClr val="dk1"/>
                </a:solidFill>
                <a:latin typeface="+mn-lt"/>
                <a:ea typeface="Poppins"/>
                <a:cs typeface="Poppins"/>
                <a:sym typeface="Poppins"/>
              </a:rPr>
              <a:t>lợi nhuận</a:t>
            </a:r>
            <a:endParaRPr sz="1800" b="1">
              <a:solidFill>
                <a:schemeClr val="dk1"/>
              </a:solidFill>
              <a:latin typeface="+mn-lt"/>
              <a:ea typeface="Poppins"/>
              <a:cs typeface="Poppins"/>
              <a:sym typeface="Poppins"/>
            </a:endParaRPr>
          </a:p>
        </p:txBody>
      </p:sp>
      <p:cxnSp>
        <p:nvCxnSpPr>
          <p:cNvPr id="1633" name="Google Shape;1633;p58"/>
          <p:cNvCxnSpPr>
            <a:cxnSpLocks/>
            <a:endCxn id="1618" idx="1"/>
          </p:cNvCxnSpPr>
          <p:nvPr/>
        </p:nvCxnSpPr>
        <p:spPr>
          <a:xfrm rot="5400000" flipH="1">
            <a:off x="4669788" y="1632850"/>
            <a:ext cx="774300" cy="9696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1622" name="Google Shape;1622;p58"/>
          <p:cNvSpPr/>
          <p:nvPr/>
        </p:nvSpPr>
        <p:spPr>
          <a:xfrm>
            <a:off x="1083060" y="2504800"/>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A1B7DAAE-207C-D764-1971-D4BF89B9100C}"/>
              </a:ext>
            </a:extLst>
          </p:cNvPr>
          <p:cNvPicPr>
            <a:picLocks noChangeAspect="1"/>
          </p:cNvPicPr>
          <p:nvPr/>
        </p:nvPicPr>
        <p:blipFill>
          <a:blip r:embed="rId3"/>
          <a:stretch>
            <a:fillRect/>
          </a:stretch>
        </p:blipFill>
        <p:spPr>
          <a:xfrm>
            <a:off x="5155711" y="2556407"/>
            <a:ext cx="732334" cy="732334"/>
          </a:xfrm>
          <a:prstGeom prst="rect">
            <a:avLst/>
          </a:prstGeom>
        </p:spPr>
      </p:pic>
      <p:sp>
        <p:nvSpPr>
          <p:cNvPr id="7" name="Google Shape;1622;p58">
            <a:extLst>
              <a:ext uri="{FF2B5EF4-FFF2-40B4-BE49-F238E27FC236}">
                <a16:creationId xmlns:a16="http://schemas.microsoft.com/office/drawing/2014/main" id="{D511EEDB-2F71-1096-3350-C4FA0D252085}"/>
              </a:ext>
            </a:extLst>
          </p:cNvPr>
          <p:cNvSpPr/>
          <p:nvPr/>
        </p:nvSpPr>
        <p:spPr>
          <a:xfrm>
            <a:off x="3094425" y="2501208"/>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9" name="Google Shape;1622;p58">
            <a:extLst>
              <a:ext uri="{FF2B5EF4-FFF2-40B4-BE49-F238E27FC236}">
                <a16:creationId xmlns:a16="http://schemas.microsoft.com/office/drawing/2014/main" id="{31ABC5E6-7C49-66AF-6E6A-B8039CBC1897}"/>
              </a:ext>
            </a:extLst>
          </p:cNvPr>
          <p:cNvSpPr/>
          <p:nvPr/>
        </p:nvSpPr>
        <p:spPr>
          <a:xfrm>
            <a:off x="7426906" y="2500808"/>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pic>
        <p:nvPicPr>
          <p:cNvPr id="3074" name="Picture 2" descr="Efficacy ">
            <a:extLst>
              <a:ext uri="{FF2B5EF4-FFF2-40B4-BE49-F238E27FC236}">
                <a16:creationId xmlns:a16="http://schemas.microsoft.com/office/drawing/2014/main" id="{FBEC1C4D-A98B-6B16-131D-27FB0271C1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759" y="2562534"/>
            <a:ext cx="707091" cy="707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CD0E15DA-64E3-C3F5-28D5-CDABA4C907AA}"/>
              </a:ext>
            </a:extLst>
          </p:cNvPr>
          <p:cNvPicPr>
            <a:picLocks noChangeAspect="1"/>
          </p:cNvPicPr>
          <p:nvPr/>
        </p:nvPicPr>
        <p:blipFill>
          <a:blip r:embed="rId5"/>
          <a:stretch>
            <a:fillRect/>
          </a:stretch>
        </p:blipFill>
        <p:spPr>
          <a:xfrm>
            <a:off x="7464869" y="2519337"/>
            <a:ext cx="756249" cy="756249"/>
          </a:xfrm>
          <a:prstGeom prst="rect">
            <a:avLst/>
          </a:prstGeom>
        </p:spPr>
      </p:pic>
      <p:pic>
        <p:nvPicPr>
          <p:cNvPr id="20" name="Picture 19">
            <a:extLst>
              <a:ext uri="{FF2B5EF4-FFF2-40B4-BE49-F238E27FC236}">
                <a16:creationId xmlns:a16="http://schemas.microsoft.com/office/drawing/2014/main" id="{E6F7AB5B-745D-AB65-2A41-B20553328286}"/>
              </a:ext>
            </a:extLst>
          </p:cNvPr>
          <p:cNvPicPr>
            <a:picLocks noChangeAspect="1"/>
          </p:cNvPicPr>
          <p:nvPr/>
        </p:nvPicPr>
        <p:blipFill>
          <a:blip r:embed="rId6"/>
          <a:stretch>
            <a:fillRect/>
          </a:stretch>
        </p:blipFill>
        <p:spPr>
          <a:xfrm>
            <a:off x="1154990" y="2557908"/>
            <a:ext cx="688316" cy="688316"/>
          </a:xfrm>
          <a:prstGeom prst="rect">
            <a:avLst/>
          </a:prstGeom>
        </p:spPr>
      </p:pic>
    </p:spTree>
    <p:extLst>
      <p:ext uri="{BB962C8B-B14F-4D97-AF65-F5344CB8AC3E}">
        <p14:creationId xmlns:p14="http://schemas.microsoft.com/office/powerpoint/2010/main" val="162672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65"/>
          <p:cNvSpPr txBox="1">
            <a:spLocks noGrp="1"/>
          </p:cNvSpPr>
          <p:nvPr>
            <p:ph type="title"/>
          </p:nvPr>
        </p:nvSpPr>
        <p:spPr>
          <a:xfrm>
            <a:off x="2424600" y="539397"/>
            <a:ext cx="4294800" cy="104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769" name="Google Shape;1769;p65"/>
          <p:cNvSpPr txBox="1">
            <a:spLocks noGrp="1"/>
          </p:cNvSpPr>
          <p:nvPr>
            <p:ph type="subTitle" idx="4294967295"/>
          </p:nvPr>
        </p:nvSpPr>
        <p:spPr>
          <a:xfrm>
            <a:off x="2921870" y="1717943"/>
            <a:ext cx="3300260" cy="8286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a:t>Do you have any questions?</a:t>
            </a:r>
            <a:endParaRPr/>
          </a:p>
          <a:p>
            <a:pPr marL="0" lvl="0" indent="0" algn="ctr" rtl="0">
              <a:spcBef>
                <a:spcPts val="1000"/>
              </a:spcBef>
              <a:spcAft>
                <a:spcPts val="0"/>
              </a:spcAft>
              <a:buClr>
                <a:schemeClr val="lt1"/>
              </a:buClr>
              <a:buSzPts val="1100"/>
              <a:buFont typeface="Arial"/>
              <a:buNone/>
            </a:pPr>
            <a:r>
              <a:rPr lang="en-US"/>
              <a:t>a41538@thanglong.edu.vn</a:t>
            </a:r>
          </a:p>
        </p:txBody>
      </p:sp>
      <p:sp>
        <p:nvSpPr>
          <p:cNvPr id="1770" name="Google Shape;1770;p65"/>
          <p:cNvSpPr txBox="1"/>
          <p:nvPr/>
        </p:nvSpPr>
        <p:spPr>
          <a:xfrm>
            <a:off x="2557210" y="3829547"/>
            <a:ext cx="40296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lt1"/>
                </a:solidFill>
                <a:latin typeface="Oxygen"/>
                <a:ea typeface="Oxygen"/>
                <a:cs typeface="Oxygen"/>
                <a:sym typeface="Oxygen"/>
              </a:rPr>
              <a:t>Please keep this slide for attribution</a:t>
            </a:r>
            <a:endParaRPr sz="1200">
              <a:solidFill>
                <a:schemeClr val="lt1"/>
              </a:solidFill>
              <a:latin typeface="Oxygen"/>
              <a:ea typeface="Oxygen"/>
              <a:cs typeface="Oxygen"/>
              <a:sym typeface="Oxygen"/>
            </a:endParaRPr>
          </a:p>
        </p:txBody>
      </p:sp>
      <p:sp>
        <p:nvSpPr>
          <p:cNvPr id="1771" name="Google Shape;1771;p65"/>
          <p:cNvSpPr/>
          <p:nvPr/>
        </p:nvSpPr>
        <p:spPr>
          <a:xfrm>
            <a:off x="3122728" y="2688138"/>
            <a:ext cx="549900" cy="549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1772" name="Google Shape;1772;p65"/>
          <p:cNvSpPr/>
          <p:nvPr/>
        </p:nvSpPr>
        <p:spPr>
          <a:xfrm>
            <a:off x="3905611" y="2688138"/>
            <a:ext cx="549900" cy="549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1773" name="Google Shape;1773;p65"/>
          <p:cNvSpPr/>
          <p:nvPr/>
        </p:nvSpPr>
        <p:spPr>
          <a:xfrm>
            <a:off x="4688494" y="2688138"/>
            <a:ext cx="549900" cy="549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1774" name="Google Shape;1774;p65"/>
          <p:cNvSpPr/>
          <p:nvPr/>
        </p:nvSpPr>
        <p:spPr>
          <a:xfrm>
            <a:off x="5471378" y="2688138"/>
            <a:ext cx="549900" cy="5499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grpSp>
        <p:nvGrpSpPr>
          <p:cNvPr id="1775" name="Google Shape;1775;p65"/>
          <p:cNvGrpSpPr/>
          <p:nvPr/>
        </p:nvGrpSpPr>
        <p:grpSpPr>
          <a:xfrm>
            <a:off x="5525564" y="2745738"/>
            <a:ext cx="441523" cy="434688"/>
            <a:chOff x="1190200" y="238125"/>
            <a:chExt cx="5306767" cy="5212083"/>
          </a:xfrm>
        </p:grpSpPr>
        <p:grpSp>
          <p:nvGrpSpPr>
            <p:cNvPr id="1776" name="Google Shape;1776;p65"/>
            <p:cNvGrpSpPr/>
            <p:nvPr/>
          </p:nvGrpSpPr>
          <p:grpSpPr>
            <a:xfrm>
              <a:off x="1190200" y="238125"/>
              <a:ext cx="5212075" cy="5212075"/>
              <a:chOff x="1190200" y="238125"/>
              <a:chExt cx="5212075" cy="5212075"/>
            </a:xfrm>
          </p:grpSpPr>
          <p:sp>
            <p:nvSpPr>
              <p:cNvPr id="1777" name="Google Shape;1777;p65"/>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5"/>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9" name="Google Shape;1779;p65"/>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65"/>
          <p:cNvGrpSpPr/>
          <p:nvPr/>
        </p:nvGrpSpPr>
        <p:grpSpPr>
          <a:xfrm>
            <a:off x="4746897" y="2750354"/>
            <a:ext cx="433068" cy="425467"/>
            <a:chOff x="4211985" y="3817357"/>
            <a:chExt cx="362947" cy="356576"/>
          </a:xfrm>
        </p:grpSpPr>
        <p:sp>
          <p:nvSpPr>
            <p:cNvPr id="1781" name="Google Shape;1781;p65"/>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5"/>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5"/>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65"/>
          <p:cNvGrpSpPr/>
          <p:nvPr/>
        </p:nvGrpSpPr>
        <p:grpSpPr>
          <a:xfrm>
            <a:off x="3964042" y="2750179"/>
            <a:ext cx="433037" cy="425811"/>
            <a:chOff x="3314750" y="3817357"/>
            <a:chExt cx="362920" cy="356865"/>
          </a:xfrm>
        </p:grpSpPr>
        <p:grpSp>
          <p:nvGrpSpPr>
            <p:cNvPr id="1785" name="Google Shape;1785;p65"/>
            <p:cNvGrpSpPr/>
            <p:nvPr/>
          </p:nvGrpSpPr>
          <p:grpSpPr>
            <a:xfrm>
              <a:off x="3314750" y="3817357"/>
              <a:ext cx="362920" cy="356865"/>
              <a:chOff x="3314750" y="3817357"/>
              <a:chExt cx="362920" cy="356865"/>
            </a:xfrm>
          </p:grpSpPr>
          <p:sp>
            <p:nvSpPr>
              <p:cNvPr id="1786" name="Google Shape;1786;p6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65"/>
            <p:cNvGrpSpPr/>
            <p:nvPr/>
          </p:nvGrpSpPr>
          <p:grpSpPr>
            <a:xfrm>
              <a:off x="3394986" y="3894612"/>
              <a:ext cx="202339" cy="202323"/>
              <a:chOff x="935197" y="1793977"/>
              <a:chExt cx="256451" cy="256430"/>
            </a:xfrm>
          </p:grpSpPr>
          <p:sp>
            <p:nvSpPr>
              <p:cNvPr id="1789" name="Google Shape;1789;p6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1" name="Google Shape;1791;p65"/>
          <p:cNvGrpSpPr/>
          <p:nvPr/>
        </p:nvGrpSpPr>
        <p:grpSpPr>
          <a:xfrm>
            <a:off x="3181171" y="2750179"/>
            <a:ext cx="433037" cy="425811"/>
            <a:chOff x="2866317" y="3817357"/>
            <a:chExt cx="362920" cy="356865"/>
          </a:xfrm>
        </p:grpSpPr>
        <p:sp>
          <p:nvSpPr>
            <p:cNvPr id="1792" name="Google Shape;1792;p6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43"/>
        <p:cNvGrpSpPr/>
        <p:nvPr/>
      </p:nvGrpSpPr>
      <p:grpSpPr>
        <a:xfrm>
          <a:off x="0" y="0"/>
          <a:ext cx="0" cy="0"/>
          <a:chOff x="0" y="0"/>
          <a:chExt cx="0" cy="0"/>
        </a:xfrm>
      </p:grpSpPr>
      <p:pic>
        <p:nvPicPr>
          <p:cNvPr id="16744" name="Google Shape;16744;p85">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id="{01EAB61A-0361-1F48-94C9-A123174DEA52}"/>
              </a:ext>
            </a:extLst>
          </p:cNvPr>
          <p:cNvSpPr/>
          <p:nvPr/>
        </p:nvSpPr>
        <p:spPr>
          <a:xfrm rot="5400000">
            <a:off x="1950028" y="949036"/>
            <a:ext cx="193964" cy="173182"/>
          </a:xfrm>
          <a:prstGeom prst="triangle">
            <a:avLst/>
          </a:prstGeom>
          <a:solidFill>
            <a:schemeClr val="bg1">
              <a:lumMod val="10000"/>
              <a:lumOff val="9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78614DB-FB3D-67C5-B568-6E24E7E51D3E}"/>
              </a:ext>
            </a:extLst>
          </p:cNvPr>
          <p:cNvSpPr/>
          <p:nvPr/>
        </p:nvSpPr>
        <p:spPr>
          <a:xfrm rot="5400000">
            <a:off x="3626429" y="949036"/>
            <a:ext cx="193964" cy="173182"/>
          </a:xfrm>
          <a:prstGeom prst="triangle">
            <a:avLst/>
          </a:prstGeom>
          <a:solidFill>
            <a:schemeClr val="bg1">
              <a:lumMod val="25000"/>
              <a:lumOff val="75000"/>
            </a:schemeClr>
          </a:solidFill>
          <a:ln>
            <a:solidFill>
              <a:schemeClr val="bg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9451E1DF-F003-8FB0-A5CE-AAE4976FB289}"/>
              </a:ext>
            </a:extLst>
          </p:cNvPr>
          <p:cNvGrpSpPr/>
          <p:nvPr/>
        </p:nvGrpSpPr>
        <p:grpSpPr>
          <a:xfrm>
            <a:off x="6700415" y="290077"/>
            <a:ext cx="2152657" cy="4563343"/>
            <a:chOff x="6700415" y="290077"/>
            <a:chExt cx="2152657" cy="4563343"/>
          </a:xfrm>
          <a:solidFill>
            <a:schemeClr val="bg2">
              <a:lumMod val="75000"/>
            </a:schemeClr>
          </a:solidFill>
        </p:grpSpPr>
        <p:sp>
          <p:nvSpPr>
            <p:cNvPr id="17" name="Rectangle: Rounded Corners 16">
              <a:extLst>
                <a:ext uri="{FF2B5EF4-FFF2-40B4-BE49-F238E27FC236}">
                  <a16:creationId xmlns:a16="http://schemas.microsoft.com/office/drawing/2014/main" id="{093F7FCC-3565-F9DE-BC98-7999B77EBEAC}"/>
                </a:ext>
              </a:extLst>
            </p:cNvPr>
            <p:cNvSpPr/>
            <p:nvPr/>
          </p:nvSpPr>
          <p:spPr>
            <a:xfrm>
              <a:off x="6700415" y="290077"/>
              <a:ext cx="2152657" cy="4563343"/>
            </a:xfrm>
            <a:prstGeom prst="roundRect">
              <a:avLst/>
            </a:prstGeom>
            <a:grp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Lightbulb and gear with solid fill">
              <a:extLst>
                <a:ext uri="{FF2B5EF4-FFF2-40B4-BE49-F238E27FC236}">
                  <a16:creationId xmlns:a16="http://schemas.microsoft.com/office/drawing/2014/main" id="{59FE91EC-1F55-A22F-4F35-B64EBF04D1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8333" y="2858778"/>
              <a:ext cx="914400" cy="914400"/>
            </a:xfrm>
            <a:prstGeom prst="rect">
              <a:avLst/>
            </a:prstGeom>
          </p:spPr>
        </p:pic>
        <p:sp>
          <p:nvSpPr>
            <p:cNvPr id="73" name="TextBox 72">
              <a:extLst>
                <a:ext uri="{FF2B5EF4-FFF2-40B4-BE49-F238E27FC236}">
                  <a16:creationId xmlns:a16="http://schemas.microsoft.com/office/drawing/2014/main" id="{97A323A9-CD8F-559C-B70C-63790E565913}"/>
                </a:ext>
              </a:extLst>
            </p:cNvPr>
            <p:cNvSpPr txBox="1"/>
            <p:nvPr/>
          </p:nvSpPr>
          <p:spPr>
            <a:xfrm>
              <a:off x="6933907" y="809443"/>
              <a:ext cx="962616" cy="646331"/>
            </a:xfrm>
            <a:prstGeom prst="rect">
              <a:avLst/>
            </a:prstGeom>
            <a:grpFill/>
            <a:ln>
              <a:solidFill>
                <a:schemeClr val="bg2">
                  <a:lumMod val="75000"/>
                </a:schemeClr>
              </a:solidFill>
            </a:ln>
          </p:spPr>
          <p:txBody>
            <a:bodyPr wrap="square" rtlCol="0">
              <a:spAutoFit/>
            </a:bodyPr>
            <a:lstStyle/>
            <a:p>
              <a:r>
                <a:rPr lang="en-US" sz="3600" b="1">
                  <a:solidFill>
                    <a:srgbClr val="FFACC4"/>
                  </a:solidFill>
                </a:rPr>
                <a:t>04</a:t>
              </a:r>
            </a:p>
          </p:txBody>
        </p:sp>
        <p:sp>
          <p:nvSpPr>
            <p:cNvPr id="74" name="TextBox 73">
              <a:extLst>
                <a:ext uri="{FF2B5EF4-FFF2-40B4-BE49-F238E27FC236}">
                  <a16:creationId xmlns:a16="http://schemas.microsoft.com/office/drawing/2014/main" id="{A8D78813-B1A8-63A0-BD4C-40E3CB8D58DD}"/>
                </a:ext>
              </a:extLst>
            </p:cNvPr>
            <p:cNvSpPr txBox="1"/>
            <p:nvPr/>
          </p:nvSpPr>
          <p:spPr>
            <a:xfrm>
              <a:off x="6930025" y="1359264"/>
              <a:ext cx="1808883" cy="523220"/>
            </a:xfrm>
            <a:prstGeom prst="rect">
              <a:avLst/>
            </a:prstGeom>
            <a:grpFill/>
            <a:ln>
              <a:solidFill>
                <a:schemeClr val="bg2">
                  <a:lumMod val="75000"/>
                </a:schemeClr>
              </a:solidFill>
            </a:ln>
          </p:spPr>
          <p:txBody>
            <a:bodyPr wrap="square" rtlCol="0">
              <a:spAutoFit/>
            </a:bodyPr>
            <a:lstStyle/>
            <a:p>
              <a:r>
                <a:rPr lang="en-US" b="1">
                  <a:solidFill>
                    <a:schemeClr val="bg2">
                      <a:lumMod val="50000"/>
                    </a:schemeClr>
                  </a:solidFill>
                </a:rPr>
                <a:t>Evaluate the model and conclude</a:t>
              </a:r>
            </a:p>
          </p:txBody>
        </p:sp>
        <p:sp>
          <p:nvSpPr>
            <p:cNvPr id="75" name="TextBox 74">
              <a:extLst>
                <a:ext uri="{FF2B5EF4-FFF2-40B4-BE49-F238E27FC236}">
                  <a16:creationId xmlns:a16="http://schemas.microsoft.com/office/drawing/2014/main" id="{65624928-60DD-78C7-3288-E02948174FF6}"/>
                </a:ext>
              </a:extLst>
            </p:cNvPr>
            <p:cNvSpPr txBox="1"/>
            <p:nvPr/>
          </p:nvSpPr>
          <p:spPr>
            <a:xfrm>
              <a:off x="6928288" y="1877287"/>
              <a:ext cx="1810621" cy="646331"/>
            </a:xfrm>
            <a:prstGeom prst="rect">
              <a:avLst/>
            </a:prstGeom>
            <a:grpFill/>
            <a:ln>
              <a:solidFill>
                <a:schemeClr val="bg2">
                  <a:lumMod val="75000"/>
                </a:schemeClr>
              </a:solidFill>
            </a:ln>
          </p:spPr>
          <p:txBody>
            <a:bodyPr wrap="square" rtlCol="0">
              <a:spAutoFit/>
            </a:bodyPr>
            <a:lstStyle/>
            <a:p>
              <a:r>
                <a:rPr lang="en-US" sz="1200" err="1">
                  <a:latin typeface="+mn-lt"/>
                  <a:cs typeface="Times New Roman" panose="02020603050405020304" pitchFamily="18" charset="0"/>
                </a:rPr>
                <a:t>Đánh</a:t>
              </a:r>
              <a:r>
                <a:rPr lang="en-US" sz="1200">
                  <a:latin typeface="+mn-lt"/>
                  <a:cs typeface="Times New Roman" panose="02020603050405020304" pitchFamily="18" charset="0"/>
                </a:rPr>
                <a:t> </a:t>
              </a:r>
              <a:r>
                <a:rPr lang="en-US" sz="1200" err="1">
                  <a:latin typeface="+mn-lt"/>
                  <a:cs typeface="Times New Roman" panose="02020603050405020304" pitchFamily="18" charset="0"/>
                </a:rPr>
                <a:t>giá</a:t>
              </a:r>
              <a:r>
                <a:rPr lang="en-US" sz="1200">
                  <a:latin typeface="+mn-lt"/>
                  <a:cs typeface="Times New Roman" panose="02020603050405020304" pitchFamily="18" charset="0"/>
                </a:rPr>
                <a:t> </a:t>
              </a:r>
              <a:r>
                <a:rPr lang="en-US" sz="1200" err="1">
                  <a:latin typeface="+mn-lt"/>
                  <a:cs typeface="Times New Roman" panose="02020603050405020304" pitchFamily="18" charset="0"/>
                </a:rPr>
                <a:t>mô</a:t>
              </a:r>
              <a:r>
                <a:rPr lang="en-US" sz="1200">
                  <a:latin typeface="+mn-lt"/>
                  <a:cs typeface="Times New Roman" panose="02020603050405020304" pitchFamily="18" charset="0"/>
                </a:rPr>
                <a:t> </a:t>
              </a:r>
              <a:r>
                <a:rPr lang="en-US" sz="1200" err="1">
                  <a:latin typeface="+mn-lt"/>
                  <a:cs typeface="Times New Roman" panose="02020603050405020304" pitchFamily="18" charset="0"/>
                </a:rPr>
                <a:t>hình</a:t>
              </a:r>
              <a:r>
                <a:rPr lang="en-US" sz="1200">
                  <a:latin typeface="+mn-lt"/>
                  <a:cs typeface="Times New Roman" panose="02020603050405020304" pitchFamily="18" charset="0"/>
                </a:rPr>
                <a:t> </a:t>
              </a:r>
              <a:r>
                <a:rPr lang="en-US" sz="1200" err="1">
                  <a:latin typeface="+mn-lt"/>
                  <a:cs typeface="Times New Roman" panose="02020603050405020304" pitchFamily="18" charset="0"/>
                </a:rPr>
                <a:t>dựa</a:t>
              </a:r>
              <a:r>
                <a:rPr lang="en-US" sz="1200">
                  <a:latin typeface="+mn-lt"/>
                  <a:cs typeface="Times New Roman" panose="02020603050405020304" pitchFamily="18" charset="0"/>
                </a:rPr>
                <a:t> </a:t>
              </a:r>
              <a:r>
                <a:rPr lang="en-US" sz="1200" err="1">
                  <a:latin typeface="+mn-lt"/>
                  <a:cs typeface="Times New Roman" panose="02020603050405020304" pitchFamily="18" charset="0"/>
                </a:rPr>
                <a:t>trên</a:t>
              </a:r>
              <a:r>
                <a:rPr lang="en-US" sz="1200">
                  <a:latin typeface="+mn-lt"/>
                  <a:cs typeface="Times New Roman" panose="02020603050405020304" pitchFamily="18" charset="0"/>
                </a:rPr>
                <a:t> </a:t>
              </a:r>
              <a:r>
                <a:rPr lang="en-US" sz="1200" err="1">
                  <a:latin typeface="+mn-lt"/>
                  <a:cs typeface="Times New Roman" panose="02020603050405020304" pitchFamily="18" charset="0"/>
                </a:rPr>
                <a:t>các</a:t>
              </a:r>
              <a:r>
                <a:rPr lang="en-US" sz="1200">
                  <a:latin typeface="+mn-lt"/>
                  <a:cs typeface="Times New Roman" panose="02020603050405020304" pitchFamily="18" charset="0"/>
                </a:rPr>
                <a:t> </a:t>
              </a:r>
              <a:r>
                <a:rPr lang="en-US" sz="1200" err="1">
                  <a:latin typeface="+mn-lt"/>
                  <a:cs typeface="Times New Roman" panose="02020603050405020304" pitchFamily="18" charset="0"/>
                </a:rPr>
                <a:t>tiêu</a:t>
              </a:r>
              <a:r>
                <a:rPr lang="en-US" sz="1200">
                  <a:latin typeface="+mn-lt"/>
                  <a:cs typeface="Times New Roman" panose="02020603050405020304" pitchFamily="18" charset="0"/>
                </a:rPr>
                <a:t> </a:t>
              </a:r>
              <a:r>
                <a:rPr lang="en-US" sz="1200" err="1">
                  <a:latin typeface="+mn-lt"/>
                  <a:cs typeface="Times New Roman" panose="02020603050405020304" pitchFamily="18" charset="0"/>
                </a:rPr>
                <a:t>chí</a:t>
              </a:r>
              <a:r>
                <a:rPr lang="en-US" sz="1200">
                  <a:latin typeface="+mn-lt"/>
                  <a:cs typeface="Times New Roman" panose="02020603050405020304" pitchFamily="18" charset="0"/>
                </a:rPr>
                <a:t>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đưa</a:t>
              </a:r>
              <a:r>
                <a:rPr lang="en-US" sz="1200">
                  <a:latin typeface="+mn-lt"/>
                  <a:cs typeface="Times New Roman" panose="02020603050405020304" pitchFamily="18" charset="0"/>
                </a:rPr>
                <a:t> </a:t>
              </a:r>
              <a:r>
                <a:rPr lang="en-US" sz="1200" err="1">
                  <a:latin typeface="+mn-lt"/>
                  <a:cs typeface="Times New Roman" panose="02020603050405020304" pitchFamily="18" charset="0"/>
                </a:rPr>
                <a:t>ra</a:t>
              </a:r>
              <a:r>
                <a:rPr lang="en-US" sz="1200">
                  <a:latin typeface="+mn-lt"/>
                  <a:cs typeface="Times New Roman" panose="02020603050405020304" pitchFamily="18" charset="0"/>
                </a:rPr>
                <a:t> </a:t>
              </a:r>
              <a:r>
                <a:rPr lang="en-US" sz="1200" err="1">
                  <a:latin typeface="+mn-lt"/>
                  <a:cs typeface="Times New Roman" panose="02020603050405020304" pitchFamily="18" charset="0"/>
                </a:rPr>
                <a:t>kết</a:t>
              </a:r>
              <a:r>
                <a:rPr lang="en-US" sz="1200">
                  <a:latin typeface="+mn-lt"/>
                  <a:cs typeface="Times New Roman" panose="02020603050405020304" pitchFamily="18" charset="0"/>
                </a:rPr>
                <a:t> </a:t>
              </a:r>
              <a:r>
                <a:rPr lang="en-US" sz="1200" err="1">
                  <a:latin typeface="+mn-lt"/>
                  <a:cs typeface="Times New Roman" panose="02020603050405020304" pitchFamily="18" charset="0"/>
                </a:rPr>
                <a:t>luận</a:t>
              </a:r>
              <a:endParaRPr lang="en-US" sz="1200">
                <a:latin typeface="+mn-lt"/>
                <a:cs typeface="Times New Roman" panose="02020603050405020304" pitchFamily="18" charset="0"/>
              </a:endParaRPr>
            </a:p>
          </p:txBody>
        </p:sp>
      </p:grpSp>
      <p:grpSp>
        <p:nvGrpSpPr>
          <p:cNvPr id="78" name="Group 77">
            <a:extLst>
              <a:ext uri="{FF2B5EF4-FFF2-40B4-BE49-F238E27FC236}">
                <a16:creationId xmlns:a16="http://schemas.microsoft.com/office/drawing/2014/main" id="{5EB5E5E6-05E5-6A80-64EA-0CBE5DB78DF6}"/>
              </a:ext>
            </a:extLst>
          </p:cNvPr>
          <p:cNvGrpSpPr/>
          <p:nvPr/>
        </p:nvGrpSpPr>
        <p:grpSpPr>
          <a:xfrm>
            <a:off x="4546020" y="290077"/>
            <a:ext cx="2332760" cy="4563343"/>
            <a:chOff x="4546020" y="290077"/>
            <a:chExt cx="2332760" cy="4563343"/>
          </a:xfrm>
        </p:grpSpPr>
        <p:sp>
          <p:nvSpPr>
            <p:cNvPr id="18" name="Rectangle: Rounded Corners 17">
              <a:extLst>
                <a:ext uri="{FF2B5EF4-FFF2-40B4-BE49-F238E27FC236}">
                  <a16:creationId xmlns:a16="http://schemas.microsoft.com/office/drawing/2014/main" id="{B0F886BB-F60E-80AC-6B0F-183DEA621248}"/>
                </a:ext>
              </a:extLst>
            </p:cNvPr>
            <p:cNvSpPr/>
            <p:nvPr/>
          </p:nvSpPr>
          <p:spPr>
            <a:xfrm>
              <a:off x="4546020" y="290077"/>
              <a:ext cx="2152657" cy="4563343"/>
            </a:xfrm>
            <a:prstGeom prst="roundRect">
              <a:avLst/>
            </a:prstGeom>
            <a:solidFill>
              <a:schemeClr val="tx1">
                <a:lumMod val="40000"/>
                <a:lumOff val="60000"/>
              </a:schemeClr>
            </a:solid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6EAC51F-736C-FD92-ABFA-48301DC83629}"/>
                </a:ext>
              </a:extLst>
            </p:cNvPr>
            <p:cNvSpPr/>
            <p:nvPr/>
          </p:nvSpPr>
          <p:spPr>
            <a:xfrm rot="5400000">
              <a:off x="6678747" y="1035627"/>
              <a:ext cx="206102" cy="193964"/>
            </a:xfrm>
            <a:prstGeom prst="triangle">
              <a:avLst/>
            </a:prstGeom>
            <a:solidFill>
              <a:schemeClr val="tx1">
                <a:lumMod val="40000"/>
                <a:lumOff val="60000"/>
              </a:schemeClr>
            </a:solidFill>
            <a:ln>
              <a:solidFill>
                <a:schemeClr val="tx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Presentation with pie chart with solid fill">
              <a:extLst>
                <a:ext uri="{FF2B5EF4-FFF2-40B4-BE49-F238E27FC236}">
                  <a16:creationId xmlns:a16="http://schemas.microsoft.com/office/drawing/2014/main" id="{12E7EA41-8DE9-B7F6-B298-432F486645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5148" y="2858778"/>
              <a:ext cx="914400" cy="914400"/>
            </a:xfrm>
            <a:prstGeom prst="rect">
              <a:avLst/>
            </a:prstGeom>
          </p:spPr>
        </p:pic>
        <p:sp>
          <p:nvSpPr>
            <p:cNvPr id="70" name="TextBox 69">
              <a:extLst>
                <a:ext uri="{FF2B5EF4-FFF2-40B4-BE49-F238E27FC236}">
                  <a16:creationId xmlns:a16="http://schemas.microsoft.com/office/drawing/2014/main" id="{51B48D5C-73F4-6CF7-560F-D63885BBDB0E}"/>
                </a:ext>
              </a:extLst>
            </p:cNvPr>
            <p:cNvSpPr txBox="1"/>
            <p:nvPr/>
          </p:nvSpPr>
          <p:spPr>
            <a:xfrm>
              <a:off x="4786869" y="809443"/>
              <a:ext cx="962616" cy="646331"/>
            </a:xfrm>
            <a:prstGeom prst="rect">
              <a:avLst/>
            </a:prstGeom>
            <a:noFill/>
          </p:spPr>
          <p:txBody>
            <a:bodyPr wrap="square" rtlCol="0">
              <a:spAutoFit/>
            </a:bodyPr>
            <a:lstStyle/>
            <a:p>
              <a:r>
                <a:rPr lang="en-US" sz="3600" b="1">
                  <a:solidFill>
                    <a:srgbClr val="FFACC4"/>
                  </a:solidFill>
                </a:rPr>
                <a:t>03</a:t>
              </a:r>
            </a:p>
          </p:txBody>
        </p:sp>
        <p:sp>
          <p:nvSpPr>
            <p:cNvPr id="71" name="TextBox 70">
              <a:extLst>
                <a:ext uri="{FF2B5EF4-FFF2-40B4-BE49-F238E27FC236}">
                  <a16:creationId xmlns:a16="http://schemas.microsoft.com/office/drawing/2014/main" id="{E4456EAD-8EB9-3D8A-3793-3081E8A8B119}"/>
                </a:ext>
              </a:extLst>
            </p:cNvPr>
            <p:cNvSpPr txBox="1"/>
            <p:nvPr/>
          </p:nvSpPr>
          <p:spPr>
            <a:xfrm>
              <a:off x="4782988" y="1359264"/>
              <a:ext cx="1593274" cy="461665"/>
            </a:xfrm>
            <a:prstGeom prst="rect">
              <a:avLst/>
            </a:prstGeom>
            <a:noFill/>
          </p:spPr>
          <p:txBody>
            <a:bodyPr wrap="square" rtlCol="0">
              <a:spAutoFit/>
            </a:bodyPr>
            <a:lstStyle/>
            <a:p>
              <a:r>
                <a:rPr lang="en-US" sz="1200" b="1">
                  <a:solidFill>
                    <a:schemeClr val="bg2">
                      <a:lumMod val="50000"/>
                    </a:schemeClr>
                  </a:solidFill>
                </a:rPr>
                <a:t>Developing a predictive model</a:t>
              </a:r>
            </a:p>
          </p:txBody>
        </p:sp>
        <p:sp>
          <p:nvSpPr>
            <p:cNvPr id="72" name="TextBox 71">
              <a:extLst>
                <a:ext uri="{FF2B5EF4-FFF2-40B4-BE49-F238E27FC236}">
                  <a16:creationId xmlns:a16="http://schemas.microsoft.com/office/drawing/2014/main" id="{36371443-673C-06A8-8875-91885C54B41D}"/>
                </a:ext>
              </a:extLst>
            </p:cNvPr>
            <p:cNvSpPr txBox="1"/>
            <p:nvPr/>
          </p:nvSpPr>
          <p:spPr>
            <a:xfrm>
              <a:off x="4781250" y="1877287"/>
              <a:ext cx="2032874" cy="646331"/>
            </a:xfrm>
            <a:prstGeom prst="rect">
              <a:avLst/>
            </a:prstGeom>
            <a:noFill/>
          </p:spPr>
          <p:txBody>
            <a:bodyPr wrap="square" lIns="91440" tIns="45720" rIns="91440" bIns="45720" rtlCol="0" anchor="t">
              <a:spAutoFit/>
            </a:bodyPr>
            <a:lstStyle/>
            <a:p>
              <a:r>
                <a:rPr lang="en-US" sz="1200" err="1">
                  <a:latin typeface="+mn-lt"/>
                  <a:cs typeface="Times New Roman"/>
                </a:rPr>
                <a:t>Xây</a:t>
              </a:r>
              <a:r>
                <a:rPr lang="en-US" sz="1200">
                  <a:latin typeface="+mn-lt"/>
                  <a:cs typeface="Times New Roman"/>
                </a:rPr>
                <a:t> </a:t>
              </a:r>
              <a:r>
                <a:rPr lang="en-US" sz="1200" err="1">
                  <a:latin typeface="+mn-lt"/>
                  <a:cs typeface="Times New Roman"/>
                </a:rPr>
                <a:t>dựng</a:t>
              </a:r>
              <a:r>
                <a:rPr lang="en-US" sz="1200">
                  <a:latin typeface="+mn-lt"/>
                  <a:cs typeface="Times New Roman"/>
                </a:rPr>
                <a:t> </a:t>
              </a:r>
              <a:r>
                <a:rPr lang="en-US" sz="1200" err="1">
                  <a:latin typeface="+mn-lt"/>
                  <a:cs typeface="Times New Roman"/>
                </a:rPr>
                <a:t>mô</a:t>
              </a:r>
              <a:r>
                <a:rPr lang="en-US" sz="1200">
                  <a:latin typeface="+mn-lt"/>
                  <a:cs typeface="Times New Roman"/>
                </a:rPr>
                <a:t> </a:t>
              </a:r>
              <a:r>
                <a:rPr lang="en-US" sz="1200" err="1">
                  <a:latin typeface="+mn-lt"/>
                  <a:cs typeface="Times New Roman"/>
                </a:rPr>
                <a:t>hình</a:t>
              </a:r>
              <a:r>
                <a:rPr lang="en-US" sz="1200">
                  <a:latin typeface="+mn-lt"/>
                  <a:cs typeface="Times New Roman"/>
                </a:rPr>
                <a:t> </a:t>
              </a:r>
              <a:r>
                <a:rPr lang="en-US" sz="1200" err="1">
                  <a:latin typeface="+mn-lt"/>
                  <a:cs typeface="Times New Roman"/>
                </a:rPr>
                <a:t>dự</a:t>
              </a:r>
              <a:r>
                <a:rPr lang="en-US" sz="1200">
                  <a:latin typeface="+mn-lt"/>
                  <a:cs typeface="Times New Roman"/>
                </a:rPr>
                <a:t> </a:t>
              </a:r>
              <a:r>
                <a:rPr lang="en-US" sz="1200" err="1">
                  <a:latin typeface="+mn-lt"/>
                  <a:cs typeface="Times New Roman"/>
                </a:rPr>
                <a:t>đoán</a:t>
              </a:r>
              <a:r>
                <a:rPr lang="en-US" sz="1200">
                  <a:latin typeface="+mn-lt"/>
                  <a:cs typeface="Times New Roman"/>
                </a:rPr>
                <a:t> </a:t>
              </a:r>
              <a:r>
                <a:rPr lang="en-US" sz="1200" err="1">
                  <a:latin typeface="+mn-lt"/>
                  <a:cs typeface="Times New Roman"/>
                </a:rPr>
                <a:t>và</a:t>
              </a:r>
              <a:r>
                <a:rPr lang="en-US" sz="1200">
                  <a:latin typeface="+mn-lt"/>
                  <a:cs typeface="Times New Roman"/>
                </a:rPr>
                <a:t> </a:t>
              </a:r>
              <a:r>
                <a:rPr lang="en-US" sz="1200" err="1">
                  <a:latin typeface="+mn-lt"/>
                  <a:cs typeface="Times New Roman"/>
                </a:rPr>
                <a:t>phân</a:t>
              </a:r>
              <a:r>
                <a:rPr lang="en-US" sz="1200">
                  <a:latin typeface="+mn-lt"/>
                  <a:cs typeface="Times New Roman"/>
                </a:rPr>
                <a:t> </a:t>
              </a:r>
              <a:r>
                <a:rPr lang="en-US" sz="1200" err="1">
                  <a:latin typeface="+mn-lt"/>
                  <a:cs typeface="Times New Roman"/>
                </a:rPr>
                <a:t>loại</a:t>
              </a:r>
              <a:r>
                <a:rPr lang="en-US" sz="1200">
                  <a:latin typeface="+mn-lt"/>
                  <a:cs typeface="Times New Roman"/>
                </a:rPr>
                <a:t> </a:t>
              </a:r>
              <a:r>
                <a:rPr lang="en-US" sz="1200" err="1">
                  <a:latin typeface="+mn-lt"/>
                  <a:cs typeface="Times New Roman"/>
                </a:rPr>
                <a:t>rủi</a:t>
              </a:r>
              <a:r>
                <a:rPr lang="en-US" sz="1200">
                  <a:latin typeface="+mn-lt"/>
                  <a:cs typeface="Times New Roman"/>
                </a:rPr>
                <a:t> </a:t>
              </a:r>
              <a:r>
                <a:rPr lang="en-US" sz="1200" err="1">
                  <a:latin typeface="+mn-lt"/>
                  <a:cs typeface="Times New Roman"/>
                </a:rPr>
                <a:t>ro</a:t>
              </a:r>
              <a:r>
                <a:rPr lang="en-US" sz="1200">
                  <a:latin typeface="+mn-lt"/>
                  <a:cs typeface="Times New Roman"/>
                </a:rPr>
                <a:t> </a:t>
              </a:r>
              <a:r>
                <a:rPr lang="en-US" sz="1200" err="1">
                  <a:latin typeface="+mn-lt"/>
                  <a:cs typeface="Times New Roman"/>
                </a:rPr>
                <a:t>khách</a:t>
              </a:r>
              <a:r>
                <a:rPr lang="en-US" sz="1200">
                  <a:latin typeface="+mn-lt"/>
                  <a:cs typeface="Times New Roman"/>
                </a:rPr>
                <a:t> </a:t>
              </a:r>
              <a:r>
                <a:rPr lang="en-US" sz="1200" err="1">
                  <a:latin typeface="+mn-lt"/>
                  <a:cs typeface="Times New Roman"/>
                </a:rPr>
                <a:t>hàng</a:t>
              </a:r>
              <a:endParaRPr lang="en-US" sz="1200">
                <a:latin typeface="+mn-lt"/>
                <a:cs typeface="Times New Roman"/>
              </a:endParaRPr>
            </a:p>
          </p:txBody>
        </p:sp>
      </p:grpSp>
      <p:grpSp>
        <p:nvGrpSpPr>
          <p:cNvPr id="77" name="Group 76">
            <a:extLst>
              <a:ext uri="{FF2B5EF4-FFF2-40B4-BE49-F238E27FC236}">
                <a16:creationId xmlns:a16="http://schemas.microsoft.com/office/drawing/2014/main" id="{AB922846-5438-DEC0-D8C6-388E0D4D5BA0}"/>
              </a:ext>
            </a:extLst>
          </p:cNvPr>
          <p:cNvGrpSpPr/>
          <p:nvPr/>
        </p:nvGrpSpPr>
        <p:grpSpPr>
          <a:xfrm>
            <a:off x="2409794" y="290077"/>
            <a:ext cx="2332760" cy="4563343"/>
            <a:chOff x="2393363" y="290077"/>
            <a:chExt cx="2332760" cy="4563343"/>
          </a:xfrm>
        </p:grpSpPr>
        <p:sp>
          <p:nvSpPr>
            <p:cNvPr id="16" name="Rectangle: Rounded Corners 15">
              <a:extLst>
                <a:ext uri="{FF2B5EF4-FFF2-40B4-BE49-F238E27FC236}">
                  <a16:creationId xmlns:a16="http://schemas.microsoft.com/office/drawing/2014/main" id="{62931D90-8EAD-AB21-B547-9906F4536BDF}"/>
                </a:ext>
              </a:extLst>
            </p:cNvPr>
            <p:cNvSpPr/>
            <p:nvPr/>
          </p:nvSpPr>
          <p:spPr>
            <a:xfrm>
              <a:off x="2393363" y="290077"/>
              <a:ext cx="2152657" cy="4563343"/>
            </a:xfrm>
            <a:prstGeom prst="roundRect">
              <a:avLst/>
            </a:prstGeom>
            <a:solidFill>
              <a:schemeClr val="bg1">
                <a:lumMod val="25000"/>
                <a:lumOff val="75000"/>
              </a:schemeClr>
            </a:solidFill>
            <a:ln>
              <a:solidFill>
                <a:schemeClr val="bg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ADC212C-A5F1-11DA-9091-AA54D492AB09}"/>
                </a:ext>
              </a:extLst>
            </p:cNvPr>
            <p:cNvSpPr/>
            <p:nvPr/>
          </p:nvSpPr>
          <p:spPr>
            <a:xfrm rot="5400000">
              <a:off x="4526090" y="1035627"/>
              <a:ext cx="206102" cy="193964"/>
            </a:xfrm>
            <a:prstGeom prst="triangle">
              <a:avLst/>
            </a:prstGeom>
            <a:solidFill>
              <a:schemeClr val="bg1">
                <a:lumMod val="25000"/>
                <a:lumOff val="75000"/>
              </a:schemeClr>
            </a:solidFill>
            <a:ln>
              <a:solidFill>
                <a:schemeClr val="bg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Database with solid fill">
              <a:extLst>
                <a:ext uri="{FF2B5EF4-FFF2-40B4-BE49-F238E27FC236}">
                  <a16:creationId xmlns:a16="http://schemas.microsoft.com/office/drawing/2014/main" id="{1D649201-A531-0819-4DDE-91462542B0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67203" y="2858778"/>
              <a:ext cx="914400" cy="914400"/>
            </a:xfrm>
            <a:prstGeom prst="rect">
              <a:avLst/>
            </a:prstGeom>
          </p:spPr>
        </p:pic>
        <p:sp>
          <p:nvSpPr>
            <p:cNvPr id="67" name="TextBox 66">
              <a:extLst>
                <a:ext uri="{FF2B5EF4-FFF2-40B4-BE49-F238E27FC236}">
                  <a16:creationId xmlns:a16="http://schemas.microsoft.com/office/drawing/2014/main" id="{62705F23-4B3B-AD42-0787-E3C65BEB52FF}"/>
                </a:ext>
              </a:extLst>
            </p:cNvPr>
            <p:cNvSpPr txBox="1"/>
            <p:nvPr/>
          </p:nvSpPr>
          <p:spPr>
            <a:xfrm>
              <a:off x="2631022" y="809443"/>
              <a:ext cx="962616" cy="646331"/>
            </a:xfrm>
            <a:prstGeom prst="rect">
              <a:avLst/>
            </a:prstGeom>
            <a:noFill/>
          </p:spPr>
          <p:txBody>
            <a:bodyPr wrap="square" rtlCol="0">
              <a:spAutoFit/>
            </a:bodyPr>
            <a:lstStyle/>
            <a:p>
              <a:r>
                <a:rPr lang="en-US" sz="3600" b="1">
                  <a:solidFill>
                    <a:srgbClr val="FFACC4"/>
                  </a:solidFill>
                </a:rPr>
                <a:t>02</a:t>
              </a:r>
            </a:p>
          </p:txBody>
        </p:sp>
        <p:sp>
          <p:nvSpPr>
            <p:cNvPr id="68" name="TextBox 67">
              <a:extLst>
                <a:ext uri="{FF2B5EF4-FFF2-40B4-BE49-F238E27FC236}">
                  <a16:creationId xmlns:a16="http://schemas.microsoft.com/office/drawing/2014/main" id="{7E8DF798-416A-A5BA-5720-2E362FA624B6}"/>
                </a:ext>
              </a:extLst>
            </p:cNvPr>
            <p:cNvSpPr txBox="1"/>
            <p:nvPr/>
          </p:nvSpPr>
          <p:spPr>
            <a:xfrm>
              <a:off x="2627141" y="1359264"/>
              <a:ext cx="1703270" cy="461665"/>
            </a:xfrm>
            <a:prstGeom prst="rect">
              <a:avLst/>
            </a:prstGeom>
            <a:noFill/>
          </p:spPr>
          <p:txBody>
            <a:bodyPr wrap="square" rtlCol="0">
              <a:spAutoFit/>
            </a:bodyPr>
            <a:lstStyle/>
            <a:p>
              <a:r>
                <a:rPr lang="en-US" sz="1200" b="1">
                  <a:solidFill>
                    <a:schemeClr val="bg2">
                      <a:lumMod val="50000"/>
                    </a:schemeClr>
                  </a:solidFill>
                </a:rPr>
                <a:t>Dataset Overview and preprocessing</a:t>
              </a:r>
            </a:p>
          </p:txBody>
        </p:sp>
        <p:sp>
          <p:nvSpPr>
            <p:cNvPr id="69" name="TextBox 68">
              <a:extLst>
                <a:ext uri="{FF2B5EF4-FFF2-40B4-BE49-F238E27FC236}">
                  <a16:creationId xmlns:a16="http://schemas.microsoft.com/office/drawing/2014/main" id="{9E49DD61-4056-5365-6395-9864D2E19C8D}"/>
                </a:ext>
              </a:extLst>
            </p:cNvPr>
            <p:cNvSpPr txBox="1"/>
            <p:nvPr/>
          </p:nvSpPr>
          <p:spPr>
            <a:xfrm>
              <a:off x="2625403" y="1877287"/>
              <a:ext cx="1906756" cy="461665"/>
            </a:xfrm>
            <a:prstGeom prst="rect">
              <a:avLst/>
            </a:prstGeom>
            <a:noFill/>
          </p:spPr>
          <p:txBody>
            <a:bodyPr wrap="square" rtlCol="0">
              <a:spAutoFit/>
            </a:bodyPr>
            <a:lstStyle/>
            <a:p>
              <a:r>
                <a:rPr lang="en-US" sz="1200" err="1">
                  <a:latin typeface="+mn-lt"/>
                  <a:cs typeface="Times New Roman" panose="02020603050405020304" pitchFamily="18" charset="0"/>
                </a:rPr>
                <a:t>Tổng</a:t>
              </a:r>
              <a:r>
                <a:rPr lang="en-US" sz="1200">
                  <a:latin typeface="+mn-lt"/>
                  <a:cs typeface="Times New Roman" panose="02020603050405020304" pitchFamily="18" charset="0"/>
                </a:rPr>
                <a:t> </a:t>
              </a:r>
              <a:r>
                <a:rPr lang="en-US" sz="1200" err="1">
                  <a:latin typeface="+mn-lt"/>
                  <a:cs typeface="Times New Roman" panose="02020603050405020304" pitchFamily="18" charset="0"/>
                </a:rPr>
                <a:t>quan</a:t>
              </a:r>
              <a:r>
                <a:rPr lang="en-US" sz="1200">
                  <a:latin typeface="+mn-lt"/>
                  <a:cs typeface="Times New Roman" panose="02020603050405020304" pitchFamily="18" charset="0"/>
                </a:rPr>
                <a:t> </a:t>
              </a:r>
              <a:r>
                <a:rPr lang="en-US" sz="1200" err="1">
                  <a:latin typeface="+mn-lt"/>
                  <a:cs typeface="Times New Roman" panose="02020603050405020304" pitchFamily="18" charset="0"/>
                </a:rPr>
                <a:t>về</a:t>
              </a:r>
              <a:r>
                <a:rPr lang="en-US" sz="1200">
                  <a:latin typeface="+mn-lt"/>
                  <a:cs typeface="Times New Roman" panose="02020603050405020304" pitchFamily="18" charset="0"/>
                </a:rPr>
                <a:t> </a:t>
              </a:r>
              <a:r>
                <a:rPr lang="en-US" sz="1200" err="1">
                  <a:latin typeface="+mn-lt"/>
                  <a:cs typeface="Times New Roman" panose="02020603050405020304" pitchFamily="18" charset="0"/>
                </a:rPr>
                <a:t>tập</a:t>
              </a:r>
              <a:r>
                <a:rPr lang="en-US" sz="1200">
                  <a:latin typeface="+mn-lt"/>
                  <a:cs typeface="Times New Roman" panose="02020603050405020304" pitchFamily="18" charset="0"/>
                </a:rPr>
                <a:t> </a:t>
              </a:r>
              <a:r>
                <a:rPr lang="en-US" sz="1200" err="1">
                  <a:latin typeface="+mn-lt"/>
                  <a:cs typeface="Times New Roman" panose="02020603050405020304" pitchFamily="18" charset="0"/>
                </a:rPr>
                <a:t>dữ</a:t>
              </a:r>
              <a:r>
                <a:rPr lang="en-US" sz="1200">
                  <a:latin typeface="+mn-lt"/>
                  <a:cs typeface="Times New Roman" panose="02020603050405020304" pitchFamily="18" charset="0"/>
                </a:rPr>
                <a:t> </a:t>
              </a:r>
              <a:r>
                <a:rPr lang="en-US" sz="1200" err="1">
                  <a:latin typeface="+mn-lt"/>
                  <a:cs typeface="Times New Roman" panose="02020603050405020304" pitchFamily="18" charset="0"/>
                </a:rPr>
                <a:t>liệu</a:t>
              </a:r>
              <a:r>
                <a:rPr lang="en-US" sz="1200">
                  <a:latin typeface="+mn-lt"/>
                  <a:cs typeface="Times New Roman" panose="02020603050405020304" pitchFamily="18" charset="0"/>
                </a:rPr>
                <a:t>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các</a:t>
              </a:r>
              <a:r>
                <a:rPr lang="en-US" sz="1200">
                  <a:latin typeface="+mn-lt"/>
                  <a:cs typeface="Times New Roman" panose="02020603050405020304" pitchFamily="18" charset="0"/>
                </a:rPr>
                <a:t> </a:t>
              </a:r>
              <a:r>
                <a:rPr lang="en-US" sz="1200" err="1">
                  <a:latin typeface="+mn-lt"/>
                  <a:cs typeface="Times New Roman" panose="02020603050405020304" pitchFamily="18" charset="0"/>
                </a:rPr>
                <a:t>bước</a:t>
              </a:r>
              <a:r>
                <a:rPr lang="en-US" sz="1200">
                  <a:latin typeface="+mn-lt"/>
                  <a:cs typeface="Times New Roman" panose="02020603050405020304" pitchFamily="18" charset="0"/>
                </a:rPr>
                <a:t> </a:t>
              </a:r>
              <a:r>
                <a:rPr lang="en-US" sz="1200" err="1">
                  <a:latin typeface="+mn-lt"/>
                  <a:cs typeface="Times New Roman" panose="02020603050405020304" pitchFamily="18" charset="0"/>
                </a:rPr>
                <a:t>tiền</a:t>
              </a:r>
              <a:r>
                <a:rPr lang="en-US" sz="1200">
                  <a:latin typeface="+mn-lt"/>
                  <a:cs typeface="Times New Roman" panose="02020603050405020304" pitchFamily="18" charset="0"/>
                </a:rPr>
                <a:t> </a:t>
              </a:r>
              <a:r>
                <a:rPr lang="en-US" sz="1200" err="1">
                  <a:latin typeface="+mn-lt"/>
                  <a:cs typeface="Times New Roman" panose="02020603050405020304" pitchFamily="18" charset="0"/>
                </a:rPr>
                <a:t>xử</a:t>
              </a:r>
              <a:r>
                <a:rPr lang="en-US" sz="1200">
                  <a:latin typeface="+mn-lt"/>
                  <a:cs typeface="Times New Roman" panose="02020603050405020304" pitchFamily="18" charset="0"/>
                </a:rPr>
                <a:t> </a:t>
              </a:r>
              <a:r>
                <a:rPr lang="en-US" sz="1200" err="1">
                  <a:latin typeface="+mn-lt"/>
                  <a:cs typeface="Times New Roman" panose="02020603050405020304" pitchFamily="18" charset="0"/>
                </a:rPr>
                <a:t>lý</a:t>
              </a:r>
              <a:endParaRPr lang="en-US" sz="1200">
                <a:latin typeface="+mn-lt"/>
                <a:cs typeface="Times New Roman" panose="02020603050405020304" pitchFamily="18" charset="0"/>
              </a:endParaRPr>
            </a:p>
          </p:txBody>
        </p:sp>
      </p:grpSp>
      <p:grpSp>
        <p:nvGrpSpPr>
          <p:cNvPr id="76" name="Group 75">
            <a:extLst>
              <a:ext uri="{FF2B5EF4-FFF2-40B4-BE49-F238E27FC236}">
                <a16:creationId xmlns:a16="http://schemas.microsoft.com/office/drawing/2014/main" id="{E6AA9204-D2A9-D4C7-1CB6-4AB9E2A5106F}"/>
              </a:ext>
            </a:extLst>
          </p:cNvPr>
          <p:cNvGrpSpPr/>
          <p:nvPr/>
        </p:nvGrpSpPr>
        <p:grpSpPr>
          <a:xfrm>
            <a:off x="290928" y="290077"/>
            <a:ext cx="2282538" cy="4563343"/>
            <a:chOff x="290928" y="290077"/>
            <a:chExt cx="2282538" cy="4563343"/>
          </a:xfrm>
        </p:grpSpPr>
        <p:sp>
          <p:nvSpPr>
            <p:cNvPr id="15" name="Rectangle: Rounded Corners 14">
              <a:extLst>
                <a:ext uri="{FF2B5EF4-FFF2-40B4-BE49-F238E27FC236}">
                  <a16:creationId xmlns:a16="http://schemas.microsoft.com/office/drawing/2014/main" id="{09DD2370-864D-7CA1-D2A9-BC2EAE3D95F7}"/>
                </a:ext>
              </a:extLst>
            </p:cNvPr>
            <p:cNvSpPr/>
            <p:nvPr/>
          </p:nvSpPr>
          <p:spPr>
            <a:xfrm>
              <a:off x="290928" y="290077"/>
              <a:ext cx="2152657" cy="4563343"/>
            </a:xfrm>
            <a:prstGeom prst="roundRect">
              <a:avLst/>
            </a:prstGeom>
            <a:solidFill>
              <a:schemeClr val="tx2">
                <a:lumMod val="20000"/>
                <a:lumOff val="8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46E26C2-755C-7824-107A-30FE469F56C5}"/>
                </a:ext>
              </a:extLst>
            </p:cNvPr>
            <p:cNvSpPr/>
            <p:nvPr/>
          </p:nvSpPr>
          <p:spPr>
            <a:xfrm rot="5400000">
              <a:off x="2373433" y="1035627"/>
              <a:ext cx="206102" cy="193964"/>
            </a:xfrm>
            <a:prstGeom prst="triangle">
              <a:avLst/>
            </a:prstGeom>
            <a:solidFill>
              <a:schemeClr val="bg1">
                <a:lumMod val="10000"/>
                <a:lumOff val="90000"/>
              </a:schemeClr>
            </a:solidFill>
            <a:ln>
              <a:solidFill>
                <a:schemeClr val="bg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FD5DE74D-2647-3439-61AA-91DBFCF5418D}"/>
                </a:ext>
              </a:extLst>
            </p:cNvPr>
            <p:cNvGrpSpPr/>
            <p:nvPr/>
          </p:nvGrpSpPr>
          <p:grpSpPr>
            <a:xfrm>
              <a:off x="1026693" y="2934978"/>
              <a:ext cx="590550" cy="762000"/>
              <a:chOff x="1026693" y="2934978"/>
              <a:chExt cx="590550" cy="762000"/>
            </a:xfrm>
          </p:grpSpPr>
          <p:sp>
            <p:nvSpPr>
              <p:cNvPr id="49" name="Freeform: Shape 48">
                <a:extLst>
                  <a:ext uri="{FF2B5EF4-FFF2-40B4-BE49-F238E27FC236}">
                    <a16:creationId xmlns:a16="http://schemas.microsoft.com/office/drawing/2014/main" id="{3C03FC84-8354-4C9D-1719-12267DCE7E8A}"/>
                  </a:ext>
                </a:extLst>
              </p:cNvPr>
              <p:cNvSpPr/>
              <p:nvPr/>
            </p:nvSpPr>
            <p:spPr>
              <a:xfrm>
                <a:off x="1026693" y="2934978"/>
                <a:ext cx="590550" cy="762000"/>
              </a:xfrm>
              <a:custGeom>
                <a:avLst/>
                <a:gdLst>
                  <a:gd name="connsiteX0" fmla="*/ 57150 w 590550"/>
                  <a:gd name="connsiteY0" fmla="*/ 57150 h 762000"/>
                  <a:gd name="connsiteX1" fmla="*/ 533400 w 590550"/>
                  <a:gd name="connsiteY1" fmla="*/ 57150 h 762000"/>
                  <a:gd name="connsiteX2" fmla="*/ 533400 w 590550"/>
                  <a:gd name="connsiteY2" fmla="*/ 704850 h 762000"/>
                  <a:gd name="connsiteX3" fmla="*/ 57150 w 590550"/>
                  <a:gd name="connsiteY3" fmla="*/ 704850 h 762000"/>
                  <a:gd name="connsiteX4" fmla="*/ 57150 w 590550"/>
                  <a:gd name="connsiteY4" fmla="*/ 57150 h 762000"/>
                  <a:gd name="connsiteX5" fmla="*/ 0 w 590550"/>
                  <a:gd name="connsiteY5" fmla="*/ 762000 h 762000"/>
                  <a:gd name="connsiteX6" fmla="*/ 590550 w 590550"/>
                  <a:gd name="connsiteY6" fmla="*/ 762000 h 762000"/>
                  <a:gd name="connsiteX7" fmla="*/ 590550 w 590550"/>
                  <a:gd name="connsiteY7" fmla="*/ 0 h 762000"/>
                  <a:gd name="connsiteX8" fmla="*/ 0 w 590550"/>
                  <a:gd name="connsiteY8" fmla="*/ 0 h 762000"/>
                  <a:gd name="connsiteX9" fmla="*/ 0 w 590550"/>
                  <a:gd name="connsiteY9"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7150" y="57150"/>
                    </a:moveTo>
                    <a:lnTo>
                      <a:pt x="533400" y="57150"/>
                    </a:lnTo>
                    <a:lnTo>
                      <a:pt x="533400" y="704850"/>
                    </a:lnTo>
                    <a:lnTo>
                      <a:pt x="57150" y="704850"/>
                    </a:lnTo>
                    <a:lnTo>
                      <a:pt x="57150" y="57150"/>
                    </a:lnTo>
                    <a:close/>
                    <a:moveTo>
                      <a:pt x="0" y="762000"/>
                    </a:moveTo>
                    <a:lnTo>
                      <a:pt x="590550" y="762000"/>
                    </a:lnTo>
                    <a:lnTo>
                      <a:pt x="590550" y="0"/>
                    </a:lnTo>
                    <a:lnTo>
                      <a:pt x="0" y="0"/>
                    </a:lnTo>
                    <a:lnTo>
                      <a:pt x="0" y="762000"/>
                    </a:lnTo>
                    <a:close/>
                  </a:path>
                </a:pathLst>
              </a:custGeom>
              <a:solidFill>
                <a:srgbClr val="00000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CD54C0A-8D64-5919-F816-E54FE05B16B5}"/>
                  </a:ext>
                </a:extLst>
              </p:cNvPr>
              <p:cNvSpPr/>
              <p:nvPr/>
            </p:nvSpPr>
            <p:spPr>
              <a:xfrm>
                <a:off x="1341018" y="30778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BAF164E-9CAA-87AE-512A-4FD835CF2301}"/>
                  </a:ext>
                </a:extLst>
              </p:cNvPr>
              <p:cNvSpPr/>
              <p:nvPr/>
            </p:nvSpPr>
            <p:spPr>
              <a:xfrm>
                <a:off x="1341018" y="32302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8064259-ACA7-4BC0-E162-B4372BCED7D2}"/>
                  </a:ext>
                </a:extLst>
              </p:cNvPr>
              <p:cNvSpPr/>
              <p:nvPr/>
            </p:nvSpPr>
            <p:spPr>
              <a:xfrm>
                <a:off x="1341018" y="35350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907A7D0-2474-BCCE-49AE-69A33E3957BE}"/>
                  </a:ext>
                </a:extLst>
              </p:cNvPr>
              <p:cNvSpPr/>
              <p:nvPr/>
            </p:nvSpPr>
            <p:spPr>
              <a:xfrm>
                <a:off x="1341018" y="3382653"/>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BE7E02-4FC3-F1DE-089D-EB2CD734B0E7}"/>
                  </a:ext>
                </a:extLst>
              </p:cNvPr>
              <p:cNvSpPr/>
              <p:nvPr/>
            </p:nvSpPr>
            <p:spPr>
              <a:xfrm>
                <a:off x="1140993" y="30302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A086726-3DFC-B857-E3F3-51B93F91995F}"/>
                  </a:ext>
                </a:extLst>
              </p:cNvPr>
              <p:cNvSpPr/>
              <p:nvPr/>
            </p:nvSpPr>
            <p:spPr>
              <a:xfrm>
                <a:off x="1140993" y="31826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EC2A89C-1080-C283-6B25-F6442B9850CA}"/>
                  </a:ext>
                </a:extLst>
              </p:cNvPr>
              <p:cNvSpPr/>
              <p:nvPr/>
            </p:nvSpPr>
            <p:spPr>
              <a:xfrm>
                <a:off x="1140993" y="3335028"/>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38E13DD-354C-549B-CAD7-228C6A95DBEA}"/>
                  </a:ext>
                </a:extLst>
              </p:cNvPr>
              <p:cNvSpPr/>
              <p:nvPr/>
            </p:nvSpPr>
            <p:spPr>
              <a:xfrm>
                <a:off x="1140993" y="3485523"/>
                <a:ext cx="140969" cy="116204"/>
              </a:xfrm>
              <a:custGeom>
                <a:avLst/>
                <a:gdLst>
                  <a:gd name="connsiteX0" fmla="*/ 140970 w 140969"/>
                  <a:gd name="connsiteY0" fmla="*/ 26670 h 116204"/>
                  <a:gd name="connsiteX1" fmla="*/ 114300 w 140969"/>
                  <a:gd name="connsiteY1" fmla="*/ 0 h 116204"/>
                  <a:gd name="connsiteX2" fmla="*/ 51435 w 140969"/>
                  <a:gd name="connsiteY2" fmla="*/ 62865 h 116204"/>
                  <a:gd name="connsiteX3" fmla="*/ 26670 w 140969"/>
                  <a:gd name="connsiteY3" fmla="*/ 38100 h 116204"/>
                  <a:gd name="connsiteX4" fmla="*/ 0 w 140969"/>
                  <a:gd name="connsiteY4" fmla="*/ 64770 h 116204"/>
                  <a:gd name="connsiteX5" fmla="*/ 51435 w 140969"/>
                  <a:gd name="connsiteY5" fmla="*/ 116205 h 11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4">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a:p>
            </p:txBody>
          </p:sp>
        </p:grpSp>
        <p:sp>
          <p:nvSpPr>
            <p:cNvPr id="64" name="TextBox 63">
              <a:extLst>
                <a:ext uri="{FF2B5EF4-FFF2-40B4-BE49-F238E27FC236}">
                  <a16:creationId xmlns:a16="http://schemas.microsoft.com/office/drawing/2014/main" id="{F01EB6B7-44C5-A0BF-A708-8252F9218008}"/>
                </a:ext>
              </a:extLst>
            </p:cNvPr>
            <p:cNvSpPr txBox="1"/>
            <p:nvPr/>
          </p:nvSpPr>
          <p:spPr>
            <a:xfrm>
              <a:off x="574500" y="809443"/>
              <a:ext cx="962616" cy="646331"/>
            </a:xfrm>
            <a:prstGeom prst="rect">
              <a:avLst/>
            </a:prstGeom>
            <a:noFill/>
          </p:spPr>
          <p:txBody>
            <a:bodyPr wrap="square" rtlCol="0">
              <a:spAutoFit/>
            </a:bodyPr>
            <a:lstStyle/>
            <a:p>
              <a:r>
                <a:rPr lang="en-US" sz="3600" b="1">
                  <a:solidFill>
                    <a:srgbClr val="FFACC4"/>
                  </a:solidFill>
                </a:rPr>
                <a:t>01</a:t>
              </a:r>
            </a:p>
          </p:txBody>
        </p:sp>
        <p:sp>
          <p:nvSpPr>
            <p:cNvPr id="65" name="TextBox 64">
              <a:extLst>
                <a:ext uri="{FF2B5EF4-FFF2-40B4-BE49-F238E27FC236}">
                  <a16:creationId xmlns:a16="http://schemas.microsoft.com/office/drawing/2014/main" id="{EE822631-88ED-90B5-1442-A945D6DC5C6F}"/>
                </a:ext>
              </a:extLst>
            </p:cNvPr>
            <p:cNvSpPr txBox="1"/>
            <p:nvPr/>
          </p:nvSpPr>
          <p:spPr>
            <a:xfrm>
              <a:off x="570619" y="1359264"/>
              <a:ext cx="1593274" cy="461665"/>
            </a:xfrm>
            <a:prstGeom prst="rect">
              <a:avLst/>
            </a:prstGeom>
            <a:noFill/>
          </p:spPr>
          <p:txBody>
            <a:bodyPr wrap="square" rtlCol="0">
              <a:spAutoFit/>
            </a:bodyPr>
            <a:lstStyle/>
            <a:p>
              <a:r>
                <a:rPr lang="en-US" sz="1200" b="1">
                  <a:solidFill>
                    <a:schemeClr val="bg2">
                      <a:lumMod val="50000"/>
                    </a:schemeClr>
                  </a:solidFill>
                </a:rPr>
                <a:t>About Prudential and their problem</a:t>
              </a:r>
            </a:p>
          </p:txBody>
        </p:sp>
        <p:sp>
          <p:nvSpPr>
            <p:cNvPr id="66" name="TextBox 65">
              <a:extLst>
                <a:ext uri="{FF2B5EF4-FFF2-40B4-BE49-F238E27FC236}">
                  <a16:creationId xmlns:a16="http://schemas.microsoft.com/office/drawing/2014/main" id="{6A222CE6-1A7F-D898-500F-08C380E87818}"/>
                </a:ext>
              </a:extLst>
            </p:cNvPr>
            <p:cNvSpPr txBox="1"/>
            <p:nvPr/>
          </p:nvSpPr>
          <p:spPr>
            <a:xfrm>
              <a:off x="568881" y="1877287"/>
              <a:ext cx="1810621" cy="646331"/>
            </a:xfrm>
            <a:prstGeom prst="rect">
              <a:avLst/>
            </a:prstGeom>
            <a:noFill/>
          </p:spPr>
          <p:txBody>
            <a:bodyPr wrap="square" rtlCol="0">
              <a:spAutoFit/>
            </a:bodyPr>
            <a:lstStyle/>
            <a:p>
              <a:r>
                <a:rPr lang="en-US" sz="1200" err="1">
                  <a:latin typeface="+mn-lt"/>
                  <a:cs typeface="Times New Roman" panose="02020603050405020304" pitchFamily="18" charset="0"/>
                </a:rPr>
                <a:t>Giới</a:t>
              </a:r>
              <a:r>
                <a:rPr lang="en-US" sz="1200">
                  <a:latin typeface="+mn-lt"/>
                  <a:cs typeface="Times New Roman" panose="02020603050405020304" pitchFamily="18" charset="0"/>
                </a:rPr>
                <a:t> </a:t>
              </a:r>
              <a:r>
                <a:rPr lang="en-US" sz="1200" err="1">
                  <a:latin typeface="+mn-lt"/>
                  <a:cs typeface="Times New Roman" panose="02020603050405020304" pitchFamily="18" charset="0"/>
                </a:rPr>
                <a:t>thiệu</a:t>
              </a:r>
              <a:r>
                <a:rPr lang="en-US" sz="1200">
                  <a:latin typeface="+mn-lt"/>
                  <a:cs typeface="Times New Roman" panose="02020603050405020304" pitchFamily="18" charset="0"/>
                </a:rPr>
                <a:t> </a:t>
              </a:r>
              <a:r>
                <a:rPr lang="en-US" sz="1200" err="1">
                  <a:latin typeface="+mn-lt"/>
                  <a:cs typeface="Times New Roman" panose="02020603050405020304" pitchFamily="18" charset="0"/>
                </a:rPr>
                <a:t>về</a:t>
              </a:r>
              <a:r>
                <a:rPr lang="en-US" sz="1200">
                  <a:latin typeface="+mn-lt"/>
                  <a:cs typeface="Times New Roman" panose="02020603050405020304" pitchFamily="18" charset="0"/>
                </a:rPr>
                <a:t> Prudential </a:t>
              </a:r>
              <a:r>
                <a:rPr lang="en-US" sz="1200" err="1">
                  <a:latin typeface="+mn-lt"/>
                  <a:cs typeface="Times New Roman" panose="02020603050405020304" pitchFamily="18" charset="0"/>
                </a:rPr>
                <a:t>và</a:t>
              </a:r>
              <a:r>
                <a:rPr lang="en-US" sz="1200">
                  <a:latin typeface="+mn-lt"/>
                  <a:cs typeface="Times New Roman" panose="02020603050405020304" pitchFamily="18" charset="0"/>
                </a:rPr>
                <a:t> </a:t>
              </a:r>
              <a:r>
                <a:rPr lang="en-US" sz="1200" err="1">
                  <a:latin typeface="+mn-lt"/>
                  <a:cs typeface="Times New Roman" panose="02020603050405020304" pitchFamily="18" charset="0"/>
                </a:rPr>
                <a:t>vấn</a:t>
              </a:r>
              <a:r>
                <a:rPr lang="en-US" sz="1200">
                  <a:latin typeface="+mn-lt"/>
                  <a:cs typeface="Times New Roman" panose="02020603050405020304" pitchFamily="18" charset="0"/>
                </a:rPr>
                <a:t> </a:t>
              </a:r>
              <a:r>
                <a:rPr lang="en-US" sz="1200" err="1">
                  <a:latin typeface="+mn-lt"/>
                  <a:cs typeface="Times New Roman" panose="02020603050405020304" pitchFamily="18" charset="0"/>
                </a:rPr>
                <a:t>đề</a:t>
              </a:r>
              <a:r>
                <a:rPr lang="en-US" sz="1200">
                  <a:latin typeface="+mn-lt"/>
                  <a:cs typeface="Times New Roman" panose="02020603050405020304" pitchFamily="18" charset="0"/>
                </a:rPr>
                <a:t> </a:t>
              </a:r>
              <a:r>
                <a:rPr lang="en-US" sz="1200" err="1">
                  <a:latin typeface="+mn-lt"/>
                  <a:cs typeface="Times New Roman" panose="02020603050405020304" pitchFamily="18" charset="0"/>
                </a:rPr>
                <a:t>họ</a:t>
              </a:r>
              <a:r>
                <a:rPr lang="en-US" sz="1200">
                  <a:latin typeface="+mn-lt"/>
                  <a:cs typeface="Times New Roman" panose="02020603050405020304" pitchFamily="18" charset="0"/>
                </a:rPr>
                <a:t> </a:t>
              </a:r>
              <a:r>
                <a:rPr lang="en-US" sz="1200" err="1">
                  <a:latin typeface="+mn-lt"/>
                  <a:cs typeface="Times New Roman" panose="02020603050405020304" pitchFamily="18" charset="0"/>
                </a:rPr>
                <a:t>đang</a:t>
              </a:r>
              <a:r>
                <a:rPr lang="en-US" sz="1200">
                  <a:latin typeface="+mn-lt"/>
                  <a:cs typeface="Times New Roman" panose="02020603050405020304" pitchFamily="18" charset="0"/>
                </a:rPr>
                <a:t> </a:t>
              </a:r>
              <a:r>
                <a:rPr lang="en-US" sz="1200" err="1">
                  <a:latin typeface="+mn-lt"/>
                  <a:cs typeface="Times New Roman" panose="02020603050405020304" pitchFamily="18" charset="0"/>
                </a:rPr>
                <a:t>gặp</a:t>
              </a:r>
              <a:r>
                <a:rPr lang="en-US" sz="1200">
                  <a:latin typeface="+mn-lt"/>
                  <a:cs typeface="Times New Roman" panose="02020603050405020304" pitchFamily="18" charset="0"/>
                </a:rPr>
                <a:t> </a:t>
              </a:r>
              <a:r>
                <a:rPr lang="en-US" sz="1200" err="1">
                  <a:latin typeface="+mn-lt"/>
                  <a:cs typeface="Times New Roman" panose="02020603050405020304" pitchFamily="18" charset="0"/>
                </a:rPr>
                <a:t>phải</a:t>
              </a:r>
              <a:endParaRPr lang="en-US" sz="1200">
                <a:latin typeface="+mn-lt"/>
                <a:cs typeface="Times New Roman" panose="02020603050405020304" pitchFamily="18" charset="0"/>
              </a:endParaRPr>
            </a:p>
          </p:txBody>
        </p:sp>
      </p:grpSp>
      <p:pic>
        <p:nvPicPr>
          <p:cNvPr id="2" name="Graphic 1" descr="Lightbulb and gear with solid fill">
            <a:extLst>
              <a:ext uri="{FF2B5EF4-FFF2-40B4-BE49-F238E27FC236}">
                <a16:creationId xmlns:a16="http://schemas.microsoft.com/office/drawing/2014/main" id="{1A0EB553-6B54-E2D2-226B-5BFC3A4252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9543" y="2858778"/>
            <a:ext cx="914400" cy="914400"/>
          </a:xfrm>
          <a:prstGeom prst="rect">
            <a:avLst/>
          </a:prstGeom>
        </p:spPr>
      </p:pic>
    </p:spTree>
    <p:extLst>
      <p:ext uri="{BB962C8B-B14F-4D97-AF65-F5344CB8AC3E}">
        <p14:creationId xmlns:p14="http://schemas.microsoft.com/office/powerpoint/2010/main" val="96272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PinkText"/>
          <p:cNvSpPr txBox="1">
            <a:spLocks noGrp="1"/>
          </p:cNvSpPr>
          <p:nvPr>
            <p:ph type="title"/>
          </p:nvPr>
        </p:nvSpPr>
        <p:spPr>
          <a:xfrm>
            <a:off x="2378581" y="384887"/>
            <a:ext cx="43868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Table of </a:t>
            </a:r>
            <a:r>
              <a:rPr lang="en" sz="2800">
                <a:solidFill>
                  <a:schemeClr val="accent1"/>
                </a:solidFill>
              </a:rPr>
              <a:t>contents</a:t>
            </a:r>
            <a:endParaRPr sz="2800">
              <a:solidFill>
                <a:schemeClr val="accent1"/>
              </a:solidFill>
            </a:endParaRPr>
          </a:p>
        </p:txBody>
      </p:sp>
      <p:sp>
        <p:nvSpPr>
          <p:cNvPr id="471" name="!!PinkText"/>
          <p:cNvSpPr txBox="1">
            <a:spLocks noGrp="1"/>
          </p:cNvSpPr>
          <p:nvPr>
            <p:ph type="title" idx="2"/>
          </p:nvPr>
        </p:nvSpPr>
        <p:spPr>
          <a:xfrm>
            <a:off x="1080097" y="1236437"/>
            <a:ext cx="3092400" cy="5911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Prudential </a:t>
            </a:r>
            <a:br>
              <a:rPr lang="en"/>
            </a:br>
            <a:r>
              <a:rPr lang="en"/>
              <a:t>and their problem</a:t>
            </a:r>
            <a:endParaRPr/>
          </a:p>
        </p:txBody>
      </p:sp>
      <p:sp>
        <p:nvSpPr>
          <p:cNvPr id="472" name="Google Shape;472;p36"/>
          <p:cNvSpPr txBox="1">
            <a:spLocks noGrp="1"/>
          </p:cNvSpPr>
          <p:nvPr>
            <p:ph type="subTitle" idx="1"/>
          </p:nvPr>
        </p:nvSpPr>
        <p:spPr>
          <a:xfrm>
            <a:off x="1253817" y="1848398"/>
            <a:ext cx="2772049" cy="691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n-lt"/>
                <a:ea typeface="Nirmala Text" panose="020B0502040204020203" pitchFamily="34" charset="0"/>
                <a:cs typeface="Nirmala Text" panose="020B0502040204020203" pitchFamily="34" charset="0"/>
              </a:rPr>
              <a:t>Giới thiệu về Prudential và vấn đề mà họ đang gặp phải</a:t>
            </a:r>
            <a:endParaRPr>
              <a:latin typeface="+mn-lt"/>
              <a:ea typeface="Nirmala Text" panose="020B0502040204020203" pitchFamily="34" charset="0"/>
              <a:cs typeface="Nirmala Text" panose="020B0502040204020203" pitchFamily="34" charset="0"/>
            </a:endParaRPr>
          </a:p>
        </p:txBody>
      </p:sp>
      <p:sp>
        <p:nvSpPr>
          <p:cNvPr id="473" name="!!PinkText"/>
          <p:cNvSpPr txBox="1">
            <a:spLocks noGrp="1"/>
          </p:cNvSpPr>
          <p:nvPr>
            <p:ph type="title" idx="3"/>
          </p:nvPr>
        </p:nvSpPr>
        <p:spPr>
          <a:xfrm>
            <a:off x="4971505" y="1267861"/>
            <a:ext cx="3092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Developing a predictive model</a:t>
            </a:r>
            <a:endParaRPr/>
          </a:p>
        </p:txBody>
      </p:sp>
      <p:sp>
        <p:nvSpPr>
          <p:cNvPr id="474" name="Google Shape;474;p36"/>
          <p:cNvSpPr txBox="1">
            <a:spLocks noGrp="1"/>
          </p:cNvSpPr>
          <p:nvPr>
            <p:ph type="subTitle" idx="4"/>
          </p:nvPr>
        </p:nvSpPr>
        <p:spPr>
          <a:xfrm>
            <a:off x="5183594" y="1973857"/>
            <a:ext cx="3092400" cy="484800"/>
          </a:xfrm>
          <a:prstGeom prst="rect">
            <a:avLst/>
          </a:prstGeom>
        </p:spPr>
        <p:txBody>
          <a:bodyPr spcFirstLastPara="1" wrap="square" lIns="91425" tIns="91425" rIns="91425" bIns="91425" anchor="ctr" anchorCtr="0">
            <a:noAutofit/>
          </a:bodyPr>
          <a:lstStyle/>
          <a:p>
            <a:pPr marL="0" indent="0"/>
            <a:r>
              <a:rPr lang="en-US" err="1">
                <a:latin typeface="+mn-lt"/>
                <a:ea typeface="Nirmala Text" panose="020B0502040204020203" pitchFamily="34" charset="0"/>
                <a:cs typeface="Nirmala Text" panose="020B0502040204020203" pitchFamily="34" charset="0"/>
              </a:rPr>
              <a:t>Xây</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dựng</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mô</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hình</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để</a:t>
            </a:r>
            <a:r>
              <a:rPr lang="en-US">
                <a:latin typeface="+mn-lt"/>
                <a:ea typeface="Nirmala Text" panose="020B0502040204020203" pitchFamily="34" charset="0"/>
                <a:cs typeface="Nirmala Text" panose="020B0502040204020203" pitchFamily="34" charset="0"/>
              </a:rPr>
              <a:t> </a:t>
            </a:r>
            <a:br>
              <a:rPr lang="en-US">
                <a:latin typeface="+mn-lt"/>
                <a:ea typeface="Nirmala Text" panose="020B0502040204020203" pitchFamily="34" charset="0"/>
                <a:cs typeface="Nirmala Text" panose="020B0502040204020203" pitchFamily="34" charset="0"/>
              </a:rPr>
            </a:br>
            <a:r>
              <a:rPr lang="en-US" err="1">
                <a:latin typeface="+mn-lt"/>
                <a:ea typeface="Nirmala Text" panose="020B0502040204020203" pitchFamily="34" charset="0"/>
                <a:cs typeface="Nirmala Text" panose="020B0502040204020203" pitchFamily="34" charset="0"/>
              </a:rPr>
              <a:t>dự</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đoán</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phân</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loại</a:t>
            </a:r>
            <a:r>
              <a:rPr lang="en-US">
                <a:latin typeface="+mn-lt"/>
                <a:ea typeface="Nirmala Text" panose="020B0502040204020203" pitchFamily="34" charset="0"/>
                <a:cs typeface="Nirmala Text" panose="020B0502040204020203" pitchFamily="34" charset="0"/>
              </a:rPr>
              <a:t> KH </a:t>
            </a:r>
            <a:r>
              <a:rPr lang="en-US" err="1">
                <a:latin typeface="+mn-lt"/>
                <a:ea typeface="Nirmala Text" panose="020B0502040204020203" pitchFamily="34" charset="0"/>
                <a:cs typeface="Nirmala Text" panose="020B0502040204020203" pitchFamily="34" charset="0"/>
              </a:rPr>
              <a:t>rủi</a:t>
            </a:r>
            <a:r>
              <a:rPr lang="en-US">
                <a:latin typeface="+mn-lt"/>
                <a:ea typeface="Nirmala Text" panose="020B0502040204020203" pitchFamily="34" charset="0"/>
                <a:cs typeface="Nirmala Text" panose="020B0502040204020203" pitchFamily="34" charset="0"/>
              </a:rPr>
              <a:t> </a:t>
            </a:r>
            <a:r>
              <a:rPr lang="en-US" err="1">
                <a:latin typeface="+mn-lt"/>
                <a:ea typeface="Nirmala Text" panose="020B0502040204020203" pitchFamily="34" charset="0"/>
                <a:cs typeface="Nirmala Text" panose="020B0502040204020203" pitchFamily="34" charset="0"/>
              </a:rPr>
              <a:t>ro</a:t>
            </a:r>
            <a:endParaRPr lang="en-US">
              <a:latin typeface="+mn-lt"/>
              <a:ea typeface="Nirmala Text" panose="020B0502040204020203" pitchFamily="34" charset="0"/>
              <a:cs typeface="Nirmala Text" panose="020B0502040204020203" pitchFamily="34" charset="0"/>
            </a:endParaRPr>
          </a:p>
        </p:txBody>
      </p:sp>
      <p:sp>
        <p:nvSpPr>
          <p:cNvPr id="475" name="!!BlueText"/>
          <p:cNvSpPr txBox="1">
            <a:spLocks noGrp="1"/>
          </p:cNvSpPr>
          <p:nvPr>
            <p:ph type="title" idx="5"/>
          </p:nvPr>
        </p:nvSpPr>
        <p:spPr>
          <a:xfrm>
            <a:off x="1183613" y="3219250"/>
            <a:ext cx="3092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 Overview </a:t>
            </a:r>
            <a:br>
              <a:rPr lang="en"/>
            </a:br>
            <a:r>
              <a:rPr lang="en"/>
              <a:t>and preprocessing</a:t>
            </a:r>
            <a:endParaRPr/>
          </a:p>
        </p:txBody>
      </p:sp>
      <p:sp>
        <p:nvSpPr>
          <p:cNvPr id="476" name="Google Shape;476;p36"/>
          <p:cNvSpPr txBox="1">
            <a:spLocks noGrp="1"/>
          </p:cNvSpPr>
          <p:nvPr>
            <p:ph type="subTitle" idx="6"/>
          </p:nvPr>
        </p:nvSpPr>
        <p:spPr>
          <a:xfrm>
            <a:off x="1183613" y="3890150"/>
            <a:ext cx="3092400" cy="484800"/>
          </a:xfrm>
          <a:prstGeom prst="rect">
            <a:avLst/>
          </a:prstGeom>
        </p:spPr>
        <p:txBody>
          <a:bodyPr spcFirstLastPara="1" wrap="square" lIns="91425" tIns="91425" rIns="91425" bIns="91425" anchor="ctr" anchorCtr="0">
            <a:noAutofit/>
          </a:bodyPr>
          <a:lstStyle/>
          <a:p>
            <a:pPr marL="0" indent="0"/>
            <a:r>
              <a:rPr lang="en">
                <a:latin typeface="+mn-lt"/>
                <a:ea typeface="Nirmala Text" panose="020B0502040204020203" pitchFamily="34" charset="0"/>
                <a:cs typeface="Nirmala Text" panose="020B0502040204020203" pitchFamily="34" charset="0"/>
              </a:rPr>
              <a:t>Tổng quan về tệp dữ liệu và các bước tiền xử lý</a:t>
            </a:r>
            <a:endParaRPr>
              <a:latin typeface="+mn-lt"/>
              <a:ea typeface="Nirmala Text" panose="020B0502040204020203" pitchFamily="34" charset="0"/>
              <a:cs typeface="Nirmala Text" panose="020B0502040204020203" pitchFamily="34" charset="0"/>
            </a:endParaRPr>
          </a:p>
        </p:txBody>
      </p:sp>
      <p:sp>
        <p:nvSpPr>
          <p:cNvPr id="477" name="!!PinkText"/>
          <p:cNvSpPr txBox="1">
            <a:spLocks noGrp="1"/>
          </p:cNvSpPr>
          <p:nvPr>
            <p:ph type="title" idx="7"/>
          </p:nvPr>
        </p:nvSpPr>
        <p:spPr>
          <a:xfrm>
            <a:off x="5183594" y="3225060"/>
            <a:ext cx="3092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Evaluate the model and conclude</a:t>
            </a:r>
            <a:endParaRPr/>
          </a:p>
        </p:txBody>
      </p:sp>
      <p:sp>
        <p:nvSpPr>
          <p:cNvPr id="478" name="!!BlueText"/>
          <p:cNvSpPr txBox="1">
            <a:spLocks noGrp="1"/>
          </p:cNvSpPr>
          <p:nvPr>
            <p:ph type="title" idx="9"/>
          </p:nvPr>
        </p:nvSpPr>
        <p:spPr>
          <a:xfrm>
            <a:off x="521435" y="1590175"/>
            <a:ext cx="732382" cy="5627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9" name="!!BlueText"/>
          <p:cNvSpPr txBox="1">
            <a:spLocks noGrp="1"/>
          </p:cNvSpPr>
          <p:nvPr>
            <p:ph type="title" idx="15"/>
          </p:nvPr>
        </p:nvSpPr>
        <p:spPr>
          <a:xfrm>
            <a:off x="4382200" y="3281687"/>
            <a:ext cx="886762" cy="5669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80" name="!!BlueText"/>
          <p:cNvSpPr txBox="1">
            <a:spLocks noGrp="1"/>
          </p:cNvSpPr>
          <p:nvPr>
            <p:ph type="title" idx="13"/>
          </p:nvPr>
        </p:nvSpPr>
        <p:spPr>
          <a:xfrm>
            <a:off x="4424177" y="1588067"/>
            <a:ext cx="801394" cy="5669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1" name="!!BlueText"/>
          <p:cNvSpPr txBox="1">
            <a:spLocks noGrp="1"/>
          </p:cNvSpPr>
          <p:nvPr>
            <p:ph type="title" idx="14"/>
          </p:nvPr>
        </p:nvSpPr>
        <p:spPr>
          <a:xfrm>
            <a:off x="432351" y="3393977"/>
            <a:ext cx="731520" cy="5669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2" name="Google Shape;482;p36"/>
          <p:cNvSpPr txBox="1">
            <a:spLocks noGrp="1"/>
          </p:cNvSpPr>
          <p:nvPr>
            <p:ph type="subTitle" idx="8"/>
          </p:nvPr>
        </p:nvSpPr>
        <p:spPr>
          <a:xfrm>
            <a:off x="5183594" y="3886017"/>
            <a:ext cx="3092400" cy="484800"/>
          </a:xfrm>
          <a:prstGeom prst="rect">
            <a:avLst/>
          </a:prstGeom>
        </p:spPr>
        <p:txBody>
          <a:bodyPr spcFirstLastPara="1" wrap="square" lIns="91425" tIns="91425" rIns="91425" bIns="91425" anchor="ctr" anchorCtr="0">
            <a:noAutofit/>
          </a:bodyPr>
          <a:lstStyle/>
          <a:p>
            <a:pPr marL="0" indent="0"/>
            <a:r>
              <a:rPr lang="vi-VN">
                <a:latin typeface="+mn-lt"/>
                <a:ea typeface="Nirmala Text" panose="020B0502040204020203" pitchFamily="34" charset="0"/>
                <a:cs typeface="Nirmala Text" panose="020B0502040204020203" pitchFamily="34" charset="0"/>
              </a:rPr>
              <a:t>Đánh giá mô hình dựa trên </a:t>
            </a:r>
            <a:br>
              <a:rPr lang="en-US">
                <a:latin typeface="+mn-lt"/>
                <a:ea typeface="Nirmala Text" panose="020B0502040204020203" pitchFamily="34" charset="0"/>
                <a:cs typeface="Nirmala Text" panose="020B0502040204020203" pitchFamily="34" charset="0"/>
              </a:rPr>
            </a:br>
            <a:r>
              <a:rPr lang="vi-VN">
                <a:latin typeface="+mn-lt"/>
                <a:ea typeface="Nirmala Text" panose="020B0502040204020203" pitchFamily="34" charset="0"/>
                <a:cs typeface="Nirmala Text" panose="020B0502040204020203" pitchFamily="34" charset="0"/>
              </a:rPr>
              <a:t>các tiêu chí, và đưa ra kết luận</a:t>
            </a:r>
            <a:endParaRPr>
              <a:latin typeface="+mn-lt"/>
              <a:ea typeface="Nirmala Text" panose="020B0502040204020203" pitchFamily="34" charset="0"/>
              <a:cs typeface="Nirmala Text" panose="020B0502040204020203" pitchFamily="34" charset="0"/>
            </a:endParaRPr>
          </a:p>
        </p:txBody>
      </p:sp>
      <p:sp>
        <p:nvSpPr>
          <p:cNvPr id="2" name="!!BlueText">
            <a:extLst>
              <a:ext uri="{FF2B5EF4-FFF2-40B4-BE49-F238E27FC236}">
                <a16:creationId xmlns:a16="http://schemas.microsoft.com/office/drawing/2014/main" id="{A048F525-F43E-AF53-E6AA-F79EDEC8BA85}"/>
              </a:ext>
            </a:extLst>
          </p:cNvPr>
          <p:cNvSpPr txBox="1">
            <a:spLocks/>
          </p:cNvSpPr>
          <p:nvPr/>
        </p:nvSpPr>
        <p:spPr>
          <a:xfrm>
            <a:off x="3075543" y="386149"/>
            <a:ext cx="43868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800"/>
              <a:t> </a:t>
            </a:r>
            <a:r>
              <a:rPr lang="en-US" sz="2800">
                <a:solidFill>
                  <a:schemeClr val="accent2"/>
                </a:solidFill>
              </a:rPr>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36" name="!!PinkText"/>
          <p:cNvSpPr txBox="1">
            <a:spLocks noGrp="1"/>
          </p:cNvSpPr>
          <p:nvPr>
            <p:ph type="title"/>
          </p:nvPr>
        </p:nvSpPr>
        <p:spPr>
          <a:xfrm>
            <a:off x="3763800" y="2029200"/>
            <a:ext cx="4667100" cy="12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solidFill>
                  <a:schemeClr val="bg2">
                    <a:lumMod val="50000"/>
                  </a:schemeClr>
                </a:solidFill>
              </a:rPr>
              <a:t>About Prudential and their problem</a:t>
            </a:r>
          </a:p>
        </p:txBody>
      </p:sp>
      <p:sp>
        <p:nvSpPr>
          <p:cNvPr id="537" name="!!PinkText"/>
          <p:cNvSpPr txBox="1">
            <a:spLocks noGrp="1"/>
          </p:cNvSpPr>
          <p:nvPr>
            <p:ph type="title" idx="2"/>
          </p:nvPr>
        </p:nvSpPr>
        <p:spPr>
          <a:xfrm>
            <a:off x="3763800" y="1064550"/>
            <a:ext cx="1134000" cy="9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bg2">
                    <a:lumMod val="50000"/>
                  </a:schemeClr>
                </a:solidFill>
              </a:rPr>
              <a:t>01</a:t>
            </a:r>
          </a:p>
        </p:txBody>
      </p:sp>
      <p:sp>
        <p:nvSpPr>
          <p:cNvPr id="3" name="Subtitle 2" hidden="1">
            <a:extLst>
              <a:ext uri="{FF2B5EF4-FFF2-40B4-BE49-F238E27FC236}">
                <a16:creationId xmlns:a16="http://schemas.microsoft.com/office/drawing/2014/main" id="{615C2198-F88B-868A-F619-EF54773AB530}"/>
              </a:ext>
            </a:extLst>
          </p:cNvPr>
          <p:cNvSpPr>
            <a:spLocks noGrp="1"/>
          </p:cNvSpPr>
          <p:nvPr>
            <p:ph type="subTitle" idx="4294967295"/>
          </p:nvPr>
        </p:nvSpPr>
        <p:spPr>
          <a:xfrm>
            <a:off x="3763800" y="3880050"/>
            <a:ext cx="4667100" cy="397800"/>
          </a:xfrm>
        </p:spPr>
        <p:txBody>
          <a:bodyPr/>
          <a:lstStyle/>
          <a:p>
            <a:endParaRPr lang="en-US"/>
          </a:p>
        </p:txBody>
      </p:sp>
      <p:sp>
        <p:nvSpPr>
          <p:cNvPr id="5" name="Subtitle 4" hidden="1">
            <a:extLst>
              <a:ext uri="{FF2B5EF4-FFF2-40B4-BE49-F238E27FC236}">
                <a16:creationId xmlns:a16="http://schemas.microsoft.com/office/drawing/2014/main" id="{7B959297-BD66-0ED0-0F28-866834877D09}"/>
              </a:ext>
            </a:extLst>
          </p:cNvPr>
          <p:cNvSpPr>
            <a:spLocks noGrp="1"/>
          </p:cNvSpPr>
          <p:nvPr>
            <p:ph type="subTitle" idx="4294967295"/>
          </p:nvPr>
        </p:nvSpPr>
        <p:spPr>
          <a:xfrm>
            <a:off x="3763800" y="3880050"/>
            <a:ext cx="4667100" cy="397800"/>
          </a:xfrm>
        </p:spPr>
        <p:txBody>
          <a:bodyPr/>
          <a:lstStyle/>
          <a:p>
            <a:endParaRPr lang="en-US"/>
          </a:p>
        </p:txBody>
      </p:sp>
      <p:sp>
        <p:nvSpPr>
          <p:cNvPr id="7" name="Subtitle 6" hidden="1">
            <a:extLst>
              <a:ext uri="{FF2B5EF4-FFF2-40B4-BE49-F238E27FC236}">
                <a16:creationId xmlns:a16="http://schemas.microsoft.com/office/drawing/2014/main" id="{B849D973-0DEE-F34B-8BE7-6B3773BB88D7}"/>
              </a:ext>
            </a:extLst>
          </p:cNvPr>
          <p:cNvSpPr>
            <a:spLocks noGrp="1"/>
          </p:cNvSpPr>
          <p:nvPr>
            <p:ph type="subTitle" idx="4294967295"/>
          </p:nvPr>
        </p:nvSpPr>
        <p:spPr>
          <a:xfrm>
            <a:off x="3763800" y="3880050"/>
            <a:ext cx="4667100" cy="397800"/>
          </a:xfrm>
        </p:spPr>
        <p:txBody>
          <a:bodyPr/>
          <a:lstStyle/>
          <a:p>
            <a:endParaRPr lang="en-US"/>
          </a:p>
        </p:txBody>
      </p:sp>
      <p:sp>
        <p:nvSpPr>
          <p:cNvPr id="9" name="Subtitle 8" hidden="1">
            <a:extLst>
              <a:ext uri="{FF2B5EF4-FFF2-40B4-BE49-F238E27FC236}">
                <a16:creationId xmlns:a16="http://schemas.microsoft.com/office/drawing/2014/main" id="{CE76863E-5061-7E18-F5A3-B8C9EA1739EA}"/>
              </a:ext>
            </a:extLst>
          </p:cNvPr>
          <p:cNvSpPr>
            <a:spLocks noGrp="1"/>
          </p:cNvSpPr>
          <p:nvPr>
            <p:ph type="subTitle" idx="4294967295"/>
          </p:nvPr>
        </p:nvSpPr>
        <p:spPr>
          <a:xfrm>
            <a:off x="3763800" y="3880050"/>
            <a:ext cx="4667100" cy="397800"/>
          </a:xfrm>
        </p:spPr>
        <p:txBody>
          <a:bodyPr/>
          <a:lstStyle/>
          <a:p>
            <a:endParaRPr lang="en-US"/>
          </a:p>
        </p:txBody>
      </p:sp>
      <p:sp>
        <p:nvSpPr>
          <p:cNvPr id="11" name="Subtitle 10" hidden="1">
            <a:extLst>
              <a:ext uri="{FF2B5EF4-FFF2-40B4-BE49-F238E27FC236}">
                <a16:creationId xmlns:a16="http://schemas.microsoft.com/office/drawing/2014/main" id="{D9F74E19-31CE-69C8-15B1-59C6F439959C}"/>
              </a:ext>
            </a:extLst>
          </p:cNvPr>
          <p:cNvSpPr>
            <a:spLocks noGrp="1"/>
          </p:cNvSpPr>
          <p:nvPr>
            <p:ph type="subTitle" idx="4294967295"/>
          </p:nvPr>
        </p:nvSpPr>
        <p:spPr>
          <a:xfrm>
            <a:off x="3763800" y="3880050"/>
            <a:ext cx="4667100" cy="397800"/>
          </a:xfrm>
        </p:spPr>
        <p:txBody>
          <a:bodyPr/>
          <a:lstStyle/>
          <a:p>
            <a:endParaRPr lang="en-US"/>
          </a:p>
        </p:txBody>
      </p:sp>
      <p:sp>
        <p:nvSpPr>
          <p:cNvPr id="13" name="Subtitle 12" hidden="1">
            <a:extLst>
              <a:ext uri="{FF2B5EF4-FFF2-40B4-BE49-F238E27FC236}">
                <a16:creationId xmlns:a16="http://schemas.microsoft.com/office/drawing/2014/main" id="{399E8D2B-683B-B313-B11D-A6C3CA57F3D1}"/>
              </a:ext>
            </a:extLst>
          </p:cNvPr>
          <p:cNvSpPr>
            <a:spLocks noGrp="1"/>
          </p:cNvSpPr>
          <p:nvPr>
            <p:ph type="subTitle" idx="4294967295"/>
          </p:nvPr>
        </p:nvSpPr>
        <p:spPr>
          <a:xfrm>
            <a:off x="3763800" y="3880050"/>
            <a:ext cx="4667100" cy="397800"/>
          </a:xfrm>
        </p:spPr>
        <p:txBody>
          <a:bodyPr/>
          <a:lstStyle/>
          <a:p>
            <a:endParaRPr lang="en-US"/>
          </a:p>
        </p:txBody>
      </p:sp>
      <p:sp>
        <p:nvSpPr>
          <p:cNvPr id="15" name="Subtitle 14" hidden="1">
            <a:extLst>
              <a:ext uri="{FF2B5EF4-FFF2-40B4-BE49-F238E27FC236}">
                <a16:creationId xmlns:a16="http://schemas.microsoft.com/office/drawing/2014/main" id="{75D0109D-AA0F-56EE-5E91-600E5513DCF9}"/>
              </a:ext>
            </a:extLst>
          </p:cNvPr>
          <p:cNvSpPr>
            <a:spLocks noGrp="1"/>
          </p:cNvSpPr>
          <p:nvPr>
            <p:ph type="subTitle" idx="4294967295"/>
          </p:nvPr>
        </p:nvSpPr>
        <p:spPr>
          <a:xfrm>
            <a:off x="3763800" y="3880050"/>
            <a:ext cx="4667100" cy="397800"/>
          </a:xfrm>
        </p:spPr>
        <p:txBody>
          <a:bodyPr/>
          <a:lstStyle/>
          <a:p>
            <a:endParaRPr lang="en-US"/>
          </a:p>
        </p:txBody>
      </p:sp>
      <p:sp>
        <p:nvSpPr>
          <p:cNvPr id="17" name="Subtitle 16" hidden="1">
            <a:extLst>
              <a:ext uri="{FF2B5EF4-FFF2-40B4-BE49-F238E27FC236}">
                <a16:creationId xmlns:a16="http://schemas.microsoft.com/office/drawing/2014/main" id="{150AEA7E-2EE6-55D3-F0E9-2F9D128A60C1}"/>
              </a:ext>
            </a:extLst>
          </p:cNvPr>
          <p:cNvSpPr>
            <a:spLocks noGrp="1"/>
          </p:cNvSpPr>
          <p:nvPr>
            <p:ph type="subTitle" idx="4294967295"/>
          </p:nvPr>
        </p:nvSpPr>
        <p:spPr>
          <a:xfrm>
            <a:off x="3763800" y="3880050"/>
            <a:ext cx="4667100" cy="397800"/>
          </a:xfrm>
        </p:spPr>
        <p:txBody>
          <a:bodyPr/>
          <a:lstStyle/>
          <a:p>
            <a:endParaRPr lang="en-US"/>
          </a:p>
        </p:txBody>
      </p:sp>
      <p:sp>
        <p:nvSpPr>
          <p:cNvPr id="19" name="Subtitle 18" hidden="1">
            <a:extLst>
              <a:ext uri="{FF2B5EF4-FFF2-40B4-BE49-F238E27FC236}">
                <a16:creationId xmlns:a16="http://schemas.microsoft.com/office/drawing/2014/main" id="{77AAD4BA-372A-C27F-5C91-D427B40C7F45}"/>
              </a:ext>
            </a:extLst>
          </p:cNvPr>
          <p:cNvSpPr>
            <a:spLocks noGrp="1"/>
          </p:cNvSpPr>
          <p:nvPr>
            <p:ph type="subTitle" idx="4294967295"/>
          </p:nvPr>
        </p:nvSpPr>
        <p:spPr>
          <a:xfrm>
            <a:off x="3763800" y="3880050"/>
            <a:ext cx="4667100" cy="397800"/>
          </a:xfrm>
        </p:spPr>
        <p:txBody>
          <a:bodyPr/>
          <a:lstStyle/>
          <a:p>
            <a:endParaRPr lang="en-US"/>
          </a:p>
        </p:txBody>
      </p:sp>
      <p:sp>
        <p:nvSpPr>
          <p:cNvPr id="21" name="Subtitle 20" hidden="1">
            <a:extLst>
              <a:ext uri="{FF2B5EF4-FFF2-40B4-BE49-F238E27FC236}">
                <a16:creationId xmlns:a16="http://schemas.microsoft.com/office/drawing/2014/main" id="{FC862D17-45DD-9262-20B7-67180647667C}"/>
              </a:ext>
            </a:extLst>
          </p:cNvPr>
          <p:cNvSpPr>
            <a:spLocks noGrp="1"/>
          </p:cNvSpPr>
          <p:nvPr>
            <p:ph type="subTitle" idx="4294967295"/>
          </p:nvPr>
        </p:nvSpPr>
        <p:spPr>
          <a:xfrm>
            <a:off x="3763800" y="3880050"/>
            <a:ext cx="4667100" cy="397800"/>
          </a:xfrm>
        </p:spPr>
        <p:txBody>
          <a:bodyPr/>
          <a:lstStyle/>
          <a:p>
            <a:endParaRPr lang="en-US"/>
          </a:p>
        </p:txBody>
      </p:sp>
      <p:sp>
        <p:nvSpPr>
          <p:cNvPr id="23" name="Subtitle 22" hidden="1">
            <a:extLst>
              <a:ext uri="{FF2B5EF4-FFF2-40B4-BE49-F238E27FC236}">
                <a16:creationId xmlns:a16="http://schemas.microsoft.com/office/drawing/2014/main" id="{546E1BA9-23FC-6DC4-74CE-908311C2DB5A}"/>
              </a:ext>
            </a:extLst>
          </p:cNvPr>
          <p:cNvSpPr>
            <a:spLocks noGrp="1"/>
          </p:cNvSpPr>
          <p:nvPr>
            <p:ph type="subTitle" idx="4294967295"/>
          </p:nvPr>
        </p:nvSpPr>
        <p:spPr>
          <a:xfrm>
            <a:off x="3763800" y="3880050"/>
            <a:ext cx="4667100" cy="397800"/>
          </a:xfrm>
        </p:spPr>
        <p:txBody>
          <a:bodyPr/>
          <a:lstStyle/>
          <a:p>
            <a:endParaRPr lang="en-US"/>
          </a:p>
        </p:txBody>
      </p:sp>
      <p:sp>
        <p:nvSpPr>
          <p:cNvPr id="25" name="Subtitle 24" hidden="1">
            <a:extLst>
              <a:ext uri="{FF2B5EF4-FFF2-40B4-BE49-F238E27FC236}">
                <a16:creationId xmlns:a16="http://schemas.microsoft.com/office/drawing/2014/main" id="{AFCD78EB-932D-381F-3CE1-CAF4431B6A7A}"/>
              </a:ext>
            </a:extLst>
          </p:cNvPr>
          <p:cNvSpPr>
            <a:spLocks noGrp="1"/>
          </p:cNvSpPr>
          <p:nvPr>
            <p:ph type="subTitle" idx="4294967295"/>
          </p:nvPr>
        </p:nvSpPr>
        <p:spPr>
          <a:xfrm>
            <a:off x="3763800" y="3880050"/>
            <a:ext cx="4667100" cy="397800"/>
          </a:xfrm>
        </p:spPr>
        <p:txBody>
          <a:bodyPr/>
          <a:lstStyle/>
          <a:p>
            <a:endParaRPr lang="en-US"/>
          </a:p>
        </p:txBody>
      </p:sp>
      <p:sp>
        <p:nvSpPr>
          <p:cNvPr id="27" name="Subtitle 26" hidden="1">
            <a:extLst>
              <a:ext uri="{FF2B5EF4-FFF2-40B4-BE49-F238E27FC236}">
                <a16:creationId xmlns:a16="http://schemas.microsoft.com/office/drawing/2014/main" id="{F999C579-B6AA-2D02-4E8E-E2A9ABBECED3}"/>
              </a:ext>
            </a:extLst>
          </p:cNvPr>
          <p:cNvSpPr>
            <a:spLocks noGrp="1"/>
          </p:cNvSpPr>
          <p:nvPr>
            <p:ph type="subTitle" idx="4294967295"/>
          </p:nvPr>
        </p:nvSpPr>
        <p:spPr>
          <a:xfrm>
            <a:off x="3763800" y="3880050"/>
            <a:ext cx="4667100" cy="397800"/>
          </a:xfrm>
        </p:spPr>
        <p:txBody>
          <a:bodyPr/>
          <a:lstStyle/>
          <a:p>
            <a:endParaRPr lang="en-US"/>
          </a:p>
        </p:txBody>
      </p:sp>
      <p:sp>
        <p:nvSpPr>
          <p:cNvPr id="29" name="Subtitle 28" hidden="1">
            <a:extLst>
              <a:ext uri="{FF2B5EF4-FFF2-40B4-BE49-F238E27FC236}">
                <a16:creationId xmlns:a16="http://schemas.microsoft.com/office/drawing/2014/main" id="{22B13A4E-F7A5-311B-81F9-839E63C80B79}"/>
              </a:ext>
            </a:extLst>
          </p:cNvPr>
          <p:cNvSpPr>
            <a:spLocks noGrp="1"/>
          </p:cNvSpPr>
          <p:nvPr>
            <p:ph type="subTitle" idx="4294967295"/>
          </p:nvPr>
        </p:nvSpPr>
        <p:spPr>
          <a:xfrm>
            <a:off x="3763800" y="3880050"/>
            <a:ext cx="4667100" cy="397800"/>
          </a:xfrm>
        </p:spPr>
        <p:txBody>
          <a:bodyPr/>
          <a:lstStyle/>
          <a:p>
            <a:endParaRPr lang="en-US"/>
          </a:p>
        </p:txBody>
      </p:sp>
      <p:sp>
        <p:nvSpPr>
          <p:cNvPr id="31" name="Subtitle 30" hidden="1">
            <a:extLst>
              <a:ext uri="{FF2B5EF4-FFF2-40B4-BE49-F238E27FC236}">
                <a16:creationId xmlns:a16="http://schemas.microsoft.com/office/drawing/2014/main" id="{4957D305-03F4-5856-B899-8C18E3221528}"/>
              </a:ext>
            </a:extLst>
          </p:cNvPr>
          <p:cNvSpPr>
            <a:spLocks noGrp="1"/>
          </p:cNvSpPr>
          <p:nvPr>
            <p:ph type="subTitle" idx="4294967295"/>
          </p:nvPr>
        </p:nvSpPr>
        <p:spPr>
          <a:xfrm>
            <a:off x="3763800" y="3880050"/>
            <a:ext cx="4667100" cy="397800"/>
          </a:xfrm>
        </p:spPr>
        <p:txBody>
          <a:bodyPr/>
          <a:lstStyle/>
          <a:p>
            <a:endParaRPr lang="en-US"/>
          </a:p>
        </p:txBody>
      </p:sp>
      <p:pic>
        <p:nvPicPr>
          <p:cNvPr id="1026" name="Picture 2" descr="Healthcare ">
            <a:extLst>
              <a:ext uri="{FF2B5EF4-FFF2-40B4-BE49-F238E27FC236}">
                <a16:creationId xmlns:a16="http://schemas.microsoft.com/office/drawing/2014/main" id="{E5439C94-093C-15EF-2E31-0EB090CFF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07" y="1130774"/>
            <a:ext cx="850876" cy="85087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3">
            <a:extLst>
              <a:ext uri="{FF2B5EF4-FFF2-40B4-BE49-F238E27FC236}">
                <a16:creationId xmlns:a16="http://schemas.microsoft.com/office/drawing/2014/main" id="{1D4BB080-4438-834B-B511-90E50C6DE8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
            <a:extLst>
              <a:ext uri="{FF2B5EF4-FFF2-40B4-BE49-F238E27FC236}">
                <a16:creationId xmlns:a16="http://schemas.microsoft.com/office/drawing/2014/main" id="{76D1CF5C-859B-1548-11D2-E368AFD0ED8A}"/>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descr="Health insurance ">
            <a:extLst>
              <a:ext uri="{FF2B5EF4-FFF2-40B4-BE49-F238E27FC236}">
                <a16:creationId xmlns:a16="http://schemas.microsoft.com/office/drawing/2014/main" id="{B85CBB87-3731-0FB2-934E-E65A71CD0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283" y="2029200"/>
            <a:ext cx="917098" cy="91709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E9007CE8-3C71-D251-F07E-9C2237C1CFFF}"/>
              </a:ext>
            </a:extLst>
          </p:cNvPr>
          <p:cNvPicPr>
            <a:picLocks noChangeAspect="1"/>
          </p:cNvPicPr>
          <p:nvPr/>
        </p:nvPicPr>
        <p:blipFill>
          <a:blip r:embed="rId5"/>
          <a:stretch>
            <a:fillRect/>
          </a:stretch>
        </p:blipFill>
        <p:spPr>
          <a:xfrm flipH="1">
            <a:off x="960407" y="2842950"/>
            <a:ext cx="917099" cy="9170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750"/>
                                        <p:tgtEl>
                                          <p:spTgt spid="537"/>
                                        </p:tgtEl>
                                      </p:cBhvr>
                                    </p:animEffect>
                                    <p:anim calcmode="lin" valueType="num">
                                      <p:cBhvr>
                                        <p:cTn id="8" dur="750" fill="hold"/>
                                        <p:tgtEl>
                                          <p:spTgt spid="537"/>
                                        </p:tgtEl>
                                        <p:attrNameLst>
                                          <p:attrName>ppt_x</p:attrName>
                                        </p:attrNameLst>
                                      </p:cBhvr>
                                      <p:tavLst>
                                        <p:tav tm="0">
                                          <p:val>
                                            <p:strVal val="#ppt_x"/>
                                          </p:val>
                                        </p:tav>
                                        <p:tav tm="100000">
                                          <p:val>
                                            <p:strVal val="#ppt_x"/>
                                          </p:val>
                                        </p:tav>
                                      </p:tavLst>
                                    </p:anim>
                                    <p:anim calcmode="lin" valueType="num">
                                      <p:cBhvr>
                                        <p:cTn id="9" dur="750" fill="hold"/>
                                        <p:tgtEl>
                                          <p:spTgt spid="53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536"/>
                                        </p:tgtEl>
                                        <p:attrNameLst>
                                          <p:attrName>style.visibility</p:attrName>
                                        </p:attrNameLst>
                                      </p:cBhvr>
                                      <p:to>
                                        <p:strVal val="visible"/>
                                      </p:to>
                                    </p:set>
                                    <p:animEffect transition="in" filter="wipe(up)">
                                      <p:cBhvr>
                                        <p:cTn id="13" dur="75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p:bldP spid="5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22" name="Google Shape;822;p42" hidden="1"/>
          <p:cNvSpPr/>
          <p:nvPr/>
        </p:nvSpPr>
        <p:spPr>
          <a:xfrm>
            <a:off x="10196112" y="3938759"/>
            <a:ext cx="553404" cy="1204742"/>
          </a:xfrm>
          <a:custGeom>
            <a:avLst/>
            <a:gdLst/>
            <a:ahLst/>
            <a:cxnLst/>
            <a:rect l="l" t="t" r="r" b="b"/>
            <a:pathLst>
              <a:path w="38035" h="74989" extrusionOk="0">
                <a:moveTo>
                  <a:pt x="2002" y="1"/>
                </a:moveTo>
                <a:cubicBezTo>
                  <a:pt x="887" y="1"/>
                  <a:pt x="1" y="888"/>
                  <a:pt x="1" y="2427"/>
                </a:cubicBezTo>
                <a:lnTo>
                  <a:pt x="1" y="73446"/>
                </a:lnTo>
                <a:cubicBezTo>
                  <a:pt x="1" y="74071"/>
                  <a:pt x="887" y="74989"/>
                  <a:pt x="2002" y="74989"/>
                </a:cubicBezTo>
                <a:lnTo>
                  <a:pt x="36036" y="74989"/>
                </a:lnTo>
                <a:cubicBezTo>
                  <a:pt x="37151" y="74989"/>
                  <a:pt x="38035" y="74071"/>
                  <a:pt x="38035" y="73446"/>
                </a:cubicBezTo>
                <a:lnTo>
                  <a:pt x="38035" y="2427"/>
                </a:lnTo>
                <a:cubicBezTo>
                  <a:pt x="38035" y="888"/>
                  <a:pt x="37151" y="1"/>
                  <a:pt x="36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hidden="1"/>
          <p:cNvSpPr/>
          <p:nvPr/>
        </p:nvSpPr>
        <p:spPr>
          <a:xfrm>
            <a:off x="10196112" y="3938758"/>
            <a:ext cx="553404" cy="579453"/>
          </a:xfrm>
          <a:custGeom>
            <a:avLst/>
            <a:gdLst/>
            <a:ahLst/>
            <a:cxnLst/>
            <a:rect l="l" t="t" r="r" b="b"/>
            <a:pathLst>
              <a:path w="38035" h="36068" extrusionOk="0">
                <a:moveTo>
                  <a:pt x="2002" y="1"/>
                </a:moveTo>
                <a:cubicBezTo>
                  <a:pt x="887" y="1"/>
                  <a:pt x="1" y="888"/>
                  <a:pt x="1" y="1968"/>
                </a:cubicBezTo>
                <a:lnTo>
                  <a:pt x="1" y="36068"/>
                </a:lnTo>
                <a:lnTo>
                  <a:pt x="38035" y="36068"/>
                </a:lnTo>
                <a:lnTo>
                  <a:pt x="38035" y="1968"/>
                </a:lnTo>
                <a:cubicBezTo>
                  <a:pt x="38035" y="888"/>
                  <a:pt x="37151" y="1"/>
                  <a:pt x="36036" y="1"/>
                </a:cubicBezTo>
                <a:close/>
              </a:path>
            </a:pathLst>
          </a:custGeom>
          <a:solidFill>
            <a:srgbClr val="5E8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hidden="1"/>
          <p:cNvSpPr/>
          <p:nvPr/>
        </p:nvSpPr>
        <p:spPr>
          <a:xfrm>
            <a:off x="10289750" y="3989958"/>
            <a:ext cx="326776" cy="375356"/>
          </a:xfrm>
          <a:custGeom>
            <a:avLst/>
            <a:gdLst/>
            <a:ahLst/>
            <a:cxnLst/>
            <a:rect l="l" t="t" r="r" b="b"/>
            <a:pathLst>
              <a:path w="22459" h="23364" extrusionOk="0">
                <a:moveTo>
                  <a:pt x="15081" y="1"/>
                </a:moveTo>
                <a:cubicBezTo>
                  <a:pt x="14270" y="1"/>
                  <a:pt x="12991" y="278"/>
                  <a:pt x="11738" y="1691"/>
                </a:cubicBezTo>
                <a:cubicBezTo>
                  <a:pt x="9836" y="3823"/>
                  <a:pt x="11376" y="6315"/>
                  <a:pt x="9509" y="8380"/>
                </a:cubicBezTo>
                <a:cubicBezTo>
                  <a:pt x="6458" y="11758"/>
                  <a:pt x="2099" y="10315"/>
                  <a:pt x="3344" y="14381"/>
                </a:cubicBezTo>
                <a:cubicBezTo>
                  <a:pt x="3344" y="14381"/>
                  <a:pt x="0" y="15003"/>
                  <a:pt x="1409" y="18053"/>
                </a:cubicBezTo>
                <a:cubicBezTo>
                  <a:pt x="2172" y="19685"/>
                  <a:pt x="3107" y="20060"/>
                  <a:pt x="3805" y="20060"/>
                </a:cubicBezTo>
                <a:cubicBezTo>
                  <a:pt x="4397" y="20060"/>
                  <a:pt x="4818" y="19790"/>
                  <a:pt x="4819" y="19790"/>
                </a:cubicBezTo>
                <a:lnTo>
                  <a:pt x="4819" y="19790"/>
                </a:lnTo>
                <a:cubicBezTo>
                  <a:pt x="4818" y="19790"/>
                  <a:pt x="3376" y="21167"/>
                  <a:pt x="4590" y="22644"/>
                </a:cubicBezTo>
                <a:cubicBezTo>
                  <a:pt x="5054" y="23192"/>
                  <a:pt x="5702" y="23364"/>
                  <a:pt x="6334" y="23364"/>
                </a:cubicBezTo>
                <a:cubicBezTo>
                  <a:pt x="7403" y="23364"/>
                  <a:pt x="8425" y="22872"/>
                  <a:pt x="8425" y="22872"/>
                </a:cubicBezTo>
                <a:lnTo>
                  <a:pt x="13343" y="17495"/>
                </a:lnTo>
                <a:lnTo>
                  <a:pt x="21575" y="16314"/>
                </a:lnTo>
                <a:cubicBezTo>
                  <a:pt x="21575" y="16314"/>
                  <a:pt x="22459" y="14578"/>
                  <a:pt x="19870" y="13332"/>
                </a:cubicBezTo>
                <a:cubicBezTo>
                  <a:pt x="19870" y="13332"/>
                  <a:pt x="21606" y="5987"/>
                  <a:pt x="20066" y="2347"/>
                </a:cubicBezTo>
                <a:cubicBezTo>
                  <a:pt x="19750" y="1631"/>
                  <a:pt x="18482" y="10"/>
                  <a:pt x="16721" y="10"/>
                </a:cubicBezTo>
                <a:cubicBezTo>
                  <a:pt x="16469" y="10"/>
                  <a:pt x="16206" y="43"/>
                  <a:pt x="15935" y="117"/>
                </a:cubicBezTo>
                <a:cubicBezTo>
                  <a:pt x="15935" y="117"/>
                  <a:pt x="15606" y="1"/>
                  <a:pt x="15081"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hidden="1"/>
          <p:cNvSpPr/>
          <p:nvPr/>
        </p:nvSpPr>
        <p:spPr>
          <a:xfrm>
            <a:off x="10397028" y="4484683"/>
            <a:ext cx="45719" cy="45719"/>
          </a:xfrm>
          <a:custGeom>
            <a:avLst/>
            <a:gdLst/>
            <a:ahLst/>
            <a:cxnLst/>
            <a:rect l="l" t="t" r="r" b="b"/>
            <a:pathLst>
              <a:path w="722" h="1609" extrusionOk="0">
                <a:moveTo>
                  <a:pt x="722" y="1"/>
                </a:moveTo>
                <a:cubicBezTo>
                  <a:pt x="722" y="1"/>
                  <a:pt x="0" y="691"/>
                  <a:pt x="0" y="1609"/>
                </a:cubicBezTo>
                <a:cubicBezTo>
                  <a:pt x="0" y="691"/>
                  <a:pt x="722" y="35"/>
                  <a:pt x="722" y="1"/>
                </a:cubicBezTo>
                <a:close/>
              </a:path>
            </a:pathLst>
          </a:custGeom>
          <a:solidFill>
            <a:srgbClr val="5682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hidden="1"/>
          <p:cNvSpPr/>
          <p:nvPr/>
        </p:nvSpPr>
        <p:spPr>
          <a:xfrm>
            <a:off x="10383282" y="4197008"/>
            <a:ext cx="265259" cy="242317"/>
          </a:xfrm>
          <a:custGeom>
            <a:avLst/>
            <a:gdLst/>
            <a:ahLst/>
            <a:cxnLst/>
            <a:rect l="l" t="t" r="r" b="b"/>
            <a:pathLst>
              <a:path w="18231" h="15083" extrusionOk="0">
                <a:moveTo>
                  <a:pt x="16001" y="0"/>
                </a:moveTo>
                <a:cubicBezTo>
                  <a:pt x="15870" y="2033"/>
                  <a:pt x="15248" y="4163"/>
                  <a:pt x="13412" y="4885"/>
                </a:cubicBezTo>
                <a:lnTo>
                  <a:pt x="13640" y="6493"/>
                </a:lnTo>
                <a:lnTo>
                  <a:pt x="13772" y="6493"/>
                </a:lnTo>
                <a:cubicBezTo>
                  <a:pt x="14362" y="6558"/>
                  <a:pt x="14952" y="6655"/>
                  <a:pt x="15511" y="6820"/>
                </a:cubicBezTo>
                <a:cubicBezTo>
                  <a:pt x="16494" y="6820"/>
                  <a:pt x="17347" y="7180"/>
                  <a:pt x="18068" y="7804"/>
                </a:cubicBezTo>
                <a:cubicBezTo>
                  <a:pt x="18165" y="7508"/>
                  <a:pt x="18231" y="6917"/>
                  <a:pt x="17837" y="6296"/>
                </a:cubicBezTo>
                <a:cubicBezTo>
                  <a:pt x="17740" y="6327"/>
                  <a:pt x="17675" y="6327"/>
                  <a:pt x="17575" y="6327"/>
                </a:cubicBezTo>
                <a:cubicBezTo>
                  <a:pt x="17444" y="6327"/>
                  <a:pt x="17281" y="6296"/>
                  <a:pt x="17150" y="6262"/>
                </a:cubicBezTo>
                <a:cubicBezTo>
                  <a:pt x="16822" y="6165"/>
                  <a:pt x="16494" y="6065"/>
                  <a:pt x="16166" y="5934"/>
                </a:cubicBezTo>
                <a:cubicBezTo>
                  <a:pt x="16035" y="5868"/>
                  <a:pt x="15904" y="5803"/>
                  <a:pt x="15839" y="5706"/>
                </a:cubicBezTo>
                <a:cubicBezTo>
                  <a:pt x="15773" y="5574"/>
                  <a:pt x="15773" y="5443"/>
                  <a:pt x="15773" y="5278"/>
                </a:cubicBezTo>
                <a:cubicBezTo>
                  <a:pt x="15804" y="4163"/>
                  <a:pt x="15936" y="3048"/>
                  <a:pt x="16132" y="1934"/>
                </a:cubicBezTo>
                <a:cubicBezTo>
                  <a:pt x="16198" y="1509"/>
                  <a:pt x="16494" y="853"/>
                  <a:pt x="16395" y="425"/>
                </a:cubicBezTo>
                <a:cubicBezTo>
                  <a:pt x="16363" y="229"/>
                  <a:pt x="16198" y="98"/>
                  <a:pt x="16001" y="0"/>
                </a:cubicBezTo>
                <a:close/>
                <a:moveTo>
                  <a:pt x="8919" y="3311"/>
                </a:moveTo>
                <a:lnTo>
                  <a:pt x="8919" y="3311"/>
                </a:lnTo>
                <a:cubicBezTo>
                  <a:pt x="8888" y="3935"/>
                  <a:pt x="9312" y="4622"/>
                  <a:pt x="9116" y="5247"/>
                </a:cubicBezTo>
                <a:cubicBezTo>
                  <a:pt x="8919" y="5837"/>
                  <a:pt x="8263" y="6131"/>
                  <a:pt x="7673" y="6262"/>
                </a:cubicBezTo>
                <a:cubicBezTo>
                  <a:pt x="6886" y="6493"/>
                  <a:pt x="6034" y="6624"/>
                  <a:pt x="5346" y="7049"/>
                </a:cubicBezTo>
                <a:cubicBezTo>
                  <a:pt x="4035" y="7870"/>
                  <a:pt x="3607" y="9475"/>
                  <a:pt x="2986" y="10852"/>
                </a:cubicBezTo>
                <a:cubicBezTo>
                  <a:pt x="2855" y="11114"/>
                  <a:pt x="2723" y="11411"/>
                  <a:pt x="2527" y="11573"/>
                </a:cubicBezTo>
                <a:cubicBezTo>
                  <a:pt x="2361" y="11705"/>
                  <a:pt x="2165" y="11804"/>
                  <a:pt x="1968" y="11804"/>
                </a:cubicBezTo>
                <a:cubicBezTo>
                  <a:pt x="1902" y="11804"/>
                  <a:pt x="1805" y="11770"/>
                  <a:pt x="1706" y="11739"/>
                </a:cubicBezTo>
                <a:cubicBezTo>
                  <a:pt x="1509" y="11639"/>
                  <a:pt x="1412" y="11442"/>
                  <a:pt x="1215" y="11311"/>
                </a:cubicBezTo>
                <a:cubicBezTo>
                  <a:pt x="1084" y="11245"/>
                  <a:pt x="953" y="11214"/>
                  <a:pt x="822" y="11214"/>
                </a:cubicBezTo>
                <a:cubicBezTo>
                  <a:pt x="525" y="11214"/>
                  <a:pt x="197" y="11377"/>
                  <a:pt x="66" y="11673"/>
                </a:cubicBezTo>
                <a:cubicBezTo>
                  <a:pt x="35" y="11705"/>
                  <a:pt x="35" y="11739"/>
                  <a:pt x="1" y="11770"/>
                </a:cubicBezTo>
                <a:cubicBezTo>
                  <a:pt x="100" y="11770"/>
                  <a:pt x="166" y="11804"/>
                  <a:pt x="263" y="11804"/>
                </a:cubicBezTo>
                <a:cubicBezTo>
                  <a:pt x="853" y="11804"/>
                  <a:pt x="1246" y="11508"/>
                  <a:pt x="1247" y="11508"/>
                </a:cubicBezTo>
                <a:lnTo>
                  <a:pt x="1247" y="11508"/>
                </a:lnTo>
                <a:cubicBezTo>
                  <a:pt x="1246" y="11508"/>
                  <a:pt x="525" y="12198"/>
                  <a:pt x="525" y="13116"/>
                </a:cubicBezTo>
                <a:cubicBezTo>
                  <a:pt x="525" y="13509"/>
                  <a:pt x="656" y="13934"/>
                  <a:pt x="1018" y="14362"/>
                </a:cubicBezTo>
                <a:cubicBezTo>
                  <a:pt x="1477" y="14918"/>
                  <a:pt x="2133" y="15083"/>
                  <a:pt x="2755" y="15083"/>
                </a:cubicBezTo>
                <a:cubicBezTo>
                  <a:pt x="3083" y="15083"/>
                  <a:pt x="3379" y="15049"/>
                  <a:pt x="3673" y="14983"/>
                </a:cubicBezTo>
                <a:cubicBezTo>
                  <a:pt x="4001" y="11377"/>
                  <a:pt x="5312" y="7114"/>
                  <a:pt x="9640" y="6820"/>
                </a:cubicBezTo>
                <a:cubicBezTo>
                  <a:pt x="9640" y="6820"/>
                  <a:pt x="9968" y="6721"/>
                  <a:pt x="10558" y="6624"/>
                </a:cubicBezTo>
                <a:cubicBezTo>
                  <a:pt x="10986" y="6558"/>
                  <a:pt x="11183" y="6558"/>
                  <a:pt x="11183" y="6558"/>
                </a:cubicBezTo>
                <a:lnTo>
                  <a:pt x="11183" y="5050"/>
                </a:lnTo>
                <a:lnTo>
                  <a:pt x="11280" y="5016"/>
                </a:lnTo>
                <a:cubicBezTo>
                  <a:pt x="10199" y="4819"/>
                  <a:pt x="9444" y="4163"/>
                  <a:pt x="8919" y="3311"/>
                </a:cubicBezTo>
                <a:close/>
              </a:path>
            </a:pathLst>
          </a:custGeom>
          <a:solidFill>
            <a:srgbClr val="224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hidden="1"/>
          <p:cNvSpPr/>
          <p:nvPr/>
        </p:nvSpPr>
        <p:spPr>
          <a:xfrm>
            <a:off x="10619419" y="4358383"/>
            <a:ext cx="133102" cy="296105"/>
          </a:xfrm>
          <a:custGeom>
            <a:avLst/>
            <a:gdLst/>
            <a:ahLst/>
            <a:cxnLst/>
            <a:rect l="l" t="t" r="r" b="b"/>
            <a:pathLst>
              <a:path w="9148" h="18431" extrusionOk="0">
                <a:moveTo>
                  <a:pt x="3790" y="1"/>
                </a:moveTo>
                <a:cubicBezTo>
                  <a:pt x="2050" y="1"/>
                  <a:pt x="622" y="365"/>
                  <a:pt x="622" y="365"/>
                </a:cubicBezTo>
                <a:lnTo>
                  <a:pt x="1" y="1415"/>
                </a:lnTo>
                <a:lnTo>
                  <a:pt x="1" y="18430"/>
                </a:lnTo>
                <a:lnTo>
                  <a:pt x="7345" y="18037"/>
                </a:lnTo>
                <a:cubicBezTo>
                  <a:pt x="7345" y="18037"/>
                  <a:pt x="9147" y="1152"/>
                  <a:pt x="6493" y="365"/>
                </a:cubicBezTo>
                <a:cubicBezTo>
                  <a:pt x="5607" y="92"/>
                  <a:pt x="4659" y="1"/>
                  <a:pt x="3790"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hidden="1"/>
          <p:cNvSpPr/>
          <p:nvPr/>
        </p:nvSpPr>
        <p:spPr>
          <a:xfrm>
            <a:off x="10656313" y="4708508"/>
            <a:ext cx="63481" cy="45719"/>
          </a:xfrm>
          <a:custGeom>
            <a:avLst/>
            <a:gdLst/>
            <a:ahLst/>
            <a:cxnLst/>
            <a:rect l="l" t="t" r="r" b="b"/>
            <a:pathLst>
              <a:path w="4363" h="1803" extrusionOk="0">
                <a:moveTo>
                  <a:pt x="4328" y="0"/>
                </a:moveTo>
                <a:lnTo>
                  <a:pt x="4362" y="328"/>
                </a:lnTo>
                <a:lnTo>
                  <a:pt x="4362" y="0"/>
                </a:lnTo>
                <a:close/>
                <a:moveTo>
                  <a:pt x="4328" y="984"/>
                </a:moveTo>
                <a:lnTo>
                  <a:pt x="656" y="1246"/>
                </a:lnTo>
                <a:lnTo>
                  <a:pt x="0" y="1278"/>
                </a:lnTo>
                <a:lnTo>
                  <a:pt x="34" y="1802"/>
                </a:lnTo>
                <a:cubicBezTo>
                  <a:pt x="756" y="1771"/>
                  <a:pt x="3148" y="1640"/>
                  <a:pt x="4297" y="1606"/>
                </a:cubicBezTo>
                <a:lnTo>
                  <a:pt x="4297" y="1540"/>
                </a:lnTo>
                <a:lnTo>
                  <a:pt x="4328" y="984"/>
                </a:lnTo>
                <a:close/>
              </a:path>
            </a:pathLst>
          </a:custGeom>
          <a:solidFill>
            <a:srgbClr val="C04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hidden="1"/>
          <p:cNvSpPr/>
          <p:nvPr/>
        </p:nvSpPr>
        <p:spPr>
          <a:xfrm>
            <a:off x="10438245" y="4367508"/>
            <a:ext cx="128810" cy="405078"/>
          </a:xfrm>
          <a:custGeom>
            <a:avLst/>
            <a:gdLst/>
            <a:ahLst/>
            <a:cxnLst/>
            <a:rect l="l" t="t" r="r" b="b"/>
            <a:pathLst>
              <a:path w="8853" h="25214" extrusionOk="0">
                <a:moveTo>
                  <a:pt x="7541" y="0"/>
                </a:moveTo>
                <a:cubicBezTo>
                  <a:pt x="0" y="525"/>
                  <a:pt x="1608" y="13147"/>
                  <a:pt x="1608" y="13147"/>
                </a:cubicBezTo>
                <a:lnTo>
                  <a:pt x="3116" y="13312"/>
                </a:lnTo>
                <a:lnTo>
                  <a:pt x="3476" y="23870"/>
                </a:lnTo>
                <a:cubicBezTo>
                  <a:pt x="5149" y="24919"/>
                  <a:pt x="8853" y="25213"/>
                  <a:pt x="8853" y="25213"/>
                </a:cubicBezTo>
                <a:lnTo>
                  <a:pt x="7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hidden="1"/>
          <p:cNvSpPr/>
          <p:nvPr/>
        </p:nvSpPr>
        <p:spPr>
          <a:xfrm>
            <a:off x="10755083" y="4367509"/>
            <a:ext cx="107829" cy="407728"/>
          </a:xfrm>
          <a:custGeom>
            <a:avLst/>
            <a:gdLst/>
            <a:ahLst/>
            <a:cxnLst/>
            <a:rect l="l" t="t" r="r" b="b"/>
            <a:pathLst>
              <a:path w="7411" h="25379" extrusionOk="0">
                <a:moveTo>
                  <a:pt x="1312" y="0"/>
                </a:moveTo>
                <a:lnTo>
                  <a:pt x="0" y="25378"/>
                </a:lnTo>
                <a:cubicBezTo>
                  <a:pt x="0" y="25378"/>
                  <a:pt x="3704" y="25051"/>
                  <a:pt x="5377" y="24001"/>
                </a:cubicBezTo>
                <a:lnTo>
                  <a:pt x="5671" y="13837"/>
                </a:lnTo>
                <a:cubicBezTo>
                  <a:pt x="5540" y="13247"/>
                  <a:pt x="5836" y="13247"/>
                  <a:pt x="6230" y="13247"/>
                </a:cubicBezTo>
                <a:cubicBezTo>
                  <a:pt x="6255" y="13247"/>
                  <a:pt x="6282" y="13247"/>
                  <a:pt x="6308" y="13247"/>
                </a:cubicBezTo>
                <a:cubicBezTo>
                  <a:pt x="6720" y="13247"/>
                  <a:pt x="7215" y="13219"/>
                  <a:pt x="7245" y="12295"/>
                </a:cubicBezTo>
                <a:cubicBezTo>
                  <a:pt x="7410" y="8032"/>
                  <a:pt x="5934" y="0"/>
                  <a:pt x="13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hidden="1"/>
          <p:cNvSpPr/>
          <p:nvPr/>
        </p:nvSpPr>
        <p:spPr>
          <a:xfrm>
            <a:off x="10657203" y="4753558"/>
            <a:ext cx="45719" cy="45719"/>
          </a:xfrm>
          <a:custGeom>
            <a:avLst/>
            <a:gdLst/>
            <a:ahLst/>
            <a:cxnLst/>
            <a:rect l="l" t="t" r="r" b="b"/>
            <a:pathLst>
              <a:path w="1" h="329" extrusionOk="0">
                <a:moveTo>
                  <a:pt x="0" y="0"/>
                </a:moveTo>
                <a:lnTo>
                  <a:pt x="0" y="0"/>
                </a:lnTo>
                <a:lnTo>
                  <a:pt x="0" y="328"/>
                </a:lnTo>
                <a:close/>
              </a:path>
            </a:pathLst>
          </a:custGeom>
          <a:solidFill>
            <a:srgbClr val="CE6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hidden="1"/>
          <p:cNvSpPr/>
          <p:nvPr/>
        </p:nvSpPr>
        <p:spPr>
          <a:xfrm>
            <a:off x="10656312" y="4740432"/>
            <a:ext cx="45719" cy="45719"/>
          </a:xfrm>
          <a:custGeom>
            <a:avLst/>
            <a:gdLst/>
            <a:ahLst/>
            <a:cxnLst/>
            <a:rect l="l" t="t" r="r" b="b"/>
            <a:pathLst>
              <a:path w="35" h="526" extrusionOk="0">
                <a:moveTo>
                  <a:pt x="0" y="1"/>
                </a:moveTo>
                <a:lnTo>
                  <a:pt x="0" y="1"/>
                </a:lnTo>
                <a:lnTo>
                  <a:pt x="34" y="525"/>
                </a:lnTo>
                <a:lnTo>
                  <a:pt x="34" y="525"/>
                </a:lnTo>
                <a:close/>
              </a:path>
            </a:pathLst>
          </a:custGeom>
          <a:solidFill>
            <a:srgbClr val="C65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hidden="1"/>
          <p:cNvSpPr/>
          <p:nvPr/>
        </p:nvSpPr>
        <p:spPr>
          <a:xfrm>
            <a:off x="10520650" y="4692883"/>
            <a:ext cx="75892" cy="53755"/>
          </a:xfrm>
          <a:custGeom>
            <a:avLst/>
            <a:gdLst/>
            <a:ahLst/>
            <a:cxnLst/>
            <a:rect l="l" t="t" r="r" b="b"/>
            <a:pathLst>
              <a:path w="5216" h="3346" extrusionOk="0">
                <a:moveTo>
                  <a:pt x="2592" y="1"/>
                </a:moveTo>
                <a:lnTo>
                  <a:pt x="100" y="460"/>
                </a:lnTo>
                <a:lnTo>
                  <a:pt x="1" y="1215"/>
                </a:lnTo>
                <a:lnTo>
                  <a:pt x="66" y="2855"/>
                </a:lnTo>
                <a:cubicBezTo>
                  <a:pt x="525" y="3017"/>
                  <a:pt x="1575" y="3345"/>
                  <a:pt x="2755" y="3345"/>
                </a:cubicBezTo>
                <a:cubicBezTo>
                  <a:pt x="3576" y="3345"/>
                  <a:pt x="4428" y="3183"/>
                  <a:pt x="5215" y="2755"/>
                </a:cubicBezTo>
                <a:lnTo>
                  <a:pt x="5215" y="2427"/>
                </a:lnTo>
                <a:lnTo>
                  <a:pt x="5181" y="1903"/>
                </a:lnTo>
                <a:lnTo>
                  <a:pt x="2723" y="2068"/>
                </a:lnTo>
                <a:lnTo>
                  <a:pt x="2592" y="1"/>
                </a:lnTo>
                <a:close/>
              </a:path>
            </a:pathLst>
          </a:custGeom>
          <a:solidFill>
            <a:srgbClr val="FE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hidden="1"/>
          <p:cNvSpPr/>
          <p:nvPr/>
        </p:nvSpPr>
        <p:spPr>
          <a:xfrm>
            <a:off x="10546415" y="4561733"/>
            <a:ext cx="45719" cy="45719"/>
          </a:xfrm>
          <a:custGeom>
            <a:avLst/>
            <a:gdLst/>
            <a:ahLst/>
            <a:cxnLst/>
            <a:rect l="l" t="t" r="r" b="b"/>
            <a:pathLst>
              <a:path w="1346" h="2593" extrusionOk="0">
                <a:moveTo>
                  <a:pt x="328" y="1"/>
                </a:moveTo>
                <a:cubicBezTo>
                  <a:pt x="297" y="1"/>
                  <a:pt x="263" y="1"/>
                  <a:pt x="231" y="66"/>
                </a:cubicBezTo>
                <a:cubicBezTo>
                  <a:pt x="0" y="394"/>
                  <a:pt x="34" y="2592"/>
                  <a:pt x="34" y="2592"/>
                </a:cubicBezTo>
                <a:cubicBezTo>
                  <a:pt x="625" y="2265"/>
                  <a:pt x="1050" y="2002"/>
                  <a:pt x="1346" y="1771"/>
                </a:cubicBezTo>
                <a:lnTo>
                  <a:pt x="1280" y="887"/>
                </a:lnTo>
                <a:cubicBezTo>
                  <a:pt x="1084" y="887"/>
                  <a:pt x="918" y="919"/>
                  <a:pt x="821" y="919"/>
                </a:cubicBezTo>
                <a:cubicBezTo>
                  <a:pt x="821" y="953"/>
                  <a:pt x="787" y="953"/>
                  <a:pt x="787" y="953"/>
                </a:cubicBezTo>
                <a:cubicBezTo>
                  <a:pt x="591" y="953"/>
                  <a:pt x="494" y="691"/>
                  <a:pt x="459" y="460"/>
                </a:cubicBezTo>
                <a:cubicBezTo>
                  <a:pt x="394" y="232"/>
                  <a:pt x="362" y="1"/>
                  <a:pt x="328" y="1"/>
                </a:cubicBezTo>
                <a:close/>
              </a:path>
            </a:pathLst>
          </a:custGeom>
          <a:solidFill>
            <a:srgbClr val="FE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hidden="1"/>
          <p:cNvSpPr/>
          <p:nvPr/>
        </p:nvSpPr>
        <p:spPr>
          <a:xfrm>
            <a:off x="10572181" y="4474059"/>
            <a:ext cx="110681" cy="173846"/>
          </a:xfrm>
          <a:custGeom>
            <a:avLst/>
            <a:gdLst/>
            <a:ahLst/>
            <a:cxnLst/>
            <a:rect l="l" t="t" r="r" b="b"/>
            <a:pathLst>
              <a:path w="7607" h="10821" extrusionOk="0">
                <a:moveTo>
                  <a:pt x="7082" y="1"/>
                </a:moveTo>
                <a:lnTo>
                  <a:pt x="0" y="525"/>
                </a:lnTo>
                <a:lnTo>
                  <a:pt x="755" y="10821"/>
                </a:lnTo>
                <a:lnTo>
                  <a:pt x="7607" y="10362"/>
                </a:lnTo>
                <a:lnTo>
                  <a:pt x="7082" y="1"/>
                </a:ln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hidden="1"/>
          <p:cNvSpPr/>
          <p:nvPr/>
        </p:nvSpPr>
        <p:spPr>
          <a:xfrm>
            <a:off x="10764483" y="4599457"/>
            <a:ext cx="45719" cy="45719"/>
          </a:xfrm>
          <a:custGeom>
            <a:avLst/>
            <a:gdLst/>
            <a:ahLst/>
            <a:cxnLst/>
            <a:rect l="l" t="t" r="r" b="b"/>
            <a:pathLst>
              <a:path w="35" h="1084" extrusionOk="0">
                <a:moveTo>
                  <a:pt x="1" y="0"/>
                </a:moveTo>
                <a:lnTo>
                  <a:pt x="1" y="0"/>
                </a:lnTo>
                <a:lnTo>
                  <a:pt x="35" y="1083"/>
                </a:lnTo>
                <a:close/>
              </a:path>
            </a:pathLst>
          </a:custGeom>
          <a:solidFill>
            <a:srgbClr val="B753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hidden="1"/>
          <p:cNvSpPr/>
          <p:nvPr/>
        </p:nvSpPr>
        <p:spPr>
          <a:xfrm>
            <a:off x="10656312" y="4739657"/>
            <a:ext cx="45719" cy="45719"/>
          </a:xfrm>
          <a:custGeom>
            <a:avLst/>
            <a:gdLst/>
            <a:ahLst/>
            <a:cxnLst/>
            <a:rect l="l" t="t" r="r" b="b"/>
            <a:pathLst>
              <a:path w="657" h="32" extrusionOk="0">
                <a:moveTo>
                  <a:pt x="656" y="0"/>
                </a:moveTo>
                <a:lnTo>
                  <a:pt x="0" y="32"/>
                </a:lnTo>
                <a:lnTo>
                  <a:pt x="0" y="32"/>
                </a:lnTo>
                <a:close/>
              </a:path>
            </a:pathLst>
          </a:custGeom>
          <a:solidFill>
            <a:srgbClr val="AF4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hidden="1"/>
          <p:cNvSpPr/>
          <p:nvPr/>
        </p:nvSpPr>
        <p:spPr>
          <a:xfrm>
            <a:off x="10656312" y="4740433"/>
            <a:ext cx="45719" cy="45719"/>
          </a:xfrm>
          <a:custGeom>
            <a:avLst/>
            <a:gdLst/>
            <a:ahLst/>
            <a:cxnLst/>
            <a:rect l="l" t="t" r="r" b="b"/>
            <a:pathLst>
              <a:path w="1" h="1" extrusionOk="0">
                <a:moveTo>
                  <a:pt x="0" y="1"/>
                </a:moveTo>
                <a:lnTo>
                  <a:pt x="0" y="1"/>
                </a:lnTo>
                <a:lnTo>
                  <a:pt x="0" y="1"/>
                </a:lnTo>
                <a:close/>
              </a:path>
            </a:pathLst>
          </a:custGeom>
          <a:solidFill>
            <a:srgbClr val="B55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hidden="1"/>
          <p:cNvSpPr/>
          <p:nvPr/>
        </p:nvSpPr>
        <p:spPr>
          <a:xfrm>
            <a:off x="10591951" y="4740432"/>
            <a:ext cx="45719" cy="45719"/>
          </a:xfrm>
          <a:custGeom>
            <a:avLst/>
            <a:gdLst/>
            <a:ahLst/>
            <a:cxnLst/>
            <a:rect l="l" t="t" r="r" b="b"/>
            <a:pathLst>
              <a:path w="2459" h="166" extrusionOk="0">
                <a:moveTo>
                  <a:pt x="2458" y="1"/>
                </a:moveTo>
                <a:lnTo>
                  <a:pt x="0" y="166"/>
                </a:lnTo>
                <a:close/>
              </a:path>
            </a:pathLst>
          </a:custGeom>
          <a:solidFill>
            <a:srgbClr val="E8E3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hidden="1"/>
          <p:cNvSpPr/>
          <p:nvPr/>
        </p:nvSpPr>
        <p:spPr>
          <a:xfrm>
            <a:off x="10589332" y="4599458"/>
            <a:ext cx="98299" cy="93261"/>
          </a:xfrm>
          <a:custGeom>
            <a:avLst/>
            <a:gdLst/>
            <a:ahLst/>
            <a:cxnLst/>
            <a:rect l="l" t="t" r="r" b="b"/>
            <a:pathLst>
              <a:path w="6756" h="5805" extrusionOk="0">
                <a:moveTo>
                  <a:pt x="6068" y="0"/>
                </a:moveTo>
                <a:lnTo>
                  <a:pt x="3148" y="2067"/>
                </a:lnTo>
                <a:lnTo>
                  <a:pt x="1" y="4197"/>
                </a:lnTo>
                <a:lnTo>
                  <a:pt x="100" y="5805"/>
                </a:lnTo>
                <a:lnTo>
                  <a:pt x="2558" y="5640"/>
                </a:lnTo>
                <a:lnTo>
                  <a:pt x="3214" y="5608"/>
                </a:lnTo>
                <a:cubicBezTo>
                  <a:pt x="5347" y="4459"/>
                  <a:pt x="6099" y="2133"/>
                  <a:pt x="6099" y="2133"/>
                </a:cubicBezTo>
                <a:lnTo>
                  <a:pt x="5903" y="1771"/>
                </a:lnTo>
                <a:lnTo>
                  <a:pt x="6755" y="1477"/>
                </a:lnTo>
                <a:lnTo>
                  <a:pt x="6724" y="1083"/>
                </a:lnTo>
                <a:lnTo>
                  <a:pt x="6690" y="0"/>
                </a:lnTo>
                <a:close/>
              </a:path>
            </a:pathLst>
          </a:custGeom>
          <a:solidFill>
            <a:srgbClr val="224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hidden="1"/>
          <p:cNvSpPr/>
          <p:nvPr/>
        </p:nvSpPr>
        <p:spPr>
          <a:xfrm>
            <a:off x="10678623" y="4514908"/>
            <a:ext cx="54897" cy="75412"/>
          </a:xfrm>
          <a:custGeom>
            <a:avLst/>
            <a:gdLst/>
            <a:ahLst/>
            <a:cxnLst/>
            <a:rect l="l" t="t" r="r" b="b"/>
            <a:pathLst>
              <a:path w="3773" h="4694" extrusionOk="0">
                <a:moveTo>
                  <a:pt x="1991" y="1"/>
                </a:moveTo>
                <a:cubicBezTo>
                  <a:pt x="1963" y="1"/>
                  <a:pt x="1933" y="2"/>
                  <a:pt x="1902" y="6"/>
                </a:cubicBezTo>
                <a:cubicBezTo>
                  <a:pt x="1412" y="103"/>
                  <a:pt x="100" y="1449"/>
                  <a:pt x="35" y="1711"/>
                </a:cubicBezTo>
                <a:cubicBezTo>
                  <a:pt x="1" y="1939"/>
                  <a:pt x="1575" y="4694"/>
                  <a:pt x="1575" y="4694"/>
                </a:cubicBezTo>
                <a:cubicBezTo>
                  <a:pt x="1575" y="4694"/>
                  <a:pt x="3314" y="4235"/>
                  <a:pt x="3476" y="3744"/>
                </a:cubicBezTo>
                <a:cubicBezTo>
                  <a:pt x="3607" y="3219"/>
                  <a:pt x="3314" y="2957"/>
                  <a:pt x="3314" y="2957"/>
                </a:cubicBezTo>
                <a:cubicBezTo>
                  <a:pt x="3314" y="2957"/>
                  <a:pt x="3707" y="2760"/>
                  <a:pt x="3642" y="2267"/>
                </a:cubicBezTo>
                <a:cubicBezTo>
                  <a:pt x="3576" y="1743"/>
                  <a:pt x="3280" y="1646"/>
                  <a:pt x="3280" y="1646"/>
                </a:cubicBezTo>
                <a:cubicBezTo>
                  <a:pt x="3280" y="1646"/>
                  <a:pt x="3773" y="1449"/>
                  <a:pt x="3739" y="924"/>
                </a:cubicBezTo>
                <a:cubicBezTo>
                  <a:pt x="3739" y="366"/>
                  <a:pt x="3214" y="334"/>
                  <a:pt x="3214" y="334"/>
                </a:cubicBezTo>
                <a:lnTo>
                  <a:pt x="2527" y="465"/>
                </a:lnTo>
                <a:cubicBezTo>
                  <a:pt x="2527" y="465"/>
                  <a:pt x="2438" y="1"/>
                  <a:pt x="1991" y="1"/>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hidden="1"/>
          <p:cNvSpPr/>
          <p:nvPr/>
        </p:nvSpPr>
        <p:spPr>
          <a:xfrm>
            <a:off x="10394489" y="4545358"/>
            <a:ext cx="187475" cy="129746"/>
          </a:xfrm>
          <a:custGeom>
            <a:avLst/>
            <a:gdLst/>
            <a:ahLst/>
            <a:cxnLst/>
            <a:rect l="l" t="t" r="r" b="b"/>
            <a:pathLst>
              <a:path w="12885" h="8076" extrusionOk="0">
                <a:moveTo>
                  <a:pt x="10852" y="0"/>
                </a:moveTo>
                <a:cubicBezTo>
                  <a:pt x="10852" y="0"/>
                  <a:pt x="0" y="4625"/>
                  <a:pt x="4294" y="7379"/>
                </a:cubicBezTo>
                <a:cubicBezTo>
                  <a:pt x="5071" y="7873"/>
                  <a:pt x="5846" y="8076"/>
                  <a:pt x="6594" y="8076"/>
                </a:cubicBezTo>
                <a:cubicBezTo>
                  <a:pt x="10015" y="8076"/>
                  <a:pt x="12885" y="3838"/>
                  <a:pt x="12885" y="3838"/>
                </a:cubicBezTo>
                <a:lnTo>
                  <a:pt x="108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hidden="1"/>
          <p:cNvSpPr/>
          <p:nvPr/>
        </p:nvSpPr>
        <p:spPr>
          <a:xfrm>
            <a:off x="10619419" y="4452758"/>
            <a:ext cx="57268" cy="45719"/>
          </a:xfrm>
          <a:custGeom>
            <a:avLst/>
            <a:gdLst/>
            <a:ahLst/>
            <a:cxnLst/>
            <a:rect l="l" t="t" r="r" b="b"/>
            <a:pathLst>
              <a:path w="3936" h="1803" extrusionOk="0">
                <a:moveTo>
                  <a:pt x="1837" y="0"/>
                </a:moveTo>
                <a:cubicBezTo>
                  <a:pt x="1443" y="0"/>
                  <a:pt x="1115" y="328"/>
                  <a:pt x="1115" y="722"/>
                </a:cubicBezTo>
                <a:lnTo>
                  <a:pt x="1115" y="753"/>
                </a:lnTo>
                <a:lnTo>
                  <a:pt x="1" y="853"/>
                </a:lnTo>
                <a:lnTo>
                  <a:pt x="66" y="1802"/>
                </a:lnTo>
                <a:lnTo>
                  <a:pt x="3935" y="1540"/>
                </a:lnTo>
                <a:lnTo>
                  <a:pt x="3804" y="591"/>
                </a:lnTo>
                <a:lnTo>
                  <a:pt x="2558" y="656"/>
                </a:lnTo>
                <a:cubicBezTo>
                  <a:pt x="2524" y="294"/>
                  <a:pt x="2230" y="0"/>
                  <a:pt x="1837" y="0"/>
                </a:cubicBezTo>
                <a:close/>
              </a:path>
            </a:pathLst>
          </a:custGeom>
          <a:solidFill>
            <a:srgbClr val="F79E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hidden="1"/>
          <p:cNvSpPr/>
          <p:nvPr/>
        </p:nvSpPr>
        <p:spPr>
          <a:xfrm>
            <a:off x="10902739" y="4706008"/>
            <a:ext cx="45719" cy="45719"/>
          </a:xfrm>
          <a:custGeom>
            <a:avLst/>
            <a:gdLst/>
            <a:ahLst/>
            <a:cxnLst/>
            <a:rect l="l" t="t" r="r" b="b"/>
            <a:pathLst>
              <a:path w="98" h="1675" extrusionOk="0">
                <a:moveTo>
                  <a:pt x="1" y="1"/>
                </a:moveTo>
                <a:cubicBezTo>
                  <a:pt x="1" y="66"/>
                  <a:pt x="32" y="166"/>
                  <a:pt x="32" y="297"/>
                </a:cubicBezTo>
                <a:lnTo>
                  <a:pt x="1" y="1674"/>
                </a:lnTo>
                <a:lnTo>
                  <a:pt x="98" y="1"/>
                </a:lnTo>
                <a:close/>
                <a:moveTo>
                  <a:pt x="1" y="1674"/>
                </a:moveTo>
                <a:lnTo>
                  <a:pt x="1" y="1674"/>
                </a:lnTo>
                <a:lnTo>
                  <a:pt x="1" y="1674"/>
                </a:lnTo>
                <a:close/>
              </a:path>
            </a:pathLst>
          </a:custGeom>
          <a:solidFill>
            <a:srgbClr val="5E8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hidden="1"/>
          <p:cNvSpPr/>
          <p:nvPr/>
        </p:nvSpPr>
        <p:spPr>
          <a:xfrm>
            <a:off x="10768804" y="4706008"/>
            <a:ext cx="74903" cy="45719"/>
          </a:xfrm>
          <a:custGeom>
            <a:avLst/>
            <a:gdLst/>
            <a:ahLst/>
            <a:cxnLst/>
            <a:rect l="l" t="t" r="r" b="b"/>
            <a:pathLst>
              <a:path w="5148" h="2527" extrusionOk="0">
                <a:moveTo>
                  <a:pt x="66" y="1"/>
                </a:moveTo>
                <a:lnTo>
                  <a:pt x="66" y="428"/>
                </a:lnTo>
                <a:lnTo>
                  <a:pt x="98" y="1084"/>
                </a:lnTo>
                <a:lnTo>
                  <a:pt x="32" y="1084"/>
                </a:lnTo>
                <a:lnTo>
                  <a:pt x="1" y="1640"/>
                </a:lnTo>
                <a:lnTo>
                  <a:pt x="1" y="1706"/>
                </a:lnTo>
                <a:lnTo>
                  <a:pt x="1" y="1805"/>
                </a:lnTo>
                <a:cubicBezTo>
                  <a:pt x="1" y="1805"/>
                  <a:pt x="1409" y="2527"/>
                  <a:pt x="2886" y="2527"/>
                </a:cubicBezTo>
                <a:cubicBezTo>
                  <a:pt x="3705" y="2527"/>
                  <a:pt x="4526" y="2296"/>
                  <a:pt x="5116" y="1674"/>
                </a:cubicBezTo>
                <a:lnTo>
                  <a:pt x="5147" y="297"/>
                </a:lnTo>
                <a:cubicBezTo>
                  <a:pt x="5147" y="166"/>
                  <a:pt x="5116" y="66"/>
                  <a:pt x="5116" y="1"/>
                </a:cubicBezTo>
                <a:close/>
              </a:path>
            </a:pathLst>
          </a:custGeom>
          <a:solidFill>
            <a:srgbClr val="FE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hidden="1"/>
          <p:cNvSpPr/>
          <p:nvPr/>
        </p:nvSpPr>
        <p:spPr>
          <a:xfrm>
            <a:off x="10769641" y="4716707"/>
            <a:ext cx="45719" cy="45719"/>
          </a:xfrm>
          <a:custGeom>
            <a:avLst/>
            <a:gdLst/>
            <a:ahLst/>
            <a:cxnLst/>
            <a:rect l="l" t="t" r="r" b="b"/>
            <a:pathLst>
              <a:path w="66" h="656" extrusionOk="0">
                <a:moveTo>
                  <a:pt x="34" y="0"/>
                </a:moveTo>
                <a:lnTo>
                  <a:pt x="0" y="656"/>
                </a:lnTo>
                <a:lnTo>
                  <a:pt x="66" y="656"/>
                </a:lnTo>
                <a:lnTo>
                  <a:pt x="34" y="0"/>
                </a:lnTo>
                <a:close/>
              </a:path>
            </a:pathLst>
          </a:custGeom>
          <a:solidFill>
            <a:srgbClr val="254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hidden="1"/>
          <p:cNvSpPr/>
          <p:nvPr/>
        </p:nvSpPr>
        <p:spPr>
          <a:xfrm>
            <a:off x="10659744" y="4311759"/>
            <a:ext cx="52991" cy="94642"/>
          </a:xfrm>
          <a:custGeom>
            <a:avLst/>
            <a:gdLst/>
            <a:ahLst/>
            <a:cxnLst/>
            <a:rect l="l" t="t" r="r" b="b"/>
            <a:pathLst>
              <a:path w="3642" h="5891" extrusionOk="0">
                <a:moveTo>
                  <a:pt x="2820" y="1"/>
                </a:moveTo>
                <a:lnTo>
                  <a:pt x="625" y="460"/>
                </a:lnTo>
                <a:lnTo>
                  <a:pt x="625" y="1968"/>
                </a:lnTo>
                <a:cubicBezTo>
                  <a:pt x="625" y="1968"/>
                  <a:pt x="428" y="1968"/>
                  <a:pt x="0" y="2034"/>
                </a:cubicBezTo>
                <a:cubicBezTo>
                  <a:pt x="0" y="2034"/>
                  <a:pt x="722" y="5509"/>
                  <a:pt x="1968" y="5869"/>
                </a:cubicBezTo>
                <a:cubicBezTo>
                  <a:pt x="2017" y="5883"/>
                  <a:pt x="2065" y="5890"/>
                  <a:pt x="2111" y="5890"/>
                </a:cubicBezTo>
                <a:cubicBezTo>
                  <a:pt x="3219" y="5890"/>
                  <a:pt x="3641" y="1934"/>
                  <a:pt x="3641" y="1934"/>
                </a:cubicBezTo>
                <a:lnTo>
                  <a:pt x="3082" y="1903"/>
                </a:lnTo>
                <a:lnTo>
                  <a:pt x="2820" y="1"/>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hidden="1"/>
          <p:cNvSpPr/>
          <p:nvPr/>
        </p:nvSpPr>
        <p:spPr>
          <a:xfrm>
            <a:off x="10676083" y="4319108"/>
            <a:ext cx="45719" cy="45719"/>
          </a:xfrm>
          <a:custGeom>
            <a:avLst/>
            <a:gdLst/>
            <a:ahLst/>
            <a:cxnLst/>
            <a:rect l="l" t="t" r="r" b="b"/>
            <a:pathLst>
              <a:path w="2656" h="2165" extrusionOk="0">
                <a:moveTo>
                  <a:pt x="2230" y="1"/>
                </a:moveTo>
                <a:cubicBezTo>
                  <a:pt x="1837" y="132"/>
                  <a:pt x="1409" y="231"/>
                  <a:pt x="885" y="231"/>
                </a:cubicBezTo>
                <a:cubicBezTo>
                  <a:pt x="622" y="231"/>
                  <a:pt x="329" y="197"/>
                  <a:pt x="98" y="132"/>
                </a:cubicBezTo>
                <a:lnTo>
                  <a:pt x="1" y="166"/>
                </a:lnTo>
                <a:lnTo>
                  <a:pt x="1" y="690"/>
                </a:lnTo>
                <a:cubicBezTo>
                  <a:pt x="394" y="1181"/>
                  <a:pt x="984" y="1771"/>
                  <a:pt x="1771" y="2099"/>
                </a:cubicBezTo>
                <a:cubicBezTo>
                  <a:pt x="1868" y="2165"/>
                  <a:pt x="1968" y="2165"/>
                  <a:pt x="2065" y="2165"/>
                </a:cubicBezTo>
                <a:cubicBezTo>
                  <a:pt x="2361" y="2165"/>
                  <a:pt x="2558" y="1968"/>
                  <a:pt x="2655" y="1609"/>
                </a:cubicBezTo>
                <a:lnTo>
                  <a:pt x="2458" y="1609"/>
                </a:lnTo>
                <a:lnTo>
                  <a:pt x="2230" y="1"/>
                </a:lnTo>
                <a:close/>
              </a:path>
            </a:pathLst>
          </a:custGeom>
          <a:solidFill>
            <a:srgbClr val="F2A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hidden="1"/>
          <p:cNvSpPr/>
          <p:nvPr/>
        </p:nvSpPr>
        <p:spPr>
          <a:xfrm>
            <a:off x="10819420" y="4576508"/>
            <a:ext cx="45719" cy="45719"/>
          </a:xfrm>
          <a:custGeom>
            <a:avLst/>
            <a:gdLst/>
            <a:ahLst/>
            <a:cxnLst/>
            <a:rect l="l" t="t" r="r" b="b"/>
            <a:pathLst>
              <a:path w="2593" h="2624" extrusionOk="0">
                <a:moveTo>
                  <a:pt x="2265" y="0"/>
                </a:moveTo>
                <a:cubicBezTo>
                  <a:pt x="2199" y="0"/>
                  <a:pt x="2199" y="231"/>
                  <a:pt x="2134" y="493"/>
                </a:cubicBezTo>
                <a:cubicBezTo>
                  <a:pt x="2099" y="721"/>
                  <a:pt x="2002" y="952"/>
                  <a:pt x="1806" y="952"/>
                </a:cubicBezTo>
                <a:lnTo>
                  <a:pt x="1772" y="952"/>
                </a:lnTo>
                <a:cubicBezTo>
                  <a:pt x="1640" y="918"/>
                  <a:pt x="1444" y="887"/>
                  <a:pt x="1247" y="887"/>
                </a:cubicBezTo>
                <a:cubicBezTo>
                  <a:pt x="591" y="887"/>
                  <a:pt x="1" y="1149"/>
                  <a:pt x="2558" y="2623"/>
                </a:cubicBezTo>
                <a:cubicBezTo>
                  <a:pt x="2558" y="2623"/>
                  <a:pt x="2593" y="428"/>
                  <a:pt x="2330" y="66"/>
                </a:cubicBezTo>
                <a:cubicBezTo>
                  <a:pt x="2330" y="34"/>
                  <a:pt x="2296" y="0"/>
                  <a:pt x="2265" y="0"/>
                </a:cubicBezTo>
                <a:close/>
              </a:path>
            </a:pathLst>
          </a:custGeom>
          <a:solidFill>
            <a:srgbClr val="FE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10591951" y="4576033"/>
            <a:ext cx="72982" cy="70367"/>
          </a:xfrm>
          <a:custGeom>
            <a:avLst/>
            <a:gdLst/>
            <a:ahLst/>
            <a:cxnLst/>
            <a:rect l="l" t="t" r="r" b="b"/>
            <a:pathLst>
              <a:path w="5016" h="4380" extrusionOk="0">
                <a:moveTo>
                  <a:pt x="2355" y="0"/>
                </a:moveTo>
                <a:cubicBezTo>
                  <a:pt x="2328" y="0"/>
                  <a:pt x="2308" y="6"/>
                  <a:pt x="2296" y="19"/>
                </a:cubicBezTo>
                <a:cubicBezTo>
                  <a:pt x="2130" y="250"/>
                  <a:pt x="2589" y="1102"/>
                  <a:pt x="2589" y="1102"/>
                </a:cubicBezTo>
                <a:cubicBezTo>
                  <a:pt x="2589" y="1102"/>
                  <a:pt x="1213" y="709"/>
                  <a:pt x="758" y="709"/>
                </a:cubicBezTo>
                <a:cubicBezTo>
                  <a:pt x="688" y="709"/>
                  <a:pt x="640" y="719"/>
                  <a:pt x="622" y="740"/>
                </a:cubicBezTo>
                <a:cubicBezTo>
                  <a:pt x="491" y="872"/>
                  <a:pt x="2230" y="2020"/>
                  <a:pt x="2230" y="2020"/>
                </a:cubicBezTo>
                <a:cubicBezTo>
                  <a:pt x="2230" y="2020"/>
                  <a:pt x="538" y="1596"/>
                  <a:pt x="102" y="1596"/>
                </a:cubicBezTo>
                <a:cubicBezTo>
                  <a:pt x="37" y="1596"/>
                  <a:pt x="0" y="1606"/>
                  <a:pt x="0" y="1627"/>
                </a:cubicBezTo>
                <a:cubicBezTo>
                  <a:pt x="32" y="1790"/>
                  <a:pt x="1837" y="2807"/>
                  <a:pt x="1837" y="2807"/>
                </a:cubicBezTo>
                <a:cubicBezTo>
                  <a:pt x="1837" y="2807"/>
                  <a:pt x="1136" y="2680"/>
                  <a:pt x="700" y="2680"/>
                </a:cubicBezTo>
                <a:cubicBezTo>
                  <a:pt x="510" y="2680"/>
                  <a:pt x="370" y="2704"/>
                  <a:pt x="360" y="2773"/>
                </a:cubicBezTo>
                <a:cubicBezTo>
                  <a:pt x="328" y="3036"/>
                  <a:pt x="1968" y="3560"/>
                  <a:pt x="1968" y="3560"/>
                </a:cubicBezTo>
                <a:cubicBezTo>
                  <a:pt x="1968" y="3560"/>
                  <a:pt x="1735" y="3531"/>
                  <a:pt x="1501" y="3531"/>
                </a:cubicBezTo>
                <a:cubicBezTo>
                  <a:pt x="1306" y="3531"/>
                  <a:pt x="1109" y="3552"/>
                  <a:pt x="1050" y="3626"/>
                </a:cubicBezTo>
                <a:cubicBezTo>
                  <a:pt x="903" y="3772"/>
                  <a:pt x="2817" y="4380"/>
                  <a:pt x="3825" y="4380"/>
                </a:cubicBezTo>
                <a:cubicBezTo>
                  <a:pt x="3955" y="4380"/>
                  <a:pt x="4070" y="4370"/>
                  <a:pt x="4163" y="4347"/>
                </a:cubicBezTo>
                <a:cubicBezTo>
                  <a:pt x="5016" y="4119"/>
                  <a:pt x="4394" y="1234"/>
                  <a:pt x="4394" y="1234"/>
                </a:cubicBezTo>
                <a:cubicBezTo>
                  <a:pt x="4394" y="1234"/>
                  <a:pt x="2732" y="0"/>
                  <a:pt x="2355"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hidden="1"/>
          <p:cNvSpPr/>
          <p:nvPr/>
        </p:nvSpPr>
        <p:spPr>
          <a:xfrm>
            <a:off x="10688102" y="4586334"/>
            <a:ext cx="180811" cy="103446"/>
          </a:xfrm>
          <a:custGeom>
            <a:avLst/>
            <a:gdLst/>
            <a:ahLst/>
            <a:cxnLst/>
            <a:rect l="l" t="t" r="r" b="b"/>
            <a:pathLst>
              <a:path w="12427" h="6439" extrusionOk="0">
                <a:moveTo>
                  <a:pt x="656" y="1"/>
                </a:moveTo>
                <a:lnTo>
                  <a:pt x="1" y="4263"/>
                </a:lnTo>
                <a:cubicBezTo>
                  <a:pt x="1" y="4263"/>
                  <a:pt x="2949" y="6439"/>
                  <a:pt x="5806" y="6439"/>
                </a:cubicBezTo>
                <a:cubicBezTo>
                  <a:pt x="7068" y="6439"/>
                  <a:pt x="8314" y="6014"/>
                  <a:pt x="9278" y="4788"/>
                </a:cubicBezTo>
                <a:cubicBezTo>
                  <a:pt x="12426" y="756"/>
                  <a:pt x="656" y="1"/>
                  <a:pt x="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hidden="1"/>
          <p:cNvSpPr/>
          <p:nvPr/>
        </p:nvSpPr>
        <p:spPr>
          <a:xfrm>
            <a:off x="10566185" y="4081408"/>
            <a:ext cx="152177" cy="156479"/>
          </a:xfrm>
          <a:custGeom>
            <a:avLst/>
            <a:gdLst/>
            <a:ahLst/>
            <a:cxnLst/>
            <a:rect l="l" t="t" r="r" b="b"/>
            <a:pathLst>
              <a:path w="10459" h="9740" extrusionOk="0">
                <a:moveTo>
                  <a:pt x="2689" y="0"/>
                </a:moveTo>
                <a:lnTo>
                  <a:pt x="1082" y="1149"/>
                </a:lnTo>
                <a:lnTo>
                  <a:pt x="950" y="1477"/>
                </a:lnTo>
                <a:cubicBezTo>
                  <a:pt x="950" y="1477"/>
                  <a:pt x="1" y="9739"/>
                  <a:pt x="5082" y="9739"/>
                </a:cubicBezTo>
                <a:cubicBezTo>
                  <a:pt x="10459" y="9739"/>
                  <a:pt x="8819" y="559"/>
                  <a:pt x="8819" y="559"/>
                </a:cubicBezTo>
                <a:lnTo>
                  <a:pt x="2689" y="0"/>
                </a:ln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hidden="1"/>
          <p:cNvSpPr/>
          <p:nvPr/>
        </p:nvSpPr>
        <p:spPr>
          <a:xfrm>
            <a:off x="10571343" y="4062583"/>
            <a:ext cx="132636" cy="99542"/>
          </a:xfrm>
          <a:custGeom>
            <a:avLst/>
            <a:gdLst/>
            <a:ahLst/>
            <a:cxnLst/>
            <a:rect l="l" t="t" r="r" b="b"/>
            <a:pathLst>
              <a:path w="9116" h="6196" extrusionOk="0">
                <a:moveTo>
                  <a:pt x="4656" y="0"/>
                </a:moveTo>
                <a:lnTo>
                  <a:pt x="1606" y="32"/>
                </a:lnTo>
                <a:lnTo>
                  <a:pt x="688" y="1015"/>
                </a:lnTo>
                <a:lnTo>
                  <a:pt x="1" y="2589"/>
                </a:lnTo>
                <a:cubicBezTo>
                  <a:pt x="1" y="2589"/>
                  <a:pt x="491" y="5999"/>
                  <a:pt x="1081" y="6033"/>
                </a:cubicBezTo>
                <a:cubicBezTo>
                  <a:pt x="1089" y="6034"/>
                  <a:pt x="1096" y="6034"/>
                  <a:pt x="1103" y="6034"/>
                </a:cubicBezTo>
                <a:cubicBezTo>
                  <a:pt x="1660" y="6034"/>
                  <a:pt x="1212" y="4819"/>
                  <a:pt x="1212" y="4819"/>
                </a:cubicBezTo>
                <a:cubicBezTo>
                  <a:pt x="1212" y="4819"/>
                  <a:pt x="1574" y="4000"/>
                  <a:pt x="1509" y="3507"/>
                </a:cubicBezTo>
                <a:cubicBezTo>
                  <a:pt x="1409" y="3017"/>
                  <a:pt x="1081" y="2755"/>
                  <a:pt x="1081" y="2754"/>
                </a:cubicBezTo>
                <a:lnTo>
                  <a:pt x="1081" y="2754"/>
                </a:lnTo>
                <a:cubicBezTo>
                  <a:pt x="1081" y="2755"/>
                  <a:pt x="1574" y="3097"/>
                  <a:pt x="2290" y="3097"/>
                </a:cubicBezTo>
                <a:cubicBezTo>
                  <a:pt x="2826" y="3097"/>
                  <a:pt x="3489" y="2904"/>
                  <a:pt x="4163" y="2230"/>
                </a:cubicBezTo>
                <a:cubicBezTo>
                  <a:pt x="4163" y="2230"/>
                  <a:pt x="4346" y="3032"/>
                  <a:pt x="5200" y="3032"/>
                </a:cubicBezTo>
                <a:cubicBezTo>
                  <a:pt x="5491" y="3032"/>
                  <a:pt x="5861" y="2939"/>
                  <a:pt x="6327" y="2689"/>
                </a:cubicBezTo>
                <a:cubicBezTo>
                  <a:pt x="6327" y="2689"/>
                  <a:pt x="6829" y="3423"/>
                  <a:pt x="7418" y="3423"/>
                </a:cubicBezTo>
                <a:cubicBezTo>
                  <a:pt x="7597" y="3423"/>
                  <a:pt x="7784" y="3355"/>
                  <a:pt x="7967" y="3179"/>
                </a:cubicBezTo>
                <a:lnTo>
                  <a:pt x="7967" y="3179"/>
                </a:lnTo>
                <a:cubicBezTo>
                  <a:pt x="7967" y="3180"/>
                  <a:pt x="7836" y="4360"/>
                  <a:pt x="8295" y="4556"/>
                </a:cubicBezTo>
                <a:cubicBezTo>
                  <a:pt x="8295" y="4556"/>
                  <a:pt x="7804" y="6196"/>
                  <a:pt x="8460" y="6196"/>
                </a:cubicBezTo>
                <a:cubicBezTo>
                  <a:pt x="9116" y="6196"/>
                  <a:pt x="8853" y="1049"/>
                  <a:pt x="8853" y="1049"/>
                </a:cubicBezTo>
                <a:lnTo>
                  <a:pt x="4656" y="0"/>
                </a:ln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hidden="1"/>
          <p:cNvSpPr/>
          <p:nvPr/>
        </p:nvSpPr>
        <p:spPr>
          <a:xfrm>
            <a:off x="10549217" y="4159783"/>
            <a:ext cx="45719" cy="45719"/>
          </a:xfrm>
          <a:custGeom>
            <a:avLst/>
            <a:gdLst/>
            <a:ahLst/>
            <a:cxnLst/>
            <a:rect l="l" t="t" r="r" b="b"/>
            <a:pathLst>
              <a:path w="1830" h="2578" extrusionOk="0">
                <a:moveTo>
                  <a:pt x="1067" y="0"/>
                </a:moveTo>
                <a:cubicBezTo>
                  <a:pt x="584" y="0"/>
                  <a:pt x="0" y="199"/>
                  <a:pt x="221" y="1227"/>
                </a:cubicBezTo>
                <a:cubicBezTo>
                  <a:pt x="469" y="2394"/>
                  <a:pt x="1130" y="2578"/>
                  <a:pt x="1524" y="2578"/>
                </a:cubicBezTo>
                <a:cubicBezTo>
                  <a:pt x="1705" y="2578"/>
                  <a:pt x="1829" y="2539"/>
                  <a:pt x="1829" y="2539"/>
                </a:cubicBezTo>
                <a:lnTo>
                  <a:pt x="1632" y="78"/>
                </a:lnTo>
                <a:cubicBezTo>
                  <a:pt x="1632" y="78"/>
                  <a:pt x="1370" y="0"/>
                  <a:pt x="1067"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hidden="1"/>
          <p:cNvSpPr/>
          <p:nvPr/>
        </p:nvSpPr>
        <p:spPr>
          <a:xfrm>
            <a:off x="10798000" y="4159783"/>
            <a:ext cx="45719" cy="45719"/>
          </a:xfrm>
          <a:custGeom>
            <a:avLst/>
            <a:gdLst/>
            <a:ahLst/>
            <a:cxnLst/>
            <a:rect l="l" t="t" r="r" b="b"/>
            <a:pathLst>
              <a:path w="1829" h="2578" extrusionOk="0">
                <a:moveTo>
                  <a:pt x="763" y="0"/>
                </a:moveTo>
                <a:cubicBezTo>
                  <a:pt x="460" y="0"/>
                  <a:pt x="197" y="78"/>
                  <a:pt x="197" y="78"/>
                </a:cubicBezTo>
                <a:lnTo>
                  <a:pt x="1" y="2539"/>
                </a:lnTo>
                <a:cubicBezTo>
                  <a:pt x="1" y="2539"/>
                  <a:pt x="125" y="2578"/>
                  <a:pt x="306" y="2578"/>
                </a:cubicBezTo>
                <a:cubicBezTo>
                  <a:pt x="699" y="2578"/>
                  <a:pt x="1360" y="2394"/>
                  <a:pt x="1606" y="1227"/>
                </a:cubicBezTo>
                <a:cubicBezTo>
                  <a:pt x="1828" y="199"/>
                  <a:pt x="1245" y="0"/>
                  <a:pt x="763" y="0"/>
                </a:cubicBezTo>
                <a:close/>
              </a:path>
            </a:pathLst>
          </a:custGeom>
          <a:solidFill>
            <a:srgbClr val="F7A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hidden="1"/>
          <p:cNvSpPr/>
          <p:nvPr/>
        </p:nvSpPr>
        <p:spPr>
          <a:xfrm>
            <a:off x="10681241" y="4166659"/>
            <a:ext cx="45719" cy="54286"/>
          </a:xfrm>
          <a:custGeom>
            <a:avLst/>
            <a:gdLst/>
            <a:ahLst/>
            <a:cxnLst/>
            <a:rect l="l" t="t" r="r" b="b"/>
            <a:pathLst>
              <a:path w="1475" h="3379" extrusionOk="0">
                <a:moveTo>
                  <a:pt x="360" y="0"/>
                </a:moveTo>
                <a:cubicBezTo>
                  <a:pt x="328" y="0"/>
                  <a:pt x="294" y="66"/>
                  <a:pt x="294" y="197"/>
                </a:cubicBezTo>
                <a:cubicBezTo>
                  <a:pt x="294" y="197"/>
                  <a:pt x="0" y="3116"/>
                  <a:pt x="425" y="3344"/>
                </a:cubicBezTo>
                <a:cubicBezTo>
                  <a:pt x="491" y="3378"/>
                  <a:pt x="525" y="3378"/>
                  <a:pt x="591" y="3378"/>
                </a:cubicBezTo>
                <a:cubicBezTo>
                  <a:pt x="1016" y="3378"/>
                  <a:pt x="1475" y="2689"/>
                  <a:pt x="1378" y="2526"/>
                </a:cubicBezTo>
                <a:cubicBezTo>
                  <a:pt x="1278" y="2361"/>
                  <a:pt x="787" y="2198"/>
                  <a:pt x="787" y="2198"/>
                </a:cubicBezTo>
                <a:cubicBezTo>
                  <a:pt x="787" y="2198"/>
                  <a:pt x="491" y="0"/>
                  <a:pt x="360" y="0"/>
                </a:cubicBezTo>
                <a:close/>
              </a:path>
            </a:pathLst>
          </a:custGeom>
          <a:solidFill>
            <a:srgbClr val="DF9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hidden="1"/>
          <p:cNvSpPr/>
          <p:nvPr/>
        </p:nvSpPr>
        <p:spPr>
          <a:xfrm>
            <a:off x="10670034" y="4263082"/>
            <a:ext cx="45719" cy="45719"/>
          </a:xfrm>
          <a:custGeom>
            <a:avLst/>
            <a:gdLst/>
            <a:ahLst/>
            <a:cxnLst/>
            <a:rect l="l" t="t" r="r" b="b"/>
            <a:pathLst>
              <a:path w="2265" h="834" extrusionOk="0">
                <a:moveTo>
                  <a:pt x="233" y="0"/>
                </a:moveTo>
                <a:cubicBezTo>
                  <a:pt x="87" y="0"/>
                  <a:pt x="1" y="40"/>
                  <a:pt x="1" y="177"/>
                </a:cubicBezTo>
                <a:cubicBezTo>
                  <a:pt x="1" y="537"/>
                  <a:pt x="494" y="833"/>
                  <a:pt x="1116" y="833"/>
                </a:cubicBezTo>
                <a:cubicBezTo>
                  <a:pt x="1740" y="833"/>
                  <a:pt x="2265" y="537"/>
                  <a:pt x="2265" y="177"/>
                </a:cubicBezTo>
                <a:cubicBezTo>
                  <a:pt x="2265" y="40"/>
                  <a:pt x="2173" y="0"/>
                  <a:pt x="2021" y="0"/>
                </a:cubicBezTo>
                <a:cubicBezTo>
                  <a:pt x="1808" y="0"/>
                  <a:pt x="1479" y="78"/>
                  <a:pt x="1116" y="78"/>
                </a:cubicBezTo>
                <a:cubicBezTo>
                  <a:pt x="754" y="78"/>
                  <a:pt x="436"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hidden="1"/>
          <p:cNvSpPr/>
          <p:nvPr/>
        </p:nvSpPr>
        <p:spPr>
          <a:xfrm>
            <a:off x="10642566" y="4180607"/>
            <a:ext cx="45719" cy="45719"/>
          </a:xfrm>
          <a:custGeom>
            <a:avLst/>
            <a:gdLst/>
            <a:ahLst/>
            <a:cxnLst/>
            <a:rect l="l" t="t" r="r" b="b"/>
            <a:pathLst>
              <a:path w="526" h="1050" extrusionOk="0">
                <a:moveTo>
                  <a:pt x="263" y="1"/>
                </a:moveTo>
                <a:cubicBezTo>
                  <a:pt x="100" y="1"/>
                  <a:pt x="1" y="229"/>
                  <a:pt x="1" y="525"/>
                </a:cubicBezTo>
                <a:cubicBezTo>
                  <a:pt x="1" y="819"/>
                  <a:pt x="100" y="1050"/>
                  <a:pt x="263" y="1050"/>
                </a:cubicBezTo>
                <a:cubicBezTo>
                  <a:pt x="394" y="1050"/>
                  <a:pt x="525" y="819"/>
                  <a:pt x="525" y="525"/>
                </a:cubicBezTo>
                <a:cubicBezTo>
                  <a:pt x="525" y="229"/>
                  <a:pt x="394" y="1"/>
                  <a:pt x="263"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hidden="1"/>
          <p:cNvSpPr/>
          <p:nvPr/>
        </p:nvSpPr>
        <p:spPr>
          <a:xfrm>
            <a:off x="10741336" y="4180607"/>
            <a:ext cx="45719" cy="45719"/>
          </a:xfrm>
          <a:custGeom>
            <a:avLst/>
            <a:gdLst/>
            <a:ahLst/>
            <a:cxnLst/>
            <a:rect l="l" t="t" r="r" b="b"/>
            <a:pathLst>
              <a:path w="526" h="1050" extrusionOk="0">
                <a:moveTo>
                  <a:pt x="263" y="1"/>
                </a:moveTo>
                <a:cubicBezTo>
                  <a:pt x="98" y="1"/>
                  <a:pt x="1" y="229"/>
                  <a:pt x="1" y="525"/>
                </a:cubicBezTo>
                <a:cubicBezTo>
                  <a:pt x="1" y="819"/>
                  <a:pt x="98" y="1050"/>
                  <a:pt x="263" y="1050"/>
                </a:cubicBezTo>
                <a:cubicBezTo>
                  <a:pt x="394" y="1050"/>
                  <a:pt x="525" y="819"/>
                  <a:pt x="525" y="525"/>
                </a:cubicBezTo>
                <a:cubicBezTo>
                  <a:pt x="525" y="229"/>
                  <a:pt x="394" y="1"/>
                  <a:pt x="263"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hidden="1"/>
          <p:cNvSpPr/>
          <p:nvPr/>
        </p:nvSpPr>
        <p:spPr>
          <a:xfrm>
            <a:off x="10622849" y="4152008"/>
            <a:ext cx="45719" cy="45719"/>
          </a:xfrm>
          <a:custGeom>
            <a:avLst/>
            <a:gdLst/>
            <a:ahLst/>
            <a:cxnLst/>
            <a:rect l="l" t="t" r="r" b="b"/>
            <a:pathLst>
              <a:path w="1541" h="849" extrusionOk="0">
                <a:moveTo>
                  <a:pt x="1233" y="0"/>
                </a:moveTo>
                <a:cubicBezTo>
                  <a:pt x="904" y="0"/>
                  <a:pt x="379" y="95"/>
                  <a:pt x="1" y="620"/>
                </a:cubicBezTo>
                <a:lnTo>
                  <a:pt x="66" y="848"/>
                </a:lnTo>
                <a:cubicBezTo>
                  <a:pt x="66" y="848"/>
                  <a:pt x="542" y="497"/>
                  <a:pt x="1232" y="497"/>
                </a:cubicBezTo>
                <a:cubicBezTo>
                  <a:pt x="1331" y="497"/>
                  <a:pt x="1434" y="504"/>
                  <a:pt x="1541" y="520"/>
                </a:cubicBezTo>
                <a:lnTo>
                  <a:pt x="1541" y="30"/>
                </a:lnTo>
                <a:cubicBezTo>
                  <a:pt x="1541" y="30"/>
                  <a:pt x="1418" y="0"/>
                  <a:pt x="1233" y="0"/>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hidden="1"/>
          <p:cNvSpPr/>
          <p:nvPr/>
        </p:nvSpPr>
        <p:spPr>
          <a:xfrm>
            <a:off x="10730155" y="4152008"/>
            <a:ext cx="45719" cy="45719"/>
          </a:xfrm>
          <a:custGeom>
            <a:avLst/>
            <a:gdLst/>
            <a:ahLst/>
            <a:cxnLst/>
            <a:rect l="l" t="t" r="r" b="b"/>
            <a:pathLst>
              <a:path w="1543" h="849" extrusionOk="0">
                <a:moveTo>
                  <a:pt x="309" y="0"/>
                </a:moveTo>
                <a:cubicBezTo>
                  <a:pt x="123" y="0"/>
                  <a:pt x="0" y="30"/>
                  <a:pt x="0" y="30"/>
                </a:cubicBezTo>
                <a:lnTo>
                  <a:pt x="0" y="520"/>
                </a:lnTo>
                <a:cubicBezTo>
                  <a:pt x="107" y="504"/>
                  <a:pt x="210" y="497"/>
                  <a:pt x="310" y="497"/>
                </a:cubicBezTo>
                <a:cubicBezTo>
                  <a:pt x="1006" y="497"/>
                  <a:pt x="1508" y="848"/>
                  <a:pt x="1508" y="848"/>
                </a:cubicBezTo>
                <a:lnTo>
                  <a:pt x="1542" y="620"/>
                </a:lnTo>
                <a:cubicBezTo>
                  <a:pt x="1165" y="95"/>
                  <a:pt x="639" y="0"/>
                  <a:pt x="309" y="0"/>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hidden="1"/>
          <p:cNvSpPr/>
          <p:nvPr/>
        </p:nvSpPr>
        <p:spPr>
          <a:xfrm>
            <a:off x="10801431" y="4776508"/>
            <a:ext cx="54373" cy="69564"/>
          </a:xfrm>
          <a:custGeom>
            <a:avLst/>
            <a:gdLst/>
            <a:ahLst/>
            <a:cxnLst/>
            <a:rect l="l" t="t" r="r" b="b"/>
            <a:pathLst>
              <a:path w="3737" h="4330" extrusionOk="0">
                <a:moveTo>
                  <a:pt x="1" y="0"/>
                </a:moveTo>
                <a:cubicBezTo>
                  <a:pt x="1" y="1"/>
                  <a:pt x="1" y="4263"/>
                  <a:pt x="1837" y="4328"/>
                </a:cubicBezTo>
                <a:cubicBezTo>
                  <a:pt x="1851" y="4329"/>
                  <a:pt x="1865" y="4329"/>
                  <a:pt x="1879" y="4329"/>
                </a:cubicBezTo>
                <a:cubicBezTo>
                  <a:pt x="3674" y="4329"/>
                  <a:pt x="3736" y="131"/>
                  <a:pt x="3442" y="100"/>
                </a:cubicBezTo>
                <a:cubicBezTo>
                  <a:pt x="2983" y="66"/>
                  <a:pt x="132" y="10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hidden="1"/>
          <p:cNvSpPr/>
          <p:nvPr/>
        </p:nvSpPr>
        <p:spPr>
          <a:xfrm>
            <a:off x="10801431" y="4776508"/>
            <a:ext cx="52001" cy="45719"/>
          </a:xfrm>
          <a:custGeom>
            <a:avLst/>
            <a:gdLst/>
            <a:ahLst/>
            <a:cxnLst/>
            <a:rect l="l" t="t" r="r" b="b"/>
            <a:pathLst>
              <a:path w="3574" h="2558" extrusionOk="0">
                <a:moveTo>
                  <a:pt x="1" y="0"/>
                </a:moveTo>
                <a:cubicBezTo>
                  <a:pt x="1" y="0"/>
                  <a:pt x="1" y="1378"/>
                  <a:pt x="329" y="2558"/>
                </a:cubicBezTo>
                <a:lnTo>
                  <a:pt x="3377" y="2558"/>
                </a:lnTo>
                <a:cubicBezTo>
                  <a:pt x="3508" y="1968"/>
                  <a:pt x="3573" y="1312"/>
                  <a:pt x="3573" y="853"/>
                </a:cubicBezTo>
                <a:cubicBezTo>
                  <a:pt x="3573" y="394"/>
                  <a:pt x="3542" y="100"/>
                  <a:pt x="3442" y="100"/>
                </a:cubicBezTo>
                <a:cubicBezTo>
                  <a:pt x="2983" y="66"/>
                  <a:pt x="132" y="100"/>
                  <a:pt x="1" y="0"/>
                </a:cubicBezTo>
                <a:close/>
              </a:path>
            </a:pathLst>
          </a:custGeom>
          <a:solidFill>
            <a:srgbClr val="FD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hidden="1"/>
          <p:cNvSpPr/>
          <p:nvPr/>
        </p:nvSpPr>
        <p:spPr>
          <a:xfrm>
            <a:off x="10536099" y="4790483"/>
            <a:ext cx="50124" cy="45719"/>
          </a:xfrm>
          <a:custGeom>
            <a:avLst/>
            <a:gdLst/>
            <a:ahLst/>
            <a:cxnLst/>
            <a:rect l="l" t="t" r="r" b="b"/>
            <a:pathLst>
              <a:path w="3445" h="1999" extrusionOk="0">
                <a:moveTo>
                  <a:pt x="3379" y="0"/>
                </a:moveTo>
                <a:lnTo>
                  <a:pt x="1" y="228"/>
                </a:lnTo>
                <a:cubicBezTo>
                  <a:pt x="1" y="228"/>
                  <a:pt x="35" y="1081"/>
                  <a:pt x="232" y="1999"/>
                </a:cubicBezTo>
                <a:lnTo>
                  <a:pt x="3280" y="1999"/>
                </a:lnTo>
                <a:cubicBezTo>
                  <a:pt x="3445" y="1015"/>
                  <a:pt x="3379" y="0"/>
                  <a:pt x="3379" y="0"/>
                </a:cubicBezTo>
                <a:close/>
              </a:path>
            </a:pathLst>
          </a:custGeom>
          <a:solidFill>
            <a:srgbClr val="FD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hidden="1"/>
          <p:cNvSpPr/>
          <p:nvPr/>
        </p:nvSpPr>
        <p:spPr>
          <a:xfrm>
            <a:off x="10242486" y="3997409"/>
            <a:ext cx="45719" cy="53996"/>
          </a:xfrm>
          <a:custGeom>
            <a:avLst/>
            <a:gdLst/>
            <a:ahLst/>
            <a:cxnLst/>
            <a:rect l="l" t="t" r="r" b="b"/>
            <a:pathLst>
              <a:path w="1937" h="3361" extrusionOk="0">
                <a:moveTo>
                  <a:pt x="1710" y="1"/>
                </a:moveTo>
                <a:cubicBezTo>
                  <a:pt x="1656" y="1"/>
                  <a:pt x="1607" y="17"/>
                  <a:pt x="1574" y="50"/>
                </a:cubicBezTo>
                <a:lnTo>
                  <a:pt x="100" y="1524"/>
                </a:lnTo>
                <a:cubicBezTo>
                  <a:pt x="0" y="1624"/>
                  <a:pt x="0" y="1755"/>
                  <a:pt x="100" y="1820"/>
                </a:cubicBezTo>
                <a:lnTo>
                  <a:pt x="1574" y="3294"/>
                </a:lnTo>
                <a:cubicBezTo>
                  <a:pt x="1608" y="3329"/>
                  <a:pt x="1674" y="3360"/>
                  <a:pt x="1705" y="3360"/>
                </a:cubicBezTo>
                <a:cubicBezTo>
                  <a:pt x="1771" y="3360"/>
                  <a:pt x="1805" y="3329"/>
                  <a:pt x="1871" y="3294"/>
                </a:cubicBezTo>
                <a:cubicBezTo>
                  <a:pt x="1936" y="3229"/>
                  <a:pt x="1936" y="3098"/>
                  <a:pt x="1871" y="3001"/>
                </a:cubicBezTo>
                <a:lnTo>
                  <a:pt x="525" y="1689"/>
                </a:lnTo>
                <a:lnTo>
                  <a:pt x="1871" y="344"/>
                </a:lnTo>
                <a:cubicBezTo>
                  <a:pt x="1936" y="246"/>
                  <a:pt x="1936" y="147"/>
                  <a:pt x="1871" y="50"/>
                </a:cubicBezTo>
                <a:cubicBezTo>
                  <a:pt x="1821" y="17"/>
                  <a:pt x="1763" y="1"/>
                  <a:pt x="1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hidden="1"/>
          <p:cNvSpPr/>
          <p:nvPr/>
        </p:nvSpPr>
        <p:spPr>
          <a:xfrm>
            <a:off x="11125967" y="4007633"/>
            <a:ext cx="45719" cy="45719"/>
          </a:xfrm>
          <a:custGeom>
            <a:avLst/>
            <a:gdLst/>
            <a:ahLst/>
            <a:cxnLst/>
            <a:rect l="l" t="t" r="r" b="b"/>
            <a:pathLst>
              <a:path w="623" h="625" extrusionOk="0">
                <a:moveTo>
                  <a:pt x="294" y="0"/>
                </a:moveTo>
                <a:cubicBezTo>
                  <a:pt x="132" y="0"/>
                  <a:pt x="1" y="131"/>
                  <a:pt x="1" y="297"/>
                </a:cubicBezTo>
                <a:cubicBezTo>
                  <a:pt x="1" y="459"/>
                  <a:pt x="132" y="624"/>
                  <a:pt x="294" y="624"/>
                </a:cubicBezTo>
                <a:cubicBezTo>
                  <a:pt x="460" y="624"/>
                  <a:pt x="622" y="459"/>
                  <a:pt x="622" y="297"/>
                </a:cubicBezTo>
                <a:cubicBezTo>
                  <a:pt x="622" y="131"/>
                  <a:pt x="460"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hidden="1"/>
          <p:cNvSpPr/>
          <p:nvPr/>
        </p:nvSpPr>
        <p:spPr>
          <a:xfrm>
            <a:off x="11125967" y="4031432"/>
            <a:ext cx="45719" cy="45719"/>
          </a:xfrm>
          <a:custGeom>
            <a:avLst/>
            <a:gdLst/>
            <a:ahLst/>
            <a:cxnLst/>
            <a:rect l="l" t="t" r="r" b="b"/>
            <a:pathLst>
              <a:path w="623" h="622" extrusionOk="0">
                <a:moveTo>
                  <a:pt x="294" y="0"/>
                </a:moveTo>
                <a:cubicBezTo>
                  <a:pt x="132" y="0"/>
                  <a:pt x="1" y="163"/>
                  <a:pt x="1" y="328"/>
                </a:cubicBezTo>
                <a:cubicBezTo>
                  <a:pt x="1" y="491"/>
                  <a:pt x="132" y="622"/>
                  <a:pt x="294" y="622"/>
                </a:cubicBezTo>
                <a:cubicBezTo>
                  <a:pt x="460" y="622"/>
                  <a:pt x="622" y="491"/>
                  <a:pt x="622" y="328"/>
                </a:cubicBezTo>
                <a:cubicBezTo>
                  <a:pt x="622" y="163"/>
                  <a:pt x="460"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hidden="1"/>
          <p:cNvSpPr/>
          <p:nvPr/>
        </p:nvSpPr>
        <p:spPr>
          <a:xfrm>
            <a:off x="11125967" y="4056007"/>
            <a:ext cx="45719" cy="45719"/>
          </a:xfrm>
          <a:custGeom>
            <a:avLst/>
            <a:gdLst/>
            <a:ahLst/>
            <a:cxnLst/>
            <a:rect l="l" t="t" r="r" b="b"/>
            <a:pathLst>
              <a:path w="623" h="592" extrusionOk="0">
                <a:moveTo>
                  <a:pt x="294" y="1"/>
                </a:moveTo>
                <a:cubicBezTo>
                  <a:pt x="132" y="1"/>
                  <a:pt x="1" y="132"/>
                  <a:pt x="1" y="295"/>
                </a:cubicBezTo>
                <a:cubicBezTo>
                  <a:pt x="1" y="460"/>
                  <a:pt x="132" y="591"/>
                  <a:pt x="294" y="591"/>
                </a:cubicBezTo>
                <a:cubicBezTo>
                  <a:pt x="460" y="591"/>
                  <a:pt x="622" y="460"/>
                  <a:pt x="622" y="295"/>
                </a:cubicBezTo>
                <a:cubicBezTo>
                  <a:pt x="622" y="132"/>
                  <a:pt x="460" y="1"/>
                  <a:pt x="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hidden="1"/>
          <p:cNvSpPr/>
          <p:nvPr/>
        </p:nvSpPr>
        <p:spPr>
          <a:xfrm>
            <a:off x="10415097" y="5460358"/>
            <a:ext cx="45719" cy="45719"/>
          </a:xfrm>
          <a:custGeom>
            <a:avLst/>
            <a:gdLst/>
            <a:ahLst/>
            <a:cxnLst/>
            <a:rect l="l" t="t" r="r" b="b"/>
            <a:pathLst>
              <a:path w="1868" h="1041" extrusionOk="0">
                <a:moveTo>
                  <a:pt x="917" y="0"/>
                </a:moveTo>
                <a:cubicBezTo>
                  <a:pt x="893" y="0"/>
                  <a:pt x="868" y="9"/>
                  <a:pt x="853" y="26"/>
                </a:cubicBezTo>
                <a:lnTo>
                  <a:pt x="32" y="844"/>
                </a:lnTo>
                <a:cubicBezTo>
                  <a:pt x="0" y="878"/>
                  <a:pt x="0" y="944"/>
                  <a:pt x="32" y="1009"/>
                </a:cubicBezTo>
                <a:cubicBezTo>
                  <a:pt x="49" y="1025"/>
                  <a:pt x="74" y="1033"/>
                  <a:pt x="102" y="1033"/>
                </a:cubicBezTo>
                <a:cubicBezTo>
                  <a:pt x="131" y="1033"/>
                  <a:pt x="164" y="1025"/>
                  <a:pt x="197" y="1009"/>
                </a:cubicBezTo>
                <a:lnTo>
                  <a:pt x="918" y="254"/>
                </a:lnTo>
                <a:lnTo>
                  <a:pt x="1640" y="1009"/>
                </a:lnTo>
                <a:cubicBezTo>
                  <a:pt x="1671" y="1009"/>
                  <a:pt x="1705" y="1041"/>
                  <a:pt x="1737" y="1041"/>
                </a:cubicBezTo>
                <a:cubicBezTo>
                  <a:pt x="1771" y="1041"/>
                  <a:pt x="1802" y="1009"/>
                  <a:pt x="1802" y="1009"/>
                </a:cubicBezTo>
                <a:cubicBezTo>
                  <a:pt x="1868" y="944"/>
                  <a:pt x="1868" y="878"/>
                  <a:pt x="1802" y="844"/>
                </a:cubicBezTo>
                <a:lnTo>
                  <a:pt x="984" y="26"/>
                </a:lnTo>
                <a:cubicBezTo>
                  <a:pt x="967" y="9"/>
                  <a:pt x="942" y="0"/>
                  <a:pt x="917" y="0"/>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hidden="1"/>
          <p:cNvSpPr/>
          <p:nvPr/>
        </p:nvSpPr>
        <p:spPr>
          <a:xfrm>
            <a:off x="10415097" y="5580657"/>
            <a:ext cx="45719" cy="45719"/>
          </a:xfrm>
          <a:custGeom>
            <a:avLst/>
            <a:gdLst/>
            <a:ahLst/>
            <a:cxnLst/>
            <a:rect l="l" t="t" r="r" b="b"/>
            <a:pathLst>
              <a:path w="1868" h="1042" extrusionOk="0">
                <a:moveTo>
                  <a:pt x="97" y="1"/>
                </a:moveTo>
                <a:cubicBezTo>
                  <a:pt x="66" y="1"/>
                  <a:pt x="66" y="32"/>
                  <a:pt x="32" y="32"/>
                </a:cubicBezTo>
                <a:cubicBezTo>
                  <a:pt x="0" y="98"/>
                  <a:pt x="0" y="163"/>
                  <a:pt x="32" y="198"/>
                </a:cubicBezTo>
                <a:lnTo>
                  <a:pt x="853" y="1016"/>
                </a:lnTo>
                <a:cubicBezTo>
                  <a:pt x="868" y="1033"/>
                  <a:pt x="893" y="1041"/>
                  <a:pt x="917" y="1041"/>
                </a:cubicBezTo>
                <a:cubicBezTo>
                  <a:pt x="942" y="1041"/>
                  <a:pt x="967" y="1033"/>
                  <a:pt x="984" y="1016"/>
                </a:cubicBezTo>
                <a:lnTo>
                  <a:pt x="1802" y="198"/>
                </a:lnTo>
                <a:cubicBezTo>
                  <a:pt x="1868" y="163"/>
                  <a:pt x="1868" y="98"/>
                  <a:pt x="1802" y="32"/>
                </a:cubicBezTo>
                <a:cubicBezTo>
                  <a:pt x="1786" y="17"/>
                  <a:pt x="1762" y="9"/>
                  <a:pt x="1734" y="9"/>
                </a:cubicBezTo>
                <a:cubicBezTo>
                  <a:pt x="1705" y="9"/>
                  <a:pt x="1672" y="17"/>
                  <a:pt x="1640" y="32"/>
                </a:cubicBezTo>
                <a:lnTo>
                  <a:pt x="918" y="788"/>
                </a:lnTo>
                <a:lnTo>
                  <a:pt x="197" y="32"/>
                </a:lnTo>
                <a:cubicBezTo>
                  <a:pt x="163" y="32"/>
                  <a:pt x="131" y="1"/>
                  <a:pt x="97"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hidden="1"/>
          <p:cNvSpPr/>
          <p:nvPr/>
        </p:nvSpPr>
        <p:spPr>
          <a:xfrm>
            <a:off x="10628845" y="5460358"/>
            <a:ext cx="45719" cy="45719"/>
          </a:xfrm>
          <a:custGeom>
            <a:avLst/>
            <a:gdLst/>
            <a:ahLst/>
            <a:cxnLst/>
            <a:rect l="l" t="t" r="r" b="b"/>
            <a:pathLst>
              <a:path w="1871" h="1041" extrusionOk="0">
                <a:moveTo>
                  <a:pt x="923" y="0"/>
                </a:moveTo>
                <a:cubicBezTo>
                  <a:pt x="894" y="0"/>
                  <a:pt x="870" y="9"/>
                  <a:pt x="853" y="26"/>
                </a:cubicBezTo>
                <a:lnTo>
                  <a:pt x="34" y="844"/>
                </a:lnTo>
                <a:cubicBezTo>
                  <a:pt x="0" y="878"/>
                  <a:pt x="0" y="944"/>
                  <a:pt x="34" y="1009"/>
                </a:cubicBezTo>
                <a:cubicBezTo>
                  <a:pt x="50" y="1025"/>
                  <a:pt x="83" y="1033"/>
                  <a:pt x="115" y="1033"/>
                </a:cubicBezTo>
                <a:cubicBezTo>
                  <a:pt x="148" y="1033"/>
                  <a:pt x="181" y="1025"/>
                  <a:pt x="197" y="1009"/>
                </a:cubicBezTo>
                <a:lnTo>
                  <a:pt x="918" y="254"/>
                </a:lnTo>
                <a:lnTo>
                  <a:pt x="1674" y="1009"/>
                </a:lnTo>
                <a:cubicBezTo>
                  <a:pt x="1674" y="1009"/>
                  <a:pt x="1705" y="1041"/>
                  <a:pt x="1739" y="1041"/>
                </a:cubicBezTo>
                <a:cubicBezTo>
                  <a:pt x="1771" y="1041"/>
                  <a:pt x="1805" y="1009"/>
                  <a:pt x="1836" y="1009"/>
                </a:cubicBezTo>
                <a:cubicBezTo>
                  <a:pt x="1870" y="944"/>
                  <a:pt x="1870" y="878"/>
                  <a:pt x="1836" y="844"/>
                </a:cubicBezTo>
                <a:lnTo>
                  <a:pt x="1018" y="26"/>
                </a:lnTo>
                <a:cubicBezTo>
                  <a:pt x="985" y="9"/>
                  <a:pt x="952" y="0"/>
                  <a:pt x="923" y="0"/>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hidden="1"/>
          <p:cNvSpPr/>
          <p:nvPr/>
        </p:nvSpPr>
        <p:spPr>
          <a:xfrm>
            <a:off x="10628845" y="5580657"/>
            <a:ext cx="45719" cy="45719"/>
          </a:xfrm>
          <a:custGeom>
            <a:avLst/>
            <a:gdLst/>
            <a:ahLst/>
            <a:cxnLst/>
            <a:rect l="l" t="t" r="r" b="b"/>
            <a:pathLst>
              <a:path w="1871" h="1042" extrusionOk="0">
                <a:moveTo>
                  <a:pt x="131" y="1"/>
                </a:moveTo>
                <a:cubicBezTo>
                  <a:pt x="100" y="1"/>
                  <a:pt x="66" y="32"/>
                  <a:pt x="34" y="32"/>
                </a:cubicBezTo>
                <a:cubicBezTo>
                  <a:pt x="0" y="98"/>
                  <a:pt x="0" y="163"/>
                  <a:pt x="34" y="198"/>
                </a:cubicBezTo>
                <a:lnTo>
                  <a:pt x="853" y="1016"/>
                </a:lnTo>
                <a:cubicBezTo>
                  <a:pt x="870" y="1033"/>
                  <a:pt x="894" y="1041"/>
                  <a:pt x="923" y="1041"/>
                </a:cubicBezTo>
                <a:cubicBezTo>
                  <a:pt x="952" y="1041"/>
                  <a:pt x="985" y="1033"/>
                  <a:pt x="1018" y="1016"/>
                </a:cubicBezTo>
                <a:lnTo>
                  <a:pt x="1836" y="198"/>
                </a:lnTo>
                <a:cubicBezTo>
                  <a:pt x="1870" y="163"/>
                  <a:pt x="1870" y="98"/>
                  <a:pt x="1836" y="32"/>
                </a:cubicBezTo>
                <a:cubicBezTo>
                  <a:pt x="1803" y="17"/>
                  <a:pt x="1771" y="9"/>
                  <a:pt x="1742" y="9"/>
                </a:cubicBezTo>
                <a:cubicBezTo>
                  <a:pt x="1714" y="9"/>
                  <a:pt x="1689" y="17"/>
                  <a:pt x="1674" y="32"/>
                </a:cubicBezTo>
                <a:lnTo>
                  <a:pt x="918" y="788"/>
                </a:lnTo>
                <a:lnTo>
                  <a:pt x="197" y="32"/>
                </a:lnTo>
                <a:cubicBezTo>
                  <a:pt x="165" y="32"/>
                  <a:pt x="131" y="1"/>
                  <a:pt x="131"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hidden="1"/>
          <p:cNvSpPr/>
          <p:nvPr/>
        </p:nvSpPr>
        <p:spPr>
          <a:xfrm>
            <a:off x="10881242" y="5460358"/>
            <a:ext cx="45719" cy="45719"/>
          </a:xfrm>
          <a:custGeom>
            <a:avLst/>
            <a:gdLst/>
            <a:ahLst/>
            <a:cxnLst/>
            <a:rect l="l" t="t" r="r" b="b"/>
            <a:pathLst>
              <a:path w="1871" h="1041" extrusionOk="0">
                <a:moveTo>
                  <a:pt x="948" y="0"/>
                </a:moveTo>
                <a:cubicBezTo>
                  <a:pt x="919" y="0"/>
                  <a:pt x="886" y="9"/>
                  <a:pt x="853" y="26"/>
                </a:cubicBezTo>
                <a:lnTo>
                  <a:pt x="66" y="844"/>
                </a:lnTo>
                <a:cubicBezTo>
                  <a:pt x="1" y="878"/>
                  <a:pt x="1" y="944"/>
                  <a:pt x="66" y="1009"/>
                </a:cubicBezTo>
                <a:cubicBezTo>
                  <a:pt x="83" y="1025"/>
                  <a:pt x="108" y="1033"/>
                  <a:pt x="133" y="1033"/>
                </a:cubicBezTo>
                <a:cubicBezTo>
                  <a:pt x="157" y="1033"/>
                  <a:pt x="182" y="1025"/>
                  <a:pt x="197" y="1009"/>
                </a:cubicBezTo>
                <a:lnTo>
                  <a:pt x="953" y="254"/>
                </a:lnTo>
                <a:lnTo>
                  <a:pt x="1674" y="1009"/>
                </a:lnTo>
                <a:cubicBezTo>
                  <a:pt x="1706" y="1009"/>
                  <a:pt x="1740" y="1041"/>
                  <a:pt x="1771" y="1041"/>
                </a:cubicBezTo>
                <a:cubicBezTo>
                  <a:pt x="1805" y="1041"/>
                  <a:pt x="1805" y="1009"/>
                  <a:pt x="1837" y="1009"/>
                </a:cubicBezTo>
                <a:cubicBezTo>
                  <a:pt x="1871" y="944"/>
                  <a:pt x="1871" y="878"/>
                  <a:pt x="1837" y="844"/>
                </a:cubicBezTo>
                <a:lnTo>
                  <a:pt x="1018" y="26"/>
                </a:lnTo>
                <a:cubicBezTo>
                  <a:pt x="1001" y="9"/>
                  <a:pt x="976" y="0"/>
                  <a:pt x="948" y="0"/>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hidden="1"/>
          <p:cNvSpPr/>
          <p:nvPr/>
        </p:nvSpPr>
        <p:spPr>
          <a:xfrm>
            <a:off x="10881242" y="5580657"/>
            <a:ext cx="45719" cy="45719"/>
          </a:xfrm>
          <a:custGeom>
            <a:avLst/>
            <a:gdLst/>
            <a:ahLst/>
            <a:cxnLst/>
            <a:rect l="l" t="t" r="r" b="b"/>
            <a:pathLst>
              <a:path w="1871" h="1042" extrusionOk="0">
                <a:moveTo>
                  <a:pt x="132" y="1"/>
                </a:moveTo>
                <a:cubicBezTo>
                  <a:pt x="100" y="1"/>
                  <a:pt x="66" y="32"/>
                  <a:pt x="66" y="32"/>
                </a:cubicBezTo>
                <a:cubicBezTo>
                  <a:pt x="1" y="98"/>
                  <a:pt x="1" y="163"/>
                  <a:pt x="66" y="198"/>
                </a:cubicBezTo>
                <a:lnTo>
                  <a:pt x="853" y="1016"/>
                </a:lnTo>
                <a:cubicBezTo>
                  <a:pt x="886" y="1033"/>
                  <a:pt x="919" y="1041"/>
                  <a:pt x="948" y="1041"/>
                </a:cubicBezTo>
                <a:cubicBezTo>
                  <a:pt x="976" y="1041"/>
                  <a:pt x="1001" y="1033"/>
                  <a:pt x="1018" y="1016"/>
                </a:cubicBezTo>
                <a:lnTo>
                  <a:pt x="1837" y="198"/>
                </a:lnTo>
                <a:cubicBezTo>
                  <a:pt x="1871" y="163"/>
                  <a:pt x="1871" y="98"/>
                  <a:pt x="1837" y="32"/>
                </a:cubicBezTo>
                <a:cubicBezTo>
                  <a:pt x="1821" y="17"/>
                  <a:pt x="1797" y="9"/>
                  <a:pt x="1768" y="9"/>
                </a:cubicBezTo>
                <a:cubicBezTo>
                  <a:pt x="1740" y="9"/>
                  <a:pt x="1707" y="17"/>
                  <a:pt x="1674" y="32"/>
                </a:cubicBezTo>
                <a:lnTo>
                  <a:pt x="953" y="788"/>
                </a:lnTo>
                <a:lnTo>
                  <a:pt x="197" y="32"/>
                </a:lnTo>
                <a:cubicBezTo>
                  <a:pt x="197" y="32"/>
                  <a:pt x="166" y="1"/>
                  <a:pt x="132" y="1"/>
                </a:cubicBezTo>
                <a:close/>
              </a:path>
            </a:pathLst>
          </a:custGeom>
          <a:solidFill>
            <a:srgbClr val="254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hidden="1"/>
          <p:cNvSpPr/>
          <p:nvPr/>
        </p:nvSpPr>
        <p:spPr>
          <a:xfrm>
            <a:off x="10386963" y="5646233"/>
            <a:ext cx="312967" cy="65339"/>
          </a:xfrm>
          <a:custGeom>
            <a:avLst/>
            <a:gdLst/>
            <a:ahLst/>
            <a:cxnLst/>
            <a:rect l="l" t="t" r="r" b="b"/>
            <a:pathLst>
              <a:path w="21510" h="4067" extrusionOk="0">
                <a:moveTo>
                  <a:pt x="2002" y="1"/>
                </a:moveTo>
                <a:cubicBezTo>
                  <a:pt x="887" y="1"/>
                  <a:pt x="1" y="919"/>
                  <a:pt x="1" y="2034"/>
                </a:cubicBezTo>
                <a:cubicBezTo>
                  <a:pt x="1" y="3148"/>
                  <a:pt x="887" y="4067"/>
                  <a:pt x="2002" y="4067"/>
                </a:cubicBezTo>
                <a:lnTo>
                  <a:pt x="19511" y="4067"/>
                </a:lnTo>
                <a:cubicBezTo>
                  <a:pt x="20626" y="4067"/>
                  <a:pt x="21510" y="3148"/>
                  <a:pt x="21510" y="2034"/>
                </a:cubicBezTo>
                <a:cubicBezTo>
                  <a:pt x="21510" y="919"/>
                  <a:pt x="20626" y="1"/>
                  <a:pt x="19511" y="1"/>
                </a:cubicBezTo>
                <a:close/>
              </a:path>
            </a:pathLst>
          </a:custGeom>
          <a:solidFill>
            <a:srgbClr val="C9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hidden="1"/>
          <p:cNvSpPr txBox="1">
            <a:spLocks noGrp="1"/>
          </p:cNvSpPr>
          <p:nvPr>
            <p:ph type="subTitle" idx="4294967295"/>
          </p:nvPr>
        </p:nvSpPr>
        <p:spPr>
          <a:xfrm>
            <a:off x="10214202" y="4795119"/>
            <a:ext cx="466585" cy="144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chemeClr val="dk1"/>
                </a:solidFill>
                <a:latin typeface="Poppins"/>
                <a:ea typeface="Poppins"/>
                <a:cs typeface="Poppins"/>
                <a:sym typeface="Poppins"/>
              </a:rPr>
              <a:t>Dra. Mercury</a:t>
            </a:r>
            <a:endParaRPr sz="400" b="1">
              <a:solidFill>
                <a:schemeClr val="dk1"/>
              </a:solidFill>
              <a:latin typeface="Poppins"/>
              <a:ea typeface="Poppins"/>
              <a:cs typeface="Poppins"/>
              <a:sym typeface="Poppins"/>
            </a:endParaRPr>
          </a:p>
        </p:txBody>
      </p:sp>
      <p:sp>
        <p:nvSpPr>
          <p:cNvPr id="879" name="Google Shape;879;p42" hidden="1"/>
          <p:cNvSpPr txBox="1">
            <a:spLocks noGrp="1"/>
          </p:cNvSpPr>
          <p:nvPr>
            <p:ph type="subTitle" idx="4294967295"/>
          </p:nvPr>
        </p:nvSpPr>
        <p:spPr>
          <a:xfrm>
            <a:off x="10214202" y="4928057"/>
            <a:ext cx="529263" cy="2139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 b="1"/>
              <a:t>Jupiter </a:t>
            </a:r>
            <a:r>
              <a:rPr lang="en" sz="300"/>
              <a:t>is a gas giant and the biggest planet in the Solar System. It's the fourth-brightest object in the night sky. It was named after the Roman god of the skies and lightning</a:t>
            </a:r>
            <a:endParaRPr sz="300"/>
          </a:p>
        </p:txBody>
      </p:sp>
      <p:sp>
        <p:nvSpPr>
          <p:cNvPr id="880" name="Google Shape;880;p42" hidden="1"/>
          <p:cNvSpPr txBox="1">
            <a:spLocks noGrp="1"/>
          </p:cNvSpPr>
          <p:nvPr>
            <p:ph type="subTitle" idx="4294967295"/>
          </p:nvPr>
        </p:nvSpPr>
        <p:spPr>
          <a:xfrm>
            <a:off x="10324192" y="5262283"/>
            <a:ext cx="382736" cy="695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
              <a:t>Make an appointment</a:t>
            </a:r>
            <a:endParaRPr sz="300"/>
          </a:p>
        </p:txBody>
      </p:sp>
      <p:sp>
        <p:nvSpPr>
          <p:cNvPr id="881" name="Google Shape;881;p42" hidden="1"/>
          <p:cNvSpPr txBox="1">
            <a:spLocks noGrp="1"/>
          </p:cNvSpPr>
          <p:nvPr>
            <p:ph type="subTitle" idx="4294967295"/>
          </p:nvPr>
        </p:nvSpPr>
        <p:spPr>
          <a:xfrm>
            <a:off x="10520233" y="5645058"/>
            <a:ext cx="164863" cy="695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 b="1">
                <a:solidFill>
                  <a:schemeClr val="accent1"/>
                </a:solidFill>
              </a:rPr>
              <a:t>OK</a:t>
            </a:r>
            <a:endParaRPr sz="500" b="1">
              <a:solidFill>
                <a:schemeClr val="accent1"/>
              </a:solidFill>
            </a:endParaRPr>
          </a:p>
        </p:txBody>
      </p:sp>
      <p:sp>
        <p:nvSpPr>
          <p:cNvPr id="882" name="Google Shape;882;p42" hidden="1"/>
          <p:cNvSpPr txBox="1">
            <a:spLocks noGrp="1"/>
          </p:cNvSpPr>
          <p:nvPr>
            <p:ph type="subTitle" idx="4294967295"/>
          </p:nvPr>
        </p:nvSpPr>
        <p:spPr>
          <a:xfrm>
            <a:off x="10275752" y="5358983"/>
            <a:ext cx="173865" cy="539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 b="1"/>
              <a:t>Day</a:t>
            </a:r>
            <a:endParaRPr sz="300"/>
          </a:p>
        </p:txBody>
      </p:sp>
      <p:sp>
        <p:nvSpPr>
          <p:cNvPr id="883" name="Google Shape;883;p42" hidden="1"/>
          <p:cNvSpPr txBox="1">
            <a:spLocks noGrp="1"/>
          </p:cNvSpPr>
          <p:nvPr>
            <p:ph type="subTitle" idx="4294967295"/>
          </p:nvPr>
        </p:nvSpPr>
        <p:spPr>
          <a:xfrm>
            <a:off x="10512522" y="5358983"/>
            <a:ext cx="173865" cy="539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 b="1"/>
              <a:t>Month</a:t>
            </a:r>
            <a:endParaRPr sz="300"/>
          </a:p>
        </p:txBody>
      </p:sp>
      <p:sp>
        <p:nvSpPr>
          <p:cNvPr id="884" name="Google Shape;884;p42" hidden="1"/>
          <p:cNvSpPr txBox="1">
            <a:spLocks noGrp="1"/>
          </p:cNvSpPr>
          <p:nvPr>
            <p:ph type="subTitle" idx="4294967295"/>
          </p:nvPr>
        </p:nvSpPr>
        <p:spPr>
          <a:xfrm>
            <a:off x="10749291" y="5358983"/>
            <a:ext cx="173865" cy="539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 b="1"/>
              <a:t>Hour</a:t>
            </a:r>
            <a:endParaRPr sz="300"/>
          </a:p>
        </p:txBody>
      </p:sp>
      <p:sp>
        <p:nvSpPr>
          <p:cNvPr id="885" name="Google Shape;885;p42" hidden="1"/>
          <p:cNvSpPr txBox="1">
            <a:spLocks noGrp="1"/>
          </p:cNvSpPr>
          <p:nvPr>
            <p:ph type="subTitle" idx="4294967295"/>
          </p:nvPr>
        </p:nvSpPr>
        <p:spPr>
          <a:xfrm>
            <a:off x="10300997" y="5430240"/>
            <a:ext cx="164863" cy="1343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dk1"/>
                </a:solidFill>
                <a:latin typeface="Poppins"/>
                <a:ea typeface="Poppins"/>
                <a:cs typeface="Poppins"/>
                <a:sym typeface="Poppins"/>
              </a:rPr>
              <a:t>03</a:t>
            </a:r>
            <a:endParaRPr sz="600" b="1">
              <a:solidFill>
                <a:schemeClr val="dk1"/>
              </a:solidFill>
              <a:latin typeface="Poppins"/>
              <a:ea typeface="Poppins"/>
              <a:cs typeface="Poppins"/>
              <a:sym typeface="Poppins"/>
            </a:endParaRPr>
          </a:p>
        </p:txBody>
      </p:sp>
      <p:sp>
        <p:nvSpPr>
          <p:cNvPr id="886" name="Google Shape;886;p42" hidden="1"/>
          <p:cNvSpPr txBox="1">
            <a:spLocks noGrp="1"/>
          </p:cNvSpPr>
          <p:nvPr>
            <p:ph type="subTitle" idx="4294967295"/>
          </p:nvPr>
        </p:nvSpPr>
        <p:spPr>
          <a:xfrm>
            <a:off x="10521024" y="5430240"/>
            <a:ext cx="164863" cy="1343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dk1"/>
                </a:solidFill>
                <a:latin typeface="Poppins"/>
                <a:ea typeface="Poppins"/>
                <a:cs typeface="Poppins"/>
                <a:sym typeface="Poppins"/>
              </a:rPr>
              <a:t>10</a:t>
            </a:r>
            <a:endParaRPr sz="600" b="1">
              <a:solidFill>
                <a:schemeClr val="dk1"/>
              </a:solidFill>
              <a:latin typeface="Poppins"/>
              <a:ea typeface="Poppins"/>
              <a:cs typeface="Poppins"/>
              <a:sym typeface="Poppins"/>
            </a:endParaRPr>
          </a:p>
        </p:txBody>
      </p:sp>
      <p:sp>
        <p:nvSpPr>
          <p:cNvPr id="887" name="Google Shape;887;p42" hidden="1"/>
          <p:cNvSpPr txBox="1">
            <a:spLocks noGrp="1"/>
          </p:cNvSpPr>
          <p:nvPr>
            <p:ph type="subTitle" idx="4294967295"/>
          </p:nvPr>
        </p:nvSpPr>
        <p:spPr>
          <a:xfrm>
            <a:off x="10743537" y="5430233"/>
            <a:ext cx="193535" cy="1343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dk1"/>
                </a:solidFill>
                <a:latin typeface="Poppins"/>
                <a:ea typeface="Poppins"/>
                <a:cs typeface="Poppins"/>
                <a:sym typeface="Poppins"/>
              </a:rPr>
              <a:t>9:10</a:t>
            </a:r>
            <a:endParaRPr sz="600" b="1">
              <a:solidFill>
                <a:schemeClr val="dk1"/>
              </a:solidFill>
              <a:latin typeface="Poppins"/>
              <a:ea typeface="Poppins"/>
              <a:cs typeface="Poppins"/>
              <a:sym typeface="Poppins"/>
            </a:endParaRPr>
          </a:p>
        </p:txBody>
      </p:sp>
      <p:sp>
        <p:nvSpPr>
          <p:cNvPr id="44" name="Google Shape;581;p39">
            <a:extLst>
              <a:ext uri="{FF2B5EF4-FFF2-40B4-BE49-F238E27FC236}">
                <a16:creationId xmlns:a16="http://schemas.microsoft.com/office/drawing/2014/main" id="{65238D9E-59A0-01AA-D949-810213721A0A}"/>
              </a:ext>
            </a:extLst>
          </p:cNvPr>
          <p:cNvSpPr/>
          <p:nvPr/>
        </p:nvSpPr>
        <p:spPr>
          <a:xfrm rot="-5400000">
            <a:off x="1144908" y="-107427"/>
            <a:ext cx="1359300" cy="2622600"/>
          </a:xfrm>
          <a:prstGeom prst="roundRect">
            <a:avLst>
              <a:gd name="adj" fmla="val 35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3;p39">
            <a:extLst>
              <a:ext uri="{FF2B5EF4-FFF2-40B4-BE49-F238E27FC236}">
                <a16:creationId xmlns:a16="http://schemas.microsoft.com/office/drawing/2014/main" id="{9A203401-E162-5EE1-5B22-7AA9B0F56F34}"/>
              </a:ext>
            </a:extLst>
          </p:cNvPr>
          <p:cNvSpPr txBox="1">
            <a:spLocks/>
          </p:cNvSpPr>
          <p:nvPr/>
        </p:nvSpPr>
        <p:spPr>
          <a:xfrm>
            <a:off x="3135858" y="524223"/>
            <a:ext cx="5117100" cy="78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2800">
                <a:solidFill>
                  <a:schemeClr val="bg2">
                    <a:lumMod val="50000"/>
                  </a:schemeClr>
                </a:solidFill>
              </a:rPr>
              <a:t>Prudential</a:t>
            </a:r>
            <a:r>
              <a:rPr lang="en-US" sz="2800">
                <a:solidFill>
                  <a:schemeClr val="accent2"/>
                </a:solidFill>
              </a:rPr>
              <a:t> Life Insurance</a:t>
            </a:r>
          </a:p>
        </p:txBody>
      </p:sp>
      <p:pic>
        <p:nvPicPr>
          <p:cNvPr id="46" name="Picture 4" descr="Prudential Financial Logo, symbol, meaning, history, PNG, brand">
            <a:extLst>
              <a:ext uri="{FF2B5EF4-FFF2-40B4-BE49-F238E27FC236}">
                <a16:creationId xmlns:a16="http://schemas.microsoft.com/office/drawing/2014/main" id="{65D36B6C-A658-DD26-5C53-22C59DFA4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50" y="606058"/>
            <a:ext cx="2238569" cy="1195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1" name="TextBox 50">
            <a:extLst>
              <a:ext uri="{FF2B5EF4-FFF2-40B4-BE49-F238E27FC236}">
                <a16:creationId xmlns:a16="http://schemas.microsoft.com/office/drawing/2014/main" id="{4E914409-C48E-6B63-0651-E7ACCD478531}"/>
              </a:ext>
            </a:extLst>
          </p:cNvPr>
          <p:cNvSpPr txBox="1"/>
          <p:nvPr/>
        </p:nvSpPr>
        <p:spPr>
          <a:xfrm>
            <a:off x="3407301" y="1624214"/>
            <a:ext cx="4707501" cy="2314544"/>
          </a:xfrm>
          <a:prstGeom prst="rect">
            <a:avLst/>
          </a:prstGeom>
          <a:noFill/>
        </p:spPr>
        <p:txBody>
          <a:bodyPr wrap="square" rtlCol="0">
            <a:spAutoFit/>
          </a:bodyPr>
          <a:lstStyle/>
          <a:p>
            <a:pPr>
              <a:lnSpc>
                <a:spcPct val="150000"/>
              </a:lnSpc>
            </a:pPr>
            <a:r>
              <a:rPr lang="vi-VN"/>
              <a:t>-</a:t>
            </a:r>
            <a:r>
              <a:rPr lang="en-US"/>
              <a:t> </a:t>
            </a:r>
            <a:r>
              <a:rPr lang="vi-VN"/>
              <a:t>Được thành lập năm 1848 tại Luân Đôn</a:t>
            </a:r>
          </a:p>
          <a:p>
            <a:pPr>
              <a:lnSpc>
                <a:spcPct val="150000"/>
              </a:lnSpc>
            </a:pPr>
            <a:r>
              <a:rPr lang="vi-VN"/>
              <a:t>-</a:t>
            </a:r>
            <a:r>
              <a:rPr lang="en-US"/>
              <a:t> </a:t>
            </a:r>
            <a:r>
              <a:rPr lang="vi-VN"/>
              <a:t>Là một trong những tập đoàn tài chính hàng đầu thế giới để cung cấp các giải pháp bảo hiểm nhân thọ, sức khỏe và quản lý tài sản tại 24 thị trường trên khắp Châu Á và Châu Phi</a:t>
            </a:r>
          </a:p>
          <a:p>
            <a:pPr>
              <a:lnSpc>
                <a:spcPct val="150000"/>
              </a:lnSpc>
            </a:pPr>
            <a:r>
              <a:rPr lang="vi-VN"/>
              <a:t>-</a:t>
            </a:r>
            <a:r>
              <a:rPr lang="en-US"/>
              <a:t> </a:t>
            </a:r>
            <a:r>
              <a:rPr lang="vi-VN"/>
              <a:t>Prudential đang cần giải quyết những thách thức phức tạp và xác định cơ hội.</a:t>
            </a:r>
          </a:p>
        </p:txBody>
      </p:sp>
      <p:pic>
        <p:nvPicPr>
          <p:cNvPr id="23" name="Picture 22">
            <a:extLst>
              <a:ext uri="{FF2B5EF4-FFF2-40B4-BE49-F238E27FC236}">
                <a16:creationId xmlns:a16="http://schemas.microsoft.com/office/drawing/2014/main" id="{F7465067-786B-7DA9-6C2F-223592D4EA5D}"/>
              </a:ext>
            </a:extLst>
          </p:cNvPr>
          <p:cNvPicPr>
            <a:picLocks noChangeAspect="1"/>
          </p:cNvPicPr>
          <p:nvPr/>
        </p:nvPicPr>
        <p:blipFill>
          <a:blip r:embed="rId4"/>
          <a:stretch>
            <a:fillRect/>
          </a:stretch>
        </p:blipFill>
        <p:spPr>
          <a:xfrm>
            <a:off x="718121" y="2044545"/>
            <a:ext cx="1473881" cy="1473881"/>
          </a:xfrm>
          <a:prstGeom prst="rect">
            <a:avLst/>
          </a:prstGeom>
        </p:spPr>
      </p:pic>
      <p:pic>
        <p:nvPicPr>
          <p:cNvPr id="25" name="Picture 24">
            <a:extLst>
              <a:ext uri="{FF2B5EF4-FFF2-40B4-BE49-F238E27FC236}">
                <a16:creationId xmlns:a16="http://schemas.microsoft.com/office/drawing/2014/main" id="{24179C28-8A90-6013-AAE7-6B9A254FC40C}"/>
              </a:ext>
            </a:extLst>
          </p:cNvPr>
          <p:cNvPicPr>
            <a:picLocks noChangeAspect="1"/>
          </p:cNvPicPr>
          <p:nvPr/>
        </p:nvPicPr>
        <p:blipFill rotWithShape="1">
          <a:blip r:embed="rId5"/>
          <a:srcRect l="1" t="15798" r="-1236" b="15319"/>
          <a:stretch/>
        </p:blipFill>
        <p:spPr>
          <a:xfrm>
            <a:off x="656091" y="4125530"/>
            <a:ext cx="1007832" cy="685759"/>
          </a:xfrm>
          <a:prstGeom prst="rect">
            <a:avLst/>
          </a:prstGeom>
        </p:spPr>
      </p:pic>
      <p:pic>
        <p:nvPicPr>
          <p:cNvPr id="4098" name="Picture 2" descr="Myanmar ">
            <a:extLst>
              <a:ext uri="{FF2B5EF4-FFF2-40B4-BE49-F238E27FC236}">
                <a16:creationId xmlns:a16="http://schemas.microsoft.com/office/drawing/2014/main" id="{AA8CEFB2-04D9-CF5D-793E-051ABFD4D1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374" y="389683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3" name="Google Shape;693;p41"/>
          <p:cNvSpPr txBox="1">
            <a:spLocks noGrp="1"/>
          </p:cNvSpPr>
          <p:nvPr>
            <p:ph type="title"/>
          </p:nvPr>
        </p:nvSpPr>
        <p:spPr>
          <a:xfrm>
            <a:off x="822571" y="447959"/>
            <a:ext cx="3429900" cy="13766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bg2">
                    <a:lumMod val="50000"/>
                  </a:schemeClr>
                </a:solidFill>
              </a:rPr>
              <a:t>About their problem</a:t>
            </a:r>
          </a:p>
        </p:txBody>
      </p:sp>
      <p:sp>
        <p:nvSpPr>
          <p:cNvPr id="675" name="Subtitle 674" hidden="1">
            <a:extLst>
              <a:ext uri="{FF2B5EF4-FFF2-40B4-BE49-F238E27FC236}">
                <a16:creationId xmlns:a16="http://schemas.microsoft.com/office/drawing/2014/main" id="{874A0FDC-206A-30F4-EE90-7403CE8A8BEC}"/>
              </a:ext>
            </a:extLst>
          </p:cNvPr>
          <p:cNvSpPr>
            <a:spLocks noGrp="1"/>
          </p:cNvSpPr>
          <p:nvPr>
            <p:ph type="subTitle" idx="4294967295"/>
          </p:nvPr>
        </p:nvSpPr>
        <p:spPr>
          <a:xfrm>
            <a:off x="1016988" y="2328150"/>
            <a:ext cx="3429900" cy="1059900"/>
          </a:xfrm>
        </p:spPr>
        <p:txBody>
          <a:bodyPr/>
          <a:lstStyle/>
          <a:p>
            <a:endParaRPr lang="en-US"/>
          </a:p>
        </p:txBody>
      </p:sp>
      <p:sp>
        <p:nvSpPr>
          <p:cNvPr id="677" name="Subtitle 676" hidden="1">
            <a:extLst>
              <a:ext uri="{FF2B5EF4-FFF2-40B4-BE49-F238E27FC236}">
                <a16:creationId xmlns:a16="http://schemas.microsoft.com/office/drawing/2014/main" id="{24A8D4D2-876B-9D95-079F-D407AA11E371}"/>
              </a:ext>
            </a:extLst>
          </p:cNvPr>
          <p:cNvSpPr>
            <a:spLocks noGrp="1"/>
          </p:cNvSpPr>
          <p:nvPr>
            <p:ph type="subTitle" idx="4294967295"/>
          </p:nvPr>
        </p:nvSpPr>
        <p:spPr>
          <a:xfrm>
            <a:off x="1016988" y="2328150"/>
            <a:ext cx="3429900" cy="1059900"/>
          </a:xfrm>
        </p:spPr>
        <p:txBody>
          <a:bodyPr/>
          <a:lstStyle/>
          <a:p>
            <a:endParaRPr lang="en-US"/>
          </a:p>
        </p:txBody>
      </p:sp>
      <p:sp>
        <p:nvSpPr>
          <p:cNvPr id="679" name="Subtitle 678" hidden="1">
            <a:extLst>
              <a:ext uri="{FF2B5EF4-FFF2-40B4-BE49-F238E27FC236}">
                <a16:creationId xmlns:a16="http://schemas.microsoft.com/office/drawing/2014/main" id="{8BF67335-CFCE-404A-8C36-77FA30D70155}"/>
              </a:ext>
            </a:extLst>
          </p:cNvPr>
          <p:cNvSpPr>
            <a:spLocks noGrp="1"/>
          </p:cNvSpPr>
          <p:nvPr>
            <p:ph type="subTitle" idx="4294967295"/>
          </p:nvPr>
        </p:nvSpPr>
        <p:spPr>
          <a:xfrm>
            <a:off x="1016988" y="2328150"/>
            <a:ext cx="3429900" cy="1059900"/>
          </a:xfrm>
        </p:spPr>
        <p:txBody>
          <a:bodyPr/>
          <a:lstStyle/>
          <a:p>
            <a:endParaRPr lang="en-US"/>
          </a:p>
        </p:txBody>
      </p:sp>
      <p:sp>
        <p:nvSpPr>
          <p:cNvPr id="681" name="Subtitle 680" hidden="1">
            <a:extLst>
              <a:ext uri="{FF2B5EF4-FFF2-40B4-BE49-F238E27FC236}">
                <a16:creationId xmlns:a16="http://schemas.microsoft.com/office/drawing/2014/main" id="{4B469050-AE9E-AB24-4297-FA8B128DCC2B}"/>
              </a:ext>
            </a:extLst>
          </p:cNvPr>
          <p:cNvSpPr>
            <a:spLocks noGrp="1"/>
          </p:cNvSpPr>
          <p:nvPr>
            <p:ph type="subTitle" idx="4294967295"/>
          </p:nvPr>
        </p:nvSpPr>
        <p:spPr>
          <a:xfrm>
            <a:off x="1016988" y="2328150"/>
            <a:ext cx="3429900" cy="1059900"/>
          </a:xfrm>
        </p:spPr>
        <p:txBody>
          <a:bodyPr/>
          <a:lstStyle/>
          <a:p>
            <a:endParaRPr lang="en-US"/>
          </a:p>
        </p:txBody>
      </p:sp>
      <p:sp>
        <p:nvSpPr>
          <p:cNvPr id="802" name="Subtitle 801" hidden="1">
            <a:extLst>
              <a:ext uri="{FF2B5EF4-FFF2-40B4-BE49-F238E27FC236}">
                <a16:creationId xmlns:a16="http://schemas.microsoft.com/office/drawing/2014/main" id="{19BCBBEB-BED4-B755-63A1-A8F0CB9EFE59}"/>
              </a:ext>
            </a:extLst>
          </p:cNvPr>
          <p:cNvSpPr>
            <a:spLocks noGrp="1"/>
          </p:cNvSpPr>
          <p:nvPr>
            <p:ph type="subTitle" idx="4294967295"/>
          </p:nvPr>
        </p:nvSpPr>
        <p:spPr>
          <a:xfrm>
            <a:off x="1016988" y="2328150"/>
            <a:ext cx="3429900" cy="1059900"/>
          </a:xfrm>
        </p:spPr>
        <p:txBody>
          <a:bodyPr/>
          <a:lstStyle/>
          <a:p>
            <a:endParaRPr lang="en-US"/>
          </a:p>
        </p:txBody>
      </p:sp>
      <p:sp>
        <p:nvSpPr>
          <p:cNvPr id="804" name="Subtitle 803" hidden="1">
            <a:extLst>
              <a:ext uri="{FF2B5EF4-FFF2-40B4-BE49-F238E27FC236}">
                <a16:creationId xmlns:a16="http://schemas.microsoft.com/office/drawing/2014/main" id="{0E4272E2-993F-23E0-9E92-6E771E0D81AB}"/>
              </a:ext>
            </a:extLst>
          </p:cNvPr>
          <p:cNvSpPr>
            <a:spLocks noGrp="1"/>
          </p:cNvSpPr>
          <p:nvPr>
            <p:ph type="subTitle" idx="4294967295"/>
          </p:nvPr>
        </p:nvSpPr>
        <p:spPr>
          <a:xfrm>
            <a:off x="1016988" y="2328150"/>
            <a:ext cx="3429900" cy="1059900"/>
          </a:xfrm>
        </p:spPr>
        <p:txBody>
          <a:bodyPr/>
          <a:lstStyle/>
          <a:p>
            <a:endParaRPr lang="en-US"/>
          </a:p>
        </p:txBody>
      </p:sp>
      <p:sp>
        <p:nvSpPr>
          <p:cNvPr id="806" name="Subtitle 805" hidden="1">
            <a:extLst>
              <a:ext uri="{FF2B5EF4-FFF2-40B4-BE49-F238E27FC236}">
                <a16:creationId xmlns:a16="http://schemas.microsoft.com/office/drawing/2014/main" id="{5CB3CA01-BC9B-C785-BBAB-8E84D4F64C87}"/>
              </a:ext>
            </a:extLst>
          </p:cNvPr>
          <p:cNvSpPr>
            <a:spLocks noGrp="1"/>
          </p:cNvSpPr>
          <p:nvPr>
            <p:ph type="subTitle" idx="4294967295"/>
          </p:nvPr>
        </p:nvSpPr>
        <p:spPr>
          <a:xfrm>
            <a:off x="1016988" y="2328150"/>
            <a:ext cx="3429900" cy="1059900"/>
          </a:xfrm>
        </p:spPr>
        <p:txBody>
          <a:bodyPr/>
          <a:lstStyle/>
          <a:p>
            <a:endParaRPr lang="en-US"/>
          </a:p>
        </p:txBody>
      </p:sp>
      <p:sp>
        <p:nvSpPr>
          <p:cNvPr id="808" name="Subtitle 807" hidden="1">
            <a:extLst>
              <a:ext uri="{FF2B5EF4-FFF2-40B4-BE49-F238E27FC236}">
                <a16:creationId xmlns:a16="http://schemas.microsoft.com/office/drawing/2014/main" id="{BECD2238-199A-9D14-6F14-A14D97D5E1F1}"/>
              </a:ext>
            </a:extLst>
          </p:cNvPr>
          <p:cNvSpPr>
            <a:spLocks noGrp="1"/>
          </p:cNvSpPr>
          <p:nvPr>
            <p:ph type="subTitle" idx="4294967295"/>
          </p:nvPr>
        </p:nvSpPr>
        <p:spPr>
          <a:xfrm>
            <a:off x="1016988" y="2328150"/>
            <a:ext cx="3429900" cy="1059900"/>
          </a:xfrm>
        </p:spPr>
        <p:txBody>
          <a:bodyPr/>
          <a:lstStyle/>
          <a:p>
            <a:endParaRPr lang="en-US"/>
          </a:p>
        </p:txBody>
      </p:sp>
      <p:sp>
        <p:nvSpPr>
          <p:cNvPr id="810" name="Subtitle 809" hidden="1">
            <a:extLst>
              <a:ext uri="{FF2B5EF4-FFF2-40B4-BE49-F238E27FC236}">
                <a16:creationId xmlns:a16="http://schemas.microsoft.com/office/drawing/2014/main" id="{B3C22360-8E62-E338-3C15-A517DBC019DB}"/>
              </a:ext>
            </a:extLst>
          </p:cNvPr>
          <p:cNvSpPr>
            <a:spLocks noGrp="1"/>
          </p:cNvSpPr>
          <p:nvPr>
            <p:ph type="subTitle" idx="4294967295"/>
          </p:nvPr>
        </p:nvSpPr>
        <p:spPr>
          <a:xfrm>
            <a:off x="1016988" y="2328150"/>
            <a:ext cx="3429900" cy="1059900"/>
          </a:xfrm>
        </p:spPr>
        <p:txBody>
          <a:bodyPr/>
          <a:lstStyle/>
          <a:p>
            <a:endParaRPr lang="en-US"/>
          </a:p>
        </p:txBody>
      </p:sp>
      <p:sp>
        <p:nvSpPr>
          <p:cNvPr id="812" name="Subtitle 811" hidden="1">
            <a:extLst>
              <a:ext uri="{FF2B5EF4-FFF2-40B4-BE49-F238E27FC236}">
                <a16:creationId xmlns:a16="http://schemas.microsoft.com/office/drawing/2014/main" id="{83A3B421-D2FB-B8DC-5E35-48066D48EA7A}"/>
              </a:ext>
            </a:extLst>
          </p:cNvPr>
          <p:cNvSpPr>
            <a:spLocks noGrp="1"/>
          </p:cNvSpPr>
          <p:nvPr>
            <p:ph type="subTitle" idx="4294967295"/>
          </p:nvPr>
        </p:nvSpPr>
        <p:spPr>
          <a:xfrm>
            <a:off x="1016988" y="2328150"/>
            <a:ext cx="3429900" cy="1059900"/>
          </a:xfrm>
        </p:spPr>
        <p:txBody>
          <a:bodyPr/>
          <a:lstStyle/>
          <a:p>
            <a:endParaRPr lang="en-US"/>
          </a:p>
        </p:txBody>
      </p:sp>
      <p:sp>
        <p:nvSpPr>
          <p:cNvPr id="814" name="Subtitle 813" hidden="1">
            <a:extLst>
              <a:ext uri="{FF2B5EF4-FFF2-40B4-BE49-F238E27FC236}">
                <a16:creationId xmlns:a16="http://schemas.microsoft.com/office/drawing/2014/main" id="{3717F16A-47D6-4C70-F904-47E202BCB531}"/>
              </a:ext>
            </a:extLst>
          </p:cNvPr>
          <p:cNvSpPr>
            <a:spLocks noGrp="1"/>
          </p:cNvSpPr>
          <p:nvPr>
            <p:ph type="subTitle" idx="4294967295"/>
          </p:nvPr>
        </p:nvSpPr>
        <p:spPr>
          <a:xfrm>
            <a:off x="1016988" y="2328150"/>
            <a:ext cx="3429900" cy="1059900"/>
          </a:xfrm>
        </p:spPr>
        <p:txBody>
          <a:bodyPr/>
          <a:lstStyle/>
          <a:p>
            <a:endParaRPr lang="en-US"/>
          </a:p>
        </p:txBody>
      </p:sp>
      <p:sp>
        <p:nvSpPr>
          <p:cNvPr id="816" name="Subtitle 815" hidden="1">
            <a:extLst>
              <a:ext uri="{FF2B5EF4-FFF2-40B4-BE49-F238E27FC236}">
                <a16:creationId xmlns:a16="http://schemas.microsoft.com/office/drawing/2014/main" id="{7A82C612-283C-D1A8-776B-B802D192C54B}"/>
              </a:ext>
            </a:extLst>
          </p:cNvPr>
          <p:cNvSpPr>
            <a:spLocks noGrp="1"/>
          </p:cNvSpPr>
          <p:nvPr>
            <p:ph type="subTitle" idx="4294967295"/>
          </p:nvPr>
        </p:nvSpPr>
        <p:spPr>
          <a:xfrm>
            <a:off x="1016988" y="2328150"/>
            <a:ext cx="3429900" cy="1059900"/>
          </a:xfrm>
        </p:spPr>
        <p:txBody>
          <a:bodyPr/>
          <a:lstStyle/>
          <a:p>
            <a:endParaRPr lang="en-US"/>
          </a:p>
        </p:txBody>
      </p:sp>
      <p:sp>
        <p:nvSpPr>
          <p:cNvPr id="818" name="Subtitle 817" hidden="1">
            <a:extLst>
              <a:ext uri="{FF2B5EF4-FFF2-40B4-BE49-F238E27FC236}">
                <a16:creationId xmlns:a16="http://schemas.microsoft.com/office/drawing/2014/main" id="{848F9B0F-2EC9-7360-689B-409C3D4852DD}"/>
              </a:ext>
            </a:extLst>
          </p:cNvPr>
          <p:cNvSpPr>
            <a:spLocks noGrp="1"/>
          </p:cNvSpPr>
          <p:nvPr>
            <p:ph type="subTitle" idx="4294967295"/>
          </p:nvPr>
        </p:nvSpPr>
        <p:spPr>
          <a:xfrm>
            <a:off x="1016988" y="2328150"/>
            <a:ext cx="3429900" cy="1059900"/>
          </a:xfrm>
        </p:spPr>
        <p:txBody>
          <a:bodyPr/>
          <a:lstStyle/>
          <a:p>
            <a:endParaRPr lang="en-US"/>
          </a:p>
        </p:txBody>
      </p:sp>
      <p:sp>
        <p:nvSpPr>
          <p:cNvPr id="820" name="Subtitle 819" hidden="1">
            <a:extLst>
              <a:ext uri="{FF2B5EF4-FFF2-40B4-BE49-F238E27FC236}">
                <a16:creationId xmlns:a16="http://schemas.microsoft.com/office/drawing/2014/main" id="{E89B628C-2778-D795-340A-C9DD2DEBE757}"/>
              </a:ext>
            </a:extLst>
          </p:cNvPr>
          <p:cNvSpPr>
            <a:spLocks noGrp="1"/>
          </p:cNvSpPr>
          <p:nvPr>
            <p:ph type="subTitle" idx="4294967295"/>
          </p:nvPr>
        </p:nvSpPr>
        <p:spPr>
          <a:xfrm>
            <a:off x="1016988" y="2328150"/>
            <a:ext cx="3429900" cy="1059900"/>
          </a:xfrm>
        </p:spPr>
        <p:txBody>
          <a:bodyPr/>
          <a:lstStyle/>
          <a:p>
            <a:endParaRPr lang="en-US"/>
          </a:p>
        </p:txBody>
      </p:sp>
      <p:sp>
        <p:nvSpPr>
          <p:cNvPr id="822" name="Subtitle 821" hidden="1">
            <a:extLst>
              <a:ext uri="{FF2B5EF4-FFF2-40B4-BE49-F238E27FC236}">
                <a16:creationId xmlns:a16="http://schemas.microsoft.com/office/drawing/2014/main" id="{3E14F46A-FDF7-1E2B-50F3-C435B1759D9E}"/>
              </a:ext>
            </a:extLst>
          </p:cNvPr>
          <p:cNvSpPr>
            <a:spLocks noGrp="1"/>
          </p:cNvSpPr>
          <p:nvPr>
            <p:ph type="subTitle" idx="4294967295"/>
          </p:nvPr>
        </p:nvSpPr>
        <p:spPr>
          <a:xfrm>
            <a:off x="1016988" y="2328150"/>
            <a:ext cx="3429900" cy="1059900"/>
          </a:xfrm>
        </p:spPr>
        <p:txBody>
          <a:bodyPr/>
          <a:lstStyle/>
          <a:p>
            <a:endParaRPr lang="en-US"/>
          </a:p>
        </p:txBody>
      </p:sp>
      <p:sp>
        <p:nvSpPr>
          <p:cNvPr id="824" name="Subtitle 823" hidden="1">
            <a:extLst>
              <a:ext uri="{FF2B5EF4-FFF2-40B4-BE49-F238E27FC236}">
                <a16:creationId xmlns:a16="http://schemas.microsoft.com/office/drawing/2014/main" id="{570DD3FD-1F11-26FE-76C9-B00378CA49B9}"/>
              </a:ext>
            </a:extLst>
          </p:cNvPr>
          <p:cNvSpPr>
            <a:spLocks noGrp="1"/>
          </p:cNvSpPr>
          <p:nvPr>
            <p:ph type="subTitle" idx="4294967295"/>
          </p:nvPr>
        </p:nvSpPr>
        <p:spPr>
          <a:xfrm>
            <a:off x="1016988" y="2328150"/>
            <a:ext cx="3429900" cy="1059900"/>
          </a:xfrm>
        </p:spPr>
        <p:txBody>
          <a:bodyPr/>
          <a:lstStyle/>
          <a:p>
            <a:endParaRPr lang="en-US"/>
          </a:p>
        </p:txBody>
      </p:sp>
      <p:sp>
        <p:nvSpPr>
          <p:cNvPr id="826" name="Subtitle 825" hidden="1">
            <a:extLst>
              <a:ext uri="{FF2B5EF4-FFF2-40B4-BE49-F238E27FC236}">
                <a16:creationId xmlns:a16="http://schemas.microsoft.com/office/drawing/2014/main" id="{824431B2-BD92-220C-FAFF-E574030CEFB9}"/>
              </a:ext>
            </a:extLst>
          </p:cNvPr>
          <p:cNvSpPr>
            <a:spLocks noGrp="1"/>
          </p:cNvSpPr>
          <p:nvPr>
            <p:ph type="subTitle" idx="4294967295"/>
          </p:nvPr>
        </p:nvSpPr>
        <p:spPr>
          <a:xfrm>
            <a:off x="1016988" y="2328150"/>
            <a:ext cx="3429900" cy="1059900"/>
          </a:xfrm>
        </p:spPr>
        <p:txBody>
          <a:bodyPr/>
          <a:lstStyle/>
          <a:p>
            <a:endParaRPr lang="en-US"/>
          </a:p>
        </p:txBody>
      </p:sp>
      <p:sp>
        <p:nvSpPr>
          <p:cNvPr id="828" name="Subtitle 827" hidden="1">
            <a:extLst>
              <a:ext uri="{FF2B5EF4-FFF2-40B4-BE49-F238E27FC236}">
                <a16:creationId xmlns:a16="http://schemas.microsoft.com/office/drawing/2014/main" id="{A7BCFA0C-4E44-6D7C-BA9E-AA5B2BE01B16}"/>
              </a:ext>
            </a:extLst>
          </p:cNvPr>
          <p:cNvSpPr>
            <a:spLocks noGrp="1"/>
          </p:cNvSpPr>
          <p:nvPr>
            <p:ph type="subTitle" idx="4294967295"/>
          </p:nvPr>
        </p:nvSpPr>
        <p:spPr>
          <a:xfrm>
            <a:off x="1016988" y="2328150"/>
            <a:ext cx="3429900" cy="1059900"/>
          </a:xfrm>
        </p:spPr>
        <p:txBody>
          <a:bodyPr/>
          <a:lstStyle/>
          <a:p>
            <a:endParaRPr lang="en-US"/>
          </a:p>
        </p:txBody>
      </p:sp>
      <p:sp>
        <p:nvSpPr>
          <p:cNvPr id="830" name="Subtitle 829" hidden="1">
            <a:extLst>
              <a:ext uri="{FF2B5EF4-FFF2-40B4-BE49-F238E27FC236}">
                <a16:creationId xmlns:a16="http://schemas.microsoft.com/office/drawing/2014/main" id="{F4BC0F1E-833A-95BE-5881-A5EC5640E10C}"/>
              </a:ext>
            </a:extLst>
          </p:cNvPr>
          <p:cNvSpPr>
            <a:spLocks noGrp="1"/>
          </p:cNvSpPr>
          <p:nvPr>
            <p:ph type="subTitle" idx="4294967295"/>
          </p:nvPr>
        </p:nvSpPr>
        <p:spPr>
          <a:xfrm>
            <a:off x="1016988" y="2328150"/>
            <a:ext cx="3429900" cy="1059900"/>
          </a:xfrm>
        </p:spPr>
        <p:txBody>
          <a:bodyPr/>
          <a:lstStyle/>
          <a:p>
            <a:endParaRPr lang="en-US"/>
          </a:p>
        </p:txBody>
      </p:sp>
      <p:sp>
        <p:nvSpPr>
          <p:cNvPr id="832" name="Subtitle 831" hidden="1">
            <a:extLst>
              <a:ext uri="{FF2B5EF4-FFF2-40B4-BE49-F238E27FC236}">
                <a16:creationId xmlns:a16="http://schemas.microsoft.com/office/drawing/2014/main" id="{B474564D-F31F-62C9-3E96-90ADC6D7DFE3}"/>
              </a:ext>
            </a:extLst>
          </p:cNvPr>
          <p:cNvSpPr>
            <a:spLocks noGrp="1"/>
          </p:cNvSpPr>
          <p:nvPr>
            <p:ph type="subTitle" idx="4294967295"/>
          </p:nvPr>
        </p:nvSpPr>
        <p:spPr>
          <a:xfrm>
            <a:off x="1016988" y="2328150"/>
            <a:ext cx="3429900" cy="1059900"/>
          </a:xfrm>
        </p:spPr>
        <p:txBody>
          <a:bodyPr/>
          <a:lstStyle/>
          <a:p>
            <a:endParaRPr lang="en-US"/>
          </a:p>
        </p:txBody>
      </p:sp>
      <p:sp>
        <p:nvSpPr>
          <p:cNvPr id="834" name="Subtitle 833" hidden="1">
            <a:extLst>
              <a:ext uri="{FF2B5EF4-FFF2-40B4-BE49-F238E27FC236}">
                <a16:creationId xmlns:a16="http://schemas.microsoft.com/office/drawing/2014/main" id="{1884BBC7-05F6-352A-8840-AFEEF22158B6}"/>
              </a:ext>
            </a:extLst>
          </p:cNvPr>
          <p:cNvSpPr>
            <a:spLocks noGrp="1"/>
          </p:cNvSpPr>
          <p:nvPr>
            <p:ph type="subTitle" idx="4294967295"/>
          </p:nvPr>
        </p:nvSpPr>
        <p:spPr>
          <a:xfrm>
            <a:off x="1016988" y="2328150"/>
            <a:ext cx="3429900" cy="1059900"/>
          </a:xfrm>
        </p:spPr>
        <p:txBody>
          <a:bodyPr/>
          <a:lstStyle/>
          <a:p>
            <a:endParaRPr lang="en-US"/>
          </a:p>
        </p:txBody>
      </p:sp>
      <p:sp>
        <p:nvSpPr>
          <p:cNvPr id="836" name="Subtitle 835" hidden="1">
            <a:extLst>
              <a:ext uri="{FF2B5EF4-FFF2-40B4-BE49-F238E27FC236}">
                <a16:creationId xmlns:a16="http://schemas.microsoft.com/office/drawing/2014/main" id="{BE71DDB9-0A3F-5F2C-00C3-21E4CF42C527}"/>
              </a:ext>
            </a:extLst>
          </p:cNvPr>
          <p:cNvSpPr>
            <a:spLocks noGrp="1"/>
          </p:cNvSpPr>
          <p:nvPr>
            <p:ph type="subTitle" idx="4294967295"/>
          </p:nvPr>
        </p:nvSpPr>
        <p:spPr>
          <a:xfrm>
            <a:off x="1016988" y="2328150"/>
            <a:ext cx="3429900" cy="1059900"/>
          </a:xfrm>
        </p:spPr>
        <p:txBody>
          <a:bodyPr/>
          <a:lstStyle/>
          <a:p>
            <a:endParaRPr lang="en-US"/>
          </a:p>
        </p:txBody>
      </p:sp>
      <p:sp>
        <p:nvSpPr>
          <p:cNvPr id="838" name="Subtitle 837" hidden="1">
            <a:extLst>
              <a:ext uri="{FF2B5EF4-FFF2-40B4-BE49-F238E27FC236}">
                <a16:creationId xmlns:a16="http://schemas.microsoft.com/office/drawing/2014/main" id="{387B1CA9-4C22-11F0-F09C-85B03706CBF7}"/>
              </a:ext>
            </a:extLst>
          </p:cNvPr>
          <p:cNvSpPr>
            <a:spLocks noGrp="1"/>
          </p:cNvSpPr>
          <p:nvPr>
            <p:ph type="subTitle" idx="4294967295"/>
          </p:nvPr>
        </p:nvSpPr>
        <p:spPr>
          <a:xfrm>
            <a:off x="1016988" y="2328150"/>
            <a:ext cx="3429900" cy="1059900"/>
          </a:xfrm>
        </p:spPr>
        <p:txBody>
          <a:bodyPr/>
          <a:lstStyle/>
          <a:p>
            <a:endParaRPr lang="en-US"/>
          </a:p>
        </p:txBody>
      </p:sp>
      <p:sp>
        <p:nvSpPr>
          <p:cNvPr id="840" name="Subtitle 839" hidden="1">
            <a:extLst>
              <a:ext uri="{FF2B5EF4-FFF2-40B4-BE49-F238E27FC236}">
                <a16:creationId xmlns:a16="http://schemas.microsoft.com/office/drawing/2014/main" id="{8C4EB03F-6D14-C1C2-1555-A184347206C1}"/>
              </a:ext>
            </a:extLst>
          </p:cNvPr>
          <p:cNvSpPr>
            <a:spLocks noGrp="1"/>
          </p:cNvSpPr>
          <p:nvPr>
            <p:ph type="subTitle" idx="4294967295"/>
          </p:nvPr>
        </p:nvSpPr>
        <p:spPr>
          <a:xfrm>
            <a:off x="1016988" y="2328150"/>
            <a:ext cx="3429900" cy="1059900"/>
          </a:xfrm>
        </p:spPr>
        <p:txBody>
          <a:bodyPr/>
          <a:lstStyle/>
          <a:p>
            <a:endParaRPr lang="en-US"/>
          </a:p>
        </p:txBody>
      </p:sp>
      <p:sp>
        <p:nvSpPr>
          <p:cNvPr id="842" name="Subtitle 841" hidden="1">
            <a:extLst>
              <a:ext uri="{FF2B5EF4-FFF2-40B4-BE49-F238E27FC236}">
                <a16:creationId xmlns:a16="http://schemas.microsoft.com/office/drawing/2014/main" id="{D0529E1A-8DF0-9A51-707D-5C79E272B85A}"/>
              </a:ext>
            </a:extLst>
          </p:cNvPr>
          <p:cNvSpPr>
            <a:spLocks noGrp="1"/>
          </p:cNvSpPr>
          <p:nvPr>
            <p:ph type="subTitle" idx="4294967295"/>
          </p:nvPr>
        </p:nvSpPr>
        <p:spPr>
          <a:xfrm>
            <a:off x="1016988" y="2328150"/>
            <a:ext cx="3429900" cy="1059900"/>
          </a:xfrm>
        </p:spPr>
        <p:txBody>
          <a:bodyPr/>
          <a:lstStyle/>
          <a:p>
            <a:endParaRPr lang="en-US"/>
          </a:p>
        </p:txBody>
      </p:sp>
      <p:sp>
        <p:nvSpPr>
          <p:cNvPr id="844" name="Subtitle 843" hidden="1">
            <a:extLst>
              <a:ext uri="{FF2B5EF4-FFF2-40B4-BE49-F238E27FC236}">
                <a16:creationId xmlns:a16="http://schemas.microsoft.com/office/drawing/2014/main" id="{F7DE189D-3241-534F-9D9F-ED4081404D4F}"/>
              </a:ext>
            </a:extLst>
          </p:cNvPr>
          <p:cNvSpPr>
            <a:spLocks noGrp="1"/>
          </p:cNvSpPr>
          <p:nvPr>
            <p:ph type="subTitle" idx="4294967295"/>
          </p:nvPr>
        </p:nvSpPr>
        <p:spPr>
          <a:xfrm>
            <a:off x="1016988" y="2328150"/>
            <a:ext cx="3429900" cy="1059900"/>
          </a:xfrm>
        </p:spPr>
        <p:txBody>
          <a:bodyPr/>
          <a:lstStyle/>
          <a:p>
            <a:endParaRPr lang="en-US"/>
          </a:p>
        </p:txBody>
      </p:sp>
      <p:sp>
        <p:nvSpPr>
          <p:cNvPr id="846" name="Subtitle 845" hidden="1">
            <a:extLst>
              <a:ext uri="{FF2B5EF4-FFF2-40B4-BE49-F238E27FC236}">
                <a16:creationId xmlns:a16="http://schemas.microsoft.com/office/drawing/2014/main" id="{CC634B4A-7AF7-930D-0ADA-233ACCF21E20}"/>
              </a:ext>
            </a:extLst>
          </p:cNvPr>
          <p:cNvSpPr>
            <a:spLocks noGrp="1"/>
          </p:cNvSpPr>
          <p:nvPr>
            <p:ph type="subTitle" idx="4294967295"/>
          </p:nvPr>
        </p:nvSpPr>
        <p:spPr>
          <a:xfrm>
            <a:off x="1016988" y="2328150"/>
            <a:ext cx="3429900" cy="1059900"/>
          </a:xfrm>
        </p:spPr>
        <p:txBody>
          <a:bodyPr/>
          <a:lstStyle/>
          <a:p>
            <a:endParaRPr lang="en-US"/>
          </a:p>
        </p:txBody>
      </p:sp>
      <p:sp>
        <p:nvSpPr>
          <p:cNvPr id="848" name="Subtitle 847" hidden="1">
            <a:extLst>
              <a:ext uri="{FF2B5EF4-FFF2-40B4-BE49-F238E27FC236}">
                <a16:creationId xmlns:a16="http://schemas.microsoft.com/office/drawing/2014/main" id="{26B06EF4-D360-CCDD-6C44-21ABCBBBB250}"/>
              </a:ext>
            </a:extLst>
          </p:cNvPr>
          <p:cNvSpPr>
            <a:spLocks noGrp="1"/>
          </p:cNvSpPr>
          <p:nvPr>
            <p:ph type="subTitle" idx="4294967295"/>
          </p:nvPr>
        </p:nvSpPr>
        <p:spPr>
          <a:xfrm>
            <a:off x="1016988" y="2328150"/>
            <a:ext cx="3429900" cy="1059900"/>
          </a:xfrm>
        </p:spPr>
        <p:txBody>
          <a:bodyPr/>
          <a:lstStyle/>
          <a:p>
            <a:endParaRPr lang="en-US"/>
          </a:p>
        </p:txBody>
      </p:sp>
      <p:sp>
        <p:nvSpPr>
          <p:cNvPr id="850" name="Subtitle 849" hidden="1">
            <a:extLst>
              <a:ext uri="{FF2B5EF4-FFF2-40B4-BE49-F238E27FC236}">
                <a16:creationId xmlns:a16="http://schemas.microsoft.com/office/drawing/2014/main" id="{502D8CCA-548F-6B64-737A-D2533A2C71C0}"/>
              </a:ext>
            </a:extLst>
          </p:cNvPr>
          <p:cNvSpPr>
            <a:spLocks noGrp="1"/>
          </p:cNvSpPr>
          <p:nvPr>
            <p:ph type="subTitle" idx="4294967295"/>
          </p:nvPr>
        </p:nvSpPr>
        <p:spPr>
          <a:xfrm>
            <a:off x="1016988" y="2328150"/>
            <a:ext cx="3429900" cy="1059900"/>
          </a:xfrm>
        </p:spPr>
        <p:txBody>
          <a:bodyPr/>
          <a:lstStyle/>
          <a:p>
            <a:endParaRPr lang="en-US"/>
          </a:p>
        </p:txBody>
      </p:sp>
      <p:sp>
        <p:nvSpPr>
          <p:cNvPr id="852" name="Subtitle 851">
            <a:extLst>
              <a:ext uri="{FF2B5EF4-FFF2-40B4-BE49-F238E27FC236}">
                <a16:creationId xmlns:a16="http://schemas.microsoft.com/office/drawing/2014/main" id="{B245A1CD-A1F4-B140-4969-0CDF310622B5}"/>
              </a:ext>
            </a:extLst>
          </p:cNvPr>
          <p:cNvSpPr>
            <a:spLocks noGrp="1"/>
          </p:cNvSpPr>
          <p:nvPr>
            <p:ph type="subTitle" idx="4294967295"/>
          </p:nvPr>
        </p:nvSpPr>
        <p:spPr>
          <a:xfrm>
            <a:off x="1016988" y="2328150"/>
            <a:ext cx="3429900" cy="1059900"/>
          </a:xfrm>
        </p:spPr>
        <p:txBody>
          <a:bodyPr/>
          <a:lstStyle/>
          <a:p>
            <a:endParaRPr lang="en-US"/>
          </a:p>
        </p:txBody>
      </p:sp>
      <p:sp>
        <p:nvSpPr>
          <p:cNvPr id="854" name="Subtitle 853" hidden="1">
            <a:extLst>
              <a:ext uri="{FF2B5EF4-FFF2-40B4-BE49-F238E27FC236}">
                <a16:creationId xmlns:a16="http://schemas.microsoft.com/office/drawing/2014/main" id="{B72FFCD0-A27E-8E24-15B5-3B3F51B1C213}"/>
              </a:ext>
            </a:extLst>
          </p:cNvPr>
          <p:cNvSpPr>
            <a:spLocks noGrp="1"/>
          </p:cNvSpPr>
          <p:nvPr>
            <p:ph type="subTitle" idx="4294967295"/>
          </p:nvPr>
        </p:nvSpPr>
        <p:spPr>
          <a:xfrm>
            <a:off x="1016988" y="2328150"/>
            <a:ext cx="3429900" cy="1059900"/>
          </a:xfrm>
        </p:spPr>
        <p:txBody>
          <a:bodyPr/>
          <a:lstStyle/>
          <a:p>
            <a:endParaRPr lang="en-US"/>
          </a:p>
        </p:txBody>
      </p:sp>
      <p:sp>
        <p:nvSpPr>
          <p:cNvPr id="856" name="Subtitle 855" hidden="1">
            <a:extLst>
              <a:ext uri="{FF2B5EF4-FFF2-40B4-BE49-F238E27FC236}">
                <a16:creationId xmlns:a16="http://schemas.microsoft.com/office/drawing/2014/main" id="{14FBB911-0334-3E39-AC41-EEC7C83747DD}"/>
              </a:ext>
            </a:extLst>
          </p:cNvPr>
          <p:cNvSpPr>
            <a:spLocks noGrp="1"/>
          </p:cNvSpPr>
          <p:nvPr>
            <p:ph type="subTitle" idx="4294967295"/>
          </p:nvPr>
        </p:nvSpPr>
        <p:spPr>
          <a:xfrm>
            <a:off x="1016988" y="2328150"/>
            <a:ext cx="3429900" cy="1059900"/>
          </a:xfrm>
        </p:spPr>
        <p:txBody>
          <a:bodyPr/>
          <a:lstStyle/>
          <a:p>
            <a:endParaRPr lang="en-US"/>
          </a:p>
        </p:txBody>
      </p:sp>
      <p:sp>
        <p:nvSpPr>
          <p:cNvPr id="858" name="Subtitle 857" hidden="1">
            <a:extLst>
              <a:ext uri="{FF2B5EF4-FFF2-40B4-BE49-F238E27FC236}">
                <a16:creationId xmlns:a16="http://schemas.microsoft.com/office/drawing/2014/main" id="{BE89CBA5-D9D2-87CD-AA1B-27279796383B}"/>
              </a:ext>
            </a:extLst>
          </p:cNvPr>
          <p:cNvSpPr>
            <a:spLocks noGrp="1"/>
          </p:cNvSpPr>
          <p:nvPr>
            <p:ph type="subTitle" idx="4294967295"/>
          </p:nvPr>
        </p:nvSpPr>
        <p:spPr>
          <a:xfrm>
            <a:off x="1016988" y="2328150"/>
            <a:ext cx="3429900" cy="1059900"/>
          </a:xfrm>
        </p:spPr>
        <p:txBody>
          <a:bodyPr/>
          <a:lstStyle/>
          <a:p>
            <a:endParaRPr lang="en-US"/>
          </a:p>
        </p:txBody>
      </p:sp>
      <p:sp>
        <p:nvSpPr>
          <p:cNvPr id="860" name="Subtitle 859" hidden="1">
            <a:extLst>
              <a:ext uri="{FF2B5EF4-FFF2-40B4-BE49-F238E27FC236}">
                <a16:creationId xmlns:a16="http://schemas.microsoft.com/office/drawing/2014/main" id="{976E99BF-01CA-FCCD-8563-3F77F9AADE36}"/>
              </a:ext>
            </a:extLst>
          </p:cNvPr>
          <p:cNvSpPr>
            <a:spLocks noGrp="1"/>
          </p:cNvSpPr>
          <p:nvPr>
            <p:ph type="subTitle" idx="4294967295"/>
          </p:nvPr>
        </p:nvSpPr>
        <p:spPr>
          <a:xfrm>
            <a:off x="1016988" y="2328150"/>
            <a:ext cx="3429900" cy="1059900"/>
          </a:xfrm>
        </p:spPr>
        <p:txBody>
          <a:bodyPr/>
          <a:lstStyle/>
          <a:p>
            <a:endParaRPr lang="en-US"/>
          </a:p>
        </p:txBody>
      </p:sp>
      <p:sp>
        <p:nvSpPr>
          <p:cNvPr id="862" name="Subtitle 861" hidden="1">
            <a:extLst>
              <a:ext uri="{FF2B5EF4-FFF2-40B4-BE49-F238E27FC236}">
                <a16:creationId xmlns:a16="http://schemas.microsoft.com/office/drawing/2014/main" id="{39955163-84B4-2D27-B788-C09634492B84}"/>
              </a:ext>
            </a:extLst>
          </p:cNvPr>
          <p:cNvSpPr>
            <a:spLocks noGrp="1"/>
          </p:cNvSpPr>
          <p:nvPr>
            <p:ph type="subTitle" idx="4294967295"/>
          </p:nvPr>
        </p:nvSpPr>
        <p:spPr>
          <a:xfrm>
            <a:off x="1016988" y="2328150"/>
            <a:ext cx="3429900" cy="1059900"/>
          </a:xfrm>
        </p:spPr>
        <p:txBody>
          <a:bodyPr/>
          <a:lstStyle/>
          <a:p>
            <a:endParaRPr lang="en-US"/>
          </a:p>
        </p:txBody>
      </p:sp>
      <p:sp>
        <p:nvSpPr>
          <p:cNvPr id="864" name="Subtitle 863" hidden="1">
            <a:extLst>
              <a:ext uri="{FF2B5EF4-FFF2-40B4-BE49-F238E27FC236}">
                <a16:creationId xmlns:a16="http://schemas.microsoft.com/office/drawing/2014/main" id="{9A5FEA8E-3BBC-E395-54C4-909369CD55D2}"/>
              </a:ext>
            </a:extLst>
          </p:cNvPr>
          <p:cNvSpPr>
            <a:spLocks noGrp="1"/>
          </p:cNvSpPr>
          <p:nvPr>
            <p:ph type="subTitle" idx="4294967295"/>
          </p:nvPr>
        </p:nvSpPr>
        <p:spPr>
          <a:xfrm>
            <a:off x="1016988" y="2328150"/>
            <a:ext cx="3429900" cy="1059900"/>
          </a:xfrm>
        </p:spPr>
        <p:txBody>
          <a:bodyPr/>
          <a:lstStyle/>
          <a:p>
            <a:endParaRPr lang="en-US"/>
          </a:p>
        </p:txBody>
      </p:sp>
      <p:sp>
        <p:nvSpPr>
          <p:cNvPr id="866" name="Subtitle 865" hidden="1">
            <a:extLst>
              <a:ext uri="{FF2B5EF4-FFF2-40B4-BE49-F238E27FC236}">
                <a16:creationId xmlns:a16="http://schemas.microsoft.com/office/drawing/2014/main" id="{1E79F76A-372E-8F76-24B2-E881AA55BE85}"/>
              </a:ext>
            </a:extLst>
          </p:cNvPr>
          <p:cNvSpPr>
            <a:spLocks noGrp="1"/>
          </p:cNvSpPr>
          <p:nvPr>
            <p:ph type="subTitle" idx="4294967295"/>
          </p:nvPr>
        </p:nvSpPr>
        <p:spPr>
          <a:xfrm>
            <a:off x="1016988" y="2328150"/>
            <a:ext cx="3429900" cy="1059900"/>
          </a:xfrm>
        </p:spPr>
        <p:txBody>
          <a:bodyPr/>
          <a:lstStyle/>
          <a:p>
            <a:endParaRPr lang="en-US"/>
          </a:p>
        </p:txBody>
      </p:sp>
      <p:sp>
        <p:nvSpPr>
          <p:cNvPr id="868" name="Subtitle 867" hidden="1">
            <a:extLst>
              <a:ext uri="{FF2B5EF4-FFF2-40B4-BE49-F238E27FC236}">
                <a16:creationId xmlns:a16="http://schemas.microsoft.com/office/drawing/2014/main" id="{3AF8F633-3298-4862-E4DC-BE15DFD0C21B}"/>
              </a:ext>
            </a:extLst>
          </p:cNvPr>
          <p:cNvSpPr>
            <a:spLocks noGrp="1"/>
          </p:cNvSpPr>
          <p:nvPr>
            <p:ph type="subTitle" idx="4294967295"/>
          </p:nvPr>
        </p:nvSpPr>
        <p:spPr>
          <a:xfrm>
            <a:off x="1016988" y="2328150"/>
            <a:ext cx="3429900" cy="1059900"/>
          </a:xfrm>
        </p:spPr>
        <p:txBody>
          <a:bodyPr/>
          <a:lstStyle/>
          <a:p>
            <a:endParaRPr lang="en-US"/>
          </a:p>
        </p:txBody>
      </p:sp>
      <p:sp>
        <p:nvSpPr>
          <p:cNvPr id="870" name="Subtitle 869" hidden="1">
            <a:extLst>
              <a:ext uri="{FF2B5EF4-FFF2-40B4-BE49-F238E27FC236}">
                <a16:creationId xmlns:a16="http://schemas.microsoft.com/office/drawing/2014/main" id="{16D2D366-BAA2-E1C7-BA16-2EAFD65E33A4}"/>
              </a:ext>
            </a:extLst>
          </p:cNvPr>
          <p:cNvSpPr>
            <a:spLocks noGrp="1"/>
          </p:cNvSpPr>
          <p:nvPr>
            <p:ph type="subTitle" idx="4294967295"/>
          </p:nvPr>
        </p:nvSpPr>
        <p:spPr>
          <a:xfrm>
            <a:off x="1016988" y="2328150"/>
            <a:ext cx="3429900" cy="1059900"/>
          </a:xfrm>
        </p:spPr>
        <p:txBody>
          <a:bodyPr/>
          <a:lstStyle/>
          <a:p>
            <a:endParaRPr lang="en-US"/>
          </a:p>
        </p:txBody>
      </p:sp>
      <p:sp>
        <p:nvSpPr>
          <p:cNvPr id="872" name="Subtitle 871" hidden="1">
            <a:extLst>
              <a:ext uri="{FF2B5EF4-FFF2-40B4-BE49-F238E27FC236}">
                <a16:creationId xmlns:a16="http://schemas.microsoft.com/office/drawing/2014/main" id="{7178B505-EDBF-10A5-9673-9A041EDB54E9}"/>
              </a:ext>
            </a:extLst>
          </p:cNvPr>
          <p:cNvSpPr>
            <a:spLocks noGrp="1"/>
          </p:cNvSpPr>
          <p:nvPr>
            <p:ph type="subTitle" idx="4294967295"/>
          </p:nvPr>
        </p:nvSpPr>
        <p:spPr>
          <a:xfrm>
            <a:off x="1016988" y="2328150"/>
            <a:ext cx="3429900" cy="1059900"/>
          </a:xfrm>
        </p:spPr>
        <p:txBody>
          <a:bodyPr/>
          <a:lstStyle/>
          <a:p>
            <a:endParaRPr lang="en-US"/>
          </a:p>
        </p:txBody>
      </p:sp>
      <p:sp>
        <p:nvSpPr>
          <p:cNvPr id="874" name="Subtitle 873" hidden="1">
            <a:extLst>
              <a:ext uri="{FF2B5EF4-FFF2-40B4-BE49-F238E27FC236}">
                <a16:creationId xmlns:a16="http://schemas.microsoft.com/office/drawing/2014/main" id="{D05269D4-2054-5783-E23B-6A313D4F73A9}"/>
              </a:ext>
            </a:extLst>
          </p:cNvPr>
          <p:cNvSpPr>
            <a:spLocks noGrp="1"/>
          </p:cNvSpPr>
          <p:nvPr>
            <p:ph type="subTitle" idx="4294967295"/>
          </p:nvPr>
        </p:nvSpPr>
        <p:spPr>
          <a:xfrm>
            <a:off x="1016988" y="2328150"/>
            <a:ext cx="3429900" cy="1059900"/>
          </a:xfrm>
        </p:spPr>
        <p:txBody>
          <a:bodyPr/>
          <a:lstStyle/>
          <a:p>
            <a:endParaRPr lang="en-US"/>
          </a:p>
        </p:txBody>
      </p:sp>
      <p:sp>
        <p:nvSpPr>
          <p:cNvPr id="876" name="Subtitle 875" hidden="1">
            <a:extLst>
              <a:ext uri="{FF2B5EF4-FFF2-40B4-BE49-F238E27FC236}">
                <a16:creationId xmlns:a16="http://schemas.microsoft.com/office/drawing/2014/main" id="{4653215E-2272-06C9-2CD0-4C63F4DEB001}"/>
              </a:ext>
            </a:extLst>
          </p:cNvPr>
          <p:cNvSpPr>
            <a:spLocks noGrp="1"/>
          </p:cNvSpPr>
          <p:nvPr>
            <p:ph type="subTitle" idx="4294967295"/>
          </p:nvPr>
        </p:nvSpPr>
        <p:spPr>
          <a:xfrm>
            <a:off x="1016988" y="2328150"/>
            <a:ext cx="3429900" cy="1059900"/>
          </a:xfrm>
        </p:spPr>
        <p:txBody>
          <a:bodyPr/>
          <a:lstStyle/>
          <a:p>
            <a:endParaRPr lang="en-US"/>
          </a:p>
        </p:txBody>
      </p:sp>
      <p:sp>
        <p:nvSpPr>
          <p:cNvPr id="878" name="Subtitle 877" hidden="1">
            <a:extLst>
              <a:ext uri="{FF2B5EF4-FFF2-40B4-BE49-F238E27FC236}">
                <a16:creationId xmlns:a16="http://schemas.microsoft.com/office/drawing/2014/main" id="{F9C6D3F2-A667-63C4-44DA-FED7FC6F33D2}"/>
              </a:ext>
            </a:extLst>
          </p:cNvPr>
          <p:cNvSpPr>
            <a:spLocks noGrp="1"/>
          </p:cNvSpPr>
          <p:nvPr>
            <p:ph type="subTitle" idx="4294967295"/>
          </p:nvPr>
        </p:nvSpPr>
        <p:spPr>
          <a:xfrm>
            <a:off x="1016988" y="2328150"/>
            <a:ext cx="3429900" cy="1059900"/>
          </a:xfrm>
        </p:spPr>
        <p:txBody>
          <a:bodyPr/>
          <a:lstStyle/>
          <a:p>
            <a:endParaRPr lang="en-US"/>
          </a:p>
        </p:txBody>
      </p:sp>
      <p:sp>
        <p:nvSpPr>
          <p:cNvPr id="880" name="Subtitle 879" hidden="1">
            <a:extLst>
              <a:ext uri="{FF2B5EF4-FFF2-40B4-BE49-F238E27FC236}">
                <a16:creationId xmlns:a16="http://schemas.microsoft.com/office/drawing/2014/main" id="{45B673D3-95F5-33A4-421F-34021148927B}"/>
              </a:ext>
            </a:extLst>
          </p:cNvPr>
          <p:cNvSpPr>
            <a:spLocks noGrp="1"/>
          </p:cNvSpPr>
          <p:nvPr>
            <p:ph type="subTitle" idx="4294967295"/>
          </p:nvPr>
        </p:nvSpPr>
        <p:spPr>
          <a:xfrm>
            <a:off x="1016988" y="2328150"/>
            <a:ext cx="3429900" cy="1059900"/>
          </a:xfrm>
        </p:spPr>
        <p:txBody>
          <a:bodyPr/>
          <a:lstStyle/>
          <a:p>
            <a:endParaRPr lang="en-US"/>
          </a:p>
        </p:txBody>
      </p:sp>
      <p:sp>
        <p:nvSpPr>
          <p:cNvPr id="882" name="Subtitle 881" hidden="1">
            <a:extLst>
              <a:ext uri="{FF2B5EF4-FFF2-40B4-BE49-F238E27FC236}">
                <a16:creationId xmlns:a16="http://schemas.microsoft.com/office/drawing/2014/main" id="{0B4792F8-C37A-EEDF-E0C6-CD4B2B7DE662}"/>
              </a:ext>
            </a:extLst>
          </p:cNvPr>
          <p:cNvSpPr>
            <a:spLocks noGrp="1"/>
          </p:cNvSpPr>
          <p:nvPr>
            <p:ph type="subTitle" idx="4294967295"/>
          </p:nvPr>
        </p:nvSpPr>
        <p:spPr>
          <a:xfrm>
            <a:off x="1016988" y="2328150"/>
            <a:ext cx="3429900" cy="1059900"/>
          </a:xfrm>
        </p:spPr>
        <p:txBody>
          <a:bodyPr/>
          <a:lstStyle/>
          <a:p>
            <a:endParaRPr lang="en-US"/>
          </a:p>
        </p:txBody>
      </p:sp>
      <p:sp>
        <p:nvSpPr>
          <p:cNvPr id="884" name="Subtitle 883" hidden="1">
            <a:extLst>
              <a:ext uri="{FF2B5EF4-FFF2-40B4-BE49-F238E27FC236}">
                <a16:creationId xmlns:a16="http://schemas.microsoft.com/office/drawing/2014/main" id="{0DC1E87F-5F4F-102E-EBC2-379722503420}"/>
              </a:ext>
            </a:extLst>
          </p:cNvPr>
          <p:cNvSpPr>
            <a:spLocks noGrp="1"/>
          </p:cNvSpPr>
          <p:nvPr>
            <p:ph type="subTitle" idx="4294967295"/>
          </p:nvPr>
        </p:nvSpPr>
        <p:spPr>
          <a:xfrm>
            <a:off x="1016988" y="2328150"/>
            <a:ext cx="3429900" cy="1059900"/>
          </a:xfrm>
        </p:spPr>
        <p:txBody>
          <a:bodyPr/>
          <a:lstStyle/>
          <a:p>
            <a:endParaRPr lang="en-US"/>
          </a:p>
        </p:txBody>
      </p:sp>
      <p:sp>
        <p:nvSpPr>
          <p:cNvPr id="886" name="Subtitle 885" hidden="1">
            <a:extLst>
              <a:ext uri="{FF2B5EF4-FFF2-40B4-BE49-F238E27FC236}">
                <a16:creationId xmlns:a16="http://schemas.microsoft.com/office/drawing/2014/main" id="{5CC9B147-9E60-6E64-2A48-8F75E9E73F38}"/>
              </a:ext>
            </a:extLst>
          </p:cNvPr>
          <p:cNvSpPr>
            <a:spLocks noGrp="1"/>
          </p:cNvSpPr>
          <p:nvPr>
            <p:ph type="subTitle" idx="4294967295"/>
          </p:nvPr>
        </p:nvSpPr>
        <p:spPr>
          <a:xfrm>
            <a:off x="1016988" y="2328150"/>
            <a:ext cx="3429900" cy="1059900"/>
          </a:xfrm>
        </p:spPr>
        <p:txBody>
          <a:bodyPr/>
          <a:lstStyle/>
          <a:p>
            <a:endParaRPr lang="en-US"/>
          </a:p>
        </p:txBody>
      </p:sp>
      <p:pic>
        <p:nvPicPr>
          <p:cNvPr id="888" name="Picture 887">
            <a:extLst>
              <a:ext uri="{FF2B5EF4-FFF2-40B4-BE49-F238E27FC236}">
                <a16:creationId xmlns:a16="http://schemas.microsoft.com/office/drawing/2014/main" id="{48401B59-41F1-3856-4665-C108B6E22674}"/>
              </a:ext>
            </a:extLst>
          </p:cNvPr>
          <p:cNvPicPr>
            <a:picLocks noChangeAspect="1"/>
          </p:cNvPicPr>
          <p:nvPr/>
        </p:nvPicPr>
        <p:blipFill>
          <a:blip r:embed="rId3"/>
          <a:stretch>
            <a:fillRect/>
          </a:stretch>
        </p:blipFill>
        <p:spPr>
          <a:xfrm>
            <a:off x="822571" y="2049614"/>
            <a:ext cx="1639791" cy="1639791"/>
          </a:xfrm>
          <a:prstGeom prst="rect">
            <a:avLst/>
          </a:prstGeom>
        </p:spPr>
      </p:pic>
      <p:pic>
        <p:nvPicPr>
          <p:cNvPr id="1026" name="Picture 2" descr="Add to cart ">
            <a:extLst>
              <a:ext uri="{FF2B5EF4-FFF2-40B4-BE49-F238E27FC236}">
                <a16:creationId xmlns:a16="http://schemas.microsoft.com/office/drawing/2014/main" id="{C6467005-D2FC-2984-6A87-29E75AF33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362" y="2049614"/>
            <a:ext cx="1440905" cy="1440905"/>
          </a:xfrm>
          <a:prstGeom prst="rect">
            <a:avLst/>
          </a:prstGeom>
          <a:noFill/>
          <a:extLst>
            <a:ext uri="{909E8E84-426E-40DD-AFC4-6F175D3DCCD1}">
              <a14:hiddenFill xmlns:a14="http://schemas.microsoft.com/office/drawing/2010/main">
                <a:solidFill>
                  <a:srgbClr val="FFFFFF"/>
                </a:solidFill>
              </a14:hiddenFill>
            </a:ext>
          </a:extLst>
        </p:spPr>
      </p:pic>
      <p:pic>
        <p:nvPicPr>
          <p:cNvPr id="890" name="Picture 889">
            <a:extLst>
              <a:ext uri="{FF2B5EF4-FFF2-40B4-BE49-F238E27FC236}">
                <a16:creationId xmlns:a16="http://schemas.microsoft.com/office/drawing/2014/main" id="{AC964B48-0F95-E612-D4F1-09A44761F101}"/>
              </a:ext>
            </a:extLst>
          </p:cNvPr>
          <p:cNvPicPr>
            <a:picLocks noChangeAspect="1"/>
          </p:cNvPicPr>
          <p:nvPr/>
        </p:nvPicPr>
        <p:blipFill>
          <a:blip r:embed="rId5"/>
          <a:stretch>
            <a:fillRect/>
          </a:stretch>
        </p:blipFill>
        <p:spPr>
          <a:xfrm>
            <a:off x="1855305" y="3689405"/>
            <a:ext cx="804904" cy="804904"/>
          </a:xfrm>
          <a:prstGeom prst="rect">
            <a:avLst/>
          </a:prstGeom>
        </p:spPr>
      </p:pic>
      <p:pic>
        <p:nvPicPr>
          <p:cNvPr id="892" name="Picture 891">
            <a:extLst>
              <a:ext uri="{FF2B5EF4-FFF2-40B4-BE49-F238E27FC236}">
                <a16:creationId xmlns:a16="http://schemas.microsoft.com/office/drawing/2014/main" id="{5C14327C-25DA-1A22-7700-FE072BFF0EC4}"/>
              </a:ext>
            </a:extLst>
          </p:cNvPr>
          <p:cNvPicPr>
            <a:picLocks noChangeAspect="1"/>
          </p:cNvPicPr>
          <p:nvPr/>
        </p:nvPicPr>
        <p:blipFill rotWithShape="1">
          <a:blip r:embed="rId6"/>
          <a:srcRect r="6550"/>
          <a:stretch/>
        </p:blipFill>
        <p:spPr>
          <a:xfrm>
            <a:off x="5261010" y="2033661"/>
            <a:ext cx="1049450" cy="1123008"/>
          </a:xfrm>
          <a:prstGeom prst="rect">
            <a:avLst/>
          </a:prstGeom>
        </p:spPr>
      </p:pic>
      <p:pic>
        <p:nvPicPr>
          <p:cNvPr id="1033" name="Picture 9" descr="Check up ">
            <a:extLst>
              <a:ext uri="{FF2B5EF4-FFF2-40B4-BE49-F238E27FC236}">
                <a16:creationId xmlns:a16="http://schemas.microsoft.com/office/drawing/2014/main" id="{205ED0B6-07F6-7A7D-5791-F2E75D794B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020" y="2092174"/>
            <a:ext cx="954312" cy="104107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Waiting room ">
            <a:extLst>
              <a:ext uri="{FF2B5EF4-FFF2-40B4-BE49-F238E27FC236}">
                <a16:creationId xmlns:a16="http://schemas.microsoft.com/office/drawing/2014/main" id="{B39AB8EA-E6B3-751B-E2B5-7E8FD633DB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892" y="2094594"/>
            <a:ext cx="954312" cy="954312"/>
          </a:xfrm>
          <a:prstGeom prst="rect">
            <a:avLst/>
          </a:prstGeom>
          <a:noFill/>
          <a:extLst>
            <a:ext uri="{909E8E84-426E-40DD-AFC4-6F175D3DCCD1}">
              <a14:hiddenFill xmlns:a14="http://schemas.microsoft.com/office/drawing/2010/main">
                <a:solidFill>
                  <a:srgbClr val="FFFFFF"/>
                </a:solidFill>
              </a14:hiddenFill>
            </a:ext>
          </a:extLst>
        </p:spPr>
      </p:pic>
      <p:pic>
        <p:nvPicPr>
          <p:cNvPr id="895" name="Picture 894">
            <a:extLst>
              <a:ext uri="{FF2B5EF4-FFF2-40B4-BE49-F238E27FC236}">
                <a16:creationId xmlns:a16="http://schemas.microsoft.com/office/drawing/2014/main" id="{111B84DA-DC64-91E7-7ABE-F15061BB2B47}"/>
              </a:ext>
            </a:extLst>
          </p:cNvPr>
          <p:cNvPicPr>
            <a:picLocks noChangeAspect="1"/>
          </p:cNvPicPr>
          <p:nvPr/>
        </p:nvPicPr>
        <p:blipFill>
          <a:blip r:embed="rId9"/>
          <a:stretch>
            <a:fillRect/>
          </a:stretch>
        </p:blipFill>
        <p:spPr>
          <a:xfrm>
            <a:off x="5261010" y="3290018"/>
            <a:ext cx="1111360" cy="1111360"/>
          </a:xfrm>
          <a:prstGeom prst="rect">
            <a:avLst/>
          </a:prstGeom>
        </p:spPr>
      </p:pic>
      <p:pic>
        <p:nvPicPr>
          <p:cNvPr id="1037" name="Picture 13" descr="Disagree ">
            <a:extLst>
              <a:ext uri="{FF2B5EF4-FFF2-40B4-BE49-F238E27FC236}">
                <a16:creationId xmlns:a16="http://schemas.microsoft.com/office/drawing/2014/main" id="{1CDECD6D-EF92-2931-C5F7-9DBC6F4C9B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0533" y="3368542"/>
            <a:ext cx="954312" cy="954312"/>
          </a:xfrm>
          <a:prstGeom prst="rect">
            <a:avLst/>
          </a:prstGeom>
          <a:noFill/>
          <a:extLst>
            <a:ext uri="{909E8E84-426E-40DD-AFC4-6F175D3DCCD1}">
              <a14:hiddenFill xmlns:a14="http://schemas.microsoft.com/office/drawing/2010/main">
                <a:solidFill>
                  <a:srgbClr val="FFFFFF"/>
                </a:solidFill>
              </a14:hiddenFill>
            </a:ext>
          </a:extLst>
        </p:spPr>
      </p:pic>
      <p:sp>
        <p:nvSpPr>
          <p:cNvPr id="1024" name="Speech Bubble: Rectangle with Corners Rounded 1023">
            <a:extLst>
              <a:ext uri="{FF2B5EF4-FFF2-40B4-BE49-F238E27FC236}">
                <a16:creationId xmlns:a16="http://schemas.microsoft.com/office/drawing/2014/main" id="{47FB2DBD-2B6D-05CE-713A-2E4655400543}"/>
              </a:ext>
            </a:extLst>
          </p:cNvPr>
          <p:cNvSpPr/>
          <p:nvPr/>
        </p:nvSpPr>
        <p:spPr>
          <a:xfrm>
            <a:off x="5001370" y="205680"/>
            <a:ext cx="2487962" cy="1511801"/>
          </a:xfrm>
          <a:prstGeom prst="wedgeRoundRectCallout">
            <a:avLst>
              <a:gd name="adj1" fmla="val 8060"/>
              <a:gd name="adj2" fmla="val 88750"/>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kern="100">
                <a:latin typeface="Times New Roman" panose="02020603050405020304" pitchFamily="18" charset="0"/>
                <a:ea typeface="Yu Gothic" panose="020B0400000000000000" pitchFamily="34" charset="-128"/>
                <a:cs typeface="Times New Roman" panose="02020603050405020304" pitchFamily="18" charset="0"/>
              </a:rPr>
              <a:t>BHNT </a:t>
            </a:r>
            <a:r>
              <a:rPr lang="en-US" sz="1200" kern="100">
                <a:effectLst/>
                <a:latin typeface="Times New Roman" panose="02020603050405020304" pitchFamily="18" charset="0"/>
                <a:ea typeface="Yu Gothic" panose="020B0400000000000000" pitchFamily="34" charset="-128"/>
                <a:cs typeface="Times New Roman" panose="02020603050405020304" pitchFamily="18" charset="0"/>
              </a:rPr>
              <a:t>được coi như là một bản hợp đồng giữa công ty với KH với những thủ rục rất rườm rà và mất rất nhiều thời gian để KH điền các thông tin của họ vào mẫu đơn </a:t>
            </a:r>
            <a:br>
              <a:rPr lang="en-US" sz="1200" kern="100">
                <a:effectLst/>
                <a:latin typeface="Times New Roman" panose="02020603050405020304" pitchFamily="18" charset="0"/>
                <a:ea typeface="Yu Gothic" panose="020B0400000000000000" pitchFamily="34" charset="-128"/>
                <a:cs typeface="Times New Roman" panose="02020603050405020304" pitchFamily="18" charset="0"/>
              </a:rPr>
            </a:br>
            <a:r>
              <a:rPr lang="en-US" sz="1200" kern="100">
                <a:effectLst/>
                <a:latin typeface="Times New Roman" panose="02020603050405020304" pitchFamily="18" charset="0"/>
                <a:ea typeface="Yu Gothic" panose="020B0400000000000000" pitchFamily="34" charset="-128"/>
                <a:cs typeface="Times New Roman" panose="02020603050405020304" pitchFamily="18" charset="0"/>
              </a:rPr>
              <a:t>để có thể hoàn tất hồ sơ.</a:t>
            </a:r>
            <a:endParaRPr lang="en-US" sz="1200" kern="100">
              <a:effectLst/>
              <a:latin typeface="Georgia" panose="02040502050405020303" pitchFamily="18" charset="0"/>
              <a:ea typeface="Yu Gothic" panose="020B0400000000000000" pitchFamily="34" charset="-128"/>
              <a:cs typeface="Times New Roman" panose="02020603050405020304" pitchFamily="18" charset="0"/>
            </a:endParaRPr>
          </a:p>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circle(out)">
                                      <p:cBhvr>
                                        <p:cTn id="7" dur="1250"/>
                                        <p:tgtEl>
                                          <p:spTgt spid="6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88"/>
                                        </p:tgtEl>
                                        <p:attrNameLst>
                                          <p:attrName>style.visibility</p:attrName>
                                        </p:attrNameLst>
                                      </p:cBhvr>
                                      <p:to>
                                        <p:strVal val="visible"/>
                                      </p:to>
                                    </p:set>
                                    <p:animEffect transition="in" filter="wipe(down)">
                                      <p:cBhvr>
                                        <p:cTn id="12" dur="750"/>
                                        <p:tgtEl>
                                          <p:spTgt spid="888"/>
                                        </p:tgtEl>
                                      </p:cBhvr>
                                    </p:animEffect>
                                  </p:childTnLst>
                                </p:cTn>
                              </p:par>
                              <p:par>
                                <p:cTn id="13" presetID="2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750"/>
                                        <p:tgtEl>
                                          <p:spTgt spid="1026"/>
                                        </p:tgtEl>
                                      </p:cBhvr>
                                    </p:animEffect>
                                  </p:childTnLst>
                                </p:cTn>
                              </p:par>
                              <p:par>
                                <p:cTn id="16" presetID="22" presetClass="entr" presetSubtype="4" fill="hold" nodeType="withEffect">
                                  <p:stCondLst>
                                    <p:cond delay="0"/>
                                  </p:stCondLst>
                                  <p:childTnLst>
                                    <p:set>
                                      <p:cBhvr>
                                        <p:cTn id="17" dur="1" fill="hold">
                                          <p:stCondLst>
                                            <p:cond delay="0"/>
                                          </p:stCondLst>
                                        </p:cTn>
                                        <p:tgtEl>
                                          <p:spTgt spid="890"/>
                                        </p:tgtEl>
                                        <p:attrNameLst>
                                          <p:attrName>style.visibility</p:attrName>
                                        </p:attrNameLst>
                                      </p:cBhvr>
                                      <p:to>
                                        <p:strVal val="visible"/>
                                      </p:to>
                                    </p:set>
                                    <p:animEffect transition="in" filter="wipe(down)">
                                      <p:cBhvr>
                                        <p:cTn id="18" dur="750"/>
                                        <p:tgtEl>
                                          <p:spTgt spid="89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92"/>
                                        </p:tgtEl>
                                        <p:attrNameLst>
                                          <p:attrName>style.visibility</p:attrName>
                                        </p:attrNameLst>
                                      </p:cBhvr>
                                      <p:to>
                                        <p:strVal val="visible"/>
                                      </p:to>
                                    </p:set>
                                    <p:anim calcmode="lin" valueType="num">
                                      <p:cBhvr>
                                        <p:cTn id="23" dur="750" fill="hold"/>
                                        <p:tgtEl>
                                          <p:spTgt spid="892"/>
                                        </p:tgtEl>
                                        <p:attrNameLst>
                                          <p:attrName>ppt_w</p:attrName>
                                        </p:attrNameLst>
                                      </p:cBhvr>
                                      <p:tavLst>
                                        <p:tav tm="0">
                                          <p:val>
                                            <p:fltVal val="0"/>
                                          </p:val>
                                        </p:tav>
                                        <p:tav tm="100000">
                                          <p:val>
                                            <p:strVal val="#ppt_w"/>
                                          </p:val>
                                        </p:tav>
                                      </p:tavLst>
                                    </p:anim>
                                    <p:anim calcmode="lin" valueType="num">
                                      <p:cBhvr>
                                        <p:cTn id="24" dur="750" fill="hold"/>
                                        <p:tgtEl>
                                          <p:spTgt spid="892"/>
                                        </p:tgtEl>
                                        <p:attrNameLst>
                                          <p:attrName>ppt_h</p:attrName>
                                        </p:attrNameLst>
                                      </p:cBhvr>
                                      <p:tavLst>
                                        <p:tav tm="0">
                                          <p:val>
                                            <p:fltVal val="0"/>
                                          </p:val>
                                        </p:tav>
                                        <p:tav tm="100000">
                                          <p:val>
                                            <p:strVal val="#ppt_h"/>
                                          </p:val>
                                        </p:tav>
                                      </p:tavLst>
                                    </p:anim>
                                    <p:animEffect transition="in" filter="fade">
                                      <p:cBhvr>
                                        <p:cTn id="25" dur="750"/>
                                        <p:tgtEl>
                                          <p:spTgt spid="892"/>
                                        </p:tgtEl>
                                      </p:cBhvr>
                                    </p:animEffect>
                                  </p:childTnLst>
                                </p:cTn>
                              </p:par>
                              <p:par>
                                <p:cTn id="26" presetID="53" presetClass="entr" presetSubtype="16" fill="hold" nodeType="withEffect">
                                  <p:stCondLst>
                                    <p:cond delay="0"/>
                                  </p:stCondLst>
                                  <p:childTnLst>
                                    <p:set>
                                      <p:cBhvr>
                                        <p:cTn id="27" dur="1" fill="hold">
                                          <p:stCondLst>
                                            <p:cond delay="0"/>
                                          </p:stCondLst>
                                        </p:cTn>
                                        <p:tgtEl>
                                          <p:spTgt spid="1033"/>
                                        </p:tgtEl>
                                        <p:attrNameLst>
                                          <p:attrName>style.visibility</p:attrName>
                                        </p:attrNameLst>
                                      </p:cBhvr>
                                      <p:to>
                                        <p:strVal val="visible"/>
                                      </p:to>
                                    </p:set>
                                    <p:anim calcmode="lin" valueType="num">
                                      <p:cBhvr>
                                        <p:cTn id="28" dur="750" fill="hold"/>
                                        <p:tgtEl>
                                          <p:spTgt spid="1033"/>
                                        </p:tgtEl>
                                        <p:attrNameLst>
                                          <p:attrName>ppt_w</p:attrName>
                                        </p:attrNameLst>
                                      </p:cBhvr>
                                      <p:tavLst>
                                        <p:tav tm="0">
                                          <p:val>
                                            <p:fltVal val="0"/>
                                          </p:val>
                                        </p:tav>
                                        <p:tav tm="100000">
                                          <p:val>
                                            <p:strVal val="#ppt_w"/>
                                          </p:val>
                                        </p:tav>
                                      </p:tavLst>
                                    </p:anim>
                                    <p:anim calcmode="lin" valueType="num">
                                      <p:cBhvr>
                                        <p:cTn id="29" dur="750" fill="hold"/>
                                        <p:tgtEl>
                                          <p:spTgt spid="1033"/>
                                        </p:tgtEl>
                                        <p:attrNameLst>
                                          <p:attrName>ppt_h</p:attrName>
                                        </p:attrNameLst>
                                      </p:cBhvr>
                                      <p:tavLst>
                                        <p:tav tm="0">
                                          <p:val>
                                            <p:fltVal val="0"/>
                                          </p:val>
                                        </p:tav>
                                        <p:tav tm="100000">
                                          <p:val>
                                            <p:strVal val="#ppt_h"/>
                                          </p:val>
                                        </p:tav>
                                      </p:tavLst>
                                    </p:anim>
                                    <p:animEffect transition="in" filter="fade">
                                      <p:cBhvr>
                                        <p:cTn id="30" dur="750"/>
                                        <p:tgtEl>
                                          <p:spTgt spid="1033"/>
                                        </p:tgtEl>
                                      </p:cBhvr>
                                    </p:animEffect>
                                  </p:childTnLst>
                                </p:cTn>
                              </p:par>
                              <p:par>
                                <p:cTn id="31" presetID="53" presetClass="entr" presetSubtype="16"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750" fill="hold"/>
                                        <p:tgtEl>
                                          <p:spTgt spid="1035"/>
                                        </p:tgtEl>
                                        <p:attrNameLst>
                                          <p:attrName>ppt_w</p:attrName>
                                        </p:attrNameLst>
                                      </p:cBhvr>
                                      <p:tavLst>
                                        <p:tav tm="0">
                                          <p:val>
                                            <p:fltVal val="0"/>
                                          </p:val>
                                        </p:tav>
                                        <p:tav tm="100000">
                                          <p:val>
                                            <p:strVal val="#ppt_w"/>
                                          </p:val>
                                        </p:tav>
                                      </p:tavLst>
                                    </p:anim>
                                    <p:anim calcmode="lin" valueType="num">
                                      <p:cBhvr>
                                        <p:cTn id="34" dur="750" fill="hold"/>
                                        <p:tgtEl>
                                          <p:spTgt spid="1035"/>
                                        </p:tgtEl>
                                        <p:attrNameLst>
                                          <p:attrName>ppt_h</p:attrName>
                                        </p:attrNameLst>
                                      </p:cBhvr>
                                      <p:tavLst>
                                        <p:tav tm="0">
                                          <p:val>
                                            <p:fltVal val="0"/>
                                          </p:val>
                                        </p:tav>
                                        <p:tav tm="100000">
                                          <p:val>
                                            <p:strVal val="#ppt_h"/>
                                          </p:val>
                                        </p:tav>
                                      </p:tavLst>
                                    </p:anim>
                                    <p:animEffect transition="in" filter="fade">
                                      <p:cBhvr>
                                        <p:cTn id="35" dur="750"/>
                                        <p:tgtEl>
                                          <p:spTgt spid="1035"/>
                                        </p:tgtEl>
                                      </p:cBhvr>
                                    </p:animEffect>
                                  </p:childTnLst>
                                </p:cTn>
                              </p:par>
                              <p:par>
                                <p:cTn id="36" presetID="53" presetClass="entr" presetSubtype="16" fill="hold" nodeType="withEffect">
                                  <p:stCondLst>
                                    <p:cond delay="0"/>
                                  </p:stCondLst>
                                  <p:childTnLst>
                                    <p:set>
                                      <p:cBhvr>
                                        <p:cTn id="37" dur="1" fill="hold">
                                          <p:stCondLst>
                                            <p:cond delay="0"/>
                                          </p:stCondLst>
                                        </p:cTn>
                                        <p:tgtEl>
                                          <p:spTgt spid="895"/>
                                        </p:tgtEl>
                                        <p:attrNameLst>
                                          <p:attrName>style.visibility</p:attrName>
                                        </p:attrNameLst>
                                      </p:cBhvr>
                                      <p:to>
                                        <p:strVal val="visible"/>
                                      </p:to>
                                    </p:set>
                                    <p:anim calcmode="lin" valueType="num">
                                      <p:cBhvr>
                                        <p:cTn id="38" dur="750" fill="hold"/>
                                        <p:tgtEl>
                                          <p:spTgt spid="895"/>
                                        </p:tgtEl>
                                        <p:attrNameLst>
                                          <p:attrName>ppt_w</p:attrName>
                                        </p:attrNameLst>
                                      </p:cBhvr>
                                      <p:tavLst>
                                        <p:tav tm="0">
                                          <p:val>
                                            <p:fltVal val="0"/>
                                          </p:val>
                                        </p:tav>
                                        <p:tav tm="100000">
                                          <p:val>
                                            <p:strVal val="#ppt_w"/>
                                          </p:val>
                                        </p:tav>
                                      </p:tavLst>
                                    </p:anim>
                                    <p:anim calcmode="lin" valueType="num">
                                      <p:cBhvr>
                                        <p:cTn id="39" dur="750" fill="hold"/>
                                        <p:tgtEl>
                                          <p:spTgt spid="895"/>
                                        </p:tgtEl>
                                        <p:attrNameLst>
                                          <p:attrName>ppt_h</p:attrName>
                                        </p:attrNameLst>
                                      </p:cBhvr>
                                      <p:tavLst>
                                        <p:tav tm="0">
                                          <p:val>
                                            <p:fltVal val="0"/>
                                          </p:val>
                                        </p:tav>
                                        <p:tav tm="100000">
                                          <p:val>
                                            <p:strVal val="#ppt_h"/>
                                          </p:val>
                                        </p:tav>
                                      </p:tavLst>
                                    </p:anim>
                                    <p:animEffect transition="in" filter="fade">
                                      <p:cBhvr>
                                        <p:cTn id="40" dur="750"/>
                                        <p:tgtEl>
                                          <p:spTgt spid="895"/>
                                        </p:tgtEl>
                                      </p:cBhvr>
                                    </p:animEffect>
                                  </p:childTnLst>
                                </p:cTn>
                              </p:par>
                              <p:par>
                                <p:cTn id="41" presetID="53" presetClass="entr" presetSubtype="16" fill="hold" nodeType="withEffect">
                                  <p:stCondLst>
                                    <p:cond delay="0"/>
                                  </p:stCondLst>
                                  <p:childTnLst>
                                    <p:set>
                                      <p:cBhvr>
                                        <p:cTn id="42" dur="1" fill="hold">
                                          <p:stCondLst>
                                            <p:cond delay="0"/>
                                          </p:stCondLst>
                                        </p:cTn>
                                        <p:tgtEl>
                                          <p:spTgt spid="1037"/>
                                        </p:tgtEl>
                                        <p:attrNameLst>
                                          <p:attrName>style.visibility</p:attrName>
                                        </p:attrNameLst>
                                      </p:cBhvr>
                                      <p:to>
                                        <p:strVal val="visible"/>
                                      </p:to>
                                    </p:set>
                                    <p:anim calcmode="lin" valueType="num">
                                      <p:cBhvr>
                                        <p:cTn id="43" dur="750" fill="hold"/>
                                        <p:tgtEl>
                                          <p:spTgt spid="1037"/>
                                        </p:tgtEl>
                                        <p:attrNameLst>
                                          <p:attrName>ppt_w</p:attrName>
                                        </p:attrNameLst>
                                      </p:cBhvr>
                                      <p:tavLst>
                                        <p:tav tm="0">
                                          <p:val>
                                            <p:fltVal val="0"/>
                                          </p:val>
                                        </p:tav>
                                        <p:tav tm="100000">
                                          <p:val>
                                            <p:strVal val="#ppt_w"/>
                                          </p:val>
                                        </p:tav>
                                      </p:tavLst>
                                    </p:anim>
                                    <p:anim calcmode="lin" valueType="num">
                                      <p:cBhvr>
                                        <p:cTn id="44" dur="750" fill="hold"/>
                                        <p:tgtEl>
                                          <p:spTgt spid="1037"/>
                                        </p:tgtEl>
                                        <p:attrNameLst>
                                          <p:attrName>ppt_h</p:attrName>
                                        </p:attrNameLst>
                                      </p:cBhvr>
                                      <p:tavLst>
                                        <p:tav tm="0">
                                          <p:val>
                                            <p:fltVal val="0"/>
                                          </p:val>
                                        </p:tav>
                                        <p:tav tm="100000">
                                          <p:val>
                                            <p:strVal val="#ppt_h"/>
                                          </p:val>
                                        </p:tav>
                                      </p:tavLst>
                                    </p:anim>
                                    <p:animEffect transition="in" filter="fade">
                                      <p:cBhvr>
                                        <p:cTn id="45" dur="750"/>
                                        <p:tgtEl>
                                          <p:spTgt spid="1037"/>
                                        </p:tgtEl>
                                      </p:cBhvr>
                                    </p:animEffect>
                                  </p:childTnLst>
                                </p:cTn>
                              </p:par>
                            </p:childTnLst>
                          </p:cTn>
                        </p:par>
                        <p:par>
                          <p:cTn id="46" fill="hold">
                            <p:stCondLst>
                              <p:cond delay="750"/>
                            </p:stCondLst>
                            <p:childTnLst>
                              <p:par>
                                <p:cTn id="47" presetID="21" presetClass="entr" presetSubtype="1" fill="hold" grpId="0" nodeType="afterEffect">
                                  <p:stCondLst>
                                    <p:cond delay="0"/>
                                  </p:stCondLst>
                                  <p:childTnLst>
                                    <p:set>
                                      <p:cBhvr>
                                        <p:cTn id="48" dur="1" fill="hold">
                                          <p:stCondLst>
                                            <p:cond delay="0"/>
                                          </p:stCondLst>
                                        </p:cTn>
                                        <p:tgtEl>
                                          <p:spTgt spid="1024"/>
                                        </p:tgtEl>
                                        <p:attrNameLst>
                                          <p:attrName>style.visibility</p:attrName>
                                        </p:attrNameLst>
                                      </p:cBhvr>
                                      <p:to>
                                        <p:strVal val="visible"/>
                                      </p:to>
                                    </p:set>
                                    <p:animEffect transition="in" filter="wheel(1)">
                                      <p:cBhvr>
                                        <p:cTn id="49" dur="1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p:bldP spid="10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61"/>
          <p:cNvSpPr txBox="1">
            <a:spLocks noGrp="1"/>
          </p:cNvSpPr>
          <p:nvPr>
            <p:ph type="title"/>
          </p:nvPr>
        </p:nvSpPr>
        <p:spPr>
          <a:xfrm>
            <a:off x="1715057" y="401535"/>
            <a:ext cx="6576000" cy="12595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solidFill>
                  <a:srgbClr val="FFACC4"/>
                </a:solidFill>
              </a:rPr>
              <a:t>Only 40% of U.S. households own individual life insurance</a:t>
            </a:r>
          </a:p>
        </p:txBody>
      </p:sp>
      <p:sp>
        <p:nvSpPr>
          <p:cNvPr id="1728" name="Google Shape;1728;p61"/>
          <p:cNvSpPr txBox="1">
            <a:spLocks noGrp="1"/>
          </p:cNvSpPr>
          <p:nvPr>
            <p:ph type="subTitle" idx="1"/>
          </p:nvPr>
        </p:nvSpPr>
        <p:spPr>
          <a:xfrm>
            <a:off x="1284000" y="1906784"/>
            <a:ext cx="7007057" cy="2284911"/>
          </a:xfrm>
          <a:prstGeom prst="rect">
            <a:avLst/>
          </a:prstGeom>
        </p:spPr>
        <p:txBody>
          <a:bodyPr spcFirstLastPara="1" wrap="square" lIns="91425" tIns="91425" rIns="91425" bIns="91425" anchor="t" anchorCtr="0">
            <a:noAutofit/>
          </a:bodyPr>
          <a:lstStyle/>
          <a:p>
            <a:pPr marL="233363" lvl="0" indent="-233363" algn="l" rtl="0">
              <a:spcBef>
                <a:spcPts val="0"/>
              </a:spcBef>
              <a:spcAft>
                <a:spcPts val="0"/>
              </a:spcAft>
              <a:tabLst>
                <a:tab pos="169863" algn="l"/>
              </a:tabLst>
            </a:pPr>
            <a:r>
              <a:rPr lang="vi-VN" err="1">
                <a:latin typeface="+mn-lt"/>
              </a:rPr>
              <a:t>Prudential</a:t>
            </a:r>
            <a:r>
              <a:rPr lang="vi-VN">
                <a:latin typeface="+mn-lt"/>
              </a:rPr>
              <a:t> muốn giúp KH mới và KH hiện tại nhận được </a:t>
            </a:r>
            <a:br>
              <a:rPr lang="en-US">
                <a:latin typeface="+mn-lt"/>
              </a:rPr>
            </a:br>
            <a:r>
              <a:rPr lang="vi-VN">
                <a:latin typeface="+mn-lt"/>
              </a:rPr>
              <a:t>báo giá nhanh hơn, ít tốn công sức hơn trong khi vẫn duy trì</a:t>
            </a:r>
            <a:r>
              <a:rPr lang="en-US">
                <a:latin typeface="+mn-lt"/>
              </a:rPr>
              <a:t> </a:t>
            </a:r>
            <a:r>
              <a:rPr lang="en-US" err="1">
                <a:latin typeface="+mn-lt"/>
              </a:rPr>
              <a:t>được</a:t>
            </a:r>
            <a:r>
              <a:rPr lang="vi-VN">
                <a:latin typeface="+mn-lt"/>
              </a:rPr>
              <a:t> ranh giới về quyền riêng tư. </a:t>
            </a:r>
            <a:endParaRPr lang="en-US">
              <a:latin typeface="+mn-lt"/>
            </a:endParaRPr>
          </a:p>
          <a:p>
            <a:pPr marL="233363" lvl="0" indent="-233363" algn="l" rtl="0">
              <a:spcBef>
                <a:spcPts val="0"/>
              </a:spcBef>
              <a:spcAft>
                <a:spcPts val="0"/>
              </a:spcAft>
              <a:tabLst>
                <a:tab pos="169863" algn="l"/>
              </a:tabLst>
            </a:pPr>
            <a:endParaRPr lang="en-US">
              <a:latin typeface="+mn-lt"/>
            </a:endParaRPr>
          </a:p>
          <a:p>
            <a:pPr marL="233363" lvl="0" indent="-233363" algn="l"/>
            <a:r>
              <a:rPr lang="vi-VN">
                <a:latin typeface="+mn-lt"/>
              </a:rPr>
              <a:t>Vì thế nên họ muốn mình tạo một mô hình phỏng đoán, phân loại chính xác các nhóm khách hàng khi mua bảo hiểm. </a:t>
            </a:r>
            <a:r>
              <a:rPr lang="en-US">
                <a:latin typeface="+mn-lt"/>
              </a:rPr>
              <a:t>T</a:t>
            </a:r>
            <a:r>
              <a:rPr lang="vi-VN">
                <a:latin typeface="+mn-lt"/>
              </a:rPr>
              <a:t>ừ đó có thể giảm thiểu được rủi ro về việc đền bù hợp đồng</a:t>
            </a:r>
            <a:r>
              <a:rPr lang="en-US">
                <a:latin typeface="+mn-lt"/>
              </a:rPr>
              <a:t>.</a:t>
            </a:r>
            <a:br>
              <a:rPr lang="en-US">
                <a:latin typeface="+mn-lt"/>
              </a:rPr>
            </a:br>
            <a:endParaRPr>
              <a:latin typeface="+mn-lt"/>
            </a:endParaRPr>
          </a:p>
        </p:txBody>
      </p:sp>
      <p:pic>
        <p:nvPicPr>
          <p:cNvPr id="5" name="Picture 4">
            <a:extLst>
              <a:ext uri="{FF2B5EF4-FFF2-40B4-BE49-F238E27FC236}">
                <a16:creationId xmlns:a16="http://schemas.microsoft.com/office/drawing/2014/main" id="{300101D8-41E9-14AB-1697-C93A4E4EB50C}"/>
              </a:ext>
            </a:extLst>
          </p:cNvPr>
          <p:cNvPicPr>
            <a:picLocks noChangeAspect="1"/>
          </p:cNvPicPr>
          <p:nvPr/>
        </p:nvPicPr>
        <p:blipFill>
          <a:blip r:embed="rId3"/>
          <a:stretch>
            <a:fillRect/>
          </a:stretch>
        </p:blipFill>
        <p:spPr>
          <a:xfrm>
            <a:off x="455542" y="389717"/>
            <a:ext cx="1259515" cy="1259515"/>
          </a:xfrm>
          <a:prstGeom prst="rect">
            <a:avLst/>
          </a:prstGeom>
        </p:spPr>
      </p:pic>
      <p:pic>
        <p:nvPicPr>
          <p:cNvPr id="2050" name="Picture 2" descr="Goal ">
            <a:extLst>
              <a:ext uri="{FF2B5EF4-FFF2-40B4-BE49-F238E27FC236}">
                <a16:creationId xmlns:a16="http://schemas.microsoft.com/office/drawing/2014/main" id="{B20562DE-D709-D171-0A74-87E35EC76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97" y="1906784"/>
            <a:ext cx="572203" cy="572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oal ">
            <a:extLst>
              <a:ext uri="{FF2B5EF4-FFF2-40B4-BE49-F238E27FC236}">
                <a16:creationId xmlns:a16="http://schemas.microsoft.com/office/drawing/2014/main" id="{9FD44173-7CF0-1F33-744D-ADE58E4FD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34" y="3049239"/>
            <a:ext cx="572203" cy="572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5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solidFill>
                  <a:schemeClr val="bg2">
                    <a:lumMod val="50000"/>
                  </a:schemeClr>
                </a:solidFill>
                <a:latin typeface="+mn-lt"/>
              </a:rPr>
              <a:t>Mục tiêu</a:t>
            </a:r>
          </a:p>
        </p:txBody>
      </p:sp>
      <p:sp>
        <p:nvSpPr>
          <p:cNvPr id="1618" name="Google Shape;1618;p58"/>
          <p:cNvSpPr/>
          <p:nvPr/>
        </p:nvSpPr>
        <p:spPr>
          <a:xfrm>
            <a:off x="3094425" y="1218400"/>
            <a:ext cx="2955300" cy="512100"/>
          </a:xfrm>
          <a:prstGeom prst="snip2DiagRect">
            <a:avLst>
              <a:gd name="adj1" fmla="val 0"/>
              <a:gd name="adj2" fmla="val 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Poppins"/>
                <a:ea typeface="Poppins"/>
                <a:cs typeface="Poppins"/>
                <a:sym typeface="Poppins"/>
              </a:rPr>
              <a:t>Our model</a:t>
            </a:r>
            <a:endParaRPr sz="2500" b="1">
              <a:solidFill>
                <a:schemeClr val="dk1"/>
              </a:solidFill>
              <a:latin typeface="Poppins"/>
              <a:ea typeface="Poppins"/>
              <a:cs typeface="Poppins"/>
              <a:sym typeface="Poppins"/>
            </a:endParaRPr>
          </a:p>
        </p:txBody>
      </p:sp>
      <p:cxnSp>
        <p:nvCxnSpPr>
          <p:cNvPr id="1619" name="Google Shape;1619;p58"/>
          <p:cNvCxnSpPr>
            <a:cxnSpLocks/>
          </p:cNvCxnSpPr>
          <p:nvPr/>
        </p:nvCxnSpPr>
        <p:spPr>
          <a:xfrm rot="5400000">
            <a:off x="3638741" y="1647256"/>
            <a:ext cx="774300" cy="940788"/>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621" name="Google Shape;1621;p58"/>
          <p:cNvCxnSpPr>
            <a:cxnSpLocks/>
            <a:stCxn id="1622" idx="0"/>
            <a:endCxn id="1618" idx="1"/>
          </p:cNvCxnSpPr>
          <p:nvPr/>
        </p:nvCxnSpPr>
        <p:spPr>
          <a:xfrm rot="5400000" flipH="1" flipV="1">
            <a:off x="2648462" y="581187"/>
            <a:ext cx="774300" cy="3072926"/>
          </a:xfrm>
          <a:prstGeom prst="bentConnector3">
            <a:avLst>
              <a:gd name="adj1" fmla="val 50000"/>
            </a:avLst>
          </a:prstGeom>
          <a:noFill/>
          <a:ln w="19050" cap="flat" cmpd="sng">
            <a:solidFill>
              <a:schemeClr val="dk1"/>
            </a:solidFill>
            <a:prstDash val="solid"/>
            <a:round/>
            <a:headEnd type="none" w="sm" len="sm"/>
            <a:tailEnd type="none" w="sm" len="sm"/>
          </a:ln>
        </p:spPr>
      </p:cxnSp>
      <p:cxnSp>
        <p:nvCxnSpPr>
          <p:cNvPr id="1623" name="Google Shape;1623;p58"/>
          <p:cNvCxnSpPr>
            <a:cxnSpLocks/>
          </p:cNvCxnSpPr>
          <p:nvPr/>
        </p:nvCxnSpPr>
        <p:spPr>
          <a:xfrm>
            <a:off x="4706073" y="2117650"/>
            <a:ext cx="3184277" cy="766316"/>
          </a:xfrm>
          <a:prstGeom prst="bentConnector2">
            <a:avLst/>
          </a:prstGeom>
          <a:noFill/>
          <a:ln w="19050" cap="flat" cmpd="sng">
            <a:solidFill>
              <a:schemeClr val="dk1"/>
            </a:solidFill>
            <a:prstDash val="solid"/>
            <a:round/>
            <a:headEnd type="none" w="sm" len="sm"/>
            <a:tailEnd type="none" w="sm" len="sm"/>
          </a:ln>
        </p:spPr>
      </p:cxnSp>
      <p:sp>
        <p:nvSpPr>
          <p:cNvPr id="1626" name="Google Shape;1626;p58"/>
          <p:cNvSpPr txBox="1">
            <a:spLocks noGrp="1"/>
          </p:cNvSpPr>
          <p:nvPr>
            <p:ph type="subTitle" idx="4294967295"/>
          </p:nvPr>
        </p:nvSpPr>
        <p:spPr>
          <a:xfrm>
            <a:off x="313612" y="3525411"/>
            <a:ext cx="2271727" cy="848834"/>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mn-lt"/>
                <a:ea typeface="Poppins"/>
                <a:cs typeface="Poppins"/>
                <a:sym typeface="Poppins"/>
              </a:rPr>
              <a:t>Cải thiện khả năng đánh giá rủi ro</a:t>
            </a:r>
            <a:endParaRPr sz="1800" b="1">
              <a:solidFill>
                <a:schemeClr val="dk1"/>
              </a:solidFill>
              <a:latin typeface="+mn-lt"/>
              <a:ea typeface="Poppins"/>
              <a:cs typeface="Poppins"/>
              <a:sym typeface="Poppins"/>
            </a:endParaRPr>
          </a:p>
        </p:txBody>
      </p:sp>
      <p:sp>
        <p:nvSpPr>
          <p:cNvPr id="1631" name="Google Shape;1631;p58"/>
          <p:cNvSpPr txBox="1">
            <a:spLocks noGrp="1"/>
          </p:cNvSpPr>
          <p:nvPr>
            <p:ph type="subTitle" idx="4294967295"/>
          </p:nvPr>
        </p:nvSpPr>
        <p:spPr>
          <a:xfrm>
            <a:off x="6950820" y="3442258"/>
            <a:ext cx="1885200" cy="931949"/>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US" sz="1800" b="1">
                <a:solidFill>
                  <a:schemeClr val="dk1"/>
                </a:solidFill>
                <a:latin typeface="+mn-lt"/>
                <a:ea typeface="Poppins"/>
                <a:cs typeface="Poppins"/>
                <a:sym typeface="Poppins"/>
              </a:rPr>
              <a:t>T</a:t>
            </a:r>
            <a:r>
              <a:rPr lang="vi-VN" sz="1800" b="1">
                <a:solidFill>
                  <a:schemeClr val="dk1"/>
                </a:solidFill>
                <a:latin typeface="+mn-lt"/>
                <a:ea typeface="Poppins"/>
                <a:cs typeface="Poppins"/>
                <a:sym typeface="Poppins"/>
              </a:rPr>
              <a:t>ối ưu hóa </a:t>
            </a:r>
            <a:br>
              <a:rPr lang="en-US" sz="1800" b="1">
                <a:solidFill>
                  <a:schemeClr val="dk1"/>
                </a:solidFill>
                <a:latin typeface="+mn-lt"/>
                <a:ea typeface="Poppins"/>
                <a:cs typeface="Poppins"/>
                <a:sym typeface="Poppins"/>
              </a:rPr>
            </a:br>
            <a:r>
              <a:rPr lang="vi-VN" sz="1800" b="1">
                <a:solidFill>
                  <a:schemeClr val="dk1"/>
                </a:solidFill>
                <a:latin typeface="+mn-lt"/>
                <a:ea typeface="Poppins"/>
                <a:cs typeface="Poppins"/>
                <a:sym typeface="Poppins"/>
              </a:rPr>
              <a:t>lợi nhuận</a:t>
            </a:r>
            <a:endParaRPr sz="1800" b="1">
              <a:solidFill>
                <a:schemeClr val="dk1"/>
              </a:solidFill>
              <a:latin typeface="+mn-lt"/>
              <a:ea typeface="Poppins"/>
              <a:cs typeface="Poppins"/>
              <a:sym typeface="Poppins"/>
            </a:endParaRPr>
          </a:p>
        </p:txBody>
      </p:sp>
      <p:cxnSp>
        <p:nvCxnSpPr>
          <p:cNvPr id="1633" name="Google Shape;1633;p58"/>
          <p:cNvCxnSpPr>
            <a:cxnSpLocks/>
            <a:endCxn id="1618" idx="1"/>
          </p:cNvCxnSpPr>
          <p:nvPr/>
        </p:nvCxnSpPr>
        <p:spPr>
          <a:xfrm rot="5400000" flipH="1">
            <a:off x="4669788" y="1632850"/>
            <a:ext cx="774300" cy="969600"/>
          </a:xfrm>
          <a:prstGeom prst="bentConnector3">
            <a:avLst>
              <a:gd name="adj1" fmla="val 50000"/>
            </a:avLst>
          </a:prstGeom>
          <a:noFill/>
          <a:ln w="19050" cap="flat" cmpd="sng">
            <a:solidFill>
              <a:schemeClr val="dk1"/>
            </a:solidFill>
            <a:prstDash val="solid"/>
            <a:round/>
            <a:headEnd type="none" w="med" len="med"/>
            <a:tailEnd type="none" w="med" len="med"/>
          </a:ln>
        </p:spPr>
      </p:cxnSp>
      <p:sp>
        <p:nvSpPr>
          <p:cNvPr id="1622" name="Google Shape;1622;p58"/>
          <p:cNvSpPr/>
          <p:nvPr/>
        </p:nvSpPr>
        <p:spPr>
          <a:xfrm>
            <a:off x="1083060" y="2504800"/>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9" name="Google Shape;1622;p58">
            <a:extLst>
              <a:ext uri="{FF2B5EF4-FFF2-40B4-BE49-F238E27FC236}">
                <a16:creationId xmlns:a16="http://schemas.microsoft.com/office/drawing/2014/main" id="{31ABC5E6-7C49-66AF-6E6A-B8039CBC1897}"/>
              </a:ext>
            </a:extLst>
          </p:cNvPr>
          <p:cNvSpPr/>
          <p:nvPr/>
        </p:nvSpPr>
        <p:spPr>
          <a:xfrm>
            <a:off x="7426906" y="2500808"/>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pic>
        <p:nvPicPr>
          <p:cNvPr id="18" name="Picture 17">
            <a:extLst>
              <a:ext uri="{FF2B5EF4-FFF2-40B4-BE49-F238E27FC236}">
                <a16:creationId xmlns:a16="http://schemas.microsoft.com/office/drawing/2014/main" id="{CD0E15DA-64E3-C3F5-28D5-CDABA4C907AA}"/>
              </a:ext>
            </a:extLst>
          </p:cNvPr>
          <p:cNvPicPr>
            <a:picLocks noChangeAspect="1"/>
          </p:cNvPicPr>
          <p:nvPr/>
        </p:nvPicPr>
        <p:blipFill>
          <a:blip r:embed="rId3"/>
          <a:stretch>
            <a:fillRect/>
          </a:stretch>
        </p:blipFill>
        <p:spPr>
          <a:xfrm>
            <a:off x="7464869" y="2519337"/>
            <a:ext cx="756249" cy="756249"/>
          </a:xfrm>
          <a:prstGeom prst="rect">
            <a:avLst/>
          </a:prstGeom>
        </p:spPr>
      </p:pic>
      <p:pic>
        <p:nvPicPr>
          <p:cNvPr id="20" name="Picture 19">
            <a:extLst>
              <a:ext uri="{FF2B5EF4-FFF2-40B4-BE49-F238E27FC236}">
                <a16:creationId xmlns:a16="http://schemas.microsoft.com/office/drawing/2014/main" id="{E6F7AB5B-745D-AB65-2A41-B20553328286}"/>
              </a:ext>
            </a:extLst>
          </p:cNvPr>
          <p:cNvPicPr>
            <a:picLocks noChangeAspect="1"/>
          </p:cNvPicPr>
          <p:nvPr/>
        </p:nvPicPr>
        <p:blipFill>
          <a:blip r:embed="rId4"/>
          <a:stretch>
            <a:fillRect/>
          </a:stretch>
        </p:blipFill>
        <p:spPr>
          <a:xfrm>
            <a:off x="1154990" y="2557908"/>
            <a:ext cx="688316" cy="688316"/>
          </a:xfrm>
          <a:prstGeom prst="rect">
            <a:avLst/>
          </a:prstGeom>
        </p:spPr>
      </p:pic>
      <p:sp>
        <p:nvSpPr>
          <p:cNvPr id="2" name="Google Shape;1622;p58">
            <a:extLst>
              <a:ext uri="{FF2B5EF4-FFF2-40B4-BE49-F238E27FC236}">
                <a16:creationId xmlns:a16="http://schemas.microsoft.com/office/drawing/2014/main" id="{0E356464-316A-C983-7446-6D074617AC27}"/>
              </a:ext>
            </a:extLst>
          </p:cNvPr>
          <p:cNvSpPr/>
          <p:nvPr/>
        </p:nvSpPr>
        <p:spPr>
          <a:xfrm>
            <a:off x="5125649" y="2500770"/>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sp>
        <p:nvSpPr>
          <p:cNvPr id="3" name="Google Shape;1625;p58">
            <a:extLst>
              <a:ext uri="{FF2B5EF4-FFF2-40B4-BE49-F238E27FC236}">
                <a16:creationId xmlns:a16="http://schemas.microsoft.com/office/drawing/2014/main" id="{A1E0EC8A-A77E-0CEC-6495-F6EA05F13771}"/>
              </a:ext>
            </a:extLst>
          </p:cNvPr>
          <p:cNvSpPr txBox="1">
            <a:spLocks/>
          </p:cNvSpPr>
          <p:nvPr/>
        </p:nvSpPr>
        <p:spPr>
          <a:xfrm>
            <a:off x="4673463" y="3460945"/>
            <a:ext cx="1885200" cy="91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1pPr>
            <a:lvl2pPr marL="914400" marR="0" lvl="1"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2pPr>
            <a:lvl3pPr marL="1371600" marR="0" lvl="2"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3pPr>
            <a:lvl4pPr marL="1828800" marR="0" lvl="3"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4pPr>
            <a:lvl5pPr marL="2286000" marR="0" lvl="4"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5pPr>
            <a:lvl6pPr marL="2743200" marR="0" lvl="5"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6pPr>
            <a:lvl7pPr marL="3200400" marR="0" lvl="6"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7pPr>
            <a:lvl8pPr marL="3657600" marR="0" lvl="7"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8pPr>
            <a:lvl9pPr marL="4114800" marR="0" lvl="8" indent="-317500" algn="l" rtl="0">
              <a:lnSpc>
                <a:spcPct val="115000"/>
              </a:lnSpc>
              <a:spcBef>
                <a:spcPts val="1600"/>
              </a:spcBef>
              <a:spcAft>
                <a:spcPts val="1600"/>
              </a:spcAft>
              <a:buClr>
                <a:schemeClr val="lt1"/>
              </a:buClr>
              <a:buSzPts val="1400"/>
              <a:buFont typeface="Oxygen"/>
              <a:buChar char="■"/>
              <a:defRPr sz="1400" b="0" i="0" u="none" strike="noStrike" cap="none">
                <a:solidFill>
                  <a:schemeClr val="lt1"/>
                </a:solidFill>
                <a:latin typeface="Oxygen"/>
                <a:ea typeface="Oxygen"/>
                <a:cs typeface="Oxygen"/>
                <a:sym typeface="Oxygen"/>
              </a:defRPr>
            </a:lvl9pPr>
          </a:lstStyle>
          <a:p>
            <a:pPr marL="0" indent="0" algn="ctr">
              <a:buFont typeface="Oxygen"/>
              <a:buNone/>
            </a:pPr>
            <a:r>
              <a:rPr lang="en-US" sz="1800" b="1">
                <a:solidFill>
                  <a:schemeClr val="dk1"/>
                </a:solidFill>
                <a:latin typeface="+mn-lt"/>
                <a:ea typeface="Poppins"/>
                <a:cs typeface="Poppins"/>
                <a:sym typeface="Poppins"/>
              </a:rPr>
              <a:t>Cải thiện </a:t>
            </a:r>
            <a:br>
              <a:rPr lang="en-US" sz="1800" b="1">
                <a:solidFill>
                  <a:schemeClr val="dk1"/>
                </a:solidFill>
                <a:latin typeface="+mn-lt"/>
                <a:ea typeface="Poppins"/>
                <a:cs typeface="Poppins"/>
                <a:sym typeface="Poppins"/>
              </a:rPr>
            </a:br>
            <a:r>
              <a:rPr lang="en-US" sz="1800" b="1">
                <a:solidFill>
                  <a:schemeClr val="dk1"/>
                </a:solidFill>
                <a:latin typeface="+mn-lt"/>
                <a:ea typeface="Poppins"/>
                <a:cs typeface="Poppins"/>
                <a:sym typeface="Poppins"/>
              </a:rPr>
              <a:t>trải nghiệm KH</a:t>
            </a:r>
          </a:p>
        </p:txBody>
      </p:sp>
      <p:sp>
        <p:nvSpPr>
          <p:cNvPr id="14" name="Google Shape;1630;p58">
            <a:extLst>
              <a:ext uri="{FF2B5EF4-FFF2-40B4-BE49-F238E27FC236}">
                <a16:creationId xmlns:a16="http://schemas.microsoft.com/office/drawing/2014/main" id="{E76C0047-6A84-E659-AFA5-4ADFA8579F58}"/>
              </a:ext>
            </a:extLst>
          </p:cNvPr>
          <p:cNvSpPr txBox="1">
            <a:spLocks/>
          </p:cNvSpPr>
          <p:nvPr/>
        </p:nvSpPr>
        <p:spPr>
          <a:xfrm>
            <a:off x="2612897" y="3538696"/>
            <a:ext cx="1885200" cy="8355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1pPr>
            <a:lvl2pPr marL="914400" marR="0" lvl="1"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2pPr>
            <a:lvl3pPr marL="1371600" marR="0" lvl="2"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3pPr>
            <a:lvl4pPr marL="1828800" marR="0" lvl="3"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4pPr>
            <a:lvl5pPr marL="2286000" marR="0" lvl="4"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5pPr>
            <a:lvl6pPr marL="2743200" marR="0" lvl="5"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6pPr>
            <a:lvl7pPr marL="3200400" marR="0" lvl="6"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7pPr>
            <a:lvl8pPr marL="3657600" marR="0" lvl="7" indent="-317500" algn="l" rtl="0">
              <a:lnSpc>
                <a:spcPct val="115000"/>
              </a:lnSpc>
              <a:spcBef>
                <a:spcPts val="1600"/>
              </a:spcBef>
              <a:spcAft>
                <a:spcPts val="0"/>
              </a:spcAft>
              <a:buClr>
                <a:schemeClr val="lt1"/>
              </a:buClr>
              <a:buSzPts val="1400"/>
              <a:buFont typeface="Oxygen"/>
              <a:buChar char="○"/>
              <a:defRPr sz="1400" b="0" i="0" u="none" strike="noStrike" cap="none">
                <a:solidFill>
                  <a:schemeClr val="lt1"/>
                </a:solidFill>
                <a:latin typeface="Oxygen"/>
                <a:ea typeface="Oxygen"/>
                <a:cs typeface="Oxygen"/>
                <a:sym typeface="Oxygen"/>
              </a:defRPr>
            </a:lvl8pPr>
            <a:lvl9pPr marL="4114800" marR="0" lvl="8" indent="-317500" algn="l" rtl="0">
              <a:lnSpc>
                <a:spcPct val="115000"/>
              </a:lnSpc>
              <a:spcBef>
                <a:spcPts val="1600"/>
              </a:spcBef>
              <a:spcAft>
                <a:spcPts val="1600"/>
              </a:spcAft>
              <a:buClr>
                <a:schemeClr val="lt1"/>
              </a:buClr>
              <a:buSzPts val="1400"/>
              <a:buFont typeface="Oxygen"/>
              <a:buChar char="■"/>
              <a:defRPr sz="1400" b="0" i="0" u="none" strike="noStrike" cap="none">
                <a:solidFill>
                  <a:schemeClr val="lt1"/>
                </a:solidFill>
                <a:latin typeface="Oxygen"/>
                <a:ea typeface="Oxygen"/>
                <a:cs typeface="Oxygen"/>
                <a:sym typeface="Oxygen"/>
              </a:defRPr>
            </a:lvl9pPr>
          </a:lstStyle>
          <a:p>
            <a:pPr marL="0" indent="0" algn="ctr">
              <a:buFont typeface="Oxygen"/>
              <a:buNone/>
            </a:pPr>
            <a:r>
              <a:rPr lang="en-US" sz="1800" b="1">
                <a:solidFill>
                  <a:schemeClr val="dk1"/>
                </a:solidFill>
                <a:latin typeface="+mn-lt"/>
                <a:ea typeface="Poppins"/>
                <a:cs typeface="Poppins"/>
                <a:sym typeface="Poppins"/>
              </a:rPr>
              <a:t>Tăng hiệu quả hoạt động</a:t>
            </a:r>
          </a:p>
        </p:txBody>
      </p:sp>
      <p:pic>
        <p:nvPicPr>
          <p:cNvPr id="22" name="Picture 21">
            <a:extLst>
              <a:ext uri="{FF2B5EF4-FFF2-40B4-BE49-F238E27FC236}">
                <a16:creationId xmlns:a16="http://schemas.microsoft.com/office/drawing/2014/main" id="{9792F44D-0AF1-DD6F-50D5-D97592E91E8D}"/>
              </a:ext>
            </a:extLst>
          </p:cNvPr>
          <p:cNvPicPr>
            <a:picLocks noChangeAspect="1"/>
          </p:cNvPicPr>
          <p:nvPr/>
        </p:nvPicPr>
        <p:blipFill>
          <a:blip r:embed="rId5"/>
          <a:stretch>
            <a:fillRect/>
          </a:stretch>
        </p:blipFill>
        <p:spPr>
          <a:xfrm>
            <a:off x="5155711" y="2556407"/>
            <a:ext cx="732334" cy="732334"/>
          </a:xfrm>
          <a:prstGeom prst="rect">
            <a:avLst/>
          </a:prstGeom>
        </p:spPr>
      </p:pic>
      <p:sp>
        <p:nvSpPr>
          <p:cNvPr id="24" name="Google Shape;1622;p58">
            <a:extLst>
              <a:ext uri="{FF2B5EF4-FFF2-40B4-BE49-F238E27FC236}">
                <a16:creationId xmlns:a16="http://schemas.microsoft.com/office/drawing/2014/main" id="{8D0DBE04-F11A-AF9F-6777-8AD408ABEEE9}"/>
              </a:ext>
            </a:extLst>
          </p:cNvPr>
          <p:cNvSpPr/>
          <p:nvPr/>
        </p:nvSpPr>
        <p:spPr>
          <a:xfrm>
            <a:off x="3094425" y="2501208"/>
            <a:ext cx="832177" cy="83554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500" b="1">
              <a:solidFill>
                <a:schemeClr val="accent2"/>
              </a:solidFill>
              <a:latin typeface="Poppins"/>
              <a:ea typeface="Poppins"/>
              <a:cs typeface="Poppins"/>
              <a:sym typeface="Poppins"/>
            </a:endParaRPr>
          </a:p>
        </p:txBody>
      </p:sp>
      <p:pic>
        <p:nvPicPr>
          <p:cNvPr id="26" name="Picture 2" descr="Efficacy ">
            <a:extLst>
              <a:ext uri="{FF2B5EF4-FFF2-40B4-BE49-F238E27FC236}">
                <a16:creationId xmlns:a16="http://schemas.microsoft.com/office/drawing/2014/main" id="{BE387B31-5918-984B-F98A-32EFBB89F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7759" y="2562534"/>
            <a:ext cx="707091" cy="70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69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36" name="Google Shape;536;p38"/>
          <p:cNvSpPr txBox="1">
            <a:spLocks noGrp="1"/>
          </p:cNvSpPr>
          <p:nvPr>
            <p:ph type="title"/>
          </p:nvPr>
        </p:nvSpPr>
        <p:spPr>
          <a:xfrm>
            <a:off x="3568050" y="704685"/>
            <a:ext cx="2275493" cy="6327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err="1">
                <a:solidFill>
                  <a:schemeClr val="bg2">
                    <a:lumMod val="50000"/>
                  </a:schemeClr>
                </a:solidFill>
                <a:latin typeface="+mj-lt"/>
              </a:rPr>
              <a:t>Mục</a:t>
            </a:r>
            <a:r>
              <a:rPr lang="en-US" sz="3600">
                <a:solidFill>
                  <a:schemeClr val="bg2">
                    <a:lumMod val="50000"/>
                  </a:schemeClr>
                </a:solidFill>
                <a:latin typeface="+mj-lt"/>
              </a:rPr>
              <a:t> </a:t>
            </a:r>
            <a:r>
              <a:rPr lang="en-US" sz="3600" err="1">
                <a:solidFill>
                  <a:schemeClr val="bg2">
                    <a:lumMod val="50000"/>
                  </a:schemeClr>
                </a:solidFill>
                <a:latin typeface="+mj-lt"/>
              </a:rPr>
              <a:t>tiêu</a:t>
            </a:r>
            <a:endParaRPr lang="en-US" sz="3600">
              <a:solidFill>
                <a:schemeClr val="bg2">
                  <a:lumMod val="50000"/>
                </a:schemeClr>
              </a:solidFill>
              <a:latin typeface="+mj-lt"/>
            </a:endParaRPr>
          </a:p>
        </p:txBody>
      </p:sp>
      <p:sp>
        <p:nvSpPr>
          <p:cNvPr id="3" name="Subtitle 2" hidden="1">
            <a:extLst>
              <a:ext uri="{FF2B5EF4-FFF2-40B4-BE49-F238E27FC236}">
                <a16:creationId xmlns:a16="http://schemas.microsoft.com/office/drawing/2014/main" id="{615C2198-F88B-868A-F619-EF54773AB530}"/>
              </a:ext>
            </a:extLst>
          </p:cNvPr>
          <p:cNvSpPr>
            <a:spLocks noGrp="1"/>
          </p:cNvSpPr>
          <p:nvPr>
            <p:ph type="subTitle" idx="4294967295"/>
          </p:nvPr>
        </p:nvSpPr>
        <p:spPr>
          <a:xfrm>
            <a:off x="3763800" y="3880050"/>
            <a:ext cx="4667100" cy="397800"/>
          </a:xfrm>
        </p:spPr>
        <p:txBody>
          <a:bodyPr/>
          <a:lstStyle/>
          <a:p>
            <a:endParaRPr lang="en-US"/>
          </a:p>
        </p:txBody>
      </p:sp>
      <p:sp>
        <p:nvSpPr>
          <p:cNvPr id="5" name="Subtitle 4" hidden="1">
            <a:extLst>
              <a:ext uri="{FF2B5EF4-FFF2-40B4-BE49-F238E27FC236}">
                <a16:creationId xmlns:a16="http://schemas.microsoft.com/office/drawing/2014/main" id="{7B959297-BD66-0ED0-0F28-866834877D09}"/>
              </a:ext>
            </a:extLst>
          </p:cNvPr>
          <p:cNvSpPr>
            <a:spLocks noGrp="1"/>
          </p:cNvSpPr>
          <p:nvPr>
            <p:ph type="subTitle" idx="4294967295"/>
          </p:nvPr>
        </p:nvSpPr>
        <p:spPr>
          <a:xfrm>
            <a:off x="3763800" y="3880050"/>
            <a:ext cx="4667100" cy="397800"/>
          </a:xfrm>
        </p:spPr>
        <p:txBody>
          <a:bodyPr/>
          <a:lstStyle/>
          <a:p>
            <a:endParaRPr lang="en-US"/>
          </a:p>
        </p:txBody>
      </p:sp>
      <p:sp>
        <p:nvSpPr>
          <p:cNvPr id="7" name="Subtitle 6" hidden="1">
            <a:extLst>
              <a:ext uri="{FF2B5EF4-FFF2-40B4-BE49-F238E27FC236}">
                <a16:creationId xmlns:a16="http://schemas.microsoft.com/office/drawing/2014/main" id="{B849D973-0DEE-F34B-8BE7-6B3773BB88D7}"/>
              </a:ext>
            </a:extLst>
          </p:cNvPr>
          <p:cNvSpPr>
            <a:spLocks noGrp="1"/>
          </p:cNvSpPr>
          <p:nvPr>
            <p:ph type="subTitle" idx="4294967295"/>
          </p:nvPr>
        </p:nvSpPr>
        <p:spPr>
          <a:xfrm>
            <a:off x="3763800" y="3880050"/>
            <a:ext cx="4667100" cy="397800"/>
          </a:xfrm>
        </p:spPr>
        <p:txBody>
          <a:bodyPr/>
          <a:lstStyle/>
          <a:p>
            <a:endParaRPr lang="en-US"/>
          </a:p>
        </p:txBody>
      </p:sp>
      <p:sp>
        <p:nvSpPr>
          <p:cNvPr id="9" name="Subtitle 8" hidden="1">
            <a:extLst>
              <a:ext uri="{FF2B5EF4-FFF2-40B4-BE49-F238E27FC236}">
                <a16:creationId xmlns:a16="http://schemas.microsoft.com/office/drawing/2014/main" id="{CE76863E-5061-7E18-F5A3-B8C9EA1739EA}"/>
              </a:ext>
            </a:extLst>
          </p:cNvPr>
          <p:cNvSpPr>
            <a:spLocks noGrp="1"/>
          </p:cNvSpPr>
          <p:nvPr>
            <p:ph type="subTitle" idx="4294967295"/>
          </p:nvPr>
        </p:nvSpPr>
        <p:spPr>
          <a:xfrm>
            <a:off x="3763800" y="3880050"/>
            <a:ext cx="4667100" cy="397800"/>
          </a:xfrm>
        </p:spPr>
        <p:txBody>
          <a:bodyPr/>
          <a:lstStyle/>
          <a:p>
            <a:endParaRPr lang="en-US"/>
          </a:p>
        </p:txBody>
      </p:sp>
      <p:sp>
        <p:nvSpPr>
          <p:cNvPr id="11" name="Subtitle 10" hidden="1">
            <a:extLst>
              <a:ext uri="{FF2B5EF4-FFF2-40B4-BE49-F238E27FC236}">
                <a16:creationId xmlns:a16="http://schemas.microsoft.com/office/drawing/2014/main" id="{D9F74E19-31CE-69C8-15B1-59C6F439959C}"/>
              </a:ext>
            </a:extLst>
          </p:cNvPr>
          <p:cNvSpPr>
            <a:spLocks noGrp="1"/>
          </p:cNvSpPr>
          <p:nvPr>
            <p:ph type="subTitle" idx="4294967295"/>
          </p:nvPr>
        </p:nvSpPr>
        <p:spPr>
          <a:xfrm>
            <a:off x="3763800" y="3880050"/>
            <a:ext cx="4667100" cy="397800"/>
          </a:xfrm>
        </p:spPr>
        <p:txBody>
          <a:bodyPr/>
          <a:lstStyle/>
          <a:p>
            <a:endParaRPr lang="en-US"/>
          </a:p>
        </p:txBody>
      </p:sp>
      <p:sp>
        <p:nvSpPr>
          <p:cNvPr id="13" name="Subtitle 12" hidden="1">
            <a:extLst>
              <a:ext uri="{FF2B5EF4-FFF2-40B4-BE49-F238E27FC236}">
                <a16:creationId xmlns:a16="http://schemas.microsoft.com/office/drawing/2014/main" id="{399E8D2B-683B-B313-B11D-A6C3CA57F3D1}"/>
              </a:ext>
            </a:extLst>
          </p:cNvPr>
          <p:cNvSpPr>
            <a:spLocks noGrp="1"/>
          </p:cNvSpPr>
          <p:nvPr>
            <p:ph type="subTitle" idx="4294967295"/>
          </p:nvPr>
        </p:nvSpPr>
        <p:spPr>
          <a:xfrm>
            <a:off x="3763800" y="3880050"/>
            <a:ext cx="4667100" cy="397800"/>
          </a:xfrm>
        </p:spPr>
        <p:txBody>
          <a:bodyPr/>
          <a:lstStyle/>
          <a:p>
            <a:endParaRPr lang="en-US"/>
          </a:p>
        </p:txBody>
      </p:sp>
      <p:sp>
        <p:nvSpPr>
          <p:cNvPr id="15" name="Subtitle 14" hidden="1">
            <a:extLst>
              <a:ext uri="{FF2B5EF4-FFF2-40B4-BE49-F238E27FC236}">
                <a16:creationId xmlns:a16="http://schemas.microsoft.com/office/drawing/2014/main" id="{75D0109D-AA0F-56EE-5E91-600E5513DCF9}"/>
              </a:ext>
            </a:extLst>
          </p:cNvPr>
          <p:cNvSpPr>
            <a:spLocks noGrp="1"/>
          </p:cNvSpPr>
          <p:nvPr>
            <p:ph type="subTitle" idx="4294967295"/>
          </p:nvPr>
        </p:nvSpPr>
        <p:spPr>
          <a:xfrm>
            <a:off x="3763800" y="3880050"/>
            <a:ext cx="4667100" cy="397800"/>
          </a:xfrm>
        </p:spPr>
        <p:txBody>
          <a:bodyPr/>
          <a:lstStyle/>
          <a:p>
            <a:endParaRPr lang="en-US"/>
          </a:p>
        </p:txBody>
      </p:sp>
      <p:sp>
        <p:nvSpPr>
          <p:cNvPr id="17" name="Subtitle 16" hidden="1">
            <a:extLst>
              <a:ext uri="{FF2B5EF4-FFF2-40B4-BE49-F238E27FC236}">
                <a16:creationId xmlns:a16="http://schemas.microsoft.com/office/drawing/2014/main" id="{150AEA7E-2EE6-55D3-F0E9-2F9D128A60C1}"/>
              </a:ext>
            </a:extLst>
          </p:cNvPr>
          <p:cNvSpPr>
            <a:spLocks noGrp="1"/>
          </p:cNvSpPr>
          <p:nvPr>
            <p:ph type="subTitle" idx="4294967295"/>
          </p:nvPr>
        </p:nvSpPr>
        <p:spPr>
          <a:xfrm>
            <a:off x="3763800" y="3880050"/>
            <a:ext cx="4667100" cy="397800"/>
          </a:xfrm>
        </p:spPr>
        <p:txBody>
          <a:bodyPr/>
          <a:lstStyle/>
          <a:p>
            <a:endParaRPr lang="en-US"/>
          </a:p>
        </p:txBody>
      </p:sp>
      <p:sp>
        <p:nvSpPr>
          <p:cNvPr id="19" name="Subtitle 18" hidden="1">
            <a:extLst>
              <a:ext uri="{FF2B5EF4-FFF2-40B4-BE49-F238E27FC236}">
                <a16:creationId xmlns:a16="http://schemas.microsoft.com/office/drawing/2014/main" id="{77AAD4BA-372A-C27F-5C91-D427B40C7F45}"/>
              </a:ext>
            </a:extLst>
          </p:cNvPr>
          <p:cNvSpPr>
            <a:spLocks noGrp="1"/>
          </p:cNvSpPr>
          <p:nvPr>
            <p:ph type="subTitle" idx="4294967295"/>
          </p:nvPr>
        </p:nvSpPr>
        <p:spPr>
          <a:xfrm>
            <a:off x="3763800" y="3880050"/>
            <a:ext cx="4667100" cy="397800"/>
          </a:xfrm>
        </p:spPr>
        <p:txBody>
          <a:bodyPr/>
          <a:lstStyle/>
          <a:p>
            <a:endParaRPr lang="en-US"/>
          </a:p>
        </p:txBody>
      </p:sp>
      <p:sp>
        <p:nvSpPr>
          <p:cNvPr id="21" name="Subtitle 20" hidden="1">
            <a:extLst>
              <a:ext uri="{FF2B5EF4-FFF2-40B4-BE49-F238E27FC236}">
                <a16:creationId xmlns:a16="http://schemas.microsoft.com/office/drawing/2014/main" id="{FC862D17-45DD-9262-20B7-67180647667C}"/>
              </a:ext>
            </a:extLst>
          </p:cNvPr>
          <p:cNvSpPr>
            <a:spLocks noGrp="1"/>
          </p:cNvSpPr>
          <p:nvPr>
            <p:ph type="subTitle" idx="4294967295"/>
          </p:nvPr>
        </p:nvSpPr>
        <p:spPr>
          <a:xfrm>
            <a:off x="3763800" y="3880050"/>
            <a:ext cx="4667100" cy="397800"/>
          </a:xfrm>
        </p:spPr>
        <p:txBody>
          <a:bodyPr/>
          <a:lstStyle/>
          <a:p>
            <a:endParaRPr lang="en-US"/>
          </a:p>
        </p:txBody>
      </p:sp>
      <p:sp>
        <p:nvSpPr>
          <p:cNvPr id="23" name="Subtitle 22" hidden="1">
            <a:extLst>
              <a:ext uri="{FF2B5EF4-FFF2-40B4-BE49-F238E27FC236}">
                <a16:creationId xmlns:a16="http://schemas.microsoft.com/office/drawing/2014/main" id="{546E1BA9-23FC-6DC4-74CE-908311C2DB5A}"/>
              </a:ext>
            </a:extLst>
          </p:cNvPr>
          <p:cNvSpPr>
            <a:spLocks noGrp="1"/>
          </p:cNvSpPr>
          <p:nvPr>
            <p:ph type="subTitle" idx="4294967295"/>
          </p:nvPr>
        </p:nvSpPr>
        <p:spPr>
          <a:xfrm>
            <a:off x="3763800" y="3880050"/>
            <a:ext cx="4667100" cy="397800"/>
          </a:xfrm>
        </p:spPr>
        <p:txBody>
          <a:bodyPr/>
          <a:lstStyle/>
          <a:p>
            <a:endParaRPr lang="en-US"/>
          </a:p>
        </p:txBody>
      </p:sp>
      <p:sp>
        <p:nvSpPr>
          <p:cNvPr id="25" name="Subtitle 24" hidden="1">
            <a:extLst>
              <a:ext uri="{FF2B5EF4-FFF2-40B4-BE49-F238E27FC236}">
                <a16:creationId xmlns:a16="http://schemas.microsoft.com/office/drawing/2014/main" id="{AFCD78EB-932D-381F-3CE1-CAF4431B6A7A}"/>
              </a:ext>
            </a:extLst>
          </p:cNvPr>
          <p:cNvSpPr>
            <a:spLocks noGrp="1"/>
          </p:cNvSpPr>
          <p:nvPr>
            <p:ph type="subTitle" idx="4294967295"/>
          </p:nvPr>
        </p:nvSpPr>
        <p:spPr>
          <a:xfrm>
            <a:off x="3763800" y="3880050"/>
            <a:ext cx="4667100" cy="397800"/>
          </a:xfrm>
        </p:spPr>
        <p:txBody>
          <a:bodyPr/>
          <a:lstStyle/>
          <a:p>
            <a:endParaRPr lang="en-US"/>
          </a:p>
        </p:txBody>
      </p:sp>
      <p:sp>
        <p:nvSpPr>
          <p:cNvPr id="27" name="Subtitle 26" hidden="1">
            <a:extLst>
              <a:ext uri="{FF2B5EF4-FFF2-40B4-BE49-F238E27FC236}">
                <a16:creationId xmlns:a16="http://schemas.microsoft.com/office/drawing/2014/main" id="{F999C579-B6AA-2D02-4E8E-E2A9ABBECED3}"/>
              </a:ext>
            </a:extLst>
          </p:cNvPr>
          <p:cNvSpPr>
            <a:spLocks noGrp="1"/>
          </p:cNvSpPr>
          <p:nvPr>
            <p:ph type="subTitle" idx="4294967295"/>
          </p:nvPr>
        </p:nvSpPr>
        <p:spPr>
          <a:xfrm>
            <a:off x="3763800" y="3880050"/>
            <a:ext cx="4667100" cy="397800"/>
          </a:xfrm>
        </p:spPr>
        <p:txBody>
          <a:bodyPr/>
          <a:lstStyle/>
          <a:p>
            <a:endParaRPr lang="en-US"/>
          </a:p>
        </p:txBody>
      </p:sp>
      <p:pic>
        <p:nvPicPr>
          <p:cNvPr id="1026" name="Picture 2" descr="Healthcare ">
            <a:extLst>
              <a:ext uri="{FF2B5EF4-FFF2-40B4-BE49-F238E27FC236}">
                <a16:creationId xmlns:a16="http://schemas.microsoft.com/office/drawing/2014/main" id="{E5439C94-093C-15EF-2E31-0EB090CFF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347" y="482869"/>
            <a:ext cx="850876" cy="850876"/>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3">
            <a:extLst>
              <a:ext uri="{FF2B5EF4-FFF2-40B4-BE49-F238E27FC236}">
                <a16:creationId xmlns:a16="http://schemas.microsoft.com/office/drawing/2014/main" id="{1D4BB080-4438-834B-B511-90E50C6DE8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
            <a:extLst>
              <a:ext uri="{FF2B5EF4-FFF2-40B4-BE49-F238E27FC236}">
                <a16:creationId xmlns:a16="http://schemas.microsoft.com/office/drawing/2014/main" id="{76D1CF5C-859B-1548-11D2-E368AFD0ED8A}"/>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5" name="Picture 44">
            <a:extLst>
              <a:ext uri="{FF2B5EF4-FFF2-40B4-BE49-F238E27FC236}">
                <a16:creationId xmlns:a16="http://schemas.microsoft.com/office/drawing/2014/main" id="{E9007CE8-3C71-D251-F07E-9C2237C1CFFF}"/>
              </a:ext>
            </a:extLst>
          </p:cNvPr>
          <p:cNvPicPr>
            <a:picLocks noChangeAspect="1"/>
          </p:cNvPicPr>
          <p:nvPr/>
        </p:nvPicPr>
        <p:blipFill>
          <a:blip r:embed="rId4"/>
          <a:stretch>
            <a:fillRect/>
          </a:stretch>
        </p:blipFill>
        <p:spPr>
          <a:xfrm flipH="1">
            <a:off x="7807775" y="3880050"/>
            <a:ext cx="917099" cy="917099"/>
          </a:xfrm>
          <a:prstGeom prst="rect">
            <a:avLst/>
          </a:prstGeom>
        </p:spPr>
      </p:pic>
      <p:pic>
        <p:nvPicPr>
          <p:cNvPr id="3074" name="Picture 2" descr="Data modelling ">
            <a:extLst>
              <a:ext uri="{FF2B5EF4-FFF2-40B4-BE49-F238E27FC236}">
                <a16:creationId xmlns:a16="http://schemas.microsoft.com/office/drawing/2014/main" id="{EB6123D2-7C18-377F-E3EB-461C507CD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177" y="1710647"/>
            <a:ext cx="861103" cy="8611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23F40B6-A55C-6634-E922-BEB9B1BE0093}"/>
              </a:ext>
            </a:extLst>
          </p:cNvPr>
          <p:cNvSpPr txBox="1"/>
          <p:nvPr/>
        </p:nvSpPr>
        <p:spPr>
          <a:xfrm>
            <a:off x="729623" y="2964667"/>
            <a:ext cx="2275367" cy="646331"/>
          </a:xfrm>
          <a:prstGeom prst="rect">
            <a:avLst/>
          </a:prstGeom>
          <a:noFill/>
        </p:spPr>
        <p:txBody>
          <a:bodyPr wrap="square" rtlCol="0">
            <a:spAutoFit/>
          </a:bodyPr>
          <a:lstStyle/>
          <a:p>
            <a:pPr algn="ctr"/>
            <a:r>
              <a:rPr lang="en-US" sz="1800" b="1" err="1">
                <a:solidFill>
                  <a:schemeClr val="bg1">
                    <a:lumMod val="50000"/>
                  </a:schemeClr>
                </a:solidFill>
                <a:latin typeface="Chivo" panose="020B0604020202020204" charset="0"/>
                <a:ea typeface="Chivo" panose="020B0604020202020204" charset="0"/>
                <a:cs typeface="Chivo" panose="020B0604020202020204" charset="0"/>
              </a:rPr>
              <a:t>Xây</a:t>
            </a:r>
            <a:r>
              <a:rPr lang="en-US" sz="1800" b="1">
                <a:solidFill>
                  <a:schemeClr val="bg1">
                    <a:lumMod val="50000"/>
                  </a:schemeClr>
                </a:solidFill>
                <a:latin typeface="Chivo" panose="020B0604020202020204" charset="0"/>
                <a:ea typeface="Chivo" panose="020B0604020202020204" charset="0"/>
                <a:cs typeface="Chivo" panose="020B0604020202020204" charset="0"/>
              </a:rPr>
              <a:t> </a:t>
            </a:r>
            <a:r>
              <a:rPr lang="en-US" sz="1800" b="1" err="1">
                <a:solidFill>
                  <a:schemeClr val="bg1">
                    <a:lumMod val="50000"/>
                  </a:schemeClr>
                </a:solidFill>
                <a:latin typeface="Chivo" panose="020B0604020202020204" charset="0"/>
                <a:ea typeface="Chivo" panose="020B0604020202020204" charset="0"/>
                <a:cs typeface="Chivo" panose="020B0604020202020204" charset="0"/>
              </a:rPr>
              <a:t>dựng</a:t>
            </a:r>
            <a:r>
              <a:rPr lang="en-US" sz="1800" b="1">
                <a:solidFill>
                  <a:schemeClr val="bg1">
                    <a:lumMod val="50000"/>
                  </a:schemeClr>
                </a:solidFill>
                <a:latin typeface="Chivo" panose="020B0604020202020204" charset="0"/>
                <a:ea typeface="Chivo" panose="020B0604020202020204" charset="0"/>
                <a:cs typeface="Chivo" panose="020B0604020202020204" charset="0"/>
              </a:rPr>
              <a:t> </a:t>
            </a:r>
            <a:r>
              <a:rPr lang="en-US" sz="1800" b="1" err="1">
                <a:solidFill>
                  <a:schemeClr val="bg1">
                    <a:lumMod val="50000"/>
                  </a:schemeClr>
                </a:solidFill>
                <a:latin typeface="Chivo" panose="020B0604020202020204" charset="0"/>
                <a:ea typeface="Chivo" panose="020B0604020202020204" charset="0"/>
                <a:cs typeface="Chivo" panose="020B0604020202020204" charset="0"/>
              </a:rPr>
              <a:t>mô</a:t>
            </a:r>
            <a:r>
              <a:rPr lang="en-US" sz="1800" b="1">
                <a:solidFill>
                  <a:schemeClr val="bg1">
                    <a:lumMod val="50000"/>
                  </a:schemeClr>
                </a:solidFill>
                <a:latin typeface="Chivo" panose="020B0604020202020204" charset="0"/>
                <a:ea typeface="Chivo" panose="020B0604020202020204" charset="0"/>
                <a:cs typeface="Chivo" panose="020B0604020202020204" charset="0"/>
              </a:rPr>
              <a:t> </a:t>
            </a:r>
            <a:r>
              <a:rPr lang="en-US" sz="1800" b="1" err="1">
                <a:solidFill>
                  <a:schemeClr val="bg1">
                    <a:lumMod val="50000"/>
                  </a:schemeClr>
                </a:solidFill>
                <a:latin typeface="Chivo" panose="020B0604020202020204" charset="0"/>
                <a:ea typeface="Chivo" panose="020B0604020202020204" charset="0"/>
                <a:cs typeface="Chivo" panose="020B0604020202020204" charset="0"/>
              </a:rPr>
              <a:t>hình</a:t>
            </a:r>
            <a:r>
              <a:rPr lang="en-US" sz="1800" b="1">
                <a:solidFill>
                  <a:schemeClr val="bg1">
                    <a:lumMod val="50000"/>
                  </a:schemeClr>
                </a:solidFill>
                <a:latin typeface="Chivo" panose="020B0604020202020204" charset="0"/>
                <a:ea typeface="Chivo" panose="020B0604020202020204" charset="0"/>
                <a:cs typeface="Chivo" panose="020B0604020202020204" charset="0"/>
              </a:rPr>
              <a:t> </a:t>
            </a:r>
            <a:r>
              <a:rPr lang="en-US" sz="1800" b="1" err="1">
                <a:solidFill>
                  <a:schemeClr val="bg1">
                    <a:lumMod val="50000"/>
                  </a:schemeClr>
                </a:solidFill>
                <a:latin typeface="Chivo" panose="020B0604020202020204" charset="0"/>
                <a:ea typeface="Chivo" panose="020B0604020202020204" charset="0"/>
                <a:cs typeface="Chivo" panose="020B0604020202020204" charset="0"/>
              </a:rPr>
              <a:t>phỏng</a:t>
            </a:r>
            <a:r>
              <a:rPr lang="en-US" sz="1800" b="1">
                <a:solidFill>
                  <a:schemeClr val="bg1">
                    <a:lumMod val="50000"/>
                  </a:schemeClr>
                </a:solidFill>
                <a:latin typeface="Chivo" panose="020B0604020202020204" charset="0"/>
                <a:ea typeface="Chivo" panose="020B0604020202020204" charset="0"/>
                <a:cs typeface="Chivo" panose="020B0604020202020204" charset="0"/>
              </a:rPr>
              <a:t> </a:t>
            </a:r>
            <a:r>
              <a:rPr lang="en-US" sz="1800" b="1" err="1">
                <a:solidFill>
                  <a:schemeClr val="bg1">
                    <a:lumMod val="50000"/>
                  </a:schemeClr>
                </a:solidFill>
                <a:latin typeface="Chivo" panose="020B0604020202020204" charset="0"/>
                <a:ea typeface="Chivo" panose="020B0604020202020204" charset="0"/>
                <a:cs typeface="Chivo" panose="020B0604020202020204" charset="0"/>
              </a:rPr>
              <a:t>đoán</a:t>
            </a:r>
          </a:p>
        </p:txBody>
      </p:sp>
      <p:pic>
        <p:nvPicPr>
          <p:cNvPr id="3076" name="Picture 4" descr="Idea ">
            <a:extLst>
              <a:ext uri="{FF2B5EF4-FFF2-40B4-BE49-F238E27FC236}">
                <a16:creationId xmlns:a16="http://schemas.microsoft.com/office/drawing/2014/main" id="{3C93884E-13AB-BA82-FF1E-67C9C6AC9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7630" y="573208"/>
            <a:ext cx="715926" cy="7159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64AA494-8E2B-F86B-1C6C-C314B72AD74F}"/>
              </a:ext>
            </a:extLst>
          </p:cNvPr>
          <p:cNvPicPr>
            <a:picLocks noChangeAspect="1"/>
          </p:cNvPicPr>
          <p:nvPr/>
        </p:nvPicPr>
        <p:blipFill>
          <a:blip r:embed="rId7"/>
          <a:stretch>
            <a:fillRect/>
          </a:stretch>
        </p:blipFill>
        <p:spPr>
          <a:xfrm>
            <a:off x="606165" y="4016188"/>
            <a:ext cx="644821" cy="644821"/>
          </a:xfrm>
          <a:prstGeom prst="rect">
            <a:avLst/>
          </a:prstGeom>
        </p:spPr>
      </p:pic>
      <p:grpSp>
        <p:nvGrpSpPr>
          <p:cNvPr id="2" name="Google Shape;6691;p77">
            <a:extLst>
              <a:ext uri="{FF2B5EF4-FFF2-40B4-BE49-F238E27FC236}">
                <a16:creationId xmlns:a16="http://schemas.microsoft.com/office/drawing/2014/main" id="{9D76365A-826C-6AAF-9B2B-CC053A0FBC88}"/>
              </a:ext>
            </a:extLst>
          </p:cNvPr>
          <p:cNvGrpSpPr/>
          <p:nvPr/>
        </p:nvGrpSpPr>
        <p:grpSpPr>
          <a:xfrm>
            <a:off x="6952761" y="1773916"/>
            <a:ext cx="640080" cy="640082"/>
            <a:chOff x="4991425" y="3234750"/>
            <a:chExt cx="296175" cy="297225"/>
          </a:xfrm>
        </p:grpSpPr>
        <p:sp>
          <p:nvSpPr>
            <p:cNvPr id="4" name="Google Shape;6692;p77">
              <a:extLst>
                <a:ext uri="{FF2B5EF4-FFF2-40B4-BE49-F238E27FC236}">
                  <a16:creationId xmlns:a16="http://schemas.microsoft.com/office/drawing/2014/main" id="{8DE2F3F9-3C23-BDCC-D0B4-EFD557C812FD}"/>
                </a:ext>
              </a:extLst>
            </p:cNvPr>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93;p77">
              <a:extLst>
                <a:ext uri="{FF2B5EF4-FFF2-40B4-BE49-F238E27FC236}">
                  <a16:creationId xmlns:a16="http://schemas.microsoft.com/office/drawing/2014/main" id="{3FDE4C68-B680-03B9-BBC1-D26F7503CE6F}"/>
                </a:ext>
              </a:extLst>
            </p:cNvPr>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94;p77">
              <a:extLst>
                <a:ext uri="{FF2B5EF4-FFF2-40B4-BE49-F238E27FC236}">
                  <a16:creationId xmlns:a16="http://schemas.microsoft.com/office/drawing/2014/main" id="{25E74C39-9BC1-971A-A5C8-92CA29EB5E21}"/>
                </a:ext>
              </a:extLst>
            </p:cNvPr>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95;p77">
              <a:extLst>
                <a:ext uri="{FF2B5EF4-FFF2-40B4-BE49-F238E27FC236}">
                  <a16:creationId xmlns:a16="http://schemas.microsoft.com/office/drawing/2014/main" id="{8810ECA9-4B32-0B02-E7D4-02AE00565091}"/>
                </a:ext>
              </a:extLst>
            </p:cNvPr>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696;p77">
              <a:extLst>
                <a:ext uri="{FF2B5EF4-FFF2-40B4-BE49-F238E27FC236}">
                  <a16:creationId xmlns:a16="http://schemas.microsoft.com/office/drawing/2014/main" id="{5179F3C7-FC7F-4D8E-7A53-E1F40995F231}"/>
                </a:ext>
              </a:extLst>
            </p:cNvPr>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97;p77">
              <a:extLst>
                <a:ext uri="{FF2B5EF4-FFF2-40B4-BE49-F238E27FC236}">
                  <a16:creationId xmlns:a16="http://schemas.microsoft.com/office/drawing/2014/main" id="{09F893AE-5724-CF3E-33F9-56FFA7E2DEC8}"/>
                </a:ext>
              </a:extLst>
            </p:cNvPr>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88;p39">
            <a:extLst>
              <a:ext uri="{FF2B5EF4-FFF2-40B4-BE49-F238E27FC236}">
                <a16:creationId xmlns:a16="http://schemas.microsoft.com/office/drawing/2014/main" id="{72E8CA24-7E36-B0F4-A251-14F6EBC86492}"/>
              </a:ext>
            </a:extLst>
          </p:cNvPr>
          <p:cNvSpPr txBox="1">
            <a:spLocks/>
          </p:cNvSpPr>
          <p:nvPr/>
        </p:nvSpPr>
        <p:spPr>
          <a:xfrm>
            <a:off x="6019176" y="2772748"/>
            <a:ext cx="2560500" cy="38383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chemeClr val="bg1">
                    <a:lumMod val="50000"/>
                  </a:schemeClr>
                </a:solidFill>
                <a:latin typeface="Chivo" panose="020B0604020202020204" charset="0"/>
                <a:ea typeface="Chivo" panose="020B0604020202020204" charset="0"/>
                <a:cs typeface="Chivo" panose="020B0604020202020204" charset="0"/>
              </a:rPr>
              <a:t>Thành công</a:t>
            </a:r>
            <a:endParaRPr lang="vi-VN" sz="2400" b="1">
              <a:solidFill>
                <a:schemeClr val="bg1">
                  <a:lumMod val="50000"/>
                </a:schemeClr>
              </a:solidFill>
              <a:latin typeface="Chivo" panose="020B0604020202020204" charset="0"/>
              <a:ea typeface="Chivo" panose="020B0604020202020204" charset="0"/>
              <a:cs typeface="Chivo" panose="020B0604020202020204" charset="0"/>
            </a:endParaRPr>
          </a:p>
        </p:txBody>
      </p:sp>
      <p:grpSp>
        <p:nvGrpSpPr>
          <p:cNvPr id="30" name="Google Shape;6568;p77">
            <a:extLst>
              <a:ext uri="{FF2B5EF4-FFF2-40B4-BE49-F238E27FC236}">
                <a16:creationId xmlns:a16="http://schemas.microsoft.com/office/drawing/2014/main" id="{E4954C67-E387-8E55-0141-1AB0D9110BC3}"/>
              </a:ext>
            </a:extLst>
          </p:cNvPr>
          <p:cNvGrpSpPr/>
          <p:nvPr/>
        </p:nvGrpSpPr>
        <p:grpSpPr>
          <a:xfrm>
            <a:off x="4344156" y="1772073"/>
            <a:ext cx="640080" cy="640080"/>
            <a:chOff x="2404875" y="3955825"/>
            <a:chExt cx="296950" cy="295375"/>
          </a:xfrm>
          <a:solidFill>
            <a:srgbClr val="00659C"/>
          </a:solidFill>
        </p:grpSpPr>
        <p:sp>
          <p:nvSpPr>
            <p:cNvPr id="31" name="Google Shape;6569;p77">
              <a:extLst>
                <a:ext uri="{FF2B5EF4-FFF2-40B4-BE49-F238E27FC236}">
                  <a16:creationId xmlns:a16="http://schemas.microsoft.com/office/drawing/2014/main" id="{F8ACD832-DFAB-6537-62F5-8E033693C431}"/>
                </a:ext>
              </a:extLst>
            </p:cNvPr>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70;p77">
              <a:extLst>
                <a:ext uri="{FF2B5EF4-FFF2-40B4-BE49-F238E27FC236}">
                  <a16:creationId xmlns:a16="http://schemas.microsoft.com/office/drawing/2014/main" id="{977E32F0-D237-8C15-EC6C-E7E379FDD258}"/>
                </a:ext>
              </a:extLst>
            </p:cNvPr>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71;p77">
              <a:extLst>
                <a:ext uri="{FF2B5EF4-FFF2-40B4-BE49-F238E27FC236}">
                  <a16:creationId xmlns:a16="http://schemas.microsoft.com/office/drawing/2014/main" id="{B7F1AD89-1B53-7B6A-5AB5-9FC9D894ECE1}"/>
                </a:ext>
              </a:extLst>
            </p:cNvPr>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72;p77">
              <a:extLst>
                <a:ext uri="{FF2B5EF4-FFF2-40B4-BE49-F238E27FC236}">
                  <a16:creationId xmlns:a16="http://schemas.microsoft.com/office/drawing/2014/main" id="{F93A3771-985A-0E68-D6E3-FCCC226FFC6B}"/>
                </a:ext>
              </a:extLst>
            </p:cNvPr>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589;p39">
            <a:extLst>
              <a:ext uri="{FF2B5EF4-FFF2-40B4-BE49-F238E27FC236}">
                <a16:creationId xmlns:a16="http://schemas.microsoft.com/office/drawing/2014/main" id="{EAA86176-3F6C-B2C4-0D67-5C4B1640F4DB}"/>
              </a:ext>
            </a:extLst>
          </p:cNvPr>
          <p:cNvSpPr txBox="1">
            <a:spLocks/>
          </p:cNvSpPr>
          <p:nvPr/>
        </p:nvSpPr>
        <p:spPr>
          <a:xfrm>
            <a:off x="3389289" y="2794940"/>
            <a:ext cx="2560500" cy="41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b="1">
                <a:solidFill>
                  <a:schemeClr val="bg1">
                    <a:lumMod val="50000"/>
                  </a:schemeClr>
                </a:solidFill>
                <a:latin typeface="Chivo" panose="020B0604020202020204" charset="0"/>
                <a:ea typeface="Chivo" panose="020B0604020202020204" charset="0"/>
                <a:cs typeface="Chivo" panose="020B0604020202020204" charset="0"/>
              </a:rPr>
              <a:t>Phân loại </a:t>
            </a:r>
          </a:p>
        </p:txBody>
      </p:sp>
      <p:sp>
        <p:nvSpPr>
          <p:cNvPr id="37" name="TextBox 36">
            <a:extLst>
              <a:ext uri="{FF2B5EF4-FFF2-40B4-BE49-F238E27FC236}">
                <a16:creationId xmlns:a16="http://schemas.microsoft.com/office/drawing/2014/main" id="{B0940BE4-D01D-4412-C717-A0ABE96B6F7E}"/>
              </a:ext>
            </a:extLst>
          </p:cNvPr>
          <p:cNvSpPr txBox="1"/>
          <p:nvPr/>
        </p:nvSpPr>
        <p:spPr>
          <a:xfrm>
            <a:off x="3414925" y="3319817"/>
            <a:ext cx="1083124" cy="307777"/>
          </a:xfrm>
          <a:prstGeom prst="rect">
            <a:avLst/>
          </a:prstGeom>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vi-VN">
                <a:solidFill>
                  <a:schemeClr val="bg1">
                    <a:lumMod val="50000"/>
                  </a:schemeClr>
                </a:solidFill>
                <a:latin typeface="Arial"/>
                <a:ea typeface="Chivo" panose="020B0604020202020204" charset="0"/>
                <a:cs typeface="Arial"/>
              </a:rPr>
              <a:t>Rủi ro </a:t>
            </a:r>
            <a:r>
              <a:rPr lang="vi-VN" b="1">
                <a:solidFill>
                  <a:schemeClr val="bg1">
                    <a:lumMod val="50000"/>
                  </a:schemeClr>
                </a:solidFill>
                <a:latin typeface="Arial"/>
                <a:ea typeface="Chivo" panose="020B0604020202020204" charset="0"/>
                <a:cs typeface="Arial"/>
              </a:rPr>
              <a:t>thấp</a:t>
            </a:r>
          </a:p>
        </p:txBody>
      </p:sp>
      <p:sp>
        <p:nvSpPr>
          <p:cNvPr id="38" name="TextBox 37">
            <a:extLst>
              <a:ext uri="{FF2B5EF4-FFF2-40B4-BE49-F238E27FC236}">
                <a16:creationId xmlns:a16="http://schemas.microsoft.com/office/drawing/2014/main" id="{1D297E3C-BA1A-109D-0A7C-95A4D2B53EF4}"/>
              </a:ext>
            </a:extLst>
          </p:cNvPr>
          <p:cNvSpPr txBox="1"/>
          <p:nvPr/>
        </p:nvSpPr>
        <p:spPr>
          <a:xfrm>
            <a:off x="4806531" y="3319818"/>
            <a:ext cx="1083124" cy="307777"/>
          </a:xfrm>
          <a:prstGeom prst="rect">
            <a:avLst/>
          </a:prstGeom>
          <a:ln>
            <a:solidFill>
              <a:schemeClr val="bg1"/>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pPr algn="ctr"/>
            <a:r>
              <a:rPr lang="vi-VN">
                <a:solidFill>
                  <a:schemeClr val="accent1"/>
                </a:solidFill>
                <a:effectLst>
                  <a:innerShdw blurRad="63500" dist="50800" dir="18900000">
                    <a:prstClr val="black">
                      <a:alpha val="50000"/>
                    </a:prstClr>
                  </a:innerShdw>
                </a:effectLst>
                <a:latin typeface="Chivo"/>
                <a:ea typeface="Chivo" panose="020B0604020202020204" charset="0"/>
                <a:cs typeface="Chivo"/>
              </a:rPr>
              <a:t>Rủi ro </a:t>
            </a:r>
            <a:r>
              <a:rPr lang="vi-VN" b="1">
                <a:solidFill>
                  <a:schemeClr val="accent1"/>
                </a:solidFill>
                <a:effectLst>
                  <a:innerShdw blurRad="63500" dist="50800" dir="18900000">
                    <a:prstClr val="black">
                      <a:alpha val="50000"/>
                    </a:prstClr>
                  </a:innerShdw>
                </a:effectLst>
                <a:latin typeface="Arial"/>
                <a:ea typeface="Chivo" panose="020B0604020202020204" charset="0"/>
                <a:cs typeface="Chivo"/>
              </a:rPr>
              <a:t>cao</a:t>
            </a:r>
          </a:p>
        </p:txBody>
      </p:sp>
      <p:sp>
        <p:nvSpPr>
          <p:cNvPr id="16" name="TextBox 5">
            <a:extLst>
              <a:ext uri="{FF2B5EF4-FFF2-40B4-BE49-F238E27FC236}">
                <a16:creationId xmlns:a16="http://schemas.microsoft.com/office/drawing/2014/main" id="{F3277531-F585-78C1-CCEE-F0D8F679A725}"/>
              </a:ext>
            </a:extLst>
          </p:cNvPr>
          <p:cNvSpPr txBox="1"/>
          <p:nvPr/>
        </p:nvSpPr>
        <p:spPr>
          <a:xfrm>
            <a:off x="6306430" y="3242991"/>
            <a:ext cx="2275367" cy="369332"/>
          </a:xfrm>
          <a:prstGeom prst="rect">
            <a:avLst/>
          </a:prstGeom>
          <a:noFill/>
        </p:spPr>
        <p:txBody>
          <a:bodyPr wrap="square" lIns="91440" tIns="45720" rIns="91440" bIns="45720" rtlCol="0" anchor="t">
            <a:spAutoFit/>
          </a:bodyPr>
          <a:lstStyle/>
          <a:p>
            <a:pPr algn="ctr"/>
            <a:r>
              <a:rPr lang="en-US" sz="1800" b="1">
                <a:solidFill>
                  <a:schemeClr val="bg1">
                    <a:lumMod val="50000"/>
                  </a:schemeClr>
                </a:solidFill>
                <a:latin typeface="Chivo"/>
                <a:ea typeface="Chivo" panose="020B0604020202020204" charset="0"/>
                <a:cs typeface="Chivo"/>
              </a:rPr>
              <a:t>Accuracy &gt; 70%</a:t>
            </a:r>
            <a:endParaRPr lang="en-US" sz="1800" b="1">
              <a:solidFill>
                <a:schemeClr val="bg1">
                  <a:lumMod val="50000"/>
                </a:schemeClr>
              </a:solidFill>
              <a:latin typeface="Chivo"/>
              <a:ea typeface="Chivo" panose="020B0604020202020204" charset="0"/>
              <a:cs typeface="Chivo" panose="020B0604020202020204" charset="0"/>
            </a:endParaRPr>
          </a:p>
        </p:txBody>
      </p:sp>
    </p:spTree>
    <p:extLst>
      <p:ext uri="{BB962C8B-B14F-4D97-AF65-F5344CB8AC3E}">
        <p14:creationId xmlns:p14="http://schemas.microsoft.com/office/powerpoint/2010/main" val="3654752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randombar(horizontal)">
                                      <p:cBhvr>
                                        <p:cTn id="7" dur="500"/>
                                        <p:tgtEl>
                                          <p:spTgt spid="5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anim calcmode="lin" valueType="num">
                                      <p:cBhvr>
                                        <p:cTn id="33" dur="1000" fill="hold"/>
                                        <p:tgtEl>
                                          <p:spTgt spid="37"/>
                                        </p:tgtEl>
                                        <p:attrNameLst>
                                          <p:attrName>ppt_x</p:attrName>
                                        </p:attrNameLst>
                                      </p:cBhvr>
                                      <p:tavLst>
                                        <p:tav tm="0">
                                          <p:val>
                                            <p:strVal val="#ppt_x"/>
                                          </p:val>
                                        </p:tav>
                                        <p:tav tm="100000">
                                          <p:val>
                                            <p:strVal val="#ppt_x"/>
                                          </p:val>
                                        </p:tav>
                                      </p:tavLst>
                                    </p:anim>
                                    <p:anim calcmode="lin" valueType="num">
                                      <p:cBhvr>
                                        <p:cTn id="34" dur="100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p:bldP spid="6" grpId="0"/>
      <p:bldP spid="26" grpId="0"/>
      <p:bldP spid="36" grpId="0"/>
      <p:bldP spid="37" grpId="0" animBg="1"/>
      <p:bldP spid="38" grpId="0" animBg="1"/>
      <p:bldP spid="16" grpId="0"/>
    </p:bldLst>
  </p:timing>
</p:sld>
</file>

<file path=ppt/theme/theme1.xml><?xml version="1.0" encoding="utf-8"?>
<a:theme xmlns:a="http://schemas.openxmlformats.org/drawingml/2006/main" name="Placeholder Texts">
  <a:themeElements>
    <a:clrScheme name="Simple Light">
      <a:dk1>
        <a:srgbClr val="2549A1"/>
      </a:dk1>
      <a:lt1>
        <a:srgbClr val="071C30"/>
      </a:lt1>
      <a:dk2>
        <a:srgbClr val="C6D3F5"/>
      </a:dk2>
      <a:lt2>
        <a:srgbClr val="5E8CFF"/>
      </a:lt2>
      <a:accent1>
        <a:srgbClr val="FFFFFF"/>
      </a:accent1>
      <a:accent2>
        <a:srgbClr val="F79EB0"/>
      </a:accent2>
      <a:accent3>
        <a:srgbClr val="C95A5A"/>
      </a:accent3>
      <a:accent4>
        <a:srgbClr val="F7A677"/>
      </a:accent4>
      <a:accent5>
        <a:srgbClr val="EEF3FF"/>
      </a:accent5>
      <a:accent6>
        <a:srgbClr val="FFFFFF"/>
      </a:accent6>
      <a:hlink>
        <a:srgbClr val="071C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be80833-1c99-4d30-9b44-659803660b3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84888C95D7514AA487A9127C6963FF" ma:contentTypeVersion="11" ma:contentTypeDescription="Create a new document." ma:contentTypeScope="" ma:versionID="bd25ebbbb2b9bac1daab0bc85f39674d">
  <xsd:schema xmlns:xsd="http://www.w3.org/2001/XMLSchema" xmlns:xs="http://www.w3.org/2001/XMLSchema" xmlns:p="http://schemas.microsoft.com/office/2006/metadata/properties" xmlns:ns3="bbe80833-1c99-4d30-9b44-659803660b33" xmlns:ns4="2b653695-5d92-459e-a831-1c01c5c7b1cd" targetNamespace="http://schemas.microsoft.com/office/2006/metadata/properties" ma:root="true" ma:fieldsID="6b147d1fa7955110e871429804c0c653" ns3:_="" ns4:_="">
    <xsd:import namespace="bbe80833-1c99-4d30-9b44-659803660b33"/>
    <xsd:import namespace="2b653695-5d92-459e-a831-1c01c5c7b1c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e80833-1c99-4d30-9b44-659803660b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b653695-5d92-459e-a831-1c01c5c7b1c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FF1150-3C3A-434D-9267-FD017C37A858}">
  <ds:schemaRefs>
    <ds:schemaRef ds:uri="2b653695-5d92-459e-a831-1c01c5c7b1cd"/>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bbe80833-1c99-4d30-9b44-659803660b33"/>
    <ds:schemaRef ds:uri="http://purl.org/dc/elements/1.1/"/>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3DC7203-0DA4-414B-89CB-D77A3130191E}">
  <ds:schemaRefs>
    <ds:schemaRef ds:uri="2b653695-5d92-459e-a831-1c01c5c7b1cd"/>
    <ds:schemaRef ds:uri="bbe80833-1c99-4d30-9b44-659803660b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0FD4B2-8363-475E-BBB0-96A48C2F3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On-screen Show (16:9)</PresentationFormat>
  <Paragraphs>251</Paragraphs>
  <Slides>30</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30</vt:i4>
      </vt:variant>
    </vt:vector>
  </HeadingPairs>
  <TitlesOfParts>
    <vt:vector size="42" baseType="lpstr">
      <vt:lpstr>Familjen Grotesk</vt:lpstr>
      <vt:lpstr>Chivo</vt:lpstr>
      <vt:lpstr>Arial</vt:lpstr>
      <vt:lpstr>Poppins</vt:lpstr>
      <vt:lpstr>Oxygen</vt:lpstr>
      <vt:lpstr>Wingdings</vt:lpstr>
      <vt:lpstr>Times New Roman</vt:lpstr>
      <vt:lpstr>Proxima Nova</vt:lpstr>
      <vt:lpstr>Cambria Math</vt:lpstr>
      <vt:lpstr>Georgia</vt:lpstr>
      <vt:lpstr>Placeholder Texts</vt:lpstr>
      <vt:lpstr>Slidesgo Final Pages</vt:lpstr>
      <vt:lpstr>Prudential  </vt:lpstr>
      <vt:lpstr>PowerPoint Presentation</vt:lpstr>
      <vt:lpstr>PowerPoint Presentation</vt:lpstr>
      <vt:lpstr>About Prudential and their problem</vt:lpstr>
      <vt:lpstr>PowerPoint Presentation</vt:lpstr>
      <vt:lpstr>About their problem</vt:lpstr>
      <vt:lpstr>Only 40% of U.S. households own individual life insurance</vt:lpstr>
      <vt:lpstr>Mục tiêu</vt:lpstr>
      <vt:lpstr>Mục tiêu</vt:lpstr>
      <vt:lpstr>Dataset Overview  and preprocessing</vt:lpstr>
      <vt:lpstr>Dataset Overview</vt:lpstr>
      <vt:lpstr>Làm sạch dữ liệu</vt:lpstr>
      <vt:lpstr>Làm sạch dữ liệu</vt:lpstr>
      <vt:lpstr>Phân loại nhóm KH</vt:lpstr>
      <vt:lpstr>Trực quan hóa biến Respone  sau khi phân nhóm KH</vt:lpstr>
      <vt:lpstr>Developing a predictive model</vt:lpstr>
      <vt:lpstr>Lựa chọn mô hình</vt:lpstr>
      <vt:lpstr>Chọn biến để xây mô hình</vt:lpstr>
      <vt:lpstr>Input and output</vt:lpstr>
      <vt:lpstr>Kết quả mô hình</vt:lpstr>
      <vt:lpstr>Kiểm tra chéo</vt:lpstr>
      <vt:lpstr>Recall, AUC_ROC</vt:lpstr>
      <vt:lpstr>Recall, AUC_ROC</vt:lpstr>
      <vt:lpstr>Đánh giá mô hình </vt:lpstr>
      <vt:lpstr>PowerPoint Presentation</vt:lpstr>
      <vt:lpstr>PowerPoint Presentation</vt:lpstr>
      <vt:lpstr>Kết luận</vt:lpstr>
      <vt:lpstr>Thanks!</vt:lpstr>
      <vt:lpstr>PowerPoint Presentation</vt:lpstr>
      <vt:lpstr>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Life Insurance  Assessment</dc:title>
  <dc:creator>Admin</dc:creator>
  <cp:lastModifiedBy>a41538 Hoàng Vũ Thảo Nhiên</cp:lastModifiedBy>
  <cp:revision>2</cp:revision>
  <dcterms:modified xsi:type="dcterms:W3CDTF">2024-05-30T08:44:27Z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0x0101001684888C95D7514AA487A9127C6963FF</vt:lpwstr>
  </property>
</Properties>
</file>