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9" r:id="rId21"/>
    <p:sldId id="280" r:id="rId22"/>
    <p:sldId id="281" r:id="rId23"/>
    <p:sldId id="278" r:id="rId24"/>
  </p:sldIdLst>
  <p:sldSz cx="9144000" cy="5143500" type="screen16x9"/>
  <p:notesSz cx="6858000" cy="9144000"/>
  <p:embeddedFontLst>
    <p:embeddedFont>
      <p:font typeface="Century Gothic" panose="020B050202020202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Wingdings 3" pitchFamily="2"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PIHXfhX4ueoibugx8dGvPu7gt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5FBCB-DB4E-3541-B418-84F3A8AC1214}" v="4" dt="2024-04-22T22:41:53.750"/>
  </p1510:revLst>
</p1510:revInfo>
</file>

<file path=ppt/tableStyles.xml><?xml version="1.0" encoding="utf-8"?>
<a:tblStyleLst xmlns:a="http://schemas.openxmlformats.org/drawingml/2006/main" def="{EFB27E06-9F07-4639-B77C-F99DF7FA8A0A}">
  <a:tblStyle styleId="{EFB27E06-9F07-4639-B77C-F99DF7FA8A0A}" styleName="Table_0">
    <a:wholeTbl>
      <a:tcTxStyle b="off" i="off">
        <a:font>
          <a:latin typeface="Arial"/>
          <a:ea typeface="Arial"/>
          <a:cs typeface="Arial"/>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4"/>
    <p:restoredTop sz="74280"/>
  </p:normalViewPr>
  <p:slideViewPr>
    <p:cSldViewPr snapToGrid="0">
      <p:cViewPr varScale="1">
        <p:scale>
          <a:sx n="117" d="100"/>
          <a:sy n="117" d="100"/>
        </p:scale>
        <p:origin x="144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uc Minh Thao Pham" userId="1e226dff-ff33-4e36-aeb3-5ebad06a684b" providerId="ADAL" clId="{B555FBCB-DB4E-3541-B418-84F3A8AC1214}"/>
    <pc:docChg chg="undo custSel modSld">
      <pc:chgData name="Phuc Minh Thao Pham" userId="1e226dff-ff33-4e36-aeb3-5ebad06a684b" providerId="ADAL" clId="{B555FBCB-DB4E-3541-B418-84F3A8AC1214}" dt="2024-04-22T22:41:53.749" v="334"/>
      <pc:docMkLst>
        <pc:docMk/>
      </pc:docMkLst>
      <pc:sldChg chg="modNotesTx">
        <pc:chgData name="Phuc Minh Thao Pham" userId="1e226dff-ff33-4e36-aeb3-5ebad06a684b" providerId="ADAL" clId="{B555FBCB-DB4E-3541-B418-84F3A8AC1214}" dt="2024-04-22T22:32:35.254" v="325" actId="20577"/>
        <pc:sldMkLst>
          <pc:docMk/>
          <pc:sldMk cId="0" sldId="264"/>
        </pc:sldMkLst>
      </pc:sldChg>
      <pc:sldChg chg="modNotesTx">
        <pc:chgData name="Phuc Minh Thao Pham" userId="1e226dff-ff33-4e36-aeb3-5ebad06a684b" providerId="ADAL" clId="{B555FBCB-DB4E-3541-B418-84F3A8AC1214}" dt="2024-04-22T22:41:53.749" v="334"/>
        <pc:sldMkLst>
          <pc:docMk/>
          <pc:sldMk cId="0"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8BB2C-0041-45CD-900A-8B63FF348D9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5BB997-677D-4063-A15B-9D67BEBD68AE}">
      <dgm:prSet/>
      <dgm:spPr/>
      <dgm:t>
        <a:bodyPr/>
        <a:lstStyle/>
        <a:p>
          <a:r>
            <a:rPr lang="en-US" dirty="0"/>
            <a:t>The "PIYAAI_2 Deep Q-Network Model" is a smart computer system.</a:t>
          </a:r>
        </a:p>
      </dgm:t>
    </dgm:pt>
    <dgm:pt modelId="{FA47F44B-DC0A-4024-9B63-33CEF6CE982D}" type="parTrans" cxnId="{D0D1C02F-CF7D-4BDE-AE96-ED776B523B30}">
      <dgm:prSet/>
      <dgm:spPr/>
      <dgm:t>
        <a:bodyPr/>
        <a:lstStyle/>
        <a:p>
          <a:endParaRPr lang="en-US"/>
        </a:p>
      </dgm:t>
    </dgm:pt>
    <dgm:pt modelId="{2D1B9EBD-5867-400C-AACC-F0540714310C}" type="sibTrans" cxnId="{D0D1C02F-CF7D-4BDE-AE96-ED776B523B30}">
      <dgm:prSet/>
      <dgm:spPr/>
      <dgm:t>
        <a:bodyPr/>
        <a:lstStyle/>
        <a:p>
          <a:endParaRPr lang="en-US"/>
        </a:p>
      </dgm:t>
    </dgm:pt>
    <dgm:pt modelId="{1CEDB226-2AC6-43BF-A761-0590349CE80A}">
      <dgm:prSet/>
      <dgm:spPr/>
      <dgm:t>
        <a:bodyPr/>
        <a:lstStyle/>
        <a:p>
          <a:r>
            <a:rPr lang="en-US"/>
            <a:t>It learns from experiences and tries to make good decisions.</a:t>
          </a:r>
        </a:p>
      </dgm:t>
    </dgm:pt>
    <dgm:pt modelId="{00FD28C4-8711-42E8-A890-8206D29DCDBD}" type="parTrans" cxnId="{7666B3DF-0874-4F10-9EA3-5A4353FC3F68}">
      <dgm:prSet/>
      <dgm:spPr/>
      <dgm:t>
        <a:bodyPr/>
        <a:lstStyle/>
        <a:p>
          <a:endParaRPr lang="en-US"/>
        </a:p>
      </dgm:t>
    </dgm:pt>
    <dgm:pt modelId="{97FBC381-71E7-4C47-9EAD-095820F22B7F}" type="sibTrans" cxnId="{7666B3DF-0874-4F10-9EA3-5A4353FC3F68}">
      <dgm:prSet/>
      <dgm:spPr/>
      <dgm:t>
        <a:bodyPr/>
        <a:lstStyle/>
        <a:p>
          <a:endParaRPr lang="en-US"/>
        </a:p>
      </dgm:t>
    </dgm:pt>
    <dgm:pt modelId="{4C7854AB-57BA-4B3A-8A52-FA46CDB1A481}">
      <dgm:prSet/>
      <dgm:spPr/>
      <dgm:t>
        <a:bodyPr/>
        <a:lstStyle/>
        <a:p>
          <a:r>
            <a:rPr lang="en-US"/>
            <a:t>It understands how happy cities are and predicts what might happen in the future, even if things change.</a:t>
          </a:r>
        </a:p>
      </dgm:t>
    </dgm:pt>
    <dgm:pt modelId="{DA778552-A9BC-4C4F-87F3-AD8D5B8EB7E6}" type="parTrans" cxnId="{7E2C6030-C23C-4FCE-A46F-2EDD94E59E27}">
      <dgm:prSet/>
      <dgm:spPr/>
      <dgm:t>
        <a:bodyPr/>
        <a:lstStyle/>
        <a:p>
          <a:endParaRPr lang="en-US"/>
        </a:p>
      </dgm:t>
    </dgm:pt>
    <dgm:pt modelId="{4A225FD4-26FE-4D83-AA97-B5864990B1C3}" type="sibTrans" cxnId="{7E2C6030-C23C-4FCE-A46F-2EDD94E59E27}">
      <dgm:prSet/>
      <dgm:spPr/>
      <dgm:t>
        <a:bodyPr/>
        <a:lstStyle/>
        <a:p>
          <a:endParaRPr lang="en-US"/>
        </a:p>
      </dgm:t>
    </dgm:pt>
    <dgm:pt modelId="{11804A29-7B55-484D-BA87-CC21269830EB}" type="pres">
      <dgm:prSet presAssocID="{DB78BB2C-0041-45CD-900A-8B63FF348D91}" presName="root" presStyleCnt="0">
        <dgm:presLayoutVars>
          <dgm:dir/>
          <dgm:resizeHandles val="exact"/>
        </dgm:presLayoutVars>
      </dgm:prSet>
      <dgm:spPr/>
    </dgm:pt>
    <dgm:pt modelId="{5A228775-368A-4CF0-B949-26934FBD35FA}" type="pres">
      <dgm:prSet presAssocID="{425BB997-677D-4063-A15B-9D67BEBD68AE}" presName="compNode" presStyleCnt="0"/>
      <dgm:spPr/>
    </dgm:pt>
    <dgm:pt modelId="{085A05DA-4A65-454B-8258-2A75E46C1DB1}" type="pres">
      <dgm:prSet presAssocID="{425BB997-677D-4063-A15B-9D67BEBD68AE}" presName="bgRect" presStyleLbl="bgShp" presStyleIdx="0" presStyleCnt="3"/>
      <dgm:spPr/>
    </dgm:pt>
    <dgm:pt modelId="{1554883F-0A23-4D05-A9A0-EE05E029F5C4}" type="pres">
      <dgm:prSet presAssocID="{425BB997-677D-4063-A15B-9D67BEBD68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F29C6131-DBC7-4F7B-B5E8-95038808A522}" type="pres">
      <dgm:prSet presAssocID="{425BB997-677D-4063-A15B-9D67BEBD68AE}" presName="spaceRect" presStyleCnt="0"/>
      <dgm:spPr/>
    </dgm:pt>
    <dgm:pt modelId="{B2B4677D-3D30-4B5D-9744-6871A37F3B54}" type="pres">
      <dgm:prSet presAssocID="{425BB997-677D-4063-A15B-9D67BEBD68AE}" presName="parTx" presStyleLbl="revTx" presStyleIdx="0" presStyleCnt="3">
        <dgm:presLayoutVars>
          <dgm:chMax val="0"/>
          <dgm:chPref val="0"/>
        </dgm:presLayoutVars>
      </dgm:prSet>
      <dgm:spPr/>
    </dgm:pt>
    <dgm:pt modelId="{068636C7-01C4-4193-8433-F563A11D947D}" type="pres">
      <dgm:prSet presAssocID="{2D1B9EBD-5867-400C-AACC-F0540714310C}" presName="sibTrans" presStyleCnt="0"/>
      <dgm:spPr/>
    </dgm:pt>
    <dgm:pt modelId="{5AE063B3-F73D-4560-B562-0BDE37E0203A}" type="pres">
      <dgm:prSet presAssocID="{1CEDB226-2AC6-43BF-A761-0590349CE80A}" presName="compNode" presStyleCnt="0"/>
      <dgm:spPr/>
    </dgm:pt>
    <dgm:pt modelId="{F342C3C8-B089-4B8C-8039-4CDC08684A0C}" type="pres">
      <dgm:prSet presAssocID="{1CEDB226-2AC6-43BF-A761-0590349CE80A}" presName="bgRect" presStyleLbl="bgShp" presStyleIdx="1" presStyleCnt="3"/>
      <dgm:spPr/>
    </dgm:pt>
    <dgm:pt modelId="{163B936B-3115-4A66-A6C8-A4E821A6F650}" type="pres">
      <dgm:prSet presAssocID="{1CEDB226-2AC6-43BF-A761-0590349CE8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449027D-9DA3-49ED-9191-A07F4CABC694}" type="pres">
      <dgm:prSet presAssocID="{1CEDB226-2AC6-43BF-A761-0590349CE80A}" presName="spaceRect" presStyleCnt="0"/>
      <dgm:spPr/>
    </dgm:pt>
    <dgm:pt modelId="{BEB39AE2-CE5E-47B0-B82E-CF5C39EDCF9C}" type="pres">
      <dgm:prSet presAssocID="{1CEDB226-2AC6-43BF-A761-0590349CE80A}" presName="parTx" presStyleLbl="revTx" presStyleIdx="1" presStyleCnt="3">
        <dgm:presLayoutVars>
          <dgm:chMax val="0"/>
          <dgm:chPref val="0"/>
        </dgm:presLayoutVars>
      </dgm:prSet>
      <dgm:spPr/>
    </dgm:pt>
    <dgm:pt modelId="{05347C89-F00B-4BC4-8AAD-AF6B31739AA2}" type="pres">
      <dgm:prSet presAssocID="{97FBC381-71E7-4C47-9EAD-095820F22B7F}" presName="sibTrans" presStyleCnt="0"/>
      <dgm:spPr/>
    </dgm:pt>
    <dgm:pt modelId="{FED58008-714A-409E-BE2C-01094BCD9B49}" type="pres">
      <dgm:prSet presAssocID="{4C7854AB-57BA-4B3A-8A52-FA46CDB1A481}" presName="compNode" presStyleCnt="0"/>
      <dgm:spPr/>
    </dgm:pt>
    <dgm:pt modelId="{335CF0E7-FE37-4925-815E-46967F58DAA9}" type="pres">
      <dgm:prSet presAssocID="{4C7854AB-57BA-4B3A-8A52-FA46CDB1A481}" presName="bgRect" presStyleLbl="bgShp" presStyleIdx="2" presStyleCnt="3"/>
      <dgm:spPr/>
    </dgm:pt>
    <dgm:pt modelId="{33CC0B64-2DCD-4544-9D9C-C4BD34CA8377}" type="pres">
      <dgm:prSet presAssocID="{4C7854AB-57BA-4B3A-8A52-FA46CDB1A4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2932E1E3-F6E5-4E51-A5A8-F7799EBA1780}" type="pres">
      <dgm:prSet presAssocID="{4C7854AB-57BA-4B3A-8A52-FA46CDB1A481}" presName="spaceRect" presStyleCnt="0"/>
      <dgm:spPr/>
    </dgm:pt>
    <dgm:pt modelId="{0E0B7263-65EE-4414-84A3-82CED66B7EDB}" type="pres">
      <dgm:prSet presAssocID="{4C7854AB-57BA-4B3A-8A52-FA46CDB1A481}" presName="parTx" presStyleLbl="revTx" presStyleIdx="2" presStyleCnt="3">
        <dgm:presLayoutVars>
          <dgm:chMax val="0"/>
          <dgm:chPref val="0"/>
        </dgm:presLayoutVars>
      </dgm:prSet>
      <dgm:spPr/>
    </dgm:pt>
  </dgm:ptLst>
  <dgm:cxnLst>
    <dgm:cxn modelId="{1DA5870F-AAA0-47BD-AD07-E1286FAABCA5}" type="presOf" srcId="{425BB997-677D-4063-A15B-9D67BEBD68AE}" destId="{B2B4677D-3D30-4B5D-9744-6871A37F3B54}" srcOrd="0" destOrd="0" presId="urn:microsoft.com/office/officeart/2018/2/layout/IconVerticalSolidList"/>
    <dgm:cxn modelId="{74432416-6091-463A-855D-C15574217D11}" type="presOf" srcId="{1CEDB226-2AC6-43BF-A761-0590349CE80A}" destId="{BEB39AE2-CE5E-47B0-B82E-CF5C39EDCF9C}" srcOrd="0" destOrd="0" presId="urn:microsoft.com/office/officeart/2018/2/layout/IconVerticalSolidList"/>
    <dgm:cxn modelId="{D0D1C02F-CF7D-4BDE-AE96-ED776B523B30}" srcId="{DB78BB2C-0041-45CD-900A-8B63FF348D91}" destId="{425BB997-677D-4063-A15B-9D67BEBD68AE}" srcOrd="0" destOrd="0" parTransId="{FA47F44B-DC0A-4024-9B63-33CEF6CE982D}" sibTransId="{2D1B9EBD-5867-400C-AACC-F0540714310C}"/>
    <dgm:cxn modelId="{7E2C6030-C23C-4FCE-A46F-2EDD94E59E27}" srcId="{DB78BB2C-0041-45CD-900A-8B63FF348D91}" destId="{4C7854AB-57BA-4B3A-8A52-FA46CDB1A481}" srcOrd="2" destOrd="0" parTransId="{DA778552-A9BC-4C4F-87F3-AD8D5B8EB7E6}" sibTransId="{4A225FD4-26FE-4D83-AA97-B5864990B1C3}"/>
    <dgm:cxn modelId="{CFBC1A3E-C3AA-4534-92E0-E65D96963659}" type="presOf" srcId="{DB78BB2C-0041-45CD-900A-8B63FF348D91}" destId="{11804A29-7B55-484D-BA87-CC21269830EB}" srcOrd="0" destOrd="0" presId="urn:microsoft.com/office/officeart/2018/2/layout/IconVerticalSolidList"/>
    <dgm:cxn modelId="{7666B3DF-0874-4F10-9EA3-5A4353FC3F68}" srcId="{DB78BB2C-0041-45CD-900A-8B63FF348D91}" destId="{1CEDB226-2AC6-43BF-A761-0590349CE80A}" srcOrd="1" destOrd="0" parTransId="{00FD28C4-8711-42E8-A890-8206D29DCDBD}" sibTransId="{97FBC381-71E7-4C47-9EAD-095820F22B7F}"/>
    <dgm:cxn modelId="{EF5695EC-DED8-437A-B65F-C7A0E70E7218}" type="presOf" srcId="{4C7854AB-57BA-4B3A-8A52-FA46CDB1A481}" destId="{0E0B7263-65EE-4414-84A3-82CED66B7EDB}" srcOrd="0" destOrd="0" presId="urn:microsoft.com/office/officeart/2018/2/layout/IconVerticalSolidList"/>
    <dgm:cxn modelId="{37C15776-0571-45DB-978A-D3E7D9C1CD26}" type="presParOf" srcId="{11804A29-7B55-484D-BA87-CC21269830EB}" destId="{5A228775-368A-4CF0-B949-26934FBD35FA}" srcOrd="0" destOrd="0" presId="urn:microsoft.com/office/officeart/2018/2/layout/IconVerticalSolidList"/>
    <dgm:cxn modelId="{1671D22E-A523-4870-93CC-A28926B91106}" type="presParOf" srcId="{5A228775-368A-4CF0-B949-26934FBD35FA}" destId="{085A05DA-4A65-454B-8258-2A75E46C1DB1}" srcOrd="0" destOrd="0" presId="urn:microsoft.com/office/officeart/2018/2/layout/IconVerticalSolidList"/>
    <dgm:cxn modelId="{80889716-876B-49DC-90AF-434839A3D6AE}" type="presParOf" srcId="{5A228775-368A-4CF0-B949-26934FBD35FA}" destId="{1554883F-0A23-4D05-A9A0-EE05E029F5C4}" srcOrd="1" destOrd="0" presId="urn:microsoft.com/office/officeart/2018/2/layout/IconVerticalSolidList"/>
    <dgm:cxn modelId="{259B3C9A-8B2E-4339-98AF-901C48111223}" type="presParOf" srcId="{5A228775-368A-4CF0-B949-26934FBD35FA}" destId="{F29C6131-DBC7-4F7B-B5E8-95038808A522}" srcOrd="2" destOrd="0" presId="urn:microsoft.com/office/officeart/2018/2/layout/IconVerticalSolidList"/>
    <dgm:cxn modelId="{E877F984-0C35-4E72-962A-CF083FE88A5B}" type="presParOf" srcId="{5A228775-368A-4CF0-B949-26934FBD35FA}" destId="{B2B4677D-3D30-4B5D-9744-6871A37F3B54}" srcOrd="3" destOrd="0" presId="urn:microsoft.com/office/officeart/2018/2/layout/IconVerticalSolidList"/>
    <dgm:cxn modelId="{42375C36-BBD8-4B00-84B2-13530481AAEA}" type="presParOf" srcId="{11804A29-7B55-484D-BA87-CC21269830EB}" destId="{068636C7-01C4-4193-8433-F563A11D947D}" srcOrd="1" destOrd="0" presId="urn:microsoft.com/office/officeart/2018/2/layout/IconVerticalSolidList"/>
    <dgm:cxn modelId="{A1267B8E-54CE-4D27-8882-2D323C1AB4EF}" type="presParOf" srcId="{11804A29-7B55-484D-BA87-CC21269830EB}" destId="{5AE063B3-F73D-4560-B562-0BDE37E0203A}" srcOrd="2" destOrd="0" presId="urn:microsoft.com/office/officeart/2018/2/layout/IconVerticalSolidList"/>
    <dgm:cxn modelId="{ECABF049-3971-4783-96A3-D4ADBD7D9757}" type="presParOf" srcId="{5AE063B3-F73D-4560-B562-0BDE37E0203A}" destId="{F342C3C8-B089-4B8C-8039-4CDC08684A0C}" srcOrd="0" destOrd="0" presId="urn:microsoft.com/office/officeart/2018/2/layout/IconVerticalSolidList"/>
    <dgm:cxn modelId="{B7BAEED4-D96E-4F4B-8D79-8C213B44E995}" type="presParOf" srcId="{5AE063B3-F73D-4560-B562-0BDE37E0203A}" destId="{163B936B-3115-4A66-A6C8-A4E821A6F650}" srcOrd="1" destOrd="0" presId="urn:microsoft.com/office/officeart/2018/2/layout/IconVerticalSolidList"/>
    <dgm:cxn modelId="{2CA29252-B624-4CD8-9186-C9BB6C08C701}" type="presParOf" srcId="{5AE063B3-F73D-4560-B562-0BDE37E0203A}" destId="{C449027D-9DA3-49ED-9191-A07F4CABC694}" srcOrd="2" destOrd="0" presId="urn:microsoft.com/office/officeart/2018/2/layout/IconVerticalSolidList"/>
    <dgm:cxn modelId="{EC2173A7-4289-483A-BE4B-755E87F5D4A0}" type="presParOf" srcId="{5AE063B3-F73D-4560-B562-0BDE37E0203A}" destId="{BEB39AE2-CE5E-47B0-B82E-CF5C39EDCF9C}" srcOrd="3" destOrd="0" presId="urn:microsoft.com/office/officeart/2018/2/layout/IconVerticalSolidList"/>
    <dgm:cxn modelId="{C7B3C2F2-91DF-4982-AD67-473E79189B96}" type="presParOf" srcId="{11804A29-7B55-484D-BA87-CC21269830EB}" destId="{05347C89-F00B-4BC4-8AAD-AF6B31739AA2}" srcOrd="3" destOrd="0" presId="urn:microsoft.com/office/officeart/2018/2/layout/IconVerticalSolidList"/>
    <dgm:cxn modelId="{25DCB0B1-D7C6-4558-A83C-E59F3CAAE035}" type="presParOf" srcId="{11804A29-7B55-484D-BA87-CC21269830EB}" destId="{FED58008-714A-409E-BE2C-01094BCD9B49}" srcOrd="4" destOrd="0" presId="urn:microsoft.com/office/officeart/2018/2/layout/IconVerticalSolidList"/>
    <dgm:cxn modelId="{38860CC4-FEED-4F4D-9B27-755A51B54B1C}" type="presParOf" srcId="{FED58008-714A-409E-BE2C-01094BCD9B49}" destId="{335CF0E7-FE37-4925-815E-46967F58DAA9}" srcOrd="0" destOrd="0" presId="urn:microsoft.com/office/officeart/2018/2/layout/IconVerticalSolidList"/>
    <dgm:cxn modelId="{34079A17-22FD-435F-9F6F-5023560E43B5}" type="presParOf" srcId="{FED58008-714A-409E-BE2C-01094BCD9B49}" destId="{33CC0B64-2DCD-4544-9D9C-C4BD34CA8377}" srcOrd="1" destOrd="0" presId="urn:microsoft.com/office/officeart/2018/2/layout/IconVerticalSolidList"/>
    <dgm:cxn modelId="{8AF436C0-889B-4AC4-829D-A15E787235F6}" type="presParOf" srcId="{FED58008-714A-409E-BE2C-01094BCD9B49}" destId="{2932E1E3-F6E5-4E51-A5A8-F7799EBA1780}" srcOrd="2" destOrd="0" presId="urn:microsoft.com/office/officeart/2018/2/layout/IconVerticalSolidList"/>
    <dgm:cxn modelId="{03ECB04B-66FF-4B92-B92D-BD3F697A9058}" type="presParOf" srcId="{FED58008-714A-409E-BE2C-01094BCD9B49}" destId="{0E0B7263-65EE-4414-84A3-82CED66B7ED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A05DA-4A65-454B-8258-2A75E46C1DB1}">
      <dsp:nvSpPr>
        <dsp:cNvPr id="0" name=""/>
        <dsp:cNvSpPr/>
      </dsp:nvSpPr>
      <dsp:spPr>
        <a:xfrm>
          <a:off x="0" y="451"/>
          <a:ext cx="4587596" cy="10558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4883F-0A23-4D05-A9A0-EE05E029F5C4}">
      <dsp:nvSpPr>
        <dsp:cNvPr id="0" name=""/>
        <dsp:cNvSpPr/>
      </dsp:nvSpPr>
      <dsp:spPr>
        <a:xfrm>
          <a:off x="319409" y="238028"/>
          <a:ext cx="580743" cy="580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B4677D-3D30-4B5D-9744-6871A37F3B54}">
      <dsp:nvSpPr>
        <dsp:cNvPr id="0" name=""/>
        <dsp:cNvSpPr/>
      </dsp:nvSpPr>
      <dsp:spPr>
        <a:xfrm>
          <a:off x="1219562" y="451"/>
          <a:ext cx="3368033" cy="105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49" tIns="111749" rIns="111749" bIns="111749" numCol="1" spcCol="1270" anchor="ctr" anchorCtr="0">
          <a:noAutofit/>
        </a:bodyPr>
        <a:lstStyle/>
        <a:p>
          <a:pPr marL="0" lvl="0" indent="0" algn="l" defTabSz="622300">
            <a:lnSpc>
              <a:spcPct val="90000"/>
            </a:lnSpc>
            <a:spcBef>
              <a:spcPct val="0"/>
            </a:spcBef>
            <a:spcAft>
              <a:spcPct val="35000"/>
            </a:spcAft>
            <a:buNone/>
          </a:pPr>
          <a:r>
            <a:rPr lang="en-US" sz="1400" kern="1200" dirty="0"/>
            <a:t>The "PIYAAI_2 Deep Q-Network Model" is a smart computer system.</a:t>
          </a:r>
        </a:p>
      </dsp:txBody>
      <dsp:txXfrm>
        <a:off x="1219562" y="451"/>
        <a:ext cx="3368033" cy="1055898"/>
      </dsp:txXfrm>
    </dsp:sp>
    <dsp:sp modelId="{F342C3C8-B089-4B8C-8039-4CDC08684A0C}">
      <dsp:nvSpPr>
        <dsp:cNvPr id="0" name=""/>
        <dsp:cNvSpPr/>
      </dsp:nvSpPr>
      <dsp:spPr>
        <a:xfrm>
          <a:off x="0" y="1320323"/>
          <a:ext cx="4587596" cy="10558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B936B-3115-4A66-A6C8-A4E821A6F650}">
      <dsp:nvSpPr>
        <dsp:cNvPr id="0" name=""/>
        <dsp:cNvSpPr/>
      </dsp:nvSpPr>
      <dsp:spPr>
        <a:xfrm>
          <a:off x="319409" y="1557901"/>
          <a:ext cx="580743" cy="580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B39AE2-CE5E-47B0-B82E-CF5C39EDCF9C}">
      <dsp:nvSpPr>
        <dsp:cNvPr id="0" name=""/>
        <dsp:cNvSpPr/>
      </dsp:nvSpPr>
      <dsp:spPr>
        <a:xfrm>
          <a:off x="1219562" y="1320323"/>
          <a:ext cx="3368033" cy="105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49" tIns="111749" rIns="111749" bIns="111749" numCol="1" spcCol="1270" anchor="ctr" anchorCtr="0">
          <a:noAutofit/>
        </a:bodyPr>
        <a:lstStyle/>
        <a:p>
          <a:pPr marL="0" lvl="0" indent="0" algn="l" defTabSz="622300">
            <a:lnSpc>
              <a:spcPct val="90000"/>
            </a:lnSpc>
            <a:spcBef>
              <a:spcPct val="0"/>
            </a:spcBef>
            <a:spcAft>
              <a:spcPct val="35000"/>
            </a:spcAft>
            <a:buNone/>
          </a:pPr>
          <a:r>
            <a:rPr lang="en-US" sz="1400" kern="1200"/>
            <a:t>It learns from experiences and tries to make good decisions.</a:t>
          </a:r>
        </a:p>
      </dsp:txBody>
      <dsp:txXfrm>
        <a:off x="1219562" y="1320323"/>
        <a:ext cx="3368033" cy="1055898"/>
      </dsp:txXfrm>
    </dsp:sp>
    <dsp:sp modelId="{335CF0E7-FE37-4925-815E-46967F58DAA9}">
      <dsp:nvSpPr>
        <dsp:cNvPr id="0" name=""/>
        <dsp:cNvSpPr/>
      </dsp:nvSpPr>
      <dsp:spPr>
        <a:xfrm>
          <a:off x="0" y="2640196"/>
          <a:ext cx="4587596" cy="10558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C0B64-2DCD-4544-9D9C-C4BD34CA8377}">
      <dsp:nvSpPr>
        <dsp:cNvPr id="0" name=""/>
        <dsp:cNvSpPr/>
      </dsp:nvSpPr>
      <dsp:spPr>
        <a:xfrm>
          <a:off x="319409" y="2877773"/>
          <a:ext cx="580743" cy="580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0B7263-65EE-4414-84A3-82CED66B7EDB}">
      <dsp:nvSpPr>
        <dsp:cNvPr id="0" name=""/>
        <dsp:cNvSpPr/>
      </dsp:nvSpPr>
      <dsp:spPr>
        <a:xfrm>
          <a:off x="1219562" y="2640196"/>
          <a:ext cx="3368033" cy="1055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749" tIns="111749" rIns="111749" bIns="111749" numCol="1" spcCol="1270" anchor="ctr" anchorCtr="0">
          <a:noAutofit/>
        </a:bodyPr>
        <a:lstStyle/>
        <a:p>
          <a:pPr marL="0" lvl="0" indent="0" algn="l" defTabSz="622300">
            <a:lnSpc>
              <a:spcPct val="90000"/>
            </a:lnSpc>
            <a:spcBef>
              <a:spcPct val="0"/>
            </a:spcBef>
            <a:spcAft>
              <a:spcPct val="35000"/>
            </a:spcAft>
            <a:buNone/>
          </a:pPr>
          <a:r>
            <a:rPr lang="en-US" sz="1400" kern="1200"/>
            <a:t>It understands how happy cities are and predicts what might happen in the future, even if things change.</a:t>
          </a:r>
        </a:p>
      </dsp:txBody>
      <dsp:txXfrm>
        <a:off x="1219562" y="2640196"/>
        <a:ext cx="3368033" cy="10558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Why did we choose this topic? </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200000"/>
              </a:lnSpc>
              <a:spcBef>
                <a:spcPts val="1400"/>
              </a:spcBef>
              <a:spcAft>
                <a:spcPts val="1400"/>
              </a:spcAft>
              <a:buClr>
                <a:srgbClr val="000000"/>
              </a:buClr>
              <a:buSzPts val="1100"/>
              <a:buFont typeface="Arial"/>
              <a:buChar char="●"/>
            </a:pPr>
            <a:r>
              <a:rPr lang="en-US" sz="1800" b="1" i="0" u="none" strike="noStrike" cap="none" dirty="0">
                <a:solidFill>
                  <a:srgbClr val="000000"/>
                </a:solidFill>
                <a:effectLst/>
                <a:latin typeface="Times New Roman" panose="02020603050405020304" pitchFamily="18" charset="0"/>
                <a:sym typeface="Arial"/>
              </a:rPr>
              <a:t>Data Collection</a:t>
            </a:r>
            <a:r>
              <a:rPr lang="en-US" sz="1800" b="0" i="0" u="none" strike="noStrike" cap="none" dirty="0">
                <a:solidFill>
                  <a:srgbClr val="000000"/>
                </a:solidFill>
                <a:effectLst/>
                <a:latin typeface="Times New Roman" panose="02020603050405020304" pitchFamily="18" charset="0"/>
                <a:sym typeface="Arial"/>
              </a:rPr>
              <a:t>: Relevant data points from various sources, government databases, academic studies, international organization’s report</a:t>
            </a:r>
          </a:p>
          <a:p>
            <a:pPr marL="457200" marR="0" lvl="0" indent="-298450" algn="l" defTabSz="914400" rtl="0" eaLnBrk="1" fontAlgn="auto" latinLnBrk="0" hangingPunct="1">
              <a:lnSpc>
                <a:spcPct val="200000"/>
              </a:lnSpc>
              <a:spcBef>
                <a:spcPts val="1400"/>
              </a:spcBef>
              <a:spcAft>
                <a:spcPts val="1400"/>
              </a:spcAft>
              <a:buClr>
                <a:srgbClr val="000000"/>
              </a:buClr>
              <a:buSzPts val="1100"/>
              <a:buFont typeface="Arial"/>
              <a:buChar char="●"/>
              <a:tabLst/>
              <a:defRPr/>
            </a:pPr>
            <a:r>
              <a:rPr lang="en-US" sz="1800" b="1" i="0" u="none" strike="noStrike" cap="none" dirty="0">
                <a:solidFill>
                  <a:srgbClr val="000000"/>
                </a:solidFill>
                <a:effectLst/>
                <a:latin typeface="Times New Roman" panose="02020603050405020304" pitchFamily="18" charset="0"/>
                <a:sym typeface="Arial"/>
              </a:rPr>
              <a:t>Data Compilation: </a:t>
            </a:r>
            <a:r>
              <a:rPr lang="en-US" sz="1800" b="0" i="0" u="none" strike="noStrike" cap="none" dirty="0">
                <a:solidFill>
                  <a:srgbClr val="000000"/>
                </a:solidFill>
                <a:effectLst/>
                <a:latin typeface="Times New Roman" panose="02020603050405020304" pitchFamily="18" charset="0"/>
                <a:ea typeface="Times New Roman" panose="02020603050405020304" pitchFamily="18" charset="0"/>
                <a:cs typeface="Aptos" panose="020B0004020202020204" pitchFamily="34" charset="0"/>
                <a:sym typeface="Arial"/>
              </a:rPr>
              <a:t>The collected data was compiled into a structured dataset, with each city representing a unique observation and each variable representing a distinct aspect of urban well-being.</a:t>
            </a:r>
            <a:endParaRPr lang="en-US" sz="1800" b="0" i="0" u="none" strike="noStrike" cap="none" dirty="0">
              <a:solidFill>
                <a:srgbClr val="000000"/>
              </a:solidFill>
              <a:effectLst/>
              <a:latin typeface="Times New Roman" panose="02020603050405020304" pitchFamily="18" charset="0"/>
              <a:ea typeface="Aptos" panose="020B0004020202020204" pitchFamily="34" charset="0"/>
              <a:cs typeface="Aptos" panose="020B0004020202020204" pitchFamily="34" charset="0"/>
              <a:sym typeface="Arial"/>
            </a:endParaRPr>
          </a:p>
          <a:p>
            <a:pPr>
              <a:lnSpc>
                <a:spcPct val="200000"/>
              </a:lnSpc>
              <a:spcBef>
                <a:spcPts val="1400"/>
              </a:spcBef>
              <a:spcAft>
                <a:spcPts val="1400"/>
              </a:spcAft>
            </a:pPr>
            <a:r>
              <a:rPr lang="en-US" sz="1800" b="1" dirty="0">
                <a:effectLst/>
                <a:latin typeface="Times New Roman" panose="02020603050405020304" pitchFamily="18" charset="0"/>
                <a:ea typeface="Times New Roman" panose="02020603050405020304" pitchFamily="18" charset="0"/>
                <a:cs typeface="Aptos" panose="020B0004020202020204" pitchFamily="34" charset="0"/>
              </a:rPr>
              <a:t>Data Cleaning and Standardization:</a:t>
            </a:r>
            <a:r>
              <a:rPr lang="en-US" sz="1800" dirty="0">
                <a:effectLst/>
                <a:latin typeface="Times New Roman" panose="02020603050405020304" pitchFamily="18" charset="0"/>
                <a:ea typeface="Times New Roman" panose="02020603050405020304" pitchFamily="18" charset="0"/>
                <a:cs typeface="Aptos" panose="020B0004020202020204" pitchFamily="34" charset="0"/>
              </a:rPr>
              <a:t> cleaning and standardization procedures to ensure data consistency and reliability across different sources. Missing values were imputed, outliers were identified and addressed, and variables were standardized where necessary.</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a:lnSpc>
                <a:spcPct val="200000"/>
              </a:lnSpc>
              <a:spcBef>
                <a:spcPts val="1400"/>
              </a:spcBef>
              <a:spcAft>
                <a:spcPts val="1400"/>
              </a:spcAft>
            </a:pPr>
            <a:r>
              <a:rPr lang="en-US" sz="1800" b="1" dirty="0">
                <a:effectLst/>
                <a:latin typeface="Times New Roman" panose="02020603050405020304" pitchFamily="18" charset="0"/>
                <a:ea typeface="Times New Roman" panose="02020603050405020304" pitchFamily="18" charset="0"/>
                <a:cs typeface="Aptos" panose="020B0004020202020204" pitchFamily="34" charset="0"/>
              </a:rPr>
              <a:t>Variable Selection:</a:t>
            </a:r>
            <a:r>
              <a:rPr lang="en-US" sz="1800" dirty="0">
                <a:effectLst/>
                <a:latin typeface="Times New Roman" panose="02020603050405020304" pitchFamily="18" charset="0"/>
                <a:ea typeface="Times New Roman" panose="02020603050405020304" pitchFamily="18" charset="0"/>
                <a:cs typeface="Aptos" panose="020B0004020202020204" pitchFamily="34" charset="0"/>
              </a:rPr>
              <a:t> Key variables were selected based on their relevance to urban well-being and availability in the collected datasets. Factors such as noise pollution levels, transportation infrastructure, access to green spaces, air quality, cost of living, and healthcare accessibility were essential for understanding urban happiness.</a:t>
            </a:r>
          </a:p>
          <a:p>
            <a:pPr marL="457200" marR="0" lvl="0" indent="-298450" algn="l" defTabSz="914400" rtl="0" eaLnBrk="1" fontAlgn="auto" latinLnBrk="0" hangingPunct="1">
              <a:lnSpc>
                <a:spcPct val="200000"/>
              </a:lnSpc>
              <a:spcBef>
                <a:spcPts val="1400"/>
              </a:spcBef>
              <a:spcAft>
                <a:spcPts val="1400"/>
              </a:spcAft>
              <a:buClr>
                <a:srgbClr val="000000"/>
              </a:buClr>
              <a:buSzPts val="1100"/>
              <a:buFont typeface="Arial"/>
              <a:buChar char="●"/>
              <a:tabLst/>
              <a:defRPr/>
            </a:pPr>
            <a:r>
              <a:rPr lang="en-US" sz="1800" b="1" dirty="0">
                <a:effectLst/>
                <a:latin typeface="Times New Roman" panose="02020603050405020304" pitchFamily="18" charset="0"/>
                <a:ea typeface="Times New Roman" panose="02020603050405020304" pitchFamily="18" charset="0"/>
                <a:cs typeface="Aptos" panose="020B0004020202020204" pitchFamily="34" charset="0"/>
              </a:rPr>
              <a:t>Data Analysis:</a:t>
            </a:r>
            <a:r>
              <a:rPr lang="en-US" sz="1800" dirty="0">
                <a:effectLst/>
                <a:latin typeface="Times New Roman" panose="02020603050405020304" pitchFamily="18" charset="0"/>
                <a:ea typeface="Times New Roman" panose="02020603050405020304" pitchFamily="18" charset="0"/>
                <a:cs typeface="Aptos" panose="020B0004020202020204" pitchFamily="34" charset="0"/>
              </a:rPr>
              <a:t> </a:t>
            </a:r>
            <a:r>
              <a:rPr lang="en-US" sz="1800" b="1" dirty="0">
                <a:effectLst/>
                <a:latin typeface="Times New Roman" panose="02020603050405020304" pitchFamily="18" charset="0"/>
                <a:ea typeface="Times New Roman" panose="02020603050405020304" pitchFamily="18" charset="0"/>
                <a:cs typeface="Aptos" panose="020B0004020202020204" pitchFamily="34" charset="0"/>
              </a:rPr>
              <a:t>Descriptive statistics, correlation analyses, and multivariate regression models </a:t>
            </a:r>
            <a:r>
              <a:rPr lang="en-US" sz="1800" dirty="0">
                <a:effectLst/>
                <a:latin typeface="Times New Roman" panose="02020603050405020304" pitchFamily="18" charset="0"/>
                <a:ea typeface="Times New Roman" panose="02020603050405020304" pitchFamily="18" charset="0"/>
                <a:cs typeface="Aptos" panose="020B0004020202020204" pitchFamily="34" charset="0"/>
              </a:rPr>
              <a:t>were employed </a:t>
            </a:r>
            <a:r>
              <a:rPr lang="en-US" sz="1800" b="1" dirty="0">
                <a:effectLst/>
                <a:latin typeface="Times New Roman" panose="02020603050405020304" pitchFamily="18" charset="0"/>
                <a:ea typeface="Times New Roman" panose="02020603050405020304" pitchFamily="18" charset="0"/>
                <a:cs typeface="Aptos" panose="020B0004020202020204" pitchFamily="34" charset="0"/>
              </a:rPr>
              <a:t>to analyze the relationships between variables and overall happiness scores</a:t>
            </a:r>
            <a:r>
              <a:rPr lang="en-US" sz="1800" dirty="0">
                <a:effectLst/>
                <a:latin typeface="Times New Roman" panose="02020603050405020304" pitchFamily="18" charset="0"/>
                <a:ea typeface="Times New Roman" panose="02020603050405020304" pitchFamily="18" charset="0"/>
                <a:cs typeface="Aptos" panose="020B0004020202020204" pitchFamily="34" charset="0"/>
              </a:rPr>
              <a:t>. This included examining bivariate associations, identifying significant predictors of happiness, and exploring potential interaction effects</a:t>
            </a:r>
            <a:endParaRPr lang="en-US" sz="1800" dirty="0">
              <a:effectLst/>
              <a:latin typeface="Aptos" panose="020B0004020202020204" pitchFamily="34" charset="0"/>
              <a:ea typeface="Aptos" panose="020B0004020202020204" pitchFamily="34" charset="0"/>
              <a:cs typeface="Aptos" panose="020B0004020202020204" pitchFamily="34" charset="0"/>
            </a:endParaRP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e381ee3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2ce381ee3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e592d88a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ce592d88a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chart, each data point represents a different city. It appears that areas with high traffic also have high levels of sound decibels, indicating densely populated regions. However, these densely crowded areas may not have a high happiness index.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e381ee37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e381ee37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@esham, can you write the interpretation, or else just tell what did you understand by this chart.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381ee37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381ee37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200000"/>
              </a:lnSpc>
              <a:spcBef>
                <a:spcPts val="1400"/>
              </a:spcBef>
              <a:spcAft>
                <a:spcPts val="1400"/>
              </a:spcAft>
              <a:buNone/>
            </a:pPr>
            <a:r>
              <a:rPr lang="en-US" sz="2000" b="1" dirty="0">
                <a:effectLst/>
                <a:latin typeface="Times New Roman" panose="02020603050405020304" pitchFamily="18" charset="0"/>
                <a:ea typeface="Times New Roman" panose="02020603050405020304" pitchFamily="18" charset="0"/>
                <a:cs typeface="Aptos" panose="020B0004020202020204" pitchFamily="34" charset="0"/>
              </a:rPr>
              <a:t>4 Implications that can help manager improve </a:t>
            </a:r>
            <a:r>
              <a:rPr lang="en-US" sz="2000" b="1" dirty="0">
                <a:effectLst/>
                <a:latin typeface="Times New Roman" panose="02020603050405020304" pitchFamily="18" charset="0"/>
                <a:ea typeface="SimSun" panose="02010600030101010101" pitchFamily="2" charset="-122"/>
              </a:rPr>
              <a:t>the operations process and performance</a:t>
            </a:r>
            <a:r>
              <a:rPr lang="en-US" sz="2000" b="1" dirty="0">
                <a:effectLst/>
              </a:rPr>
              <a:t> </a:t>
            </a:r>
            <a:endParaRPr lang="en-US" sz="2000" b="1" dirty="0">
              <a:effectLst/>
              <a:latin typeface="Times New Roman" panose="02020603050405020304" pitchFamily="18" charset="0"/>
              <a:ea typeface="Times New Roman" panose="02020603050405020304" pitchFamily="18" charset="0"/>
              <a:cs typeface="Aptos" panose="020B0004020202020204" pitchFamily="34" charset="0"/>
            </a:endParaRPr>
          </a:p>
          <a:p>
            <a:pPr>
              <a:lnSpc>
                <a:spcPct val="200000"/>
              </a:lnSpc>
              <a:spcBef>
                <a:spcPts val="1400"/>
              </a:spcBef>
              <a:spcAft>
                <a:spcPts val="1400"/>
              </a:spcAft>
            </a:pPr>
            <a:r>
              <a:rPr lang="en-US" sz="2000" b="1" dirty="0">
                <a:effectLst/>
                <a:latin typeface="Times New Roman" panose="02020603050405020304" pitchFamily="18" charset="0"/>
                <a:ea typeface="Times New Roman" panose="02020603050405020304" pitchFamily="18" charset="0"/>
                <a:cs typeface="Aptos" panose="020B0004020202020204" pitchFamily="34" charset="0"/>
              </a:rPr>
              <a:t>Urban Planning Interventions:</a:t>
            </a:r>
            <a:r>
              <a:rPr lang="en-US" sz="2000" dirty="0">
                <a:effectLst/>
                <a:latin typeface="Times New Roman" panose="02020603050405020304" pitchFamily="18" charset="0"/>
                <a:ea typeface="Times New Roman" panose="02020603050405020304" pitchFamily="18" charset="0"/>
                <a:cs typeface="Aptos" panose="020B0004020202020204" pitchFamily="34" charset="0"/>
              </a:rPr>
              <a:t> Policymakers and urban planners can use the insights from this dataset to design cities that prioritize green spaces, minimize noise pollution, and improve air quality, enhancing residents' overall happiness and well-being.</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a:lnSpc>
                <a:spcPct val="200000"/>
              </a:lnSpc>
              <a:spcBef>
                <a:spcPts val="1400"/>
              </a:spcBef>
              <a:spcAft>
                <a:spcPts val="1400"/>
              </a:spcAft>
            </a:pPr>
            <a:r>
              <a:rPr lang="en-US" sz="2000" b="1" dirty="0">
                <a:effectLst/>
                <a:latin typeface="Times New Roman" panose="02020603050405020304" pitchFamily="18" charset="0"/>
                <a:ea typeface="Times New Roman" panose="02020603050405020304" pitchFamily="18" charset="0"/>
                <a:cs typeface="Aptos" panose="020B0004020202020204" pitchFamily="34" charset="0"/>
              </a:rPr>
              <a:t>Transportation Policies:</a:t>
            </a:r>
            <a:r>
              <a:rPr lang="en-US" sz="2000" dirty="0">
                <a:effectLst/>
                <a:latin typeface="Times New Roman" panose="02020603050405020304" pitchFamily="18" charset="0"/>
                <a:ea typeface="Times New Roman" panose="02020603050405020304" pitchFamily="18" charset="0"/>
                <a:cs typeface="Aptos" panose="020B0004020202020204" pitchFamily="34" charset="0"/>
              </a:rPr>
              <a:t> Efforts to reduce traffic congestion and improve public transportation infrastructure can increase urban happiness by reducing commuting stress and enhancing mobility.</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a:lnSpc>
                <a:spcPct val="200000"/>
              </a:lnSpc>
              <a:spcBef>
                <a:spcPts val="1400"/>
              </a:spcBef>
              <a:spcAft>
                <a:spcPts val="1400"/>
              </a:spcAft>
            </a:pPr>
            <a:r>
              <a:rPr lang="en-US" sz="2000" b="1" dirty="0">
                <a:effectLst/>
                <a:latin typeface="Times New Roman" panose="02020603050405020304" pitchFamily="18" charset="0"/>
                <a:ea typeface="Times New Roman" panose="02020603050405020304" pitchFamily="18" charset="0"/>
                <a:cs typeface="Aptos" panose="020B0004020202020204" pitchFamily="34" charset="0"/>
              </a:rPr>
              <a:t>Healthcare Provision Strategies:</a:t>
            </a:r>
            <a:r>
              <a:rPr lang="en-US" sz="2000" dirty="0">
                <a:effectLst/>
                <a:latin typeface="Times New Roman" panose="02020603050405020304" pitchFamily="18" charset="0"/>
                <a:ea typeface="Times New Roman" panose="02020603050405020304" pitchFamily="18" charset="0"/>
                <a:cs typeface="Aptos" panose="020B0004020202020204" pitchFamily="34" charset="0"/>
              </a:rPr>
              <a:t> By addressing healthcare access and affordability disparities, policymakers can promote equitable healthcare provision, improve public health outcomes, and increase life satisfaction.</a:t>
            </a:r>
            <a:endParaRPr lang="en-US" sz="2000" dirty="0">
              <a:effectLst/>
              <a:latin typeface="Aptos" panose="020B0004020202020204" pitchFamily="34" charset="0"/>
              <a:ea typeface="Aptos" panose="020B0004020202020204" pitchFamily="34" charset="0"/>
              <a:cs typeface="Aptos" panose="020B0004020202020204" pitchFamily="34" charset="0"/>
            </a:endParaRPr>
          </a:p>
          <a:p>
            <a:pPr>
              <a:lnSpc>
                <a:spcPct val="200000"/>
              </a:lnSpc>
              <a:spcBef>
                <a:spcPts val="1400"/>
              </a:spcBef>
              <a:spcAft>
                <a:spcPts val="1400"/>
              </a:spcAft>
            </a:pPr>
            <a:r>
              <a:rPr lang="en-US" sz="2000" b="1" dirty="0">
                <a:effectLst/>
                <a:latin typeface="Times New Roman" panose="02020603050405020304" pitchFamily="18" charset="0"/>
                <a:ea typeface="Times New Roman" panose="02020603050405020304" pitchFamily="18" charset="0"/>
                <a:cs typeface="Aptos" panose="020B0004020202020204" pitchFamily="34" charset="0"/>
              </a:rPr>
              <a:t>Socioeconomic—Development Initiatives</a:t>
            </a:r>
            <a:r>
              <a:rPr lang="en-US" sz="2000" b="1">
                <a:effectLst/>
                <a:latin typeface="Times New Roman" panose="02020603050405020304" pitchFamily="18" charset="0"/>
                <a:ea typeface="Times New Roman" panose="02020603050405020304" pitchFamily="18" charset="0"/>
                <a:cs typeface="Aptos" panose="020B0004020202020204" pitchFamily="34" charset="0"/>
              </a:rPr>
              <a:t>:</a:t>
            </a:r>
            <a:r>
              <a:rPr lang="en-US" sz="2000">
                <a:effectLst/>
                <a:latin typeface="Times New Roman" panose="02020603050405020304" pitchFamily="18" charset="0"/>
                <a:ea typeface="Times New Roman" panose="02020603050405020304" pitchFamily="18" charset="0"/>
                <a:cs typeface="Aptos" panose="020B0004020202020204" pitchFamily="34" charset="0"/>
              </a:rPr>
              <a:t> </a:t>
            </a:r>
            <a:r>
              <a:rPr lang="en-US" sz="3600" b="0" i="0">
                <a:solidFill>
                  <a:srgbClr val="0D0D0D"/>
                </a:solidFill>
                <a:effectLst/>
                <a:highlight>
                  <a:srgbClr val="FFFFFF"/>
                </a:highlight>
                <a:latin typeface="Söhne"/>
              </a:rPr>
              <a:t>Implementing focused actions to lower living expenses and enhance economic prospects can ease financial burdens and improve residents' financial wellness, ultimately contributing to higher levels of overall happiness.</a:t>
            </a:r>
            <a:endParaRPr lang="en-US" sz="20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e40539c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e40539c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e381ee37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e381ee37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e40539cf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e40539cf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8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Descriptive Statistics:</a:t>
            </a:r>
            <a:endParaRPr>
              <a:solidFill>
                <a:schemeClr val="dk1"/>
              </a:solidFill>
              <a:latin typeface="Times New Roman"/>
              <a:ea typeface="Times New Roman"/>
              <a:cs typeface="Times New Roman"/>
              <a:sym typeface="Times New Roman"/>
            </a:endParaRPr>
          </a:p>
          <a:p>
            <a:pPr marL="457200" lvl="0" indent="-298450" algn="l" rtl="0">
              <a:lnSpc>
                <a:spcPct val="100000"/>
              </a:lnSpc>
              <a:spcBef>
                <a:spcPts val="140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Happiness_Score: The negative mean suggests low average happiness scores, with considerable city variability.</a:t>
            </a:r>
            <a:endParaRPr>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Green_Space_Area: On average, cities have almost 948 hectares of green space, but there's variability across cities.</a:t>
            </a:r>
            <a:endParaRPr>
              <a:solidFill>
                <a:schemeClr val="dk1"/>
              </a:solidFill>
              <a:latin typeface="Times New Roman"/>
              <a:ea typeface="Times New Roman"/>
              <a:cs typeface="Times New Roman"/>
              <a:sym typeface="Times New Roman"/>
            </a:endParaRPr>
          </a:p>
          <a:p>
            <a:pPr marL="457200" lvl="0" indent="-298450" algn="l" rtl="0">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Model Performance:</a:t>
            </a:r>
            <a:endParaRPr>
              <a:solidFill>
                <a:schemeClr val="dk1"/>
              </a:solidFill>
              <a:latin typeface="Times New Roman"/>
              <a:ea typeface="Times New Roman"/>
              <a:cs typeface="Times New Roman"/>
              <a:sym typeface="Times New Roman"/>
            </a:endParaRPr>
          </a:p>
          <a:p>
            <a:pPr marL="914400" lvl="1" indent="-298450" algn="l" rtl="0">
              <a:lnSpc>
                <a:spcPct val="100000"/>
              </a:lnSpc>
              <a:spcBef>
                <a:spcPts val="0"/>
              </a:spcBef>
              <a:spcAft>
                <a:spcPts val="0"/>
              </a:spcAft>
              <a:buClr>
                <a:schemeClr val="dk1"/>
              </a:buClr>
              <a:buSzPts val="1100"/>
              <a:buFont typeface="Times New Roman"/>
              <a:buChar char="○"/>
            </a:pPr>
            <a:r>
              <a:rPr lang="en" b="1">
                <a:solidFill>
                  <a:schemeClr val="dk1"/>
                </a:solidFill>
                <a:latin typeface="Times New Roman"/>
                <a:ea typeface="Times New Roman"/>
                <a:cs typeface="Times New Roman"/>
                <a:sym typeface="Times New Roman"/>
              </a:rPr>
              <a:t>RSquare and RSquare Adj:</a:t>
            </a:r>
            <a:r>
              <a:rPr lang="en">
                <a:solidFill>
                  <a:schemeClr val="dk1"/>
                </a:solidFill>
                <a:latin typeface="Times New Roman"/>
                <a:ea typeface="Times New Roman"/>
                <a:cs typeface="Times New Roman"/>
                <a:sym typeface="Times New Roman"/>
              </a:rPr>
              <a:t> Both are very high, indicating explanatory solid power even after adjusting for the number of predictors.</a:t>
            </a:r>
            <a:endParaRPr>
              <a:solidFill>
                <a:schemeClr val="dk1"/>
              </a:solidFill>
              <a:latin typeface="Times New Roman"/>
              <a:ea typeface="Times New Roman"/>
              <a:cs typeface="Times New Roman"/>
              <a:sym typeface="Times New Roman"/>
            </a:endParaRPr>
          </a:p>
          <a:p>
            <a:pPr marL="914400" lvl="1" indent="-298450" algn="l" rtl="0">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RMSE: The low value suggests accurate predictions with an average error of approximately 76.60 units.</a:t>
            </a:r>
            <a:endParaRPr>
              <a:solidFill>
                <a:schemeClr val="dk1"/>
              </a:solidFill>
              <a:latin typeface="Times New Roman"/>
              <a:ea typeface="Times New Roman"/>
              <a:cs typeface="Times New Roman"/>
              <a:sym typeface="Times New Roman"/>
            </a:endParaRPr>
          </a:p>
          <a:p>
            <a:pPr marL="914400" lvl="1" indent="-298450" algn="l" rtl="0">
              <a:lnSpc>
                <a:spcPct val="100000"/>
              </a:lnSpc>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Mean of Response: Provides context for the dependent variable's scale.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e592d88a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e592d88a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7252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500"/>
              </a:spcBef>
              <a:spcAft>
                <a:spcPts val="0"/>
              </a:spcAft>
              <a:buClr>
                <a:srgbClr val="0D0D0D"/>
              </a:buClr>
              <a:buSzPts val="1600"/>
              <a:buChar char="●"/>
            </a:pPr>
            <a:r>
              <a:rPr lang="en" sz="1600">
                <a:solidFill>
                  <a:srgbClr val="0D0D0D"/>
                </a:solidFill>
              </a:rPr>
              <a:t>Urban happiness crucial for quality of life in cities.</a:t>
            </a:r>
            <a:endParaRPr sz="1600">
              <a:solidFill>
                <a:srgbClr val="0D0D0D"/>
              </a:solidFill>
            </a:endParaRPr>
          </a:p>
          <a:p>
            <a:pPr marL="457200" lvl="0" indent="-330200" algn="l" rtl="0">
              <a:lnSpc>
                <a:spcPct val="115000"/>
              </a:lnSpc>
              <a:spcBef>
                <a:spcPts val="0"/>
              </a:spcBef>
              <a:spcAft>
                <a:spcPts val="0"/>
              </a:spcAft>
              <a:buClr>
                <a:srgbClr val="0D0D0D"/>
              </a:buClr>
              <a:buSzPts val="1600"/>
              <a:buChar char="●"/>
            </a:pPr>
            <a:r>
              <a:rPr lang="en" sz="1600">
                <a:solidFill>
                  <a:srgbClr val="0D0D0D"/>
                </a:solidFill>
              </a:rPr>
              <a:t>Insights help policymakers and researchers make informed decisions.</a:t>
            </a:r>
            <a:endParaRPr sz="1600">
              <a:solidFill>
                <a:srgbClr val="0D0D0D"/>
              </a:solidFill>
            </a:endParaRPr>
          </a:p>
          <a:p>
            <a:pPr marL="457200" lvl="0" indent="-330200" algn="l" rtl="0">
              <a:lnSpc>
                <a:spcPct val="115000"/>
              </a:lnSpc>
              <a:spcBef>
                <a:spcPts val="0"/>
              </a:spcBef>
              <a:spcAft>
                <a:spcPts val="0"/>
              </a:spcAft>
              <a:buClr>
                <a:srgbClr val="0D0D0D"/>
              </a:buClr>
              <a:buSzPts val="1600"/>
              <a:buChar char="●"/>
            </a:pPr>
            <a:r>
              <a:rPr lang="en" sz="1600">
                <a:solidFill>
                  <a:srgbClr val="0D0D0D"/>
                </a:solidFill>
              </a:rPr>
              <a:t>Understanding factors that shape happiness enhances urban well-being.</a:t>
            </a:r>
            <a:endParaRPr sz="1600">
              <a:solidFill>
                <a:srgbClr val="0D0D0D"/>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PIYAAI_2 is an advanced Deep Q-Network model utilizing Reinforcement Learning, continuously improving its predictive abilities by learning from a specific dataset. This model holds potential for accurate predictions of future urban scenarios, adapting over time with new data to understand the factors influencing urban well-being and happiness.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2" name="Google Shape;1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4/22/24</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822986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1674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7009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77940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34955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16394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4580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5C6B4A9-1611-4792-9094-5F34BCA07E0B}" type="datetimeFigureOut">
              <a:rPr lang="en-US" smtClean="0"/>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259443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998885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39625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5507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301481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2742224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59106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07211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48847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956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86900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99603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4/22/24</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388481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emirhanai/city-happiness-index-2024" TargetMode="External"/><Relationship Id="rId2" Type="http://schemas.openxmlformats.org/officeDocument/2006/relationships/hyperlink" Target="https://www.kaggle.com/datasets/willianoliveiragibin/2024-urban-bliss-index" TargetMode="External"/><Relationship Id="rId1" Type="http://schemas.openxmlformats.org/officeDocument/2006/relationships/slideLayout" Target="../slideLayouts/slideLayout2.xml"/><Relationship Id="rId5" Type="http://schemas.openxmlformats.org/officeDocument/2006/relationships/hyperlink" Target="https://ecommercefastlane.com/briansclub-economic-analyses-by-nation-unveiling-the-global-financial-landscape/" TargetMode="External"/><Relationship Id="rId4" Type="http://schemas.openxmlformats.org/officeDocument/2006/relationships/hyperlink" Target="https://doi.org/10.1164/ajrccm-conference.2010.181.1_meetingabstracts.a287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honestproscons.com/pros-and-cons-of-living-in-panama-city-fl/" TargetMode="External"/><Relationship Id="rId2" Type="http://schemas.openxmlformats.org/officeDocument/2006/relationships/hyperlink" Target="https://www.mathworks.com/help/reinforcement-learning/ug/dqn-agents.html" TargetMode="External"/><Relationship Id="rId1" Type="http://schemas.openxmlformats.org/officeDocument/2006/relationships/slideLayout" Target="../slideLayouts/slideLayout2.xml"/><Relationship Id="rId5" Type="http://schemas.openxmlformats.org/officeDocument/2006/relationships/hyperlink" Target="https://www.livefiercelybold.com/blog" TargetMode="External"/><Relationship Id="rId4" Type="http://schemas.openxmlformats.org/officeDocument/2006/relationships/hyperlink" Target="https://www.gigasheet.com/sample-data/world-happiness-report-up-to-2023"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71" name="Rectangle 70">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72" name="Rectangle 71">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956" y="482599"/>
            <a:ext cx="1478204" cy="4178300"/>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74" name="Freeform: Shape 73">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727001" y="1276565"/>
            <a:ext cx="2406905" cy="459638"/>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54" name="Google Shape;54;p2" descr="University of the Pacific (United States) - Wikipedia"/>
          <p:cNvPicPr preferRelativeResize="0"/>
          <p:nvPr/>
        </p:nvPicPr>
        <p:blipFill rotWithShape="1">
          <a:blip r:embed="rId3">
            <a:alphaModFix/>
          </a:blip>
          <a:srcRect/>
          <a:stretch/>
        </p:blipFill>
        <p:spPr>
          <a:xfrm>
            <a:off x="2256568" y="967954"/>
            <a:ext cx="1058706" cy="1039426"/>
          </a:xfrm>
          <a:prstGeom prst="rect">
            <a:avLst/>
          </a:prstGeom>
          <a:noFill/>
          <a:ln>
            <a:noFill/>
          </a:ln>
        </p:spPr>
      </p:pic>
      <p:sp>
        <p:nvSpPr>
          <p:cNvPr id="55" name="Google Shape;55;p2"/>
          <p:cNvSpPr/>
          <p:nvPr/>
        </p:nvSpPr>
        <p:spPr>
          <a:xfrm>
            <a:off x="6299201" y="2803171"/>
            <a:ext cx="2362200" cy="1372373"/>
          </a:xfrm>
          <a:prstGeom prst="rect">
            <a:avLst/>
          </a:prstGeom>
          <a:noFill/>
          <a:ln>
            <a:noFill/>
          </a:ln>
        </p:spPr>
        <p:txBody>
          <a:bodyPr spcFirstLastPara="1" wrap="square" lIns="91425" tIns="45700" rIns="91425" bIns="45700" anchor="t" anchorCtr="0">
            <a:noAutofit/>
          </a:bodyPr>
          <a:lstStyle/>
          <a:p>
            <a:pPr defTabSz="338328">
              <a:spcAft>
                <a:spcPts val="600"/>
              </a:spcAft>
            </a:pPr>
            <a:r>
              <a:rPr lang="en-US" sz="1184" b="1" kern="1200" dirty="0">
                <a:solidFill>
                  <a:srgbClr val="EF8600"/>
                </a:solidFill>
                <a:latin typeface="Arial"/>
                <a:ea typeface="+mn-ea"/>
                <a:cs typeface="Arial"/>
                <a:sym typeface="Arial"/>
              </a:rPr>
              <a:t>Group Members: </a:t>
            </a:r>
            <a:endParaRPr lang="en-US" sz="1184" b="1" kern="1200" dirty="0">
              <a:solidFill>
                <a:srgbClr val="EF8600"/>
              </a:solidFill>
              <a:latin typeface="+mn-lt"/>
              <a:ea typeface="+mn-ea"/>
              <a:cs typeface="+mn-cs"/>
            </a:endParaRPr>
          </a:p>
          <a:p>
            <a:pPr defTabSz="338328">
              <a:spcAft>
                <a:spcPts val="600"/>
              </a:spcAft>
            </a:pPr>
            <a:r>
              <a:rPr lang="en-US" sz="1184" b="1" kern="1200" dirty="0">
                <a:latin typeface="Times New Roman" panose="02020603050405020304" pitchFamily="18" charset="0"/>
                <a:ea typeface="+mn-ea"/>
                <a:cs typeface="Times New Roman" panose="02020603050405020304" pitchFamily="18" charset="0"/>
                <a:sym typeface="Calibri"/>
              </a:rPr>
              <a:t>Shabana Gul </a:t>
            </a:r>
            <a:endParaRPr lang="en-US" sz="1184" b="1" kern="1200" dirty="0">
              <a:latin typeface="Times New Roman" panose="02020603050405020304" pitchFamily="18" charset="0"/>
              <a:ea typeface="+mn-ea"/>
              <a:cs typeface="Times New Roman" panose="02020603050405020304" pitchFamily="18" charset="0"/>
            </a:endParaRPr>
          </a:p>
          <a:p>
            <a:pPr defTabSz="338328">
              <a:spcAft>
                <a:spcPts val="600"/>
              </a:spcAft>
            </a:pPr>
            <a:r>
              <a:rPr lang="en-US" sz="1184" b="1" kern="1200" dirty="0" err="1">
                <a:latin typeface="Times New Roman" panose="02020603050405020304" pitchFamily="18" charset="0"/>
                <a:ea typeface="+mn-ea"/>
                <a:cs typeface="Times New Roman" panose="02020603050405020304" pitchFamily="18" charset="0"/>
                <a:sym typeface="Calibri"/>
              </a:rPr>
              <a:t>Sushmith</a:t>
            </a:r>
            <a:r>
              <a:rPr lang="en-US" sz="1184" b="1" kern="1200" dirty="0">
                <a:latin typeface="Times New Roman" panose="02020603050405020304" pitchFamily="18" charset="0"/>
                <a:ea typeface="+mn-ea"/>
                <a:cs typeface="Times New Roman" panose="02020603050405020304" pitchFamily="18" charset="0"/>
                <a:sym typeface="Calibri"/>
              </a:rPr>
              <a:t> Naik </a:t>
            </a:r>
            <a:r>
              <a:rPr lang="en-US" sz="1184" b="1" kern="1200" dirty="0" err="1">
                <a:latin typeface="Times New Roman" panose="02020603050405020304" pitchFamily="18" charset="0"/>
                <a:ea typeface="+mn-ea"/>
                <a:cs typeface="Times New Roman" panose="02020603050405020304" pitchFamily="18" charset="0"/>
                <a:sym typeface="Calibri"/>
              </a:rPr>
              <a:t>Banoth</a:t>
            </a:r>
            <a:endParaRPr lang="en-US" sz="1184" b="1" kern="1200" dirty="0">
              <a:latin typeface="Times New Roman" panose="02020603050405020304" pitchFamily="18" charset="0"/>
              <a:ea typeface="+mn-ea"/>
              <a:cs typeface="Times New Roman" panose="02020603050405020304" pitchFamily="18" charset="0"/>
              <a:sym typeface="Calibri"/>
            </a:endParaRPr>
          </a:p>
          <a:p>
            <a:pPr defTabSz="338328">
              <a:spcAft>
                <a:spcPts val="600"/>
              </a:spcAft>
            </a:pPr>
            <a:r>
              <a:rPr lang="en-US" sz="1184" b="1" kern="1200" dirty="0">
                <a:latin typeface="Times New Roman" panose="02020603050405020304" pitchFamily="18" charset="0"/>
                <a:ea typeface="+mn-ea"/>
                <a:cs typeface="Times New Roman" panose="02020603050405020304" pitchFamily="18" charset="0"/>
                <a:sym typeface="Calibri"/>
              </a:rPr>
              <a:t>Priya </a:t>
            </a:r>
            <a:r>
              <a:rPr lang="en-US" sz="1184" b="1" kern="1200" dirty="0" err="1">
                <a:latin typeface="Times New Roman" panose="02020603050405020304" pitchFamily="18" charset="0"/>
                <a:ea typeface="+mn-ea"/>
                <a:cs typeface="Times New Roman" panose="02020603050405020304" pitchFamily="18" charset="0"/>
                <a:sym typeface="Calibri"/>
              </a:rPr>
              <a:t>Shrotri</a:t>
            </a:r>
            <a:endParaRPr lang="en-US" sz="1184" b="1" kern="1200" dirty="0">
              <a:latin typeface="Times New Roman" panose="02020603050405020304" pitchFamily="18" charset="0"/>
              <a:ea typeface="+mn-ea"/>
              <a:cs typeface="Times New Roman" panose="02020603050405020304" pitchFamily="18" charset="0"/>
              <a:sym typeface="Calibri"/>
            </a:endParaRPr>
          </a:p>
          <a:p>
            <a:pPr defTabSz="338328">
              <a:spcAft>
                <a:spcPts val="600"/>
              </a:spcAft>
            </a:pPr>
            <a:r>
              <a:rPr lang="en-US" sz="1184" b="1" kern="1200" dirty="0" err="1">
                <a:latin typeface="Times New Roman" panose="02020603050405020304" pitchFamily="18" charset="0"/>
                <a:ea typeface="+mn-ea"/>
                <a:cs typeface="Times New Roman" panose="02020603050405020304" pitchFamily="18" charset="0"/>
                <a:sym typeface="Calibri"/>
              </a:rPr>
              <a:t>Eshma</a:t>
            </a:r>
            <a:r>
              <a:rPr lang="en-US" sz="1184" b="1" kern="1200" dirty="0">
                <a:latin typeface="Times New Roman" panose="02020603050405020304" pitchFamily="18" charset="0"/>
                <a:ea typeface="+mn-ea"/>
                <a:cs typeface="Times New Roman" panose="02020603050405020304" pitchFamily="18" charset="0"/>
                <a:sym typeface="Calibri"/>
              </a:rPr>
              <a:t> </a:t>
            </a:r>
            <a:r>
              <a:rPr lang="en-US" sz="1184" b="1" kern="1200" dirty="0" err="1">
                <a:latin typeface="Times New Roman" panose="02020603050405020304" pitchFamily="18" charset="0"/>
                <a:ea typeface="+mn-ea"/>
                <a:cs typeface="Times New Roman" panose="02020603050405020304" pitchFamily="18" charset="0"/>
                <a:sym typeface="Calibri"/>
              </a:rPr>
              <a:t>Cherukuri</a:t>
            </a:r>
            <a:endParaRPr lang="en-US" sz="1184" b="1" kern="1200" dirty="0">
              <a:latin typeface="Times New Roman" panose="02020603050405020304" pitchFamily="18" charset="0"/>
              <a:ea typeface="+mn-ea"/>
              <a:cs typeface="Times New Roman" panose="02020603050405020304" pitchFamily="18" charset="0"/>
              <a:sym typeface="Calibri"/>
            </a:endParaRPr>
          </a:p>
          <a:p>
            <a:pPr defTabSz="338328">
              <a:spcAft>
                <a:spcPts val="600"/>
              </a:spcAft>
            </a:pPr>
            <a:r>
              <a:rPr lang="en-US" sz="1184" b="1" kern="1200" dirty="0" err="1">
                <a:latin typeface="Times New Roman" panose="02020603050405020304" pitchFamily="18" charset="0"/>
                <a:ea typeface="+mn-ea"/>
                <a:cs typeface="Times New Roman" panose="02020603050405020304" pitchFamily="18" charset="0"/>
                <a:sym typeface="Calibri"/>
              </a:rPr>
              <a:t>Sirivanth</a:t>
            </a:r>
            <a:r>
              <a:rPr lang="en-US" sz="1184" b="1" kern="1200" dirty="0">
                <a:latin typeface="Times New Roman" panose="02020603050405020304" pitchFamily="18" charset="0"/>
                <a:ea typeface="+mn-ea"/>
                <a:cs typeface="Times New Roman" panose="02020603050405020304" pitchFamily="18" charset="0"/>
                <a:sym typeface="Calibri"/>
              </a:rPr>
              <a:t> Sai </a:t>
            </a:r>
            <a:r>
              <a:rPr lang="en-US" sz="1184" b="1" kern="1200" dirty="0" err="1">
                <a:latin typeface="Times New Roman" panose="02020603050405020304" pitchFamily="18" charset="0"/>
                <a:ea typeface="+mn-ea"/>
                <a:cs typeface="Times New Roman" panose="02020603050405020304" pitchFamily="18" charset="0"/>
                <a:sym typeface="Calibri"/>
              </a:rPr>
              <a:t>Bandreddi</a:t>
            </a:r>
            <a:endParaRPr lang="en-US" sz="1184" b="1" kern="1200" dirty="0">
              <a:latin typeface="Times New Roman" panose="02020603050405020304" pitchFamily="18" charset="0"/>
              <a:ea typeface="+mn-ea"/>
              <a:cs typeface="Times New Roman" panose="02020603050405020304" pitchFamily="18" charset="0"/>
            </a:endParaRPr>
          </a:p>
          <a:p>
            <a:pPr defTabSz="338328">
              <a:spcAft>
                <a:spcPts val="600"/>
              </a:spcAft>
            </a:pPr>
            <a:r>
              <a:rPr lang="en-US" sz="1184" b="1" kern="1200" dirty="0">
                <a:latin typeface="Times New Roman" panose="02020603050405020304" pitchFamily="18" charset="0"/>
                <a:ea typeface="+mn-ea"/>
                <a:cs typeface="Times New Roman" panose="02020603050405020304" pitchFamily="18" charset="0"/>
                <a:sym typeface="Calibri"/>
              </a:rPr>
              <a:t>Phuc Minh Thao Pham</a:t>
            </a:r>
            <a:endParaRPr lang="en-US" sz="1184" b="1" kern="1200" dirty="0">
              <a:latin typeface="Times New Roman" panose="02020603050405020304" pitchFamily="18" charset="0"/>
              <a:ea typeface="+mn-ea"/>
              <a:cs typeface="Times New Roman" panose="02020603050405020304" pitchFamily="18" charset="0"/>
            </a:endParaRPr>
          </a:p>
          <a:p>
            <a:pPr marL="0" marR="0" lvl="0" indent="0" algn="l" rtl="0">
              <a:lnSpc>
                <a:spcPct val="100000"/>
              </a:lnSpc>
              <a:spcBef>
                <a:spcPts val="0"/>
              </a:spcBef>
              <a:spcAft>
                <a:spcPts val="600"/>
              </a:spcAft>
              <a:buNone/>
            </a:pPr>
            <a:endParaRPr lang="en-US" sz="1400" b="1" i="0" u="none" strike="noStrike" cap="none" dirty="0">
              <a:solidFill>
                <a:srgbClr val="000000"/>
              </a:solidFill>
            </a:endParaRPr>
          </a:p>
        </p:txBody>
      </p:sp>
      <p:sp>
        <p:nvSpPr>
          <p:cNvPr id="56" name="Google Shape;56;p2"/>
          <p:cNvSpPr txBox="1"/>
          <p:nvPr/>
        </p:nvSpPr>
        <p:spPr>
          <a:xfrm>
            <a:off x="3427397" y="1039656"/>
            <a:ext cx="4125617" cy="747215"/>
          </a:xfrm>
          <a:prstGeom prst="rect">
            <a:avLst/>
          </a:prstGeom>
          <a:noFill/>
          <a:ln>
            <a:noFill/>
          </a:ln>
        </p:spPr>
        <p:txBody>
          <a:bodyPr spcFirstLastPara="1" wrap="square" lIns="91425" tIns="45700" rIns="91425" bIns="45700" anchor="t" anchorCtr="0">
            <a:spAutoFit/>
          </a:bodyPr>
          <a:lstStyle/>
          <a:p>
            <a:pPr algn="ctr" defTabSz="338328">
              <a:spcAft>
                <a:spcPts val="600"/>
              </a:spcAft>
            </a:pPr>
            <a:r>
              <a:rPr lang="en-US" sz="1628" kern="1200" dirty="0">
                <a:solidFill>
                  <a:srgbClr val="FDA739"/>
                </a:solidFill>
                <a:latin typeface="Arial"/>
                <a:ea typeface="+mn-ea"/>
                <a:cs typeface="Arial"/>
                <a:sym typeface="Arial"/>
              </a:rPr>
              <a:t>MSBA 250</a:t>
            </a:r>
            <a:r>
              <a:rPr lang="en-US" sz="1628" kern="1200" dirty="0">
                <a:solidFill>
                  <a:srgbClr val="FDA739"/>
                </a:solidFill>
                <a:latin typeface="+mn-lt"/>
                <a:ea typeface="+mn-ea"/>
                <a:cs typeface="+mn-cs"/>
              </a:rPr>
              <a:t> - </a:t>
            </a:r>
            <a:r>
              <a:rPr lang="en-US" sz="1628" kern="1200" dirty="0">
                <a:solidFill>
                  <a:srgbClr val="FDA739"/>
                </a:solidFill>
                <a:latin typeface="Arial"/>
                <a:ea typeface="+mn-ea"/>
                <a:cs typeface="Arial"/>
                <a:sym typeface="Arial"/>
              </a:rPr>
              <a:t>Applied Business Analytics</a:t>
            </a:r>
            <a:endParaRPr lang="en-US" sz="1628" kern="1200" dirty="0">
              <a:solidFill>
                <a:srgbClr val="FDA739"/>
              </a:solidFill>
              <a:latin typeface="+mn-lt"/>
              <a:ea typeface="+mn-ea"/>
              <a:cs typeface="+mn-cs"/>
            </a:endParaRPr>
          </a:p>
          <a:p>
            <a:pPr algn="ctr" defTabSz="338328">
              <a:spcAft>
                <a:spcPts val="600"/>
              </a:spcAft>
            </a:pPr>
            <a:r>
              <a:rPr lang="en-US" sz="1628" kern="1200" dirty="0">
                <a:solidFill>
                  <a:srgbClr val="FDA739"/>
                </a:solidFill>
                <a:latin typeface="Arial"/>
                <a:ea typeface="+mn-ea"/>
                <a:cs typeface="Arial"/>
                <a:sym typeface="Arial"/>
              </a:rPr>
              <a:t>Spring 2024</a:t>
            </a:r>
            <a:endParaRPr lang="en-US" sz="2200" b="1" i="0" u="none" strike="noStrike" cap="none" dirty="0">
              <a:solidFill>
                <a:srgbClr val="FDA739"/>
              </a:solidFill>
              <a:latin typeface="Arial"/>
              <a:ea typeface="Arial"/>
              <a:cs typeface="Arial"/>
              <a:sym typeface="Arial"/>
            </a:endParaRPr>
          </a:p>
        </p:txBody>
      </p:sp>
      <p:sp>
        <p:nvSpPr>
          <p:cNvPr id="57" name="Google Shape;57;p2"/>
          <p:cNvSpPr txBox="1"/>
          <p:nvPr/>
        </p:nvSpPr>
        <p:spPr>
          <a:xfrm>
            <a:off x="2886453" y="1842602"/>
            <a:ext cx="5207504" cy="832548"/>
          </a:xfrm>
          <a:prstGeom prst="rect">
            <a:avLst/>
          </a:prstGeom>
          <a:noFill/>
          <a:ln>
            <a:noFill/>
          </a:ln>
        </p:spPr>
        <p:txBody>
          <a:bodyPr spcFirstLastPara="1" wrap="square" lIns="91425" tIns="91425" rIns="91425" bIns="91425" anchor="t" anchorCtr="0">
            <a:noAutofit/>
          </a:bodyPr>
          <a:lstStyle/>
          <a:p>
            <a:pPr algn="ctr" defTabSz="338328">
              <a:spcAft>
                <a:spcPts val="600"/>
              </a:spcAft>
            </a:pPr>
            <a:r>
              <a:rPr lang="en-US" sz="4366" b="1" kern="1200" dirty="0">
                <a:solidFill>
                  <a:srgbClr val="EF8600"/>
                </a:solidFill>
                <a:latin typeface="+mn-lt"/>
                <a:ea typeface="+mn-ea"/>
                <a:cs typeface="+mn-cs"/>
              </a:rPr>
              <a:t>Urban Bliss Index</a:t>
            </a:r>
          </a:p>
          <a:p>
            <a:pPr marL="0" lvl="0" indent="0" algn="l" rtl="0">
              <a:spcBef>
                <a:spcPts val="0"/>
              </a:spcBef>
              <a:spcAft>
                <a:spcPts val="600"/>
              </a:spcAft>
              <a:buNone/>
            </a:pPr>
            <a:endParaRPr lang="en-US" sz="2900" dirty="0">
              <a:solidFill>
                <a:schemeClr val="dk2"/>
              </a:solidFill>
            </a:endParaRPr>
          </a:p>
        </p:txBody>
      </p:sp>
      <p:sp>
        <p:nvSpPr>
          <p:cNvPr id="58" name="Google Shape;58;p2"/>
          <p:cNvSpPr txBox="1"/>
          <p:nvPr/>
        </p:nvSpPr>
        <p:spPr>
          <a:xfrm>
            <a:off x="2440116" y="2772223"/>
            <a:ext cx="4079998" cy="680932"/>
          </a:xfrm>
          <a:prstGeom prst="rect">
            <a:avLst/>
          </a:prstGeom>
          <a:noFill/>
          <a:ln>
            <a:noFill/>
          </a:ln>
        </p:spPr>
        <p:txBody>
          <a:bodyPr spcFirstLastPara="1" wrap="square" lIns="91425" tIns="91425" rIns="91425" bIns="91425" anchor="t" anchorCtr="0">
            <a:noAutofit/>
          </a:bodyPr>
          <a:lstStyle/>
          <a:p>
            <a:pPr defTabSz="338328">
              <a:spcAft>
                <a:spcPts val="600"/>
              </a:spcAft>
            </a:pPr>
            <a:r>
              <a:rPr lang="en-US" sz="1332" b="1" kern="1200" dirty="0">
                <a:latin typeface="Times New Roman"/>
                <a:ea typeface="+mn-ea"/>
                <a:cs typeface="Times New Roman"/>
                <a:sym typeface="Times New Roman"/>
              </a:rPr>
              <a:t>Insights from the City Happiness Index</a:t>
            </a:r>
          </a:p>
          <a:p>
            <a:pPr defTabSz="338328">
              <a:spcAft>
                <a:spcPts val="600"/>
              </a:spcAft>
            </a:pPr>
            <a:r>
              <a:rPr lang="en-US" sz="1332" b="1" kern="1200" dirty="0">
                <a:latin typeface="Times New Roman"/>
                <a:ea typeface="+mn-ea"/>
                <a:cs typeface="Times New Roman"/>
                <a:sym typeface="Times New Roman"/>
              </a:rPr>
              <a:t>Unraveling the Factors that Shape Cities Well-being</a:t>
            </a:r>
          </a:p>
          <a:p>
            <a:pPr marL="0" lvl="0" indent="0" algn="l" rtl="0">
              <a:spcBef>
                <a:spcPts val="0"/>
              </a:spcBef>
              <a:spcAft>
                <a:spcPts val="600"/>
              </a:spcAft>
              <a:buNone/>
            </a:pPr>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1000"/>
                                        <p:tgtEl>
                                          <p:spTgt spid="57"/>
                                        </p:tgtEl>
                                      </p:cBhvr>
                                    </p:animEffect>
                                    <p:anim calcmode="lin" valueType="num">
                                      <p:cBhvr>
                                        <p:cTn id="13" dur="1000" fill="hold"/>
                                        <p:tgtEl>
                                          <p:spTgt spid="57"/>
                                        </p:tgtEl>
                                        <p:attrNameLst>
                                          <p:attrName>ppt_x</p:attrName>
                                        </p:attrNameLst>
                                      </p:cBhvr>
                                      <p:tavLst>
                                        <p:tav tm="0">
                                          <p:val>
                                            <p:strVal val="#ppt_x"/>
                                          </p:val>
                                        </p:tav>
                                        <p:tav tm="100000">
                                          <p:val>
                                            <p:strVal val="#ppt_x"/>
                                          </p:val>
                                        </p:tav>
                                      </p:tavLst>
                                    </p:anim>
                                    <p:anim calcmode="lin" valueType="num">
                                      <p:cBhvr>
                                        <p:cTn id="1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1000"/>
                                        <p:tgtEl>
                                          <p:spTgt spid="58"/>
                                        </p:tgtEl>
                                      </p:cBhvr>
                                    </p:animEffect>
                                    <p:anim calcmode="lin" valueType="num">
                                      <p:cBhvr>
                                        <p:cTn id="20" dur="1000" fill="hold"/>
                                        <p:tgtEl>
                                          <p:spTgt spid="58"/>
                                        </p:tgtEl>
                                        <p:attrNameLst>
                                          <p:attrName>ppt_x</p:attrName>
                                        </p:attrNameLst>
                                      </p:cBhvr>
                                      <p:tavLst>
                                        <p:tav tm="0">
                                          <p:val>
                                            <p:strVal val="#ppt_x"/>
                                          </p:val>
                                        </p:tav>
                                        <p:tav tm="100000">
                                          <p:val>
                                            <p:strVal val="#ppt_x"/>
                                          </p:val>
                                        </p:tav>
                                      </p:tavLst>
                                    </p:anim>
                                    <p:anim calcmode="lin" valueType="num">
                                      <p:cBhvr>
                                        <p:cTn id="2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randombar(horizontal)">
                                      <p:cBhvr>
                                        <p:cTn id="2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482812" y="57977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11"/>
              <a:buFont typeface="Arial"/>
              <a:buNone/>
            </a:pPr>
            <a:r>
              <a:rPr lang="en" sz="2600" b="1" dirty="0">
                <a:solidFill>
                  <a:srgbClr val="EF8600"/>
                </a:solidFill>
                <a:latin typeface="Times New Roman"/>
                <a:ea typeface="Times New Roman"/>
                <a:cs typeface="Times New Roman"/>
                <a:sym typeface="Times New Roman"/>
              </a:rPr>
              <a:t>Methodology</a:t>
            </a:r>
            <a:endParaRPr sz="2600" b="1" dirty="0">
              <a:latin typeface="Times New Roman"/>
              <a:ea typeface="Times New Roman"/>
              <a:cs typeface="Times New Roman"/>
              <a:sym typeface="Times New Roman"/>
            </a:endParaRPr>
          </a:p>
        </p:txBody>
      </p:sp>
      <p:sp>
        <p:nvSpPr>
          <p:cNvPr id="113" name="Google Shape;113;p9"/>
          <p:cNvSpPr txBox="1">
            <a:spLocks noGrp="1"/>
          </p:cNvSpPr>
          <p:nvPr>
            <p:ph type="body" idx="1"/>
          </p:nvPr>
        </p:nvSpPr>
        <p:spPr>
          <a:xfrm>
            <a:off x="386042" y="1836233"/>
            <a:ext cx="3999900" cy="2607007"/>
          </a:xfrm>
          <a:prstGeom prst="rect">
            <a:avLst/>
          </a:prstGeom>
          <a:noFill/>
          <a:ln>
            <a:noFill/>
          </a:ln>
        </p:spPr>
        <p:txBody>
          <a:bodyPr spcFirstLastPara="1" wrap="square" lIns="91425" tIns="91425" rIns="91425" bIns="91425" anchor="t" anchorCtr="0">
            <a:noAutofit/>
          </a:bodyPr>
          <a:lstStyle/>
          <a:p>
            <a:pPr marL="457200" lvl="0" indent="-295110" algn="l" rtl="0">
              <a:lnSpc>
                <a:spcPct val="115000"/>
              </a:lnSpc>
              <a:spcBef>
                <a:spcPts val="1500"/>
              </a:spcBef>
              <a:spcAft>
                <a:spcPts val="0"/>
              </a:spcAft>
              <a:buClr>
                <a:srgbClr val="0D0D0D"/>
              </a:buClr>
              <a:buSzPts val="1600"/>
              <a:buFont typeface="Times New Roman"/>
              <a:buChar char="●"/>
            </a:pPr>
            <a:r>
              <a:rPr lang="en" sz="1600" dirty="0">
                <a:solidFill>
                  <a:srgbClr val="0D0D0D"/>
                </a:solidFill>
                <a:latin typeface="Times New Roman"/>
                <a:ea typeface="Times New Roman"/>
                <a:cs typeface="Times New Roman"/>
                <a:sym typeface="Times New Roman"/>
              </a:rPr>
              <a:t>Data Collection</a:t>
            </a:r>
            <a:endParaRPr sz="1600" dirty="0">
              <a:solidFill>
                <a:srgbClr val="0D0D0D"/>
              </a:solidFill>
              <a:latin typeface="Times New Roman"/>
              <a:ea typeface="Times New Roman"/>
              <a:cs typeface="Times New Roman"/>
              <a:sym typeface="Times New Roman"/>
            </a:endParaRPr>
          </a:p>
          <a:p>
            <a:pPr marL="457200" lvl="0" indent="-330200" algn="l" rtl="0">
              <a:lnSpc>
                <a:spcPct val="100000"/>
              </a:lnSpc>
              <a:spcBef>
                <a:spcPts val="1400"/>
              </a:spcBef>
              <a:spcAft>
                <a:spcPts val="0"/>
              </a:spcAft>
              <a:buClr>
                <a:srgbClr val="0D0D0D"/>
              </a:buClr>
              <a:buSzPts val="1600"/>
              <a:buFont typeface="Times New Roman"/>
              <a:buChar char="●"/>
            </a:pPr>
            <a:r>
              <a:rPr lang="en" sz="1600" dirty="0">
                <a:solidFill>
                  <a:schemeClr val="dk1"/>
                </a:solidFill>
                <a:latin typeface="Times New Roman"/>
                <a:ea typeface="Times New Roman"/>
                <a:cs typeface="Times New Roman"/>
                <a:sym typeface="Times New Roman"/>
              </a:rPr>
              <a:t>Data Compilation</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l" rtl="0">
              <a:lnSpc>
                <a:spcPct val="100000"/>
              </a:lnSpc>
              <a:spcBef>
                <a:spcPts val="1400"/>
              </a:spcBef>
              <a:spcAft>
                <a:spcPts val="0"/>
              </a:spcAft>
              <a:buClr>
                <a:srgbClr val="0D0D0D"/>
              </a:buClr>
              <a:buSzPts val="1600"/>
              <a:buFont typeface="Times New Roman"/>
              <a:buChar char="●"/>
            </a:pPr>
            <a:r>
              <a:rPr lang="en" sz="1600" dirty="0">
                <a:solidFill>
                  <a:schemeClr val="dk1"/>
                </a:solidFill>
                <a:latin typeface="Times New Roman"/>
                <a:ea typeface="Times New Roman"/>
                <a:cs typeface="Times New Roman"/>
                <a:sym typeface="Times New Roman"/>
              </a:rPr>
              <a:t>Data Cleaning and Standardization</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l" rtl="0">
              <a:lnSpc>
                <a:spcPct val="100000"/>
              </a:lnSpc>
              <a:spcBef>
                <a:spcPts val="1400"/>
              </a:spcBef>
              <a:spcAft>
                <a:spcPts val="0"/>
              </a:spcAft>
              <a:buClr>
                <a:srgbClr val="0D0D0D"/>
              </a:buClr>
              <a:buSzPts val="1600"/>
              <a:buFont typeface="Times New Roman"/>
              <a:buChar char="●"/>
            </a:pPr>
            <a:r>
              <a:rPr lang="en" sz="1600" dirty="0">
                <a:solidFill>
                  <a:schemeClr val="dk1"/>
                </a:solidFill>
                <a:latin typeface="Times New Roman"/>
                <a:ea typeface="Times New Roman"/>
                <a:cs typeface="Times New Roman"/>
                <a:sym typeface="Times New Roman"/>
              </a:rPr>
              <a:t>Variable Selection</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l" rtl="0">
              <a:lnSpc>
                <a:spcPct val="100000"/>
              </a:lnSpc>
              <a:spcBef>
                <a:spcPts val="1400"/>
              </a:spcBef>
              <a:spcAft>
                <a:spcPts val="0"/>
              </a:spcAft>
              <a:buClr>
                <a:srgbClr val="0D0D0D"/>
              </a:buClr>
              <a:buSzPts val="1600"/>
              <a:buFont typeface="Times New Roman"/>
              <a:buChar char="●"/>
            </a:pPr>
            <a:r>
              <a:rPr lang="en" sz="1600" dirty="0">
                <a:solidFill>
                  <a:schemeClr val="dk1"/>
                </a:solidFill>
                <a:latin typeface="Times New Roman"/>
                <a:ea typeface="Times New Roman"/>
                <a:cs typeface="Times New Roman"/>
                <a:sym typeface="Times New Roman"/>
              </a:rPr>
              <a:t>Data Analysis</a:t>
            </a:r>
            <a:endParaRPr sz="1600" dirty="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2880"/>
              <a:buNone/>
            </a:pPr>
            <a:endParaRPr sz="1600" b="1" dirty="0">
              <a:solidFill>
                <a:srgbClr val="0D0D0D"/>
              </a:solidFill>
              <a:highlight>
                <a:srgbClr val="FFFFFF"/>
              </a:highlight>
              <a:latin typeface="Times New Roman"/>
              <a:ea typeface="Times New Roman"/>
              <a:cs typeface="Times New Roman"/>
              <a:sym typeface="Times New Roman"/>
            </a:endParaRPr>
          </a:p>
          <a:p>
            <a:pPr marL="457200" lvl="0" indent="0" algn="l" rtl="0">
              <a:lnSpc>
                <a:spcPct val="115000"/>
              </a:lnSpc>
              <a:spcBef>
                <a:spcPts val="1500"/>
              </a:spcBef>
              <a:spcAft>
                <a:spcPts val="0"/>
              </a:spcAft>
              <a:buSzPts val="2880"/>
              <a:buNone/>
            </a:pPr>
            <a:endParaRPr sz="1600" dirty="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1200"/>
              </a:spcAft>
              <a:buSzPts val="2880"/>
              <a:buNone/>
            </a:pPr>
            <a:endParaRPr sz="1600" dirty="0">
              <a:latin typeface="Times New Roman"/>
              <a:ea typeface="Times New Roman"/>
              <a:cs typeface="Times New Roman"/>
              <a:sym typeface="Times New Roman"/>
            </a:endParaRPr>
          </a:p>
        </p:txBody>
      </p:sp>
      <p:sp>
        <p:nvSpPr>
          <p:cNvPr id="114" name="Google Shape;114;p9"/>
          <p:cNvSpPr txBox="1">
            <a:spLocks noGrp="1"/>
          </p:cNvSpPr>
          <p:nvPr>
            <p:ph type="body" idx="2"/>
          </p:nvPr>
        </p:nvSpPr>
        <p:spPr>
          <a:xfrm>
            <a:off x="4832400" y="1836233"/>
            <a:ext cx="3999900" cy="302262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dirty="0">
                <a:solidFill>
                  <a:schemeClr val="dk1"/>
                </a:solidFill>
                <a:latin typeface="Times New Roman"/>
                <a:ea typeface="Times New Roman"/>
                <a:cs typeface="Times New Roman"/>
                <a:sym typeface="Times New Roman"/>
              </a:rPr>
              <a:t>The City Happiness Index might have been created using software such as statistical tools:</a:t>
            </a:r>
            <a:endParaRPr dirty="0">
              <a:solidFill>
                <a:schemeClr val="dk1"/>
              </a:solidFill>
              <a:latin typeface="Times New Roman"/>
              <a:ea typeface="Times New Roman"/>
              <a:cs typeface="Times New Roman"/>
              <a:sym typeface="Times New Roman"/>
            </a:endParaRPr>
          </a:p>
          <a:p>
            <a:pPr marL="457200" lvl="0" indent="-317500" algn="l" rtl="0">
              <a:lnSpc>
                <a:spcPct val="100000"/>
              </a:lnSpc>
              <a:spcBef>
                <a:spcPts val="1500"/>
              </a:spcBef>
              <a:spcAft>
                <a:spcPts val="0"/>
              </a:spcAft>
              <a:buClr>
                <a:schemeClr val="dk1"/>
              </a:buClr>
              <a:buSzPts val="1400"/>
              <a:buFont typeface="Times New Roman"/>
              <a:buChar char="●"/>
            </a:pPr>
            <a:r>
              <a:rPr lang="en" b="1" dirty="0">
                <a:solidFill>
                  <a:schemeClr val="dk1"/>
                </a:solidFill>
                <a:highlight>
                  <a:schemeClr val="lt1"/>
                </a:highlight>
                <a:latin typeface="Times New Roman"/>
                <a:ea typeface="Times New Roman"/>
                <a:cs typeface="Times New Roman"/>
                <a:sym typeface="Times New Roman"/>
              </a:rPr>
              <a:t>Statistical Software:</a:t>
            </a:r>
            <a:r>
              <a:rPr lang="en" dirty="0">
                <a:solidFill>
                  <a:schemeClr val="dk1"/>
                </a:solidFill>
                <a:highlight>
                  <a:schemeClr val="lt1"/>
                </a:highlight>
                <a:latin typeface="Times New Roman"/>
                <a:ea typeface="Times New Roman"/>
                <a:cs typeface="Times New Roman"/>
                <a:sym typeface="Times New Roman"/>
              </a:rPr>
              <a:t> SPSS, R</a:t>
            </a:r>
            <a:endParaRPr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b="1" dirty="0">
                <a:solidFill>
                  <a:schemeClr val="dk1"/>
                </a:solidFill>
                <a:highlight>
                  <a:schemeClr val="lt1"/>
                </a:highlight>
                <a:latin typeface="Times New Roman"/>
                <a:ea typeface="Times New Roman"/>
                <a:cs typeface="Times New Roman"/>
                <a:sym typeface="Times New Roman"/>
              </a:rPr>
              <a:t>Data Visualization Tools:</a:t>
            </a:r>
            <a:r>
              <a:rPr lang="en" dirty="0">
                <a:solidFill>
                  <a:schemeClr val="dk1"/>
                </a:solidFill>
                <a:highlight>
                  <a:schemeClr val="lt1"/>
                </a:highlight>
                <a:latin typeface="Times New Roman"/>
                <a:ea typeface="Times New Roman"/>
                <a:cs typeface="Times New Roman"/>
                <a:sym typeface="Times New Roman"/>
              </a:rPr>
              <a:t> Tableau, Power BI</a:t>
            </a:r>
            <a:endParaRPr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b="1" dirty="0">
                <a:solidFill>
                  <a:schemeClr val="dk1"/>
                </a:solidFill>
                <a:highlight>
                  <a:schemeClr val="lt1"/>
                </a:highlight>
                <a:latin typeface="Times New Roman"/>
                <a:ea typeface="Times New Roman"/>
                <a:cs typeface="Times New Roman"/>
                <a:sym typeface="Times New Roman"/>
              </a:rPr>
              <a:t>Programming Languages:</a:t>
            </a:r>
            <a:r>
              <a:rPr lang="en" dirty="0">
                <a:solidFill>
                  <a:schemeClr val="dk1"/>
                </a:solidFill>
                <a:highlight>
                  <a:schemeClr val="lt1"/>
                </a:highlight>
                <a:latin typeface="Times New Roman"/>
                <a:ea typeface="Times New Roman"/>
                <a:cs typeface="Times New Roman"/>
                <a:sym typeface="Times New Roman"/>
              </a:rPr>
              <a:t> Python</a:t>
            </a:r>
            <a:endParaRPr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b="1" dirty="0">
                <a:solidFill>
                  <a:schemeClr val="dk1"/>
                </a:solidFill>
                <a:highlight>
                  <a:schemeClr val="lt1"/>
                </a:highlight>
                <a:latin typeface="Times New Roman"/>
                <a:ea typeface="Times New Roman"/>
                <a:cs typeface="Times New Roman"/>
                <a:sym typeface="Times New Roman"/>
              </a:rPr>
              <a:t>Geographic Information System (GIS) Software:</a:t>
            </a:r>
            <a:r>
              <a:rPr lang="en" dirty="0">
                <a:solidFill>
                  <a:schemeClr val="dk1"/>
                </a:solidFill>
                <a:highlight>
                  <a:schemeClr val="lt1"/>
                </a:highlight>
                <a:latin typeface="Times New Roman"/>
                <a:ea typeface="Times New Roman"/>
                <a:cs typeface="Times New Roman"/>
                <a:sym typeface="Times New Roman"/>
              </a:rPr>
              <a:t> ArcGIS, QGIS</a:t>
            </a:r>
            <a:endParaRPr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b="1" dirty="0">
                <a:solidFill>
                  <a:schemeClr val="dk1"/>
                </a:solidFill>
                <a:highlight>
                  <a:schemeClr val="lt1"/>
                </a:highlight>
                <a:latin typeface="Times New Roman"/>
                <a:ea typeface="Times New Roman"/>
                <a:cs typeface="Times New Roman"/>
                <a:sym typeface="Times New Roman"/>
              </a:rPr>
              <a:t>Machine Learning Frameworks:</a:t>
            </a:r>
            <a:r>
              <a:rPr lang="en" dirty="0">
                <a:solidFill>
                  <a:schemeClr val="dk1"/>
                </a:solidFill>
                <a:highlight>
                  <a:schemeClr val="lt1"/>
                </a:highlight>
                <a:latin typeface="Times New Roman"/>
                <a:ea typeface="Times New Roman"/>
                <a:cs typeface="Times New Roman"/>
                <a:sym typeface="Times New Roman"/>
              </a:rPr>
              <a:t> TensorFlow, PyTorch, scikit-learn</a:t>
            </a:r>
            <a:endParaRPr dirty="0">
              <a:solidFill>
                <a:schemeClr val="dk1"/>
              </a:solidFill>
              <a:latin typeface="Times New Roman"/>
              <a:ea typeface="Times New Roman"/>
              <a:cs typeface="Times New Roman"/>
              <a:sym typeface="Times New Roman"/>
            </a:endParaRPr>
          </a:p>
          <a:p>
            <a:pPr marL="457200" lvl="0" indent="-317500" algn="l" rtl="0">
              <a:lnSpc>
                <a:spcPct val="100000"/>
              </a:lnSpc>
              <a:spcBef>
                <a:spcPts val="0"/>
              </a:spcBef>
              <a:spcAft>
                <a:spcPts val="0"/>
              </a:spcAft>
              <a:buClr>
                <a:schemeClr val="dk1"/>
              </a:buClr>
              <a:buSzPts val="1400"/>
              <a:buFont typeface="Times New Roman"/>
              <a:buChar char="●"/>
            </a:pPr>
            <a:r>
              <a:rPr lang="en" b="1" dirty="0">
                <a:solidFill>
                  <a:schemeClr val="dk1"/>
                </a:solidFill>
                <a:highlight>
                  <a:schemeClr val="lt1"/>
                </a:highlight>
                <a:latin typeface="Times New Roman"/>
                <a:ea typeface="Times New Roman"/>
                <a:cs typeface="Times New Roman"/>
                <a:sym typeface="Times New Roman"/>
              </a:rPr>
              <a:t>Spreadsheet Software:</a:t>
            </a:r>
            <a:r>
              <a:rPr lang="en" dirty="0">
                <a:solidFill>
                  <a:schemeClr val="dk1"/>
                </a:solidFill>
                <a:highlight>
                  <a:schemeClr val="lt1"/>
                </a:highlight>
                <a:latin typeface="Times New Roman"/>
                <a:ea typeface="Times New Roman"/>
                <a:cs typeface="Times New Roman"/>
                <a:sym typeface="Times New Roman"/>
              </a:rPr>
              <a:t> Microsoft Excel, Google Sheets</a:t>
            </a: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Effect transition="in" filter="fade">
                                      <p:cBhvr>
                                        <p:cTn id="7" dur="500"/>
                                        <p:tgtEl>
                                          <p:spTgt spid="1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xEl>
                                              <p:pRg st="1" end="1"/>
                                            </p:txEl>
                                          </p:spTgt>
                                        </p:tgtEl>
                                        <p:attrNameLst>
                                          <p:attrName>style.visibility</p:attrName>
                                        </p:attrNameLst>
                                      </p:cBhvr>
                                      <p:to>
                                        <p:strVal val="visible"/>
                                      </p:to>
                                    </p:set>
                                    <p:animEffect transition="in" filter="fade">
                                      <p:cBhvr>
                                        <p:cTn id="12" dur="500"/>
                                        <p:tgtEl>
                                          <p:spTgt spid="1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
                                            <p:txEl>
                                              <p:pRg st="2" end="2"/>
                                            </p:txEl>
                                          </p:spTgt>
                                        </p:tgtEl>
                                        <p:attrNameLst>
                                          <p:attrName>style.visibility</p:attrName>
                                        </p:attrNameLst>
                                      </p:cBhvr>
                                      <p:to>
                                        <p:strVal val="visible"/>
                                      </p:to>
                                    </p:set>
                                    <p:animEffect transition="in" filter="fade">
                                      <p:cBhvr>
                                        <p:cTn id="17" dur="500"/>
                                        <p:tgtEl>
                                          <p:spTgt spid="1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
                                            <p:txEl>
                                              <p:pRg st="3" end="3"/>
                                            </p:txEl>
                                          </p:spTgt>
                                        </p:tgtEl>
                                        <p:attrNameLst>
                                          <p:attrName>style.visibility</p:attrName>
                                        </p:attrNameLst>
                                      </p:cBhvr>
                                      <p:to>
                                        <p:strVal val="visible"/>
                                      </p:to>
                                    </p:set>
                                    <p:animEffect transition="in" filter="fade">
                                      <p:cBhvr>
                                        <p:cTn id="22" dur="500"/>
                                        <p:tgtEl>
                                          <p:spTgt spid="1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3">
                                            <p:txEl>
                                              <p:pRg st="4" end="4"/>
                                            </p:txEl>
                                          </p:spTgt>
                                        </p:tgtEl>
                                        <p:attrNameLst>
                                          <p:attrName>style.visibility</p:attrName>
                                        </p:attrNameLst>
                                      </p:cBhvr>
                                      <p:to>
                                        <p:strVal val="visible"/>
                                      </p:to>
                                    </p:set>
                                    <p:animEffect transition="in" filter="fade">
                                      <p:cBhvr>
                                        <p:cTn id="27" dur="500"/>
                                        <p:tgtEl>
                                          <p:spTgt spid="1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3">
                                            <p:txEl>
                                              <p:pRg st="5" end="5"/>
                                            </p:txEl>
                                          </p:spTgt>
                                        </p:tgtEl>
                                        <p:attrNameLst>
                                          <p:attrName>style.visibility</p:attrName>
                                        </p:attrNameLst>
                                      </p:cBhvr>
                                      <p:to>
                                        <p:strVal val="visible"/>
                                      </p:to>
                                    </p:set>
                                    <p:animEffect transition="in" filter="fade">
                                      <p:cBhvr>
                                        <p:cTn id="32" dur="500"/>
                                        <p:tgtEl>
                                          <p:spTgt spid="1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3">
                                            <p:txEl>
                                              <p:pRg st="6" end="6"/>
                                            </p:txEl>
                                          </p:spTgt>
                                        </p:tgtEl>
                                        <p:attrNameLst>
                                          <p:attrName>style.visibility</p:attrName>
                                        </p:attrNameLst>
                                      </p:cBhvr>
                                      <p:to>
                                        <p:strVal val="visible"/>
                                      </p:to>
                                    </p:set>
                                    <p:animEffect transition="in" filter="fade">
                                      <p:cBhvr>
                                        <p:cTn id="37" dur="500"/>
                                        <p:tgtEl>
                                          <p:spTgt spid="1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3">
                                            <p:txEl>
                                              <p:pRg st="7" end="7"/>
                                            </p:txEl>
                                          </p:spTgt>
                                        </p:tgtEl>
                                        <p:attrNameLst>
                                          <p:attrName>style.visibility</p:attrName>
                                        </p:attrNameLst>
                                      </p:cBhvr>
                                      <p:to>
                                        <p:strVal val="visible"/>
                                      </p:to>
                                    </p:set>
                                    <p:animEffect transition="in" filter="fade">
                                      <p:cBhvr>
                                        <p:cTn id="42" dur="500"/>
                                        <p:tgtEl>
                                          <p:spTgt spid="1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ce381ee37d_0_0"/>
          <p:cNvSpPr txBox="1">
            <a:spLocks noGrp="1"/>
          </p:cNvSpPr>
          <p:nvPr>
            <p:ph type="title"/>
          </p:nvPr>
        </p:nvSpPr>
        <p:spPr>
          <a:xfrm>
            <a:off x="464100" y="53921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11"/>
              <a:buNone/>
            </a:pPr>
            <a:r>
              <a:rPr lang="en" sz="2600" b="1" dirty="0">
                <a:solidFill>
                  <a:srgbClr val="EF8600"/>
                </a:solidFill>
                <a:latin typeface="Times New Roman"/>
                <a:ea typeface="Times New Roman"/>
                <a:cs typeface="Times New Roman"/>
                <a:sym typeface="Times New Roman"/>
              </a:rPr>
              <a:t>Data Visualization</a:t>
            </a:r>
            <a:endParaRPr sz="2600" b="1" dirty="0">
              <a:latin typeface="Times New Roman"/>
              <a:ea typeface="Times New Roman"/>
              <a:cs typeface="Times New Roman"/>
              <a:sym typeface="Times New Roman"/>
            </a:endParaRPr>
          </a:p>
        </p:txBody>
      </p:sp>
      <p:sp>
        <p:nvSpPr>
          <p:cNvPr id="120" name="Google Shape;120;g2ce381ee37d_0_0"/>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1" name="Google Shape;121;g2ce381ee37d_0_0" descr="A graph showing the number of cities&#10;&#10;Description automatically generated"/>
          <p:cNvPicPr preferRelativeResize="0"/>
          <p:nvPr/>
        </p:nvPicPr>
        <p:blipFill rotWithShape="1">
          <a:blip r:embed="rId3">
            <a:alphaModFix/>
          </a:blip>
          <a:srcRect/>
          <a:stretch/>
        </p:blipFill>
        <p:spPr>
          <a:xfrm>
            <a:off x="557100" y="1841043"/>
            <a:ext cx="4014776" cy="3085325"/>
          </a:xfrm>
          <a:prstGeom prst="rect">
            <a:avLst/>
          </a:prstGeom>
          <a:noFill/>
          <a:ln>
            <a:noFill/>
          </a:ln>
        </p:spPr>
      </p:pic>
      <p:sp>
        <p:nvSpPr>
          <p:cNvPr id="122" name="Google Shape;122;g2ce381ee37d_0_0"/>
          <p:cNvSpPr txBox="1"/>
          <p:nvPr/>
        </p:nvSpPr>
        <p:spPr>
          <a:xfrm>
            <a:off x="4572000" y="3075265"/>
            <a:ext cx="4014900" cy="38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0D0D0D"/>
                </a:solidFill>
              </a:rPr>
              <a:t>Total Happiness Score by City</a:t>
            </a:r>
            <a:endParaRPr sz="1800" b="1" dirty="0">
              <a:solidFill>
                <a:srgbClr val="0D0D0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heel(1)">
                                      <p:cBhvr>
                                        <p:cTn id="7" dur="2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2ce592d88a4_0_1"/>
          <p:cNvPicPr preferRelativeResize="0"/>
          <p:nvPr/>
        </p:nvPicPr>
        <p:blipFill>
          <a:blip r:embed="rId3">
            <a:alphaModFix/>
          </a:blip>
          <a:stretch>
            <a:fillRect/>
          </a:stretch>
        </p:blipFill>
        <p:spPr>
          <a:xfrm>
            <a:off x="322289" y="1047572"/>
            <a:ext cx="8517600" cy="3583625"/>
          </a:xfrm>
          <a:prstGeom prst="rect">
            <a:avLst/>
          </a:prstGeom>
          <a:noFill/>
          <a:ln>
            <a:noFill/>
          </a:ln>
        </p:spPr>
      </p:pic>
      <p:sp>
        <p:nvSpPr>
          <p:cNvPr id="128" name="Google Shape;128;g2ce592d88a4_0_1"/>
          <p:cNvSpPr txBox="1"/>
          <p:nvPr/>
        </p:nvSpPr>
        <p:spPr>
          <a:xfrm>
            <a:off x="384300" y="4631197"/>
            <a:ext cx="8517600" cy="333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2"/>
                </a:solidFill>
                <a:latin typeface="Times New Roman"/>
                <a:ea typeface="Times New Roman"/>
                <a:cs typeface="Times New Roman"/>
                <a:sym typeface="Times New Roman"/>
              </a:rPr>
              <a:t>Densely populated areas with high traffic tend to have higher levels of sound decibels, potentially affecting the happiness index.</a:t>
            </a:r>
            <a:endParaRPr sz="1200" dirty="0">
              <a:solidFill>
                <a:schemeClr val="dk2"/>
              </a:solidFill>
              <a:latin typeface="Times New Roman"/>
              <a:ea typeface="Times New Roman"/>
              <a:cs typeface="Times New Roman"/>
              <a:sym typeface="Times New Roman"/>
            </a:endParaRPr>
          </a:p>
        </p:txBody>
      </p:sp>
      <p:sp>
        <p:nvSpPr>
          <p:cNvPr id="129" name="Google Shape;129;g2ce592d88a4_0_1"/>
          <p:cNvSpPr txBox="1">
            <a:spLocks noGrp="1"/>
          </p:cNvSpPr>
          <p:nvPr>
            <p:ph type="title"/>
          </p:nvPr>
        </p:nvSpPr>
        <p:spPr>
          <a:xfrm>
            <a:off x="452219" y="474872"/>
            <a:ext cx="27927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 sz="2400" b="1" dirty="0">
                <a:solidFill>
                  <a:srgbClr val="EF8600"/>
                </a:solidFill>
                <a:latin typeface="Times New Roman"/>
                <a:ea typeface="Times New Roman"/>
                <a:cs typeface="Times New Roman"/>
                <a:sym typeface="Times New Roman"/>
              </a:rPr>
              <a:t>Scatter Plot</a:t>
            </a:r>
            <a:endParaRPr sz="2400" b="1" dirty="0">
              <a:solidFill>
                <a:srgbClr val="EF86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ce381ee37d_1_0"/>
          <p:cNvPicPr preferRelativeResize="0"/>
          <p:nvPr/>
        </p:nvPicPr>
        <p:blipFill>
          <a:blip r:embed="rId3">
            <a:alphaModFix/>
          </a:blip>
          <a:stretch>
            <a:fillRect/>
          </a:stretch>
        </p:blipFill>
        <p:spPr>
          <a:xfrm>
            <a:off x="349405" y="1286107"/>
            <a:ext cx="8437755" cy="3651618"/>
          </a:xfrm>
          <a:prstGeom prst="rect">
            <a:avLst/>
          </a:prstGeom>
          <a:noFill/>
          <a:ln>
            <a:noFill/>
          </a:ln>
        </p:spPr>
      </p:pic>
      <p:sp>
        <p:nvSpPr>
          <p:cNvPr id="135" name="Google Shape;135;g2ce381ee37d_1_0"/>
          <p:cNvSpPr txBox="1">
            <a:spLocks noGrp="1"/>
          </p:cNvSpPr>
          <p:nvPr>
            <p:ph type="title"/>
          </p:nvPr>
        </p:nvSpPr>
        <p:spPr>
          <a:xfrm>
            <a:off x="349405" y="532877"/>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 sz="2400" b="1" dirty="0">
                <a:solidFill>
                  <a:srgbClr val="EF8600"/>
                </a:solidFill>
                <a:latin typeface="Times New Roman"/>
                <a:ea typeface="Times New Roman"/>
                <a:cs typeface="Times New Roman"/>
                <a:sym typeface="Times New Roman"/>
              </a:rPr>
              <a:t>Data Visualization</a:t>
            </a:r>
            <a:endParaRPr sz="24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ce381ee37d_0_46"/>
          <p:cNvSpPr txBox="1">
            <a:spLocks noGrp="1"/>
          </p:cNvSpPr>
          <p:nvPr>
            <p:ph type="title"/>
          </p:nvPr>
        </p:nvSpPr>
        <p:spPr>
          <a:xfrm>
            <a:off x="548449" y="574625"/>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111"/>
              <a:buFont typeface="Arial"/>
              <a:buNone/>
            </a:pPr>
            <a:r>
              <a:rPr lang="en" sz="2600" b="1" dirty="0">
                <a:solidFill>
                  <a:srgbClr val="EF8600"/>
                </a:solidFill>
                <a:latin typeface="Times New Roman"/>
                <a:ea typeface="Times New Roman"/>
                <a:cs typeface="Times New Roman"/>
                <a:sym typeface="Times New Roman"/>
              </a:rPr>
              <a:t>Results</a:t>
            </a:r>
            <a:endParaRPr sz="2600" dirty="0">
              <a:latin typeface="Times New Roman"/>
              <a:ea typeface="Times New Roman"/>
              <a:cs typeface="Times New Roman"/>
              <a:sym typeface="Times New Roman"/>
            </a:endParaRPr>
          </a:p>
        </p:txBody>
      </p:sp>
      <p:sp>
        <p:nvSpPr>
          <p:cNvPr id="141" name="Google Shape;141;g2ce381ee37d_0_46"/>
          <p:cNvSpPr txBox="1">
            <a:spLocks noGrp="1"/>
          </p:cNvSpPr>
          <p:nvPr>
            <p:ph type="body" idx="1"/>
          </p:nvPr>
        </p:nvSpPr>
        <p:spPr>
          <a:xfrm>
            <a:off x="311700" y="1782061"/>
            <a:ext cx="7910100" cy="245266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140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Positive correlation between Green Spaces and Happiness Scores</a:t>
            </a:r>
            <a:endParaRPr sz="16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Influence of Noise Pollution on Happiness levels</a:t>
            </a:r>
            <a:endParaRPr sz="16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Traffic Density and Commuting Stress</a:t>
            </a:r>
            <a:endParaRPr sz="16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Air Quality and Life Satisfaction</a:t>
            </a:r>
            <a:endParaRPr sz="1600" dirty="0">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sz="1600" dirty="0">
                <a:solidFill>
                  <a:schemeClr val="dk1"/>
                </a:solidFill>
                <a:latin typeface="Times New Roman"/>
                <a:ea typeface="Times New Roman"/>
                <a:cs typeface="Times New Roman"/>
                <a:sym typeface="Times New Roman"/>
              </a:rPr>
              <a:t>Socioeconomic Factors and Happiness</a:t>
            </a:r>
            <a:endParaRPr sz="1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anim calcmode="lin" valueType="num">
                                      <p:cBhvr>
                                        <p:cTn id="8" dur="1000" fill="hold"/>
                                        <p:tgtEl>
                                          <p:spTgt spid="140"/>
                                        </p:tgtEl>
                                        <p:attrNameLst>
                                          <p:attrName>ppt_x</p:attrName>
                                        </p:attrNameLst>
                                      </p:cBhvr>
                                      <p:tavLst>
                                        <p:tav tm="0">
                                          <p:val>
                                            <p:strVal val="#ppt_x"/>
                                          </p:val>
                                        </p:tav>
                                        <p:tav tm="100000">
                                          <p:val>
                                            <p:strVal val="#ppt_x"/>
                                          </p:val>
                                        </p:tav>
                                      </p:tavLst>
                                    </p:anim>
                                    <p:anim calcmode="lin" valueType="num">
                                      <p:cBhvr>
                                        <p:cTn id="9"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1">
                                            <p:txEl>
                                              <p:pRg st="0" end="0"/>
                                            </p:txEl>
                                          </p:spTgt>
                                        </p:tgtEl>
                                        <p:attrNameLst>
                                          <p:attrName>style.visibility</p:attrName>
                                        </p:attrNameLst>
                                      </p:cBhvr>
                                      <p:to>
                                        <p:strVal val="visible"/>
                                      </p:to>
                                    </p:set>
                                    <p:animEffect transition="in" filter="fade">
                                      <p:cBhvr>
                                        <p:cTn id="14" dur="1000"/>
                                        <p:tgtEl>
                                          <p:spTgt spid="141">
                                            <p:txEl>
                                              <p:pRg st="0" end="0"/>
                                            </p:txEl>
                                          </p:spTgt>
                                        </p:tgtEl>
                                      </p:cBhvr>
                                    </p:animEffect>
                                    <p:anim calcmode="lin" valueType="num">
                                      <p:cBhvr>
                                        <p:cTn id="15" dur="10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1">
                                            <p:txEl>
                                              <p:pRg st="1" end="1"/>
                                            </p:txEl>
                                          </p:spTgt>
                                        </p:tgtEl>
                                        <p:attrNameLst>
                                          <p:attrName>style.visibility</p:attrName>
                                        </p:attrNameLst>
                                      </p:cBhvr>
                                      <p:to>
                                        <p:strVal val="visible"/>
                                      </p:to>
                                    </p:set>
                                    <p:animEffect transition="in" filter="fade">
                                      <p:cBhvr>
                                        <p:cTn id="21" dur="1000"/>
                                        <p:tgtEl>
                                          <p:spTgt spid="141">
                                            <p:txEl>
                                              <p:pRg st="1" end="1"/>
                                            </p:txEl>
                                          </p:spTgt>
                                        </p:tgtEl>
                                      </p:cBhvr>
                                    </p:animEffect>
                                    <p:anim calcmode="lin" valueType="num">
                                      <p:cBhvr>
                                        <p:cTn id="22" dur="1000" fill="hold"/>
                                        <p:tgtEl>
                                          <p:spTgt spid="14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1">
                                            <p:txEl>
                                              <p:pRg st="2" end="2"/>
                                            </p:txEl>
                                          </p:spTgt>
                                        </p:tgtEl>
                                        <p:attrNameLst>
                                          <p:attrName>style.visibility</p:attrName>
                                        </p:attrNameLst>
                                      </p:cBhvr>
                                      <p:to>
                                        <p:strVal val="visible"/>
                                      </p:to>
                                    </p:set>
                                    <p:animEffect transition="in" filter="fade">
                                      <p:cBhvr>
                                        <p:cTn id="28" dur="1000"/>
                                        <p:tgtEl>
                                          <p:spTgt spid="141">
                                            <p:txEl>
                                              <p:pRg st="2" end="2"/>
                                            </p:txEl>
                                          </p:spTgt>
                                        </p:tgtEl>
                                      </p:cBhvr>
                                    </p:animEffect>
                                    <p:anim calcmode="lin" valueType="num">
                                      <p:cBhvr>
                                        <p:cTn id="29" dur="1000" fill="hold"/>
                                        <p:tgtEl>
                                          <p:spTgt spid="14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41">
                                            <p:txEl>
                                              <p:pRg st="3" end="3"/>
                                            </p:txEl>
                                          </p:spTgt>
                                        </p:tgtEl>
                                        <p:attrNameLst>
                                          <p:attrName>style.visibility</p:attrName>
                                        </p:attrNameLst>
                                      </p:cBhvr>
                                      <p:to>
                                        <p:strVal val="visible"/>
                                      </p:to>
                                    </p:set>
                                    <p:animEffect transition="in" filter="barn(inVertical)">
                                      <p:cBhvr>
                                        <p:cTn id="35" dur="500"/>
                                        <p:tgtEl>
                                          <p:spTgt spid="141">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1">
                                            <p:txEl>
                                              <p:pRg st="4" end="4"/>
                                            </p:txEl>
                                          </p:spTgt>
                                        </p:tgtEl>
                                        <p:attrNameLst>
                                          <p:attrName>style.visibility</p:attrName>
                                        </p:attrNameLst>
                                      </p:cBhvr>
                                      <p:to>
                                        <p:strVal val="visible"/>
                                      </p:to>
                                    </p:set>
                                    <p:animEffect transition="in" filter="fade">
                                      <p:cBhvr>
                                        <p:cTn id="40" dur="500"/>
                                        <p:tgtEl>
                                          <p:spTgt spid="14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463950" y="569962"/>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3111"/>
              <a:buNone/>
            </a:pPr>
            <a:r>
              <a:rPr lang="en" sz="2600" b="1" dirty="0">
                <a:solidFill>
                  <a:srgbClr val="EF8600"/>
                </a:solidFill>
                <a:latin typeface="Times New Roman"/>
                <a:ea typeface="Times New Roman"/>
                <a:cs typeface="Times New Roman"/>
                <a:sym typeface="Times New Roman"/>
              </a:rPr>
              <a:t>Managerial</a:t>
            </a:r>
            <a:r>
              <a:rPr lang="en" sz="2600" b="1" dirty="0">
                <a:latin typeface="Times New Roman"/>
                <a:ea typeface="Times New Roman"/>
                <a:cs typeface="Times New Roman"/>
                <a:sym typeface="Times New Roman"/>
              </a:rPr>
              <a:t> </a:t>
            </a:r>
            <a:r>
              <a:rPr lang="en" sz="2600" b="1" dirty="0">
                <a:solidFill>
                  <a:srgbClr val="EF8600"/>
                </a:solidFill>
                <a:latin typeface="Times New Roman"/>
                <a:ea typeface="Times New Roman"/>
                <a:cs typeface="Times New Roman"/>
                <a:sym typeface="Times New Roman"/>
              </a:rPr>
              <a:t>Implications - Discussion</a:t>
            </a:r>
            <a:endParaRPr sz="2600" b="1" dirty="0">
              <a:solidFill>
                <a:srgbClr val="EF8600"/>
              </a:solidFill>
              <a:latin typeface="Times New Roman"/>
              <a:ea typeface="Times New Roman"/>
              <a:cs typeface="Times New Roman"/>
              <a:sym typeface="Times New Roman"/>
            </a:endParaRPr>
          </a:p>
        </p:txBody>
      </p:sp>
      <p:sp>
        <p:nvSpPr>
          <p:cNvPr id="147" name="Google Shape;147;p10"/>
          <p:cNvSpPr txBox="1">
            <a:spLocks noGrp="1"/>
          </p:cNvSpPr>
          <p:nvPr>
            <p:ph type="body" idx="1"/>
          </p:nvPr>
        </p:nvSpPr>
        <p:spPr>
          <a:xfrm>
            <a:off x="463950" y="1901984"/>
            <a:ext cx="4747480" cy="2385204"/>
          </a:xfrm>
          <a:prstGeom prst="rect">
            <a:avLst/>
          </a:prstGeom>
          <a:noFill/>
          <a:ln>
            <a:noFill/>
          </a:ln>
        </p:spPr>
        <p:txBody>
          <a:bodyPr spcFirstLastPara="1" wrap="square" lIns="91425" tIns="91425" rIns="91425" bIns="91425" anchor="t" anchorCtr="0">
            <a:normAutofit/>
          </a:bodyPr>
          <a:lstStyle/>
          <a:p>
            <a:pPr marL="457200" lvl="0" indent="-342900" algn="l" rtl="0">
              <a:lnSpc>
                <a:spcPct val="100000"/>
              </a:lnSpc>
              <a:spcBef>
                <a:spcPts val="1400"/>
              </a:spcBef>
              <a:spcAft>
                <a:spcPts val="0"/>
              </a:spcAft>
              <a:buClr>
                <a:srgbClr val="0D0D0D"/>
              </a:buClr>
              <a:buSzPts val="1800"/>
              <a:buFont typeface="Times New Roman"/>
              <a:buChar char="●"/>
            </a:pPr>
            <a:r>
              <a:rPr lang="en" sz="1600" dirty="0">
                <a:solidFill>
                  <a:schemeClr val="dk1"/>
                </a:solidFill>
                <a:latin typeface="Times New Roman"/>
                <a:ea typeface="Times New Roman"/>
                <a:cs typeface="Times New Roman"/>
                <a:sym typeface="Times New Roman"/>
              </a:rPr>
              <a:t>Urban Planning Interventions</a:t>
            </a:r>
            <a:endParaRPr sz="1600" dirty="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1400"/>
              </a:spcBef>
              <a:spcAft>
                <a:spcPts val="0"/>
              </a:spcAft>
              <a:buClr>
                <a:srgbClr val="0D0D0D"/>
              </a:buClr>
              <a:buSzPts val="1800"/>
              <a:buFont typeface="Times New Roman"/>
              <a:buChar char="●"/>
            </a:pPr>
            <a:r>
              <a:rPr lang="en" sz="1600" dirty="0">
                <a:solidFill>
                  <a:schemeClr val="dk1"/>
                </a:solidFill>
                <a:latin typeface="Times New Roman"/>
                <a:ea typeface="Times New Roman"/>
                <a:cs typeface="Times New Roman"/>
                <a:sym typeface="Times New Roman"/>
              </a:rPr>
              <a:t>Transportation Policies</a:t>
            </a:r>
            <a:endParaRPr sz="1600" dirty="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1400"/>
              </a:spcBef>
              <a:spcAft>
                <a:spcPts val="0"/>
              </a:spcAft>
              <a:buClr>
                <a:srgbClr val="0D0D0D"/>
              </a:buClr>
              <a:buSzPts val="1800"/>
              <a:buFont typeface="Times New Roman"/>
              <a:buChar char="●"/>
            </a:pPr>
            <a:r>
              <a:rPr lang="en" sz="1600" dirty="0">
                <a:solidFill>
                  <a:schemeClr val="dk1"/>
                </a:solidFill>
                <a:latin typeface="Times New Roman"/>
                <a:ea typeface="Times New Roman"/>
                <a:cs typeface="Times New Roman"/>
                <a:sym typeface="Times New Roman"/>
              </a:rPr>
              <a:t>Healthcare Provision Strategies</a:t>
            </a:r>
            <a:endParaRPr sz="1600" dirty="0">
              <a:solidFill>
                <a:srgbClr val="0D0D0D"/>
              </a:solidFill>
              <a:highlight>
                <a:srgbClr val="FFFFFF"/>
              </a:highlight>
              <a:latin typeface="Times New Roman"/>
              <a:ea typeface="Times New Roman"/>
              <a:cs typeface="Times New Roman"/>
              <a:sym typeface="Times New Roman"/>
            </a:endParaRPr>
          </a:p>
          <a:p>
            <a:pPr marL="457200" lvl="0" indent="-342900" algn="l" rtl="0">
              <a:lnSpc>
                <a:spcPct val="100000"/>
              </a:lnSpc>
              <a:spcBef>
                <a:spcPts val="1400"/>
              </a:spcBef>
              <a:spcAft>
                <a:spcPts val="0"/>
              </a:spcAft>
              <a:buClr>
                <a:srgbClr val="0D0D0D"/>
              </a:buClr>
              <a:buSzPts val="1800"/>
              <a:buFont typeface="Times New Roman"/>
              <a:buChar char="●"/>
            </a:pPr>
            <a:r>
              <a:rPr lang="en" sz="1600" dirty="0">
                <a:solidFill>
                  <a:schemeClr val="dk1"/>
                </a:solidFill>
                <a:latin typeface="Times New Roman"/>
                <a:ea typeface="Times New Roman"/>
                <a:cs typeface="Times New Roman"/>
                <a:sym typeface="Times New Roman"/>
              </a:rPr>
              <a:t>Socioeconomic</a:t>
            </a:r>
            <a:endParaRPr sz="1600" dirty="0">
              <a:solidFill>
                <a:srgbClr val="0D0D0D"/>
              </a:solidFill>
              <a:highlight>
                <a:srgbClr val="FFFFFF"/>
              </a:highlight>
              <a:latin typeface="Times New Roman"/>
              <a:ea typeface="Times New Roman"/>
              <a:cs typeface="Times New Roman"/>
              <a:sym typeface="Times New Roman"/>
            </a:endParaRPr>
          </a:p>
          <a:p>
            <a:pPr marL="457200" lvl="0" indent="0" algn="l" rtl="0">
              <a:lnSpc>
                <a:spcPct val="115000"/>
              </a:lnSpc>
              <a:spcBef>
                <a:spcPts val="1400"/>
              </a:spcBef>
              <a:spcAft>
                <a:spcPts val="1200"/>
              </a:spcAft>
              <a:buSzPts val="1800"/>
              <a:buNone/>
            </a:pPr>
            <a:endParaRPr sz="1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anim calcmode="lin" valueType="num">
                                      <p:cBhvr>
                                        <p:cTn id="8" dur="1000" fill="hold"/>
                                        <p:tgtEl>
                                          <p:spTgt spid="146"/>
                                        </p:tgtEl>
                                        <p:attrNameLst>
                                          <p:attrName>ppt_x</p:attrName>
                                        </p:attrNameLst>
                                      </p:cBhvr>
                                      <p:tavLst>
                                        <p:tav tm="0">
                                          <p:val>
                                            <p:strVal val="#ppt_x"/>
                                          </p:val>
                                        </p:tav>
                                        <p:tav tm="100000">
                                          <p:val>
                                            <p:strVal val="#ppt_x"/>
                                          </p:val>
                                        </p:tav>
                                      </p:tavLst>
                                    </p:anim>
                                    <p:anim calcmode="lin" valueType="num">
                                      <p:cBhvr>
                                        <p:cTn id="9"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47">
                                            <p:txEl>
                                              <p:pRg st="0" end="0"/>
                                            </p:txEl>
                                          </p:spTgt>
                                        </p:tgtEl>
                                        <p:attrNameLst>
                                          <p:attrName>style.visibility</p:attrName>
                                        </p:attrNameLst>
                                      </p:cBhvr>
                                      <p:to>
                                        <p:strVal val="visible"/>
                                      </p:to>
                                    </p:set>
                                    <p:animEffect transition="in" filter="wheel(1)">
                                      <p:cBhvr>
                                        <p:cTn id="14" dur="2000"/>
                                        <p:tgtEl>
                                          <p:spTgt spid="14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7">
                                            <p:txEl>
                                              <p:pRg st="1" end="1"/>
                                            </p:txEl>
                                          </p:spTgt>
                                        </p:tgtEl>
                                        <p:attrNameLst>
                                          <p:attrName>style.visibility</p:attrName>
                                        </p:attrNameLst>
                                      </p:cBhvr>
                                      <p:to>
                                        <p:strVal val="visible"/>
                                      </p:to>
                                    </p:set>
                                    <p:animEffect transition="in" filter="wheel(1)">
                                      <p:cBhvr>
                                        <p:cTn id="19" dur="2000"/>
                                        <p:tgtEl>
                                          <p:spTgt spid="14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47">
                                            <p:txEl>
                                              <p:pRg st="2" end="2"/>
                                            </p:txEl>
                                          </p:spTgt>
                                        </p:tgtEl>
                                        <p:attrNameLst>
                                          <p:attrName>style.visibility</p:attrName>
                                        </p:attrNameLst>
                                      </p:cBhvr>
                                      <p:to>
                                        <p:strVal val="visible"/>
                                      </p:to>
                                    </p:set>
                                    <p:animEffect transition="in" filter="wheel(1)">
                                      <p:cBhvr>
                                        <p:cTn id="24" dur="2000"/>
                                        <p:tgtEl>
                                          <p:spTgt spid="14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47">
                                            <p:txEl>
                                              <p:pRg st="3" end="3"/>
                                            </p:txEl>
                                          </p:spTgt>
                                        </p:tgtEl>
                                        <p:attrNameLst>
                                          <p:attrName>style.visibility</p:attrName>
                                        </p:attrNameLst>
                                      </p:cBhvr>
                                      <p:to>
                                        <p:strVal val="visible"/>
                                      </p:to>
                                    </p:set>
                                    <p:animEffect transition="in" filter="wheel(1)">
                                      <p:cBhvr>
                                        <p:cTn id="29" dur="2000"/>
                                        <p:tgtEl>
                                          <p:spTgt spid="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ce40539cfa_0_5"/>
          <p:cNvSpPr txBox="1">
            <a:spLocks noGrp="1"/>
          </p:cNvSpPr>
          <p:nvPr>
            <p:ph type="title"/>
          </p:nvPr>
        </p:nvSpPr>
        <p:spPr>
          <a:xfrm>
            <a:off x="322364" y="567689"/>
            <a:ext cx="8520600" cy="572700"/>
          </a:xfrm>
          <a:prstGeom prst="rect">
            <a:avLst/>
          </a:prstGeom>
        </p:spPr>
        <p:txBody>
          <a:bodyPr spcFirstLastPara="1" wrap="square" lIns="91425" tIns="91425" rIns="91425" bIns="91425" anchor="t" anchorCtr="0">
            <a:noAutofit/>
          </a:bodyPr>
          <a:lstStyle/>
          <a:p>
            <a:pPr marL="0" lvl="0" indent="0" algn="l" rtl="0">
              <a:spcBef>
                <a:spcPts val="800"/>
              </a:spcBef>
              <a:spcAft>
                <a:spcPts val="200"/>
              </a:spcAft>
              <a:buClr>
                <a:schemeClr val="dk1"/>
              </a:buClr>
              <a:buSzPts val="1100"/>
              <a:buFont typeface="Arial"/>
              <a:buNone/>
            </a:pPr>
            <a:r>
              <a:rPr lang="en" sz="2600" b="1" dirty="0">
                <a:latin typeface="Times New Roman"/>
                <a:ea typeface="Times New Roman"/>
                <a:cs typeface="Times New Roman"/>
                <a:sym typeface="Times New Roman"/>
              </a:rPr>
              <a:t> </a:t>
            </a:r>
            <a:r>
              <a:rPr lang="en" sz="2600" b="1" dirty="0">
                <a:solidFill>
                  <a:srgbClr val="EF8600"/>
                </a:solidFill>
                <a:latin typeface="Times New Roman"/>
                <a:ea typeface="Times New Roman"/>
                <a:cs typeface="Times New Roman"/>
                <a:sym typeface="Times New Roman"/>
              </a:rPr>
              <a:t>Additional Charts and Graphs</a:t>
            </a:r>
            <a:endParaRPr sz="2600" b="1" dirty="0">
              <a:solidFill>
                <a:srgbClr val="EF8600"/>
              </a:solidFill>
              <a:latin typeface="Times New Roman"/>
              <a:ea typeface="Times New Roman"/>
              <a:cs typeface="Times New Roman"/>
              <a:sym typeface="Times New Roman"/>
            </a:endParaRPr>
          </a:p>
        </p:txBody>
      </p:sp>
      <p:pic>
        <p:nvPicPr>
          <p:cNvPr id="153" name="Google Shape;153;g2ce40539cfa_0_5"/>
          <p:cNvPicPr preferRelativeResize="0"/>
          <p:nvPr/>
        </p:nvPicPr>
        <p:blipFill>
          <a:blip r:embed="rId3">
            <a:alphaModFix/>
          </a:blip>
          <a:stretch>
            <a:fillRect/>
          </a:stretch>
        </p:blipFill>
        <p:spPr>
          <a:xfrm>
            <a:off x="322364" y="1870393"/>
            <a:ext cx="3735169" cy="2791548"/>
          </a:xfrm>
          <a:prstGeom prst="rect">
            <a:avLst/>
          </a:prstGeom>
          <a:noFill/>
          <a:ln>
            <a:noFill/>
          </a:ln>
        </p:spPr>
      </p:pic>
      <p:pic>
        <p:nvPicPr>
          <p:cNvPr id="154" name="Google Shape;154;g2ce40539cfa_0_5"/>
          <p:cNvPicPr preferRelativeResize="0"/>
          <p:nvPr/>
        </p:nvPicPr>
        <p:blipFill>
          <a:blip r:embed="rId4">
            <a:alphaModFix/>
          </a:blip>
          <a:stretch>
            <a:fillRect/>
          </a:stretch>
        </p:blipFill>
        <p:spPr>
          <a:xfrm>
            <a:off x="4593052" y="1780850"/>
            <a:ext cx="3990975" cy="2324100"/>
          </a:xfrm>
          <a:prstGeom prst="rect">
            <a:avLst/>
          </a:prstGeom>
          <a:noFill/>
          <a:ln>
            <a:noFill/>
          </a:ln>
        </p:spPr>
      </p:pic>
      <p:pic>
        <p:nvPicPr>
          <p:cNvPr id="155" name="Google Shape;155;g2ce40539cfa_0_5" descr="A screenshot of a computer&#10;&#10;Description automatically generated"/>
          <p:cNvPicPr preferRelativeResize="0"/>
          <p:nvPr/>
        </p:nvPicPr>
        <p:blipFill>
          <a:blip r:embed="rId5">
            <a:alphaModFix/>
          </a:blip>
          <a:stretch>
            <a:fillRect/>
          </a:stretch>
        </p:blipFill>
        <p:spPr>
          <a:xfrm>
            <a:off x="4582664" y="4241356"/>
            <a:ext cx="4162901" cy="8411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heel(1)">
                                      <p:cBhvr>
                                        <p:cTn id="7" dur="2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circle(in)">
                                      <p:cBhvr>
                                        <p:cTn id="12" dur="20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anim calcmode="lin" valueType="num">
                                      <p:cBhvr>
                                        <p:cTn id="18" dur="1000" fill="hold"/>
                                        <p:tgtEl>
                                          <p:spTgt spid="155"/>
                                        </p:tgtEl>
                                        <p:attrNameLst>
                                          <p:attrName>ppt_x</p:attrName>
                                        </p:attrNameLst>
                                      </p:cBhvr>
                                      <p:tavLst>
                                        <p:tav tm="0">
                                          <p:val>
                                            <p:strVal val="#ppt_x"/>
                                          </p:val>
                                        </p:tav>
                                        <p:tav tm="100000">
                                          <p:val>
                                            <p:strVal val="#ppt_x"/>
                                          </p:val>
                                        </p:tav>
                                      </p:tavLst>
                                    </p:anim>
                                    <p:anim calcmode="lin" valueType="num">
                                      <p:cBhvr>
                                        <p:cTn id="19"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g2ce381ee37d_0_51" descr="A screenshot of a computer&#10;&#10;Description automatically generated"/>
          <p:cNvPicPr preferRelativeResize="0"/>
          <p:nvPr/>
        </p:nvPicPr>
        <p:blipFill rotWithShape="1">
          <a:blip r:embed="rId3">
            <a:alphaModFix/>
          </a:blip>
          <a:srcRect l="4155" t="2090" r="21764" b="13939"/>
          <a:stretch/>
        </p:blipFill>
        <p:spPr>
          <a:xfrm>
            <a:off x="338825" y="1852675"/>
            <a:ext cx="4101726" cy="2879707"/>
          </a:xfrm>
          <a:prstGeom prst="rect">
            <a:avLst/>
          </a:prstGeom>
          <a:noFill/>
          <a:ln>
            <a:noFill/>
          </a:ln>
        </p:spPr>
      </p:pic>
      <p:sp>
        <p:nvSpPr>
          <p:cNvPr id="161" name="Google Shape;161;g2ce381ee37d_0_51"/>
          <p:cNvSpPr txBox="1"/>
          <p:nvPr/>
        </p:nvSpPr>
        <p:spPr>
          <a:xfrm>
            <a:off x="284576" y="4732382"/>
            <a:ext cx="4014900" cy="2913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solidFill>
                  <a:srgbClr val="0D0D0D"/>
                </a:solidFill>
                <a:latin typeface="Times New Roman"/>
                <a:ea typeface="Times New Roman"/>
                <a:cs typeface="Times New Roman"/>
                <a:sym typeface="Times New Roman"/>
              </a:rPr>
              <a:t>Cost of Living by City</a:t>
            </a:r>
            <a:endParaRPr sz="1400" b="1" dirty="0">
              <a:solidFill>
                <a:srgbClr val="0D0D0D"/>
              </a:solidFill>
              <a:latin typeface="Times New Roman"/>
              <a:ea typeface="Times New Roman"/>
              <a:cs typeface="Times New Roman"/>
              <a:sym typeface="Times New Roman"/>
            </a:endParaRPr>
          </a:p>
        </p:txBody>
      </p:sp>
      <p:pic>
        <p:nvPicPr>
          <p:cNvPr id="162" name="Google Shape;162;g2ce381ee37d_0_51" descr="A map of the united states&#10;&#10;Description automatically generated"/>
          <p:cNvPicPr preferRelativeResize="0"/>
          <p:nvPr/>
        </p:nvPicPr>
        <p:blipFill>
          <a:blip r:embed="rId4">
            <a:alphaModFix/>
          </a:blip>
          <a:stretch>
            <a:fillRect/>
          </a:stretch>
        </p:blipFill>
        <p:spPr>
          <a:xfrm>
            <a:off x="4703451" y="1852675"/>
            <a:ext cx="4276851" cy="2830515"/>
          </a:xfrm>
          <a:prstGeom prst="rect">
            <a:avLst/>
          </a:prstGeom>
          <a:noFill/>
          <a:ln>
            <a:noFill/>
          </a:ln>
        </p:spPr>
      </p:pic>
      <p:sp>
        <p:nvSpPr>
          <p:cNvPr id="163" name="Google Shape;163;g2ce381ee37d_0_51"/>
          <p:cNvSpPr txBox="1"/>
          <p:nvPr/>
        </p:nvSpPr>
        <p:spPr>
          <a:xfrm>
            <a:off x="4888675" y="4683190"/>
            <a:ext cx="4014900" cy="389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400" b="1" dirty="0">
                <a:solidFill>
                  <a:srgbClr val="0D0D0D"/>
                </a:solidFill>
                <a:latin typeface="Times New Roman"/>
                <a:ea typeface="Times New Roman"/>
                <a:cs typeface="Times New Roman"/>
                <a:sym typeface="Times New Roman"/>
              </a:rPr>
              <a:t>Traffic Density in Different Cities</a:t>
            </a:r>
            <a:endParaRPr sz="1400" b="1" dirty="0">
              <a:solidFill>
                <a:srgbClr val="0D0D0D"/>
              </a:solidFill>
              <a:latin typeface="Times New Roman"/>
              <a:ea typeface="Times New Roman"/>
              <a:cs typeface="Times New Roman"/>
              <a:sym typeface="Times New Roman"/>
            </a:endParaRPr>
          </a:p>
        </p:txBody>
      </p:sp>
      <p:sp>
        <p:nvSpPr>
          <p:cNvPr id="164" name="Google Shape;164;g2ce381ee37d_0_51"/>
          <p:cNvSpPr txBox="1">
            <a:spLocks noGrp="1"/>
          </p:cNvSpPr>
          <p:nvPr>
            <p:ph type="title"/>
          </p:nvPr>
        </p:nvSpPr>
        <p:spPr>
          <a:xfrm>
            <a:off x="338825" y="411118"/>
            <a:ext cx="8520600" cy="572700"/>
          </a:xfrm>
          <a:prstGeom prst="rect">
            <a:avLst/>
          </a:prstGeom>
        </p:spPr>
        <p:txBody>
          <a:bodyPr spcFirstLastPara="1" wrap="square" lIns="91425" tIns="91425" rIns="91425" bIns="91425" anchor="t" anchorCtr="0">
            <a:noAutofit/>
          </a:bodyPr>
          <a:lstStyle/>
          <a:p>
            <a:pPr marL="0" lvl="0" indent="0" algn="l" rtl="0">
              <a:spcBef>
                <a:spcPts val="800"/>
              </a:spcBef>
              <a:spcAft>
                <a:spcPts val="200"/>
              </a:spcAft>
              <a:buClr>
                <a:schemeClr val="dk1"/>
              </a:buClr>
              <a:buSzPts val="1100"/>
              <a:buFont typeface="Arial"/>
              <a:buNone/>
            </a:pPr>
            <a:r>
              <a:rPr lang="en" sz="2600" b="1" dirty="0">
                <a:latin typeface="Times New Roman"/>
                <a:ea typeface="Times New Roman"/>
                <a:cs typeface="Times New Roman"/>
                <a:sym typeface="Times New Roman"/>
              </a:rPr>
              <a:t> </a:t>
            </a:r>
            <a:r>
              <a:rPr lang="en" sz="2600" b="1" dirty="0">
                <a:solidFill>
                  <a:srgbClr val="EF8600"/>
                </a:solidFill>
                <a:latin typeface="Times New Roman"/>
                <a:ea typeface="Times New Roman"/>
                <a:cs typeface="Times New Roman"/>
                <a:sym typeface="Times New Roman"/>
              </a:rPr>
              <a:t>Additional Charts and Graphs</a:t>
            </a:r>
            <a:endParaRPr sz="2600" b="1" dirty="0">
              <a:solidFill>
                <a:srgbClr val="EF86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randombar(horizontal)">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 calcmode="lin" valueType="num">
                                      <p:cBhvr>
                                        <p:cTn id="12" dur="500" fill="hold"/>
                                        <p:tgtEl>
                                          <p:spTgt spid="162"/>
                                        </p:tgtEl>
                                        <p:attrNameLst>
                                          <p:attrName>ppt_w</p:attrName>
                                        </p:attrNameLst>
                                      </p:cBhvr>
                                      <p:tavLst>
                                        <p:tav tm="0">
                                          <p:val>
                                            <p:fltVal val="0"/>
                                          </p:val>
                                        </p:tav>
                                        <p:tav tm="100000">
                                          <p:val>
                                            <p:strVal val="#ppt_w"/>
                                          </p:val>
                                        </p:tav>
                                      </p:tavLst>
                                    </p:anim>
                                    <p:anim calcmode="lin" valueType="num">
                                      <p:cBhvr>
                                        <p:cTn id="13" dur="500" fill="hold"/>
                                        <p:tgtEl>
                                          <p:spTgt spid="162"/>
                                        </p:tgtEl>
                                        <p:attrNameLst>
                                          <p:attrName>ppt_h</p:attrName>
                                        </p:attrNameLst>
                                      </p:cBhvr>
                                      <p:tavLst>
                                        <p:tav tm="0">
                                          <p:val>
                                            <p:fltVal val="0"/>
                                          </p:val>
                                        </p:tav>
                                        <p:tav tm="100000">
                                          <p:val>
                                            <p:strVal val="#ppt_h"/>
                                          </p:val>
                                        </p:tav>
                                      </p:tavLst>
                                    </p:anim>
                                    <p:animEffect transition="in" filter="fade">
                                      <p:cBhvr>
                                        <p:cTn id="14"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8"/>
        <p:cNvGrpSpPr/>
        <p:nvPr/>
      </p:nvGrpSpPr>
      <p:grpSpPr>
        <a:xfrm>
          <a:off x="0" y="0"/>
          <a:ext cx="0" cy="0"/>
          <a:chOff x="0" y="0"/>
          <a:chExt cx="0" cy="0"/>
        </a:xfrm>
      </p:grpSpPr>
      <p:grpSp>
        <p:nvGrpSpPr>
          <p:cNvPr id="195" name="Group 194">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96" name="Rectangle 195">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7" name="Oval 196">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8" name="Oval 197">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9" name="Oval 198">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0" name="Oval 199">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1" name="Oval 200">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2"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03"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4"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5" name="Rectangle 204">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1" name="Google Shape;171;g2ce40539cfa_0_19"/>
          <p:cNvSpPr txBox="1">
            <a:spLocks noGrp="1"/>
          </p:cNvSpPr>
          <p:nvPr>
            <p:ph type="title"/>
          </p:nvPr>
        </p:nvSpPr>
        <p:spPr>
          <a:xfrm>
            <a:off x="866215" y="73025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200"/>
              </a:spcAft>
              <a:buClr>
                <a:schemeClr val="dk1"/>
              </a:buClr>
              <a:buSzPts val="1100"/>
            </a:pPr>
            <a:r>
              <a:rPr lang="en-US" sz="2800">
                <a:sym typeface="Times New Roman"/>
              </a:rPr>
              <a:t>Linear Regression</a:t>
            </a:r>
            <a:endParaRPr lang="en-US" sz="2800">
              <a:highlight>
                <a:srgbClr val="FFFFFF"/>
              </a:highlight>
              <a:sym typeface="Times New Roman"/>
            </a:endParaRPr>
          </a:p>
        </p:txBody>
      </p:sp>
      <p:pic>
        <p:nvPicPr>
          <p:cNvPr id="169" name="Google Shape;169;g2ce40539cfa_0_19" descr="A screenshot of a computer&#10;&#10;Description automatically generated"/>
          <p:cNvPicPr preferRelativeResize="0"/>
          <p:nvPr/>
        </p:nvPicPr>
        <p:blipFill rotWithShape="1">
          <a:blip r:embed="rId4"/>
          <a:srcRect t="30504" r="8" b="6539"/>
          <a:stretch/>
        </p:blipFill>
        <p:spPr>
          <a:xfrm>
            <a:off x="863600" y="2081963"/>
            <a:ext cx="3258768" cy="2300372"/>
          </a:xfrm>
          <a:prstGeom prst="roundRect">
            <a:avLst>
              <a:gd name="adj" fmla="val 1858"/>
            </a:avLst>
          </a:prstGeom>
          <a:noFill/>
          <a:effectLst>
            <a:outerShdw blurRad="50800" dist="50800" dir="5400000" algn="tl" rotWithShape="0">
              <a:srgbClr val="000000">
                <a:alpha val="43000"/>
              </a:srgbClr>
            </a:outerShdw>
          </a:effectLst>
        </p:spPr>
      </p:pic>
      <p:sp>
        <p:nvSpPr>
          <p:cNvPr id="170" name="Google Shape;170;g2ce40539cfa_0_19"/>
          <p:cNvSpPr txBox="1"/>
          <p:nvPr/>
        </p:nvSpPr>
        <p:spPr>
          <a:xfrm>
            <a:off x="4485715" y="1952625"/>
            <a:ext cx="3908984" cy="2562225"/>
          </a:xfrm>
          <a:prstGeom prst="rect">
            <a:avLst/>
          </a:prstGeom>
        </p:spPr>
        <p:txBody>
          <a:bodyPr spcFirstLastPara="1" vert="horz" lIns="91440" tIns="45720" rIns="91440" bIns="45720" rtlCol="0" anchor="ctr" anchorCtr="0">
            <a:normAutofit/>
          </a:bodyPr>
          <a:lstStyle/>
          <a:p>
            <a:pPr lvl="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Observation: A sample size of 136 is solid for analysis. </a:t>
            </a:r>
          </a:p>
          <a:p>
            <a:pPr lvl="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Regression Analysis: Regression models evaluate influence of independent variables on happiness. </a:t>
            </a:r>
          </a:p>
          <a:p>
            <a:pPr lvl="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Factor Analysis: Factor analysis delves into underlying factors affecting urban well-being.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anim calcmode="lin" valueType="num">
                                      <p:cBhvr>
                                        <p:cTn id="8" dur="1000" fill="hold"/>
                                        <p:tgtEl>
                                          <p:spTgt spid="171"/>
                                        </p:tgtEl>
                                        <p:attrNameLst>
                                          <p:attrName>ppt_x</p:attrName>
                                        </p:attrNameLst>
                                      </p:cBhvr>
                                      <p:tavLst>
                                        <p:tav tm="0">
                                          <p:val>
                                            <p:strVal val="#ppt_x"/>
                                          </p:val>
                                        </p:tav>
                                        <p:tav tm="100000">
                                          <p:val>
                                            <p:strVal val="#ppt_x"/>
                                          </p:val>
                                        </p:tav>
                                      </p:tavLst>
                                    </p:anim>
                                    <p:anim calcmode="lin" valueType="num">
                                      <p:cBhvr>
                                        <p:cTn id="9"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0">
                                            <p:txEl>
                                              <p:pRg st="0" end="0"/>
                                            </p:txEl>
                                          </p:spTgt>
                                        </p:tgtEl>
                                        <p:attrNameLst>
                                          <p:attrName>style.visibility</p:attrName>
                                        </p:attrNameLst>
                                      </p:cBhvr>
                                      <p:to>
                                        <p:strVal val="visible"/>
                                      </p:to>
                                    </p:set>
                                    <p:animEffect transition="in" filter="fade">
                                      <p:cBhvr>
                                        <p:cTn id="14" dur="500"/>
                                        <p:tgtEl>
                                          <p:spTgt spid="17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0">
                                            <p:txEl>
                                              <p:pRg st="1" end="1"/>
                                            </p:txEl>
                                          </p:spTgt>
                                        </p:tgtEl>
                                        <p:attrNameLst>
                                          <p:attrName>style.visibility</p:attrName>
                                        </p:attrNameLst>
                                      </p:cBhvr>
                                      <p:to>
                                        <p:strVal val="visible"/>
                                      </p:to>
                                    </p:set>
                                    <p:animEffect transition="in" filter="fade">
                                      <p:cBhvr>
                                        <p:cTn id="19" dur="500"/>
                                        <p:tgtEl>
                                          <p:spTgt spid="17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0">
                                            <p:txEl>
                                              <p:pRg st="2" end="2"/>
                                            </p:txEl>
                                          </p:spTgt>
                                        </p:tgtEl>
                                        <p:attrNameLst>
                                          <p:attrName>style.visibility</p:attrName>
                                        </p:attrNameLst>
                                      </p:cBhvr>
                                      <p:to>
                                        <p:strVal val="visible"/>
                                      </p:to>
                                    </p:set>
                                    <p:animEffect transition="in" filter="fade">
                                      <p:cBhvr>
                                        <p:cTn id="24" dur="500"/>
                                        <p:tgtEl>
                                          <p:spTgt spid="17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wheel(1)">
                                      <p:cBhvr>
                                        <p:cTn id="29" dur="2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ce592d88a4_2_0"/>
          <p:cNvSpPr txBox="1">
            <a:spLocks noGrp="1"/>
          </p:cNvSpPr>
          <p:nvPr>
            <p:ph type="title"/>
          </p:nvPr>
        </p:nvSpPr>
        <p:spPr>
          <a:xfrm>
            <a:off x="311700" y="336275"/>
            <a:ext cx="8520600" cy="572700"/>
          </a:xfrm>
          <a:prstGeom prst="rect">
            <a:avLst/>
          </a:prstGeom>
        </p:spPr>
        <p:txBody>
          <a:bodyPr spcFirstLastPara="1" wrap="square" lIns="91425" tIns="91425" rIns="91425" bIns="91425" anchor="t" anchorCtr="0">
            <a:noAutofit/>
          </a:bodyPr>
          <a:lstStyle/>
          <a:p>
            <a:pPr marL="0" lvl="0" indent="0" algn="l" rtl="0">
              <a:spcBef>
                <a:spcPts val="800"/>
              </a:spcBef>
              <a:spcAft>
                <a:spcPts val="200"/>
              </a:spcAft>
              <a:buNone/>
            </a:pPr>
            <a:r>
              <a:rPr lang="en" sz="2600" b="1" dirty="0">
                <a:solidFill>
                  <a:srgbClr val="EF8600"/>
                </a:solidFill>
                <a:latin typeface="Times New Roman"/>
                <a:ea typeface="Times New Roman"/>
                <a:cs typeface="Times New Roman"/>
                <a:sym typeface="Times New Roman"/>
              </a:rPr>
              <a:t>Stepwise Regression</a:t>
            </a:r>
            <a:endParaRPr sz="2600" b="1" dirty="0">
              <a:solidFill>
                <a:srgbClr val="EF8600"/>
              </a:solidFill>
              <a:latin typeface="Times New Roman"/>
              <a:ea typeface="Times New Roman"/>
              <a:cs typeface="Times New Roman"/>
              <a:sym typeface="Times New Roman"/>
            </a:endParaRPr>
          </a:p>
        </p:txBody>
      </p:sp>
      <p:sp>
        <p:nvSpPr>
          <p:cNvPr id="177" name="Google Shape;177;g2ce592d88a4_2_0"/>
          <p:cNvSpPr txBox="1">
            <a:spLocks noGrp="1"/>
          </p:cNvSpPr>
          <p:nvPr>
            <p:ph type="body" idx="1"/>
          </p:nvPr>
        </p:nvSpPr>
        <p:spPr>
          <a:xfrm>
            <a:off x="311700" y="1729539"/>
            <a:ext cx="3780615" cy="1246009"/>
          </a:xfrm>
          <a:prstGeom prst="rect">
            <a:avLst/>
          </a:prstGeom>
        </p:spPr>
        <p:txBody>
          <a:bodyPr spcFirstLastPara="1" wrap="square" lIns="91425" tIns="91425" rIns="91425" bIns="91425" anchor="t" anchorCtr="0">
            <a:noAutofit/>
          </a:bodyPr>
          <a:lstStyle/>
          <a:p>
            <a:r>
              <a:rPr lang="en-US" b="1" dirty="0"/>
              <a:t>Most impactful variable: Healthcare Index</a:t>
            </a:r>
          </a:p>
          <a:p>
            <a:r>
              <a:rPr lang="en-US" b="1" dirty="0"/>
              <a:t>Least impactful variable: Air Quality Index</a:t>
            </a:r>
          </a:p>
          <a:p>
            <a:pPr marL="0" lvl="0" indent="0">
              <a:buNone/>
            </a:pPr>
            <a:endParaRPr sz="1200" dirty="0">
              <a:latin typeface="Times New Roman"/>
              <a:ea typeface="Times New Roman"/>
              <a:cs typeface="Times New Roman"/>
              <a:sym typeface="Times New Roman"/>
            </a:endParaRPr>
          </a:p>
        </p:txBody>
      </p:sp>
      <p:pic>
        <p:nvPicPr>
          <p:cNvPr id="178" name="Google Shape;178;g2ce592d88a4_2_0"/>
          <p:cNvPicPr preferRelativeResize="0"/>
          <p:nvPr/>
        </p:nvPicPr>
        <p:blipFill>
          <a:blip r:embed="rId3">
            <a:alphaModFix/>
          </a:blip>
          <a:stretch>
            <a:fillRect/>
          </a:stretch>
        </p:blipFill>
        <p:spPr>
          <a:xfrm>
            <a:off x="4495649" y="1257905"/>
            <a:ext cx="4336651" cy="3696675"/>
          </a:xfrm>
          <a:prstGeom prst="rect">
            <a:avLst/>
          </a:prstGeom>
          <a:noFill/>
          <a:ln>
            <a:noFill/>
          </a:ln>
        </p:spPr>
      </p:pic>
      <p:pic>
        <p:nvPicPr>
          <p:cNvPr id="179" name="Google Shape;179;g2ce592d88a4_2_0"/>
          <p:cNvPicPr preferRelativeResize="0"/>
          <p:nvPr/>
        </p:nvPicPr>
        <p:blipFill rotWithShape="1">
          <a:blip r:embed="rId4">
            <a:alphaModFix/>
          </a:blip>
          <a:srcRect r="38416"/>
          <a:stretch/>
        </p:blipFill>
        <p:spPr>
          <a:xfrm>
            <a:off x="885687" y="2975548"/>
            <a:ext cx="2632640" cy="20001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barn(inVertical)">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
                                            <p:txEl>
                                              <p:pRg st="0" end="0"/>
                                            </p:txEl>
                                          </p:spTgt>
                                        </p:tgtEl>
                                        <p:attrNameLst>
                                          <p:attrName>style.visibility</p:attrName>
                                        </p:attrNameLst>
                                      </p:cBhvr>
                                      <p:to>
                                        <p:strVal val="visible"/>
                                      </p:to>
                                    </p:set>
                                    <p:anim calcmode="lin" valueType="num">
                                      <p:cBhvr additive="base">
                                        <p:cTn id="12" dur="500" fill="hold"/>
                                        <p:tgtEl>
                                          <p:spTgt spid="17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7">
                                            <p:txEl>
                                              <p:pRg st="1" end="1"/>
                                            </p:txEl>
                                          </p:spTgt>
                                        </p:tgtEl>
                                        <p:attrNameLst>
                                          <p:attrName>style.visibility</p:attrName>
                                        </p:attrNameLst>
                                      </p:cBhvr>
                                      <p:to>
                                        <p:strVal val="visible"/>
                                      </p:to>
                                    </p:set>
                                    <p:anim calcmode="lin" valueType="num">
                                      <p:cBhvr additive="base">
                                        <p:cTn id="18" dur="500" fill="hold"/>
                                        <p:tgtEl>
                                          <p:spTgt spid="17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
        <p:cNvGrpSpPr/>
        <p:nvPr/>
      </p:nvGrpSpPr>
      <p:grpSpPr>
        <a:xfrm>
          <a:off x="0" y="0"/>
          <a:ext cx="0" cy="0"/>
          <a:chOff x="0" y="0"/>
          <a:chExt cx="0" cy="0"/>
        </a:xfrm>
      </p:grpSpPr>
      <p:grpSp>
        <p:nvGrpSpPr>
          <p:cNvPr id="89" name="Group 88">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90" name="Rectangle 89">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1" name="Oval 90">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2" name="Oval 91">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3" name="Oval 92">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 name="Oval 9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5" name="Oval 94">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6"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97"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98"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99" name="Rectangle 9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Google Shape;63;p3"/>
          <p:cNvSpPr txBox="1">
            <a:spLocks noGrp="1"/>
          </p:cNvSpPr>
          <p:nvPr>
            <p:ph type="title"/>
          </p:nvPr>
        </p:nvSpPr>
        <p:spPr>
          <a:xfrm>
            <a:off x="866215" y="73025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SzPts val="2800"/>
            </a:pPr>
            <a:r>
              <a:rPr lang="en-US" sz="3100" b="0" i="0" kern="1200">
                <a:solidFill>
                  <a:srgbClr val="EBEBEB"/>
                </a:solidFill>
                <a:latin typeface="+mj-lt"/>
                <a:ea typeface="+mj-ea"/>
                <a:cs typeface="+mj-cs"/>
                <a:sym typeface="Times New Roman"/>
              </a:rPr>
              <a:t>Table of Contents</a:t>
            </a:r>
          </a:p>
        </p:txBody>
      </p:sp>
      <p:sp>
        <p:nvSpPr>
          <p:cNvPr id="64" name="Google Shape;64;p3"/>
          <p:cNvSpPr txBox="1">
            <a:spLocks noGrp="1"/>
          </p:cNvSpPr>
          <p:nvPr>
            <p:ph type="body" idx="1"/>
          </p:nvPr>
        </p:nvSpPr>
        <p:spPr>
          <a:xfrm>
            <a:off x="866216" y="1952625"/>
            <a:ext cx="2610790" cy="2562225"/>
          </a:xfrm>
          <a:prstGeom prst="rect">
            <a:avLst/>
          </a:prstGeom>
        </p:spPr>
        <p:txBody>
          <a:bodyPr spcFirstLastPara="1" vert="horz" lIns="91440" tIns="45720" rIns="91440" bIns="45720" rtlCol="0" anchor="ctr" anchorCtr="0">
            <a:normAutofit/>
          </a:bodyPr>
          <a:lstStyle/>
          <a:p>
            <a:pPr marL="457200" lvl="0" indent="-342900" defTabSz="457200">
              <a:spcBef>
                <a:spcPts val="1000"/>
              </a:spcBef>
              <a:buSzPct val="80000"/>
              <a:buFont typeface="Wingdings 3" charset="2"/>
              <a:buChar char=""/>
            </a:pPr>
            <a:r>
              <a:rPr lang="en-US" sz="1200"/>
              <a:t>Introduction &amp; Objective</a:t>
            </a:r>
          </a:p>
          <a:p>
            <a:pPr marL="457200" lvl="0" indent="-342900" defTabSz="457200">
              <a:spcBef>
                <a:spcPts val="1000"/>
              </a:spcBef>
              <a:buSzPct val="80000"/>
              <a:buFont typeface="Wingdings 3" charset="2"/>
              <a:buChar char=""/>
            </a:pPr>
            <a:r>
              <a:rPr lang="en-US" sz="1200"/>
              <a:t>Overview of the Dataset</a:t>
            </a:r>
          </a:p>
          <a:p>
            <a:pPr marL="457200" lvl="0" indent="-342900" defTabSz="457200">
              <a:spcBef>
                <a:spcPts val="1000"/>
              </a:spcBef>
              <a:buSzPct val="80000"/>
              <a:buFont typeface="Wingdings 3" charset="2"/>
              <a:buChar char=""/>
            </a:pPr>
            <a:r>
              <a:rPr lang="en-US" sz="1200"/>
              <a:t>Method</a:t>
            </a:r>
          </a:p>
          <a:p>
            <a:pPr marL="457200" lvl="0" indent="-342900" defTabSz="457200">
              <a:spcBef>
                <a:spcPts val="1000"/>
              </a:spcBef>
              <a:buSzPct val="80000"/>
              <a:buFont typeface="Wingdings 3" charset="2"/>
              <a:buChar char=""/>
            </a:pPr>
            <a:r>
              <a:rPr lang="en-US" sz="1200"/>
              <a:t>Results</a:t>
            </a:r>
          </a:p>
          <a:p>
            <a:pPr marL="457200" lvl="0" indent="-342900" defTabSz="457200">
              <a:spcBef>
                <a:spcPts val="1000"/>
              </a:spcBef>
              <a:buSzPct val="80000"/>
              <a:buFont typeface="Wingdings 3" charset="2"/>
              <a:buChar char=""/>
            </a:pPr>
            <a:r>
              <a:rPr lang="en-US" sz="1200"/>
              <a:t>Managerial Implication </a:t>
            </a:r>
          </a:p>
          <a:p>
            <a:pPr marL="457200" lvl="0" indent="-342900" defTabSz="457200">
              <a:spcBef>
                <a:spcPts val="1000"/>
              </a:spcBef>
              <a:buSzPct val="80000"/>
              <a:buFont typeface="Wingdings 3" charset="2"/>
              <a:buChar char=""/>
            </a:pPr>
            <a:r>
              <a:rPr lang="en-US" sz="1200"/>
              <a:t>Data Analysis</a:t>
            </a:r>
          </a:p>
          <a:p>
            <a:pPr marL="457200" lvl="0" indent="-342900" defTabSz="457200">
              <a:spcBef>
                <a:spcPts val="1000"/>
              </a:spcBef>
              <a:buSzPct val="80000"/>
              <a:buFont typeface="Wingdings 3" charset="2"/>
              <a:buChar char=""/>
            </a:pPr>
            <a:r>
              <a:rPr lang="en-US" sz="1200"/>
              <a:t>Conclusion </a:t>
            </a:r>
          </a:p>
        </p:txBody>
      </p:sp>
      <p:pic>
        <p:nvPicPr>
          <p:cNvPr id="65" name="Google Shape;65;p3" descr="A map of the world&#10;&#10;Description automatically generated"/>
          <p:cNvPicPr preferRelativeResize="0"/>
          <p:nvPr/>
        </p:nvPicPr>
        <p:blipFill rotWithShape="1">
          <a:blip r:embed="rId4"/>
          <a:stretch/>
        </p:blipFill>
        <p:spPr>
          <a:xfrm>
            <a:off x="3867821" y="2081963"/>
            <a:ext cx="4360893" cy="2300372"/>
          </a:xfrm>
          <a:prstGeom prst="roundRect">
            <a:avLst>
              <a:gd name="adj" fmla="val 1858"/>
            </a:avLst>
          </a:prstGeom>
          <a:noFill/>
          <a:effectLst>
            <a:outerShdw blurRad="50800" dist="50800" dir="54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4">
                                            <p:txEl>
                                              <p:pRg st="0" end="0"/>
                                            </p:txEl>
                                          </p:spTgt>
                                        </p:tgtEl>
                                        <p:attrNameLst>
                                          <p:attrName>style.visibility</p:attrName>
                                        </p:attrNameLst>
                                      </p:cBhvr>
                                      <p:to>
                                        <p:strVal val="visible"/>
                                      </p:to>
                                    </p:set>
                                    <p:animEffect transition="in" filter="fade">
                                      <p:cBhvr>
                                        <p:cTn id="14" dur="1822"/>
                                        <p:tgtEl>
                                          <p:spTgt spid="6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4">
                                            <p:txEl>
                                              <p:pRg st="1" end="1"/>
                                            </p:txEl>
                                          </p:spTgt>
                                        </p:tgtEl>
                                        <p:attrNameLst>
                                          <p:attrName>style.visibility</p:attrName>
                                        </p:attrNameLst>
                                      </p:cBhvr>
                                      <p:to>
                                        <p:strVal val="visible"/>
                                      </p:to>
                                    </p:set>
                                    <p:animEffect transition="in" filter="fade">
                                      <p:cBhvr>
                                        <p:cTn id="19" dur="1822"/>
                                        <p:tgtEl>
                                          <p:spTgt spid="6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4">
                                            <p:txEl>
                                              <p:pRg st="2" end="2"/>
                                            </p:txEl>
                                          </p:spTgt>
                                        </p:tgtEl>
                                        <p:attrNameLst>
                                          <p:attrName>style.visibility</p:attrName>
                                        </p:attrNameLst>
                                      </p:cBhvr>
                                      <p:to>
                                        <p:strVal val="visible"/>
                                      </p:to>
                                    </p:set>
                                    <p:animEffect transition="in" filter="fade">
                                      <p:cBhvr>
                                        <p:cTn id="24" dur="1822"/>
                                        <p:tgtEl>
                                          <p:spTgt spid="6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4">
                                            <p:txEl>
                                              <p:pRg st="3" end="3"/>
                                            </p:txEl>
                                          </p:spTgt>
                                        </p:tgtEl>
                                        <p:attrNameLst>
                                          <p:attrName>style.visibility</p:attrName>
                                        </p:attrNameLst>
                                      </p:cBhvr>
                                      <p:to>
                                        <p:strVal val="visible"/>
                                      </p:to>
                                    </p:set>
                                    <p:animEffect transition="in" filter="fade">
                                      <p:cBhvr>
                                        <p:cTn id="29" dur="1822"/>
                                        <p:tgtEl>
                                          <p:spTgt spid="6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4">
                                            <p:txEl>
                                              <p:pRg st="4" end="4"/>
                                            </p:txEl>
                                          </p:spTgt>
                                        </p:tgtEl>
                                        <p:attrNameLst>
                                          <p:attrName>style.visibility</p:attrName>
                                        </p:attrNameLst>
                                      </p:cBhvr>
                                      <p:to>
                                        <p:strVal val="visible"/>
                                      </p:to>
                                    </p:set>
                                    <p:animEffect transition="in" filter="fade">
                                      <p:cBhvr>
                                        <p:cTn id="34" dur="1822"/>
                                        <p:tgtEl>
                                          <p:spTgt spid="6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4">
                                            <p:txEl>
                                              <p:pRg st="5" end="5"/>
                                            </p:txEl>
                                          </p:spTgt>
                                        </p:tgtEl>
                                        <p:attrNameLst>
                                          <p:attrName>style.visibility</p:attrName>
                                        </p:attrNameLst>
                                      </p:cBhvr>
                                      <p:to>
                                        <p:strVal val="visible"/>
                                      </p:to>
                                    </p:set>
                                    <p:animEffect transition="in" filter="fade">
                                      <p:cBhvr>
                                        <p:cTn id="39" dur="1822"/>
                                        <p:tgtEl>
                                          <p:spTgt spid="6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4">
                                            <p:txEl>
                                              <p:pRg st="6" end="6"/>
                                            </p:txEl>
                                          </p:spTgt>
                                        </p:tgtEl>
                                        <p:attrNameLst>
                                          <p:attrName>style.visibility</p:attrName>
                                        </p:attrNameLst>
                                      </p:cBhvr>
                                      <p:to>
                                        <p:strVal val="visible"/>
                                      </p:to>
                                    </p:set>
                                    <p:animEffect transition="in" filter="fade">
                                      <p:cBhvr>
                                        <p:cTn id="44" dur="1822"/>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A7A4A-B7BA-9C9B-2F63-AB3468B9633D}"/>
              </a:ext>
            </a:extLst>
          </p:cNvPr>
          <p:cNvSpPr>
            <a:spLocks noGrp="1"/>
          </p:cNvSpPr>
          <p:nvPr>
            <p:ph type="title"/>
          </p:nvPr>
        </p:nvSpPr>
        <p:spPr>
          <a:xfrm>
            <a:off x="866215" y="730251"/>
            <a:ext cx="6571060" cy="530223"/>
          </a:xfrm>
        </p:spPr>
        <p:txBody>
          <a:bodyPr>
            <a:normAutofit/>
          </a:bodyPr>
          <a:lstStyle/>
          <a:p>
            <a:r>
              <a:rPr lang="en" b="1">
                <a:solidFill>
                  <a:srgbClr val="EBEBEB"/>
                </a:solidFill>
                <a:latin typeface="Times New Roman"/>
                <a:ea typeface="Times New Roman"/>
                <a:cs typeface="Times New Roman"/>
                <a:sym typeface="Times New Roman"/>
              </a:rPr>
              <a:t>Conclusion</a:t>
            </a:r>
            <a:endParaRPr lang="en-US">
              <a:solidFill>
                <a:srgbClr val="EBEBEB"/>
              </a:solidFill>
            </a:endParaRPr>
          </a:p>
        </p:txBody>
      </p:sp>
      <p:sp>
        <p:nvSpPr>
          <p:cNvPr id="18" name="Content Placeholder 2">
            <a:extLst>
              <a:ext uri="{FF2B5EF4-FFF2-40B4-BE49-F238E27FC236}">
                <a16:creationId xmlns:a16="http://schemas.microsoft.com/office/drawing/2014/main" id="{243623E6-E2AC-DD68-FC5F-0DB47E4F0C24}"/>
              </a:ext>
            </a:extLst>
          </p:cNvPr>
          <p:cNvSpPr>
            <a:spLocks noGrp="1"/>
          </p:cNvSpPr>
          <p:nvPr>
            <p:ph idx="1"/>
          </p:nvPr>
        </p:nvSpPr>
        <p:spPr>
          <a:xfrm>
            <a:off x="866215" y="1952625"/>
            <a:ext cx="4797985" cy="2562225"/>
          </a:xfrm>
        </p:spPr>
        <p:txBody>
          <a:bodyPr anchor="ctr">
            <a:normAutofit/>
          </a:bodyPr>
          <a:lstStyle/>
          <a:p>
            <a:pPr>
              <a:buFont typeface="Arial" panose="020B0604020202020204" pitchFamily="34" charset="0"/>
              <a:buChar char="•"/>
            </a:pPr>
            <a:r>
              <a:rPr lang="en-US" b="0" i="0">
                <a:effectLst/>
                <a:highlight>
                  <a:srgbClr val="FFFFFF"/>
                </a:highlight>
                <a:latin typeface="Söhne"/>
              </a:rPr>
              <a:t>City Happiness Index: Vital for planners and policymakers</a:t>
            </a:r>
          </a:p>
          <a:p>
            <a:pPr>
              <a:buFont typeface="Arial" panose="020B0604020202020204" pitchFamily="34" charset="0"/>
              <a:buChar char="•"/>
            </a:pPr>
            <a:r>
              <a:rPr lang="en-US" b="0" i="0">
                <a:effectLst/>
                <a:highlight>
                  <a:srgbClr val="FFFFFF"/>
                </a:highlight>
                <a:latin typeface="Söhne"/>
              </a:rPr>
              <a:t>Insights into citizen well-being and urban quality of life</a:t>
            </a:r>
          </a:p>
          <a:p>
            <a:pPr>
              <a:buFont typeface="Arial" panose="020B0604020202020204" pitchFamily="34" charset="0"/>
              <a:buChar char="•"/>
            </a:pPr>
            <a:r>
              <a:rPr lang="en-US" b="0" i="0">
                <a:effectLst/>
                <a:highlight>
                  <a:srgbClr val="FFFFFF"/>
                </a:highlight>
                <a:latin typeface="Söhne"/>
              </a:rPr>
              <a:t>Guides resource allocation for improvement</a:t>
            </a:r>
          </a:p>
          <a:p>
            <a:pPr>
              <a:buFont typeface="Arial" panose="020B0604020202020204" pitchFamily="34" charset="0"/>
              <a:buChar char="•"/>
            </a:pPr>
            <a:r>
              <a:rPr lang="en-US" b="0" i="0">
                <a:effectLst/>
                <a:highlight>
                  <a:srgbClr val="FFFFFF"/>
                </a:highlight>
                <a:latin typeface="Söhne"/>
              </a:rPr>
              <a:t>Evaluates public services, environment, cost of living</a:t>
            </a:r>
          </a:p>
          <a:p>
            <a:pPr>
              <a:buFont typeface="Arial" panose="020B0604020202020204" pitchFamily="34" charset="0"/>
              <a:buChar char="•"/>
            </a:pPr>
            <a:r>
              <a:rPr lang="en-US" b="0" i="0">
                <a:effectLst/>
                <a:highlight>
                  <a:srgbClr val="FFFFFF"/>
                </a:highlight>
                <a:latin typeface="Söhne"/>
              </a:rPr>
              <a:t>Facilitates city-to-city comparison for progress</a:t>
            </a:r>
          </a:p>
          <a:p>
            <a:pPr>
              <a:buFont typeface="Arial" panose="020B0604020202020204" pitchFamily="34" charset="0"/>
              <a:buChar char="•"/>
            </a:pPr>
            <a:r>
              <a:rPr lang="en-US" b="0" i="0">
                <a:effectLst/>
                <a:highlight>
                  <a:srgbClr val="FFFFFF"/>
                </a:highlight>
                <a:latin typeface="Söhne"/>
              </a:rPr>
              <a:t>Shapes urban development plans and policies</a:t>
            </a:r>
          </a:p>
          <a:p>
            <a:pPr>
              <a:buFont typeface="Arial" panose="020B0604020202020204" pitchFamily="34" charset="0"/>
              <a:buChar char="•"/>
            </a:pPr>
            <a:r>
              <a:rPr lang="en-US" b="0" i="0">
                <a:effectLst/>
                <a:highlight>
                  <a:srgbClr val="FFFFFF"/>
                </a:highlight>
                <a:latin typeface="Söhne"/>
              </a:rPr>
              <a:t>Enhances overall livability and vibrancy</a:t>
            </a:r>
          </a:p>
          <a:p>
            <a:pPr marL="0" marR="0" lvl="0" indent="0" rtl="0">
              <a:spcBef>
                <a:spcPts val="0"/>
              </a:spcBef>
              <a:spcAft>
                <a:spcPts val="0"/>
              </a:spcAft>
              <a:buNone/>
            </a:pPr>
            <a:endParaRPr lang="en-US">
              <a:latin typeface="Times New Roman"/>
              <a:ea typeface="Times New Roman"/>
              <a:cs typeface="Times New Roman"/>
              <a:sym typeface="Times New Roman"/>
            </a:endParaRPr>
          </a:p>
          <a:p>
            <a:pPr marL="63500" marR="0" lvl="0" indent="0" rtl="0">
              <a:spcBef>
                <a:spcPts val="0"/>
              </a:spcBef>
              <a:spcAft>
                <a:spcPts val="0"/>
              </a:spcAft>
              <a:buClr>
                <a:srgbClr val="000000"/>
              </a:buClr>
              <a:buSzPts val="1800"/>
              <a:buFont typeface="Arial"/>
              <a:buNone/>
            </a:pPr>
            <a:endParaRPr lang="en-US" i="0" u="none" strike="noStrike" cap="none">
              <a:latin typeface="Times New Roman"/>
              <a:ea typeface="Times New Roman"/>
              <a:cs typeface="Times New Roman"/>
              <a:sym typeface="Times New Roman"/>
            </a:endParaRPr>
          </a:p>
          <a:p>
            <a:pPr marL="0" indent="0">
              <a:buNone/>
            </a:pPr>
            <a:endParaRPr lang="en-US"/>
          </a:p>
        </p:txBody>
      </p:sp>
      <p:pic>
        <p:nvPicPr>
          <p:cNvPr id="7" name="Graphic 6" descr="City">
            <a:extLst>
              <a:ext uri="{FF2B5EF4-FFF2-40B4-BE49-F238E27FC236}">
                <a16:creationId xmlns:a16="http://schemas.microsoft.com/office/drawing/2014/main" id="{B9A85B2B-A765-D890-39BB-7EB8EEAB46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20260" y="2081963"/>
            <a:ext cx="2300372" cy="230037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749250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3277-0D50-DE9A-FF46-02E5C728A4EC}"/>
              </a:ext>
            </a:extLst>
          </p:cNvPr>
          <p:cNvSpPr>
            <a:spLocks noGrp="1"/>
          </p:cNvSpPr>
          <p:nvPr>
            <p:ph type="title"/>
          </p:nvPr>
        </p:nvSpPr>
        <p:spPr>
          <a:xfrm>
            <a:off x="528938" y="572854"/>
            <a:ext cx="6571060" cy="530223"/>
          </a:xfrm>
        </p:spPr>
        <p:txBody>
          <a:bodyPr/>
          <a:lstStyle/>
          <a:p>
            <a:r>
              <a:rPr lang="en" sz="2800" b="1" dirty="0">
                <a:solidFill>
                  <a:srgbClr val="EF8600"/>
                </a:solidFill>
                <a:latin typeface="Times New Roman"/>
                <a:ea typeface="Times New Roman"/>
                <a:cs typeface="Times New Roman"/>
                <a:sym typeface="Times New Roman"/>
              </a:rPr>
              <a:t>References</a:t>
            </a:r>
            <a:endParaRPr lang="en-US" dirty="0"/>
          </a:p>
        </p:txBody>
      </p:sp>
      <p:sp>
        <p:nvSpPr>
          <p:cNvPr id="3" name="Content Placeholder 2">
            <a:extLst>
              <a:ext uri="{FF2B5EF4-FFF2-40B4-BE49-F238E27FC236}">
                <a16:creationId xmlns:a16="http://schemas.microsoft.com/office/drawing/2014/main" id="{B19770AA-BF77-8B80-2A63-569DA8D9A538}"/>
              </a:ext>
            </a:extLst>
          </p:cNvPr>
          <p:cNvSpPr>
            <a:spLocks noGrp="1"/>
          </p:cNvSpPr>
          <p:nvPr>
            <p:ph idx="1"/>
          </p:nvPr>
        </p:nvSpPr>
        <p:spPr>
          <a:xfrm>
            <a:off x="337279" y="1843790"/>
            <a:ext cx="8469441" cy="3200400"/>
          </a:xfrm>
        </p:spPr>
        <p:txBody>
          <a:bodyPr>
            <a:normAutofit/>
          </a:bodyPr>
          <a:lstStyle/>
          <a:p>
            <a:pPr marL="457200" lvl="0" indent="-317500" algn="l" rtl="0">
              <a:lnSpc>
                <a:spcPct val="115000"/>
              </a:lnSpc>
              <a:spcBef>
                <a:spcPts val="0"/>
              </a:spcBef>
              <a:spcAft>
                <a:spcPts val="0"/>
              </a:spcAft>
              <a:buSzPts val="1400"/>
              <a:buFont typeface="Times New Roman"/>
              <a:buChar char="●"/>
            </a:pPr>
            <a:r>
              <a:rPr lang="en-US" sz="1200" b="1" i="1" dirty="0">
                <a:solidFill>
                  <a:schemeClr val="dk1"/>
                </a:solidFill>
                <a:latin typeface="Times New Roman"/>
                <a:ea typeface="Times New Roman"/>
                <a:cs typeface="Times New Roman"/>
                <a:sym typeface="Times New Roman"/>
              </a:rPr>
              <a:t>2024 Urban Bliss Index</a:t>
            </a:r>
            <a:r>
              <a:rPr lang="en-US" sz="1200" b="1" dirty="0">
                <a:solidFill>
                  <a:schemeClr val="dk1"/>
                </a:solidFill>
                <a:latin typeface="Times New Roman"/>
                <a:ea typeface="Times New Roman"/>
                <a:cs typeface="Times New Roman"/>
                <a:sym typeface="Times New Roman"/>
              </a:rPr>
              <a:t>. (2024, January 22). Kaggle. </a:t>
            </a:r>
            <a:r>
              <a:rPr lang="en-US" sz="1200" b="1" u="sng" dirty="0">
                <a:solidFill>
                  <a:schemeClr val="hlink"/>
                </a:solidFill>
                <a:latin typeface="Times New Roman"/>
                <a:ea typeface="Times New Roman"/>
                <a:cs typeface="Times New Roman"/>
                <a:sym typeface="Times New Roman"/>
                <a:hlinkClick r:id="rId2"/>
              </a:rPr>
              <a:t>https://www.kaggle.com/datasets/willianoliveiragibin/2024-urban-bliss-index</a:t>
            </a:r>
            <a:endParaRPr lang="en-US" sz="1200" b="1" dirty="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lang="en-US" sz="1200" b="1"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US" sz="1200" b="1" dirty="0">
                <a:solidFill>
                  <a:schemeClr val="dk1"/>
                </a:solidFill>
                <a:latin typeface="Times New Roman"/>
                <a:ea typeface="Times New Roman"/>
                <a:cs typeface="Times New Roman"/>
                <a:sym typeface="Times New Roman"/>
              </a:rPr>
              <a:t>BULUT, E. (2024, January 22). </a:t>
            </a:r>
            <a:r>
              <a:rPr lang="en-US" sz="1200" b="1" i="1" dirty="0">
                <a:solidFill>
                  <a:schemeClr val="dk1"/>
                </a:solidFill>
                <a:latin typeface="Times New Roman"/>
                <a:ea typeface="Times New Roman"/>
                <a:cs typeface="Times New Roman"/>
                <a:sym typeface="Times New Roman"/>
              </a:rPr>
              <a:t>City Happiness Index - 2024</a:t>
            </a:r>
            <a:r>
              <a:rPr lang="en-US" sz="1200" b="1" dirty="0">
                <a:solidFill>
                  <a:schemeClr val="dk1"/>
                </a:solidFill>
                <a:latin typeface="Times New Roman"/>
                <a:ea typeface="Times New Roman"/>
                <a:cs typeface="Times New Roman"/>
                <a:sym typeface="Times New Roman"/>
              </a:rPr>
              <a:t>. Kaggle. Retrieved April 20, 2024, from </a:t>
            </a:r>
            <a:r>
              <a:rPr lang="en-US" sz="1200" b="1" u="sng" dirty="0">
                <a:solidFill>
                  <a:schemeClr val="hlink"/>
                </a:solidFill>
                <a:latin typeface="Times New Roman"/>
                <a:ea typeface="Times New Roman"/>
                <a:cs typeface="Times New Roman"/>
                <a:sym typeface="Times New Roman"/>
                <a:hlinkClick r:id="rId3"/>
              </a:rPr>
              <a:t>https://www.kaggle.com/datasets/emirhanai/city-happiness-index-2024</a:t>
            </a:r>
            <a:endParaRPr lang="en-US" sz="1200" b="1" dirty="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lang="en-US" sz="1200" b="1"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US" sz="1200" b="1" dirty="0">
                <a:solidFill>
                  <a:schemeClr val="dk1"/>
                </a:solidFill>
                <a:latin typeface="Times New Roman"/>
                <a:ea typeface="Times New Roman"/>
                <a:cs typeface="Times New Roman"/>
                <a:sym typeface="Times New Roman"/>
              </a:rPr>
              <a:t>Burkart, K. M., Ahmed, F. S., Watson, K. E., Hoffman, E. A., Burke, G. L., &amp; Barr, R. G. (2010). Association between high density lipoproteins (HDL) cholesterol and CT percent emphysema. the MESA Lung Study. </a:t>
            </a:r>
            <a:r>
              <a:rPr lang="en-US" sz="1200" b="1" i="1" dirty="0">
                <a:solidFill>
                  <a:schemeClr val="dk1"/>
                </a:solidFill>
                <a:latin typeface="Times New Roman"/>
                <a:ea typeface="Times New Roman"/>
                <a:cs typeface="Times New Roman"/>
                <a:sym typeface="Times New Roman"/>
              </a:rPr>
              <a:t>ATS Journals</a:t>
            </a:r>
            <a:r>
              <a:rPr lang="en-US" sz="1200" b="1" dirty="0">
                <a:solidFill>
                  <a:schemeClr val="dk1"/>
                </a:solidFill>
                <a:latin typeface="Times New Roman"/>
                <a:ea typeface="Times New Roman"/>
                <a:cs typeface="Times New Roman"/>
                <a:sym typeface="Times New Roman"/>
              </a:rPr>
              <a:t>. </a:t>
            </a:r>
            <a:r>
              <a:rPr lang="en-US" sz="1200" b="1" u="sng" dirty="0">
                <a:solidFill>
                  <a:schemeClr val="hlink"/>
                </a:solidFill>
                <a:latin typeface="Times New Roman"/>
                <a:ea typeface="Times New Roman"/>
                <a:cs typeface="Times New Roman"/>
                <a:sym typeface="Times New Roman"/>
                <a:hlinkClick r:id="rId4"/>
              </a:rPr>
              <a:t>https://doi.org/10.1164/ajrccm-conference.2010.181.1_meetingabstracts.a2878</a:t>
            </a:r>
            <a:endParaRPr lang="en-US" sz="1200" b="1" dirty="0">
              <a:solidFill>
                <a:schemeClr val="dk1"/>
              </a:solidFill>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lang="en-US" sz="1200" b="1"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r>
              <a:rPr lang="en-US" sz="1200" b="1" dirty="0">
                <a:solidFill>
                  <a:schemeClr val="dk1"/>
                </a:solidFill>
                <a:latin typeface="Times New Roman"/>
                <a:ea typeface="Times New Roman"/>
                <a:cs typeface="Times New Roman"/>
                <a:sym typeface="Times New Roman"/>
              </a:rPr>
              <a:t>Hutt, S. (2023, September 12). Briansclub Economic Analyses by Nation: Unveiling the Global Financial landscape | ecommerce Fastlane. </a:t>
            </a:r>
            <a:r>
              <a:rPr lang="en-US" sz="1200" b="1" i="1" dirty="0">
                <a:solidFill>
                  <a:schemeClr val="dk1"/>
                </a:solidFill>
                <a:latin typeface="Times New Roman"/>
                <a:ea typeface="Times New Roman"/>
                <a:cs typeface="Times New Roman"/>
                <a:sym typeface="Times New Roman"/>
              </a:rPr>
              <a:t>eCommerce Fastlane</a:t>
            </a:r>
            <a:r>
              <a:rPr lang="en-US" sz="1200" b="1" dirty="0">
                <a:solidFill>
                  <a:schemeClr val="dk1"/>
                </a:solidFill>
                <a:latin typeface="Times New Roman"/>
                <a:ea typeface="Times New Roman"/>
                <a:cs typeface="Times New Roman"/>
                <a:sym typeface="Times New Roman"/>
              </a:rPr>
              <a:t>. </a:t>
            </a:r>
            <a:r>
              <a:rPr lang="en-US" sz="1200" b="1" dirty="0">
                <a:solidFill>
                  <a:schemeClr val="dk1"/>
                </a:solidFill>
                <a:latin typeface="Times New Roman"/>
                <a:ea typeface="Times New Roman"/>
                <a:cs typeface="Times New Roman"/>
                <a:sym typeface="Times New Roman"/>
                <a:hlinkClick r:id="rId5"/>
              </a:rPr>
              <a:t>https://ecommercefastlane.com/briansclub-economic-analyses-by-nation-unveiling-the-global-financial-landscape/</a:t>
            </a:r>
            <a:endParaRPr lang="en-US" sz="1200" b="1" dirty="0">
              <a:solidFill>
                <a:schemeClr val="dk1"/>
              </a:solidFill>
              <a:latin typeface="Times New Roman"/>
              <a:ea typeface="Times New Roman"/>
              <a:cs typeface="Times New Roman"/>
              <a:sym typeface="Times New Roman"/>
            </a:endParaRPr>
          </a:p>
          <a:p>
            <a:pPr marL="139700" lvl="0" indent="0" algn="l" rtl="0">
              <a:lnSpc>
                <a:spcPct val="115000"/>
              </a:lnSpc>
              <a:spcBef>
                <a:spcPts val="0"/>
              </a:spcBef>
              <a:spcAft>
                <a:spcPts val="0"/>
              </a:spcAft>
              <a:buSzPts val="1400"/>
              <a:buNone/>
            </a:pPr>
            <a:endParaRPr lang="en-US" sz="1200" b="1" dirty="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SzPts val="1400"/>
              <a:buFont typeface="Times New Roman"/>
              <a:buChar char="●"/>
            </a:pPr>
            <a:endParaRPr lang="en-US" sz="12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63500" marR="0" lvl="0" indent="0" algn="l" rtl="0">
              <a:lnSpc>
                <a:spcPct val="115000"/>
              </a:lnSpc>
              <a:spcBef>
                <a:spcPts val="0"/>
              </a:spcBef>
              <a:spcAft>
                <a:spcPts val="0"/>
              </a:spcAft>
              <a:buClr>
                <a:srgbClr val="000000"/>
              </a:buClr>
              <a:buSzPts val="1800"/>
              <a:buFont typeface="Arial"/>
              <a:buNone/>
            </a:pPr>
            <a:endParaRPr lang="en-US" sz="1200" i="0" u="none" strike="noStrike" cap="none" dirty="0">
              <a:solidFill>
                <a:schemeClr val="dk1"/>
              </a:solidFill>
              <a:latin typeface="Times New Roman"/>
              <a:ea typeface="Times New Roman"/>
              <a:cs typeface="Times New Roman"/>
              <a:sym typeface="Times New Roman"/>
            </a:endParaRPr>
          </a:p>
          <a:p>
            <a:pPr marL="0" indent="0">
              <a:buNone/>
            </a:pPr>
            <a:endParaRPr lang="en-US" sz="1200" dirty="0"/>
          </a:p>
        </p:txBody>
      </p:sp>
    </p:spTree>
    <p:extLst>
      <p:ext uri="{BB962C8B-B14F-4D97-AF65-F5344CB8AC3E}">
        <p14:creationId xmlns:p14="http://schemas.microsoft.com/office/powerpoint/2010/main" val="130442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3277-0D50-DE9A-FF46-02E5C728A4EC}"/>
              </a:ext>
            </a:extLst>
          </p:cNvPr>
          <p:cNvSpPr>
            <a:spLocks noGrp="1"/>
          </p:cNvSpPr>
          <p:nvPr>
            <p:ph type="title"/>
          </p:nvPr>
        </p:nvSpPr>
        <p:spPr>
          <a:xfrm>
            <a:off x="573907" y="628650"/>
            <a:ext cx="6571060" cy="530223"/>
          </a:xfrm>
        </p:spPr>
        <p:txBody>
          <a:bodyPr/>
          <a:lstStyle/>
          <a:p>
            <a:r>
              <a:rPr lang="en" sz="2800" b="1" dirty="0">
                <a:solidFill>
                  <a:srgbClr val="EF8600"/>
                </a:solidFill>
                <a:latin typeface="Times New Roman"/>
                <a:ea typeface="Times New Roman"/>
                <a:cs typeface="Times New Roman"/>
                <a:sym typeface="Times New Roman"/>
              </a:rPr>
              <a:t>References</a:t>
            </a:r>
            <a:endParaRPr lang="en-US" dirty="0"/>
          </a:p>
        </p:txBody>
      </p:sp>
      <p:sp>
        <p:nvSpPr>
          <p:cNvPr id="3" name="Content Placeholder 2">
            <a:extLst>
              <a:ext uri="{FF2B5EF4-FFF2-40B4-BE49-F238E27FC236}">
                <a16:creationId xmlns:a16="http://schemas.microsoft.com/office/drawing/2014/main" id="{B19770AA-BF77-8B80-2A63-569DA8D9A538}"/>
              </a:ext>
            </a:extLst>
          </p:cNvPr>
          <p:cNvSpPr>
            <a:spLocks noGrp="1"/>
          </p:cNvSpPr>
          <p:nvPr>
            <p:ph idx="1"/>
          </p:nvPr>
        </p:nvSpPr>
        <p:spPr>
          <a:xfrm>
            <a:off x="457200" y="1828800"/>
            <a:ext cx="8364511" cy="3177915"/>
          </a:xfrm>
        </p:spPr>
        <p:txBody>
          <a:bodyPr>
            <a:normAutofit/>
          </a:bodyPr>
          <a:lstStyle/>
          <a:p>
            <a:pPr marL="457200" lvl="0" indent="0" algn="l" rtl="0">
              <a:spcBef>
                <a:spcPts val="0"/>
              </a:spcBef>
              <a:spcAft>
                <a:spcPts val="0"/>
              </a:spcAft>
              <a:buNone/>
            </a:pPr>
            <a:endParaRPr lang="en-US" sz="1200" dirty="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200" b="1" dirty="0">
                <a:solidFill>
                  <a:schemeClr val="dk2"/>
                </a:solidFill>
                <a:latin typeface="Times New Roman"/>
                <a:ea typeface="Times New Roman"/>
                <a:cs typeface="Times New Roman"/>
                <a:sym typeface="Times New Roman"/>
              </a:rPr>
              <a:t>MathWorks. (n.d.). Deep Q-Network (DQN) Agents - MATLAB &amp; Simulink. Retrieved April 20, 2024, from </a:t>
            </a:r>
            <a:r>
              <a:rPr lang="en-US" sz="1200" b="1" u="sng" dirty="0">
                <a:solidFill>
                  <a:schemeClr val="hlink"/>
                </a:solidFill>
                <a:latin typeface="Times New Roman"/>
                <a:ea typeface="Times New Roman"/>
                <a:cs typeface="Times New Roman"/>
                <a:sym typeface="Times New Roman"/>
                <a:hlinkClick r:id="rId2"/>
              </a:rPr>
              <a:t>https://www.mathworks.com/help/reinforcement-learning/ug/dqn-agents.html</a:t>
            </a:r>
            <a:endParaRPr lang="en-US" sz="1200" b="1" dirty="0">
              <a:solidFill>
                <a:schemeClr val="dk2"/>
              </a:solidFill>
              <a:latin typeface="Times New Roman"/>
              <a:ea typeface="Times New Roman"/>
              <a:cs typeface="Times New Roman"/>
              <a:sym typeface="Times New Roman"/>
            </a:endParaRPr>
          </a:p>
          <a:p>
            <a:pPr marL="457200" lvl="0" indent="0" algn="l" rtl="0">
              <a:spcBef>
                <a:spcPts val="0"/>
              </a:spcBef>
              <a:spcAft>
                <a:spcPts val="0"/>
              </a:spcAft>
              <a:buNone/>
            </a:pPr>
            <a:endParaRPr lang="en-US" sz="1200" b="1" dirty="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200" b="1" dirty="0">
                <a:solidFill>
                  <a:schemeClr val="dk2"/>
                </a:solidFill>
                <a:latin typeface="Times New Roman"/>
                <a:ea typeface="Times New Roman"/>
                <a:cs typeface="Times New Roman"/>
                <a:sym typeface="Times New Roman"/>
              </a:rPr>
              <a:t>Poutintsev, F. (2022, August 19). What Are The Pros &amp; Cons Of Living In Panama City Fl? Honest Pros and Cons. </a:t>
            </a:r>
            <a:r>
              <a:rPr lang="en-US" sz="1200" b="1" u="sng" dirty="0">
                <a:solidFill>
                  <a:schemeClr val="hlink"/>
                </a:solidFill>
                <a:latin typeface="Times New Roman"/>
                <a:ea typeface="Times New Roman"/>
                <a:cs typeface="Times New Roman"/>
                <a:sym typeface="Times New Roman"/>
                <a:hlinkClick r:id="rId3"/>
              </a:rPr>
              <a:t>https://honestproscons.com/pros-and-cons-of-living-in-panama-city-fl/</a:t>
            </a:r>
            <a:endParaRPr lang="en-US" sz="1200" b="1" dirty="0">
              <a:solidFill>
                <a:schemeClr val="dk2"/>
              </a:solidFill>
              <a:latin typeface="Times New Roman"/>
              <a:ea typeface="Times New Roman"/>
              <a:cs typeface="Times New Roman"/>
              <a:sym typeface="Times New Roman"/>
            </a:endParaRPr>
          </a:p>
          <a:p>
            <a:pPr marL="457200" lvl="0" indent="0" algn="l" rtl="0">
              <a:spcBef>
                <a:spcPts val="0"/>
              </a:spcBef>
              <a:spcAft>
                <a:spcPts val="0"/>
              </a:spcAft>
              <a:buNone/>
            </a:pPr>
            <a:endParaRPr lang="en-US" sz="1200" b="1" dirty="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US" sz="1200" b="1" dirty="0">
                <a:solidFill>
                  <a:schemeClr val="dk2"/>
                </a:solidFill>
                <a:latin typeface="Times New Roman"/>
                <a:ea typeface="Times New Roman"/>
                <a:cs typeface="Times New Roman"/>
                <a:sym typeface="Times New Roman"/>
              </a:rPr>
              <a:t>World Happiness Report up to 2023 | Spreadsheet download | </a:t>
            </a:r>
            <a:r>
              <a:rPr lang="en-US" sz="1200" b="1" dirty="0" err="1">
                <a:solidFill>
                  <a:schemeClr val="dk2"/>
                </a:solidFill>
                <a:latin typeface="Times New Roman"/>
                <a:ea typeface="Times New Roman"/>
                <a:cs typeface="Times New Roman"/>
                <a:sym typeface="Times New Roman"/>
              </a:rPr>
              <a:t>Gigasheet</a:t>
            </a:r>
            <a:r>
              <a:rPr lang="en-US" sz="1200" b="1" dirty="0">
                <a:solidFill>
                  <a:schemeClr val="dk2"/>
                </a:solidFill>
                <a:latin typeface="Times New Roman"/>
                <a:ea typeface="Times New Roman"/>
                <a:cs typeface="Times New Roman"/>
                <a:sym typeface="Times New Roman"/>
              </a:rPr>
              <a:t>. (n.d.). </a:t>
            </a:r>
            <a:r>
              <a:rPr lang="en-US" sz="1200" b="1" u="sng" dirty="0">
                <a:solidFill>
                  <a:schemeClr val="hlink"/>
                </a:solidFill>
                <a:latin typeface="Times New Roman"/>
                <a:ea typeface="Times New Roman"/>
                <a:cs typeface="Times New Roman"/>
                <a:sym typeface="Times New Roman"/>
                <a:hlinkClick r:id="rId4"/>
              </a:rPr>
              <a:t>https://www.gigasheet.com/sample-data/world-happiness-report-up-to-2023</a:t>
            </a:r>
            <a:endParaRPr lang="en-US" sz="1200" b="1" u="sng" dirty="0">
              <a:solidFill>
                <a:schemeClr val="hlink"/>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US" sz="1200" b="1" u="sng" dirty="0">
              <a:solidFill>
                <a:schemeClr val="hlink"/>
              </a:solidFill>
              <a:latin typeface="Times New Roman"/>
              <a:ea typeface="Times New Roman"/>
              <a:cs typeface="Times New Roman"/>
              <a:sym typeface="Times New Roman"/>
            </a:endParaRPr>
          </a:p>
          <a:p>
            <a:pPr marL="457200" indent="-317500">
              <a:spcBef>
                <a:spcPts val="0"/>
              </a:spcBef>
              <a:buSzPts val="1400"/>
              <a:buFont typeface="Times New Roman"/>
              <a:buChar char="●"/>
            </a:pPr>
            <a:r>
              <a:rPr lang="en-US" sz="1200" b="1" dirty="0">
                <a:solidFill>
                  <a:schemeClr val="dk2"/>
                </a:solidFill>
                <a:latin typeface="Times New Roman"/>
                <a:ea typeface="Times New Roman"/>
                <a:cs typeface="Times New Roman"/>
                <a:sym typeface="Times New Roman"/>
              </a:rPr>
              <a:t>Jesadiya, B., Thorat, V., Choudhary, K., &amp; Kuthe, S. (2023). Consumers' Awareness and Buying </a:t>
            </a:r>
            <a:r>
              <a:rPr lang="en-US" sz="1200" b="1" dirty="0" err="1">
                <a:solidFill>
                  <a:schemeClr val="dk2"/>
                </a:solidFill>
                <a:latin typeface="Times New Roman"/>
                <a:ea typeface="Times New Roman"/>
                <a:cs typeface="Times New Roman"/>
                <a:sym typeface="Times New Roman"/>
              </a:rPr>
              <a:t>Behaviour</a:t>
            </a:r>
            <a:r>
              <a:rPr lang="en-US" sz="1200" b="1" dirty="0">
                <a:solidFill>
                  <a:schemeClr val="dk2"/>
                </a:solidFill>
                <a:latin typeface="Times New Roman"/>
                <a:ea typeface="Times New Roman"/>
                <a:cs typeface="Times New Roman"/>
                <a:sym typeface="Times New Roman"/>
              </a:rPr>
              <a:t> for Edible Oils in Surendranagar City of Gujarat. International Journal of Education and Management Studies, 13(3), 292-296.</a:t>
            </a:r>
          </a:p>
          <a:p>
            <a:pPr marL="139700" indent="0">
              <a:spcBef>
                <a:spcPts val="0"/>
              </a:spcBef>
              <a:buSzPts val="1400"/>
              <a:buNone/>
            </a:pPr>
            <a:endParaRPr lang="en-US" sz="1200" b="1" dirty="0">
              <a:solidFill>
                <a:schemeClr val="dk2"/>
              </a:solidFill>
              <a:latin typeface="Times New Roman"/>
              <a:ea typeface="Times New Roman"/>
              <a:cs typeface="Times New Roman"/>
              <a:sym typeface="Times New Roman"/>
            </a:endParaRPr>
          </a:p>
          <a:p>
            <a:pPr marL="457200" indent="-317500">
              <a:spcBef>
                <a:spcPts val="0"/>
              </a:spcBef>
              <a:buSzPts val="1400"/>
              <a:buFont typeface="Times New Roman"/>
              <a:buChar char="●"/>
            </a:pPr>
            <a:r>
              <a:rPr lang="en-US" sz="1200" b="1" i="1" dirty="0">
                <a:solidFill>
                  <a:schemeClr val="dk1"/>
                </a:solidFill>
                <a:latin typeface="Times New Roman"/>
                <a:ea typeface="Times New Roman"/>
                <a:cs typeface="Times New Roman"/>
                <a:sym typeface="Times New Roman"/>
              </a:rPr>
              <a:t>Fiercely Bold Blog | Live Fiercely Bold</a:t>
            </a:r>
            <a:r>
              <a:rPr lang="en-US" sz="1200" b="1" dirty="0">
                <a:solidFill>
                  <a:schemeClr val="dk1"/>
                </a:solidFill>
                <a:latin typeface="Times New Roman"/>
                <a:ea typeface="Times New Roman"/>
                <a:cs typeface="Times New Roman"/>
                <a:sym typeface="Times New Roman"/>
              </a:rPr>
              <a:t>. (n.d.). Live Fiercely Bold. </a:t>
            </a:r>
            <a:r>
              <a:rPr lang="en-US" sz="1200" b="1" u="sng" dirty="0">
                <a:solidFill>
                  <a:schemeClr val="accent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https://www.livefiercelybold.com/blog</a:t>
            </a:r>
            <a:endParaRPr lang="en-US" sz="1200" b="1" dirty="0">
              <a:solidFill>
                <a:schemeClr val="dk2"/>
              </a:solidFill>
              <a:latin typeface="Times New Roman"/>
              <a:ea typeface="Times New Roman"/>
              <a:cs typeface="Times New Roman"/>
              <a:sym typeface="Times New Roman"/>
            </a:endParaRPr>
          </a:p>
          <a:p>
            <a:pPr marL="139700" indent="0">
              <a:spcBef>
                <a:spcPts val="0"/>
              </a:spcBef>
              <a:buSzPts val="1400"/>
              <a:buNone/>
            </a:pPr>
            <a:endParaRPr lang="en-US" sz="1200" dirty="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US" sz="1200" u="sng" dirty="0">
              <a:solidFill>
                <a:schemeClr val="hlink"/>
              </a:solidFill>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endParaRPr lang="en-US" sz="1200" dirty="0">
              <a:solidFill>
                <a:schemeClr val="dk2"/>
              </a:solidFill>
              <a:latin typeface="Times New Roman"/>
              <a:ea typeface="Times New Roman"/>
              <a:cs typeface="Times New Roman"/>
              <a:sym typeface="Times New Roman"/>
            </a:endParaRPr>
          </a:p>
          <a:p>
            <a:pPr marL="457200" lvl="0" indent="0" algn="l" rtl="0">
              <a:spcBef>
                <a:spcPts val="0"/>
              </a:spcBef>
              <a:spcAft>
                <a:spcPts val="0"/>
              </a:spcAft>
              <a:buNone/>
            </a:pPr>
            <a:endParaRPr lang="en-US" sz="1200" dirty="0">
              <a:solidFill>
                <a:schemeClr val="dk2"/>
              </a:solidFill>
              <a:latin typeface="Times New Roman"/>
              <a:ea typeface="Times New Roman"/>
              <a:cs typeface="Times New Roman"/>
              <a:sym typeface="Times New Roman"/>
            </a:endParaRPr>
          </a:p>
          <a:p>
            <a:pPr marL="0" indent="0">
              <a:buNone/>
            </a:pPr>
            <a:endParaRPr lang="en-US" sz="1200" dirty="0"/>
          </a:p>
        </p:txBody>
      </p:sp>
    </p:spTree>
    <p:extLst>
      <p:ext uri="{BB962C8B-B14F-4D97-AF65-F5344CB8AC3E}">
        <p14:creationId xmlns:p14="http://schemas.microsoft.com/office/powerpoint/2010/main" val="4285388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p:nvPr/>
        </p:nvSpPr>
        <p:spPr>
          <a:xfrm rot="21393914">
            <a:off x="2252101" y="2025423"/>
            <a:ext cx="4639800" cy="11079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6600" b="1" i="0" u="none" strike="noStrike" cap="none" dirty="0">
                <a:solidFill>
                  <a:schemeClr val="accent5">
                    <a:lumMod val="50000"/>
                  </a:schemeClr>
                </a:solidFill>
                <a:latin typeface="Calibri"/>
                <a:ea typeface="Calibri"/>
                <a:cs typeface="Calibri"/>
                <a:sym typeface="Calibri"/>
              </a:rPr>
              <a:t>THANK YOU </a:t>
            </a:r>
            <a:endParaRPr sz="6600" b="1" i="0" u="none" strike="noStrike" cap="none" dirty="0">
              <a:solidFill>
                <a:schemeClr val="accent5">
                  <a:lumMod val="50000"/>
                </a:schemeClr>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2080650" y="222077"/>
            <a:ext cx="4982700" cy="502800"/>
          </a:xfrm>
          <a:prstGeom prst="rect">
            <a:avLst/>
          </a:prstGeom>
          <a:gradFill>
            <a:gsLst>
              <a:gs pos="0">
                <a:srgbClr val="FFAE23"/>
              </a:gs>
              <a:gs pos="100000">
                <a:srgbClr val="FFCE6C"/>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1800" b="1">
                <a:solidFill>
                  <a:schemeClr val="lt1"/>
                </a:solidFill>
                <a:latin typeface="Arial"/>
                <a:ea typeface="Arial"/>
                <a:cs typeface="Arial"/>
                <a:sym typeface="Arial"/>
              </a:rPr>
              <a:t>Weekly Schedule of Project Progress</a:t>
            </a:r>
            <a:endParaRPr sz="1800" b="1"/>
          </a:p>
        </p:txBody>
      </p:sp>
      <p:graphicFrame>
        <p:nvGraphicFramePr>
          <p:cNvPr id="203" name="Google Shape;203;p14"/>
          <p:cNvGraphicFramePr/>
          <p:nvPr>
            <p:extLst>
              <p:ext uri="{D42A27DB-BD31-4B8C-83A1-F6EECF244321}">
                <p14:modId xmlns:p14="http://schemas.microsoft.com/office/powerpoint/2010/main" val="2127040303"/>
              </p:ext>
            </p:extLst>
          </p:nvPr>
        </p:nvGraphicFramePr>
        <p:xfrm>
          <a:off x="1306286" y="789123"/>
          <a:ext cx="6446925" cy="4144920"/>
        </p:xfrm>
        <a:graphic>
          <a:graphicData uri="http://schemas.openxmlformats.org/drawingml/2006/table">
            <a:tbl>
              <a:tblPr>
                <a:gradFill>
                  <a:gsLst>
                    <a:gs pos="0">
                      <a:srgbClr val="FFD17D"/>
                    </a:gs>
                    <a:gs pos="35000">
                      <a:srgbClr val="FFDCA3"/>
                    </a:gs>
                    <a:gs pos="100000">
                      <a:srgbClr val="FFF1D8"/>
                    </a:gs>
                  </a:gsLst>
                  <a:lin ang="16200000" scaled="0"/>
                </a:gradFill>
                <a:tableStyleId>{EFB27E06-9F07-4639-B77C-F99DF7FA8A0A}</a:tableStyleId>
              </a:tblPr>
              <a:tblGrid>
                <a:gridCol w="2148975">
                  <a:extLst>
                    <a:ext uri="{9D8B030D-6E8A-4147-A177-3AD203B41FA5}">
                      <a16:colId xmlns:a16="http://schemas.microsoft.com/office/drawing/2014/main" val="20000"/>
                    </a:ext>
                  </a:extLst>
                </a:gridCol>
                <a:gridCol w="2148975">
                  <a:extLst>
                    <a:ext uri="{9D8B030D-6E8A-4147-A177-3AD203B41FA5}">
                      <a16:colId xmlns:a16="http://schemas.microsoft.com/office/drawing/2014/main" val="20001"/>
                    </a:ext>
                  </a:extLst>
                </a:gridCol>
                <a:gridCol w="2148975">
                  <a:extLst>
                    <a:ext uri="{9D8B030D-6E8A-4147-A177-3AD203B41FA5}">
                      <a16:colId xmlns:a16="http://schemas.microsoft.com/office/drawing/2014/main" val="20002"/>
                    </a:ext>
                  </a:extLst>
                </a:gridCol>
              </a:tblGrid>
              <a:tr h="328975">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t>Week Start</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t>Week End</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t>Planned Progress</a:t>
                      </a:r>
                      <a:endParaRPr sz="1100" b="1" u="none" strike="noStrike" cap="none"/>
                    </a:p>
                  </a:txBody>
                  <a:tcPr marL="91425" marR="91425" marT="91425" marB="91425"/>
                </a:tc>
                <a:extLst>
                  <a:ext uri="{0D108BD9-81ED-4DB2-BD59-A6C34878D82A}">
                    <a16:rowId xmlns:a16="http://schemas.microsoft.com/office/drawing/2014/main" val="10000"/>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29-Jan</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4-Feb</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Topic Research</a:t>
                      </a:r>
                      <a:endParaRPr sz="900" u="none" strike="noStrike" cap="none"/>
                    </a:p>
                  </a:txBody>
                  <a:tcPr marL="91425" marR="91425" marT="91425" marB="91425"/>
                </a:tc>
                <a:extLst>
                  <a:ext uri="{0D108BD9-81ED-4DB2-BD59-A6C34878D82A}">
                    <a16:rowId xmlns:a16="http://schemas.microsoft.com/office/drawing/2014/main" val="10001"/>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5-Feb</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11-Feb</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Topic Selection &amp; Assignment of Tasks</a:t>
                      </a:r>
                      <a:endParaRPr sz="900" u="none" strike="noStrike" cap="none"/>
                    </a:p>
                  </a:txBody>
                  <a:tcPr marL="91425" marR="91425" marT="91425" marB="91425"/>
                </a:tc>
                <a:extLst>
                  <a:ext uri="{0D108BD9-81ED-4DB2-BD59-A6C34878D82A}">
                    <a16:rowId xmlns:a16="http://schemas.microsoft.com/office/drawing/2014/main" val="10002"/>
                  </a:ext>
                </a:extLst>
              </a:tr>
              <a:tr h="429100">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dirty="0"/>
                        <a:t>12-Feb</a:t>
                      </a:r>
                      <a:endParaRPr sz="9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18-Feb</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Research Methodology Selection &amp; Project Proposal Creation</a:t>
                      </a:r>
                      <a:endParaRPr sz="900" u="none" strike="noStrike" cap="none"/>
                    </a:p>
                  </a:txBody>
                  <a:tcPr marL="91425" marR="91425" marT="91425" marB="91425"/>
                </a:tc>
                <a:extLst>
                  <a:ext uri="{0D108BD9-81ED-4DB2-BD59-A6C34878D82A}">
                    <a16:rowId xmlns:a16="http://schemas.microsoft.com/office/drawing/2014/main" val="10003"/>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19-Feb</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25-Feb</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Data Cleaning &amp; Manipulation</a:t>
                      </a:r>
                      <a:endParaRPr sz="900" u="none" strike="noStrike" cap="none"/>
                    </a:p>
                  </a:txBody>
                  <a:tcPr marL="91425" marR="91425" marT="91425" marB="91425"/>
                </a:tc>
                <a:extLst>
                  <a:ext uri="{0D108BD9-81ED-4DB2-BD59-A6C34878D82A}">
                    <a16:rowId xmlns:a16="http://schemas.microsoft.com/office/drawing/2014/main" val="10004"/>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26-Feb</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3-Mar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Data Cleaning &amp; Pipeline Creation</a:t>
                      </a:r>
                      <a:endParaRPr sz="900" u="none" strike="noStrike" cap="none"/>
                    </a:p>
                  </a:txBody>
                  <a:tcPr marL="91425" marR="91425" marT="91425" marB="91425"/>
                </a:tc>
                <a:extLst>
                  <a:ext uri="{0D108BD9-81ED-4DB2-BD59-A6C34878D82A}">
                    <a16:rowId xmlns:a16="http://schemas.microsoft.com/office/drawing/2014/main" val="10005"/>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4-Mar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10-Mar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Data Modelling &amp; Regression Analysis</a:t>
                      </a:r>
                      <a:endParaRPr sz="900" u="none" strike="noStrike" cap="none"/>
                    </a:p>
                  </a:txBody>
                  <a:tcPr marL="91425" marR="91425" marT="91425" marB="91425"/>
                </a:tc>
                <a:extLst>
                  <a:ext uri="{0D108BD9-81ED-4DB2-BD59-A6C34878D82A}">
                    <a16:rowId xmlns:a16="http://schemas.microsoft.com/office/drawing/2014/main" val="10006"/>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11-Mar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17-Mar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Data Visualisation &amp; Inference</a:t>
                      </a:r>
                      <a:endParaRPr sz="900" u="none" strike="noStrike" cap="none"/>
                    </a:p>
                  </a:txBody>
                  <a:tcPr marL="91425" marR="91425" marT="91425" marB="91425"/>
                </a:tc>
                <a:extLst>
                  <a:ext uri="{0D108BD9-81ED-4DB2-BD59-A6C34878D82A}">
                    <a16:rowId xmlns:a16="http://schemas.microsoft.com/office/drawing/2014/main" val="10007"/>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18-Mar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24-Mar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Project Review and Auditing</a:t>
                      </a:r>
                      <a:endParaRPr sz="900" u="none" strike="noStrike" cap="none"/>
                    </a:p>
                  </a:txBody>
                  <a:tcPr marL="91425" marR="91425" marT="91425" marB="91425"/>
                </a:tc>
                <a:extLst>
                  <a:ext uri="{0D108BD9-81ED-4DB2-BD59-A6C34878D82A}">
                    <a16:rowId xmlns:a16="http://schemas.microsoft.com/office/drawing/2014/main" val="10008"/>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25-Mar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31-Mar</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Research Report Writing</a:t>
                      </a:r>
                      <a:endParaRPr sz="900" u="none" strike="noStrike" cap="none"/>
                    </a:p>
                  </a:txBody>
                  <a:tcPr marL="91425" marR="91425" marT="91425" marB="91425"/>
                </a:tc>
                <a:extLst>
                  <a:ext uri="{0D108BD9-81ED-4DB2-BD59-A6C34878D82A}">
                    <a16:rowId xmlns:a16="http://schemas.microsoft.com/office/drawing/2014/main" val="10009"/>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dirty="0"/>
                        <a:t>3-Apr</a:t>
                      </a:r>
                      <a:endParaRPr sz="9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dirty="0"/>
                        <a:t>12-Apr</a:t>
                      </a:r>
                      <a:endParaRPr sz="9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a:t>Research Report Writing</a:t>
                      </a:r>
                      <a:endParaRPr sz="900" u="none" strike="noStrike" cap="none"/>
                    </a:p>
                  </a:txBody>
                  <a:tcPr marL="91425" marR="91425" marT="91425" marB="91425"/>
                </a:tc>
                <a:extLst>
                  <a:ext uri="{0D108BD9-81ED-4DB2-BD59-A6C34878D82A}">
                    <a16:rowId xmlns:a16="http://schemas.microsoft.com/office/drawing/2014/main" val="10010"/>
                  </a:ext>
                </a:extLst>
              </a:tr>
              <a:tr h="300375">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dirty="0"/>
                        <a:t>12-Apr</a:t>
                      </a:r>
                      <a:endParaRPr sz="9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dirty="0"/>
                        <a:t>20-Apr</a:t>
                      </a:r>
                      <a:endParaRPr sz="9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900"/>
                        <a:buFont typeface="Arial"/>
                        <a:buNone/>
                      </a:pPr>
                      <a:r>
                        <a:rPr lang="en" sz="900" u="none" strike="noStrike" cap="none" dirty="0"/>
                        <a:t>Final Review &amp; Edit</a:t>
                      </a:r>
                      <a:endParaRPr sz="900" u="none" strike="noStrike" cap="none" dirty="0"/>
                    </a:p>
                  </a:txBody>
                  <a:tcPr marL="91425" marR="91425" marT="91425" marB="91425"/>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2609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randombar(horizontal)">
                                      <p:cBhvr>
                                        <p:cTn id="7"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xfrm>
            <a:off x="529175" y="512108"/>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11"/>
              <a:buNone/>
            </a:pPr>
            <a:r>
              <a:rPr lang="en" sz="2600" b="1" dirty="0">
                <a:solidFill>
                  <a:srgbClr val="EF8600"/>
                </a:solidFill>
                <a:latin typeface="Times New Roman"/>
                <a:ea typeface="Times New Roman"/>
                <a:cs typeface="Times New Roman"/>
                <a:sym typeface="Times New Roman"/>
              </a:rPr>
              <a:t>Introduction &amp; Objective</a:t>
            </a:r>
            <a:endParaRPr sz="2600" b="1" dirty="0">
              <a:solidFill>
                <a:srgbClr val="EF8600"/>
              </a:solidFill>
              <a:latin typeface="Times New Roman"/>
              <a:ea typeface="Times New Roman"/>
              <a:cs typeface="Times New Roman"/>
              <a:sym typeface="Times New Roman"/>
            </a:endParaRPr>
          </a:p>
        </p:txBody>
      </p:sp>
      <p:sp>
        <p:nvSpPr>
          <p:cNvPr id="71" name="Google Shape;71;p4"/>
          <p:cNvSpPr txBox="1">
            <a:spLocks noGrp="1"/>
          </p:cNvSpPr>
          <p:nvPr>
            <p:ph type="body" idx="1"/>
          </p:nvPr>
        </p:nvSpPr>
        <p:spPr>
          <a:xfrm>
            <a:off x="311701" y="1590907"/>
            <a:ext cx="3999900" cy="3196601"/>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500"/>
              </a:spcBef>
              <a:spcAft>
                <a:spcPts val="0"/>
              </a:spcAft>
              <a:buClr>
                <a:srgbClr val="0D0D0D"/>
              </a:buClr>
              <a:buSzPts val="1600"/>
              <a:buFont typeface="Roboto"/>
              <a:buChar char="●"/>
            </a:pPr>
            <a:r>
              <a:rPr lang="en" sz="1600" dirty="0">
                <a:solidFill>
                  <a:srgbClr val="0D0D0D"/>
                </a:solidFill>
                <a:highlight>
                  <a:srgbClr val="FFFFFF"/>
                </a:highlight>
                <a:latin typeface="Times New Roman"/>
                <a:ea typeface="Times New Roman"/>
                <a:cs typeface="Times New Roman"/>
                <a:sym typeface="Times New Roman"/>
              </a:rPr>
              <a:t>Welcome to the presentation on the ‘</a:t>
            </a:r>
            <a:r>
              <a:rPr lang="en" sz="1600" b="1" dirty="0">
                <a:solidFill>
                  <a:srgbClr val="0D0D0D"/>
                </a:solidFill>
                <a:highlight>
                  <a:srgbClr val="FFFFFF"/>
                </a:highlight>
                <a:latin typeface="Times New Roman"/>
                <a:ea typeface="Times New Roman"/>
                <a:cs typeface="Times New Roman"/>
                <a:sym typeface="Times New Roman"/>
              </a:rPr>
              <a:t>Urban Bliss Index’</a:t>
            </a:r>
            <a:r>
              <a:rPr lang="en" sz="1600" dirty="0">
                <a:solidFill>
                  <a:srgbClr val="0D0D0D"/>
                </a:solidFill>
                <a:highlight>
                  <a:srgbClr val="FFFFFF"/>
                </a:highlight>
                <a:latin typeface="Times New Roman"/>
                <a:ea typeface="Times New Roman"/>
                <a:cs typeface="Times New Roman"/>
                <a:sym typeface="Times New Roman"/>
              </a:rPr>
              <a:t>, which means City Happiness Index.</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1500"/>
              </a:spcBef>
              <a:spcAft>
                <a:spcPts val="0"/>
              </a:spcAft>
              <a:buClr>
                <a:srgbClr val="0D0D0D"/>
              </a:buClr>
              <a:buSzPts val="1600"/>
              <a:buFont typeface="Times New Roman"/>
              <a:buChar char="●"/>
            </a:pPr>
            <a:r>
              <a:rPr lang="en" sz="1600" dirty="0">
                <a:solidFill>
                  <a:srgbClr val="0D0D0D"/>
                </a:solidFill>
                <a:highlight>
                  <a:srgbClr val="FFFFFF"/>
                </a:highlight>
                <a:latin typeface="Times New Roman"/>
                <a:ea typeface="Times New Roman"/>
                <a:cs typeface="Times New Roman"/>
                <a:sym typeface="Times New Roman"/>
              </a:rPr>
              <a:t>Curated by Emirhan BULUT, this dataset analyzes factors influencing overall happiness in global cities.</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1500"/>
              </a:spcBef>
              <a:spcAft>
                <a:spcPts val="0"/>
              </a:spcAft>
              <a:buClr>
                <a:srgbClr val="0D0D0D"/>
              </a:buClr>
              <a:buSzPts val="1600"/>
              <a:buFont typeface="Times New Roman"/>
              <a:buChar char="●"/>
            </a:pPr>
            <a:r>
              <a:rPr lang="en" sz="1600" dirty="0">
                <a:solidFill>
                  <a:srgbClr val="0D0D0D"/>
                </a:solidFill>
                <a:highlight>
                  <a:srgbClr val="FFFFFF"/>
                </a:highlight>
                <a:latin typeface="Times New Roman"/>
                <a:ea typeface="Times New Roman"/>
                <a:cs typeface="Times New Roman"/>
                <a:sym typeface="Times New Roman"/>
              </a:rPr>
              <a:t>The dataset aims to provide insights into urban living conditions and population satisfaction.</a:t>
            </a:r>
            <a:endParaRPr sz="1600" dirty="0">
              <a:solidFill>
                <a:srgbClr val="0D0D0D"/>
              </a:solidFill>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Clr>
                <a:schemeClr val="dk1"/>
              </a:buClr>
              <a:buSzPts val="1100"/>
              <a:buFont typeface="Arial"/>
              <a:buNone/>
            </a:pPr>
            <a:r>
              <a:rPr lang="en" sz="1600" dirty="0">
                <a:solidFill>
                  <a:srgbClr val="202124"/>
                </a:solidFill>
                <a:highlight>
                  <a:srgbClr val="FFFFFF"/>
                </a:highlight>
                <a:latin typeface="Times New Roman"/>
                <a:ea typeface="Times New Roman"/>
                <a:cs typeface="Times New Roman"/>
                <a:sym typeface="Times New Roman"/>
              </a:rPr>
              <a:t>.</a:t>
            </a:r>
            <a:endParaRPr sz="1600" dirty="0">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1600" dirty="0">
              <a:solidFill>
                <a:srgbClr val="202124"/>
              </a:solidFill>
              <a:highlight>
                <a:srgbClr val="FFFFFF"/>
              </a:highlight>
              <a:latin typeface="Times New Roman"/>
              <a:ea typeface="Times New Roman"/>
              <a:cs typeface="Times New Roman"/>
              <a:sym typeface="Times New Roman"/>
            </a:endParaRPr>
          </a:p>
          <a:p>
            <a:pPr marL="0" lvl="0" indent="0" algn="l" rtl="0">
              <a:lnSpc>
                <a:spcPct val="115000"/>
              </a:lnSpc>
              <a:spcBef>
                <a:spcPts val="900"/>
              </a:spcBef>
              <a:spcAft>
                <a:spcPts val="1200"/>
              </a:spcAft>
              <a:buSzPts val="1946"/>
              <a:buNone/>
            </a:pPr>
            <a:endParaRPr sz="1600" dirty="0">
              <a:latin typeface="Times New Roman"/>
              <a:ea typeface="Times New Roman"/>
              <a:cs typeface="Times New Roman"/>
              <a:sym typeface="Times New Roman"/>
            </a:endParaRPr>
          </a:p>
        </p:txBody>
      </p:sp>
      <p:sp>
        <p:nvSpPr>
          <p:cNvPr id="73" name="Google Shape;73;p4"/>
          <p:cNvSpPr txBox="1">
            <a:spLocks noGrp="1"/>
          </p:cNvSpPr>
          <p:nvPr>
            <p:ph type="body" idx="2"/>
          </p:nvPr>
        </p:nvSpPr>
        <p:spPr>
          <a:xfrm>
            <a:off x="4789475" y="1890651"/>
            <a:ext cx="3999900" cy="2815163"/>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1400"/>
              </a:spcBef>
              <a:spcAft>
                <a:spcPts val="0"/>
              </a:spcAft>
              <a:buNone/>
            </a:pPr>
            <a:r>
              <a:rPr lang="en" sz="1600" b="1" dirty="0">
                <a:solidFill>
                  <a:srgbClr val="EF8600"/>
                </a:solidFill>
              </a:rPr>
              <a:t>What factors influence overall happiness and life satisfaction among urban residents?</a:t>
            </a:r>
            <a:r>
              <a:rPr lang="en" sz="1600" b="1" dirty="0">
                <a:solidFill>
                  <a:srgbClr val="FDA739"/>
                </a:solidFill>
              </a:rPr>
              <a:t> </a:t>
            </a:r>
            <a:endParaRPr sz="1600" dirty="0">
              <a:solidFill>
                <a:schemeClr val="dk1"/>
              </a:solidFill>
            </a:endParaRPr>
          </a:p>
          <a:p>
            <a:pPr marL="0" lvl="0" indent="0" algn="l" rtl="0">
              <a:lnSpc>
                <a:spcPct val="115000"/>
              </a:lnSpc>
              <a:spcBef>
                <a:spcPts val="1400"/>
              </a:spcBef>
              <a:spcAft>
                <a:spcPts val="1400"/>
              </a:spcAft>
              <a:buNone/>
            </a:pPr>
            <a:r>
              <a:rPr lang="en" sz="1600" dirty="0">
                <a:solidFill>
                  <a:schemeClr val="dk1"/>
                </a:solidFill>
                <a:latin typeface="Times New Roman"/>
                <a:ea typeface="Times New Roman"/>
                <a:cs typeface="Times New Roman"/>
                <a:sym typeface="Times New Roman"/>
              </a:rPr>
              <a:t>By exploring this investigation reveals the complexities of urban living conditions, social interactions, and environmental elements that influence the satisfaction and happiness levels of the population.</a:t>
            </a:r>
            <a:endParaRPr sz="1600" dirty="0">
              <a:solidFill>
                <a:schemeClr val="dk1"/>
              </a:solidFill>
              <a:latin typeface="Times New Roman"/>
              <a:ea typeface="Times New Roman"/>
              <a:cs typeface="Times New Roman"/>
              <a:sym typeface="Times New Roman"/>
            </a:endParaRPr>
          </a:p>
        </p:txBody>
      </p:sp>
      <p:sp>
        <p:nvSpPr>
          <p:cNvPr id="72" name="Google Shape;72;p4"/>
          <p:cNvSpPr txBox="1"/>
          <p:nvPr/>
        </p:nvSpPr>
        <p:spPr>
          <a:xfrm>
            <a:off x="5539550" y="3684350"/>
            <a:ext cx="3621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7"/>
          <p:cNvSpPr txBox="1">
            <a:spLocks noGrp="1"/>
          </p:cNvSpPr>
          <p:nvPr>
            <p:ph type="title"/>
          </p:nvPr>
        </p:nvSpPr>
        <p:spPr>
          <a:xfrm>
            <a:off x="47576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900"/>
              </a:spcAft>
              <a:buClr>
                <a:schemeClr val="dk1"/>
              </a:buClr>
              <a:buSzPct val="48888"/>
              <a:buFont typeface="Arial"/>
              <a:buNone/>
            </a:pPr>
            <a:r>
              <a:rPr lang="en" sz="2600" b="1" dirty="0">
                <a:solidFill>
                  <a:srgbClr val="EF8600"/>
                </a:solidFill>
                <a:latin typeface="Times New Roman" panose="02020603050405020304" pitchFamily="18" charset="0"/>
                <a:cs typeface="Times New Roman" panose="02020603050405020304" pitchFamily="18" charset="0"/>
              </a:rPr>
              <a:t>Objective of the Study</a:t>
            </a:r>
            <a:endParaRPr sz="2600" dirty="0">
              <a:solidFill>
                <a:srgbClr val="EF8600"/>
              </a:solidFill>
              <a:latin typeface="Times New Roman" panose="02020603050405020304" pitchFamily="18" charset="0"/>
              <a:cs typeface="Times New Roman" panose="02020603050405020304" pitchFamily="18" charset="0"/>
            </a:endParaRPr>
          </a:p>
        </p:txBody>
      </p:sp>
      <p:sp>
        <p:nvSpPr>
          <p:cNvPr id="79" name="Google Shape;79;p7"/>
          <p:cNvSpPr txBox="1">
            <a:spLocks noGrp="1"/>
          </p:cNvSpPr>
          <p:nvPr>
            <p:ph type="body" idx="1"/>
          </p:nvPr>
        </p:nvSpPr>
        <p:spPr>
          <a:xfrm>
            <a:off x="304266" y="1702420"/>
            <a:ext cx="4527929" cy="2996055"/>
          </a:xfrm>
          <a:prstGeom prst="rect">
            <a:avLst/>
          </a:prstGeom>
          <a:noFill/>
          <a:ln>
            <a:noFill/>
          </a:ln>
        </p:spPr>
        <p:txBody>
          <a:bodyPr spcFirstLastPara="1" wrap="square" lIns="91425" tIns="91425" rIns="91425" bIns="91425" anchor="t" anchorCtr="0">
            <a:normAutofit/>
          </a:bodyPr>
          <a:lstStyle/>
          <a:p>
            <a:pPr marL="457200" lvl="0" indent="-330200" algn="l" rtl="0">
              <a:lnSpc>
                <a:spcPct val="150000"/>
              </a:lnSpc>
              <a:spcBef>
                <a:spcPts val="1500"/>
              </a:spcBef>
              <a:spcAft>
                <a:spcPts val="0"/>
              </a:spcAft>
              <a:buClr>
                <a:srgbClr val="0D0D0D"/>
              </a:buClr>
              <a:buSzPts val="1600"/>
              <a:buFont typeface="Times New Roman"/>
              <a:buChar char="●"/>
            </a:pPr>
            <a:r>
              <a:rPr lang="en" sz="1600" dirty="0">
                <a:solidFill>
                  <a:srgbClr val="0D0D0D"/>
                </a:solidFill>
                <a:latin typeface="Times New Roman"/>
                <a:ea typeface="Times New Roman"/>
                <a:cs typeface="Times New Roman"/>
                <a:sym typeface="Times New Roman"/>
              </a:rPr>
              <a:t>Urban happiness crucial for quality of life in cities.</a:t>
            </a:r>
            <a:endParaRPr sz="1600" dirty="0">
              <a:solidFill>
                <a:srgbClr val="0D0D0D"/>
              </a:solidFill>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D0D0D"/>
              </a:buClr>
              <a:buSzPts val="1600"/>
              <a:buFont typeface="Times New Roman"/>
              <a:buChar char="●"/>
            </a:pPr>
            <a:r>
              <a:rPr lang="en" sz="1600" dirty="0">
                <a:solidFill>
                  <a:srgbClr val="0D0D0D"/>
                </a:solidFill>
                <a:highlight>
                  <a:srgbClr val="FFFFFF"/>
                </a:highlight>
                <a:latin typeface="Times New Roman"/>
                <a:ea typeface="Times New Roman"/>
                <a:cs typeface="Times New Roman"/>
                <a:sym typeface="Times New Roman"/>
              </a:rPr>
              <a:t>Insights help policymakers and researchers make informed decisions.</a:t>
            </a:r>
            <a:endParaRPr sz="1600" dirty="0">
              <a:solidFill>
                <a:srgbClr val="0D0D0D"/>
              </a:solidFill>
              <a:highlight>
                <a:srgbClr val="FFFFFF"/>
              </a:highlight>
              <a:latin typeface="Times New Roman"/>
              <a:ea typeface="Times New Roman"/>
              <a:cs typeface="Times New Roman"/>
              <a:sym typeface="Times New Roman"/>
            </a:endParaRPr>
          </a:p>
          <a:p>
            <a:pPr marL="457200" lvl="0" indent="-330200" algn="l" rtl="0">
              <a:lnSpc>
                <a:spcPct val="150000"/>
              </a:lnSpc>
              <a:spcBef>
                <a:spcPts val="0"/>
              </a:spcBef>
              <a:spcAft>
                <a:spcPts val="0"/>
              </a:spcAft>
              <a:buClr>
                <a:srgbClr val="0D0D0D"/>
              </a:buClr>
              <a:buSzPts val="1600"/>
              <a:buFont typeface="Times New Roman"/>
              <a:buChar char="●"/>
            </a:pPr>
            <a:r>
              <a:rPr lang="en" sz="1600" dirty="0">
                <a:solidFill>
                  <a:srgbClr val="0D0D0D"/>
                </a:solidFill>
                <a:highlight>
                  <a:srgbClr val="FFFFFF"/>
                </a:highlight>
                <a:latin typeface="Times New Roman"/>
                <a:ea typeface="Times New Roman"/>
                <a:cs typeface="Times New Roman"/>
                <a:sym typeface="Times New Roman"/>
              </a:rPr>
              <a:t>Understanding factors that shape happiness enhances urban well-being.</a:t>
            </a:r>
            <a:endParaRPr sz="1600" dirty="0">
              <a:solidFill>
                <a:srgbClr val="0D0D0D"/>
              </a:solidFill>
              <a:highlight>
                <a:srgbClr val="FFFFFF"/>
              </a:highlight>
              <a:latin typeface="Times New Roman"/>
              <a:ea typeface="Times New Roman"/>
              <a:cs typeface="Times New Roman"/>
              <a:sym typeface="Times New Roman"/>
            </a:endParaRPr>
          </a:p>
          <a:p>
            <a:pPr marL="457200" lvl="0" indent="0" algn="l" rtl="0">
              <a:lnSpc>
                <a:spcPct val="115000"/>
              </a:lnSpc>
              <a:spcBef>
                <a:spcPts val="1500"/>
              </a:spcBef>
              <a:spcAft>
                <a:spcPts val="1500"/>
              </a:spcAft>
              <a:buSzPts val="1800"/>
              <a:buNone/>
            </a:pPr>
            <a:endParaRPr sz="1600" dirty="0">
              <a:solidFill>
                <a:srgbClr val="202124"/>
              </a:solidFill>
              <a:highlight>
                <a:srgbClr val="FFFFFF"/>
              </a:highlight>
              <a:latin typeface="Times New Roman"/>
              <a:ea typeface="Times New Roman"/>
              <a:cs typeface="Times New Roman"/>
              <a:sym typeface="Times New Roman"/>
            </a:endParaRPr>
          </a:p>
        </p:txBody>
      </p:sp>
      <p:pic>
        <p:nvPicPr>
          <p:cNvPr id="80" name="Google Shape;80;p7"/>
          <p:cNvPicPr preferRelativeResize="0"/>
          <p:nvPr/>
        </p:nvPicPr>
        <p:blipFill rotWithShape="1">
          <a:blip r:embed="rId3">
            <a:alphaModFix/>
          </a:blip>
          <a:srcRect/>
          <a:stretch/>
        </p:blipFill>
        <p:spPr>
          <a:xfrm>
            <a:off x="4736060" y="2047273"/>
            <a:ext cx="3996276" cy="2651202"/>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grpSp>
        <p:nvGrpSpPr>
          <p:cNvPr id="111" name="Group 110">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3" name="Rectangle 112">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4" name="Oval 113">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5" name="Oval 114">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6" name="Oval 115">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7" name="Oval 116">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8" name="Oval 117">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9"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20"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21"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2" name="Rectangle 121">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23" name="Rectangle 12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350547"/>
            <a:ext cx="521872" cy="443933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5" name="Group 124">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a:solidFill>
            <a:srgbClr val="FFFFFF"/>
          </a:solidFill>
        </p:grpSpPr>
        <p:sp>
          <p:nvSpPr>
            <p:cNvPr id="109" name="Rectangle 108">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0"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85" name="Google Shape;85;p5"/>
          <p:cNvSpPr txBox="1">
            <a:spLocks noGrp="1"/>
          </p:cNvSpPr>
          <p:nvPr>
            <p:ph type="title"/>
          </p:nvPr>
        </p:nvSpPr>
        <p:spPr>
          <a:xfrm>
            <a:off x="750279" y="907467"/>
            <a:ext cx="2275935" cy="3328566"/>
          </a:xfrm>
          <a:prstGeom prst="rect">
            <a:avLst/>
          </a:prstGeom>
        </p:spPr>
        <p:txBody>
          <a:bodyPr spcFirstLastPara="1" vert="horz" lIns="91440" tIns="45720" rIns="91440" bIns="45720" rtlCol="0" anchor="ctr" anchorCtr="0">
            <a:normAutofit/>
          </a:bodyPr>
          <a:lstStyle/>
          <a:p>
            <a:pPr marL="0" marR="0" lvl="0" indent="0" algn="r" defTabSz="457200">
              <a:spcBef>
                <a:spcPct val="0"/>
              </a:spcBef>
              <a:spcAft>
                <a:spcPts val="0"/>
              </a:spcAft>
              <a:buClr>
                <a:srgbClr val="000000"/>
              </a:buClr>
              <a:buSzPts val="3111"/>
            </a:pPr>
            <a:r>
              <a:rPr lang="en-US" sz="2400">
                <a:solidFill>
                  <a:schemeClr val="tx1"/>
                </a:solidFill>
                <a:sym typeface="Times New Roman"/>
              </a:rPr>
              <a:t>Overview of the Dataset </a:t>
            </a:r>
          </a:p>
        </p:txBody>
      </p:sp>
      <p:cxnSp>
        <p:nvCxnSpPr>
          <p:cNvPr id="112" name="Straight Connector 111">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448239"/>
            <a:ext cx="0" cy="24003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86" name="Google Shape;86;p5"/>
          <p:cNvSpPr txBox="1">
            <a:spLocks noGrp="1"/>
          </p:cNvSpPr>
          <p:nvPr>
            <p:ph type="body" idx="1"/>
          </p:nvPr>
        </p:nvSpPr>
        <p:spPr>
          <a:xfrm>
            <a:off x="3508818" y="794268"/>
            <a:ext cx="3976641" cy="3554963"/>
          </a:xfrm>
          <a:prstGeom prst="rect">
            <a:avLst/>
          </a:prstGeom>
        </p:spPr>
        <p:txBody>
          <a:bodyPr spcFirstLastPara="1" vert="horz" lIns="91440" tIns="45720" rIns="91440" bIns="45720" rtlCol="0" anchor="ctr" anchorCtr="0">
            <a:normAutofit/>
          </a:bodyPr>
          <a:lstStyle/>
          <a:p>
            <a:pPr marL="457200" lvl="0" indent="-330200" defTabSz="457200">
              <a:spcBef>
                <a:spcPts val="1000"/>
              </a:spcBef>
              <a:buSzPct val="80000"/>
              <a:buFont typeface="Wingdings 3" charset="2"/>
              <a:buChar char=""/>
            </a:pPr>
            <a:r>
              <a:rPr lang="en-US">
                <a:solidFill>
                  <a:schemeClr val="tx1"/>
                </a:solidFill>
                <a:sym typeface="Times New Roman"/>
              </a:rPr>
              <a:t>City Happiness Dataset</a:t>
            </a:r>
          </a:p>
          <a:p>
            <a:pPr marL="914400" lvl="1" indent="-330200" defTabSz="457200">
              <a:spcBef>
                <a:spcPts val="1000"/>
              </a:spcBef>
              <a:buSzPct val="80000"/>
              <a:buFont typeface="Wingdings 3" charset="2"/>
              <a:buChar char=""/>
            </a:pPr>
            <a:r>
              <a:rPr lang="en-US">
                <a:solidFill>
                  <a:schemeClr val="tx1"/>
                </a:solidFill>
                <a:sym typeface="Times New Roman"/>
              </a:rPr>
              <a:t>Examines global urban well-being</a:t>
            </a:r>
          </a:p>
          <a:p>
            <a:pPr marL="914400" lvl="1" indent="-330200" defTabSz="457200">
              <a:spcBef>
                <a:spcPts val="1000"/>
              </a:spcBef>
              <a:buSzPct val="80000"/>
              <a:buFont typeface="Wingdings 3" charset="2"/>
              <a:buChar char=""/>
            </a:pPr>
            <a:r>
              <a:rPr lang="en-US">
                <a:solidFill>
                  <a:schemeClr val="tx1"/>
                </a:solidFill>
                <a:sym typeface="Times New Roman"/>
              </a:rPr>
              <a:t>Factors: noise, traffic, green spaces, air, cost, healthcare</a:t>
            </a:r>
          </a:p>
          <a:p>
            <a:pPr marL="914400" lvl="1" indent="-330200" defTabSz="457200">
              <a:spcBef>
                <a:spcPts val="1000"/>
              </a:spcBef>
              <a:buSzPct val="80000"/>
              <a:buFont typeface="Wingdings 3" charset="2"/>
              <a:buChar char=""/>
            </a:pPr>
            <a:r>
              <a:rPr lang="en-US">
                <a:solidFill>
                  <a:schemeClr val="tx1"/>
                </a:solidFill>
                <a:sym typeface="Times New Roman"/>
              </a:rPr>
              <a:t>Influences overall happiness score</a:t>
            </a:r>
          </a:p>
          <a:p>
            <a:pPr marL="914400" lvl="0" indent="0" defTabSz="457200">
              <a:spcBef>
                <a:spcPts val="1000"/>
              </a:spcBef>
              <a:buSzPct val="80000"/>
              <a:buFont typeface="Wingdings 3" charset="2"/>
              <a:buChar char=""/>
            </a:pPr>
            <a:endParaRPr lang="en-US">
              <a:solidFill>
                <a:schemeClr val="tx1"/>
              </a:solidFill>
              <a:sym typeface="Times New Roman"/>
            </a:endParaRPr>
          </a:p>
          <a:p>
            <a:pPr marL="457200" lvl="0" indent="-330200" defTabSz="457200">
              <a:spcBef>
                <a:spcPts val="1000"/>
              </a:spcBef>
              <a:buSzPct val="80000"/>
              <a:buFont typeface="Wingdings 3" charset="2"/>
              <a:buChar char=""/>
            </a:pPr>
            <a:r>
              <a:rPr lang="en-US">
                <a:solidFill>
                  <a:schemeClr val="tx1"/>
                </a:solidFill>
                <a:sym typeface="Times New Roman"/>
              </a:rPr>
              <a:t>Applications</a:t>
            </a:r>
          </a:p>
          <a:p>
            <a:pPr marL="914400" lvl="1" indent="-330200" defTabSz="457200">
              <a:spcBef>
                <a:spcPts val="1000"/>
              </a:spcBef>
              <a:buSzPct val="80000"/>
              <a:buFont typeface="Wingdings 3" charset="2"/>
              <a:buChar char=""/>
            </a:pPr>
            <a:r>
              <a:rPr lang="en-US">
                <a:solidFill>
                  <a:schemeClr val="tx1"/>
                </a:solidFill>
                <a:sym typeface="Times New Roman"/>
              </a:rPr>
              <a:t>Researchers: Unravel urban dynamics</a:t>
            </a:r>
          </a:p>
          <a:p>
            <a:pPr marL="914400" lvl="1" indent="-330200" defTabSz="457200">
              <a:spcBef>
                <a:spcPts val="1000"/>
              </a:spcBef>
              <a:buSzPct val="80000"/>
              <a:buFont typeface="Wingdings 3" charset="2"/>
              <a:buChar char=""/>
            </a:pPr>
            <a:r>
              <a:rPr lang="en-US">
                <a:solidFill>
                  <a:schemeClr val="tx1"/>
                </a:solidFill>
                <a:sym typeface="Times New Roman"/>
              </a:rPr>
              <a:t>Policymakers: Enhance city life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450050" y="5797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600" b="1">
                <a:solidFill>
                  <a:srgbClr val="EF8600"/>
                </a:solidFill>
                <a:latin typeface="Times New Roman"/>
                <a:ea typeface="Times New Roman"/>
                <a:cs typeface="Times New Roman"/>
                <a:sym typeface="Times New Roman"/>
              </a:rPr>
              <a:t>Dataset's Key Characteristics </a:t>
            </a:r>
            <a:endParaRPr lang="en-US" sz="2600" b="1" dirty="0">
              <a:solidFill>
                <a:srgbClr val="EF8600"/>
              </a:solidFill>
              <a:latin typeface="Times New Roman"/>
              <a:ea typeface="Times New Roman"/>
              <a:cs typeface="Times New Roman"/>
              <a:sym typeface="Times New Roman"/>
            </a:endParaRPr>
          </a:p>
        </p:txBody>
      </p:sp>
      <p:sp>
        <p:nvSpPr>
          <p:cNvPr id="92" name="Google Shape;92;p6"/>
          <p:cNvSpPr txBox="1">
            <a:spLocks noGrp="1"/>
          </p:cNvSpPr>
          <p:nvPr>
            <p:ph type="body" idx="1"/>
          </p:nvPr>
        </p:nvSpPr>
        <p:spPr>
          <a:xfrm>
            <a:off x="364278" y="1664772"/>
            <a:ext cx="4498193" cy="3285893"/>
          </a:xfrm>
          <a:prstGeom prst="rect">
            <a:avLst/>
          </a:prstGeom>
          <a:noFill/>
          <a:ln>
            <a:noFill/>
          </a:ln>
        </p:spPr>
        <p:txBody>
          <a:bodyPr spcFirstLastPara="1" wrap="square" lIns="91425" tIns="91425" rIns="91425" bIns="91425" anchor="t" anchorCtr="0">
            <a:noAutofit/>
          </a:bodyPr>
          <a:lstStyle/>
          <a:p>
            <a:pPr marL="457200" lvl="0" indent="-330200" algn="l" rtl="0">
              <a:lnSpc>
                <a:spcPct val="140000"/>
              </a:lnSpc>
              <a:spcBef>
                <a:spcPts val="1500"/>
              </a:spcBef>
              <a:spcAft>
                <a:spcPts val="0"/>
              </a:spcAft>
              <a:buClr>
                <a:srgbClr val="0D0D0D"/>
              </a:buClr>
              <a:buSzPts val="1600"/>
              <a:buFont typeface="Times New Roman"/>
              <a:buChar char="●"/>
            </a:pPr>
            <a:r>
              <a:rPr lang="en-US" sz="1600">
                <a:solidFill>
                  <a:srgbClr val="0D0D0D"/>
                </a:solidFill>
                <a:latin typeface="Times New Roman"/>
                <a:ea typeface="Times New Roman"/>
                <a:cs typeface="Times New Roman"/>
                <a:sym typeface="Times New Roman"/>
              </a:rPr>
              <a:t>City Name, Month, and Year When Recorded</a:t>
            </a:r>
          </a:p>
          <a:p>
            <a:pPr marL="457200" lvl="0" indent="-330200" algn="l" rtl="0">
              <a:lnSpc>
                <a:spcPct val="14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Noise Levels for Comfortable Hearing</a:t>
            </a:r>
          </a:p>
          <a:p>
            <a:pPr marL="457200" lvl="0" indent="-330200" algn="l" rtl="0">
              <a:lnSpc>
                <a:spcPct val="14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Categories for Traffic Density</a:t>
            </a:r>
          </a:p>
          <a:p>
            <a:pPr marL="457200" lvl="0" indent="-330200" algn="l" rtl="0">
              <a:lnSpc>
                <a:spcPct val="14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Amount of Green Space</a:t>
            </a:r>
          </a:p>
          <a:p>
            <a:pPr marL="457200" lvl="0" indent="-330200" algn="l" rtl="0">
              <a:lnSpc>
                <a:spcPct val="14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Air Quality Rating</a:t>
            </a:r>
          </a:p>
          <a:p>
            <a:pPr marL="457200" lvl="0" indent="-330200" algn="l" rtl="0">
              <a:lnSpc>
                <a:spcPct val="14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Level of Happiness</a:t>
            </a:r>
          </a:p>
          <a:p>
            <a:pPr marL="457200" lvl="0" indent="-330200" algn="l" rtl="0">
              <a:lnSpc>
                <a:spcPct val="14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Cost of Living</a:t>
            </a:r>
          </a:p>
          <a:p>
            <a:pPr marL="457200" lvl="0" indent="-330200" algn="l" rtl="0">
              <a:lnSpc>
                <a:spcPct val="140000"/>
              </a:lnSpc>
              <a:spcBef>
                <a:spcPts val="0"/>
              </a:spcBef>
              <a:spcAft>
                <a:spcPts val="0"/>
              </a:spcAft>
              <a:buClr>
                <a:srgbClr val="0D0D0D"/>
              </a:buClr>
              <a:buSzPts val="1600"/>
              <a:buFont typeface="Times New Roman"/>
              <a:buChar char="●"/>
            </a:pPr>
            <a:r>
              <a:rPr lang="en-US" sz="1600">
                <a:solidFill>
                  <a:srgbClr val="0D0D0D"/>
                </a:solidFill>
                <a:highlight>
                  <a:srgbClr val="FFFFFF"/>
                </a:highlight>
                <a:latin typeface="Times New Roman"/>
                <a:ea typeface="Times New Roman"/>
                <a:cs typeface="Times New Roman"/>
                <a:sym typeface="Times New Roman"/>
              </a:rPr>
              <a:t>Quality of Healthcare</a:t>
            </a:r>
          </a:p>
          <a:p>
            <a:pPr marL="0" lvl="0" indent="0" algn="l" rtl="0">
              <a:lnSpc>
                <a:spcPct val="105000"/>
              </a:lnSpc>
              <a:spcBef>
                <a:spcPts val="1500"/>
              </a:spcBef>
              <a:spcAft>
                <a:spcPts val="1200"/>
              </a:spcAft>
              <a:buSzPts val="1800"/>
              <a:buNone/>
            </a:pPr>
            <a:endParaRPr lang="en-US" sz="1600" dirty="0">
              <a:latin typeface="Times New Roman"/>
              <a:ea typeface="Times New Roman"/>
              <a:cs typeface="Times New Roman"/>
              <a:sym typeface="Times New Roman"/>
            </a:endParaRPr>
          </a:p>
        </p:txBody>
      </p:sp>
      <p:pic>
        <p:nvPicPr>
          <p:cNvPr id="93" name="Google Shape;93;p6"/>
          <p:cNvPicPr preferRelativeResize="0"/>
          <p:nvPr/>
        </p:nvPicPr>
        <p:blipFill rotWithShape="1">
          <a:blip r:embed="rId3">
            <a:alphaModFix/>
          </a:blip>
          <a:srcRect/>
          <a:stretch/>
        </p:blipFill>
        <p:spPr>
          <a:xfrm>
            <a:off x="5049422" y="1963581"/>
            <a:ext cx="3730300" cy="26882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fade">
                                      <p:cBhvr>
                                        <p:cTn id="7" dur="10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fade">
                                      <p:cBhvr>
                                        <p:cTn id="12" dur="10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
                                            <p:txEl>
                                              <p:pRg st="2" end="2"/>
                                            </p:txEl>
                                          </p:spTgt>
                                        </p:tgtEl>
                                        <p:attrNameLst>
                                          <p:attrName>style.visibility</p:attrName>
                                        </p:attrNameLst>
                                      </p:cBhvr>
                                      <p:to>
                                        <p:strVal val="visible"/>
                                      </p:to>
                                    </p:set>
                                    <p:animEffect transition="in" filter="fade">
                                      <p:cBhvr>
                                        <p:cTn id="17" dur="1000"/>
                                        <p:tgtEl>
                                          <p:spTgt spid="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
                                            <p:txEl>
                                              <p:pRg st="3" end="3"/>
                                            </p:txEl>
                                          </p:spTgt>
                                        </p:tgtEl>
                                        <p:attrNameLst>
                                          <p:attrName>style.visibility</p:attrName>
                                        </p:attrNameLst>
                                      </p:cBhvr>
                                      <p:to>
                                        <p:strVal val="visible"/>
                                      </p:to>
                                    </p:set>
                                    <p:animEffect transition="in" filter="fade">
                                      <p:cBhvr>
                                        <p:cTn id="22" dur="1000"/>
                                        <p:tgtEl>
                                          <p:spTgt spid="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
                                            <p:txEl>
                                              <p:pRg st="4" end="4"/>
                                            </p:txEl>
                                          </p:spTgt>
                                        </p:tgtEl>
                                        <p:attrNameLst>
                                          <p:attrName>style.visibility</p:attrName>
                                        </p:attrNameLst>
                                      </p:cBhvr>
                                      <p:to>
                                        <p:strVal val="visible"/>
                                      </p:to>
                                    </p:set>
                                    <p:animEffect transition="in" filter="fade">
                                      <p:cBhvr>
                                        <p:cTn id="27" dur="1000"/>
                                        <p:tgtEl>
                                          <p:spTgt spid="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
                                            <p:txEl>
                                              <p:pRg st="5" end="5"/>
                                            </p:txEl>
                                          </p:spTgt>
                                        </p:tgtEl>
                                        <p:attrNameLst>
                                          <p:attrName>style.visibility</p:attrName>
                                        </p:attrNameLst>
                                      </p:cBhvr>
                                      <p:to>
                                        <p:strVal val="visible"/>
                                      </p:to>
                                    </p:set>
                                    <p:animEffect transition="in" filter="fade">
                                      <p:cBhvr>
                                        <p:cTn id="32" dur="1000"/>
                                        <p:tgtEl>
                                          <p:spTgt spid="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2">
                                            <p:txEl>
                                              <p:pRg st="6" end="6"/>
                                            </p:txEl>
                                          </p:spTgt>
                                        </p:tgtEl>
                                        <p:attrNameLst>
                                          <p:attrName>style.visibility</p:attrName>
                                        </p:attrNameLst>
                                      </p:cBhvr>
                                      <p:to>
                                        <p:strVal val="visible"/>
                                      </p:to>
                                    </p:set>
                                    <p:animEffect transition="in" filter="fade">
                                      <p:cBhvr>
                                        <p:cTn id="37" dur="1000"/>
                                        <p:tgtEl>
                                          <p:spTgt spid="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2">
                                            <p:txEl>
                                              <p:pRg st="7" end="7"/>
                                            </p:txEl>
                                          </p:spTgt>
                                        </p:tgtEl>
                                        <p:attrNameLst>
                                          <p:attrName>style.visibility</p:attrName>
                                        </p:attrNameLst>
                                      </p:cBhvr>
                                      <p:to>
                                        <p:strVal val="visible"/>
                                      </p:to>
                                    </p:set>
                                    <p:animEffect transition="in" filter="fade">
                                      <p:cBhvr>
                                        <p:cTn id="42" dur="1000"/>
                                        <p:tgtEl>
                                          <p:spTgt spid="9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2">
                                            <p:txEl>
                                              <p:pRg st="8" end="8"/>
                                            </p:txEl>
                                          </p:spTgt>
                                        </p:tgtEl>
                                        <p:attrNameLst>
                                          <p:attrName>style.visibility</p:attrName>
                                        </p:attrNameLst>
                                      </p:cBhvr>
                                      <p:to>
                                        <p:strVal val="visible"/>
                                      </p:to>
                                    </p:set>
                                    <p:animEffect transition="in" filter="fade">
                                      <p:cBhvr>
                                        <p:cTn id="47" dur="1000"/>
                                        <p:tgtEl>
                                          <p:spTgt spid="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grpSp>
        <p:nvGrpSpPr>
          <p:cNvPr id="105" name="Group 104">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06" name="Rectangle 105">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7" name="Oval 106">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Oval 107">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9" name="Oval 108">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0" name="Oval 109">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1" name="Oval 110">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2"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13"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14"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16" name="Rectangle 115">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8" name="Rectangle 117">
            <a:extLst>
              <a:ext uri="{FF2B5EF4-FFF2-40B4-BE49-F238E27FC236}">
                <a16:creationId xmlns:a16="http://schemas.microsoft.com/office/drawing/2014/main" id="{A000C36E-AAFD-4188-BB55-FAE4A8272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4000" cy="51435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0" name="Rectangle 119">
            <a:extLst>
              <a:ext uri="{FF2B5EF4-FFF2-40B4-BE49-F238E27FC236}">
                <a16:creationId xmlns:a16="http://schemas.microsoft.com/office/drawing/2014/main" id="{13CB6D4A-4ADE-4BAF-BB67-7E9E8AB2C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257282" y="301623"/>
            <a:ext cx="5053994" cy="45402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2" name="Oval 121">
            <a:extLst>
              <a:ext uri="{FF2B5EF4-FFF2-40B4-BE49-F238E27FC236}">
                <a16:creationId xmlns:a16="http://schemas.microsoft.com/office/drawing/2014/main" id="{2065753A-F15B-43F6-B811-03D54342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96398" y="2000250"/>
            <a:ext cx="3143250" cy="314325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4" name="Freeform 5">
            <a:extLst>
              <a:ext uri="{FF2B5EF4-FFF2-40B4-BE49-F238E27FC236}">
                <a16:creationId xmlns:a16="http://schemas.microsoft.com/office/drawing/2014/main" id="{219AED55-7F29-4A42-9B4E-43EA0551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4766417" y="1369559"/>
            <a:ext cx="2474555"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26" name="Freeform 5">
            <a:extLst>
              <a:ext uri="{FF2B5EF4-FFF2-40B4-BE49-F238E27FC236}">
                <a16:creationId xmlns:a16="http://schemas.microsoft.com/office/drawing/2014/main" id="{3394EDF3-F539-40F8-9354-FE0288582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384051" y="2101291"/>
            <a:ext cx="4540253" cy="940919"/>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28" name="Oval 127">
            <a:extLst>
              <a:ext uri="{FF2B5EF4-FFF2-40B4-BE49-F238E27FC236}">
                <a16:creationId xmlns:a16="http://schemas.microsoft.com/office/drawing/2014/main" id="{25236E71-242B-4CE7-96BC-B66F91F9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364136" y="2171700"/>
            <a:ext cx="1771650" cy="177165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0" name="Freeform 5">
            <a:extLst>
              <a:ext uri="{FF2B5EF4-FFF2-40B4-BE49-F238E27FC236}">
                <a16:creationId xmlns:a16="http://schemas.microsoft.com/office/drawing/2014/main" id="{683A5930-ABB0-4C7A-8E96-AB945DFB0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98" name="Google Shape;98;p11"/>
          <p:cNvSpPr txBox="1">
            <a:spLocks noGrp="1"/>
          </p:cNvSpPr>
          <p:nvPr>
            <p:ph type="title"/>
          </p:nvPr>
        </p:nvSpPr>
        <p:spPr>
          <a:xfrm>
            <a:off x="6353429" y="730250"/>
            <a:ext cx="2206657" cy="3625309"/>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buClr>
                <a:schemeClr val="dk1"/>
              </a:buClr>
              <a:buSzPts val="1100"/>
            </a:pPr>
            <a:r>
              <a:rPr lang="en-US" sz="3600" dirty="0">
                <a:solidFill>
                  <a:srgbClr val="EBEBEB"/>
                </a:solidFill>
                <a:sym typeface="Times New Roman"/>
              </a:rPr>
              <a:t>The PIYAAI_2 Deep Q-Network Model</a:t>
            </a:r>
          </a:p>
          <a:p>
            <a:pPr marL="0" lvl="0" indent="0" defTabSz="457200">
              <a:spcBef>
                <a:spcPct val="0"/>
              </a:spcBef>
              <a:spcAft>
                <a:spcPts val="0"/>
              </a:spcAft>
              <a:buSzPts val="2800"/>
            </a:pPr>
            <a:r>
              <a:rPr lang="en-US" sz="3600" dirty="0">
                <a:solidFill>
                  <a:srgbClr val="EBEBEB"/>
                </a:solidFill>
                <a:sym typeface="Times New Roman"/>
              </a:rPr>
              <a:t> </a:t>
            </a:r>
          </a:p>
        </p:txBody>
      </p:sp>
      <p:sp>
        <p:nvSpPr>
          <p:cNvPr id="132" name="Rectangle 131">
            <a:extLst>
              <a:ext uri="{FF2B5EF4-FFF2-40B4-BE49-F238E27FC236}">
                <a16:creationId xmlns:a16="http://schemas.microsoft.com/office/drawing/2014/main" id="{33E51D9F-DA72-49DE-9183-76B062B38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03" name="Google Shape;99;p11">
            <a:extLst>
              <a:ext uri="{FF2B5EF4-FFF2-40B4-BE49-F238E27FC236}">
                <a16:creationId xmlns:a16="http://schemas.microsoft.com/office/drawing/2014/main" id="{7EF186AD-1C76-D9B6-29A6-ABA7181630E9}"/>
              </a:ext>
            </a:extLst>
          </p:cNvPr>
          <p:cNvGraphicFramePr/>
          <p:nvPr>
            <p:extLst>
              <p:ext uri="{D42A27DB-BD31-4B8C-83A1-F6EECF244321}">
                <p14:modId xmlns:p14="http://schemas.microsoft.com/office/powerpoint/2010/main" val="2492596859"/>
              </p:ext>
            </p:extLst>
          </p:nvPr>
        </p:nvGraphicFramePr>
        <p:xfrm>
          <a:off x="723680" y="730250"/>
          <a:ext cx="4587596" cy="36965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barn(inVertical)">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circle(in)">
                                      <p:cBhvr>
                                        <p:cTn id="12"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Graphic spid="10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2"/>
          <p:cNvSpPr txBox="1">
            <a:spLocks noGrp="1"/>
          </p:cNvSpPr>
          <p:nvPr>
            <p:ph type="title"/>
          </p:nvPr>
        </p:nvSpPr>
        <p:spPr>
          <a:xfrm>
            <a:off x="546932" y="535397"/>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2600" b="1" dirty="0">
                <a:solidFill>
                  <a:srgbClr val="EF8600"/>
                </a:solidFill>
                <a:latin typeface="Times New Roman"/>
                <a:ea typeface="Times New Roman"/>
                <a:cs typeface="Times New Roman"/>
                <a:sym typeface="Times New Roman"/>
              </a:rPr>
              <a:t>Dataset</a:t>
            </a:r>
            <a:endParaRPr sz="2600" b="1" dirty="0">
              <a:solidFill>
                <a:srgbClr val="EF8600"/>
              </a:solidFill>
              <a:latin typeface="Times New Roman"/>
              <a:ea typeface="Times New Roman"/>
              <a:cs typeface="Times New Roman"/>
              <a:sym typeface="Times New Roman"/>
            </a:endParaRPr>
          </a:p>
        </p:txBody>
      </p:sp>
      <p:sp>
        <p:nvSpPr>
          <p:cNvPr id="105" name="Google Shape;105;p12"/>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endParaRPr/>
          </a:p>
        </p:txBody>
      </p:sp>
      <p:sp>
        <p:nvSpPr>
          <p:cNvPr id="106" name="Google Shape;106;p12"/>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7" name="Google Shape;107;p12"/>
          <p:cNvPicPr preferRelativeResize="0"/>
          <p:nvPr/>
        </p:nvPicPr>
        <p:blipFill>
          <a:blip r:embed="rId3">
            <a:alphaModFix/>
          </a:blip>
          <a:stretch>
            <a:fillRect/>
          </a:stretch>
        </p:blipFill>
        <p:spPr>
          <a:xfrm>
            <a:off x="311700" y="1813932"/>
            <a:ext cx="8520600" cy="31571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randombar(horizontal)">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TM02900722[[fn=Ion Boardroom]]</Template>
  <TotalTime>288</TotalTime>
  <Words>1610</Words>
  <Application>Microsoft Macintosh PowerPoint</Application>
  <PresentationFormat>On-screen Show (16:9)</PresentationFormat>
  <Paragraphs>194</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Wingdings 3</vt:lpstr>
      <vt:lpstr>Aptos</vt:lpstr>
      <vt:lpstr>Arial</vt:lpstr>
      <vt:lpstr>Roboto</vt:lpstr>
      <vt:lpstr>Times New Roman</vt:lpstr>
      <vt:lpstr>Söhne</vt:lpstr>
      <vt:lpstr>Century Gothic</vt:lpstr>
      <vt:lpstr>Calibri</vt:lpstr>
      <vt:lpstr>Ion Boardroom</vt:lpstr>
      <vt:lpstr>PowerPoint Presentation</vt:lpstr>
      <vt:lpstr>Table of Contents</vt:lpstr>
      <vt:lpstr>Weekly Schedule of Project Progress</vt:lpstr>
      <vt:lpstr>Introduction &amp; Objective</vt:lpstr>
      <vt:lpstr>Objective of the Study</vt:lpstr>
      <vt:lpstr>Overview of the Dataset </vt:lpstr>
      <vt:lpstr>Dataset's Key Characteristics </vt:lpstr>
      <vt:lpstr>The PIYAAI_2 Deep Q-Network Model  </vt:lpstr>
      <vt:lpstr>Dataset</vt:lpstr>
      <vt:lpstr>Methodology</vt:lpstr>
      <vt:lpstr>Data Visualization</vt:lpstr>
      <vt:lpstr>Scatter Plot</vt:lpstr>
      <vt:lpstr>Data Visualization</vt:lpstr>
      <vt:lpstr>Results</vt:lpstr>
      <vt:lpstr>Managerial Implications - Discussion</vt:lpstr>
      <vt:lpstr> Additional Charts and Graphs</vt:lpstr>
      <vt:lpstr> Additional Charts and Graphs</vt:lpstr>
      <vt:lpstr>Linear Regression</vt:lpstr>
      <vt:lpstr>Stepwise Regression</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Shabana Gul</dc:creator>
  <cp:lastModifiedBy>Phuc Minh Thao Pham</cp:lastModifiedBy>
  <cp:revision>19</cp:revision>
  <dcterms:modified xsi:type="dcterms:W3CDTF">2024-04-22T22:42:03Z</dcterms:modified>
</cp:coreProperties>
</file>