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306" r:id="rId2"/>
    <p:sldId id="256" r:id="rId3"/>
    <p:sldId id="257" r:id="rId4"/>
    <p:sldId id="258" r:id="rId5"/>
    <p:sldId id="307" r:id="rId6"/>
    <p:sldId id="259" r:id="rId7"/>
    <p:sldId id="260" r:id="rId8"/>
    <p:sldId id="262" r:id="rId9"/>
    <p:sldId id="263" r:id="rId10"/>
    <p:sldId id="264" r:id="rId11"/>
    <p:sldId id="265" r:id="rId12"/>
    <p:sldId id="309" r:id="rId13"/>
    <p:sldId id="266" r:id="rId14"/>
    <p:sldId id="261" r:id="rId15"/>
    <p:sldId id="267" r:id="rId16"/>
    <p:sldId id="310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E0BBE-4ABF-4A5C-82FE-5BE0DBF56679}" v="1" dt="2024-02-20T21:54:54.676"/>
  </p1510:revLst>
</p1510:revInfo>
</file>

<file path=ppt/tableStyles.xml><?xml version="1.0" encoding="utf-8"?>
<a:tblStyleLst xmlns:a="http://schemas.openxmlformats.org/drawingml/2006/main" def="{D303CC91-559D-4C34-826A-BEF3AD8F61ED}">
  <a:tblStyle styleId="{D303CC91-559D-4C34-826A-BEF3AD8F6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this topic?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a9dd5256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a9dd5256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PIYAAI_2 is an advanced Deep Q-Network model utilizing Reinforcement Learning, continuously improving its predictive abilities by learning from a specific dataset. This model holds potential for accurate predictions of future urban scenarios, adapting over time with new data to understand the factors influencing urban well-being and happiness.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a6a8ba36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a6a8ba36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a6a8ba3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a6a8ba36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a9dd5256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a9dd5256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a6a8b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a6a8b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a6a8ba3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a6a8ba3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08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98f2f959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98f2f959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a9dd5256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a9dd5256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a6a8ba36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a6a8ba36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a9dd5256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a9dd5256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a9dd525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a9dd525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orldhappiness.report/" TargetMode="External"/><Relationship Id="rId4" Type="http://schemas.openxmlformats.org/officeDocument/2006/relationships/hyperlink" Target="https://www.gigasheet.com/sample-data/world-happiness-report-up-to-202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ublicdomainpictures.net/en/view-image.php?image=127629&amp;picture=cheer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pxhere.com/vi/photo/7902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learinghouseproject.eu/2021/03/29/urban-forests-a-valuable-tool-for-building-metropolitan-green-area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iversity of the Pacific (United States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6" y="3192815"/>
            <a:ext cx="1420303" cy="13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Eberhardt School of Business - University of the Pacific | Stockton 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Eberhardt School of Business, University of the Pacific| mba.com Prog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6" descr="no-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8" descr="no-image"/>
          <p:cNvSpPr>
            <a:spLocks noChangeAspect="1" noChangeArrowheads="1"/>
          </p:cNvSpPr>
          <p:nvPr/>
        </p:nvSpPr>
        <p:spPr bwMode="auto">
          <a:xfrm>
            <a:off x="612774" y="312737"/>
            <a:ext cx="1788519" cy="17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AC011674-390A-545A-3CF0-DBD07B4C4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07" y="617538"/>
            <a:ext cx="5142389" cy="10143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96448" y="29675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Group Members: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Shabana Gul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Sushmith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Banoth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Priya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Shrotri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Eshma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Cherukuri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Sirivanth Sai Bandreddi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Phuc Minh Thao Pham</a:t>
            </a:r>
            <a:endParaRPr lang="en-US" dirty="0"/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utoShape 2" descr="blob:https://web.whatsapp.com/fd7eafd7-1781-4927-9a0b-e8cfefba0e8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9ECA8-23E7-663E-D61C-1AC86E8896A8}"/>
              </a:ext>
            </a:extLst>
          </p:cNvPr>
          <p:cNvSpPr txBox="1"/>
          <p:nvPr/>
        </p:nvSpPr>
        <p:spPr>
          <a:xfrm>
            <a:off x="1835675" y="2222412"/>
            <a:ext cx="5005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Program: MSBA 250— Applied Business Analytics</a:t>
            </a:r>
          </a:p>
          <a:p>
            <a:r>
              <a:rPr lang="en-US" dirty="0"/>
              <a:t>Academic Year:  Spring 2024</a:t>
            </a:r>
          </a:p>
          <a:p>
            <a:endParaRPr lang="en-US" dirty="0"/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9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Managerial Implications</a:t>
            </a:r>
            <a:endParaRPr dirty="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Urban Planning and Policy Decisions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Allocation and Investment Strategies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Community Engagement and Participation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Infrastructure and Transportation Planning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 and Well-being Initiatives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Economic Development and Tourism Promotion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Long-Term Sustainability Goals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 of the Data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PIYAAI_2 Deep Q-Network Model</a:t>
            </a:r>
            <a:endParaRPr sz="2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766225" y="1540925"/>
            <a:ext cx="7101000" cy="24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"PIYAAI_2 Deep Q-Network Model" is a smart computer system.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learns from experiences and tries to make good decisions.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understands how happy cities are and predicts what might happen in the future, even if things change.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C196-D339-7039-0432-4EFB1B1C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Dataset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C4D3F-08AE-FCF8-BD17-4AD169B1C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Visualization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992A126C-5F39-B88E-7BF8-35EF08551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A graph showing the number of cities&#10;&#10;Description automatically generated">
            <a:extLst>
              <a:ext uri="{FF2B5EF4-FFF2-40B4-BE49-F238E27FC236}">
                <a16:creationId xmlns:a16="http://schemas.microsoft.com/office/drawing/2014/main" id="{49BE0F30-DCA3-A18F-EB2A-32A1911E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1770693"/>
            <a:ext cx="5133109" cy="30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 </a:t>
            </a:r>
            <a:endParaRPr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850"/>
              <a:buAutoNum type="arabicPeriod"/>
            </a:pPr>
            <a:r>
              <a:rPr lang="en" sz="1850" dirty="0">
                <a:solidFill>
                  <a:srgbClr val="20212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https://data.gov/</a:t>
            </a:r>
            <a:endParaRPr sz="1850" dirty="0">
              <a:solidFill>
                <a:srgbClr val="202124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AutoNum type="arabicPeriod"/>
            </a:pPr>
            <a:r>
              <a:rPr lang="en" sz="1850" dirty="0">
                <a:solidFill>
                  <a:srgbClr val="20212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https://www.gigasheet.com/sample-data/world-happiness-report-up-to-2023</a:t>
            </a:r>
            <a:endParaRPr sz="1850" dirty="0">
              <a:solidFill>
                <a:srgbClr val="202124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AutoNum type="arabicPeriod"/>
            </a:pPr>
            <a:r>
              <a:rPr lang="en" sz="1850" dirty="0">
                <a:solidFill>
                  <a:srgbClr val="20212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https://worldhappiness.report/</a:t>
            </a:r>
            <a:endParaRPr sz="1850" dirty="0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2400"/>
              </a:spcBef>
              <a:spcAft>
                <a:spcPts val="1200"/>
              </a:spcAft>
              <a:buNone/>
            </a:pPr>
            <a:endParaRPr sz="2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080700" y="625188"/>
            <a:ext cx="4982599" cy="392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Weekly Schedule of Project Progress</a:t>
            </a:r>
            <a:endParaRPr sz="1800" b="1" dirty="0"/>
          </a:p>
        </p:txBody>
      </p:sp>
      <p:graphicFrame>
        <p:nvGraphicFramePr>
          <p:cNvPr id="89" name="Google Shape;89;p18"/>
          <p:cNvGraphicFramePr/>
          <p:nvPr>
            <p:extLst>
              <p:ext uri="{D42A27DB-BD31-4B8C-83A1-F6EECF244321}">
                <p14:modId xmlns:p14="http://schemas.microsoft.com/office/powerpoint/2010/main" val="1826518256"/>
              </p:ext>
            </p:extLst>
          </p:nvPr>
        </p:nvGraphicFramePr>
        <p:xfrm>
          <a:off x="1306286" y="1017723"/>
          <a:ext cx="6446904" cy="41449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48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Week Start</a:t>
                      </a:r>
                      <a:endParaRPr sz="1100" b="1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Week End</a:t>
                      </a:r>
                      <a:endParaRPr sz="1100" b="1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Planned Progress</a:t>
                      </a:r>
                      <a:endParaRPr sz="1100" b="1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29-Jan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4-Feb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Topic Research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5-Feb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11-Feb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Topic Selection &amp; Assignment of Tasks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0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12-Feb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18-Feb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Research Methodology Selection &amp; Project Proposal Creation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19-Feb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25-Feb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 Cleaning &amp; Manipulation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26-Feb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3-Mar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Data Cleaning &amp; Pipeline Creation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4-Mar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10-Mar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 Modelling &amp; Regression Analysis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11-Mar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17-Mar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Data Visualisation &amp; Inference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18-Mar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24-Mar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Project Review and Auditing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25-Mar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31-Mar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Research Report Writing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1-Apr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7-Apr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Research Report Writing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8-Apr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14-Apr</a:t>
                      </a:r>
                      <a:endParaRPr sz="90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Final Review &amp; Edit</a:t>
                      </a:r>
                      <a:endParaRPr sz="900" dirty="0"/>
                    </a:p>
                  </a:txBody>
                  <a:tcPr marL="91425" marR="91425" marT="91425" marB="91425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ctrTitle"/>
          </p:nvPr>
        </p:nvSpPr>
        <p:spPr>
          <a:xfrm>
            <a:off x="1248824" y="753157"/>
            <a:ext cx="58323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1248824" y="1570575"/>
            <a:ext cx="6260339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The City Happiness Index provides a comprehensive analysis of urban well-being.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Crucial for understanding the interplay between urban factors and happiness.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 foundation for informed decision-making and policy formulation.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C4B3BC-60B3-58EF-B1F2-0496BA7C16A3}"/>
              </a:ext>
            </a:extLst>
          </p:cNvPr>
          <p:cNvSpPr txBox="1"/>
          <p:nvPr/>
        </p:nvSpPr>
        <p:spPr>
          <a:xfrm>
            <a:off x="2043546" y="1898073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4035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1775" y="338350"/>
            <a:ext cx="7543800" cy="1056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2"/>
                </a:solidFill>
              </a:rPr>
              <a:t>URBAN BLISS INDEX</a:t>
            </a:r>
            <a:endParaRPr sz="1600" b="1" dirty="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Exploring Urban Happiness: Insights from the City Happiness Index</a:t>
            </a:r>
            <a:endParaRPr sz="3300" dirty="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87309" y="1607127"/>
            <a:ext cx="4729127" cy="36930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Unraveling the Factors that Shape City Well-being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45782"/>
            <a:ext cx="3980626" cy="472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3914518" cy="15598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Introduction</a:t>
            </a:r>
          </a:p>
          <a:p>
            <a:pPr indent="-336550">
              <a:buClr>
                <a:schemeClr val="dk1"/>
              </a:buClr>
              <a:buSzPts val="1700"/>
            </a:pPr>
            <a:r>
              <a:rPr lang="en-US" sz="1700" dirty="0">
                <a:solidFill>
                  <a:schemeClr val="dk1"/>
                </a:solidFill>
              </a:rPr>
              <a:t>Overview of the Dataset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Background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Managerial Implication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Data Analysis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Conclusion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675" y="445025"/>
            <a:ext cx="3421600" cy="1916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8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1947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➔"/>
            </a:pPr>
            <a:r>
              <a:rPr lang="en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Welcome to the presentation on the ‘</a:t>
            </a:r>
            <a:r>
              <a:rPr lang="en" sz="21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Urban Bliss Index’ </a:t>
            </a:r>
            <a:endParaRPr sz="21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means City Happiness Index.</a:t>
            </a:r>
            <a:endParaRPr sz="21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1947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➔"/>
            </a:pPr>
            <a:r>
              <a:rPr lang="en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Curated by Emirhan BULUT, this dataset analyzes factors influencing overall happiness in global cities.</a:t>
            </a:r>
            <a:endParaRPr sz="21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➔"/>
            </a:pPr>
            <a:endParaRPr sz="21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57142"/>
              <a:buFont typeface="Roboto"/>
              <a:buChar char="➔"/>
            </a:pPr>
            <a:r>
              <a:rPr lang="en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aims to provide insights into urban living conditions and populace satisfaction</a:t>
            </a: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1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5539550" y="3684350"/>
            <a:ext cx="36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C26B-2872-4B44-6536-8F7A0DF4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the 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5264-D74B-AE3B-1935-996C1B73A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City Happiness Dataset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Examines global urban well-being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Factors: noise, traffic, green spaces, air, cost, healthcare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Influences overall happiness score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Applications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Researchers: Unravel urban dynamics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Policymakers: Enhance city life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Dataset's Key Characteristics </a:t>
            </a:r>
            <a:endParaRPr sz="3400" b="1"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City Name, Month, and Year When Recorded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Noise Levels for Comfortable Hearing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Categories for Traffic Density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Amount of Green Space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Air Quality Rating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Level of Happiness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Cost of Living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Quality of Healthcare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00" y="774600"/>
            <a:ext cx="3730300" cy="26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02124"/>
                </a:solidFill>
                <a:highlight>
                  <a:srgbClr val="FFFFFF"/>
                </a:highlight>
              </a:rPr>
              <a:t>Objective of the study</a:t>
            </a:r>
            <a:endParaRPr sz="250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Urban happiness crucial for quality of life in cities.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Insights help policymakers and researchers make informed decisions.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Understanding factors that shape happiness enhances urban well-being.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 sz="11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625" y="2264825"/>
            <a:ext cx="3996276" cy="24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2762907" y="491129"/>
            <a:ext cx="3476529" cy="5727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Problem </a:t>
            </a:r>
            <a:endParaRPr b="1"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2762907" y="1283233"/>
            <a:ext cx="3776206" cy="27893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scene3d>
            <a:camera prst="perspective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b="1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Predicting Well</a:t>
            </a:r>
            <a:endParaRPr b="1" i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b="1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Good Data</a:t>
            </a:r>
            <a:endParaRPr b="1" i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b="1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Understanding Data</a:t>
            </a:r>
            <a:endParaRPr b="1" i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b="1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Getting People Involved</a:t>
            </a:r>
            <a:endParaRPr b="1" i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b="1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Being Fair and Respectful</a:t>
            </a:r>
            <a:endParaRPr b="1" i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b="1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Spending Money Wisely</a:t>
            </a:r>
            <a:endParaRPr b="1" i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b="1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Checking if it Works</a:t>
            </a:r>
            <a:endParaRPr b="1" i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2974640" cy="1721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290983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2456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Data Collection</a:t>
            </a:r>
            <a:endParaRPr sz="2456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290983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2456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Key Factors Selection</a:t>
            </a:r>
            <a:endParaRPr sz="2456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290983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2456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Data Comparison</a:t>
            </a:r>
            <a:endParaRPr sz="2456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290983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2456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Information Integration</a:t>
            </a:r>
            <a:endParaRPr sz="2456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290983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2456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Accuracy Validation</a:t>
            </a:r>
            <a:endParaRPr sz="2456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290983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2456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Continuous Improvement</a:t>
            </a:r>
            <a:endParaRPr sz="2456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56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ECF1D-D7C7-D3AA-AE0E-108E98D649E8}"/>
              </a:ext>
            </a:extLst>
          </p:cNvPr>
          <p:cNvSpPr txBox="1"/>
          <p:nvPr/>
        </p:nvSpPr>
        <p:spPr>
          <a:xfrm>
            <a:off x="311700" y="2780330"/>
            <a:ext cx="7473329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The City Happiness Index might have been created using software such as statistical tools like </a:t>
            </a:r>
          </a:p>
          <a:p>
            <a:pPr marL="509117" lvl="0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Statistical Software: SPSS, R</a:t>
            </a:r>
          </a:p>
          <a:p>
            <a:pPr marL="509117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Data Visualization Tools: Tableau, Power BI</a:t>
            </a:r>
          </a:p>
          <a:p>
            <a:pPr marL="509117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Programming Languages: Python</a:t>
            </a:r>
          </a:p>
          <a:p>
            <a:pPr marL="509117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Geographic Information System (GIS) Software: ArcGIS, QGIS</a:t>
            </a:r>
          </a:p>
          <a:p>
            <a:pPr marL="509117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Machine Learning Frameworks: TensorFlow, </a:t>
            </a:r>
            <a:r>
              <a:rPr lang="en-IN" sz="1400" dirty="0" err="1">
                <a:solidFill>
                  <a:schemeClr val="accent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PyTorch</a:t>
            </a:r>
            <a:r>
              <a:rPr lang="en-IN" sz="1400" dirty="0">
                <a:solidFill>
                  <a:schemeClr val="accent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scikit-learn</a:t>
            </a:r>
          </a:p>
          <a:p>
            <a:pPr marL="509117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accent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Spreadsheet Software: Microsoft Excel, Google Sheets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614</Words>
  <Application>Microsoft Office PowerPoint</Application>
  <PresentationFormat>On-screen Show (16:9)</PresentationFormat>
  <Paragraphs>138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Söhne</vt:lpstr>
      <vt:lpstr>Arial</vt:lpstr>
      <vt:lpstr>Wingdings</vt:lpstr>
      <vt:lpstr>Calibri</vt:lpstr>
      <vt:lpstr>Simple Light</vt:lpstr>
      <vt:lpstr>PowerPoint Presentation</vt:lpstr>
      <vt:lpstr>PowerPoint Presentation</vt:lpstr>
      <vt:lpstr>Table of Contents</vt:lpstr>
      <vt:lpstr>Introduction</vt:lpstr>
      <vt:lpstr>Overview of the Dataset </vt:lpstr>
      <vt:lpstr>Dataset's Key Characteristics </vt:lpstr>
      <vt:lpstr>Objective of the study</vt:lpstr>
      <vt:lpstr>Business Problem </vt:lpstr>
      <vt:lpstr>Methodology</vt:lpstr>
      <vt:lpstr>Managerial Implications</vt:lpstr>
      <vt:lpstr>Sample of the Data The PIYAAI_2 Deep Q-Network Model  </vt:lpstr>
      <vt:lpstr>The Dataset</vt:lpstr>
      <vt:lpstr>Sources </vt:lpstr>
      <vt:lpstr>Weekly Schedule of Project Progress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Shabana Gul</dc:creator>
  <cp:lastModifiedBy>Shabana Gul</cp:lastModifiedBy>
  <cp:revision>8</cp:revision>
  <dcterms:modified xsi:type="dcterms:W3CDTF">2024-02-21T01:46:32Z</dcterms:modified>
</cp:coreProperties>
</file>