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3" d="100"/>
          <a:sy n="53" d="100"/>
        </p:scale>
        <p:origin x="5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79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619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537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6573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500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9095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2325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040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831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2647F38-B617-4D2F-AE0A-013F0C4D2C57}" type="datetimeFigureOut">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61972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55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04199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62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265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97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111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378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12/4/2018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1660639"/>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Jira</a:t>
            </a:r>
            <a:endParaRPr lang="en-US" dirty="0"/>
          </a:p>
        </p:txBody>
      </p:sp>
      <p:sp>
        <p:nvSpPr>
          <p:cNvPr id="3" name="Subtitle 2"/>
          <p:cNvSpPr>
            <a:spLocks noGrp="1"/>
          </p:cNvSpPr>
          <p:nvPr>
            <p:ph type="subTitle" idx="1"/>
          </p:nvPr>
        </p:nvSpPr>
        <p:spPr/>
        <p:txBody>
          <a:bodyPr/>
          <a:lstStyle/>
          <a:p>
            <a:r>
              <a:rPr lang="en-US" dirty="0" err="1" smtClean="0"/>
              <a:t>Phòng</a:t>
            </a:r>
            <a:r>
              <a:rPr lang="en-US" dirty="0" smtClean="0"/>
              <a:t> KTPM</a:t>
            </a:r>
            <a:endParaRPr lang="en-US" dirty="0"/>
          </a:p>
        </p:txBody>
      </p:sp>
    </p:spTree>
    <p:extLst>
      <p:ext uri="{BB962C8B-B14F-4D97-AF65-F5344CB8AC3E}">
        <p14:creationId xmlns:p14="http://schemas.microsoft.com/office/powerpoint/2010/main" val="1054536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Hiển</a:t>
            </a:r>
            <a:r>
              <a:rPr lang="en-US" dirty="0" smtClean="0"/>
              <a:t> </a:t>
            </a:r>
            <a:r>
              <a:rPr lang="en-US" dirty="0" err="1" smtClean="0"/>
              <a:t>thị</a:t>
            </a:r>
            <a:r>
              <a:rPr lang="en-US" dirty="0" smtClean="0"/>
              <a:t> </a:t>
            </a:r>
            <a:r>
              <a:rPr lang="en-US" dirty="0" err="1" smtClean="0"/>
              <a:t>số</a:t>
            </a:r>
            <a:r>
              <a:rPr lang="en-US" dirty="0" smtClean="0"/>
              <a:t> </a:t>
            </a:r>
            <a:r>
              <a:rPr lang="en-US" dirty="0" err="1" smtClean="0"/>
              <a:t>lượng</a:t>
            </a:r>
            <a:r>
              <a:rPr lang="en-US" dirty="0" smtClean="0"/>
              <a:t> issue </a:t>
            </a:r>
            <a:r>
              <a:rPr lang="en-US" dirty="0" err="1" smtClean="0"/>
              <a:t>đã</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và</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khoảng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nhất</a:t>
            </a:r>
            <a:r>
              <a:rPr lang="en-US" dirty="0" smtClean="0"/>
              <a:t> </a:t>
            </a:r>
            <a:r>
              <a:rPr lang="en-US" dirty="0" err="1" smtClean="0"/>
              <a:t>định</a:t>
            </a:r>
            <a:r>
              <a:rPr lang="en-US" dirty="0" smtClean="0"/>
              <a:t>:</a:t>
            </a:r>
          </a:p>
          <a:p>
            <a:endParaRPr lang="en-US" dirty="0"/>
          </a:p>
        </p:txBody>
      </p:sp>
      <p:pic>
        <p:nvPicPr>
          <p:cNvPr id="4" name="Picture 3" descr="jira21.png"/>
          <p:cNvPicPr/>
          <p:nvPr/>
        </p:nvPicPr>
        <p:blipFill>
          <a:blip r:embed="rId2">
            <a:extLst>
              <a:ext uri="{28A0092B-C50C-407E-A947-70E740481C1C}">
                <a14:useLocalDpi xmlns:a14="http://schemas.microsoft.com/office/drawing/2010/main" val="0"/>
              </a:ext>
            </a:extLst>
          </a:blip>
          <a:srcRect/>
          <a:stretch>
            <a:fillRect/>
          </a:stretch>
        </p:blipFill>
        <p:spPr bwMode="auto">
          <a:xfrm>
            <a:off x="1777285" y="2759788"/>
            <a:ext cx="7881870" cy="3688281"/>
          </a:xfrm>
          <a:prstGeom prst="rect">
            <a:avLst/>
          </a:prstGeom>
          <a:noFill/>
          <a:ln>
            <a:noFill/>
          </a:ln>
        </p:spPr>
      </p:pic>
    </p:spTree>
    <p:extLst>
      <p:ext uri="{BB962C8B-B14F-4D97-AF65-F5344CB8AC3E}">
        <p14:creationId xmlns:p14="http://schemas.microsoft.com/office/powerpoint/2010/main" val="3271292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err="1"/>
              <a:t>Hiển</a:t>
            </a:r>
            <a:r>
              <a:rPr lang="en-US" dirty="0"/>
              <a:t> </a:t>
            </a:r>
            <a:r>
              <a:rPr lang="en-US" dirty="0" err="1"/>
              <a:t>thị</a:t>
            </a:r>
            <a:r>
              <a:rPr lang="en-US" dirty="0"/>
              <a:t> </a:t>
            </a:r>
            <a:r>
              <a:rPr lang="en-US" dirty="0" err="1"/>
              <a:t>báo</a:t>
            </a:r>
            <a:r>
              <a:rPr lang="en-US" dirty="0"/>
              <a:t> </a:t>
            </a:r>
            <a:r>
              <a:rPr lang="en-US" dirty="0" err="1"/>
              <a:t>cáo</a:t>
            </a:r>
            <a:r>
              <a:rPr lang="en-US" dirty="0"/>
              <a:t> </a:t>
            </a:r>
            <a:r>
              <a:rPr lang="en-US" dirty="0" err="1"/>
              <a:t>thống</a:t>
            </a:r>
            <a:r>
              <a:rPr lang="en-US" dirty="0"/>
              <a:t> </a:t>
            </a:r>
            <a:r>
              <a:rPr lang="en-US" dirty="0" err="1"/>
              <a:t>kê</a:t>
            </a:r>
            <a:r>
              <a:rPr lang="en-US" dirty="0"/>
              <a:t> </a:t>
            </a:r>
            <a:r>
              <a:rPr lang="en-US" dirty="0" err="1"/>
              <a:t>dưới</a:t>
            </a:r>
            <a:r>
              <a:rPr lang="en-US" dirty="0"/>
              <a:t> </a:t>
            </a:r>
            <a:r>
              <a:rPr lang="en-US" dirty="0" err="1"/>
              <a:t>dạng</a:t>
            </a:r>
            <a:r>
              <a:rPr lang="en-US" dirty="0"/>
              <a:t> </a:t>
            </a:r>
            <a:r>
              <a:rPr lang="en-US" dirty="0" err="1"/>
              <a:t>biểu</a:t>
            </a:r>
            <a:r>
              <a:rPr lang="en-US" dirty="0"/>
              <a:t> </a:t>
            </a:r>
            <a:r>
              <a:rPr lang="en-US" dirty="0" err="1"/>
              <a:t>đồ</a:t>
            </a:r>
            <a:r>
              <a:rPr lang="en-US" dirty="0"/>
              <a:t> </a:t>
            </a:r>
            <a:r>
              <a:rPr lang="en-US" dirty="0" err="1"/>
              <a:t>hình</a:t>
            </a:r>
            <a:r>
              <a:rPr lang="en-US" dirty="0"/>
              <a:t> </a:t>
            </a:r>
            <a:r>
              <a:rPr lang="en-US" dirty="0" err="1"/>
              <a:t>tròn</a:t>
            </a:r>
            <a:r>
              <a:rPr lang="en-US" dirty="0"/>
              <a:t> </a:t>
            </a:r>
            <a:r>
              <a:rPr lang="en-US" dirty="0" err="1"/>
              <a:t>dựa</a:t>
            </a:r>
            <a:r>
              <a:rPr lang="en-US" dirty="0"/>
              <a:t> </a:t>
            </a:r>
            <a:r>
              <a:rPr lang="en-US" dirty="0" err="1"/>
              <a:t>trên</a:t>
            </a:r>
            <a:r>
              <a:rPr lang="en-US" dirty="0"/>
              <a:t> </a:t>
            </a:r>
            <a:r>
              <a:rPr lang="en-US" dirty="0" err="1"/>
              <a:t>tiêu</a:t>
            </a:r>
            <a:r>
              <a:rPr lang="en-US" dirty="0"/>
              <a:t> </a:t>
            </a:r>
            <a:r>
              <a:rPr lang="en-US" dirty="0" err="1"/>
              <a:t>chí</a:t>
            </a:r>
            <a:r>
              <a:rPr lang="en-US" dirty="0"/>
              <a:t> </a:t>
            </a:r>
            <a:r>
              <a:rPr lang="en-US" dirty="0" err="1"/>
              <a:t>thống</a:t>
            </a:r>
            <a:r>
              <a:rPr lang="en-US" dirty="0"/>
              <a:t> </a:t>
            </a:r>
            <a:r>
              <a:rPr lang="en-US" dirty="0" err="1"/>
              <a:t>kê</a:t>
            </a:r>
            <a:r>
              <a:rPr lang="en-US" dirty="0"/>
              <a:t> do </a:t>
            </a:r>
            <a:r>
              <a:rPr lang="en-US" dirty="0" err="1"/>
              <a:t>người</a:t>
            </a:r>
            <a:r>
              <a:rPr lang="en-US" dirty="0"/>
              <a:t> </a:t>
            </a:r>
            <a:r>
              <a:rPr lang="en-US" dirty="0" err="1"/>
              <a:t>dùng</a:t>
            </a:r>
            <a:r>
              <a:rPr lang="en-US" dirty="0"/>
              <a:t> </a:t>
            </a:r>
            <a:r>
              <a:rPr lang="en-US" dirty="0" err="1"/>
              <a:t>lựa</a:t>
            </a:r>
            <a:r>
              <a:rPr lang="en-US" dirty="0"/>
              <a:t> </a:t>
            </a:r>
            <a:r>
              <a:rPr lang="en-US" dirty="0" err="1"/>
              <a:t>chọn</a:t>
            </a:r>
            <a:endParaRPr lang="en-US" dirty="0"/>
          </a:p>
          <a:p>
            <a:pPr marL="0" indent="0">
              <a:buNone/>
            </a:pPr>
            <a:endParaRPr lang="en-US" dirty="0"/>
          </a:p>
        </p:txBody>
      </p:sp>
      <p:pic>
        <p:nvPicPr>
          <p:cNvPr id="4" name="Picture 3" descr="jira.png"/>
          <p:cNvPicPr/>
          <p:nvPr/>
        </p:nvPicPr>
        <p:blipFill>
          <a:blip r:embed="rId2">
            <a:extLst>
              <a:ext uri="{28A0092B-C50C-407E-A947-70E740481C1C}">
                <a14:useLocalDpi xmlns:a14="http://schemas.microsoft.com/office/drawing/2010/main" val="0"/>
              </a:ext>
            </a:extLst>
          </a:blip>
          <a:srcRect/>
          <a:stretch>
            <a:fillRect/>
          </a:stretch>
        </p:blipFill>
        <p:spPr bwMode="auto">
          <a:xfrm>
            <a:off x="1416957" y="3006724"/>
            <a:ext cx="8632896" cy="3651653"/>
          </a:xfrm>
          <a:prstGeom prst="rect">
            <a:avLst/>
          </a:prstGeom>
          <a:noFill/>
          <a:ln>
            <a:noFill/>
          </a:ln>
        </p:spPr>
      </p:pic>
    </p:spTree>
    <p:extLst>
      <p:ext uri="{BB962C8B-B14F-4D97-AF65-F5344CB8AC3E}">
        <p14:creationId xmlns:p14="http://schemas.microsoft.com/office/powerpoint/2010/main" val="2972742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err="1"/>
              <a:t>Báo</a:t>
            </a:r>
            <a:r>
              <a:rPr lang="en-US" dirty="0"/>
              <a:t> </a:t>
            </a:r>
            <a:r>
              <a:rPr lang="en-US" dirty="0" err="1"/>
              <a:t>cáo</a:t>
            </a:r>
            <a:r>
              <a:rPr lang="en-US" dirty="0"/>
              <a:t> </a:t>
            </a:r>
            <a:r>
              <a:rPr lang="en-US" dirty="0" err="1"/>
              <a:t>số</a:t>
            </a:r>
            <a:r>
              <a:rPr lang="en-US" dirty="0"/>
              <a:t> </a:t>
            </a:r>
            <a:r>
              <a:rPr lang="en-US" dirty="0" err="1"/>
              <a:t>lượng</a:t>
            </a:r>
            <a:r>
              <a:rPr lang="en-US" dirty="0"/>
              <a:t> issue </a:t>
            </a:r>
            <a:r>
              <a:rPr lang="en-US" dirty="0" err="1"/>
              <a:t>được</a:t>
            </a:r>
            <a:r>
              <a:rPr lang="en-US" dirty="0"/>
              <a:t> </a:t>
            </a:r>
            <a:r>
              <a:rPr lang="en-US" dirty="0" err="1"/>
              <a:t>tạo</a:t>
            </a:r>
            <a:r>
              <a:rPr lang="en-US" dirty="0"/>
              <a:t> </a:t>
            </a:r>
            <a:r>
              <a:rPr lang="en-US" dirty="0" err="1"/>
              <a:t>trong</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nhất</a:t>
            </a:r>
            <a:r>
              <a:rPr lang="en-US" dirty="0"/>
              <a:t> </a:t>
            </a:r>
            <a:r>
              <a:rPr lang="en-US" dirty="0" err="1"/>
              <a:t>định</a:t>
            </a:r>
            <a:r>
              <a:rPr lang="en-US" dirty="0"/>
              <a:t> do </a:t>
            </a:r>
            <a:r>
              <a:rPr lang="en-US" dirty="0" err="1"/>
              <a:t>người</a:t>
            </a:r>
            <a:r>
              <a:rPr lang="en-US" dirty="0"/>
              <a:t> </a:t>
            </a:r>
            <a:r>
              <a:rPr lang="en-US" dirty="0" err="1"/>
              <a:t>dùng</a:t>
            </a:r>
            <a:r>
              <a:rPr lang="en-US" dirty="0"/>
              <a:t> </a:t>
            </a:r>
            <a:r>
              <a:rPr lang="en-US" dirty="0" err="1"/>
              <a:t>lựa</a:t>
            </a:r>
            <a:r>
              <a:rPr lang="en-US" dirty="0"/>
              <a:t> </a:t>
            </a:r>
            <a:r>
              <a:rPr lang="en-US" dirty="0" err="1"/>
              <a:t>chọn</a:t>
            </a:r>
            <a:endParaRPr lang="en-US" dirty="0"/>
          </a:p>
          <a:p>
            <a:pPr marL="0" indent="0">
              <a:buNone/>
            </a:pPr>
            <a:endParaRPr lang="en-US" dirty="0"/>
          </a:p>
        </p:txBody>
      </p:sp>
      <p:pic>
        <p:nvPicPr>
          <p:cNvPr id="4" name="Picture 3" descr="jira25.png"/>
          <p:cNvPicPr/>
          <p:nvPr/>
        </p:nvPicPr>
        <p:blipFill>
          <a:blip r:embed="rId2">
            <a:extLst>
              <a:ext uri="{28A0092B-C50C-407E-A947-70E740481C1C}">
                <a14:useLocalDpi xmlns:a14="http://schemas.microsoft.com/office/drawing/2010/main" val="0"/>
              </a:ext>
            </a:extLst>
          </a:blip>
          <a:srcRect/>
          <a:stretch>
            <a:fillRect/>
          </a:stretch>
        </p:blipFill>
        <p:spPr bwMode="auto">
          <a:xfrm>
            <a:off x="1309839" y="2940251"/>
            <a:ext cx="8310679" cy="3308148"/>
          </a:xfrm>
          <a:prstGeom prst="rect">
            <a:avLst/>
          </a:prstGeom>
          <a:noFill/>
          <a:ln>
            <a:noFill/>
          </a:ln>
        </p:spPr>
      </p:pic>
    </p:spTree>
    <p:extLst>
      <p:ext uri="{BB962C8B-B14F-4D97-AF65-F5344CB8AC3E}">
        <p14:creationId xmlns:p14="http://schemas.microsoft.com/office/powerpoint/2010/main" val="2834996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a:t>
            </a:r>
            <a:r>
              <a:rPr lang="en-US" dirty="0" err="1" smtClean="0"/>
              <a:t>sánh</a:t>
            </a:r>
            <a:r>
              <a:rPr lang="en-US" dirty="0" smtClean="0"/>
              <a:t> </a:t>
            </a:r>
            <a:r>
              <a:rPr lang="en-US" dirty="0" err="1" smtClean="0"/>
              <a:t>Jira</a:t>
            </a:r>
            <a:r>
              <a:rPr lang="en-US" dirty="0" smtClean="0"/>
              <a:t> </a:t>
            </a:r>
            <a:r>
              <a:rPr lang="en-US" dirty="0" err="1" smtClean="0"/>
              <a:t>với</a:t>
            </a:r>
            <a:r>
              <a:rPr lang="en-US" dirty="0" smtClean="0"/>
              <a:t> Taiga	</a:t>
            </a:r>
            <a:endParaRPr lang="en-US" dirty="0"/>
          </a:p>
        </p:txBody>
      </p:sp>
      <p:sp>
        <p:nvSpPr>
          <p:cNvPr id="3" name="Content Placeholder 2"/>
          <p:cNvSpPr>
            <a:spLocks noGrp="1"/>
          </p:cNvSpPr>
          <p:nvPr>
            <p:ph idx="1"/>
          </p:nvPr>
        </p:nvSpPr>
        <p:spPr/>
        <p:txBody>
          <a:bodyPr/>
          <a:lstStyle/>
          <a:p>
            <a:r>
              <a:rPr lang="en-US" dirty="0" smtClean="0"/>
              <a:t>Taiga </a:t>
            </a:r>
            <a:r>
              <a:rPr lang="en-US" dirty="0" err="1" smtClean="0"/>
              <a:t>ko</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được</a:t>
            </a:r>
            <a:r>
              <a:rPr lang="en-US" dirty="0" smtClean="0"/>
              <a:t> </a:t>
            </a:r>
            <a:r>
              <a:rPr lang="en-US" dirty="0" err="1" smtClean="0"/>
              <a:t>với</a:t>
            </a:r>
            <a:r>
              <a:rPr lang="en-US" dirty="0" smtClean="0"/>
              <a:t> Jenkins</a:t>
            </a:r>
          </a:p>
          <a:p>
            <a:r>
              <a:rPr lang="en-US" dirty="0" smtClean="0"/>
              <a:t>Taiga </a:t>
            </a:r>
            <a:r>
              <a:rPr lang="en-US" dirty="0" err="1" smtClean="0"/>
              <a:t>không</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cho</a:t>
            </a:r>
            <a:r>
              <a:rPr lang="en-US" dirty="0" smtClean="0"/>
              <a:t> </a:t>
            </a:r>
            <a:r>
              <a:rPr lang="en-US" dirty="0" err="1" smtClean="0"/>
              <a:t>việc</a:t>
            </a:r>
            <a:r>
              <a:rPr lang="en-US" dirty="0" smtClean="0"/>
              <a:t> </a:t>
            </a:r>
            <a:r>
              <a:rPr lang="en-US" dirty="0" err="1" smtClean="0"/>
              <a:t>tiếp</a:t>
            </a:r>
            <a:r>
              <a:rPr lang="en-US" dirty="0" smtClean="0"/>
              <a:t> </a:t>
            </a:r>
            <a:r>
              <a:rPr lang="en-US" dirty="0" err="1" smtClean="0"/>
              <a:t>nhận</a:t>
            </a:r>
            <a:r>
              <a:rPr lang="en-US" dirty="0" smtClean="0"/>
              <a:t> </a:t>
            </a:r>
            <a:r>
              <a:rPr lang="en-US" dirty="0" err="1" smtClean="0"/>
              <a:t>các</a:t>
            </a:r>
            <a:r>
              <a:rPr lang="en-US" dirty="0" smtClean="0"/>
              <a:t> </a:t>
            </a:r>
            <a:r>
              <a:rPr lang="en-US" dirty="0" err="1" smtClean="0"/>
              <a:t>khiếu</a:t>
            </a:r>
            <a:r>
              <a:rPr lang="en-US" dirty="0" smtClean="0"/>
              <a:t> </a:t>
            </a:r>
            <a:r>
              <a:rPr lang="en-US" dirty="0" err="1" smtClean="0"/>
              <a:t>nại</a:t>
            </a:r>
            <a:r>
              <a:rPr lang="en-US" dirty="0" smtClean="0"/>
              <a:t> </a:t>
            </a:r>
            <a:r>
              <a:rPr lang="en-US" dirty="0" err="1" smtClean="0"/>
              <a:t>từ</a:t>
            </a:r>
            <a:r>
              <a:rPr lang="en-US" dirty="0" smtClean="0"/>
              <a:t> </a:t>
            </a:r>
            <a:r>
              <a:rPr lang="en-US" dirty="0" err="1" smtClean="0"/>
              <a:t>bên</a:t>
            </a:r>
            <a:r>
              <a:rPr lang="en-US" dirty="0" smtClean="0"/>
              <a:t> </a:t>
            </a:r>
            <a:r>
              <a:rPr lang="en-US" dirty="0" err="1" smtClean="0"/>
              <a:t>ngoài</a:t>
            </a:r>
            <a:r>
              <a:rPr lang="en-US" dirty="0" smtClean="0"/>
              <a:t>, </a:t>
            </a:r>
            <a:r>
              <a:rPr lang="en-US" dirty="0" err="1" smtClean="0"/>
              <a:t>chủ</a:t>
            </a:r>
            <a:r>
              <a:rPr lang="en-US" dirty="0" smtClean="0"/>
              <a:t> </a:t>
            </a:r>
            <a:r>
              <a:rPr lang="en-US" dirty="0" err="1" smtClean="0"/>
              <a:t>yếu</a:t>
            </a:r>
            <a:r>
              <a:rPr lang="en-US" dirty="0" smtClean="0"/>
              <a:t> </a:t>
            </a:r>
            <a:r>
              <a:rPr lang="en-US" dirty="0" err="1" smtClean="0"/>
              <a:t>chỉ</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cho</a:t>
            </a:r>
            <a:r>
              <a:rPr lang="en-US" dirty="0" smtClean="0"/>
              <a:t> </a:t>
            </a:r>
            <a:r>
              <a:rPr lang="en-US" dirty="0" err="1" smtClean="0"/>
              <a:t>Deverlop</a:t>
            </a:r>
            <a:endParaRPr lang="en-US" dirty="0"/>
          </a:p>
        </p:txBody>
      </p:sp>
    </p:spTree>
    <p:extLst>
      <p:ext uri="{BB962C8B-B14F-4D97-AF65-F5344CB8AC3E}">
        <p14:creationId xmlns:p14="http://schemas.microsoft.com/office/powerpoint/2010/main" val="478361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Tích</a:t>
            </a:r>
            <a:r>
              <a:rPr lang="en-US" dirty="0" smtClean="0"/>
              <a:t> </a:t>
            </a:r>
            <a:r>
              <a:rPr lang="en-US" dirty="0" err="1" smtClean="0"/>
              <a:t>hợp</a:t>
            </a:r>
            <a:r>
              <a:rPr lang="en-US" dirty="0" smtClean="0"/>
              <a:t> </a:t>
            </a:r>
            <a:r>
              <a:rPr lang="en-US" dirty="0" err="1" smtClean="0"/>
              <a:t>Git</a:t>
            </a:r>
            <a:r>
              <a:rPr lang="en-US" dirty="0" smtClean="0"/>
              <a:t> </a:t>
            </a:r>
            <a:r>
              <a:rPr lang="en-US" dirty="0" err="1" smtClean="0"/>
              <a:t>với</a:t>
            </a:r>
            <a:r>
              <a:rPr lang="en-US" dirty="0" smtClean="0"/>
              <a:t> </a:t>
            </a:r>
            <a:r>
              <a:rPr lang="en-US" dirty="0" err="1" smtClean="0"/>
              <a:t>Jira</a:t>
            </a:r>
            <a:r>
              <a:rPr lang="en-US" dirty="0" smtClean="0"/>
              <a:t>, why need?</a:t>
            </a:r>
            <a:endParaRPr lang="en-US" dirty="0"/>
          </a:p>
        </p:txBody>
      </p:sp>
      <p:sp>
        <p:nvSpPr>
          <p:cNvPr id="3" name="Content Placeholder 2"/>
          <p:cNvSpPr>
            <a:spLocks noGrp="1"/>
          </p:cNvSpPr>
          <p:nvPr>
            <p:ph idx="1"/>
          </p:nvPr>
        </p:nvSpPr>
        <p:spPr/>
        <p:txBody>
          <a:bodyPr/>
          <a:lstStyle/>
          <a:p>
            <a:r>
              <a:rPr lang="en-US" dirty="0" smtClean="0"/>
              <a:t>View </a:t>
            </a:r>
            <a:r>
              <a:rPr lang="en-US" dirty="0" err="1" smtClean="0"/>
              <a:t>Git</a:t>
            </a:r>
            <a:r>
              <a:rPr lang="en-US" dirty="0" smtClean="0"/>
              <a:t> Commits, Branches, Tags in </a:t>
            </a:r>
            <a:r>
              <a:rPr lang="en-US" dirty="0" err="1" smtClean="0"/>
              <a:t>Jira</a:t>
            </a:r>
            <a:r>
              <a:rPr lang="en-US" dirty="0" smtClean="0"/>
              <a:t>. All </a:t>
            </a:r>
            <a:r>
              <a:rPr lang="en-US" dirty="0" err="1" smtClean="0"/>
              <a:t>Git</a:t>
            </a:r>
            <a:r>
              <a:rPr lang="en-US" dirty="0" smtClean="0"/>
              <a:t> servers including </a:t>
            </a:r>
            <a:r>
              <a:rPr lang="en-US" dirty="0" err="1" smtClean="0"/>
              <a:t>GitHub</a:t>
            </a:r>
            <a:r>
              <a:rPr lang="en-US" dirty="0" smtClean="0"/>
              <a:t>, </a:t>
            </a:r>
            <a:r>
              <a:rPr lang="en-US" dirty="0" err="1" smtClean="0"/>
              <a:t>Bitbucket</a:t>
            </a:r>
            <a:r>
              <a:rPr lang="en-US" dirty="0" smtClean="0"/>
              <a:t>, </a:t>
            </a:r>
            <a:r>
              <a:rPr lang="en-US" dirty="0" err="1" smtClean="0"/>
              <a:t>GitLab</a:t>
            </a:r>
            <a:r>
              <a:rPr lang="en-US" dirty="0" smtClean="0"/>
              <a:t>, </a:t>
            </a:r>
            <a:r>
              <a:rPr lang="en-US" dirty="0" err="1" smtClean="0"/>
              <a:t>Gerrit</a:t>
            </a:r>
            <a:r>
              <a:rPr lang="en-US" dirty="0" smtClean="0"/>
              <a:t> &amp; VSTS/TFS supported</a:t>
            </a:r>
          </a:p>
          <a:p>
            <a:r>
              <a:rPr lang="en-US" dirty="0" smtClean="0"/>
              <a:t>Understand development status</a:t>
            </a:r>
          </a:p>
          <a:p>
            <a:r>
              <a:rPr lang="en-US" dirty="0" smtClean="0"/>
              <a:t>Makes </a:t>
            </a:r>
            <a:r>
              <a:rPr lang="en-US" dirty="0" err="1" smtClean="0"/>
              <a:t>Jira</a:t>
            </a:r>
            <a:r>
              <a:rPr lang="en-US" dirty="0" smtClean="0"/>
              <a:t> more </a:t>
            </a:r>
            <a:r>
              <a:rPr lang="en-US" dirty="0" err="1" smtClean="0"/>
              <a:t>convenvient</a:t>
            </a:r>
            <a:r>
              <a:rPr lang="en-US" dirty="0" smtClean="0"/>
              <a:t> to use with direct links back to the code from the issue reports</a:t>
            </a:r>
            <a:endParaRPr lang="en-US" dirty="0"/>
          </a:p>
        </p:txBody>
      </p:sp>
    </p:spTree>
    <p:extLst>
      <p:ext uri="{BB962C8B-B14F-4D97-AF65-F5344CB8AC3E}">
        <p14:creationId xmlns:p14="http://schemas.microsoft.com/office/powerpoint/2010/main" val="1745301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r>
              <a:rPr lang="en-US" dirty="0" smtClean="0"/>
              <a:t>Installation of plugin in JIRA</a:t>
            </a:r>
          </a:p>
          <a:p>
            <a:r>
              <a:rPr lang="en-US" dirty="0" smtClean="0"/>
              <a:t>Setup JIRA </a:t>
            </a:r>
            <a:r>
              <a:rPr lang="en-US" dirty="0" err="1" smtClean="0"/>
              <a:t>Responsitory</a:t>
            </a:r>
            <a:endParaRPr lang="en-US" dirty="0" smtClean="0"/>
          </a:p>
          <a:p>
            <a:r>
              <a:rPr lang="en-US" dirty="0" smtClean="0"/>
              <a:t>Check issue for GIT Integration		</a:t>
            </a:r>
          </a:p>
          <a:p>
            <a:pPr marL="0" indent="0">
              <a:buNone/>
            </a:pPr>
            <a:endParaRPr lang="en-US" dirty="0"/>
          </a:p>
        </p:txBody>
      </p:sp>
    </p:spTree>
    <p:extLst>
      <p:ext uri="{BB962C8B-B14F-4D97-AF65-F5344CB8AC3E}">
        <p14:creationId xmlns:p14="http://schemas.microsoft.com/office/powerpoint/2010/main" val="696804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40996" y="2052638"/>
            <a:ext cx="7671783" cy="4195762"/>
          </a:xfrm>
          <a:prstGeom prst="rect">
            <a:avLst/>
          </a:prstGeom>
        </p:spPr>
      </p:pic>
    </p:spTree>
    <p:extLst>
      <p:ext uri="{BB962C8B-B14F-4D97-AF65-F5344CB8AC3E}">
        <p14:creationId xmlns:p14="http://schemas.microsoft.com/office/powerpoint/2010/main" val="1695377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r>
              <a:rPr lang="vi-VN" dirty="0"/>
              <a:t>1. Giới thiệu về JIRA và công cụ theo dõi dự án</a:t>
            </a:r>
          </a:p>
          <a:p>
            <a:r>
              <a:rPr lang="vi-VN" dirty="0"/>
              <a:t>2. </a:t>
            </a:r>
            <a:endParaRPr lang="en-US" dirty="0"/>
          </a:p>
        </p:txBody>
      </p:sp>
    </p:spTree>
    <p:extLst>
      <p:ext uri="{BB962C8B-B14F-4D97-AF65-F5344CB8AC3E}">
        <p14:creationId xmlns:p14="http://schemas.microsoft.com/office/powerpoint/2010/main" val="93726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Jira</a:t>
            </a:r>
            <a:r>
              <a:rPr lang="en-US" dirty="0" smtClean="0"/>
              <a:t>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fontAlgn="base"/>
            <a:r>
              <a:rPr lang="vi-VN" dirty="0"/>
              <a:t>Jira: </a:t>
            </a:r>
            <a:r>
              <a:rPr lang="vi-VN" b="1" dirty="0"/>
              <a:t>JIRA là một công cụ để theo dõi lỗi/ quản lý dự án (defect tracking/ project management) và được phát triển bởi công ty Atlassian ,Inc . Nó là một nền tảng độc lập</a:t>
            </a:r>
            <a:r>
              <a:rPr lang="vi-VN" b="1" dirty="0" smtClean="0"/>
              <a:t>.</a:t>
            </a:r>
            <a:endParaRPr lang="en-US" b="1" dirty="0" smtClean="0"/>
          </a:p>
          <a:p>
            <a:pPr fontAlgn="base"/>
            <a:r>
              <a:rPr lang="vi-VN" dirty="0" smtClean="0"/>
              <a:t>Tính </a:t>
            </a:r>
            <a:r>
              <a:rPr lang="vi-VN" dirty="0"/>
              <a:t>năng chính:</a:t>
            </a:r>
          </a:p>
          <a:p>
            <a:pPr lvl="1" fontAlgn="base"/>
            <a:r>
              <a:rPr lang="vi-VN" dirty="0"/>
              <a:t>Quản lý, theo dõi tiến độ của dự án</a:t>
            </a:r>
          </a:p>
          <a:p>
            <a:pPr lvl="1" fontAlgn="base"/>
            <a:r>
              <a:rPr lang="vi-VN" dirty="0"/>
              <a:t>Quản lý lỗi, tính năng, công việc, những cải tiến hoặc bất kỳ vấn đề gì</a:t>
            </a:r>
          </a:p>
          <a:p>
            <a:pPr lvl="1" fontAlgn="base"/>
            <a:r>
              <a:rPr lang="vi-VN" dirty="0"/>
              <a:t>Tìm kiếm nhanh chóng với bộ lọc JIRA Query Language</a:t>
            </a:r>
          </a:p>
          <a:p>
            <a:pPr lvl="1" fontAlgn="base"/>
            <a:r>
              <a:rPr lang="vi-VN" dirty="0"/>
              <a:t>Xây dựng quy trình làm việc tương thích với yêu cầu của từng dự án</a:t>
            </a:r>
          </a:p>
          <a:p>
            <a:pPr lvl="1" fontAlgn="base"/>
            <a:r>
              <a:rPr lang="vi-VN" dirty="0"/>
              <a:t>Cung cấp nhiều loại báo cáo thống kê với rất nhiều loại biểu đồ khác nhau phù hợp với nhiều loại hình dự án, nhiều đối tượng người dùng</a:t>
            </a:r>
          </a:p>
          <a:p>
            <a:pPr lvl="1" fontAlgn="base"/>
            <a:r>
              <a:rPr lang="vi-VN" dirty="0"/>
              <a:t>Dễ dàng tích hợp với các hệ thống khác (như Email, Excel, RSS...)</a:t>
            </a:r>
          </a:p>
          <a:p>
            <a:pPr lvl="1" fontAlgn="base"/>
            <a:r>
              <a:rPr lang="vi-VN" dirty="0"/>
              <a:t>Có thể chạy trên hầu hết các nền tảng phần cứng, hệ điều hành và cơ sở dữ liệu</a:t>
            </a:r>
          </a:p>
          <a:p>
            <a:endParaRPr lang="en-US" dirty="0"/>
          </a:p>
        </p:txBody>
      </p:sp>
    </p:spTree>
    <p:extLst>
      <p:ext uri="{BB962C8B-B14F-4D97-AF65-F5344CB8AC3E}">
        <p14:creationId xmlns:p14="http://schemas.microsoft.com/office/powerpoint/2010/main" val="35112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090889"/>
          </a:xfrm>
        </p:spPr>
        <p:txBody>
          <a:bodyPr/>
          <a:lstStyle/>
          <a:p>
            <a:r>
              <a:rPr lang="en-US" dirty="0" err="1" smtClean="0"/>
              <a:t>Khái</a:t>
            </a:r>
            <a:r>
              <a:rPr lang="en-US" dirty="0" smtClean="0"/>
              <a:t> </a:t>
            </a:r>
            <a:r>
              <a:rPr lang="en-US" dirty="0" err="1" smtClean="0"/>
              <a:t>niệm</a:t>
            </a:r>
            <a:r>
              <a:rPr lang="en-US" dirty="0" smtClean="0"/>
              <a:t> </a:t>
            </a:r>
            <a:r>
              <a:rPr lang="en-US" dirty="0" err="1" smtClean="0"/>
              <a:t>Jira</a:t>
            </a:r>
            <a:endParaRPr lang="en-US" dirty="0"/>
          </a:p>
        </p:txBody>
      </p:sp>
      <p:sp>
        <p:nvSpPr>
          <p:cNvPr id="3" name="Content Placeholder 2"/>
          <p:cNvSpPr>
            <a:spLocks noGrp="1"/>
          </p:cNvSpPr>
          <p:nvPr>
            <p:ph idx="1"/>
          </p:nvPr>
        </p:nvSpPr>
        <p:spPr>
          <a:xfrm>
            <a:off x="1295402" y="2492537"/>
            <a:ext cx="9601196" cy="3318936"/>
          </a:xfrm>
        </p:spPr>
        <p:txBody>
          <a:bodyPr/>
          <a:lstStyle/>
          <a:p>
            <a:r>
              <a:rPr lang="en-US" dirty="0" err="1" smtClean="0"/>
              <a:t>Jira</a:t>
            </a:r>
            <a:r>
              <a:rPr lang="en-US" dirty="0" smtClean="0"/>
              <a:t> </a:t>
            </a:r>
            <a:r>
              <a:rPr lang="en-US" dirty="0" err="1"/>
              <a:t>dựa</a:t>
            </a:r>
            <a:r>
              <a:rPr lang="en-US" dirty="0"/>
              <a:t> </a:t>
            </a:r>
            <a:r>
              <a:rPr lang="en-US" dirty="0" err="1"/>
              <a:t>trên</a:t>
            </a:r>
            <a:r>
              <a:rPr lang="en-US" dirty="0"/>
              <a:t> 3 </a:t>
            </a:r>
            <a:r>
              <a:rPr lang="en-US" dirty="0" err="1"/>
              <a:t>khái</a:t>
            </a:r>
            <a:r>
              <a:rPr lang="en-US" dirty="0"/>
              <a:t> </a:t>
            </a:r>
            <a:r>
              <a:rPr lang="en-US" dirty="0" err="1"/>
              <a:t>niệm</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881482" y="3382902"/>
            <a:ext cx="3638095" cy="2428571"/>
          </a:xfrm>
          <a:prstGeom prst="rect">
            <a:avLst/>
          </a:prstGeom>
        </p:spPr>
      </p:pic>
      <p:pic>
        <p:nvPicPr>
          <p:cNvPr id="5" name="Picture 4"/>
          <p:cNvPicPr>
            <a:picLocks noChangeAspect="1"/>
          </p:cNvPicPr>
          <p:nvPr/>
        </p:nvPicPr>
        <p:blipFill>
          <a:blip r:embed="rId3"/>
          <a:stretch>
            <a:fillRect/>
          </a:stretch>
        </p:blipFill>
        <p:spPr>
          <a:xfrm>
            <a:off x="6401573" y="3382902"/>
            <a:ext cx="4057143" cy="2066667"/>
          </a:xfrm>
          <a:prstGeom prst="rect">
            <a:avLst/>
          </a:prstGeom>
        </p:spPr>
      </p:pic>
    </p:spTree>
    <p:extLst>
      <p:ext uri="{BB962C8B-B14F-4D97-AF65-F5344CB8AC3E}">
        <p14:creationId xmlns:p14="http://schemas.microsoft.com/office/powerpoint/2010/main" val="220420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Vì</a:t>
            </a:r>
            <a:r>
              <a:rPr lang="en-US" dirty="0" smtClean="0"/>
              <a:t> </a:t>
            </a:r>
            <a:r>
              <a:rPr lang="en-US" dirty="0" err="1" smtClean="0"/>
              <a:t>sao</a:t>
            </a:r>
            <a:r>
              <a:rPr lang="en-US" dirty="0" smtClean="0"/>
              <a:t> </a:t>
            </a:r>
            <a:r>
              <a:rPr lang="en-US" dirty="0" err="1" smtClean="0"/>
              <a:t>nên</a:t>
            </a:r>
            <a:r>
              <a:rPr lang="en-US" dirty="0" smtClean="0"/>
              <a:t> dung </a:t>
            </a:r>
            <a:r>
              <a:rPr lang="en-US" dirty="0" err="1" smtClean="0"/>
              <a:t>Jira</a:t>
            </a:r>
            <a:r>
              <a:rPr lang="en-US" dirty="0" smtClean="0"/>
              <a:t>?</a:t>
            </a:r>
            <a:endParaRPr lang="en-US" dirty="0"/>
          </a:p>
        </p:txBody>
      </p:sp>
      <p:sp>
        <p:nvSpPr>
          <p:cNvPr id="3" name="Content Placeholder 2"/>
          <p:cNvSpPr>
            <a:spLocks noGrp="1"/>
          </p:cNvSpPr>
          <p:nvPr>
            <p:ph idx="1"/>
          </p:nvPr>
        </p:nvSpPr>
        <p:spPr/>
        <p:txBody>
          <a:bodyPr>
            <a:normAutofit/>
          </a:bodyPr>
          <a:lstStyle/>
          <a:p>
            <a:pPr fontAlgn="base"/>
            <a:r>
              <a:rPr lang="vi-VN" dirty="0" smtClean="0"/>
              <a:t>Dễ </a:t>
            </a:r>
            <a:r>
              <a:rPr lang="vi-VN" dirty="0"/>
              <a:t>dàng lựa chọn nhiều loại dự án với các mục đích khác nhau</a:t>
            </a:r>
          </a:p>
          <a:p>
            <a:pPr fontAlgn="base"/>
            <a:r>
              <a:rPr lang="vi-VN" dirty="0"/>
              <a:t>Dễ dàng lên kế hoạch, phân chia nhiệm vụ cho các thành viên</a:t>
            </a:r>
          </a:p>
          <a:p>
            <a:pPr fontAlgn="base"/>
            <a:r>
              <a:rPr lang="vi-VN" dirty="0"/>
              <a:t>Tạo ra quy trình làm việc hiệu quả</a:t>
            </a:r>
          </a:p>
          <a:p>
            <a:pPr fontAlgn="base"/>
            <a:r>
              <a:rPr lang="vi-VN" dirty="0"/>
              <a:t>Dễ dàng quản lý nhiều dự án phần mềm cùng </a:t>
            </a:r>
            <a:r>
              <a:rPr lang="vi-VN" dirty="0" smtClean="0"/>
              <a:t>lúc</a:t>
            </a:r>
            <a:endParaRPr lang="vi-VN" dirty="0"/>
          </a:p>
          <a:p>
            <a:pPr fontAlgn="base"/>
            <a:r>
              <a:rPr lang="vi-VN" dirty="0"/>
              <a:t>Bộ lọc JIRA Query Language giúp tìm kiếm nhanh chóng</a:t>
            </a:r>
          </a:p>
          <a:p>
            <a:pPr fontAlgn="base"/>
            <a:r>
              <a:rPr lang="vi-VN" dirty="0"/>
              <a:t>Dễ dàng đưa ra các báo cáo phân tích tình hình dự án một cách nhanh chóng, chính xác và hiệu quả</a:t>
            </a:r>
          </a:p>
          <a:p>
            <a:pPr fontAlgn="base"/>
            <a:r>
              <a:rPr lang="vi-VN" dirty="0"/>
              <a:t>Hơn 950 add-on mang đến các tính năng nâng cao</a:t>
            </a:r>
          </a:p>
          <a:p>
            <a:pPr fontAlgn="base"/>
            <a:r>
              <a:rPr lang="vi-VN" dirty="0"/>
              <a:t>Giao diện thân thiện, rõ ràng, dễ thao tác, thích hợp với mọi đối tượng người sử dụng</a:t>
            </a:r>
          </a:p>
          <a:p>
            <a:endParaRPr lang="vi-VN" dirty="0"/>
          </a:p>
        </p:txBody>
      </p:sp>
    </p:spTree>
    <p:extLst>
      <p:ext uri="{BB962C8B-B14F-4D97-AF65-F5344CB8AC3E}">
        <p14:creationId xmlns:p14="http://schemas.microsoft.com/office/powerpoint/2010/main" val="34198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cơ</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Jira</a:t>
            </a:r>
            <a:endParaRPr lang="en-US" dirty="0"/>
          </a:p>
        </p:txBody>
      </p:sp>
      <p:sp>
        <p:nvSpPr>
          <p:cNvPr id="5" name="Content Placeholder 4"/>
          <p:cNvSpPr>
            <a:spLocks noGrp="1"/>
          </p:cNvSpPr>
          <p:nvPr>
            <p:ph idx="1"/>
          </p:nvPr>
        </p:nvSpPr>
        <p:spPr/>
        <p:txBody>
          <a:bodyPr/>
          <a:lstStyle/>
          <a:p>
            <a:r>
              <a:rPr lang="vi-VN" dirty="0"/>
              <a:t>Roles: Xác lập các role của dự án, Mục này xác nhận ai tham gia vào dự án, những người add vào role thì mới có thể tạo Resource Allocation và project team sau này. Nhiều người có thể vào 1 role</a:t>
            </a:r>
            <a:r>
              <a:rPr lang="vi-VN" dirty="0" smtClean="0"/>
              <a:t>.</a:t>
            </a:r>
            <a:endParaRPr lang="en-US" dirty="0" smtClean="0"/>
          </a:p>
          <a:p>
            <a:r>
              <a:rPr lang="en-US" dirty="0"/>
              <a:t>Issue: </a:t>
            </a:r>
            <a:r>
              <a:rPr lang="en-US" dirty="0" err="1"/>
              <a:t>là</a:t>
            </a:r>
            <a:r>
              <a:rPr lang="en-US" dirty="0"/>
              <a:t> </a:t>
            </a:r>
            <a:r>
              <a:rPr lang="en-US" dirty="0" err="1"/>
              <a:t>các</a:t>
            </a:r>
            <a:r>
              <a:rPr lang="en-US" dirty="0"/>
              <a:t> tasks, </a:t>
            </a:r>
            <a:r>
              <a:rPr lang="en-US" dirty="0" err="1"/>
              <a:t>các</a:t>
            </a:r>
            <a:r>
              <a:rPr lang="en-US" dirty="0"/>
              <a:t> bugs, </a:t>
            </a:r>
            <a:r>
              <a:rPr lang="en-US" dirty="0" err="1"/>
              <a:t>các</a:t>
            </a:r>
            <a:r>
              <a:rPr lang="en-US" dirty="0"/>
              <a:t> features hay </a:t>
            </a:r>
            <a:r>
              <a:rPr lang="en-US" dirty="0" err="1"/>
              <a:t>bất</a:t>
            </a:r>
            <a:r>
              <a:rPr lang="en-US" dirty="0"/>
              <a:t> </a:t>
            </a:r>
            <a:r>
              <a:rPr lang="en-US" dirty="0" err="1"/>
              <a:t>kỳ</a:t>
            </a:r>
            <a:r>
              <a:rPr lang="en-US" dirty="0"/>
              <a:t> </a:t>
            </a:r>
            <a:r>
              <a:rPr lang="en-US" dirty="0" err="1"/>
              <a:t>các</a:t>
            </a:r>
            <a:r>
              <a:rPr lang="en-US" dirty="0"/>
              <a:t> type </a:t>
            </a:r>
            <a:r>
              <a:rPr lang="en-US" dirty="0" err="1"/>
              <a:t>khác</a:t>
            </a:r>
            <a:r>
              <a:rPr lang="en-US" dirty="0"/>
              <a:t> </a:t>
            </a:r>
            <a:r>
              <a:rPr lang="en-US" dirty="0" err="1"/>
              <a:t>của</a:t>
            </a:r>
            <a:r>
              <a:rPr lang="en-US" dirty="0"/>
              <a:t> project </a:t>
            </a:r>
            <a:r>
              <a:rPr lang="en-US" dirty="0" smtClean="0"/>
              <a:t>work</a:t>
            </a:r>
          </a:p>
          <a:p>
            <a:r>
              <a:rPr lang="vi-VN" dirty="0"/>
              <a:t>Project: Chức năng này dùng để phân quyền approve worklog cho thành viên của dự án. Ai là team lead của group nào thì sẽ được approve worklog cho member của group đó. Project management được quyền approve cho toàn bộ thành viên dự án. </a:t>
            </a:r>
            <a:endParaRPr lang="en-US" dirty="0"/>
          </a:p>
        </p:txBody>
      </p:sp>
    </p:spTree>
    <p:extLst>
      <p:ext uri="{BB962C8B-B14F-4D97-AF65-F5344CB8AC3E}">
        <p14:creationId xmlns:p14="http://schemas.microsoft.com/office/powerpoint/2010/main" val="163373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Jira</a:t>
            </a:r>
            <a:endParaRPr lang="en-US" dirty="0"/>
          </a:p>
        </p:txBody>
      </p:sp>
      <p:sp>
        <p:nvSpPr>
          <p:cNvPr id="5" name="Content Placeholder 4"/>
          <p:cNvSpPr>
            <a:spLocks noGrp="1"/>
          </p:cNvSpPr>
          <p:nvPr>
            <p:ph idx="1"/>
          </p:nvPr>
        </p:nvSpPr>
        <p:spPr/>
        <p:txBody>
          <a:bodyPr/>
          <a:lstStyle/>
          <a:p>
            <a:pPr fontAlgn="base"/>
            <a:r>
              <a:rPr lang="vi-VN" dirty="0"/>
              <a:t>Workflow: Là một quản trị JIRA, bạn có thể cấu hình gây nên quy trình làm việc, điều kiện, xác nhận, và sau chức năng. Trang này sẽ cung cấp một cái nhìn tổng quan và các bước cơ bản cho từng phần của công việc của bạn</a:t>
            </a:r>
          </a:p>
          <a:p>
            <a:pPr fontAlgn="base"/>
            <a:r>
              <a:rPr lang="vi-VN" dirty="0"/>
              <a:t>Priority: Là mức độ ưu tiên của một defect. Có 4 mức , chọn theo datalist</a:t>
            </a:r>
          </a:p>
          <a:p>
            <a:pPr fontAlgn="base"/>
            <a:r>
              <a:rPr lang="vi-VN" dirty="0"/>
              <a:t>Status: Đại diện cho các vị trí của vấn đề trong workflow</a:t>
            </a:r>
          </a:p>
          <a:p>
            <a:endParaRPr lang="en-US" dirty="0"/>
          </a:p>
        </p:txBody>
      </p:sp>
    </p:spTree>
    <p:extLst>
      <p:ext uri="{BB962C8B-B14F-4D97-AF65-F5344CB8AC3E}">
        <p14:creationId xmlns:p14="http://schemas.microsoft.com/office/powerpoint/2010/main" val="3514922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Báo</a:t>
            </a:r>
            <a:r>
              <a:rPr lang="en-US" dirty="0" smtClean="0"/>
              <a:t> </a:t>
            </a:r>
            <a:r>
              <a:rPr lang="en-US" dirty="0" err="1" smtClean="0"/>
              <a:t>cáo</a:t>
            </a:r>
            <a:endParaRPr lang="en-US" dirty="0"/>
          </a:p>
        </p:txBody>
      </p:sp>
      <p:sp>
        <p:nvSpPr>
          <p:cNvPr id="3" name="Content Placeholder 2"/>
          <p:cNvSpPr>
            <a:spLocks noGrp="1"/>
          </p:cNvSpPr>
          <p:nvPr>
            <p:ph idx="1"/>
          </p:nvPr>
        </p:nvSpPr>
        <p:spPr/>
        <p:txBody>
          <a:bodyPr/>
          <a:lstStyle/>
          <a:p>
            <a:r>
              <a:rPr lang="en-US" dirty="0" err="1" smtClean="0"/>
              <a:t>Một</a:t>
            </a:r>
            <a:r>
              <a:rPr lang="en-US" dirty="0" smtClean="0"/>
              <a:t> </a:t>
            </a:r>
            <a:r>
              <a:rPr lang="en-US" dirty="0" err="1" smtClean="0"/>
              <a:t>trong</a:t>
            </a:r>
            <a:r>
              <a:rPr lang="en-US" dirty="0" smtClean="0"/>
              <a:t> </a:t>
            </a:r>
            <a:r>
              <a:rPr lang="en-US" dirty="0" err="1" smtClean="0"/>
              <a:t>những</a:t>
            </a:r>
            <a:r>
              <a:rPr lang="en-US" dirty="0" smtClean="0"/>
              <a:t> </a:t>
            </a:r>
            <a:r>
              <a:rPr lang="en-US" dirty="0" err="1" smtClean="0"/>
              <a:t>điểm</a:t>
            </a:r>
            <a:r>
              <a:rPr lang="en-US" dirty="0" smtClean="0"/>
              <a:t> </a:t>
            </a:r>
            <a:r>
              <a:rPr lang="en-US" dirty="0" err="1" smtClean="0"/>
              <a:t>mạnh</a:t>
            </a:r>
            <a:r>
              <a:rPr lang="en-US" dirty="0" smtClean="0"/>
              <a:t> </a:t>
            </a:r>
            <a:r>
              <a:rPr lang="en-US" dirty="0" err="1" smtClean="0"/>
              <a:t>của</a:t>
            </a:r>
            <a:r>
              <a:rPr lang="en-US" dirty="0" smtClean="0"/>
              <a:t> </a:t>
            </a:r>
            <a:r>
              <a:rPr lang="en-US" dirty="0" err="1" smtClean="0"/>
              <a:t>Jira</a:t>
            </a:r>
            <a:r>
              <a:rPr lang="en-US" dirty="0" smtClean="0"/>
              <a:t> </a:t>
            </a:r>
            <a:r>
              <a:rPr lang="en-US" dirty="0" err="1" smtClean="0"/>
              <a:t>là</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loại</a:t>
            </a:r>
            <a:r>
              <a:rPr lang="en-US" dirty="0" smtClean="0"/>
              <a:t> </a:t>
            </a:r>
            <a:r>
              <a:rPr lang="en-US" dirty="0" err="1" smtClean="0"/>
              <a:t>báo</a:t>
            </a:r>
            <a:r>
              <a:rPr lang="en-US" dirty="0" smtClean="0"/>
              <a:t> </a:t>
            </a:r>
            <a:r>
              <a:rPr lang="en-US" dirty="0" err="1" smtClean="0"/>
              <a:t>cáo</a:t>
            </a:r>
            <a:r>
              <a:rPr lang="en-US" dirty="0" smtClean="0"/>
              <a:t> </a:t>
            </a:r>
            <a:r>
              <a:rPr lang="en-US" dirty="0" err="1" smtClean="0"/>
              <a:t>giúp</a:t>
            </a:r>
            <a:r>
              <a:rPr lang="en-US" dirty="0" smtClean="0"/>
              <a:t> </a:t>
            </a:r>
            <a:r>
              <a:rPr lang="en-US" dirty="0" err="1" smtClean="0"/>
              <a:t>những</a:t>
            </a:r>
            <a:r>
              <a:rPr lang="en-US" dirty="0" smtClean="0"/>
              <a:t> </a:t>
            </a:r>
            <a:r>
              <a:rPr lang="en-US" dirty="0" err="1" smtClean="0"/>
              <a:t>người</a:t>
            </a:r>
            <a:r>
              <a:rPr lang="en-US" dirty="0" smtClean="0"/>
              <a:t> </a:t>
            </a:r>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r>
              <a:rPr lang="en-US" dirty="0" smtClean="0"/>
              <a:t> </a:t>
            </a:r>
            <a:r>
              <a:rPr lang="en-US" dirty="0" err="1" smtClean="0"/>
              <a:t>có</a:t>
            </a:r>
            <a:r>
              <a:rPr lang="en-US" dirty="0" smtClean="0"/>
              <a:t> </a:t>
            </a:r>
            <a:r>
              <a:rPr lang="en-US" dirty="0" err="1" smtClean="0"/>
              <a:t>cái</a:t>
            </a:r>
            <a:r>
              <a:rPr lang="en-US" dirty="0" smtClean="0"/>
              <a:t> </a:t>
            </a:r>
            <a:r>
              <a:rPr lang="en-US" dirty="0" err="1" smtClean="0"/>
              <a:t>nhìn</a:t>
            </a:r>
            <a:r>
              <a:rPr lang="en-US" dirty="0" smtClean="0"/>
              <a:t> </a:t>
            </a:r>
            <a:r>
              <a:rPr lang="en-US" dirty="0" err="1" smtClean="0"/>
              <a:t>nhanh</a:t>
            </a:r>
            <a:r>
              <a:rPr lang="en-US" dirty="0" smtClean="0"/>
              <a:t> </a:t>
            </a:r>
            <a:r>
              <a:rPr lang="en-US" dirty="0" err="1" smtClean="0"/>
              <a:t>nhất</a:t>
            </a:r>
            <a:r>
              <a:rPr lang="en-US" dirty="0" smtClean="0"/>
              <a:t> </a:t>
            </a:r>
            <a:r>
              <a:rPr lang="en-US" dirty="0" err="1" smtClean="0"/>
              <a:t>và</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nhất</a:t>
            </a:r>
            <a:r>
              <a:rPr lang="en-US" dirty="0" smtClean="0"/>
              <a:t>. </a:t>
            </a:r>
            <a:r>
              <a:rPr lang="en-US" dirty="0" err="1" smtClean="0"/>
              <a:t>Một</a:t>
            </a:r>
            <a:r>
              <a:rPr lang="en-US" dirty="0" smtClean="0"/>
              <a:t> </a:t>
            </a:r>
            <a:r>
              <a:rPr lang="en-US" dirty="0" err="1" smtClean="0"/>
              <a:t>số</a:t>
            </a:r>
            <a:r>
              <a:rPr lang="en-US" dirty="0" smtClean="0"/>
              <a:t> </a:t>
            </a:r>
            <a:r>
              <a:rPr lang="en-US" dirty="0" err="1" smtClean="0"/>
              <a:t>báo</a:t>
            </a:r>
            <a:r>
              <a:rPr lang="en-US" dirty="0" smtClean="0"/>
              <a:t> </a:t>
            </a:r>
            <a:r>
              <a:rPr lang="en-US" dirty="0" err="1" smtClean="0"/>
              <a:t>cáo</a:t>
            </a:r>
            <a:r>
              <a:rPr lang="en-US" dirty="0" smtClean="0"/>
              <a:t>:</a:t>
            </a:r>
            <a:endParaRPr lang="en-US" dirty="0"/>
          </a:p>
        </p:txBody>
      </p:sp>
    </p:spTree>
    <p:extLst>
      <p:ext uri="{BB962C8B-B14F-4D97-AF65-F5344CB8AC3E}">
        <p14:creationId xmlns:p14="http://schemas.microsoft.com/office/powerpoint/2010/main" val="179609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Thống</a:t>
            </a:r>
            <a:r>
              <a:rPr lang="en-US" dirty="0" smtClean="0"/>
              <a:t> </a:t>
            </a:r>
            <a:r>
              <a:rPr lang="en-US" dirty="0" err="1" smtClean="0"/>
              <a:t>kê</a:t>
            </a:r>
            <a:r>
              <a:rPr lang="en-US" dirty="0" smtClean="0"/>
              <a:t> </a:t>
            </a:r>
            <a:r>
              <a:rPr lang="en-US" dirty="0" err="1" smtClean="0"/>
              <a:t>số</a:t>
            </a:r>
            <a:r>
              <a:rPr lang="en-US" dirty="0" smtClean="0"/>
              <a:t> </a:t>
            </a:r>
            <a:r>
              <a:rPr lang="en-US" dirty="0" err="1" smtClean="0"/>
              <a:t>lượng</a:t>
            </a:r>
            <a:r>
              <a:rPr lang="en-US" dirty="0" smtClean="0"/>
              <a:t> issue </a:t>
            </a:r>
            <a:r>
              <a:rPr lang="en-US" dirty="0" err="1" smtClean="0"/>
              <a:t>theo</a:t>
            </a:r>
            <a:r>
              <a:rPr lang="en-US" dirty="0" smtClean="0"/>
              <a:t> </a:t>
            </a:r>
            <a:r>
              <a:rPr lang="en-US" dirty="0" err="1" smtClean="0"/>
              <a:t>thời</a:t>
            </a:r>
            <a:r>
              <a:rPr lang="en-US" dirty="0" smtClean="0"/>
              <a:t> </a:t>
            </a:r>
            <a:r>
              <a:rPr lang="en-US" dirty="0" err="1" smtClean="0"/>
              <a:t>gian</a:t>
            </a:r>
            <a:r>
              <a:rPr lang="en-US" dirty="0" smtClean="0"/>
              <a:t>:</a:t>
            </a:r>
          </a:p>
          <a:p>
            <a:pPr marL="0" indent="0">
              <a:buNone/>
            </a:pPr>
            <a:endParaRPr lang="en-US" dirty="0"/>
          </a:p>
        </p:txBody>
      </p:sp>
      <p:pic>
        <p:nvPicPr>
          <p:cNvPr id="4" name="Picture 3" descr="jira20.png"/>
          <p:cNvPicPr/>
          <p:nvPr/>
        </p:nvPicPr>
        <p:blipFill>
          <a:blip r:embed="rId2">
            <a:extLst>
              <a:ext uri="{28A0092B-C50C-407E-A947-70E740481C1C}">
                <a14:useLocalDpi xmlns:a14="http://schemas.microsoft.com/office/drawing/2010/main" val="0"/>
              </a:ext>
            </a:extLst>
          </a:blip>
          <a:srcRect/>
          <a:stretch>
            <a:fillRect/>
          </a:stretch>
        </p:blipFill>
        <p:spPr bwMode="auto">
          <a:xfrm>
            <a:off x="1594185" y="2543239"/>
            <a:ext cx="8734671" cy="3705160"/>
          </a:xfrm>
          <a:prstGeom prst="rect">
            <a:avLst/>
          </a:prstGeom>
          <a:noFill/>
          <a:ln>
            <a:noFill/>
          </a:ln>
        </p:spPr>
      </p:pic>
    </p:spTree>
    <p:extLst>
      <p:ext uri="{BB962C8B-B14F-4D97-AF65-F5344CB8AC3E}">
        <p14:creationId xmlns:p14="http://schemas.microsoft.com/office/powerpoint/2010/main" val="3512026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569</TotalTime>
  <Words>746</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Ion</vt:lpstr>
      <vt:lpstr>Giới thiệu Jira</vt:lpstr>
      <vt:lpstr>Giới thiệu</vt:lpstr>
      <vt:lpstr>Jira là gì?</vt:lpstr>
      <vt:lpstr>Khái niệm Jira</vt:lpstr>
      <vt:lpstr>Vì sao nên dung Jira?</vt:lpstr>
      <vt:lpstr>Các thành phần cơ bản của Jira</vt:lpstr>
      <vt:lpstr>Các thành phần cơ bản của Jira</vt:lpstr>
      <vt:lpstr>Báo cáo</vt:lpstr>
      <vt:lpstr>PowerPoint Presentation</vt:lpstr>
      <vt:lpstr>PowerPoint Presentation</vt:lpstr>
      <vt:lpstr>PowerPoint Presentation</vt:lpstr>
      <vt:lpstr>PowerPoint Presentation</vt:lpstr>
      <vt:lpstr>So sánh Jira với Taiga </vt:lpstr>
      <vt:lpstr>Tích hợp Git với Jira, why need?</vt:lpstr>
      <vt:lpstr>Steps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Jira</dc:title>
  <dc:creator>MSI</dc:creator>
  <cp:lastModifiedBy>MSI</cp:lastModifiedBy>
  <cp:revision>12</cp:revision>
  <dcterms:created xsi:type="dcterms:W3CDTF">2018-12-03T01:48:50Z</dcterms:created>
  <dcterms:modified xsi:type="dcterms:W3CDTF">2018-12-04T02:48:39Z</dcterms:modified>
</cp:coreProperties>
</file>