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7" r:id="rId2"/>
    <p:sldId id="282" r:id="rId3"/>
    <p:sldId id="258" r:id="rId4"/>
    <p:sldId id="259" r:id="rId5"/>
    <p:sldId id="283" r:id="rId6"/>
    <p:sldId id="273" r:id="rId7"/>
    <p:sldId id="281" r:id="rId8"/>
    <p:sldId id="274" r:id="rId9"/>
    <p:sldId id="263" r:id="rId10"/>
    <p:sldId id="284" r:id="rId11"/>
    <p:sldId id="267" r:id="rId12"/>
    <p:sldId id="280" r:id="rId13"/>
    <p:sldId id="275" r:id="rId14"/>
    <p:sldId id="264" r:id="rId15"/>
    <p:sldId id="268" r:id="rId16"/>
    <p:sldId id="265" r:id="rId17"/>
    <p:sldId id="285" r:id="rId18"/>
    <p:sldId id="277" r:id="rId19"/>
    <p:sldId id="278" r:id="rId20"/>
    <p:sldId id="270" r:id="rId21"/>
    <p:sldId id="269" r:id="rId22"/>
    <p:sldId id="286" r:id="rId23"/>
    <p:sldId id="276"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2232A-E126-4929-BA08-4697F34C1E04}"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54538-B8F1-437D-8986-A5A06A1A4B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12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2232A-E126-4929-BA08-4697F34C1E04}"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124645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2232A-E126-4929-BA08-4697F34C1E04}"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424575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2232A-E126-4929-BA08-4697F34C1E04}"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192315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2232A-E126-4929-BA08-4697F34C1E04}"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54538-B8F1-437D-8986-A5A06A1A4B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46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2232A-E126-4929-BA08-4697F34C1E04}"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398001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2232A-E126-4929-BA08-4697F34C1E04}"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101898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2232A-E126-4929-BA08-4697F34C1E04}"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244344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F2232A-E126-4929-BA08-4697F34C1E04}" type="datetimeFigureOut">
              <a:rPr lang="en-US" smtClean="0"/>
              <a:t>9/9/2019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182983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F2232A-E126-4929-BA08-4697F34C1E04}" type="datetimeFigureOut">
              <a:rPr lang="en-US" smtClean="0"/>
              <a:t>9/9/2019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854538-B8F1-437D-8986-A5A06A1A4B5E}" type="slidenum">
              <a:rPr lang="en-US" smtClean="0"/>
              <a:t>‹#›</a:t>
            </a:fld>
            <a:endParaRPr lang="en-US"/>
          </a:p>
        </p:txBody>
      </p:sp>
    </p:spTree>
    <p:extLst>
      <p:ext uri="{BB962C8B-B14F-4D97-AF65-F5344CB8AC3E}">
        <p14:creationId xmlns:p14="http://schemas.microsoft.com/office/powerpoint/2010/main" val="212504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2232A-E126-4929-BA08-4697F34C1E04}"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854538-B8F1-437D-8986-A5A06A1A4B5E}" type="slidenum">
              <a:rPr lang="en-US" smtClean="0"/>
              <a:t>‹#›</a:t>
            </a:fld>
            <a:endParaRPr lang="en-US"/>
          </a:p>
        </p:txBody>
      </p:sp>
    </p:spTree>
    <p:extLst>
      <p:ext uri="{BB962C8B-B14F-4D97-AF65-F5344CB8AC3E}">
        <p14:creationId xmlns:p14="http://schemas.microsoft.com/office/powerpoint/2010/main" val="27382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F2232A-E126-4929-BA08-4697F34C1E04}" type="datetimeFigureOut">
              <a:rPr lang="en-US" smtClean="0"/>
              <a:t>9/9/2019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854538-B8F1-437D-8986-A5A06A1A4B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37663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7F3E-1321-44CE-B7E6-D66DF7F45B1B}"/>
              </a:ext>
            </a:extLst>
          </p:cNvPr>
          <p:cNvSpPr>
            <a:spLocks noGrp="1"/>
          </p:cNvSpPr>
          <p:nvPr>
            <p:ph type="title"/>
          </p:nvPr>
        </p:nvSpPr>
        <p:spPr/>
        <p:txBody>
          <a:bodyPr>
            <a:normAutofit/>
          </a:bodyPr>
          <a:lstStyle/>
          <a:p>
            <a:r>
              <a:rPr lang="en-US" b="1" dirty="0"/>
              <a:t>Learning with Hypergraphs: Clustering,</a:t>
            </a:r>
            <a:br>
              <a:rPr lang="en-US" b="1" dirty="0"/>
            </a:br>
            <a:r>
              <a:rPr lang="en-US" b="1" dirty="0"/>
              <a:t>Classification, and Embedding</a:t>
            </a:r>
            <a:r>
              <a:rPr lang="en-US" dirty="0"/>
              <a:t> </a:t>
            </a:r>
          </a:p>
        </p:txBody>
      </p:sp>
      <p:sp>
        <p:nvSpPr>
          <p:cNvPr id="3" name="Content Placeholder 2">
            <a:extLst>
              <a:ext uri="{FF2B5EF4-FFF2-40B4-BE49-F238E27FC236}">
                <a16:creationId xmlns:a16="http://schemas.microsoft.com/office/drawing/2014/main" id="{77AFEFA9-9C62-4E04-BA03-DD666ED30E8A}"/>
              </a:ext>
            </a:extLst>
          </p:cNvPr>
          <p:cNvSpPr>
            <a:spLocks noGrp="1"/>
          </p:cNvSpPr>
          <p:nvPr>
            <p:ph idx="1"/>
          </p:nvPr>
        </p:nvSpPr>
        <p:spPr>
          <a:xfrm>
            <a:off x="838200" y="2074200"/>
            <a:ext cx="10515600" cy="4351338"/>
          </a:xfrm>
        </p:spPr>
        <p:txBody>
          <a:bodyPr/>
          <a:lstStyle/>
          <a:p>
            <a:pPr marL="0" indent="0">
              <a:buNone/>
            </a:pPr>
            <a:r>
              <a:rPr lang="en-US" sz="2400" dirty="0"/>
              <a:t>A hypergraph is a graph in which an edge can connect more than two vertices [2]. In other words, an edge is a subset of vertices. In what follows, we shall </a:t>
            </a:r>
            <a:r>
              <a:rPr lang="en-US" sz="2400" dirty="0" err="1"/>
              <a:t>unifiedly</a:t>
            </a:r>
            <a:r>
              <a:rPr lang="en-US" sz="2400" dirty="0"/>
              <a:t> refer to the usual undirected or directed graphs as simple graphs. </a:t>
            </a:r>
          </a:p>
        </p:txBody>
      </p:sp>
    </p:spTree>
    <p:extLst>
      <p:ext uri="{BB962C8B-B14F-4D97-AF65-F5344CB8AC3E}">
        <p14:creationId xmlns:p14="http://schemas.microsoft.com/office/powerpoint/2010/main" val="91651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22AB9F-89A6-4A9F-A1AF-081905068403}"/>
              </a:ext>
            </a:extLst>
          </p:cNvPr>
          <p:cNvSpPr>
            <a:spLocks noGrp="1"/>
          </p:cNvSpPr>
          <p:nvPr>
            <p:ph type="title"/>
          </p:nvPr>
        </p:nvSpPr>
        <p:spPr/>
        <p:txBody>
          <a:bodyPr/>
          <a:lstStyle/>
          <a:p>
            <a:r>
              <a:rPr lang="en-US" dirty="0"/>
              <a:t>Comments</a:t>
            </a:r>
          </a:p>
        </p:txBody>
      </p:sp>
      <p:sp>
        <p:nvSpPr>
          <p:cNvPr id="6" name="Content Placeholder 5">
            <a:extLst>
              <a:ext uri="{FF2B5EF4-FFF2-40B4-BE49-F238E27FC236}">
                <a16:creationId xmlns:a16="http://schemas.microsoft.com/office/drawing/2014/main" id="{0229A925-7021-4435-BF8F-13A426066C5E}"/>
              </a:ext>
            </a:extLst>
          </p:cNvPr>
          <p:cNvSpPr>
            <a:spLocks noGrp="1"/>
          </p:cNvSpPr>
          <p:nvPr>
            <p:ph idx="1"/>
          </p:nvPr>
        </p:nvSpPr>
        <p:spPr/>
        <p:txBody>
          <a:bodyPr/>
          <a:lstStyle/>
          <a:p>
            <a:r>
              <a:rPr lang="en-US" dirty="0"/>
              <a:t>Hypergraph can also be used to represent RAG with richer information like shared corner</a:t>
            </a:r>
          </a:p>
          <a:p>
            <a:r>
              <a:rPr lang="en-US" dirty="0"/>
              <a:t>We can represent hypergraph with a matrix: Since Chung’s [15] definition of the Laplacian matrix for k-uniform hypergraphs, there have been several attempts to develop matrix representations of hypergraphs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36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42F08F-31AC-4DE2-82DC-EEB259D2AFCA}"/>
              </a:ext>
            </a:extLst>
          </p:cNvPr>
          <p:cNvSpPr txBox="1">
            <a:spLocks/>
          </p:cNvSpPr>
          <p:nvPr/>
        </p:nvSpPr>
        <p:spPr>
          <a:xfrm>
            <a:off x="913530" y="243601"/>
            <a:ext cx="10058400" cy="2215513"/>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34000"/>
              </a:lnSpc>
            </a:pPr>
            <a:r>
              <a:rPr lang="en-US" b="1" dirty="0"/>
              <a:t>Matching of hypergraphs—algorithms, applications, and experiments in: Applied Pattern Recognition, Studies in Computational Intelligence</a:t>
            </a:r>
            <a:endParaRPr lang="en-US" dirty="0"/>
          </a:p>
        </p:txBody>
      </p:sp>
    </p:spTree>
    <p:extLst>
      <p:ext uri="{BB962C8B-B14F-4D97-AF65-F5344CB8AC3E}">
        <p14:creationId xmlns:p14="http://schemas.microsoft.com/office/powerpoint/2010/main" val="309439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B450B2-54A3-47DB-941B-8CDF174556B3}"/>
              </a:ext>
            </a:extLst>
          </p:cNvPr>
          <p:cNvPicPr>
            <a:picLocks noChangeAspect="1"/>
          </p:cNvPicPr>
          <p:nvPr/>
        </p:nvPicPr>
        <p:blipFill>
          <a:blip r:embed="rId2"/>
          <a:stretch>
            <a:fillRect/>
          </a:stretch>
        </p:blipFill>
        <p:spPr>
          <a:xfrm>
            <a:off x="3170665" y="745005"/>
            <a:ext cx="5850670" cy="5367990"/>
          </a:xfrm>
          <a:prstGeom prst="rect">
            <a:avLst/>
          </a:prstGeom>
        </p:spPr>
      </p:pic>
    </p:spTree>
    <p:extLst>
      <p:ext uri="{BB962C8B-B14F-4D97-AF65-F5344CB8AC3E}">
        <p14:creationId xmlns:p14="http://schemas.microsoft.com/office/powerpoint/2010/main" val="232563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36A9FF-A40F-40CC-8DFF-47FA54C57114}"/>
              </a:ext>
            </a:extLst>
          </p:cNvPr>
          <p:cNvSpPr>
            <a:spLocks noGrp="1"/>
          </p:cNvSpPr>
          <p:nvPr>
            <p:ph idx="4294967295"/>
          </p:nvPr>
        </p:nvSpPr>
        <p:spPr>
          <a:xfrm>
            <a:off x="1066800" y="922338"/>
            <a:ext cx="10058400" cy="4022725"/>
          </a:xfrm>
        </p:spPr>
        <p:txBody>
          <a:bodyPr>
            <a:normAutofit/>
          </a:bodyPr>
          <a:lstStyle/>
          <a:p>
            <a:r>
              <a:rPr lang="en-US" sz="2400" dirty="0">
                <a:solidFill>
                  <a:srgbClr val="231F20"/>
                </a:solidFill>
                <a:latin typeface="CMR10"/>
              </a:rPr>
              <a:t>In pattern recognition and computer vision, </a:t>
            </a:r>
            <a:r>
              <a:rPr lang="en-US" sz="2400" i="1" dirty="0">
                <a:solidFill>
                  <a:srgbClr val="231F20"/>
                </a:solidFill>
                <a:latin typeface="CMTI10"/>
              </a:rPr>
              <a:t>region adjacency graph </a:t>
            </a:r>
            <a:r>
              <a:rPr lang="en-US" sz="2400" dirty="0">
                <a:solidFill>
                  <a:srgbClr val="231F20"/>
                </a:solidFill>
                <a:latin typeface="CMR10"/>
              </a:rPr>
              <a:t>(rag) is a popular data structure to formally represent the contents of an image after it has been segmented into homogeneous regions. In a</a:t>
            </a:r>
            <a:br>
              <a:rPr lang="en-US" sz="2400" dirty="0">
                <a:solidFill>
                  <a:srgbClr val="231F20"/>
                </a:solidFill>
                <a:latin typeface="CMR10"/>
              </a:rPr>
            </a:br>
            <a:r>
              <a:rPr lang="en-US" sz="2400" i="1" dirty="0">
                <a:solidFill>
                  <a:srgbClr val="231F20"/>
                </a:solidFill>
                <a:latin typeface="CMTI10"/>
              </a:rPr>
              <a:t>rag </a:t>
            </a:r>
            <a:r>
              <a:rPr lang="en-US" sz="2400" dirty="0">
                <a:solidFill>
                  <a:srgbClr val="231F20"/>
                </a:solidFill>
                <a:latin typeface="CMR10"/>
              </a:rPr>
              <a:t>nodes represent image regions and edges between nodes indicate whether</a:t>
            </a:r>
            <a:br>
              <a:rPr lang="en-US" sz="2400" dirty="0">
                <a:solidFill>
                  <a:srgbClr val="231F20"/>
                </a:solidFill>
                <a:latin typeface="CMR10"/>
              </a:rPr>
            </a:br>
            <a:r>
              <a:rPr lang="en-US" sz="2400" dirty="0">
                <a:solidFill>
                  <a:srgbClr val="231F20"/>
                </a:solidFill>
                <a:latin typeface="CMR10"/>
              </a:rPr>
              <a:t>two regions are adjacent to each other or not.</a:t>
            </a:r>
            <a:r>
              <a:rPr lang="en-US" sz="2400" dirty="0"/>
              <a:t> </a:t>
            </a:r>
          </a:p>
          <a:p>
            <a:endParaRPr lang="en-US" sz="2400" dirty="0"/>
          </a:p>
          <a:p>
            <a:r>
              <a:rPr lang="en-US" sz="2400" dirty="0"/>
              <a:t>For certain applications it may be interesting to know whether</a:t>
            </a:r>
            <a:br>
              <a:rPr lang="en-US" sz="2400" dirty="0"/>
            </a:br>
            <a:r>
              <a:rPr lang="en-US" sz="2400" dirty="0"/>
              <a:t>three (or more) regions meet at a common corner in the image. Such a relation among three (or more) regions can’t be directly represented in a normal</a:t>
            </a:r>
            <a:br>
              <a:rPr lang="en-US" sz="2400" dirty="0"/>
            </a:br>
            <a:r>
              <a:rPr lang="en-US" sz="2400" dirty="0"/>
              <a:t>graph. </a:t>
            </a:r>
          </a:p>
        </p:txBody>
      </p:sp>
    </p:spTree>
    <p:extLst>
      <p:ext uri="{BB962C8B-B14F-4D97-AF65-F5344CB8AC3E}">
        <p14:creationId xmlns:p14="http://schemas.microsoft.com/office/powerpoint/2010/main" val="268770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2B746-0483-413E-B148-BBF26FA378A7}"/>
              </a:ext>
            </a:extLst>
          </p:cNvPr>
          <p:cNvPicPr>
            <a:picLocks noGrp="1" noChangeAspect="1"/>
          </p:cNvPicPr>
          <p:nvPr>
            <p:ph idx="4294967295"/>
          </p:nvPr>
        </p:nvPicPr>
        <p:blipFill>
          <a:blip r:embed="rId2"/>
          <a:stretch>
            <a:fillRect/>
          </a:stretch>
        </p:blipFill>
        <p:spPr>
          <a:xfrm>
            <a:off x="715377" y="993775"/>
            <a:ext cx="10105024" cy="4387850"/>
          </a:xfrm>
          <a:prstGeom prst="rect">
            <a:avLst/>
          </a:prstGeom>
        </p:spPr>
      </p:pic>
    </p:spTree>
    <p:extLst>
      <p:ext uri="{BB962C8B-B14F-4D97-AF65-F5344CB8AC3E}">
        <p14:creationId xmlns:p14="http://schemas.microsoft.com/office/powerpoint/2010/main" val="1361798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40B6D5-7F62-44F5-92AA-E6CB6A80077A}"/>
              </a:ext>
            </a:extLst>
          </p:cNvPr>
          <p:cNvPicPr>
            <a:picLocks noChangeAspect="1"/>
          </p:cNvPicPr>
          <p:nvPr/>
        </p:nvPicPr>
        <p:blipFill>
          <a:blip r:embed="rId2"/>
          <a:stretch>
            <a:fillRect/>
          </a:stretch>
        </p:blipFill>
        <p:spPr>
          <a:xfrm>
            <a:off x="490537" y="828675"/>
            <a:ext cx="11210925" cy="5200650"/>
          </a:xfrm>
          <a:prstGeom prst="rect">
            <a:avLst/>
          </a:prstGeom>
        </p:spPr>
      </p:pic>
    </p:spTree>
    <p:extLst>
      <p:ext uri="{BB962C8B-B14F-4D97-AF65-F5344CB8AC3E}">
        <p14:creationId xmlns:p14="http://schemas.microsoft.com/office/powerpoint/2010/main" val="215274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DBA535-C3BC-4642-BFE5-86CC7E4BE692}"/>
              </a:ext>
            </a:extLst>
          </p:cNvPr>
          <p:cNvPicPr>
            <a:picLocks noChangeAspect="1"/>
          </p:cNvPicPr>
          <p:nvPr/>
        </p:nvPicPr>
        <p:blipFill>
          <a:blip r:embed="rId2"/>
          <a:stretch>
            <a:fillRect/>
          </a:stretch>
        </p:blipFill>
        <p:spPr>
          <a:xfrm>
            <a:off x="633999" y="1621657"/>
            <a:ext cx="6909801" cy="3351253"/>
          </a:xfrm>
          <a:prstGeom prst="rect">
            <a:avLst/>
          </a:prstGeom>
        </p:spPr>
      </p:pic>
      <p:cxnSp>
        <p:nvCxnSpPr>
          <p:cNvPr id="11" name="Straight Connector 10">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07079D-3196-4C9A-9796-4B20126EA2E4}"/>
              </a:ext>
            </a:extLst>
          </p:cNvPr>
          <p:cNvSpPr>
            <a:spLocks noGrp="1"/>
          </p:cNvSpPr>
          <p:nvPr>
            <p:ph idx="1"/>
          </p:nvPr>
        </p:nvSpPr>
        <p:spPr>
          <a:xfrm>
            <a:off x="7859485" y="2198914"/>
            <a:ext cx="3690257" cy="3268434"/>
          </a:xfrm>
        </p:spPr>
        <p:txBody>
          <a:bodyPr>
            <a:normAutofit fontScale="85000" lnSpcReduction="20000"/>
          </a:bodyPr>
          <a:lstStyle/>
          <a:p>
            <a:r>
              <a:rPr lang="en-US" sz="1900" b="1" dirty="0"/>
              <a:t>Example 2.3: </a:t>
            </a:r>
            <a:r>
              <a:rPr lang="en-US" sz="1900" dirty="0"/>
              <a:t>This example involves a social network that represents</a:t>
            </a:r>
            <a:br>
              <a:rPr lang="en-US" sz="1900" dirty="0"/>
            </a:br>
            <a:r>
              <a:rPr lang="en-US" sz="1900" dirty="0"/>
              <a:t>relationships among musicians. Fig. 5 shows a hypergraph where each node represents a person and hyperedges indicate subgroups of persons who perform together in a trio or in a quartet. Such relations can’t be directly modeled in</a:t>
            </a:r>
            <a:br>
              <a:rPr lang="en-US" sz="1900" dirty="0"/>
            </a:br>
            <a:r>
              <a:rPr lang="en-US" sz="1900" dirty="0"/>
              <a:t>a normal graph.  </a:t>
            </a:r>
          </a:p>
          <a:p>
            <a:pPr marL="0" indent="0">
              <a:buNone/>
            </a:pPr>
            <a:r>
              <a:rPr lang="en-US" sz="1800" dirty="0"/>
              <a:t>Beach boat house.  </a:t>
            </a:r>
          </a:p>
          <a:p>
            <a:pPr marL="0" indent="0">
              <a:buNone/>
            </a:pPr>
            <a:r>
              <a:rPr lang="en-US" sz="1800" dirty="0"/>
              <a:t>We shouldn’t draw boat unless there is a beach in front of the house</a:t>
            </a:r>
          </a:p>
          <a:p>
            <a:pPr marL="0" indent="0">
              <a:buNone/>
            </a:pPr>
            <a:r>
              <a:rPr lang="en-US" sz="1800" dirty="0"/>
              <a:t>However, house can be with other “bands” such as house tree bicycle</a:t>
            </a:r>
          </a:p>
        </p:txBody>
      </p:sp>
      <p:sp>
        <p:nvSpPr>
          <p:cNvPr id="13" name="Rectangle 12">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018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22AB9F-89A6-4A9F-A1AF-081905068403}"/>
              </a:ext>
            </a:extLst>
          </p:cNvPr>
          <p:cNvSpPr>
            <a:spLocks noGrp="1"/>
          </p:cNvSpPr>
          <p:nvPr>
            <p:ph type="title"/>
          </p:nvPr>
        </p:nvSpPr>
        <p:spPr/>
        <p:txBody>
          <a:bodyPr/>
          <a:lstStyle/>
          <a:p>
            <a:r>
              <a:rPr lang="en-US" dirty="0"/>
              <a:t>Comments</a:t>
            </a:r>
          </a:p>
        </p:txBody>
      </p:sp>
      <p:sp>
        <p:nvSpPr>
          <p:cNvPr id="6" name="Content Placeholder 5">
            <a:extLst>
              <a:ext uri="{FF2B5EF4-FFF2-40B4-BE49-F238E27FC236}">
                <a16:creationId xmlns:a16="http://schemas.microsoft.com/office/drawing/2014/main" id="{0229A925-7021-4435-BF8F-13A426066C5E}"/>
              </a:ext>
            </a:extLst>
          </p:cNvPr>
          <p:cNvSpPr>
            <a:spLocks noGrp="1"/>
          </p:cNvSpPr>
          <p:nvPr>
            <p:ph idx="1"/>
          </p:nvPr>
        </p:nvSpPr>
        <p:spPr/>
        <p:txBody>
          <a:bodyPr/>
          <a:lstStyle/>
          <a:p>
            <a:r>
              <a:rPr lang="en-US" dirty="0"/>
              <a:t>The example of people performing in a band is very interesting because we can think of objects in a sketch as people in a band too.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103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42F08F-31AC-4DE2-82DC-EEB259D2AFCA}"/>
              </a:ext>
            </a:extLst>
          </p:cNvPr>
          <p:cNvSpPr txBox="1">
            <a:spLocks/>
          </p:cNvSpPr>
          <p:nvPr/>
        </p:nvSpPr>
        <p:spPr>
          <a:xfrm>
            <a:off x="913530" y="243601"/>
            <a:ext cx="10378866" cy="1434279"/>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34000"/>
              </a:lnSpc>
            </a:pPr>
            <a:r>
              <a:rPr lang="en-US" b="1" dirty="0"/>
              <a:t>Similarity learning for graph-based image representations</a:t>
            </a:r>
            <a:endParaRPr lang="en-US" dirty="0"/>
          </a:p>
        </p:txBody>
      </p:sp>
    </p:spTree>
    <p:extLst>
      <p:ext uri="{BB962C8B-B14F-4D97-AF65-F5344CB8AC3E}">
        <p14:creationId xmlns:p14="http://schemas.microsoft.com/office/powerpoint/2010/main" val="240613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506029B-D1AB-46F8-8269-FB966997CAB8}"/>
              </a:ext>
            </a:extLst>
          </p:cNvPr>
          <p:cNvPicPr>
            <a:picLocks noChangeAspect="1"/>
          </p:cNvPicPr>
          <p:nvPr/>
        </p:nvPicPr>
        <p:blipFill>
          <a:blip r:embed="rId2"/>
          <a:stretch>
            <a:fillRect/>
          </a:stretch>
        </p:blipFill>
        <p:spPr>
          <a:xfrm>
            <a:off x="2379882" y="726669"/>
            <a:ext cx="7429089" cy="5404662"/>
          </a:xfrm>
          <a:prstGeom prst="rect">
            <a:avLst/>
          </a:prstGeom>
        </p:spPr>
      </p:pic>
    </p:spTree>
    <p:extLst>
      <p:ext uri="{BB962C8B-B14F-4D97-AF65-F5344CB8AC3E}">
        <p14:creationId xmlns:p14="http://schemas.microsoft.com/office/powerpoint/2010/main" val="96634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CF63E8-ECDE-4713-AEC2-EA3523E73B38}"/>
              </a:ext>
            </a:extLst>
          </p:cNvPr>
          <p:cNvPicPr>
            <a:picLocks noChangeAspect="1"/>
          </p:cNvPicPr>
          <p:nvPr/>
        </p:nvPicPr>
        <p:blipFill>
          <a:blip r:embed="rId2"/>
          <a:stretch>
            <a:fillRect/>
          </a:stretch>
        </p:blipFill>
        <p:spPr>
          <a:xfrm>
            <a:off x="3520882" y="905933"/>
            <a:ext cx="5182240" cy="5039728"/>
          </a:xfrm>
          <a:prstGeom prst="rect">
            <a:avLst/>
          </a:prstGeom>
        </p:spPr>
      </p:pic>
    </p:spTree>
    <p:extLst>
      <p:ext uri="{BB962C8B-B14F-4D97-AF65-F5344CB8AC3E}">
        <p14:creationId xmlns:p14="http://schemas.microsoft.com/office/powerpoint/2010/main" val="2222787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57C211-830E-4E5C-B342-35E5CFD37B54}"/>
              </a:ext>
            </a:extLst>
          </p:cNvPr>
          <p:cNvPicPr>
            <a:picLocks noChangeAspect="1"/>
          </p:cNvPicPr>
          <p:nvPr/>
        </p:nvPicPr>
        <p:blipFill>
          <a:blip r:embed="rId2"/>
          <a:stretch>
            <a:fillRect/>
          </a:stretch>
        </p:blipFill>
        <p:spPr>
          <a:xfrm>
            <a:off x="2238375" y="3829050"/>
            <a:ext cx="7715250" cy="1924050"/>
          </a:xfrm>
          <a:prstGeom prst="rect">
            <a:avLst/>
          </a:prstGeom>
        </p:spPr>
      </p:pic>
      <p:pic>
        <p:nvPicPr>
          <p:cNvPr id="5" name="Picture 4">
            <a:extLst>
              <a:ext uri="{FF2B5EF4-FFF2-40B4-BE49-F238E27FC236}">
                <a16:creationId xmlns:a16="http://schemas.microsoft.com/office/drawing/2014/main" id="{5B451C08-03A3-412C-B532-3C6AE01B683F}"/>
              </a:ext>
            </a:extLst>
          </p:cNvPr>
          <p:cNvPicPr>
            <a:picLocks noChangeAspect="1"/>
          </p:cNvPicPr>
          <p:nvPr/>
        </p:nvPicPr>
        <p:blipFill>
          <a:blip r:embed="rId3"/>
          <a:stretch>
            <a:fillRect/>
          </a:stretch>
        </p:blipFill>
        <p:spPr>
          <a:xfrm>
            <a:off x="2301536" y="505946"/>
            <a:ext cx="7886700" cy="2800350"/>
          </a:xfrm>
          <a:prstGeom prst="rect">
            <a:avLst/>
          </a:prstGeom>
        </p:spPr>
      </p:pic>
    </p:spTree>
    <p:extLst>
      <p:ext uri="{BB962C8B-B14F-4D97-AF65-F5344CB8AC3E}">
        <p14:creationId xmlns:p14="http://schemas.microsoft.com/office/powerpoint/2010/main" val="336661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52796E-6F5C-459A-B264-659902953FFC}"/>
              </a:ext>
            </a:extLst>
          </p:cNvPr>
          <p:cNvPicPr>
            <a:picLocks noChangeAspect="1"/>
          </p:cNvPicPr>
          <p:nvPr/>
        </p:nvPicPr>
        <p:blipFill>
          <a:blip r:embed="rId2"/>
          <a:stretch>
            <a:fillRect/>
          </a:stretch>
        </p:blipFill>
        <p:spPr>
          <a:xfrm>
            <a:off x="2487253" y="147637"/>
            <a:ext cx="7217493" cy="6215063"/>
          </a:xfrm>
          <a:prstGeom prst="rect">
            <a:avLst/>
          </a:prstGeom>
        </p:spPr>
      </p:pic>
    </p:spTree>
    <p:extLst>
      <p:ext uri="{BB962C8B-B14F-4D97-AF65-F5344CB8AC3E}">
        <p14:creationId xmlns:p14="http://schemas.microsoft.com/office/powerpoint/2010/main" val="239733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22AB9F-89A6-4A9F-A1AF-081905068403}"/>
              </a:ext>
            </a:extLst>
          </p:cNvPr>
          <p:cNvSpPr>
            <a:spLocks noGrp="1"/>
          </p:cNvSpPr>
          <p:nvPr>
            <p:ph type="title"/>
          </p:nvPr>
        </p:nvSpPr>
        <p:spPr/>
        <p:txBody>
          <a:bodyPr/>
          <a:lstStyle/>
          <a:p>
            <a:r>
              <a:rPr lang="en-US" dirty="0"/>
              <a:t>Comments</a:t>
            </a:r>
          </a:p>
        </p:txBody>
      </p:sp>
      <p:sp>
        <p:nvSpPr>
          <p:cNvPr id="6" name="Content Placeholder 5">
            <a:extLst>
              <a:ext uri="{FF2B5EF4-FFF2-40B4-BE49-F238E27FC236}">
                <a16:creationId xmlns:a16="http://schemas.microsoft.com/office/drawing/2014/main" id="{0229A925-7021-4435-BF8F-13A426066C5E}"/>
              </a:ext>
            </a:extLst>
          </p:cNvPr>
          <p:cNvSpPr>
            <a:spLocks noGrp="1"/>
          </p:cNvSpPr>
          <p:nvPr>
            <p:ph idx="1"/>
          </p:nvPr>
        </p:nvSpPr>
        <p:spPr/>
        <p:txBody>
          <a:bodyPr/>
          <a:lstStyle/>
          <a:p>
            <a:r>
              <a:rPr lang="en-US" dirty="0"/>
              <a:t>This is probably the most USEFUL paper I found. Basically, we can represent an image with different segments with a graph and then feed into a neural network to find similarities among them.</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97401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42F08F-31AC-4DE2-82DC-EEB259D2AFCA}"/>
              </a:ext>
            </a:extLst>
          </p:cNvPr>
          <p:cNvSpPr txBox="1">
            <a:spLocks/>
          </p:cNvSpPr>
          <p:nvPr/>
        </p:nvSpPr>
        <p:spPr>
          <a:xfrm>
            <a:off x="913530" y="243601"/>
            <a:ext cx="10058400" cy="2171125"/>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34000"/>
              </a:lnSpc>
            </a:pPr>
            <a:r>
              <a:rPr lang="en-US" b="1" dirty="0"/>
              <a:t>Artificial Neural Networks for Processing Graphs with Application to Image Understanding: A Survey</a:t>
            </a:r>
            <a:endParaRPr lang="en-US" dirty="0"/>
          </a:p>
        </p:txBody>
      </p:sp>
      <p:sp>
        <p:nvSpPr>
          <p:cNvPr id="3" name="Content Placeholder 2">
            <a:extLst>
              <a:ext uri="{FF2B5EF4-FFF2-40B4-BE49-F238E27FC236}">
                <a16:creationId xmlns:a16="http://schemas.microsoft.com/office/drawing/2014/main" id="{368D94F7-327E-4919-A219-6461376F4DEB}"/>
              </a:ext>
            </a:extLst>
          </p:cNvPr>
          <p:cNvSpPr>
            <a:spLocks noGrp="1"/>
          </p:cNvSpPr>
          <p:nvPr>
            <p:ph idx="1"/>
          </p:nvPr>
        </p:nvSpPr>
        <p:spPr>
          <a:xfrm>
            <a:off x="1066800" y="2777890"/>
            <a:ext cx="10058400" cy="2912697"/>
          </a:xfrm>
        </p:spPr>
        <p:txBody>
          <a:bodyPr>
            <a:normAutofit/>
          </a:bodyPr>
          <a:lstStyle/>
          <a:p>
            <a:r>
              <a:rPr lang="en-US" sz="2400" dirty="0"/>
              <a:t>After the segmentation process, a graph that represents the arrangement of the obtained regions can be extracted. In such graph, the geometrical and visual properties of each region is collected into the label of the related node. Instead, the edges, which link nodes of the structure, are exploited in order to describe the topological arrangement of the extracted regions.</a:t>
            </a:r>
          </a:p>
        </p:txBody>
      </p:sp>
    </p:spTree>
    <p:extLst>
      <p:ext uri="{BB962C8B-B14F-4D97-AF65-F5344CB8AC3E}">
        <p14:creationId xmlns:p14="http://schemas.microsoft.com/office/powerpoint/2010/main" val="413303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19869-9824-41C4-B2C7-F7DCB9E72688}"/>
              </a:ext>
            </a:extLst>
          </p:cNvPr>
          <p:cNvPicPr>
            <a:picLocks noChangeAspect="1"/>
          </p:cNvPicPr>
          <p:nvPr/>
        </p:nvPicPr>
        <p:blipFill>
          <a:blip r:embed="rId2"/>
          <a:stretch>
            <a:fillRect/>
          </a:stretch>
        </p:blipFill>
        <p:spPr>
          <a:xfrm>
            <a:off x="3371850" y="770904"/>
            <a:ext cx="5195571" cy="5397996"/>
          </a:xfrm>
          <a:prstGeom prst="rect">
            <a:avLst/>
          </a:prstGeom>
        </p:spPr>
      </p:pic>
    </p:spTree>
    <p:extLst>
      <p:ext uri="{BB962C8B-B14F-4D97-AF65-F5344CB8AC3E}">
        <p14:creationId xmlns:p14="http://schemas.microsoft.com/office/powerpoint/2010/main" val="27517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36A9FF-A40F-40CC-8DFF-47FA54C57114}"/>
              </a:ext>
            </a:extLst>
          </p:cNvPr>
          <p:cNvSpPr>
            <a:spLocks noGrp="1"/>
          </p:cNvSpPr>
          <p:nvPr>
            <p:ph idx="4294967295"/>
          </p:nvPr>
        </p:nvSpPr>
        <p:spPr>
          <a:xfrm>
            <a:off x="838200" y="931863"/>
            <a:ext cx="10058400" cy="4022725"/>
          </a:xfrm>
        </p:spPr>
        <p:txBody>
          <a:bodyPr>
            <a:normAutofit/>
          </a:bodyPr>
          <a:lstStyle/>
          <a:p>
            <a:pPr marL="0" indent="0">
              <a:buNone/>
            </a:pPr>
            <a:r>
              <a:rPr lang="en-US" sz="2400" dirty="0"/>
              <a:t>The first task we addressed is to embed the animals in the zoo dataset into Euclidean space. This dataset contains 100 animals with 17 attributes. The attributes include hair, feathers, eggs, milk, legs, tail, etc. The animals have been manually classified into 7 different categories. We embedded those animals into Euclidean space by using the eigenvectors of the hypergraph Laplacian associated with the smallest eigenvalues (Figure 2). For the animals having the same attributes, we randomly chose one as their representative to put in the figures. It is apparent that those animals are well separated in their Euclidean representations. </a:t>
            </a:r>
          </a:p>
        </p:txBody>
      </p:sp>
    </p:spTree>
    <p:extLst>
      <p:ext uri="{BB962C8B-B14F-4D97-AF65-F5344CB8AC3E}">
        <p14:creationId xmlns:p14="http://schemas.microsoft.com/office/powerpoint/2010/main" val="420834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84CB85-6F4E-45B5-A0E7-B64C67468CF3}"/>
              </a:ext>
            </a:extLst>
          </p:cNvPr>
          <p:cNvPicPr>
            <a:picLocks noGrp="1" noChangeAspect="1"/>
          </p:cNvPicPr>
          <p:nvPr>
            <p:ph idx="4294967295"/>
          </p:nvPr>
        </p:nvPicPr>
        <p:blipFill>
          <a:blip r:embed="rId2"/>
          <a:stretch>
            <a:fillRect/>
          </a:stretch>
        </p:blipFill>
        <p:spPr>
          <a:xfrm>
            <a:off x="666750" y="773113"/>
            <a:ext cx="10437813" cy="4827587"/>
          </a:xfrm>
          <a:prstGeom prst="rect">
            <a:avLst/>
          </a:prstGeom>
        </p:spPr>
      </p:pic>
    </p:spTree>
    <p:extLst>
      <p:ext uri="{BB962C8B-B14F-4D97-AF65-F5344CB8AC3E}">
        <p14:creationId xmlns:p14="http://schemas.microsoft.com/office/powerpoint/2010/main" val="66147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22AB9F-89A6-4A9F-A1AF-081905068403}"/>
              </a:ext>
            </a:extLst>
          </p:cNvPr>
          <p:cNvSpPr>
            <a:spLocks noGrp="1"/>
          </p:cNvSpPr>
          <p:nvPr>
            <p:ph type="title"/>
          </p:nvPr>
        </p:nvSpPr>
        <p:spPr/>
        <p:txBody>
          <a:bodyPr/>
          <a:lstStyle/>
          <a:p>
            <a:r>
              <a:rPr lang="en-US" dirty="0"/>
              <a:t>Comments</a:t>
            </a:r>
          </a:p>
        </p:txBody>
      </p:sp>
      <p:sp>
        <p:nvSpPr>
          <p:cNvPr id="6" name="Content Placeholder 5">
            <a:extLst>
              <a:ext uri="{FF2B5EF4-FFF2-40B4-BE49-F238E27FC236}">
                <a16:creationId xmlns:a16="http://schemas.microsoft.com/office/drawing/2014/main" id="{0229A925-7021-4435-BF8F-13A426066C5E}"/>
              </a:ext>
            </a:extLst>
          </p:cNvPr>
          <p:cNvSpPr>
            <a:spLocks noGrp="1"/>
          </p:cNvSpPr>
          <p:nvPr>
            <p:ph idx="1"/>
          </p:nvPr>
        </p:nvSpPr>
        <p:spPr/>
        <p:txBody>
          <a:bodyPr/>
          <a:lstStyle/>
          <a:p>
            <a:r>
              <a:rPr lang="en-US" dirty="0"/>
              <a:t>Early paper from 2005</a:t>
            </a:r>
          </a:p>
          <a:p>
            <a:r>
              <a:rPr lang="en-US" dirty="0"/>
              <a:t>This is helpful in clustering related classes based on their attributes: This dataset contains 100 animals with 17 attributes. The attributes include hair, feathers, eggs, milk, legs, tail, etc. </a:t>
            </a:r>
          </a:p>
          <a:p>
            <a:r>
              <a:rPr lang="en-US" dirty="0"/>
              <a:t>We can use hypergraph in the same way to cluster different related objects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9185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7F3E-1321-44CE-B7E6-D66DF7F45B1B}"/>
              </a:ext>
            </a:extLst>
          </p:cNvPr>
          <p:cNvSpPr>
            <a:spLocks noGrp="1"/>
          </p:cNvSpPr>
          <p:nvPr>
            <p:ph type="title"/>
          </p:nvPr>
        </p:nvSpPr>
        <p:spPr/>
        <p:txBody>
          <a:bodyPr>
            <a:normAutofit fontScale="90000"/>
          </a:bodyPr>
          <a:lstStyle/>
          <a:p>
            <a:r>
              <a:rPr lang="en-US" b="1" dirty="0"/>
              <a:t>A reductive approach to hypergraph clustering: An application to image segmentation </a:t>
            </a:r>
            <a:endParaRPr lang="en-US" dirty="0"/>
          </a:p>
        </p:txBody>
      </p:sp>
      <p:sp>
        <p:nvSpPr>
          <p:cNvPr id="3" name="Content Placeholder 2">
            <a:extLst>
              <a:ext uri="{FF2B5EF4-FFF2-40B4-BE49-F238E27FC236}">
                <a16:creationId xmlns:a16="http://schemas.microsoft.com/office/drawing/2014/main" id="{77AFEFA9-9C62-4E04-BA03-DD666ED30E8A}"/>
              </a:ext>
            </a:extLst>
          </p:cNvPr>
          <p:cNvSpPr>
            <a:spLocks noGrp="1"/>
          </p:cNvSpPr>
          <p:nvPr>
            <p:ph idx="1"/>
          </p:nvPr>
        </p:nvSpPr>
        <p:spPr>
          <a:xfrm>
            <a:off x="838200" y="2074200"/>
            <a:ext cx="10515600" cy="4351338"/>
          </a:xfrm>
        </p:spPr>
        <p:txBody>
          <a:bodyPr/>
          <a:lstStyle/>
          <a:p>
            <a:pPr marL="0" indent="0">
              <a:buNone/>
            </a:pPr>
            <a:r>
              <a:rPr lang="en-US" sz="2400" dirty="0"/>
              <a:t>To the best of our knowledge, the first attempt for representing visual objects using hypergraphs dates back to Wong et al. In [50], the authors defined a framework for 3D object recognition. They used a 3D object model based on a hypergraph representation </a:t>
            </a:r>
            <a:br>
              <a:rPr lang="en-US" sz="2400" dirty="0"/>
            </a:br>
            <a:endParaRPr lang="en-US" sz="2400" dirty="0"/>
          </a:p>
        </p:txBody>
      </p:sp>
    </p:spTree>
    <p:extLst>
      <p:ext uri="{BB962C8B-B14F-4D97-AF65-F5344CB8AC3E}">
        <p14:creationId xmlns:p14="http://schemas.microsoft.com/office/powerpoint/2010/main" val="396318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B44781-C3A9-4F02-8CB5-529549D90FC2}"/>
              </a:ext>
            </a:extLst>
          </p:cNvPr>
          <p:cNvPicPr>
            <a:picLocks noChangeAspect="1"/>
          </p:cNvPicPr>
          <p:nvPr/>
        </p:nvPicPr>
        <p:blipFill>
          <a:blip r:embed="rId2"/>
          <a:stretch>
            <a:fillRect/>
          </a:stretch>
        </p:blipFill>
        <p:spPr>
          <a:xfrm>
            <a:off x="1767408" y="905933"/>
            <a:ext cx="8689188" cy="5039728"/>
          </a:xfrm>
          <a:prstGeom prst="rect">
            <a:avLst/>
          </a:prstGeom>
        </p:spPr>
      </p:pic>
    </p:spTree>
    <p:extLst>
      <p:ext uri="{BB962C8B-B14F-4D97-AF65-F5344CB8AC3E}">
        <p14:creationId xmlns:p14="http://schemas.microsoft.com/office/powerpoint/2010/main" val="3160198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36A9FF-A40F-40CC-8DFF-47FA54C57114}"/>
              </a:ext>
            </a:extLst>
          </p:cNvPr>
          <p:cNvSpPr>
            <a:spLocks noGrp="1"/>
          </p:cNvSpPr>
          <p:nvPr>
            <p:ph idx="4294967295"/>
          </p:nvPr>
        </p:nvSpPr>
        <p:spPr>
          <a:xfrm>
            <a:off x="942975" y="825500"/>
            <a:ext cx="10610850" cy="4956175"/>
          </a:xfrm>
        </p:spPr>
        <p:txBody>
          <a:bodyPr>
            <a:noAutofit/>
          </a:bodyPr>
          <a:lstStyle/>
          <a:p>
            <a:r>
              <a:rPr lang="en-US" sz="2400" dirty="0" err="1"/>
              <a:t>Bretto</a:t>
            </a:r>
            <a:r>
              <a:rPr lang="en-US" sz="2400" dirty="0"/>
              <a:t> et al. introduced a hypergraph model for image representation by defining a new Image Neighborhood Hypergraph (INH). The INH model have then been exploited to successfully solve the problem of image segmentation by finding intersecting families to detect grayscale homogeneous regions </a:t>
            </a:r>
          </a:p>
          <a:p>
            <a:r>
              <a:rPr lang="en-US" sz="2400" dirty="0"/>
              <a:t>In this paper, the INH model serves as a basis for image data representation</a:t>
            </a:r>
          </a:p>
          <a:p>
            <a:r>
              <a:rPr lang="en-US" sz="2400" dirty="0"/>
              <a:t>Since Chung’s [15] definition of the Laplacian matrix for k-uniform hypergraphs, there have been several attempts to develop matrix representations of hypergraphs [35,52]. These hypergraph representations have found widespread applications in categorical data analysis </a:t>
            </a:r>
          </a:p>
        </p:txBody>
      </p:sp>
    </p:spTree>
    <p:extLst>
      <p:ext uri="{BB962C8B-B14F-4D97-AF65-F5344CB8AC3E}">
        <p14:creationId xmlns:p14="http://schemas.microsoft.com/office/powerpoint/2010/main" val="48558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0F0845A-46A6-42C5-9765-046529ACB3CC}"/>
              </a:ext>
            </a:extLst>
          </p:cNvPr>
          <p:cNvPicPr>
            <a:picLocks noGrp="1" noChangeAspect="1"/>
          </p:cNvPicPr>
          <p:nvPr>
            <p:ph idx="1"/>
          </p:nvPr>
        </p:nvPicPr>
        <p:blipFill rotWithShape="1">
          <a:blip r:embed="rId2"/>
          <a:srcRect t="744" r="-1" b="-1"/>
          <a:stretch/>
        </p:blipFill>
        <p:spPr>
          <a:xfrm>
            <a:off x="637768" y="740664"/>
            <a:ext cx="10916463" cy="3602736"/>
          </a:xfrm>
          <a:prstGeom prst="rect">
            <a:avLst/>
          </a:prstGeom>
        </p:spPr>
      </p:pic>
      <p:cxnSp>
        <p:nvCxnSpPr>
          <p:cNvPr id="17" name="Straight Connector 1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685254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34</TotalTime>
  <Words>652</Words>
  <Application>Microsoft Office PowerPoint</Application>
  <PresentationFormat>Widescreen</PresentationFormat>
  <Paragraphs>33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CMR10</vt:lpstr>
      <vt:lpstr>CMTI10</vt:lpstr>
      <vt:lpstr>Calibri</vt:lpstr>
      <vt:lpstr>Calibri Light</vt:lpstr>
      <vt:lpstr>Retrospect</vt:lpstr>
      <vt:lpstr>Learning with Hypergraphs: Clustering, Classification, and Embedding </vt:lpstr>
      <vt:lpstr>PowerPoint Presentation</vt:lpstr>
      <vt:lpstr>PowerPoint Presentation</vt:lpstr>
      <vt:lpstr>PowerPoint Presentation</vt:lpstr>
      <vt:lpstr>Comments</vt:lpstr>
      <vt:lpstr>A reductive approach to hypergraph clustering: An application to image segmentation </vt:lpstr>
      <vt:lpstr>PowerPoint Presentation</vt:lpstr>
      <vt:lpstr>PowerPoint Presentation</vt:lpstr>
      <vt:lpstr>PowerPoint Presentation</vt:lpstr>
      <vt:lpstr>Comments</vt:lpstr>
      <vt:lpstr>PowerPoint Presentation</vt:lpstr>
      <vt:lpstr>PowerPoint Presentation</vt:lpstr>
      <vt:lpstr>PowerPoint Presentation</vt:lpstr>
      <vt:lpstr>PowerPoint Presentation</vt:lpstr>
      <vt:lpstr>PowerPoint Presentation</vt:lpstr>
      <vt:lpstr>PowerPoint Presentation</vt:lpstr>
      <vt:lpstr>Comments</vt:lpstr>
      <vt:lpstr>PowerPoint Presentation</vt:lpstr>
      <vt:lpstr>PowerPoint Presentation</vt:lpstr>
      <vt:lpstr>PowerPoint Presentation</vt:lpstr>
      <vt:lpstr>PowerPoint Presentation</vt:lpstr>
      <vt:lpstr>Comments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with Hypergraphs: Clustering, Classification, and Embedding </dc:title>
  <dc:creator>Thao Tran</dc:creator>
  <cp:lastModifiedBy>Thao Tran</cp:lastModifiedBy>
  <cp:revision>4</cp:revision>
  <dcterms:created xsi:type="dcterms:W3CDTF">2019-09-09T02:04:35Z</dcterms:created>
  <dcterms:modified xsi:type="dcterms:W3CDTF">2019-09-09T16:22:20Z</dcterms:modified>
</cp:coreProperties>
</file>