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2A4262-FC8A-49E4-BF04-B4401D20BE8C}">
  <a:tblStyle styleId="{C32A4262-FC8A-49E4-BF04-B4401D20BE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9577894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9577894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6f0e9266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6f0e9266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6f0e9266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6f0e9266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6f0e9266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6f0e9266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886e10b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886e10b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6f0e9266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6f0e9266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6f0e926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6f0e926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60108b78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60108b78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9577894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9577894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6f0e926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6f0e926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9577894e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9577894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eeexplore.ieee.org/document/10296737" TargetMode="External"/><Relationship Id="rId4" Type="http://schemas.openxmlformats.org/officeDocument/2006/relationships/hyperlink" Target="https://ieeexplore.ieee.org/document/9251089" TargetMode="External"/><Relationship Id="rId5" Type="http://schemas.openxmlformats.org/officeDocument/2006/relationships/hyperlink" Target="https://ieeexplore.ieee.org/document/9251089" TargetMode="External"/><Relationship Id="rId6" Type="http://schemas.openxmlformats.org/officeDocument/2006/relationships/hyperlink" Target="https://ieeexplore.ieee.org/document/9251089" TargetMode="External"/><Relationship Id="rId7" Type="http://schemas.openxmlformats.org/officeDocument/2006/relationships/hyperlink" Target="https://www.javatpoint.com/apache-kafk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5226300" cy="26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 Time Voting System</a:t>
            </a:r>
            <a:endParaRPr b="1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882" y="1062882"/>
            <a:ext cx="3305575" cy="33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30750" y="4169175"/>
            <a:ext cx="49551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 and Results</a:t>
            </a:r>
            <a:endParaRPr b="1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00" y="1354975"/>
            <a:ext cx="8839201" cy="1111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Successfully developed a scalable and robust real-time voting system leveraging big data technologies such as Docker, Kafka, Spark, PostgreSQL, and Streamlit.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Achieved a streamlined pipeline from data generation to visualization, ensuring real-time updates for both analytics and the dashboard.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Provided detailed metrics like votes by candidate, geographic trends, and demographic insights, enabling informed decision-making.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Delivered a user-friendly Streamlit dashboard that visualizes live election data with features such as time-series tracking and geographic mapping.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Optimized the system to handle high volumes of data with minimal latency, showcasing its potential for real-world election scenarios.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 u="sng">
                <a:solidFill>
                  <a:schemeClr val="hlink"/>
                </a:solidFill>
                <a:hlinkClick r:id="rId3"/>
              </a:rPr>
              <a:t>https://ieeexplore.ieee.org/document/10296737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 u="sng">
                <a:solidFill>
                  <a:schemeClr val="hlink"/>
                </a:solidFill>
                <a:hlinkClick r:id="rId4"/>
              </a:rPr>
              <a:t>https://ieeexplore.ieee.org/document/9251089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 u="sng">
                <a:solidFill>
                  <a:schemeClr val="hlink"/>
                </a:solidFill>
                <a:hlinkClick r:id="rId5"/>
              </a:rPr>
              <a:t>https://www.geeksforgeeks.org/how-to-use-apache-kafka-for-real-time-data-streaming/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 u="sng">
                <a:solidFill>
                  <a:schemeClr val="hlink"/>
                </a:solidFill>
                <a:hlinkClick r:id="rId6"/>
              </a:rPr>
              <a:t>https://towardsdatascience.com/search?q=streamlit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https://www.javatpoint.com/apache-kafka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Significance in the Digital Age: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Rapid analysis of voting data is essential for understanding public opinion and electoral trends.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Traditional systems face delays, scalability limitations, and lack real-time insights, impacting timely decision-making.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Key Challenges Addressed: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Delays in processing voting data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Limited ability to scale and adapt to large datasets and lack of immediate actionable insights.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Project Goal: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Develop a distributed voting system leveraging cutting-edge big data technologies to deliver real-time analytics and visualization.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OBJECTIVES &amp; SCOPE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500">
                <a:solidFill>
                  <a:schemeClr val="dk1"/>
                </a:solidFill>
              </a:rPr>
              <a:t>Objectives</a:t>
            </a:r>
            <a:endParaRPr b="1" i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Develop a scalable, efficient real-time voting system.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Enable real-time vote collection, processing, and data consistency.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Analyze voting patterns, geographic, and demographic trends.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Provide interactive data visualizations for actionable insights.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</a:rPr>
              <a:t>Scope</a:t>
            </a:r>
            <a:endParaRPr b="1" i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Data Management</a:t>
            </a:r>
            <a:r>
              <a:rPr lang="en" sz="1500">
                <a:solidFill>
                  <a:schemeClr val="dk1"/>
                </a:solidFill>
              </a:rPr>
              <a:t>: Voter registration and vote casting simulated via PostgreSQL.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Real-Time Processing</a:t>
            </a:r>
            <a:r>
              <a:rPr lang="en" sz="1500">
                <a:solidFill>
                  <a:schemeClr val="dk1"/>
                </a:solidFill>
              </a:rPr>
              <a:t>: Apache Kafka for message streaming and Spark for analytics.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Visualization</a:t>
            </a:r>
            <a:r>
              <a:rPr lang="en" sz="1500">
                <a:solidFill>
                  <a:schemeClr val="dk1"/>
                </a:solidFill>
              </a:rPr>
              <a:t>: Interactive dashboard built with Streamlit.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Deployment in a Docker environment for scalability and ease of use.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311700" y="115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{C32A4262-FC8A-49E4-BF04-B4401D20BE8C}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9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Paper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Findings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Methodology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Gaps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21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"High-Performance Real-Time Data Processing" (2020)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Emphasizes using PostgreSQL and Apache Kafka for scalable and reliable real-time data management.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Kafka as a message broker to ensure high-throughput, low-latency event streaming.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PostgreSQL for structured data storage and reliable event management.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explore in-depth visualization strategies and interaction in a voting system context.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4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"A Reactive Batching Strategy of Apache Kafka for Reliable Stream Processing in Real-Time" (2021)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Introduced a batching strategy to reduce latency and enhance Kafka's throughput for real-time systems.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Applied a reactive batching strategy to optimize message processing and improve Kafka’s performance.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Lack of focus on fault-tolerant analytics and visualizing large-scale real-time data.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</a:t>
            </a:r>
            <a:endParaRPr b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Data Ingestion: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Used </a:t>
            </a:r>
            <a:r>
              <a:rPr b="1" lang="en" sz="1500">
                <a:solidFill>
                  <a:schemeClr val="dk1"/>
                </a:solidFill>
              </a:rPr>
              <a:t>Kafka</a:t>
            </a:r>
            <a:r>
              <a:rPr lang="en" sz="1500">
                <a:solidFill>
                  <a:schemeClr val="dk1"/>
                </a:solidFill>
              </a:rPr>
              <a:t> to capture and stream live voting data in real-time.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Ensured high throughput and fault tolerance during data ingestion.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Data Processing: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Used </a:t>
            </a:r>
            <a:r>
              <a:rPr b="1" lang="en" sz="1500">
                <a:solidFill>
                  <a:schemeClr val="dk1"/>
                </a:solidFill>
              </a:rPr>
              <a:t>Apache Spark</a:t>
            </a:r>
            <a:r>
              <a:rPr lang="en" sz="1500">
                <a:solidFill>
                  <a:schemeClr val="dk1"/>
                </a:solidFill>
              </a:rPr>
              <a:t> for distributed processing of large-scale voting data.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Implemented real-time data cleaning, aggregation, and transformation pipelines.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Data Storage: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Stored processed data in </a:t>
            </a:r>
            <a:r>
              <a:rPr b="1" lang="en" sz="1500">
                <a:solidFill>
                  <a:schemeClr val="dk1"/>
                </a:solidFill>
              </a:rPr>
              <a:t>PostgreSQL</a:t>
            </a:r>
            <a:r>
              <a:rPr lang="en" sz="1500">
                <a:solidFill>
                  <a:schemeClr val="dk1"/>
                </a:solidFill>
              </a:rPr>
              <a:t> for structured, reliable, and queryable storage.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Optimized database schema for fast retrieval and integration with visualization tools.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</a:t>
            </a:r>
            <a:endParaRPr b="1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Real-Time Analytics: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Designed analytical algorithms for detecting trends, patterns, and anomalies in voting data.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Enabled dynamic querying to support diverse analytical use cases.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Visualization and Dashboard: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Built an interactive dashboard using </a:t>
            </a:r>
            <a:r>
              <a:rPr b="1" lang="en" sz="1500">
                <a:solidFill>
                  <a:schemeClr val="dk1"/>
                </a:solidFill>
              </a:rPr>
              <a:t>Streamlit</a:t>
            </a:r>
            <a:r>
              <a:rPr lang="en" sz="1500">
                <a:solidFill>
                  <a:schemeClr val="dk1"/>
                </a:solidFill>
              </a:rPr>
              <a:t> for real-time visualization of voting data.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Integrated charts, graphs, and maps (e.g., bar charts, pie charts, and time-series trends) to present actionable insights.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Enabled filtering options and live updates to enhance user engagement and decision-making.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System Architecture</a:t>
            </a:r>
            <a:endParaRPr b="1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 and Results</a:t>
            </a:r>
            <a:endParaRPr b="1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43247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 and Results</a:t>
            </a:r>
            <a:endParaRPr b="1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" y="1100879"/>
            <a:ext cx="9144000" cy="11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75" y="2625025"/>
            <a:ext cx="8773224" cy="21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