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8" r:id="rId3"/>
    <p:sldId id="271" r:id="rId4"/>
    <p:sldId id="269" r:id="rId5"/>
    <p:sldId id="270" r:id="rId6"/>
    <p:sldId id="259" r:id="rId7"/>
    <p:sldId id="272" r:id="rId8"/>
    <p:sldId id="260" r:id="rId9"/>
    <p:sldId id="267" r:id="rId10"/>
    <p:sldId id="268" r:id="rId11"/>
  </p:sldIdLst>
  <p:sldSz cx="9144000" cy="5143500" type="screen16x9"/>
  <p:notesSz cx="6858000" cy="9144000"/>
  <p:embeddedFontLst>
    <p:embeddedFont>
      <p:font typeface="Lora Regular" charset="0"/>
      <p:regular r:id="rId13"/>
      <p:bold r:id="rId14"/>
      <p:italic r:id="rId15"/>
      <p:boldItalic r:id="rId16"/>
    </p:embeddedFont>
    <p:embeddedFont>
      <p:font typeface="Lora" charset="0"/>
      <p:regular r:id="rId17"/>
      <p:bold r:id="rId18"/>
      <p:italic r:id="rId19"/>
      <p:boldItalic r:id="rId20"/>
    </p:embeddedFont>
    <p:embeddedFont>
      <p:font typeface="Gill Sans MT" pitchFamily="34" charset="0"/>
      <p:regular r:id="rId21"/>
      <p:bold r:id="rId22"/>
      <p:italic r:id="rId23"/>
      <p:boldItalic r:id="rId24"/>
    </p:embeddedFont>
    <p:embeddedFont>
      <p:font typeface="Wingdings 2" pitchFamily="18" charset="2"/>
      <p:regular r:id="rId25"/>
    </p:embeddedFont>
    <p:embeddedFont>
      <p:font typeface="Verdana"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726" y="-1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25366888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b4799036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b479903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b47990367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9b4799036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b47990367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9b47990367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b47990367_1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b47990367_1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b47990367_1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b47990367_1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_HEADER_1">
  <p:cSld name="SECTION_HEADER_1">
    <p:bg>
      <p:bgPr>
        <a:solidFill>
          <a:schemeClr val="dk1"/>
        </a:solidFill>
        <a:effectLst/>
      </p:bgPr>
    </p:bg>
    <p:spTree>
      <p:nvGrpSpPr>
        <p:cNvPr id="1" name="Shape 52"/>
        <p:cNvGrpSpPr/>
        <p:nvPr/>
      </p:nvGrpSpPr>
      <p:grpSpPr>
        <a:xfrm>
          <a:off x="0" y="0"/>
          <a:ext cx="0" cy="0"/>
          <a:chOff x="0" y="0"/>
          <a:chExt cx="0" cy="0"/>
        </a:xfrm>
      </p:grpSpPr>
      <p:sp>
        <p:nvSpPr>
          <p:cNvPr id="56" name="Google Shape;56;p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57" name="Google Shape;57;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11/8/2020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11/8/2020</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317747" y="2774021"/>
            <a:ext cx="5490600" cy="186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rgbClr val="4C1130"/>
                </a:solidFill>
                <a:latin typeface="Lora Regular"/>
                <a:ea typeface="Lora Regular"/>
                <a:cs typeface="Lora Regular"/>
                <a:sym typeface="Lora Regular"/>
              </a:rPr>
              <a:t>Domain Name System</a:t>
            </a:r>
            <a:endParaRPr sz="3800" dirty="0">
              <a:solidFill>
                <a:srgbClr val="4C1130"/>
              </a:solidFill>
              <a:latin typeface="Lora Regular"/>
              <a:ea typeface="Lora Regular"/>
              <a:cs typeface="Lora Regular"/>
              <a:sym typeface="Lora Regular"/>
            </a:endParaRPr>
          </a:p>
        </p:txBody>
      </p:sp>
      <p:sp>
        <p:nvSpPr>
          <p:cNvPr id="63" name="Google Shape;63;p14"/>
          <p:cNvSpPr txBox="1"/>
          <p:nvPr/>
        </p:nvSpPr>
        <p:spPr>
          <a:xfrm>
            <a:off x="3340679" y="2921112"/>
            <a:ext cx="2913721" cy="215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600" dirty="0">
              <a:latin typeface="Lora"/>
              <a:ea typeface="Lora"/>
              <a:cs typeface="Lora"/>
              <a:sym typeface="Lora"/>
            </a:endParaRPr>
          </a:p>
          <a:p>
            <a:pPr marL="0" lvl="0" indent="0" algn="just" rtl="0">
              <a:spcBef>
                <a:spcPts val="0"/>
              </a:spcBef>
              <a:spcAft>
                <a:spcPts val="0"/>
              </a:spcAft>
              <a:buNone/>
            </a:pPr>
            <a:endParaRPr sz="1600" b="1" dirty="0">
              <a:latin typeface="Lora"/>
              <a:ea typeface="Lora"/>
              <a:cs typeface="Lora"/>
              <a:sym typeface="Lora"/>
            </a:endParaRPr>
          </a:p>
          <a:p>
            <a:pPr marL="0" lvl="0" indent="0" algn="ctr" rtl="0">
              <a:spcBef>
                <a:spcPts val="0"/>
              </a:spcBef>
              <a:spcAft>
                <a:spcPts val="0"/>
              </a:spcAft>
              <a:buNone/>
            </a:pPr>
            <a:r>
              <a:rPr lang="en" sz="1600" dirty="0">
                <a:latin typeface="Lora Regular"/>
                <a:ea typeface="Lora Regular"/>
                <a:cs typeface="Lora Regular"/>
                <a:sym typeface="Lora Regular"/>
              </a:rPr>
              <a:t>Achyut Thapa (52)</a:t>
            </a:r>
            <a:endParaRPr sz="1600" dirty="0">
              <a:latin typeface="Lora Regular"/>
              <a:ea typeface="Lora Regular"/>
              <a:cs typeface="Lora Regular"/>
              <a:sym typeface="Lora Regular"/>
            </a:endParaRPr>
          </a:p>
          <a:p>
            <a:pPr marL="0" lvl="0" indent="0" algn="ctr" rtl="0">
              <a:spcBef>
                <a:spcPts val="0"/>
              </a:spcBef>
              <a:spcAft>
                <a:spcPts val="0"/>
              </a:spcAft>
              <a:buNone/>
            </a:pPr>
            <a:r>
              <a:rPr lang="en" sz="1600" dirty="0">
                <a:latin typeface="Lora Regular"/>
                <a:ea typeface="Lora Regular"/>
                <a:cs typeface="Lora Regular"/>
                <a:sym typeface="Lora Regular"/>
              </a:rPr>
              <a:t>Aadarsha Thapa (51)</a:t>
            </a:r>
            <a:endParaRPr sz="1600" dirty="0">
              <a:latin typeface="Lora Regular"/>
              <a:ea typeface="Lora Regular"/>
              <a:cs typeface="Lora Regular"/>
              <a:sym typeface="Lora Regular"/>
            </a:endParaRPr>
          </a:p>
          <a:p>
            <a:pPr marL="0" lvl="0" indent="0" algn="ctr" rtl="0">
              <a:spcBef>
                <a:spcPts val="0"/>
              </a:spcBef>
              <a:spcAft>
                <a:spcPts val="0"/>
              </a:spcAft>
              <a:buNone/>
            </a:pPr>
            <a:r>
              <a:rPr lang="en" sz="1600" dirty="0">
                <a:latin typeface="Lora Regular"/>
                <a:ea typeface="Lora Regular"/>
                <a:cs typeface="Lora Regular"/>
                <a:sym typeface="Lora Regular"/>
              </a:rPr>
              <a:t>Prajwol Manandhar (32)</a:t>
            </a:r>
            <a:endParaRPr sz="1600" dirty="0">
              <a:latin typeface="Lora Regular"/>
              <a:ea typeface="Lora Regular"/>
              <a:cs typeface="Lora Regular"/>
              <a:sym typeface="Lora Regular"/>
            </a:endParaRPr>
          </a:p>
          <a:p>
            <a:pPr marL="0" lvl="0" indent="0" algn="ctr" rtl="0">
              <a:spcBef>
                <a:spcPts val="0"/>
              </a:spcBef>
              <a:spcAft>
                <a:spcPts val="0"/>
              </a:spcAft>
              <a:buNone/>
            </a:pPr>
            <a:endParaRPr sz="1600" dirty="0">
              <a:latin typeface="Lora"/>
              <a:ea typeface="Lora"/>
              <a:cs typeface="Lora"/>
              <a:sym typeface="Lora"/>
            </a:endParaRPr>
          </a:p>
          <a:p>
            <a:pPr marL="0" lvl="0" indent="0" algn="ctr" rtl="0">
              <a:spcBef>
                <a:spcPts val="0"/>
              </a:spcBef>
              <a:spcAft>
                <a:spcPts val="0"/>
              </a:spcAft>
              <a:buNone/>
            </a:pPr>
            <a:r>
              <a:rPr lang="en" sz="1600" dirty="0">
                <a:latin typeface="Lora Regular"/>
                <a:ea typeface="Lora Regular"/>
                <a:cs typeface="Lora Regular"/>
                <a:sym typeface="Lora Regular"/>
              </a:rPr>
              <a:t>B.E.Computer Engineering</a:t>
            </a:r>
            <a:endParaRPr sz="1600" dirty="0">
              <a:latin typeface="Lora Regular"/>
              <a:ea typeface="Lora Regular"/>
              <a:cs typeface="Lora Regular"/>
              <a:sym typeface="Lora Regular"/>
            </a:endParaRPr>
          </a:p>
          <a:p>
            <a:pPr marL="0" lvl="0" indent="0" algn="ctr" rtl="0">
              <a:spcBef>
                <a:spcPts val="0"/>
              </a:spcBef>
              <a:spcAft>
                <a:spcPts val="0"/>
              </a:spcAft>
              <a:buNone/>
            </a:pPr>
            <a:r>
              <a:rPr lang="en" sz="1600" dirty="0">
                <a:latin typeface="Lora Regular"/>
                <a:ea typeface="Lora Regular"/>
                <a:cs typeface="Lora Regular"/>
                <a:sym typeface="Lora Regular"/>
              </a:rPr>
              <a:t>Kathmandu University</a:t>
            </a:r>
            <a:endParaRPr sz="1600" dirty="0">
              <a:latin typeface="Lora Regular"/>
              <a:ea typeface="Lora Regular"/>
              <a:cs typeface="Lora Regular"/>
              <a:sym typeface="Lora Regular"/>
            </a:endParaRPr>
          </a:p>
        </p:txBody>
      </p:sp>
      <p:pic>
        <p:nvPicPr>
          <p:cNvPr id="64" name="Google Shape;64;p14"/>
          <p:cNvPicPr preferRelativeResize="0"/>
          <p:nvPr/>
        </p:nvPicPr>
        <p:blipFill>
          <a:blip r:embed="rId3">
            <a:alphaModFix/>
          </a:blip>
          <a:stretch>
            <a:fillRect/>
          </a:stretch>
        </p:blipFill>
        <p:spPr>
          <a:xfrm>
            <a:off x="3339100" y="108871"/>
            <a:ext cx="2690853" cy="2665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39"/>
        <p:cNvGrpSpPr/>
        <p:nvPr/>
      </p:nvGrpSpPr>
      <p:grpSpPr>
        <a:xfrm>
          <a:off x="0" y="0"/>
          <a:ext cx="0" cy="0"/>
          <a:chOff x="0" y="0"/>
          <a:chExt cx="0" cy="0"/>
        </a:xfrm>
      </p:grpSpPr>
      <p:sp>
        <p:nvSpPr>
          <p:cNvPr id="140" name="Google Shape;140;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100" b="1">
                <a:solidFill>
                  <a:srgbClr val="980000"/>
                </a:solidFill>
                <a:latin typeface="Lora"/>
                <a:ea typeface="Lora"/>
                <a:cs typeface="Lora"/>
                <a:sym typeface="Lora"/>
              </a:rPr>
              <a:t>  THANK YOU !</a:t>
            </a:r>
            <a:endParaRPr sz="6100" b="1">
              <a:solidFill>
                <a:srgbClr val="980000"/>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1333200" y="105500"/>
            <a:ext cx="6073500" cy="9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980000"/>
                </a:solidFill>
                <a:latin typeface="Lora Regular"/>
                <a:ea typeface="Lora Regular"/>
                <a:cs typeface="Lora Regular"/>
                <a:sym typeface="Lora Regular"/>
              </a:rPr>
              <a:t>    </a:t>
            </a:r>
            <a:r>
              <a:rPr lang="en" sz="5300" dirty="0">
                <a:solidFill>
                  <a:srgbClr val="980000"/>
                </a:solidFill>
                <a:latin typeface="Lora Regular"/>
                <a:ea typeface="Lora Regular"/>
                <a:cs typeface="Lora Regular"/>
                <a:sym typeface="Lora Regular"/>
              </a:rPr>
              <a:t> </a:t>
            </a:r>
            <a:r>
              <a:rPr lang="en" sz="5000" dirty="0">
                <a:solidFill>
                  <a:srgbClr val="980000"/>
                </a:solidFill>
                <a:latin typeface="Lora Regular"/>
                <a:ea typeface="Lora Regular"/>
                <a:cs typeface="Lora Regular"/>
                <a:sym typeface="Lora Regular"/>
              </a:rPr>
              <a:t>   Introduction</a:t>
            </a:r>
            <a:endParaRPr sz="5000" dirty="0">
              <a:solidFill>
                <a:srgbClr val="980000"/>
              </a:solidFill>
              <a:latin typeface="Lora Regular"/>
              <a:ea typeface="Lora Regular"/>
              <a:cs typeface="Lora Regular"/>
              <a:sym typeface="Lora Regular"/>
            </a:endParaRPr>
          </a:p>
        </p:txBody>
      </p:sp>
      <p:sp>
        <p:nvSpPr>
          <p:cNvPr id="77" name="Google Shape;77;p16"/>
          <p:cNvSpPr txBox="1">
            <a:spLocks noGrp="1"/>
          </p:cNvSpPr>
          <p:nvPr>
            <p:ph type="subTitle" idx="1"/>
          </p:nvPr>
        </p:nvSpPr>
        <p:spPr>
          <a:xfrm>
            <a:off x="967900" y="1099437"/>
            <a:ext cx="7628700" cy="3889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300" b="1" dirty="0">
                <a:solidFill>
                  <a:srgbClr val="000000"/>
                </a:solidFill>
                <a:latin typeface="Arial"/>
                <a:ea typeface="Arial"/>
                <a:cs typeface="Arial"/>
                <a:sym typeface="Arial"/>
              </a:rPr>
              <a:t>              </a:t>
            </a:r>
            <a:r>
              <a:rPr lang="en" sz="2300" dirty="0">
                <a:solidFill>
                  <a:srgbClr val="000000"/>
                </a:solidFill>
                <a:latin typeface="Arial"/>
                <a:ea typeface="Arial"/>
                <a:cs typeface="Arial"/>
                <a:sym typeface="Arial"/>
              </a:rPr>
              <a:t>What is </a:t>
            </a:r>
            <a:r>
              <a:rPr lang="en-US" sz="2300" dirty="0" smtClean="0">
                <a:solidFill>
                  <a:srgbClr val="000000"/>
                </a:solidFill>
                <a:latin typeface="Arial"/>
                <a:ea typeface="Arial"/>
                <a:cs typeface="Arial"/>
                <a:sym typeface="Arial"/>
              </a:rPr>
              <a:t>Domain Name System?</a:t>
            </a:r>
          </a:p>
          <a:p>
            <a:pPr marL="0" lvl="0" indent="0" algn="just" rtl="0">
              <a:lnSpc>
                <a:spcPct val="150000"/>
              </a:lnSpc>
              <a:spcBef>
                <a:spcPts val="0"/>
              </a:spcBef>
              <a:spcAft>
                <a:spcPts val="0"/>
              </a:spcAft>
              <a:buNone/>
            </a:pPr>
            <a:r>
              <a:rPr lang="en-US" sz="2000" dirty="0" smtClean="0">
                <a:solidFill>
                  <a:srgbClr val="000000"/>
                </a:solidFill>
                <a:latin typeface="Times New Roman" pitchFamily="18" charset="0"/>
                <a:ea typeface="Arial"/>
                <a:cs typeface="Times New Roman" pitchFamily="18" charset="0"/>
                <a:sym typeface="Arial"/>
              </a:rPr>
              <a:t>Humans work with names while Computer works with numbers. So there is a barrier in communications. Humans can’t remember all the numbers for different sites and computers can’t understand human language. So, what the bridges that barrier in communication is the DNS. It resolves the domain name into is corresponding IP address. Just like a phonebook, searching for the corresponding number for a name.</a:t>
            </a:r>
          </a:p>
          <a:p>
            <a:pPr marL="0" lvl="0" indent="0" algn="just" rtl="0">
              <a:spcBef>
                <a:spcPts val="0"/>
              </a:spcBef>
              <a:spcAft>
                <a:spcPts val="0"/>
              </a:spcAft>
              <a:buNone/>
            </a:pPr>
            <a:r>
              <a:rPr lang="en-US" sz="2000" dirty="0" smtClean="0">
                <a:solidFill>
                  <a:srgbClr val="000000"/>
                </a:solidFill>
                <a:latin typeface="Times New Roman" pitchFamily="18" charset="0"/>
                <a:ea typeface="Arial"/>
                <a:cs typeface="Times New Roman" pitchFamily="18" charset="0"/>
                <a:sym typeface="Arial"/>
              </a:rPr>
              <a:t> </a:t>
            </a:r>
            <a:endParaRPr sz="2400" dirty="0">
              <a:latin typeface="Times New Roman" pitchFamily="18" charset="0"/>
              <a:cs typeface="Times New Roman" pitchFamily="18" charset="0"/>
            </a:endParaRPr>
          </a:p>
          <a:p>
            <a:pPr marL="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algn="just">
              <a:lnSpc>
                <a:spcPct val="150000"/>
              </a:lnSpc>
              <a:spcBef>
                <a:spcPts val="0"/>
              </a:spcBef>
              <a:buNone/>
            </a:pPr>
            <a:r>
              <a:rPr lang="en-US" sz="1800" dirty="0">
                <a:solidFill>
                  <a:srgbClr val="000000"/>
                </a:solidFill>
                <a:latin typeface="Times New Roman" pitchFamily="18" charset="0"/>
                <a:ea typeface="Arial"/>
                <a:cs typeface="Times New Roman" pitchFamily="18" charset="0"/>
                <a:sym typeface="Arial"/>
              </a:rPr>
              <a:t>IP are stored in servers and if the current server can’t get the IP, next </a:t>
            </a:r>
            <a:r>
              <a:rPr lang="en-US" sz="1800" dirty="0" err="1">
                <a:solidFill>
                  <a:srgbClr val="000000"/>
                </a:solidFill>
                <a:latin typeface="Times New Roman" pitchFamily="18" charset="0"/>
                <a:ea typeface="Arial"/>
                <a:cs typeface="Times New Roman" pitchFamily="18" charset="0"/>
                <a:sym typeface="Arial"/>
              </a:rPr>
              <a:t>heirarchinal</a:t>
            </a:r>
            <a:r>
              <a:rPr lang="en-US" sz="1800" dirty="0">
                <a:solidFill>
                  <a:srgbClr val="000000"/>
                </a:solidFill>
                <a:latin typeface="Times New Roman" pitchFamily="18" charset="0"/>
                <a:ea typeface="Arial"/>
                <a:cs typeface="Times New Roman" pitchFamily="18" charset="0"/>
                <a:sym typeface="Arial"/>
              </a:rPr>
              <a:t> server is requested for it. </a:t>
            </a:r>
            <a:r>
              <a:rPr lang="en-US" sz="1800" dirty="0" err="1">
                <a:solidFill>
                  <a:srgbClr val="000000"/>
                </a:solidFill>
                <a:latin typeface="Times New Roman" pitchFamily="18" charset="0"/>
                <a:ea typeface="Arial"/>
                <a:cs typeface="Times New Roman" pitchFamily="18" charset="0"/>
                <a:sym typeface="Arial"/>
              </a:rPr>
              <a:t>Heirarchy</a:t>
            </a:r>
            <a:r>
              <a:rPr lang="en-US" sz="1800" dirty="0">
                <a:solidFill>
                  <a:srgbClr val="000000"/>
                </a:solidFill>
                <a:latin typeface="Times New Roman" pitchFamily="18" charset="0"/>
                <a:ea typeface="Arial"/>
                <a:cs typeface="Times New Roman" pitchFamily="18" charset="0"/>
                <a:sym typeface="Arial"/>
              </a:rPr>
              <a:t> is given below:</a:t>
            </a:r>
          </a:p>
          <a:p>
            <a:pPr marL="0" lvl="0" indent="0">
              <a:lnSpc>
                <a:spcPct val="150000"/>
              </a:lnSpc>
              <a:spcBef>
                <a:spcPts val="0"/>
              </a:spcBef>
              <a:buNone/>
            </a:pPr>
            <a:r>
              <a:rPr lang="en-US" sz="1800" dirty="0" smtClean="0">
                <a:solidFill>
                  <a:srgbClr val="000000"/>
                </a:solidFill>
                <a:latin typeface="Times New Roman" pitchFamily="18" charset="0"/>
                <a:ea typeface="Arial"/>
                <a:cs typeface="Times New Roman" pitchFamily="18" charset="0"/>
                <a:sym typeface="Arial"/>
              </a:rPr>
              <a:t>1. Cache-memory(initial search)</a:t>
            </a:r>
            <a:endParaRPr lang="en-US" sz="1800" dirty="0" smtClean="0">
              <a:solidFill>
                <a:srgbClr val="000000"/>
              </a:solidFill>
              <a:latin typeface="Times New Roman" pitchFamily="18" charset="0"/>
              <a:ea typeface="Arial"/>
              <a:cs typeface="Times New Roman" pitchFamily="18" charset="0"/>
              <a:sym typeface="Wingdings" pitchFamily="2" charset="2"/>
            </a:endParaRPr>
          </a:p>
          <a:p>
            <a:pPr marL="0" lvl="0" indent="0">
              <a:lnSpc>
                <a:spcPct val="150000"/>
              </a:lnSpc>
              <a:spcBef>
                <a:spcPts val="0"/>
              </a:spcBef>
              <a:buNone/>
            </a:pPr>
            <a:r>
              <a:rPr lang="en-US" sz="1800" dirty="0" smtClean="0">
                <a:solidFill>
                  <a:srgbClr val="000000"/>
                </a:solidFill>
                <a:latin typeface="Times New Roman" pitchFamily="18" charset="0"/>
                <a:ea typeface="Arial"/>
                <a:cs typeface="Times New Roman" pitchFamily="18" charset="0"/>
                <a:sym typeface="Wingdings" pitchFamily="2" charset="2"/>
              </a:rPr>
              <a:t>2.ISP </a:t>
            </a:r>
            <a:r>
              <a:rPr lang="en-US" sz="1800" dirty="0">
                <a:solidFill>
                  <a:srgbClr val="000000"/>
                </a:solidFill>
                <a:latin typeface="Times New Roman" pitchFamily="18" charset="0"/>
                <a:ea typeface="Arial"/>
                <a:cs typeface="Times New Roman" pitchFamily="18" charset="0"/>
                <a:sym typeface="Wingdings" pitchFamily="2" charset="2"/>
              </a:rPr>
              <a:t>resolver </a:t>
            </a:r>
            <a:r>
              <a:rPr lang="en-US" sz="1800" dirty="0" smtClean="0">
                <a:solidFill>
                  <a:srgbClr val="000000"/>
                </a:solidFill>
                <a:latin typeface="Times New Roman" pitchFamily="18" charset="0"/>
                <a:ea typeface="Arial"/>
                <a:cs typeface="Times New Roman" pitchFamily="18" charset="0"/>
                <a:sym typeface="Wingdings" pitchFamily="2" charset="2"/>
              </a:rPr>
              <a:t>server</a:t>
            </a:r>
          </a:p>
          <a:p>
            <a:pPr marL="0" lvl="0" indent="0">
              <a:lnSpc>
                <a:spcPct val="150000"/>
              </a:lnSpc>
              <a:spcBef>
                <a:spcPts val="0"/>
              </a:spcBef>
              <a:buNone/>
            </a:pPr>
            <a:r>
              <a:rPr lang="en-US" sz="1800" dirty="0" smtClean="0">
                <a:solidFill>
                  <a:srgbClr val="000000"/>
                </a:solidFill>
                <a:latin typeface="Times New Roman" pitchFamily="18" charset="0"/>
                <a:ea typeface="Arial"/>
                <a:cs typeface="Times New Roman" pitchFamily="18" charset="0"/>
                <a:sym typeface="Wingdings" pitchFamily="2" charset="2"/>
              </a:rPr>
              <a:t>3.Root server</a:t>
            </a:r>
          </a:p>
          <a:p>
            <a:pPr marL="0" lvl="0" indent="0">
              <a:lnSpc>
                <a:spcPct val="150000"/>
              </a:lnSpc>
              <a:spcBef>
                <a:spcPts val="0"/>
              </a:spcBef>
              <a:buNone/>
            </a:pPr>
            <a:r>
              <a:rPr lang="en-US" sz="1800" dirty="0" smtClean="0">
                <a:solidFill>
                  <a:srgbClr val="000000"/>
                </a:solidFill>
                <a:latin typeface="Times New Roman" pitchFamily="18" charset="0"/>
                <a:ea typeface="Arial"/>
                <a:cs typeface="Times New Roman" pitchFamily="18" charset="0"/>
                <a:sym typeface="Wingdings" pitchFamily="2" charset="2"/>
              </a:rPr>
              <a:t>4.Top-level </a:t>
            </a:r>
            <a:r>
              <a:rPr lang="en-US" sz="1800" dirty="0">
                <a:solidFill>
                  <a:srgbClr val="000000"/>
                </a:solidFill>
                <a:latin typeface="Times New Roman" pitchFamily="18" charset="0"/>
                <a:ea typeface="Arial"/>
                <a:cs typeface="Times New Roman" pitchFamily="18" charset="0"/>
                <a:sym typeface="Wingdings" pitchFamily="2" charset="2"/>
              </a:rPr>
              <a:t>domain </a:t>
            </a:r>
            <a:r>
              <a:rPr lang="en-US" sz="1800" dirty="0" smtClean="0">
                <a:solidFill>
                  <a:srgbClr val="000000"/>
                </a:solidFill>
                <a:latin typeface="Times New Roman" pitchFamily="18" charset="0"/>
                <a:ea typeface="Arial"/>
                <a:cs typeface="Times New Roman" pitchFamily="18" charset="0"/>
                <a:sym typeface="Wingdings" pitchFamily="2" charset="2"/>
              </a:rPr>
              <a:t>server</a:t>
            </a:r>
          </a:p>
          <a:p>
            <a:pPr marL="0" lvl="0" indent="0">
              <a:lnSpc>
                <a:spcPct val="150000"/>
              </a:lnSpc>
              <a:spcBef>
                <a:spcPts val="0"/>
              </a:spcBef>
              <a:buNone/>
            </a:pPr>
            <a:r>
              <a:rPr lang="en-US" sz="1800" dirty="0" smtClean="0">
                <a:solidFill>
                  <a:srgbClr val="000000"/>
                </a:solidFill>
                <a:latin typeface="Times New Roman" pitchFamily="18" charset="0"/>
                <a:ea typeface="Arial"/>
                <a:cs typeface="Times New Roman" pitchFamily="18" charset="0"/>
                <a:sym typeface="Wingdings" pitchFamily="2" charset="2"/>
              </a:rPr>
              <a:t>5.Name </a:t>
            </a:r>
            <a:r>
              <a:rPr lang="en-US" sz="1800" dirty="0">
                <a:solidFill>
                  <a:srgbClr val="000000"/>
                </a:solidFill>
                <a:latin typeface="Times New Roman" pitchFamily="18" charset="0"/>
                <a:ea typeface="Arial"/>
                <a:cs typeface="Times New Roman" pitchFamily="18" charset="0"/>
                <a:sym typeface="Wingdings" pitchFamily="2" charset="2"/>
              </a:rPr>
              <a:t>server(Final request)</a:t>
            </a:r>
            <a:endParaRPr lang="en-US" sz="1800" dirty="0">
              <a:solidFill>
                <a:srgbClr val="000000"/>
              </a:solidFill>
              <a:latin typeface="Times New Roman" pitchFamily="18" charset="0"/>
              <a:ea typeface="Arial"/>
              <a:cs typeface="Times New Roman" pitchFamily="18" charset="0"/>
              <a:sym typeface="Arial"/>
            </a:endParaRPr>
          </a:p>
          <a:p>
            <a:endParaRPr lang="en-US" sz="1800" dirty="0"/>
          </a:p>
        </p:txBody>
      </p:sp>
    </p:spTree>
    <p:extLst>
      <p:ext uri="{BB962C8B-B14F-4D97-AF65-F5344CB8AC3E}">
        <p14:creationId xmlns:p14="http://schemas.microsoft.com/office/powerpoint/2010/main" xmlns="" val="13656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DNS server</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Working with IPv4, UDP</a:t>
            </a:r>
          </a:p>
          <a:p>
            <a:r>
              <a:rPr lang="en-US" dirty="0" smtClean="0">
                <a:latin typeface="Times New Roman" pitchFamily="18" charset="0"/>
                <a:cs typeface="Times New Roman" pitchFamily="18" charset="0"/>
              </a:rPr>
              <a:t>Working with DNS header bit by bit. </a:t>
            </a:r>
            <a:r>
              <a:rPr lang="en-US" dirty="0" err="1" smtClean="0">
                <a:latin typeface="Times New Roman" pitchFamily="18" charset="0"/>
                <a:cs typeface="Times New Roman" pitchFamily="18" charset="0"/>
              </a:rPr>
              <a:t>i.e:Transaction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ID,opcode,etc</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Simple response to request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1474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435608" y="1356188"/>
            <a:ext cx="7498080" cy="3330111"/>
          </a:xfrm>
        </p:spPr>
        <p:txBody>
          <a:bodyPr>
            <a:normAutofit/>
          </a:bodyPr>
          <a:lstStyle/>
          <a:p>
            <a:r>
              <a:rPr lang="en-US" sz="2800" dirty="0" smtClean="0">
                <a:latin typeface="Times New Roman" pitchFamily="18" charset="0"/>
                <a:cs typeface="Times New Roman" pitchFamily="18" charset="0"/>
              </a:rPr>
              <a:t>Learn how </a:t>
            </a:r>
            <a:r>
              <a:rPr lang="en-US" sz="2800" dirty="0" smtClean="0">
                <a:latin typeface="Times New Roman" pitchFamily="18" charset="0"/>
                <a:cs typeface="Times New Roman" pitchFamily="18" charset="0"/>
              </a:rPr>
              <a:t>DNS </a:t>
            </a:r>
            <a:r>
              <a:rPr lang="en-US" sz="2800" dirty="0" smtClean="0">
                <a:latin typeface="Times New Roman" pitchFamily="18" charset="0"/>
                <a:cs typeface="Times New Roman" pitchFamily="18" charset="0"/>
              </a:rPr>
              <a:t>works</a:t>
            </a:r>
          </a:p>
          <a:p>
            <a:r>
              <a:rPr lang="en-US" sz="2800" dirty="0" smtClean="0">
                <a:latin typeface="Times New Roman" pitchFamily="18" charset="0"/>
                <a:cs typeface="Times New Roman" pitchFamily="18" charset="0"/>
              </a:rPr>
              <a:t>Learning about the timing </a:t>
            </a:r>
            <a:r>
              <a:rPr lang="en-US" sz="2800" smtClean="0">
                <a:latin typeface="Times New Roman" pitchFamily="18" charset="0"/>
                <a:cs typeface="Times New Roman" pitchFamily="18" charset="0"/>
              </a:rPr>
              <a:t>breakdown  </a:t>
            </a:r>
            <a:r>
              <a:rPr lang="en-US" sz="2800" dirty="0" smtClean="0">
                <a:latin typeface="Times New Roman" pitchFamily="18" charset="0"/>
                <a:cs typeface="Times New Roman" pitchFamily="18" charset="0"/>
              </a:rPr>
              <a:t>when a request is sent to </a:t>
            </a:r>
            <a:r>
              <a:rPr lang="en-US" sz="2800" dirty="0" smtClean="0">
                <a:latin typeface="Times New Roman" pitchFamily="18" charset="0"/>
                <a:cs typeface="Times New Roman" pitchFamily="18" charset="0"/>
              </a:rPr>
              <a:t>DNS server</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Creating our own </a:t>
            </a:r>
            <a:r>
              <a:rPr lang="en-US" sz="2800" dirty="0" smtClean="0">
                <a:latin typeface="Times New Roman" pitchFamily="18" charset="0"/>
                <a:cs typeface="Times New Roman" pitchFamily="18" charset="0"/>
              </a:rPr>
              <a:t>DNS server and working on basic queries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4272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1004150" y="104175"/>
            <a:ext cx="7136700" cy="905100"/>
          </a:xfrm>
          <a:prstGeom prst="rect">
            <a:avLst/>
          </a:prstGeom>
        </p:spPr>
        <p:txBody>
          <a:bodyPr spcFirstLastPara="1" wrap="square" lIns="91425" tIns="91425" rIns="91425" bIns="91425" anchor="b" anchorCtr="0">
            <a:noAutofit/>
          </a:bodyPr>
          <a:lstStyle/>
          <a:p>
            <a:pPr marL="1371600" lvl="0" indent="0" algn="l" rtl="0">
              <a:spcBef>
                <a:spcPts val="0"/>
              </a:spcBef>
              <a:spcAft>
                <a:spcPts val="0"/>
              </a:spcAft>
              <a:buNone/>
            </a:pPr>
            <a:r>
              <a:rPr lang="en" sz="5000" dirty="0" smtClean="0">
                <a:solidFill>
                  <a:srgbClr val="980000"/>
                </a:solidFill>
                <a:latin typeface="Lora Regular"/>
                <a:ea typeface="Lora Regular"/>
                <a:cs typeface="Lora Regular"/>
                <a:sym typeface="Lora Regular"/>
              </a:rPr>
              <a:t>Timing breakdown</a:t>
            </a:r>
            <a:endParaRPr sz="4700" dirty="0">
              <a:solidFill>
                <a:srgbClr val="980000"/>
              </a:solidFill>
              <a:latin typeface="Lora Regular"/>
              <a:ea typeface="Lora Regular"/>
              <a:cs typeface="Lora Regular"/>
              <a:sym typeface="Lora Regular"/>
            </a:endParaRPr>
          </a:p>
        </p:txBody>
      </p:sp>
      <p:sp>
        <p:nvSpPr>
          <p:cNvPr id="83" name="Google Shape;83;p17"/>
          <p:cNvSpPr txBox="1">
            <a:spLocks noGrp="1"/>
          </p:cNvSpPr>
          <p:nvPr>
            <p:ph type="subTitle" idx="1"/>
          </p:nvPr>
        </p:nvSpPr>
        <p:spPr>
          <a:xfrm>
            <a:off x="922455" y="1756331"/>
            <a:ext cx="7772700" cy="3031426"/>
          </a:xfrm>
          <a:prstGeom prst="rect">
            <a:avLst/>
          </a:prstGeom>
        </p:spPr>
        <p:txBody>
          <a:bodyPr spcFirstLastPara="1" wrap="square" lIns="91425" tIns="91425" rIns="91425" bIns="91425" anchor="t" anchorCtr="0">
            <a:noAutofit/>
          </a:bodyPr>
          <a:lstStyle/>
          <a:p>
            <a:pPr marL="457200" lvl="0" indent="-374650" algn="l" rtl="0">
              <a:lnSpc>
                <a:spcPct val="150000"/>
              </a:lnSpc>
              <a:spcBef>
                <a:spcPts val="0"/>
              </a:spcBef>
              <a:spcAft>
                <a:spcPts val="0"/>
              </a:spcAft>
              <a:buClr>
                <a:srgbClr val="4C1130"/>
              </a:buClr>
              <a:buSzPts val="2300"/>
              <a:buFont typeface="Lora"/>
              <a:buChar char="●"/>
            </a:pPr>
            <a:r>
              <a:rPr lang="en-US" sz="2000" dirty="0" smtClean="0">
                <a:solidFill>
                  <a:schemeClr val="tx1"/>
                </a:solidFill>
                <a:latin typeface="Lora"/>
                <a:ea typeface="Lora"/>
                <a:cs typeface="Lora"/>
                <a:sym typeface="Lora"/>
              </a:rPr>
              <a:t>Initially, the request is queued </a:t>
            </a:r>
            <a:r>
              <a:rPr lang="en-US" sz="2000" dirty="0" smtClean="0">
                <a:solidFill>
                  <a:schemeClr val="tx1"/>
                </a:solidFill>
                <a:latin typeface="Lora"/>
                <a:ea typeface="Lora"/>
                <a:cs typeface="Lora"/>
                <a:sym typeface="Lora"/>
              </a:rPr>
              <a:t>in </a:t>
            </a:r>
            <a:r>
              <a:rPr lang="en-US" sz="2000" dirty="0" smtClean="0">
                <a:solidFill>
                  <a:schemeClr val="tx1"/>
                </a:solidFill>
                <a:latin typeface="Lora"/>
                <a:ea typeface="Lora"/>
                <a:cs typeface="Lora"/>
                <a:sym typeface="Lora"/>
              </a:rPr>
              <a:t>the browser. Higher priority </a:t>
            </a:r>
            <a:r>
              <a:rPr lang="en-US" sz="2000" dirty="0" smtClean="0">
                <a:solidFill>
                  <a:schemeClr val="tx1"/>
                </a:solidFill>
                <a:latin typeface="Lora"/>
                <a:ea typeface="Lora"/>
                <a:cs typeface="Lora"/>
                <a:sym typeface="Lora"/>
              </a:rPr>
              <a:t>requests </a:t>
            </a:r>
            <a:r>
              <a:rPr lang="en-US" sz="2000" dirty="0" smtClean="0">
                <a:solidFill>
                  <a:schemeClr val="tx1"/>
                </a:solidFill>
                <a:latin typeface="Lora"/>
                <a:ea typeface="Lora"/>
                <a:cs typeface="Lora"/>
                <a:sym typeface="Lora"/>
              </a:rPr>
              <a:t>are completed first. </a:t>
            </a:r>
          </a:p>
          <a:p>
            <a:pPr marL="457200" lvl="0" indent="-374650">
              <a:lnSpc>
                <a:spcPct val="150000"/>
              </a:lnSpc>
              <a:spcBef>
                <a:spcPts val="0"/>
              </a:spcBef>
              <a:buClr>
                <a:srgbClr val="4C1130"/>
              </a:buClr>
              <a:buSzPts val="2300"/>
              <a:buFont typeface="Lora"/>
              <a:buChar char="●"/>
            </a:pPr>
            <a:r>
              <a:rPr lang="en-US" sz="2000" dirty="0" smtClean="0">
                <a:solidFill>
                  <a:schemeClr val="tx1"/>
                </a:solidFill>
                <a:latin typeface="Lora"/>
                <a:ea typeface="Lora"/>
                <a:cs typeface="Lora"/>
                <a:sym typeface="Lora"/>
              </a:rPr>
              <a:t>The request can be stalled </a:t>
            </a:r>
            <a:r>
              <a:rPr lang="en-US" sz="2000" dirty="0" smtClean="0">
                <a:solidFill>
                  <a:schemeClr val="tx1"/>
                </a:solidFill>
                <a:latin typeface="Lora"/>
                <a:ea typeface="Lora"/>
                <a:cs typeface="Lora"/>
                <a:sym typeface="Lora"/>
              </a:rPr>
              <a:t>in accordance</a:t>
            </a:r>
            <a:r>
              <a:rPr lang="en-US" sz="2000" dirty="0" smtClean="0">
                <a:solidFill>
                  <a:schemeClr val="tx1"/>
                </a:solidFill>
                <a:latin typeface="Lora"/>
                <a:ea typeface="Lora"/>
                <a:cs typeface="Lora"/>
                <a:sym typeface="Lora"/>
              </a:rPr>
              <a:t> </a:t>
            </a:r>
            <a:r>
              <a:rPr lang="en-US" sz="2000" dirty="0" smtClean="0">
                <a:solidFill>
                  <a:schemeClr val="tx1"/>
                </a:solidFill>
                <a:latin typeface="Lora"/>
                <a:ea typeface="Lora"/>
                <a:cs typeface="Lora"/>
                <a:sym typeface="Lora"/>
              </a:rPr>
              <a:t>to </a:t>
            </a:r>
            <a:r>
              <a:rPr lang="en-US" sz="2000" dirty="0" smtClean="0">
                <a:solidFill>
                  <a:schemeClr val="tx1"/>
                </a:solidFill>
                <a:latin typeface="Lora"/>
                <a:ea typeface="Lora"/>
                <a:cs typeface="Lora"/>
                <a:sym typeface="Lora"/>
              </a:rPr>
              <a:t>priority.</a:t>
            </a:r>
            <a:endParaRPr lang="en-US" sz="2000" dirty="0" smtClean="0">
              <a:solidFill>
                <a:schemeClr val="tx1"/>
              </a:solidFill>
              <a:latin typeface="Lora"/>
              <a:ea typeface="Lora"/>
              <a:cs typeface="Lora"/>
              <a:sym typeface="Lora"/>
            </a:endParaRPr>
          </a:p>
          <a:p>
            <a:pPr marL="457200" lvl="0" indent="-374650">
              <a:lnSpc>
                <a:spcPct val="150000"/>
              </a:lnSpc>
              <a:spcBef>
                <a:spcPts val="0"/>
              </a:spcBef>
              <a:buClr>
                <a:srgbClr val="4C1130"/>
              </a:buClr>
              <a:buSzPts val="2300"/>
              <a:buFont typeface="Lora"/>
              <a:buChar char="●"/>
            </a:pPr>
            <a:r>
              <a:rPr lang="en-US" sz="2000" dirty="0" smtClean="0">
                <a:solidFill>
                  <a:schemeClr val="tx1"/>
                </a:solidFill>
                <a:latin typeface="Lora"/>
                <a:ea typeface="Lora"/>
                <a:cs typeface="Lora"/>
                <a:sym typeface="Lora"/>
              </a:rPr>
              <a:t> After </a:t>
            </a:r>
            <a:r>
              <a:rPr lang="en-US" sz="2000" dirty="0" smtClean="0">
                <a:solidFill>
                  <a:schemeClr val="tx1"/>
                </a:solidFill>
                <a:latin typeface="Lora"/>
                <a:ea typeface="Lora"/>
                <a:cs typeface="Lora"/>
                <a:sym typeface="Lora"/>
              </a:rPr>
              <a:t>the </a:t>
            </a:r>
            <a:r>
              <a:rPr lang="en-US" sz="2000" dirty="0" smtClean="0">
                <a:solidFill>
                  <a:schemeClr val="tx1"/>
                </a:solidFill>
                <a:latin typeface="Lora"/>
                <a:ea typeface="Lora"/>
                <a:cs typeface="Lora"/>
                <a:sym typeface="Lora"/>
              </a:rPr>
              <a:t>request, </a:t>
            </a:r>
            <a:r>
              <a:rPr lang="en-US" sz="2000" dirty="0" smtClean="0">
                <a:solidFill>
                  <a:schemeClr val="tx1"/>
                </a:solidFill>
                <a:latin typeface="Lora"/>
                <a:ea typeface="Lora"/>
                <a:cs typeface="Lora"/>
                <a:sym typeface="Lora"/>
              </a:rPr>
              <a:t> it looks </a:t>
            </a:r>
            <a:r>
              <a:rPr lang="en-US" sz="2000" dirty="0" smtClean="0">
                <a:solidFill>
                  <a:schemeClr val="tx1"/>
                </a:solidFill>
                <a:latin typeface="Lora"/>
                <a:ea typeface="Lora"/>
                <a:cs typeface="Lora"/>
                <a:sym typeface="Lora"/>
              </a:rPr>
              <a:t>for the corresponding IP address of </a:t>
            </a:r>
            <a:r>
              <a:rPr lang="en-US" sz="2000" dirty="0" smtClean="0">
                <a:solidFill>
                  <a:schemeClr val="tx1"/>
                </a:solidFill>
                <a:latin typeface="Lora"/>
                <a:ea typeface="Lora"/>
                <a:cs typeface="Lora"/>
                <a:sym typeface="Lora"/>
              </a:rPr>
              <a:t>given domain </a:t>
            </a:r>
            <a:r>
              <a:rPr lang="en-US" sz="2000" dirty="0" smtClean="0">
                <a:solidFill>
                  <a:schemeClr val="tx1"/>
                </a:solidFill>
                <a:latin typeface="Lora"/>
                <a:ea typeface="Lora"/>
                <a:cs typeface="Lora"/>
                <a:sym typeface="Lora"/>
              </a:rPr>
              <a:t>name. This process is also </a:t>
            </a:r>
            <a:r>
              <a:rPr lang="en-US" sz="2000" b="1" dirty="0" smtClean="0">
                <a:solidFill>
                  <a:schemeClr val="tx1"/>
                </a:solidFill>
                <a:latin typeface="Lora"/>
                <a:ea typeface="Lora"/>
                <a:cs typeface="Lora"/>
                <a:sym typeface="Lora"/>
              </a:rPr>
              <a:t>DNS </a:t>
            </a:r>
            <a:r>
              <a:rPr lang="en-US" sz="2000" b="1" dirty="0" smtClean="0">
                <a:solidFill>
                  <a:schemeClr val="tx1"/>
                </a:solidFill>
                <a:latin typeface="Lora"/>
                <a:ea typeface="Lora"/>
                <a:cs typeface="Lora"/>
                <a:sym typeface="Lora"/>
              </a:rPr>
              <a:t>L</a:t>
            </a:r>
            <a:r>
              <a:rPr lang="en-US" sz="2000" b="1" dirty="0" smtClean="0">
                <a:solidFill>
                  <a:schemeClr val="tx1"/>
                </a:solidFill>
                <a:latin typeface="Lora"/>
                <a:ea typeface="Lora"/>
                <a:cs typeface="Lora"/>
                <a:sym typeface="Lora"/>
              </a:rPr>
              <a:t>ookup</a:t>
            </a:r>
            <a:r>
              <a:rPr lang="en-US" sz="2000" dirty="0" smtClean="0">
                <a:solidFill>
                  <a:schemeClr val="tx1"/>
                </a:solidFill>
                <a:latin typeface="Lora"/>
                <a:ea typeface="Lora"/>
                <a:cs typeface="Lora"/>
                <a:sym typeface="Lora"/>
              </a:rPr>
              <a:t>.</a:t>
            </a:r>
            <a:endParaRPr lang="en-US" sz="2000" dirty="0" smtClean="0">
              <a:solidFill>
                <a:schemeClr val="tx1"/>
              </a:solidFill>
              <a:latin typeface="Lora"/>
              <a:ea typeface="Lora"/>
              <a:cs typeface="Lora"/>
              <a:sym typeface="Lora"/>
            </a:endParaRPr>
          </a:p>
          <a:p>
            <a:pPr marL="457200" lvl="0" indent="-374650">
              <a:lnSpc>
                <a:spcPct val="150000"/>
              </a:lnSpc>
              <a:spcBef>
                <a:spcPts val="0"/>
              </a:spcBef>
              <a:buClr>
                <a:srgbClr val="4C1130"/>
              </a:buClr>
              <a:buSzPts val="2300"/>
              <a:buFont typeface="Lora"/>
              <a:buChar char="●"/>
            </a:pPr>
            <a:endParaRPr sz="1400" dirty="0">
              <a:solidFill>
                <a:schemeClr val="tx1"/>
              </a:solidFill>
              <a:latin typeface="Lora"/>
              <a:ea typeface="Lora"/>
              <a:cs typeface="Lora"/>
              <a:sym typeface="Lora"/>
            </a:endParaRPr>
          </a:p>
        </p:txBody>
      </p:sp>
      <p:sp>
        <p:nvSpPr>
          <p:cNvPr id="2" name="TextBox 1"/>
          <p:cNvSpPr txBox="1"/>
          <p:nvPr/>
        </p:nvSpPr>
        <p:spPr>
          <a:xfrm>
            <a:off x="1232899" y="1222625"/>
            <a:ext cx="7551505" cy="523220"/>
          </a:xfrm>
          <a:prstGeom prst="rect">
            <a:avLst/>
          </a:prstGeom>
          <a:noFill/>
          <a:ln>
            <a:noFill/>
          </a:ln>
        </p:spPr>
        <p:txBody>
          <a:bodyPr wrap="square" rtlCol="0">
            <a:spAutoFit/>
          </a:bodyPr>
          <a:lstStyle/>
          <a:p>
            <a:r>
              <a:rPr lang="en-US" dirty="0" smtClean="0"/>
              <a:t>Whenever  a domain name </a:t>
            </a:r>
            <a:r>
              <a:rPr lang="en-US" dirty="0" smtClean="0"/>
              <a:t>is used for connection in a browser, the following process takes place: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253446"/>
            <a:ext cx="7498080" cy="3432853"/>
          </a:xfrm>
        </p:spPr>
        <p:txBody>
          <a:bodyPr>
            <a:normAutofit/>
          </a:bodyPr>
          <a:lstStyle/>
          <a:p>
            <a:pPr marL="457200" lvl="0" indent="-374650">
              <a:lnSpc>
                <a:spcPct val="150000"/>
              </a:lnSpc>
              <a:spcBef>
                <a:spcPts val="0"/>
              </a:spcBef>
              <a:buClr>
                <a:srgbClr val="4C1130"/>
              </a:buClr>
              <a:buSzPts val="2300"/>
              <a:buFont typeface="Lora"/>
              <a:buChar char="●"/>
            </a:pPr>
            <a:r>
              <a:rPr lang="en-US" sz="2200" dirty="0" smtClean="0">
                <a:latin typeface="Lora"/>
                <a:ea typeface="Lora"/>
                <a:cs typeface="Lora"/>
                <a:sym typeface="Lora"/>
              </a:rPr>
              <a:t>The initial connection i.e. TCP three-way handshake are underway. And, proxy negotiation takes place</a:t>
            </a:r>
            <a:r>
              <a:rPr lang="en-US" sz="2200" dirty="0" smtClean="0">
                <a:latin typeface="Lora"/>
                <a:ea typeface="Lora"/>
                <a:cs typeface="Lora"/>
                <a:sym typeface="Lora"/>
              </a:rPr>
              <a:t>.</a:t>
            </a:r>
          </a:p>
          <a:p>
            <a:pPr marL="457200" lvl="0" indent="-374650">
              <a:lnSpc>
                <a:spcPct val="150000"/>
              </a:lnSpc>
              <a:spcBef>
                <a:spcPts val="0"/>
              </a:spcBef>
              <a:buClr>
                <a:srgbClr val="4C1130"/>
              </a:buClr>
              <a:buSzPts val="2300"/>
              <a:buFont typeface="Lora"/>
              <a:buChar char="●"/>
            </a:pPr>
            <a:endParaRPr lang="en-US" sz="2200" dirty="0" smtClean="0">
              <a:latin typeface="Lora"/>
              <a:ea typeface="Lora"/>
              <a:cs typeface="Lora"/>
              <a:sym typeface="Lora"/>
            </a:endParaRPr>
          </a:p>
          <a:p>
            <a:pPr marL="457200" lvl="0" indent="-374650">
              <a:lnSpc>
                <a:spcPct val="150000"/>
              </a:lnSpc>
              <a:spcBef>
                <a:spcPts val="0"/>
              </a:spcBef>
              <a:buClr>
                <a:srgbClr val="4C1130"/>
              </a:buClr>
              <a:buSzPts val="2300"/>
              <a:buFont typeface="Lora"/>
              <a:buChar char="●"/>
            </a:pPr>
            <a:r>
              <a:rPr lang="en-US" sz="2200" dirty="0" smtClean="0">
                <a:latin typeface="Lora"/>
                <a:ea typeface="Lora"/>
                <a:cs typeface="Lora"/>
                <a:sym typeface="Lora"/>
              </a:rPr>
              <a:t>Finally, the request is sent. After that data is received from the  responding party.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subTitle" idx="1"/>
          </p:nvPr>
        </p:nvSpPr>
        <p:spPr>
          <a:xfrm>
            <a:off x="479575" y="132900"/>
            <a:ext cx="7938300" cy="7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9900"/>
                </a:solidFill>
                <a:latin typeface="Lora Regular"/>
                <a:ea typeface="Lora Regular"/>
                <a:cs typeface="Lora Regular"/>
                <a:sym typeface="Lora Regular"/>
              </a:rPr>
              <a:t>   </a:t>
            </a:r>
            <a:r>
              <a:rPr lang="en" dirty="0">
                <a:solidFill>
                  <a:srgbClr val="4C1130"/>
                </a:solidFill>
                <a:latin typeface="Lora Regular"/>
                <a:ea typeface="Lora Regular"/>
                <a:cs typeface="Lora Regular"/>
                <a:sym typeface="Lora Regular"/>
              </a:rPr>
              <a:t>             </a:t>
            </a:r>
            <a:r>
              <a:rPr lang="en-US" dirty="0" err="1" smtClean="0">
                <a:solidFill>
                  <a:srgbClr val="4C1130"/>
                </a:solidFill>
                <a:latin typeface="Lora Regular"/>
                <a:ea typeface="Lora Regular"/>
                <a:cs typeface="Lora Regular"/>
                <a:sym typeface="Lora Regular"/>
              </a:rPr>
              <a:t>Dns</a:t>
            </a:r>
            <a:r>
              <a:rPr lang="en-US" dirty="0" smtClean="0">
                <a:solidFill>
                  <a:srgbClr val="4C1130"/>
                </a:solidFill>
                <a:latin typeface="Lora Regular"/>
                <a:ea typeface="Lora Regular"/>
                <a:cs typeface="Lora Regular"/>
                <a:sym typeface="Lora Regular"/>
              </a:rPr>
              <a:t> Header Format</a:t>
            </a:r>
            <a:endParaRPr sz="5000" b="1" dirty="0">
              <a:solidFill>
                <a:srgbClr val="980000"/>
              </a:solidFill>
              <a:latin typeface="Lora"/>
              <a:ea typeface="Lora"/>
              <a:cs typeface="Lora"/>
              <a:sym typeface="Lora"/>
            </a:endParaRPr>
          </a:p>
          <a:p>
            <a:pPr marL="0" lvl="0" indent="0" algn="l" rtl="0">
              <a:spcBef>
                <a:spcPts val="0"/>
              </a:spcBef>
              <a:spcAft>
                <a:spcPts val="0"/>
              </a:spcAft>
              <a:buNone/>
            </a:pPr>
            <a:endParaRPr dirty="0">
              <a:solidFill>
                <a:srgbClr val="000000"/>
              </a:solidFill>
            </a:endParaRPr>
          </a:p>
        </p:txBody>
      </p:sp>
      <p:sp>
        <p:nvSpPr>
          <p:cNvPr id="89" name="Google Shape;89;p18"/>
          <p:cNvSpPr txBox="1"/>
          <p:nvPr/>
        </p:nvSpPr>
        <p:spPr>
          <a:xfrm>
            <a:off x="883704" y="1100857"/>
            <a:ext cx="7226700" cy="2657400"/>
          </a:xfrm>
          <a:prstGeom prst="rect">
            <a:avLst/>
          </a:prstGeom>
          <a:noFill/>
          <a:ln>
            <a:noFill/>
          </a:ln>
        </p:spPr>
        <p:txBody>
          <a:bodyPr spcFirstLastPara="1" wrap="square" lIns="91425" tIns="91425" rIns="91425" bIns="91425" anchor="t" anchorCtr="0">
            <a:noAutofit/>
          </a:bodyPr>
          <a:lstStyle/>
          <a:p>
            <a:pPr marL="95250" lvl="0" algn="l" rtl="0">
              <a:lnSpc>
                <a:spcPct val="150000"/>
              </a:lnSpc>
              <a:spcBef>
                <a:spcPts val="0"/>
              </a:spcBef>
              <a:spcAft>
                <a:spcPts val="0"/>
              </a:spcAft>
              <a:buSzPts val="2100"/>
            </a:pPr>
            <a:endParaRPr lang="en-US" sz="2100" dirty="0" smtClean="0">
              <a:latin typeface="Lora"/>
              <a:ea typeface="Lora"/>
              <a:cs typeface="Lora"/>
              <a:sym typeface="Lora"/>
            </a:endParaRPr>
          </a:p>
          <a:p>
            <a:pPr marL="457200" lvl="0" indent="-361950" algn="l" rtl="0">
              <a:lnSpc>
                <a:spcPct val="150000"/>
              </a:lnSpc>
              <a:spcBef>
                <a:spcPts val="0"/>
              </a:spcBef>
              <a:spcAft>
                <a:spcPts val="0"/>
              </a:spcAft>
              <a:buSzPts val="2100"/>
              <a:buFont typeface="Arial" pitchFamily="34" charset="0"/>
              <a:buChar char="•"/>
            </a:pPr>
            <a:endParaRPr lang="en-US" sz="2100" dirty="0" smtClean="0">
              <a:latin typeface="Lora"/>
              <a:ea typeface="Lora"/>
              <a:cs typeface="Lora"/>
              <a:sym typeface="Lor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4064" y="842945"/>
            <a:ext cx="5340582" cy="33489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6298059" y="1562345"/>
            <a:ext cx="2712378" cy="3108543"/>
          </a:xfrm>
          <a:prstGeom prst="rect">
            <a:avLst/>
          </a:prstGeom>
          <a:noFill/>
        </p:spPr>
        <p:txBody>
          <a:bodyPr wrap="square" rtlCol="0">
            <a:spAutoFit/>
          </a:bodyPr>
          <a:lstStyle/>
          <a:p>
            <a:r>
              <a:rPr lang="en-US" b="1" dirty="0" err="1" smtClean="0"/>
              <a:t>ID</a:t>
            </a:r>
            <a:r>
              <a:rPr lang="en-US" dirty="0" err="1" smtClean="0">
                <a:sym typeface="Wingdings" pitchFamily="2" charset="2"/>
              </a:rPr>
              <a:t>Transaction</a:t>
            </a:r>
            <a:r>
              <a:rPr lang="en-US" dirty="0" smtClean="0">
                <a:sym typeface="Wingdings" pitchFamily="2" charset="2"/>
              </a:rPr>
              <a:t> ID</a:t>
            </a:r>
          </a:p>
          <a:p>
            <a:r>
              <a:rPr lang="en-US" b="1" dirty="0" smtClean="0">
                <a:sym typeface="Wingdings" pitchFamily="2" charset="2"/>
              </a:rPr>
              <a:t>QR</a:t>
            </a:r>
            <a:r>
              <a:rPr lang="en-US" dirty="0" smtClean="0">
                <a:sym typeface="Wingdings" pitchFamily="2" charset="2"/>
              </a:rPr>
              <a:t> query/response</a:t>
            </a:r>
          </a:p>
          <a:p>
            <a:r>
              <a:rPr lang="en-US" b="1" dirty="0" err="1" smtClean="0">
                <a:sym typeface="Wingdings" pitchFamily="2" charset="2"/>
              </a:rPr>
              <a:t>Opcode</a:t>
            </a:r>
            <a:r>
              <a:rPr lang="en-US" dirty="0" err="1" smtClean="0">
                <a:sym typeface="Wingdings" pitchFamily="2" charset="2"/>
              </a:rPr>
              <a:t>type</a:t>
            </a:r>
            <a:r>
              <a:rPr lang="en-US" dirty="0" smtClean="0">
                <a:sym typeface="Wingdings" pitchFamily="2" charset="2"/>
              </a:rPr>
              <a:t> of query</a:t>
            </a:r>
            <a:endParaRPr lang="en-US" dirty="0">
              <a:sym typeface="Wingdings" pitchFamily="2" charset="2"/>
            </a:endParaRPr>
          </a:p>
          <a:p>
            <a:r>
              <a:rPr lang="en-US" b="1" dirty="0" err="1" smtClean="0">
                <a:sym typeface="Wingdings" pitchFamily="2" charset="2"/>
              </a:rPr>
              <a:t>AA</a:t>
            </a:r>
            <a:r>
              <a:rPr lang="en-US" dirty="0" err="1" smtClean="0">
                <a:sym typeface="Wingdings" pitchFamily="2" charset="2"/>
              </a:rPr>
              <a:t>Authorative</a:t>
            </a:r>
            <a:r>
              <a:rPr lang="en-US" dirty="0" smtClean="0">
                <a:sym typeface="Wingdings" pitchFamily="2" charset="2"/>
              </a:rPr>
              <a:t> Answer</a:t>
            </a:r>
          </a:p>
          <a:p>
            <a:r>
              <a:rPr lang="en-US" b="1" dirty="0" err="1" smtClean="0">
                <a:sym typeface="Wingdings" pitchFamily="2" charset="2"/>
              </a:rPr>
              <a:t>TC</a:t>
            </a:r>
            <a:r>
              <a:rPr lang="en-US" dirty="0" err="1" smtClean="0">
                <a:sym typeface="Wingdings" pitchFamily="2" charset="2"/>
              </a:rPr>
              <a:t>Truncation</a:t>
            </a:r>
            <a:endParaRPr lang="en-US" dirty="0" smtClean="0">
              <a:sym typeface="Wingdings" pitchFamily="2" charset="2"/>
            </a:endParaRPr>
          </a:p>
          <a:p>
            <a:r>
              <a:rPr lang="en-US" b="1" dirty="0" err="1" smtClean="0">
                <a:sym typeface="Wingdings" pitchFamily="2" charset="2"/>
              </a:rPr>
              <a:t>RD</a:t>
            </a:r>
            <a:r>
              <a:rPr lang="en-US" dirty="0" err="1" smtClean="0">
                <a:sym typeface="Wingdings" pitchFamily="2" charset="2"/>
              </a:rPr>
              <a:t>Recurtion</a:t>
            </a:r>
            <a:r>
              <a:rPr lang="en-US" dirty="0" smtClean="0">
                <a:sym typeface="Wingdings" pitchFamily="2" charset="2"/>
              </a:rPr>
              <a:t> desired</a:t>
            </a:r>
          </a:p>
          <a:p>
            <a:r>
              <a:rPr lang="en-US" b="1" dirty="0" err="1" smtClean="0">
                <a:sym typeface="Wingdings" pitchFamily="2" charset="2"/>
              </a:rPr>
              <a:t>RA</a:t>
            </a:r>
            <a:r>
              <a:rPr lang="en-US" dirty="0" err="1" smtClean="0">
                <a:sym typeface="Wingdings" pitchFamily="2" charset="2"/>
              </a:rPr>
              <a:t>Recursion</a:t>
            </a:r>
            <a:r>
              <a:rPr lang="en-US" dirty="0" smtClean="0">
                <a:sym typeface="Wingdings" pitchFamily="2" charset="2"/>
              </a:rPr>
              <a:t> Available</a:t>
            </a:r>
          </a:p>
          <a:p>
            <a:r>
              <a:rPr lang="en-US" b="1" dirty="0" smtClean="0">
                <a:sym typeface="Wingdings" pitchFamily="2" charset="2"/>
              </a:rPr>
              <a:t>Z</a:t>
            </a:r>
            <a:r>
              <a:rPr lang="en-US" dirty="0" smtClean="0">
                <a:sym typeface="Wingdings" pitchFamily="2" charset="2"/>
              </a:rPr>
              <a:t> reserved for future use</a:t>
            </a:r>
          </a:p>
          <a:p>
            <a:r>
              <a:rPr lang="en-US" b="1" dirty="0" err="1" smtClean="0">
                <a:sym typeface="Wingdings" pitchFamily="2" charset="2"/>
              </a:rPr>
              <a:t>Rcode</a:t>
            </a:r>
            <a:r>
              <a:rPr lang="en-US" dirty="0" smtClean="0">
                <a:sym typeface="Wingdings" pitchFamily="2" charset="2"/>
              </a:rPr>
              <a:t> response code</a:t>
            </a:r>
          </a:p>
          <a:p>
            <a:r>
              <a:rPr lang="en-US" b="1" dirty="0" err="1" smtClean="0"/>
              <a:t>QDCOUNT</a:t>
            </a:r>
            <a:r>
              <a:rPr lang="en-US" dirty="0" err="1" smtClean="0">
                <a:sym typeface="Wingdings" pitchFamily="2" charset="2"/>
              </a:rPr>
              <a:t></a:t>
            </a:r>
            <a:r>
              <a:rPr lang="en-US" dirty="0" err="1"/>
              <a:t>Question</a:t>
            </a:r>
            <a:r>
              <a:rPr lang="en-US" dirty="0"/>
              <a:t> </a:t>
            </a:r>
            <a:r>
              <a:rPr lang="en-US" dirty="0" smtClean="0"/>
              <a:t>Count</a:t>
            </a:r>
          </a:p>
          <a:p>
            <a:r>
              <a:rPr lang="en-US" b="1" dirty="0" err="1" smtClean="0"/>
              <a:t>ANCOUNT</a:t>
            </a:r>
            <a:r>
              <a:rPr lang="en-US" dirty="0" err="1" smtClean="0">
                <a:sym typeface="Wingdings" pitchFamily="2" charset="2"/>
              </a:rPr>
              <a:t>Answer</a:t>
            </a:r>
            <a:r>
              <a:rPr lang="en-US" dirty="0" smtClean="0">
                <a:sym typeface="Wingdings" pitchFamily="2" charset="2"/>
              </a:rPr>
              <a:t> Count</a:t>
            </a:r>
          </a:p>
          <a:p>
            <a:r>
              <a:rPr lang="en-US" b="1" dirty="0" err="1" smtClean="0">
                <a:sym typeface="Wingdings" pitchFamily="2" charset="2"/>
              </a:rPr>
              <a:t>NSCOUNT</a:t>
            </a:r>
            <a:r>
              <a:rPr lang="en-US" dirty="0" err="1" smtClean="0">
                <a:sym typeface="Wingdings" pitchFamily="2" charset="2"/>
              </a:rPr>
              <a:t>Nameserver</a:t>
            </a:r>
            <a:r>
              <a:rPr lang="en-US" dirty="0" smtClean="0">
                <a:sym typeface="Wingdings" pitchFamily="2" charset="2"/>
              </a:rPr>
              <a:t> c.</a:t>
            </a:r>
          </a:p>
          <a:p>
            <a:r>
              <a:rPr lang="en-US" b="1" dirty="0" err="1" smtClean="0">
                <a:sym typeface="Wingdings" pitchFamily="2" charset="2"/>
              </a:rPr>
              <a:t>ARCOUNT</a:t>
            </a:r>
            <a:r>
              <a:rPr lang="en-US" dirty="0" err="1" smtClean="0">
                <a:sym typeface="Wingdings" pitchFamily="2" charset="2"/>
              </a:rPr>
              <a:t>Additional</a:t>
            </a:r>
            <a:r>
              <a:rPr lang="en-US" dirty="0" smtClean="0">
                <a:sym typeface="Wingdings" pitchFamily="2" charset="2"/>
              </a:rPr>
              <a:t> Count</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ctrTitle"/>
          </p:nvPr>
        </p:nvSpPr>
        <p:spPr>
          <a:xfrm>
            <a:off x="561525" y="132900"/>
            <a:ext cx="9353100" cy="3422100"/>
          </a:xfrm>
          <a:prstGeom prst="rect">
            <a:avLst/>
          </a:prstGeom>
        </p:spPr>
        <p:txBody>
          <a:bodyPr spcFirstLastPara="1" wrap="square" lIns="91425" tIns="91425" rIns="91425" bIns="91425" anchor="b" anchorCtr="0">
            <a:noAutofit/>
          </a:bodyPr>
          <a:lstStyle/>
          <a:p>
            <a:pPr marL="279400" lvl="0" indent="0" algn="l" rtl="0">
              <a:lnSpc>
                <a:spcPct val="115000"/>
              </a:lnSpc>
              <a:spcBef>
                <a:spcPts val="600"/>
              </a:spcBef>
              <a:spcAft>
                <a:spcPts val="0"/>
              </a:spcAft>
              <a:buClr>
                <a:schemeClr val="dk1"/>
              </a:buClr>
              <a:buSzPts val="1100"/>
              <a:buFont typeface="Arial"/>
              <a:buNone/>
            </a:pPr>
            <a:r>
              <a:rPr lang="en" sz="4800" b="1">
                <a:solidFill>
                  <a:srgbClr val="7030A0"/>
                </a:solidFill>
              </a:rPr>
              <a:t>     </a:t>
            </a:r>
            <a:endParaRPr sz="4000" b="1">
              <a:solidFill>
                <a:srgbClr val="7030A0"/>
              </a:solidFill>
            </a:endParaRPr>
          </a:p>
          <a:p>
            <a:pPr marL="0" lvl="0" indent="0" algn="ctr" rtl="0">
              <a:spcBef>
                <a:spcPts val="0"/>
              </a:spcBef>
              <a:spcAft>
                <a:spcPts val="0"/>
              </a:spcAft>
              <a:buNone/>
            </a:pPr>
            <a:endParaRPr/>
          </a:p>
        </p:txBody>
      </p:sp>
      <p:sp>
        <p:nvSpPr>
          <p:cNvPr id="135" name="Google Shape;135;p25"/>
          <p:cNvSpPr txBox="1"/>
          <p:nvPr/>
        </p:nvSpPr>
        <p:spPr>
          <a:xfrm>
            <a:off x="1208050" y="1957550"/>
            <a:ext cx="7183800" cy="18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900" b="1">
                <a:solidFill>
                  <a:srgbClr val="38761D"/>
                </a:solidFill>
                <a:latin typeface="Lora"/>
                <a:ea typeface="Lora"/>
                <a:cs typeface="Lora"/>
                <a:sym typeface="Lora"/>
              </a:rPr>
              <a:t>PROJECT  DEMONSTRATION</a:t>
            </a:r>
            <a:endParaRPr sz="3900" b="1">
              <a:solidFill>
                <a:srgbClr val="38761D"/>
              </a:solidFill>
              <a:latin typeface="Lora"/>
              <a:ea typeface="Lora"/>
              <a:cs typeface="Lora"/>
              <a:sym typeface="Lor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711</TotalTime>
  <Words>358</Words>
  <Application>Microsoft Office PowerPoint</Application>
  <PresentationFormat>On-screen Show (16:9)</PresentationFormat>
  <Paragraphs>52</Paragraphs>
  <Slides>10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Lora Regular</vt:lpstr>
      <vt:lpstr>Lora</vt:lpstr>
      <vt:lpstr>Times New Roman</vt:lpstr>
      <vt:lpstr>Gill Sans MT</vt:lpstr>
      <vt:lpstr>Wingdings 2</vt:lpstr>
      <vt:lpstr>Wingdings</vt:lpstr>
      <vt:lpstr>Verdana</vt:lpstr>
      <vt:lpstr>Solstice</vt:lpstr>
      <vt:lpstr>Domain Name System</vt:lpstr>
      <vt:lpstr>        Introduction</vt:lpstr>
      <vt:lpstr>Slide 3</vt:lpstr>
      <vt:lpstr>Creating a DNS server</vt:lpstr>
      <vt:lpstr>Objectives</vt:lpstr>
      <vt:lpstr>Timing breakdown</vt:lpstr>
      <vt:lpstr>Slide 7</vt:lpstr>
      <vt:lpstr>Slide 8</vt:lpstr>
      <vt:lpstr>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dc:title>
  <dc:creator>Dell</dc:creator>
  <cp:lastModifiedBy>Dell</cp:lastModifiedBy>
  <cp:revision>15</cp:revision>
  <dcterms:modified xsi:type="dcterms:W3CDTF">2020-11-08T02:58:05Z</dcterms:modified>
</cp:coreProperties>
</file>