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7080" y="579755"/>
            <a:ext cx="7576185" cy="1332865"/>
          </a:xfrm>
        </p:spPr>
        <p:txBody>
          <a:bodyPr/>
          <a:p>
            <a:r>
              <a:rPr lang="en-US" sz="5400" b="1"/>
              <a:t>Assignment</a:t>
            </a:r>
            <a:endParaRPr lang="en-US" sz="54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6005" y="2269490"/>
            <a:ext cx="9963785" cy="3633470"/>
          </a:xfrm>
        </p:spPr>
        <p:txBody>
          <a:bodyPr>
            <a:normAutofit lnSpcReduction="10000"/>
          </a:bodyPr>
          <a:p>
            <a:pPr algn="just"/>
            <a:endParaRPr lang="en-US"/>
          </a:p>
          <a:p>
            <a:pPr algn="just"/>
            <a:r>
              <a:rPr lang="en-US"/>
              <a:t>1. </a:t>
            </a:r>
            <a:r>
              <a:rPr lang="en-US" altLang="en-US"/>
              <a:t>Repository Pattern</a:t>
            </a:r>
            <a:endParaRPr lang="en-US" altLang="en-US"/>
          </a:p>
          <a:p>
            <a:pPr algn="just"/>
            <a:r>
              <a:rPr lang="en-US" altLang="en-US"/>
              <a:t>2. Transaction (SQL)</a:t>
            </a:r>
            <a:endParaRPr lang="en-US" altLang="en-US"/>
          </a:p>
          <a:p>
            <a:pPr algn="just"/>
            <a:r>
              <a:rPr lang="en-US" altLang="en-US"/>
              <a:t>3. Unit of Work</a:t>
            </a:r>
            <a:endParaRPr lang="en-US" altLang="en-US"/>
          </a:p>
          <a:p>
            <a:pPr algn="just"/>
            <a:r>
              <a:rPr lang="en-US" altLang="en-US"/>
              <a:t>4. ACID Principles</a:t>
            </a:r>
            <a:endParaRPr lang="en-US" altLang="en-US"/>
          </a:p>
          <a:p>
            <a:pPr algn="just"/>
            <a:endParaRPr lang="en-US" altLang="en-US"/>
          </a:p>
          <a:p>
            <a:pPr algn="just"/>
            <a:endParaRPr lang="en-US" altLang="en-US"/>
          </a:p>
          <a:p>
            <a:pPr algn="r"/>
            <a:r>
              <a:rPr lang="en-US" altLang="en-US"/>
              <a:t>Presented By: Nirajan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800" b="1"/>
              <a:t>Repository Pattern</a:t>
            </a:r>
            <a:endParaRPr lang="en-US" alt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662170"/>
          </a:xfrm>
        </p:spPr>
        <p:txBody>
          <a:bodyPr>
            <a:normAutofit fontScale="80000"/>
          </a:bodyPr>
          <a:p>
            <a:r>
              <a:rPr lang="en-US" altLang="en-US"/>
              <a:t>Definition: A design pattern that provides a way to manage data retrieval and storage.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Purpose: To separate data access logic from business logic.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Benefits:</a:t>
            </a:r>
            <a:endParaRPr lang="en-US" altLang="en-US"/>
          </a:p>
          <a:p>
            <a:pPr lvl="1"/>
            <a:r>
              <a:rPr lang="en-US" altLang="en-US"/>
              <a:t>Decouples the application from the data source.</a:t>
            </a:r>
            <a:endParaRPr lang="en-US" altLang="en-US"/>
          </a:p>
          <a:p>
            <a:pPr lvl="1"/>
            <a:r>
              <a:rPr lang="en-US" altLang="en-US"/>
              <a:t>Makes testing easier by using mocks/stubs.</a:t>
            </a:r>
            <a:endParaRPr lang="en-US" altLang="en-US"/>
          </a:p>
          <a:p>
            <a:pPr lvl="1"/>
            <a:r>
              <a:rPr lang="en-US" altLang="en-US"/>
              <a:t>Provides a common interface for different data sources (SQL, NoSQL, etc.).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Explanation: The repository provides an abstraction over the data access layer, ensuring easy interaction with the database.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800" b="1"/>
              <a:t>Transaction in SQL</a:t>
            </a:r>
            <a:endParaRPr lang="en-US" alt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340"/>
            <a:ext cx="10515600" cy="4599940"/>
          </a:xfrm>
        </p:spPr>
        <p:txBody>
          <a:bodyPr>
            <a:normAutofit lnSpcReduction="20000"/>
          </a:bodyPr>
          <a:p>
            <a:r>
              <a:rPr lang="en-US" altLang="en-US"/>
              <a:t>Definition: A transaction is a unit of work that is performed against a database. It is a sequence of operations that are executed as a single unit.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SQL Transaction Operations:</a:t>
            </a:r>
            <a:endParaRPr lang="en-US" altLang="en-US"/>
          </a:p>
          <a:p>
            <a:pPr lvl="1"/>
            <a:r>
              <a:rPr lang="en-US" altLang="en-US"/>
              <a:t>Begin Transaction: Starts a new transaction.</a:t>
            </a:r>
            <a:endParaRPr lang="en-US" altLang="en-US"/>
          </a:p>
          <a:p>
            <a:pPr lvl="1"/>
            <a:r>
              <a:rPr lang="en-US" altLang="en-US"/>
              <a:t>Commit: Saves all changes made during the transaction.</a:t>
            </a:r>
            <a:endParaRPr lang="en-US" altLang="en-US"/>
          </a:p>
          <a:p>
            <a:pPr lvl="1"/>
            <a:r>
              <a:rPr lang="en-US" altLang="en-US"/>
              <a:t>Rollback: Reverts all changes if something goes wrong.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Explanation: This ensures that the operations are atomic: either all succeed or none at all.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800" b="1"/>
              <a:t>Unit of Work Pattern</a:t>
            </a:r>
            <a:endParaRPr lang="en-US" alt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en-US"/>
              <a:t>Definition: A design pattern that manages transactions and coordinates the work of multiple repositories. Ensures that all changes are saved to the database at once.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Benefits:</a:t>
            </a:r>
            <a:endParaRPr lang="en-US" altLang="en-US"/>
          </a:p>
          <a:p>
            <a:pPr lvl="1"/>
            <a:r>
              <a:rPr lang="en-US" altLang="en-US"/>
              <a:t>Centralizes transaction management.</a:t>
            </a:r>
            <a:endParaRPr lang="en-US" altLang="en-US"/>
          </a:p>
          <a:p>
            <a:pPr lvl="1"/>
            <a:r>
              <a:rPr lang="en-US" altLang="en-US"/>
              <a:t>Ensures consistency by handling multiple repository operations in one transaction.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Explanation: The UnitOfWork class coordinates repositories and ensures that the changes are persisted together in a single transaction.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800" b="1"/>
              <a:t>ACID Principles</a:t>
            </a:r>
            <a:endParaRPr lang="en-US" alt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ACID stands for Atomicity, Consistency, Isolation, and Durability.</a:t>
            </a:r>
            <a:endParaRPr lang="en-US" altLang="en-US"/>
          </a:p>
          <a:p>
            <a:endParaRPr lang="en-US" altLang="en-US"/>
          </a:p>
          <a:p>
            <a:pPr lvl="1"/>
            <a:r>
              <a:rPr lang="en-US" altLang="en-US"/>
              <a:t>Atomicity: A transaction is either fully completed or fully failed.</a:t>
            </a:r>
            <a:endParaRPr lang="en-US" altLang="en-US"/>
          </a:p>
          <a:p>
            <a:pPr lvl="1"/>
            <a:r>
              <a:rPr lang="en-US" altLang="en-US"/>
              <a:t>Consistency: A transaction takes the database from one valid state to another valid state.</a:t>
            </a:r>
            <a:endParaRPr lang="en-US" altLang="en-US"/>
          </a:p>
          <a:p>
            <a:pPr lvl="1"/>
            <a:r>
              <a:rPr lang="en-US" altLang="en-US"/>
              <a:t>Isolation: Transactions are executed independently and transparently to each other.</a:t>
            </a:r>
            <a:endParaRPr lang="en-US" altLang="en-US"/>
          </a:p>
          <a:p>
            <a:pPr lvl="1"/>
            <a:r>
              <a:rPr lang="en-US" altLang="en-US"/>
              <a:t>Durability: Once a transaction is committed, its changes are permanent, even in the event of a system failure.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0620"/>
          </a:xfrm>
        </p:spPr>
        <p:txBody>
          <a:bodyPr/>
          <a:p>
            <a:r>
              <a:rPr lang="en-US" altLang="en-US" sz="4800" b="1"/>
              <a:t>ACID Principles in Action</a:t>
            </a:r>
            <a:endParaRPr lang="en-US" alt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 sz="2400"/>
              <a:t>Example in SQL:</a:t>
            </a:r>
            <a:endParaRPr lang="en-US" altLang="en-US" sz="2400"/>
          </a:p>
          <a:p>
            <a:pPr lvl="1"/>
            <a:r>
              <a:rPr lang="en-US" altLang="en-US" sz="2400"/>
              <a:t>Atomicity: If one of the SQL statements in a transaction fails, all changes are rolled back.</a:t>
            </a:r>
            <a:endParaRPr lang="en-US" altLang="en-US" sz="2400"/>
          </a:p>
          <a:p>
            <a:pPr lvl="1"/>
            <a:r>
              <a:rPr lang="en-US" altLang="en-US" sz="2400"/>
              <a:t>Consistency: Constraints, triggers, and foreign keys ensure the database is in a valid state after a transaction.</a:t>
            </a:r>
            <a:endParaRPr lang="en-US" altLang="en-US" sz="2400"/>
          </a:p>
          <a:p>
            <a:pPr lvl="1"/>
            <a:r>
              <a:rPr lang="en-US" altLang="en-US" sz="2400"/>
              <a:t>Isolation: Transactions can be isolated using isolation levels (e.g., READ COMMITTED, SERIALIZABLE).</a:t>
            </a:r>
            <a:endParaRPr lang="en-US" altLang="en-US" sz="2400"/>
          </a:p>
          <a:p>
            <a:pPr lvl="1"/>
            <a:r>
              <a:rPr lang="en-US" altLang="en-US" sz="2400"/>
              <a:t>Durability: Once committed, the data is saved and persists even in case of power failure.</a:t>
            </a:r>
            <a:endParaRPr lang="en-US" altLang="en-US" sz="2400"/>
          </a:p>
          <a:p>
            <a:pPr lvl="1"/>
            <a:endParaRPr lang="en-US" altLang="en-US"/>
          </a:p>
          <a:p>
            <a:pPr lvl="0"/>
            <a:r>
              <a:rPr lang="en-US" altLang="en-US" sz="2000"/>
              <a:t>Explanation: This example ensures that the database maintains its integrity, even if the transaction fails midway.</a:t>
            </a:r>
            <a:endParaRPr lang="en-US" altLang="en-US" sz="2000"/>
          </a:p>
          <a:p>
            <a:pPr marL="457200" lvl="1" indent="0">
              <a:buNone/>
            </a:pPr>
            <a:endParaRPr lang="en-US" altLang="en-US"/>
          </a:p>
          <a:p>
            <a:pPr marL="457200" lvl="1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800" b="1"/>
              <a:t>Conclusion</a:t>
            </a:r>
            <a:endParaRPr lang="en-US" alt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1675"/>
            <a:ext cx="10515600" cy="4205605"/>
          </a:xfrm>
        </p:spPr>
        <p:txBody>
          <a:bodyPr/>
          <a:p>
            <a:r>
              <a:rPr lang="en-US" altLang="en-US" sz="2400"/>
              <a:t>Repository Pattern: Provides abstraction over data access.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Transaction Management: Ensures data integrity with SQL transactions.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Unit of Work: Coordinates multiple repository actions in one transaction.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ACID Principles: Guarantees data reliability and consistency.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2698</Words>
  <Application>WPS Presentation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Tamu</dc:creator>
  <cp:lastModifiedBy>tamu tamu</cp:lastModifiedBy>
  <cp:revision>3</cp:revision>
  <dcterms:created xsi:type="dcterms:W3CDTF">2025-07-23T00:59:00Z</dcterms:created>
  <dcterms:modified xsi:type="dcterms:W3CDTF">2025-09-23T03:45:11Z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7EDB6594B5514D6BB74E25E298F33DDA_11</vt:lpwstr>
  </property>
  <property fmtid="{D5CDD505-2E9C-101B-9397-08002B2CF9AE}" pid="3" name="KSOProductBuildVer">
    <vt:lpwstr>1033-12.2.0.22549</vt:lpwstr>
  </property>
</Properties>
</file>