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4674"/>
  </p:normalViewPr>
  <p:slideViewPr>
    <p:cSldViewPr snapToGrid="0" snapToObjects="1">
      <p:cViewPr>
        <p:scale>
          <a:sx n="65" d="100"/>
          <a:sy n="65" d="100"/>
        </p:scale>
        <p:origin x="38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9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3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2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0DB4-AC36-D44E-BF37-D1C3A81F6C6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DEE7-BC47-B84A-BF39-0924FBA9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157" y="457200"/>
            <a:ext cx="9144000" cy="939758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52368"/>
            <a:ext cx="9144000" cy="3305432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One of the most important concepts in object-oriented programming is that of </a:t>
            </a:r>
            <a:r>
              <a:rPr lang="en-US" sz="2800" dirty="0">
                <a:solidFill>
                  <a:srgbClr val="FF0000"/>
                </a:solidFill>
              </a:rPr>
              <a:t>inheritance</a:t>
            </a:r>
            <a:r>
              <a:rPr lang="en-US" sz="2800" dirty="0"/>
              <a:t>. 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Allows us to define a class in terms of another class, which makes it easier to </a:t>
            </a:r>
            <a:r>
              <a:rPr lang="en-US" sz="2800" dirty="0">
                <a:solidFill>
                  <a:srgbClr val="FF0000"/>
                </a:solidFill>
              </a:rPr>
              <a:t>create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maintain</a:t>
            </a:r>
            <a:r>
              <a:rPr lang="en-US" sz="2800" dirty="0"/>
              <a:t> an application. 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This also provides an opportunity to </a:t>
            </a:r>
            <a:r>
              <a:rPr lang="en-US" sz="2800" dirty="0">
                <a:solidFill>
                  <a:srgbClr val="FF0000"/>
                </a:solidFill>
              </a:rPr>
              <a:t>reuse</a:t>
            </a:r>
            <a:r>
              <a:rPr lang="en-US" sz="2800" dirty="0"/>
              <a:t> the code functionality and fast implementation time.</a:t>
            </a:r>
          </a:p>
        </p:txBody>
      </p:sp>
    </p:spTree>
    <p:extLst>
      <p:ext uri="{BB962C8B-B14F-4D97-AF65-F5344CB8AC3E}">
        <p14:creationId xmlns:p14="http://schemas.microsoft.com/office/powerpoint/2010/main" val="151084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 fontScale="90000"/>
          </a:bodyPr>
          <a:lstStyle/>
          <a:p>
            <a:r>
              <a:rPr lang="en-US" b="1"/>
              <a:t>C++ program to implement Hybrid Inheritance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8" y="762944"/>
            <a:ext cx="10554730" cy="5221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Hybrid Inheritance is a method where one or more types of inheritance are combined together and used.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2806" y="2462096"/>
            <a:ext cx="6613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myplus</a:t>
            </a:r>
            <a:r>
              <a:rPr lang="en-US" dirty="0"/>
              <a:t> :public arithmetic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sum;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void add()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sum = num1 + num2;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665" y="1682922"/>
            <a:ext cx="160431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arithmetic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717" y="3364367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plus</a:t>
            </a: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1010166" y="4072253"/>
            <a:ext cx="1553922" cy="1034417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3200" y="5106670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1010166" y="2120393"/>
            <a:ext cx="1420003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5971" y="3354648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2430169" y="2120393"/>
            <a:ext cx="1411488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2433649" y="4061809"/>
            <a:ext cx="1466656" cy="104486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4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 fontScale="90000"/>
          </a:bodyPr>
          <a:lstStyle/>
          <a:p>
            <a:r>
              <a:rPr lang="en-US" b="1"/>
              <a:t>C++ program to implement Hybrid Inheritance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8" y="762944"/>
            <a:ext cx="10554730" cy="5221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Hybrid Inheritance is a method where one or more types of inheritance are combined together and used.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1660" y="1631099"/>
            <a:ext cx="6613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myminus</a:t>
            </a:r>
            <a:r>
              <a:rPr lang="en-US" dirty="0"/>
              <a:t>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n1, n2, diff;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void sub()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nFor</a:t>
            </a:r>
            <a:r>
              <a:rPr lang="en-US" dirty="0"/>
              <a:t> Subtraction:";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nEnter</a:t>
            </a:r>
            <a:r>
              <a:rPr lang="en-US" dirty="0"/>
              <a:t> the first number: ";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 &gt;&gt; n1;               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nEnter</a:t>
            </a:r>
            <a:r>
              <a:rPr lang="en-US" dirty="0"/>
              <a:t> the second number: ";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 &gt;&gt; n2;</a:t>
            </a:r>
          </a:p>
          <a:p>
            <a:r>
              <a:rPr lang="en-US" dirty="0"/>
              <a:t>     diff = n1 - n2;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665" y="1682922"/>
            <a:ext cx="160431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arithmetic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717" y="3364367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plus</a:t>
            </a: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1010166" y="4072253"/>
            <a:ext cx="1553922" cy="1034417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3200" y="5106670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1010166" y="2120393"/>
            <a:ext cx="1420003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5971" y="3354648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minus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2430169" y="2120393"/>
            <a:ext cx="1411488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2433649" y="4061809"/>
            <a:ext cx="1466656" cy="104486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 fontScale="90000"/>
          </a:bodyPr>
          <a:lstStyle/>
          <a:p>
            <a:r>
              <a:rPr lang="en-US" b="1"/>
              <a:t>C++ program to implement Hybrid Inheritance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8" y="762944"/>
            <a:ext cx="10554730" cy="5221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Hybrid Inheritance is a method where one or more types of inheritance are combined together and used.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2806" y="2462096"/>
            <a:ext cx="6613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result :public </a:t>
            </a:r>
            <a:r>
              <a:rPr lang="en-US" dirty="0" err="1"/>
              <a:t>myplus</a:t>
            </a:r>
            <a:r>
              <a:rPr lang="en-US" dirty="0"/>
              <a:t>, public </a:t>
            </a:r>
            <a:r>
              <a:rPr lang="en-US" dirty="0" err="1"/>
              <a:t>myminus</a:t>
            </a:r>
            <a:r>
              <a:rPr lang="en-US" dirty="0"/>
              <a:t>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void display()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nSum</a:t>
            </a:r>
            <a:r>
              <a:rPr lang="en-US" dirty="0"/>
              <a:t> of " &lt;&lt; num1 &lt;&lt; " and " &lt;&lt; num2 &lt;&lt; "=     " &lt;&lt; sum;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nDifference</a:t>
            </a:r>
            <a:r>
              <a:rPr lang="en-US" dirty="0"/>
              <a:t> of " &lt;&lt; n1 &lt;&lt; " and " &lt;&lt; n2 &lt;&lt; "= " &lt;&lt; diff;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665" y="1682922"/>
            <a:ext cx="160431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arithmetic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717" y="3364367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plus</a:t>
            </a: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1010166" y="4072253"/>
            <a:ext cx="1553922" cy="1034417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3200" y="5106670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result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1010166" y="2120393"/>
            <a:ext cx="1420003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5971" y="3354648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minus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2430169" y="2120393"/>
            <a:ext cx="1411488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2433649" y="4061809"/>
            <a:ext cx="1466656" cy="104486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94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 fontScale="90000"/>
          </a:bodyPr>
          <a:lstStyle/>
          <a:p>
            <a:r>
              <a:rPr lang="en-US" b="1"/>
              <a:t>C++ program to implement Hybrid Inheritance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8" y="762944"/>
            <a:ext cx="10554730" cy="5221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Hybrid Inheritance is a method where one or more types of inheritance are combined together and used.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3326" y="2090129"/>
            <a:ext cx="2943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main()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 result z;</a:t>
            </a:r>
          </a:p>
          <a:p>
            <a:r>
              <a:rPr lang="en-US" dirty="0"/>
              <a:t>     </a:t>
            </a:r>
            <a:r>
              <a:rPr lang="en-US" dirty="0" err="1"/>
              <a:t>z.getdata</a:t>
            </a:r>
            <a:r>
              <a:rPr lang="en-US" dirty="0"/>
              <a:t>();</a:t>
            </a:r>
          </a:p>
          <a:p>
            <a:r>
              <a:rPr lang="en-US" dirty="0"/>
              <a:t>     </a:t>
            </a:r>
            <a:r>
              <a:rPr lang="en-US" dirty="0" err="1"/>
              <a:t>z.add</a:t>
            </a:r>
            <a:r>
              <a:rPr lang="en-US" dirty="0"/>
              <a:t>();</a:t>
            </a:r>
          </a:p>
          <a:p>
            <a:r>
              <a:rPr lang="en-US" dirty="0"/>
              <a:t>     </a:t>
            </a:r>
            <a:r>
              <a:rPr lang="en-US" dirty="0" err="1"/>
              <a:t>z.sub</a:t>
            </a:r>
            <a:r>
              <a:rPr lang="en-US" dirty="0"/>
              <a:t>();</a:t>
            </a:r>
          </a:p>
          <a:p>
            <a:r>
              <a:rPr lang="en-US" dirty="0"/>
              <a:t>     </a:t>
            </a:r>
            <a:r>
              <a:rPr lang="en-US" dirty="0" err="1"/>
              <a:t>z.display</a:t>
            </a:r>
            <a:r>
              <a:rPr lang="en-US" dirty="0"/>
              <a:t>();</a:t>
            </a:r>
          </a:p>
          <a:p>
            <a:r>
              <a:rPr lang="en-US" dirty="0"/>
              <a:t>     system("pause");</a:t>
            </a:r>
          </a:p>
          <a:p>
            <a:r>
              <a:rPr lang="en-US" dirty="0"/>
              <a:t>     //</a:t>
            </a: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665" y="1682922"/>
            <a:ext cx="160431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arithmetic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717" y="3364367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plus</a:t>
            </a: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1010166" y="4072253"/>
            <a:ext cx="1553922" cy="1034417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3200" y="5106670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result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1010166" y="2120393"/>
            <a:ext cx="1420003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5971" y="3354648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minus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2430169" y="2120393"/>
            <a:ext cx="1411488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2433649" y="4061809"/>
            <a:ext cx="1466656" cy="104486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 fontScale="90000"/>
          </a:bodyPr>
          <a:lstStyle/>
          <a:p>
            <a:r>
              <a:rPr lang="en-US" b="1"/>
              <a:t>C++ program to implement Hybrid Inheritance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8" y="762944"/>
            <a:ext cx="10554730" cy="5221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Hybrid Inheritance is a method where one or more types of inheritance are combined together and 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665" y="1682922"/>
            <a:ext cx="160431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arithmetic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717" y="3364367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plus</a:t>
            </a: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1010166" y="4072253"/>
            <a:ext cx="1553922" cy="1034417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3200" y="5106670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result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1010166" y="2120393"/>
            <a:ext cx="1420003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5971" y="3354648"/>
            <a:ext cx="10008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minus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2430169" y="2120393"/>
            <a:ext cx="1411488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2433649" y="4061809"/>
            <a:ext cx="1466656" cy="104486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07" y="1682922"/>
            <a:ext cx="7419426" cy="38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7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157" y="457200"/>
            <a:ext cx="9144000" cy="939758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52368"/>
            <a:ext cx="9144000" cy="3305432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When creating a class, instead of writing completely new data members and member functions, the programmer can designate that the new class should inherit the members of an existing class. 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This existing class is called the </a:t>
            </a:r>
            <a:r>
              <a:rPr lang="en-US" sz="2800" b="1" dirty="0">
                <a:solidFill>
                  <a:srgbClr val="FF0000"/>
                </a:solidFill>
              </a:rPr>
              <a:t>base</a:t>
            </a:r>
            <a:r>
              <a:rPr lang="en-US" sz="2800" b="1" dirty="0"/>
              <a:t> </a:t>
            </a:r>
            <a:r>
              <a:rPr lang="en-US" sz="2800" dirty="0"/>
              <a:t>class, and the new class is referred to as the </a:t>
            </a:r>
            <a:r>
              <a:rPr lang="en-US" sz="2800" b="1" dirty="0">
                <a:solidFill>
                  <a:srgbClr val="FF0000"/>
                </a:solidFill>
              </a:rPr>
              <a:t>derived</a:t>
            </a:r>
            <a:r>
              <a:rPr lang="en-US" sz="2800" dirty="0"/>
              <a:t> class.</a:t>
            </a:r>
          </a:p>
        </p:txBody>
      </p:sp>
    </p:spTree>
    <p:extLst>
      <p:ext uri="{BB962C8B-B14F-4D97-AF65-F5344CB8AC3E}">
        <p14:creationId xmlns:p14="http://schemas.microsoft.com/office/powerpoint/2010/main" val="199698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157" y="457200"/>
            <a:ext cx="9144000" cy="93975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Base &amp; Derived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52368"/>
            <a:ext cx="9144000" cy="3305432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A class can be derived from more than one classes, which means it can inherit data and functions from multiple base classes. To define a derived class, we use a class derivation list to specify the base class(</a:t>
            </a:r>
            <a:r>
              <a:rPr lang="en-US" sz="2800" dirty="0" err="1"/>
              <a:t>es</a:t>
            </a:r>
            <a:r>
              <a:rPr lang="en-US" sz="2800" dirty="0"/>
              <a:t>). A class derivation list names one or more base classes and has the form:</a:t>
            </a:r>
          </a:p>
        </p:txBody>
      </p:sp>
    </p:spTree>
    <p:extLst>
      <p:ext uri="{BB962C8B-B14F-4D97-AF65-F5344CB8AC3E}">
        <p14:creationId xmlns:p14="http://schemas.microsoft.com/office/powerpoint/2010/main" val="83945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Single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5362" y="1690688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5362" y="3869597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625811" y="2398574"/>
            <a:ext cx="0" cy="1471023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47535" y="1841157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Class (</a:t>
            </a:r>
            <a:r>
              <a:rPr lang="en-US"/>
              <a:t>Super Class)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5730" y="4038874"/>
            <a:ext cx="24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Class (Sub Class)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0" y="1814941"/>
            <a:ext cx="2380874" cy="27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7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Multi-Level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7460" y="887499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7460" y="3066408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797909" y="1595385"/>
            <a:ext cx="0" cy="1471023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7460" y="5245317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97909" y="3774294"/>
            <a:ext cx="0" cy="1471023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258066" y="1944670"/>
            <a:ext cx="1742302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AnimalType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58066" y="3341807"/>
            <a:ext cx="1742302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MammalType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58066" y="4738945"/>
            <a:ext cx="1742302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DogType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4127158" y="2809643"/>
            <a:ext cx="2059" cy="53216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25099" y="4181941"/>
            <a:ext cx="2059" cy="53216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0" y="2000432"/>
            <a:ext cx="5435445" cy="2935141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178757" y="3622431"/>
            <a:ext cx="1777314" cy="559510"/>
          </a:xfrm>
          <a:prstGeom prst="roundRect">
            <a:avLst/>
          </a:prstGeom>
          <a:ln w="508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39307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Multiple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552" y="1595385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1736" y="1603891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</a:t>
            </a:r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2261288" y="2311777"/>
            <a:ext cx="1000896" cy="1400476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0839" y="3712253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</a:t>
            </a: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136822" y="2276503"/>
            <a:ext cx="1124466" cy="143575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224849" y="1715528"/>
            <a:ext cx="1742302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HouseType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28455" y="1734967"/>
            <a:ext cx="1742302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BoatType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82713" y="4598361"/>
            <a:ext cx="1977081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HouseBoatType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7871253" y="2599940"/>
            <a:ext cx="1328353" cy="199842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12" idx="0"/>
          </p:cNvCxnSpPr>
          <p:nvPr/>
        </p:nvCxnSpPr>
        <p:spPr>
          <a:xfrm>
            <a:off x="6096000" y="2580501"/>
            <a:ext cx="1775254" cy="201786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7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Hierarchical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9720" y="1647290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717" y="3599150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</a:t>
            </a:r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>
            <a:off x="2431708" y="2311777"/>
            <a:ext cx="8240" cy="1287373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9499" y="3599150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1010166" y="2355176"/>
            <a:ext cx="1420003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961226" y="1690688"/>
            <a:ext cx="1742302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MobilePhoneType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457291" y="4598361"/>
            <a:ext cx="1869471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WindowsType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82713" y="4598361"/>
            <a:ext cx="1977081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IOSType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>
            <a:off x="7832377" y="2555661"/>
            <a:ext cx="2496067" cy="199842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12" idx="0"/>
          </p:cNvCxnSpPr>
          <p:nvPr/>
        </p:nvCxnSpPr>
        <p:spPr>
          <a:xfrm>
            <a:off x="7832377" y="2555661"/>
            <a:ext cx="38877" cy="204270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75971" y="3589431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</a:t>
            </a:r>
          </a:p>
        </p:txBody>
      </p:sp>
      <p:cxnSp>
        <p:nvCxnSpPr>
          <p:cNvPr id="18" name="Straight Arrow Connector 17"/>
          <p:cNvCxnSpPr>
            <a:stCxn id="4" idx="2"/>
          </p:cNvCxnSpPr>
          <p:nvPr/>
        </p:nvCxnSpPr>
        <p:spPr>
          <a:xfrm>
            <a:off x="2430169" y="2355176"/>
            <a:ext cx="1411488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7666" y="4598361"/>
            <a:ext cx="1869471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AndroidType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" idx="2"/>
          </p:cNvCxnSpPr>
          <p:nvPr/>
        </p:nvCxnSpPr>
        <p:spPr>
          <a:xfrm flipH="1">
            <a:off x="5549980" y="2555661"/>
            <a:ext cx="2282397" cy="204270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28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Hybrid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9720" y="1647290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717" y="3599150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010166" y="4307036"/>
            <a:ext cx="1553922" cy="1034417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3200" y="5341453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1010166" y="2355176"/>
            <a:ext cx="1420003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961226" y="1690688"/>
            <a:ext cx="1742302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AnimalType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098950" y="3874549"/>
            <a:ext cx="1869471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BirdType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43836" y="5695396"/>
            <a:ext cx="1977081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PegasusType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2"/>
            <a:endCxn id="11" idx="0"/>
          </p:cNvCxnSpPr>
          <p:nvPr/>
        </p:nvCxnSpPr>
        <p:spPr>
          <a:xfrm>
            <a:off x="7832377" y="2555661"/>
            <a:ext cx="2201309" cy="131888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75971" y="3589431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</a:t>
            </a:r>
          </a:p>
        </p:txBody>
      </p:sp>
      <p:cxnSp>
        <p:nvCxnSpPr>
          <p:cNvPr id="18" name="Straight Arrow Connector 17"/>
          <p:cNvCxnSpPr>
            <a:stCxn id="4" idx="2"/>
          </p:cNvCxnSpPr>
          <p:nvPr/>
        </p:nvCxnSpPr>
        <p:spPr>
          <a:xfrm>
            <a:off x="2430169" y="2355176"/>
            <a:ext cx="1411488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809676" y="3874549"/>
            <a:ext cx="1869471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HorseType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" idx="2"/>
            <a:endCxn id="24" idx="0"/>
          </p:cNvCxnSpPr>
          <p:nvPr/>
        </p:nvCxnSpPr>
        <p:spPr>
          <a:xfrm flipH="1">
            <a:off x="5744412" y="2555661"/>
            <a:ext cx="2087965" cy="131888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2433649" y="4296592"/>
            <a:ext cx="1466656" cy="104486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71190" y="4739522"/>
            <a:ext cx="2174530" cy="9558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0"/>
          </p:cNvCxnSpPr>
          <p:nvPr/>
        </p:nvCxnSpPr>
        <p:spPr>
          <a:xfrm flipH="1">
            <a:off x="7832377" y="4741435"/>
            <a:ext cx="2329377" cy="95396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1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 fontScale="90000"/>
          </a:bodyPr>
          <a:lstStyle/>
          <a:p>
            <a:r>
              <a:rPr lang="en-US" b="1"/>
              <a:t>C++ program to implement Hybrid Inheritance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8" y="762944"/>
            <a:ext cx="10554730" cy="5221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Hybrid Inheritance is a method where one or more types of inheritance are combined together and used.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4810" y="1285103"/>
            <a:ext cx="5115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arithmetic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protected:</a:t>
            </a:r>
          </a:p>
          <a:p>
            <a:r>
              <a:rPr lang="en-US" dirty="0" err="1"/>
              <a:t>int</a:t>
            </a:r>
            <a:r>
              <a:rPr lang="en-US" dirty="0"/>
              <a:t> num1, num2;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void </a:t>
            </a:r>
            <a:r>
              <a:rPr lang="en-US" dirty="0" err="1"/>
              <a:t>getdata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&lt;&lt;"For Addition:";</a:t>
            </a:r>
          </a:p>
          <a:p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nEnter</a:t>
            </a:r>
            <a:r>
              <a:rPr lang="en-US" dirty="0"/>
              <a:t> the first number: ";</a:t>
            </a:r>
          </a:p>
          <a:p>
            <a:r>
              <a:rPr lang="en-US" dirty="0" err="1"/>
              <a:t>cin</a:t>
            </a:r>
            <a:r>
              <a:rPr lang="en-US" dirty="0"/>
              <a:t>&gt;&gt;num1;</a:t>
            </a:r>
          </a:p>
          <a:p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nEnter</a:t>
            </a:r>
            <a:r>
              <a:rPr lang="en-US" dirty="0"/>
              <a:t> the second number: ";</a:t>
            </a:r>
          </a:p>
          <a:p>
            <a:r>
              <a:rPr lang="en-US" dirty="0" err="1"/>
              <a:t>cin</a:t>
            </a:r>
            <a:r>
              <a:rPr lang="en-US" dirty="0"/>
              <a:t>&gt;&gt;num2;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665" y="1682922"/>
            <a:ext cx="160431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arithmetic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717" y="3364367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</a:t>
            </a: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1010166" y="4072253"/>
            <a:ext cx="1553922" cy="1034417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3200" y="5106670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flipH="1">
            <a:off x="1010166" y="2120393"/>
            <a:ext cx="1420003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5971" y="3354648"/>
            <a:ext cx="10008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2430169" y="2120393"/>
            <a:ext cx="1411488" cy="124397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2433649" y="4061809"/>
            <a:ext cx="1466656" cy="104486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2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626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Inheritance</vt:lpstr>
      <vt:lpstr>Inheritance</vt:lpstr>
      <vt:lpstr>  Base &amp; Derived Classes</vt:lpstr>
      <vt:lpstr>Single Inheritance</vt:lpstr>
      <vt:lpstr>Multi-Level Inheritance</vt:lpstr>
      <vt:lpstr>Multiple Inheritance</vt:lpstr>
      <vt:lpstr>Hierarchical Inheritance</vt:lpstr>
      <vt:lpstr>Hybrid Inheritance</vt:lpstr>
      <vt:lpstr>C++ program to implement Hybrid Inheritance </vt:lpstr>
      <vt:lpstr>C++ program to implement Hybrid Inheritance </vt:lpstr>
      <vt:lpstr>C++ program to implement Hybrid Inheritance </vt:lpstr>
      <vt:lpstr>C++ program to implement Hybrid Inheritance </vt:lpstr>
      <vt:lpstr>C++ program to implement Hybrid Inheritance </vt:lpstr>
      <vt:lpstr>C++ program to implement Hybrid Inheritance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Keeling, Harry</dc:creator>
  <cp:lastModifiedBy>Harry Keeling</cp:lastModifiedBy>
  <cp:revision>17</cp:revision>
  <dcterms:created xsi:type="dcterms:W3CDTF">2016-09-08T00:03:32Z</dcterms:created>
  <dcterms:modified xsi:type="dcterms:W3CDTF">2016-09-11T23:10:42Z</dcterms:modified>
</cp:coreProperties>
</file>