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5"/>
    <p:restoredTop sz="94621"/>
  </p:normalViewPr>
  <p:slideViewPr>
    <p:cSldViewPr snapToGrid="0" snapToObjects="1">
      <p:cViewPr varScale="1">
        <p:scale>
          <a:sx n="117" d="100"/>
          <a:sy n="117" d="100"/>
        </p:scale>
        <p:origin x="192" y="17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2ECBE-2AAF-984D-96DF-4AAB02DE0EB6}" type="datetimeFigureOut">
              <a:rPr lang="en-US" smtClean="0"/>
              <a:pPr/>
              <a:t>10/26/16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4E4BD-CD15-E340-B4E1-A6D80D7B76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2ECBE-2AAF-984D-96DF-4AAB02DE0EB6}" type="datetimeFigureOut">
              <a:rPr lang="en-US" smtClean="0"/>
              <a:pPr/>
              <a:t>10/26/16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4E4BD-CD15-E340-B4E1-A6D80D7B76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2ECBE-2AAF-984D-96DF-4AAB02DE0EB6}" type="datetimeFigureOut">
              <a:rPr lang="en-US" smtClean="0"/>
              <a:pPr/>
              <a:t>10/26/16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4E4BD-CD15-E340-B4E1-A6D80D7B76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2ECBE-2AAF-984D-96DF-4AAB02DE0EB6}" type="datetimeFigureOut">
              <a:rPr lang="en-US" smtClean="0"/>
              <a:pPr/>
              <a:t>10/26/16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4E4BD-CD15-E340-B4E1-A6D80D7B76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2ECBE-2AAF-984D-96DF-4AAB02DE0EB6}" type="datetimeFigureOut">
              <a:rPr lang="en-US" smtClean="0"/>
              <a:pPr/>
              <a:t>10/26/16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4E4BD-CD15-E340-B4E1-A6D80D7B76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2ECBE-2AAF-984D-96DF-4AAB02DE0EB6}" type="datetimeFigureOut">
              <a:rPr lang="en-US" smtClean="0"/>
              <a:pPr/>
              <a:t>10/26/16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4E4BD-CD15-E340-B4E1-A6D80D7B76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2ECBE-2AAF-984D-96DF-4AAB02DE0EB6}" type="datetimeFigureOut">
              <a:rPr lang="en-US" smtClean="0"/>
              <a:pPr/>
              <a:t>10/26/16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4E4BD-CD15-E340-B4E1-A6D80D7B76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2ECBE-2AAF-984D-96DF-4AAB02DE0EB6}" type="datetimeFigureOut">
              <a:rPr lang="en-US" smtClean="0"/>
              <a:pPr/>
              <a:t>10/26/16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4E4BD-CD15-E340-B4E1-A6D80D7B76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2ECBE-2AAF-984D-96DF-4AAB02DE0EB6}" type="datetimeFigureOut">
              <a:rPr lang="en-US" smtClean="0"/>
              <a:pPr/>
              <a:t>10/26/16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4E4BD-CD15-E340-B4E1-A6D80D7B76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2ECBE-2AAF-984D-96DF-4AAB02DE0EB6}" type="datetimeFigureOut">
              <a:rPr lang="en-US" smtClean="0"/>
              <a:pPr/>
              <a:t>10/26/16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4E4BD-CD15-E340-B4E1-A6D80D7B76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2ECBE-2AAF-984D-96DF-4AAB02DE0EB6}" type="datetimeFigureOut">
              <a:rPr lang="en-US" smtClean="0"/>
              <a:pPr/>
              <a:t>10/26/16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4E4BD-CD15-E340-B4E1-A6D80D7B76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2ECBE-2AAF-984D-96DF-4AAB02DE0EB6}" type="datetimeFigureOut">
              <a:rPr lang="en-US" smtClean="0"/>
              <a:pPr/>
              <a:t>10/26/16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4E4BD-CD15-E340-B4E1-A6D80D7B764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Some examples and illustrations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– Factorial Illustration</a:t>
            </a:r>
            <a:endParaRPr lang="en-US" dirty="0"/>
          </a:p>
        </p:txBody>
      </p:sp>
      <p:grpSp>
        <p:nvGrpSpPr>
          <p:cNvPr id="3" name="Group 9"/>
          <p:cNvGrpSpPr/>
          <p:nvPr/>
        </p:nvGrpSpPr>
        <p:grpSpPr>
          <a:xfrm>
            <a:off x="4740257" y="5259205"/>
            <a:ext cx="2075332" cy="1422136"/>
            <a:chOff x="3166134" y="4856725"/>
            <a:chExt cx="2075332" cy="1422136"/>
          </a:xfrm>
        </p:grpSpPr>
        <p:sp>
          <p:nvSpPr>
            <p:cNvPr id="4" name="Rectangle 3"/>
            <p:cNvSpPr/>
            <p:nvPr/>
          </p:nvSpPr>
          <p:spPr>
            <a:xfrm>
              <a:off x="3175430" y="4856725"/>
              <a:ext cx="2066036" cy="142213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Return Value =</a:t>
              </a:r>
              <a:endParaRPr lang="en-US" sz="900" dirty="0" smtClean="0">
                <a:solidFill>
                  <a:srgbClr val="FF0000"/>
                </a:solidFill>
              </a:endParaRP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Return Address = </a:t>
              </a:r>
              <a:r>
                <a:rPr lang="en-US" sz="900" dirty="0" smtClean="0">
                  <a:solidFill>
                    <a:srgbClr val="FF0000"/>
                  </a:solidFill>
                </a:rPr>
                <a:t>150</a:t>
              </a:r>
              <a:endParaRPr lang="en-US" sz="900" dirty="0" smtClean="0">
                <a:solidFill>
                  <a:srgbClr val="FFFF00"/>
                </a:solidFill>
              </a:endParaRP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N = 4  (initialized actual argument)</a:t>
              </a:r>
            </a:p>
            <a:p>
              <a:pPr>
                <a:buNone/>
              </a:pPr>
              <a:r>
                <a:rPr lang="en-US" sz="900" dirty="0" err="1" smtClean="0">
                  <a:solidFill>
                    <a:srgbClr val="FFFF00"/>
                  </a:solidFill>
                </a:rPr>
                <a:t>int</a:t>
              </a:r>
              <a:r>
                <a:rPr lang="en-US" sz="900" dirty="0" smtClean="0">
                  <a:solidFill>
                    <a:srgbClr val="FFFF00"/>
                  </a:solidFill>
                </a:rPr>
                <a:t> factorial (</a:t>
              </a:r>
              <a:r>
                <a:rPr lang="en-US" sz="900" dirty="0" err="1" smtClean="0">
                  <a:solidFill>
                    <a:srgbClr val="FFFF00"/>
                  </a:solidFill>
                </a:rPr>
                <a:t>int</a:t>
              </a:r>
              <a:r>
                <a:rPr lang="en-US" sz="900" dirty="0" smtClean="0">
                  <a:solidFill>
                    <a:srgbClr val="FFFF00"/>
                  </a:solidFill>
                </a:rPr>
                <a:t> N)</a:t>
              </a: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{   </a:t>
              </a: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        if (N &lt;= 1)               	      </a:t>
              </a: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               return 1;           	</a:t>
              </a:r>
              <a:r>
                <a:rPr lang="en-US" sz="900" dirty="0" smtClean="0">
                  <a:solidFill>
                    <a:srgbClr val="FF0000"/>
                  </a:solidFill>
                </a:rPr>
                <a:t>          // A1   </a:t>
              </a: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        else                       	</a:t>
              </a: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               return N * </a:t>
              </a:r>
              <a:r>
                <a:rPr lang="en-US" sz="900" dirty="0" err="1" smtClean="0">
                  <a:solidFill>
                    <a:srgbClr val="FFFF00"/>
                  </a:solidFill>
                </a:rPr>
                <a:t>factorial(N</a:t>
              </a:r>
              <a:r>
                <a:rPr lang="en-US" sz="900" dirty="0" smtClean="0">
                  <a:solidFill>
                    <a:srgbClr val="FFFF00"/>
                  </a:solidFill>
                </a:rPr>
                <a:t> - 1);  </a:t>
              </a:r>
              <a:r>
                <a:rPr lang="en-US" sz="900" dirty="0" smtClean="0">
                  <a:solidFill>
                    <a:srgbClr val="FF0000"/>
                  </a:solidFill>
                </a:rPr>
                <a:t>// A2</a:t>
              </a: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}</a:t>
              </a:r>
              <a:endParaRPr lang="en-US" sz="900" dirty="0">
                <a:solidFill>
                  <a:srgbClr val="FFFF00"/>
                </a:solidFill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3166134" y="5312880"/>
              <a:ext cx="2066036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175430" y="5179072"/>
              <a:ext cx="2066036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166134" y="5035601"/>
              <a:ext cx="2066036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1490" y="1735184"/>
            <a:ext cx="2761593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i</a:t>
            </a:r>
            <a:r>
              <a:rPr lang="en-US" sz="1600" dirty="0" err="1" smtClean="0"/>
              <a:t>nt</a:t>
            </a:r>
            <a:r>
              <a:rPr lang="en-US" sz="1600" dirty="0" smtClean="0"/>
              <a:t> main()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     </a:t>
            </a:r>
            <a:r>
              <a:rPr lang="en-US" sz="1600" dirty="0" err="1" smtClean="0"/>
              <a:t>cout</a:t>
            </a:r>
            <a:r>
              <a:rPr lang="en-US" sz="1600" dirty="0" smtClean="0"/>
              <a:t> &lt;&lt; “Enter an integer: “;</a:t>
            </a:r>
          </a:p>
          <a:p>
            <a:r>
              <a:rPr lang="en-US" sz="1600" dirty="0" smtClean="0"/>
              <a:t>     </a:t>
            </a:r>
            <a:r>
              <a:rPr lang="en-US" sz="1600" dirty="0" err="1" smtClean="0"/>
              <a:t>cin</a:t>
            </a:r>
            <a:r>
              <a:rPr lang="en-US" sz="1600" dirty="0" smtClean="0"/>
              <a:t> &gt;&gt; X;</a:t>
            </a:r>
          </a:p>
          <a:p>
            <a:r>
              <a:rPr lang="en-US" sz="1600" dirty="0" smtClean="0"/>
              <a:t>     </a:t>
            </a:r>
            <a:r>
              <a:rPr lang="en-US" sz="1600" dirty="0" err="1" smtClean="0"/>
              <a:t>cout</a:t>
            </a:r>
            <a:r>
              <a:rPr lang="en-US" sz="1600" dirty="0" smtClean="0"/>
              <a:t>  &lt;&lt; “Factorial of “</a:t>
            </a:r>
          </a:p>
          <a:p>
            <a:r>
              <a:rPr lang="en-US" sz="1600" dirty="0" smtClean="0"/>
              <a:t>               &lt;&lt; X &lt;&lt; “ is “ </a:t>
            </a:r>
          </a:p>
          <a:p>
            <a:r>
              <a:rPr lang="en-US" sz="1600" dirty="0" smtClean="0"/>
              <a:t>               &lt;&lt; </a:t>
            </a:r>
            <a:r>
              <a:rPr lang="en-US" sz="1600" dirty="0" err="1" smtClean="0"/>
              <a:t>factorial(X</a:t>
            </a:r>
            <a:r>
              <a:rPr lang="en-US" sz="1600" dirty="0" smtClean="0"/>
              <a:t>) &lt;&lt; </a:t>
            </a:r>
            <a:r>
              <a:rPr lang="en-US" sz="1600" dirty="0" err="1" smtClean="0"/>
              <a:t>endl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     return 0;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2182307" y="4677841"/>
            <a:ext cx="2253858" cy="1252194"/>
          </a:xfrm>
          <a:prstGeom prst="wedgeRoundRectCallout">
            <a:avLst>
              <a:gd name="adj1" fmla="val 75595"/>
              <a:gd name="adj2" fmla="val 5892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Execution in called function begins with test of the value of N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6432942" y="3578047"/>
            <a:ext cx="2253858" cy="1252194"/>
          </a:xfrm>
          <a:prstGeom prst="wedgeRoundRectCallout">
            <a:avLst>
              <a:gd name="adj1" fmla="val -70834"/>
              <a:gd name="adj2" fmla="val 172500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Since N is greater than 1, the factorial function is called recursively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– Factorial Illustration</a:t>
            </a:r>
            <a:endParaRPr lang="en-US" dirty="0"/>
          </a:p>
        </p:txBody>
      </p:sp>
      <p:grpSp>
        <p:nvGrpSpPr>
          <p:cNvPr id="3" name="Group 9"/>
          <p:cNvGrpSpPr/>
          <p:nvPr/>
        </p:nvGrpSpPr>
        <p:grpSpPr>
          <a:xfrm>
            <a:off x="4740257" y="5259205"/>
            <a:ext cx="2075332" cy="1422136"/>
            <a:chOff x="3166134" y="4856725"/>
            <a:chExt cx="2075332" cy="1422136"/>
          </a:xfrm>
        </p:grpSpPr>
        <p:sp>
          <p:nvSpPr>
            <p:cNvPr id="4" name="Rectangle 3"/>
            <p:cNvSpPr/>
            <p:nvPr/>
          </p:nvSpPr>
          <p:spPr>
            <a:xfrm>
              <a:off x="3175430" y="4856725"/>
              <a:ext cx="2066036" cy="142213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Return Value = </a:t>
              </a:r>
              <a:endParaRPr lang="en-US" sz="900" dirty="0" smtClean="0">
                <a:solidFill>
                  <a:srgbClr val="FF0000"/>
                </a:solidFill>
              </a:endParaRP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Return Address = </a:t>
              </a:r>
              <a:r>
                <a:rPr lang="en-US" sz="900" dirty="0" smtClean="0">
                  <a:solidFill>
                    <a:srgbClr val="FF0000"/>
                  </a:solidFill>
                </a:rPr>
                <a:t>150</a:t>
              </a:r>
              <a:endParaRPr lang="en-US" sz="900" dirty="0" smtClean="0">
                <a:solidFill>
                  <a:srgbClr val="FFFF00"/>
                </a:solidFill>
              </a:endParaRP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N = 4  (initialized actual argument)</a:t>
              </a:r>
            </a:p>
            <a:p>
              <a:pPr>
                <a:buNone/>
              </a:pPr>
              <a:r>
                <a:rPr lang="en-US" sz="900" dirty="0" err="1" smtClean="0">
                  <a:solidFill>
                    <a:srgbClr val="FFFF00"/>
                  </a:solidFill>
                </a:rPr>
                <a:t>int</a:t>
              </a:r>
              <a:r>
                <a:rPr lang="en-US" sz="900" dirty="0" smtClean="0">
                  <a:solidFill>
                    <a:srgbClr val="FFFF00"/>
                  </a:solidFill>
                </a:rPr>
                <a:t> factorial (</a:t>
              </a:r>
              <a:r>
                <a:rPr lang="en-US" sz="900" dirty="0" err="1" smtClean="0">
                  <a:solidFill>
                    <a:srgbClr val="FFFF00"/>
                  </a:solidFill>
                </a:rPr>
                <a:t>int</a:t>
              </a:r>
              <a:r>
                <a:rPr lang="en-US" sz="900" dirty="0" smtClean="0">
                  <a:solidFill>
                    <a:srgbClr val="FFFF00"/>
                  </a:solidFill>
                </a:rPr>
                <a:t> N)</a:t>
              </a: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{   </a:t>
              </a: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        if (N &lt;= 1)               	      </a:t>
              </a: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               return 1;           	</a:t>
              </a:r>
              <a:r>
                <a:rPr lang="en-US" sz="900" dirty="0" smtClean="0">
                  <a:solidFill>
                    <a:srgbClr val="FF0000"/>
                  </a:solidFill>
                </a:rPr>
                <a:t>          // A1   </a:t>
              </a: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        else                       	</a:t>
              </a: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               return N * </a:t>
              </a:r>
              <a:r>
                <a:rPr lang="en-US" sz="900" dirty="0" err="1" smtClean="0">
                  <a:solidFill>
                    <a:srgbClr val="FFFF00"/>
                  </a:solidFill>
                </a:rPr>
                <a:t>factorial(N</a:t>
              </a:r>
              <a:r>
                <a:rPr lang="en-US" sz="900" dirty="0" smtClean="0">
                  <a:solidFill>
                    <a:srgbClr val="FFFF00"/>
                  </a:solidFill>
                </a:rPr>
                <a:t> - 1);  </a:t>
              </a:r>
              <a:r>
                <a:rPr lang="en-US" sz="900" dirty="0" smtClean="0">
                  <a:solidFill>
                    <a:srgbClr val="FF0000"/>
                  </a:solidFill>
                </a:rPr>
                <a:t>// A2</a:t>
              </a: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}</a:t>
              </a:r>
              <a:endParaRPr lang="en-US" sz="900" dirty="0">
                <a:solidFill>
                  <a:srgbClr val="FFFF00"/>
                </a:solidFill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3166134" y="5312880"/>
              <a:ext cx="2066036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175430" y="5179072"/>
              <a:ext cx="2066036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166134" y="5035601"/>
              <a:ext cx="2066036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1490" y="1735184"/>
            <a:ext cx="2761593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i</a:t>
            </a:r>
            <a:r>
              <a:rPr lang="en-US" sz="1600" dirty="0" err="1" smtClean="0"/>
              <a:t>nt</a:t>
            </a:r>
            <a:r>
              <a:rPr lang="en-US" sz="1600" dirty="0" smtClean="0"/>
              <a:t> main()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     </a:t>
            </a:r>
            <a:r>
              <a:rPr lang="en-US" sz="1600" dirty="0" err="1" smtClean="0"/>
              <a:t>cout</a:t>
            </a:r>
            <a:r>
              <a:rPr lang="en-US" sz="1600" dirty="0" smtClean="0"/>
              <a:t> &lt;&lt; “Enter an integer: “;</a:t>
            </a:r>
          </a:p>
          <a:p>
            <a:r>
              <a:rPr lang="en-US" sz="1600" dirty="0" smtClean="0"/>
              <a:t>     </a:t>
            </a:r>
            <a:r>
              <a:rPr lang="en-US" sz="1600" dirty="0" err="1" smtClean="0"/>
              <a:t>cin</a:t>
            </a:r>
            <a:r>
              <a:rPr lang="en-US" sz="1600" dirty="0" smtClean="0"/>
              <a:t> &gt;&gt; X;</a:t>
            </a:r>
          </a:p>
          <a:p>
            <a:r>
              <a:rPr lang="en-US" sz="1600" dirty="0" smtClean="0"/>
              <a:t>     </a:t>
            </a:r>
            <a:r>
              <a:rPr lang="en-US" sz="1600" dirty="0" err="1" smtClean="0"/>
              <a:t>cout</a:t>
            </a:r>
            <a:r>
              <a:rPr lang="en-US" sz="1600" dirty="0" smtClean="0"/>
              <a:t>  &lt;&lt; “Factorial of “</a:t>
            </a:r>
          </a:p>
          <a:p>
            <a:r>
              <a:rPr lang="en-US" sz="1600" dirty="0" smtClean="0"/>
              <a:t>               &lt;&lt; X &lt;&lt; “ is “ </a:t>
            </a:r>
          </a:p>
          <a:p>
            <a:r>
              <a:rPr lang="en-US" sz="1600" dirty="0" smtClean="0"/>
              <a:t>               &lt;&lt; </a:t>
            </a:r>
            <a:r>
              <a:rPr lang="en-US" sz="1600" dirty="0" err="1" smtClean="0"/>
              <a:t>factorial(X</a:t>
            </a:r>
            <a:r>
              <a:rPr lang="en-US" sz="1600" dirty="0" smtClean="0"/>
              <a:t>) &lt;&lt; </a:t>
            </a:r>
            <a:r>
              <a:rPr lang="en-US" sz="1600" dirty="0" err="1" smtClean="0"/>
              <a:t>endl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     return 0;</a:t>
            </a:r>
          </a:p>
          <a:p>
            <a:r>
              <a:rPr lang="en-US" sz="1600" dirty="0"/>
              <a:t>}</a:t>
            </a:r>
          </a:p>
        </p:txBody>
      </p:sp>
      <p:grpSp>
        <p:nvGrpSpPr>
          <p:cNvPr id="12" name="Group 9"/>
          <p:cNvGrpSpPr/>
          <p:nvPr/>
        </p:nvGrpSpPr>
        <p:grpSpPr>
          <a:xfrm>
            <a:off x="4740609" y="3828517"/>
            <a:ext cx="2075332" cy="1422136"/>
            <a:chOff x="3166134" y="4856725"/>
            <a:chExt cx="2075332" cy="1422136"/>
          </a:xfrm>
        </p:grpSpPr>
        <p:sp>
          <p:nvSpPr>
            <p:cNvPr id="13" name="Rectangle 12"/>
            <p:cNvSpPr/>
            <p:nvPr/>
          </p:nvSpPr>
          <p:spPr>
            <a:xfrm>
              <a:off x="3175430" y="4856725"/>
              <a:ext cx="2066036" cy="142213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Return Value = </a:t>
              </a:r>
              <a:endParaRPr lang="en-US" sz="900" dirty="0" smtClean="0">
                <a:solidFill>
                  <a:srgbClr val="FF0000"/>
                </a:solidFill>
              </a:endParaRP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Return Address = </a:t>
              </a:r>
              <a:r>
                <a:rPr lang="en-US" sz="900" dirty="0" smtClean="0">
                  <a:solidFill>
                    <a:srgbClr val="FF0000"/>
                  </a:solidFill>
                </a:rPr>
                <a:t>A2</a:t>
              </a: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N = 3  (initialized actual argument)</a:t>
              </a:r>
            </a:p>
            <a:p>
              <a:pPr>
                <a:buNone/>
              </a:pPr>
              <a:r>
                <a:rPr lang="en-US" sz="900" dirty="0" err="1" smtClean="0">
                  <a:solidFill>
                    <a:srgbClr val="FFFF00"/>
                  </a:solidFill>
                </a:rPr>
                <a:t>int</a:t>
              </a:r>
              <a:r>
                <a:rPr lang="en-US" sz="900" dirty="0" smtClean="0">
                  <a:solidFill>
                    <a:srgbClr val="FFFF00"/>
                  </a:solidFill>
                </a:rPr>
                <a:t> factorial (</a:t>
              </a:r>
              <a:r>
                <a:rPr lang="en-US" sz="900" dirty="0" err="1" smtClean="0">
                  <a:solidFill>
                    <a:srgbClr val="FFFF00"/>
                  </a:solidFill>
                </a:rPr>
                <a:t>int</a:t>
              </a:r>
              <a:r>
                <a:rPr lang="en-US" sz="900" dirty="0" smtClean="0">
                  <a:solidFill>
                    <a:srgbClr val="FFFF00"/>
                  </a:solidFill>
                </a:rPr>
                <a:t> N)</a:t>
              </a: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{   </a:t>
              </a: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        if (N &lt;= 1)               	      </a:t>
              </a: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               return 1;           	</a:t>
              </a:r>
              <a:r>
                <a:rPr lang="en-US" sz="900" dirty="0" smtClean="0">
                  <a:solidFill>
                    <a:srgbClr val="FF0000"/>
                  </a:solidFill>
                </a:rPr>
                <a:t>          // A1   </a:t>
              </a: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        else                       	</a:t>
              </a: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               return N * </a:t>
              </a:r>
              <a:r>
                <a:rPr lang="en-US" sz="900" dirty="0" err="1" smtClean="0">
                  <a:solidFill>
                    <a:srgbClr val="FFFF00"/>
                  </a:solidFill>
                </a:rPr>
                <a:t>factorial(N</a:t>
              </a:r>
              <a:r>
                <a:rPr lang="en-US" sz="900" dirty="0" smtClean="0">
                  <a:solidFill>
                    <a:srgbClr val="FFFF00"/>
                  </a:solidFill>
                </a:rPr>
                <a:t> - 1);  </a:t>
              </a:r>
              <a:r>
                <a:rPr lang="en-US" sz="900" dirty="0" smtClean="0">
                  <a:solidFill>
                    <a:srgbClr val="FF0000"/>
                  </a:solidFill>
                </a:rPr>
                <a:t>// A2</a:t>
              </a: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}</a:t>
              </a:r>
              <a:endParaRPr lang="en-US" sz="900" dirty="0">
                <a:solidFill>
                  <a:srgbClr val="FFFF00"/>
                </a:solidFill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3166134" y="5312880"/>
              <a:ext cx="2066036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175430" y="5179072"/>
              <a:ext cx="2066036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166134" y="5035601"/>
              <a:ext cx="2066036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ounded Rectangular Callout 8"/>
          <p:cNvSpPr/>
          <p:nvPr/>
        </p:nvSpPr>
        <p:spPr>
          <a:xfrm>
            <a:off x="1055378" y="4677841"/>
            <a:ext cx="2253858" cy="1252194"/>
          </a:xfrm>
          <a:prstGeom prst="wedgeRoundRectCallout">
            <a:avLst>
              <a:gd name="adj1" fmla="val 125198"/>
              <a:gd name="adj2" fmla="val -54642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Execution in called function begins with test of the value of N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7128273" y="3578046"/>
            <a:ext cx="1931878" cy="1394953"/>
          </a:xfrm>
          <a:prstGeom prst="wedgeRoundRectCallout">
            <a:avLst>
              <a:gd name="adj1" fmla="val -105027"/>
              <a:gd name="adj2" fmla="val 48426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Since N is greater than 1, the factorial function is called a 2</a:t>
            </a:r>
            <a:r>
              <a:rPr lang="en-US" baseline="30000" dirty="0" smtClean="0">
                <a:solidFill>
                  <a:srgbClr val="FFFF00"/>
                </a:solidFill>
              </a:rPr>
              <a:t>nd</a:t>
            </a:r>
            <a:r>
              <a:rPr lang="en-US" dirty="0" smtClean="0">
                <a:solidFill>
                  <a:srgbClr val="FFFF00"/>
                </a:solidFill>
              </a:rPr>
              <a:t> time (recursively)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7" name="Rounded Rectangular Callout 16"/>
          <p:cNvSpPr/>
          <p:nvPr/>
        </p:nvSpPr>
        <p:spPr>
          <a:xfrm>
            <a:off x="6754922" y="1735184"/>
            <a:ext cx="1931878" cy="1394953"/>
          </a:xfrm>
          <a:prstGeom prst="wedgeRoundRectCallout">
            <a:avLst>
              <a:gd name="adj1" fmla="val -105490"/>
              <a:gd name="adj2" fmla="val 96515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New activation record is instantiated and pushed onto stack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8" name="Rounded Rectangular Callout 17"/>
          <p:cNvSpPr/>
          <p:nvPr/>
        </p:nvSpPr>
        <p:spPr>
          <a:xfrm>
            <a:off x="2646685" y="3569299"/>
            <a:ext cx="1627786" cy="876187"/>
          </a:xfrm>
          <a:prstGeom prst="wedgeRoundRectCallout">
            <a:avLst>
              <a:gd name="adj1" fmla="val 82788"/>
              <a:gd name="adj2" fmla="val 2328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Notice N has value 3 in this instance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9" name="Rounded Rectangular Callout 18"/>
          <p:cNvSpPr/>
          <p:nvPr/>
        </p:nvSpPr>
        <p:spPr>
          <a:xfrm>
            <a:off x="3309236" y="1896180"/>
            <a:ext cx="1627786" cy="1099793"/>
          </a:xfrm>
          <a:prstGeom prst="wedgeRoundRectCallout">
            <a:avLst>
              <a:gd name="adj1" fmla="val 92678"/>
              <a:gd name="adj2" fmla="val 14363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Notice return address has value </a:t>
            </a:r>
            <a:r>
              <a:rPr lang="en-US" dirty="0" smtClean="0">
                <a:solidFill>
                  <a:srgbClr val="FF0000"/>
                </a:solidFill>
              </a:rPr>
              <a:t>A2</a:t>
            </a:r>
            <a:r>
              <a:rPr lang="en-US" dirty="0" smtClean="0">
                <a:solidFill>
                  <a:srgbClr val="FFFF00"/>
                </a:solidFill>
              </a:rPr>
              <a:t> in this instance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7" grpId="0" animBg="1"/>
      <p:bldP spid="18" grpId="0" animBg="1"/>
      <p:bldP spid="18" grpId="1" animBg="1"/>
      <p:bldP spid="19" grpId="0" animBg="1"/>
      <p:bldP spid="19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– Factorial Illustration</a:t>
            </a:r>
            <a:endParaRPr lang="en-US" dirty="0"/>
          </a:p>
        </p:txBody>
      </p:sp>
      <p:grpSp>
        <p:nvGrpSpPr>
          <p:cNvPr id="3" name="Group 9"/>
          <p:cNvGrpSpPr/>
          <p:nvPr/>
        </p:nvGrpSpPr>
        <p:grpSpPr>
          <a:xfrm>
            <a:off x="4740257" y="5259205"/>
            <a:ext cx="2075332" cy="1422136"/>
            <a:chOff x="3166134" y="4856725"/>
            <a:chExt cx="2075332" cy="1422136"/>
          </a:xfrm>
        </p:grpSpPr>
        <p:sp>
          <p:nvSpPr>
            <p:cNvPr id="4" name="Rectangle 3"/>
            <p:cNvSpPr/>
            <p:nvPr/>
          </p:nvSpPr>
          <p:spPr>
            <a:xfrm>
              <a:off x="3175430" y="4856725"/>
              <a:ext cx="2066036" cy="142213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Return Value = </a:t>
              </a:r>
              <a:endParaRPr lang="en-US" sz="900" dirty="0" smtClean="0">
                <a:solidFill>
                  <a:srgbClr val="FF0000"/>
                </a:solidFill>
              </a:endParaRP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Return Address = </a:t>
              </a:r>
              <a:r>
                <a:rPr lang="en-US" sz="900" dirty="0" smtClean="0">
                  <a:solidFill>
                    <a:srgbClr val="FF0000"/>
                  </a:solidFill>
                </a:rPr>
                <a:t>150</a:t>
              </a:r>
              <a:endParaRPr lang="en-US" sz="900" dirty="0" smtClean="0">
                <a:solidFill>
                  <a:srgbClr val="FFFF00"/>
                </a:solidFill>
              </a:endParaRP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N = 4  (initialized actual argument)</a:t>
              </a:r>
            </a:p>
            <a:p>
              <a:pPr>
                <a:buNone/>
              </a:pPr>
              <a:r>
                <a:rPr lang="en-US" sz="900" dirty="0" err="1" smtClean="0">
                  <a:solidFill>
                    <a:srgbClr val="FFFF00"/>
                  </a:solidFill>
                </a:rPr>
                <a:t>int</a:t>
              </a:r>
              <a:r>
                <a:rPr lang="en-US" sz="900" dirty="0" smtClean="0">
                  <a:solidFill>
                    <a:srgbClr val="FFFF00"/>
                  </a:solidFill>
                </a:rPr>
                <a:t> factorial (</a:t>
              </a:r>
              <a:r>
                <a:rPr lang="en-US" sz="900" dirty="0" err="1" smtClean="0">
                  <a:solidFill>
                    <a:srgbClr val="FFFF00"/>
                  </a:solidFill>
                </a:rPr>
                <a:t>int</a:t>
              </a:r>
              <a:r>
                <a:rPr lang="en-US" sz="900" dirty="0" smtClean="0">
                  <a:solidFill>
                    <a:srgbClr val="FFFF00"/>
                  </a:solidFill>
                </a:rPr>
                <a:t> N)</a:t>
              </a: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{   </a:t>
              </a: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        if (N &lt;= 1)               	      </a:t>
              </a: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               return 1;           	</a:t>
              </a:r>
              <a:r>
                <a:rPr lang="en-US" sz="900" dirty="0" smtClean="0">
                  <a:solidFill>
                    <a:srgbClr val="FF0000"/>
                  </a:solidFill>
                </a:rPr>
                <a:t>          // A1   </a:t>
              </a: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        else                       	</a:t>
              </a: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               return N * </a:t>
              </a:r>
              <a:r>
                <a:rPr lang="en-US" sz="900" dirty="0" err="1" smtClean="0">
                  <a:solidFill>
                    <a:srgbClr val="FFFF00"/>
                  </a:solidFill>
                </a:rPr>
                <a:t>factorial(N</a:t>
              </a:r>
              <a:r>
                <a:rPr lang="en-US" sz="900" dirty="0" smtClean="0">
                  <a:solidFill>
                    <a:srgbClr val="FFFF00"/>
                  </a:solidFill>
                </a:rPr>
                <a:t> - 1);  </a:t>
              </a:r>
              <a:r>
                <a:rPr lang="en-US" sz="900" dirty="0" smtClean="0">
                  <a:solidFill>
                    <a:srgbClr val="FF0000"/>
                  </a:solidFill>
                </a:rPr>
                <a:t>// A2</a:t>
              </a: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}</a:t>
              </a:r>
              <a:endParaRPr lang="en-US" sz="900" dirty="0">
                <a:solidFill>
                  <a:srgbClr val="FFFF00"/>
                </a:solidFill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3166134" y="5312880"/>
              <a:ext cx="2066036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175430" y="5179072"/>
              <a:ext cx="2066036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166134" y="5035601"/>
              <a:ext cx="2066036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1490" y="1735184"/>
            <a:ext cx="2761593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i</a:t>
            </a:r>
            <a:r>
              <a:rPr lang="en-US" sz="1600" dirty="0" err="1" smtClean="0"/>
              <a:t>nt</a:t>
            </a:r>
            <a:r>
              <a:rPr lang="en-US" sz="1600" dirty="0" smtClean="0"/>
              <a:t> main()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     </a:t>
            </a:r>
            <a:r>
              <a:rPr lang="en-US" sz="1600" dirty="0" err="1" smtClean="0"/>
              <a:t>cout</a:t>
            </a:r>
            <a:r>
              <a:rPr lang="en-US" sz="1600" dirty="0" smtClean="0"/>
              <a:t> &lt;&lt; “Enter an integer: “;</a:t>
            </a:r>
          </a:p>
          <a:p>
            <a:r>
              <a:rPr lang="en-US" sz="1600" dirty="0" smtClean="0"/>
              <a:t>     </a:t>
            </a:r>
            <a:r>
              <a:rPr lang="en-US" sz="1600" dirty="0" err="1" smtClean="0"/>
              <a:t>cin</a:t>
            </a:r>
            <a:r>
              <a:rPr lang="en-US" sz="1600" dirty="0" smtClean="0"/>
              <a:t> &gt;&gt; X;</a:t>
            </a:r>
          </a:p>
          <a:p>
            <a:r>
              <a:rPr lang="en-US" sz="1600" dirty="0" smtClean="0"/>
              <a:t>     </a:t>
            </a:r>
            <a:r>
              <a:rPr lang="en-US" sz="1600" dirty="0" err="1" smtClean="0"/>
              <a:t>cout</a:t>
            </a:r>
            <a:r>
              <a:rPr lang="en-US" sz="1600" dirty="0" smtClean="0"/>
              <a:t>  &lt;&lt; “Factorial of “</a:t>
            </a:r>
          </a:p>
          <a:p>
            <a:r>
              <a:rPr lang="en-US" sz="1600" dirty="0" smtClean="0"/>
              <a:t>               &lt;&lt; X &lt;&lt; “ is “ </a:t>
            </a:r>
          </a:p>
          <a:p>
            <a:r>
              <a:rPr lang="en-US" sz="1600" dirty="0" smtClean="0"/>
              <a:t>               &lt;&lt; </a:t>
            </a:r>
            <a:r>
              <a:rPr lang="en-US" sz="1600" dirty="0" err="1" smtClean="0"/>
              <a:t>factorial(X</a:t>
            </a:r>
            <a:r>
              <a:rPr lang="en-US" sz="1600" dirty="0" smtClean="0"/>
              <a:t>) &lt;&lt; </a:t>
            </a:r>
            <a:r>
              <a:rPr lang="en-US" sz="1600" dirty="0" err="1" smtClean="0"/>
              <a:t>endl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     return 0;</a:t>
            </a:r>
          </a:p>
          <a:p>
            <a:r>
              <a:rPr lang="en-US" sz="1600" dirty="0"/>
              <a:t>}</a:t>
            </a:r>
          </a:p>
        </p:txBody>
      </p:sp>
      <p:grpSp>
        <p:nvGrpSpPr>
          <p:cNvPr id="5" name="Group 9"/>
          <p:cNvGrpSpPr/>
          <p:nvPr/>
        </p:nvGrpSpPr>
        <p:grpSpPr>
          <a:xfrm>
            <a:off x="4740609" y="3828517"/>
            <a:ext cx="2075332" cy="1422136"/>
            <a:chOff x="3166134" y="4856725"/>
            <a:chExt cx="2075332" cy="1422136"/>
          </a:xfrm>
        </p:grpSpPr>
        <p:sp>
          <p:nvSpPr>
            <p:cNvPr id="13" name="Rectangle 12"/>
            <p:cNvSpPr/>
            <p:nvPr/>
          </p:nvSpPr>
          <p:spPr>
            <a:xfrm>
              <a:off x="3175430" y="4856725"/>
              <a:ext cx="2066036" cy="142213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Return Value = </a:t>
              </a:r>
              <a:endParaRPr lang="en-US" sz="900" dirty="0" smtClean="0">
                <a:solidFill>
                  <a:srgbClr val="FF0000"/>
                </a:solidFill>
              </a:endParaRP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Return Address = </a:t>
              </a:r>
              <a:r>
                <a:rPr lang="en-US" sz="900" dirty="0" smtClean="0">
                  <a:solidFill>
                    <a:srgbClr val="FF0000"/>
                  </a:solidFill>
                </a:rPr>
                <a:t>A1</a:t>
              </a: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N = 3  (initialized actual argument)</a:t>
              </a:r>
            </a:p>
            <a:p>
              <a:pPr>
                <a:buNone/>
              </a:pPr>
              <a:r>
                <a:rPr lang="en-US" sz="900" dirty="0" err="1" smtClean="0">
                  <a:solidFill>
                    <a:srgbClr val="FFFF00"/>
                  </a:solidFill>
                </a:rPr>
                <a:t>int</a:t>
              </a:r>
              <a:r>
                <a:rPr lang="en-US" sz="900" dirty="0" smtClean="0">
                  <a:solidFill>
                    <a:srgbClr val="FFFF00"/>
                  </a:solidFill>
                </a:rPr>
                <a:t> factorial (</a:t>
              </a:r>
              <a:r>
                <a:rPr lang="en-US" sz="900" dirty="0" err="1" smtClean="0">
                  <a:solidFill>
                    <a:srgbClr val="FFFF00"/>
                  </a:solidFill>
                </a:rPr>
                <a:t>int</a:t>
              </a:r>
              <a:r>
                <a:rPr lang="en-US" sz="900" dirty="0" smtClean="0">
                  <a:solidFill>
                    <a:srgbClr val="FFFF00"/>
                  </a:solidFill>
                </a:rPr>
                <a:t> N)</a:t>
              </a: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{   </a:t>
              </a: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        if (N &lt;= 1)               	      </a:t>
              </a: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               return 1;           	</a:t>
              </a:r>
              <a:r>
                <a:rPr lang="en-US" sz="900" dirty="0" smtClean="0">
                  <a:solidFill>
                    <a:srgbClr val="FF0000"/>
                  </a:solidFill>
                </a:rPr>
                <a:t>          // A1   </a:t>
              </a: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        else                       	</a:t>
              </a: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               return N * </a:t>
              </a:r>
              <a:r>
                <a:rPr lang="en-US" sz="900" dirty="0" err="1" smtClean="0">
                  <a:solidFill>
                    <a:srgbClr val="FFFF00"/>
                  </a:solidFill>
                </a:rPr>
                <a:t>factorial(N</a:t>
              </a:r>
              <a:r>
                <a:rPr lang="en-US" sz="900" dirty="0" smtClean="0">
                  <a:solidFill>
                    <a:srgbClr val="FFFF00"/>
                  </a:solidFill>
                </a:rPr>
                <a:t> - 1);  </a:t>
              </a:r>
              <a:r>
                <a:rPr lang="en-US" sz="900" dirty="0" smtClean="0">
                  <a:solidFill>
                    <a:srgbClr val="FF0000"/>
                  </a:solidFill>
                </a:rPr>
                <a:t>// A2</a:t>
              </a: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}</a:t>
              </a:r>
              <a:endParaRPr lang="en-US" sz="900" dirty="0">
                <a:solidFill>
                  <a:srgbClr val="FFFF00"/>
                </a:solidFill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3166134" y="5312880"/>
              <a:ext cx="2066036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175430" y="5179072"/>
              <a:ext cx="2066036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166134" y="5035601"/>
              <a:ext cx="2066036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ounded Rectangular Callout 16"/>
          <p:cNvSpPr/>
          <p:nvPr/>
        </p:nvSpPr>
        <p:spPr>
          <a:xfrm>
            <a:off x="7128273" y="1037707"/>
            <a:ext cx="1931878" cy="1394953"/>
          </a:xfrm>
          <a:prstGeom prst="wedgeRoundRectCallout">
            <a:avLst>
              <a:gd name="adj1" fmla="val -114004"/>
              <a:gd name="adj2" fmla="val 4477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New activation record is instantiated and pushed onto stack</a:t>
            </a:r>
            <a:endParaRPr lang="en-US" dirty="0">
              <a:solidFill>
                <a:srgbClr val="FFFF00"/>
              </a:solidFill>
            </a:endParaRPr>
          </a:p>
        </p:txBody>
      </p:sp>
      <p:grpSp>
        <p:nvGrpSpPr>
          <p:cNvPr id="20" name="Group 9"/>
          <p:cNvGrpSpPr/>
          <p:nvPr/>
        </p:nvGrpSpPr>
        <p:grpSpPr>
          <a:xfrm>
            <a:off x="4740768" y="2406381"/>
            <a:ext cx="2075332" cy="1422136"/>
            <a:chOff x="3166134" y="4856725"/>
            <a:chExt cx="2075332" cy="1422136"/>
          </a:xfrm>
        </p:grpSpPr>
        <p:sp>
          <p:nvSpPr>
            <p:cNvPr id="21" name="Rectangle 20"/>
            <p:cNvSpPr/>
            <p:nvPr/>
          </p:nvSpPr>
          <p:spPr>
            <a:xfrm>
              <a:off x="3175430" y="4856725"/>
              <a:ext cx="2066036" cy="142213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Return Value = </a:t>
              </a:r>
              <a:endParaRPr lang="en-US" sz="900" dirty="0" smtClean="0">
                <a:solidFill>
                  <a:srgbClr val="FF0000"/>
                </a:solidFill>
              </a:endParaRP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Return Address = </a:t>
              </a:r>
              <a:r>
                <a:rPr lang="en-US" sz="900" dirty="0" smtClean="0">
                  <a:solidFill>
                    <a:srgbClr val="FF0000"/>
                  </a:solidFill>
                </a:rPr>
                <a:t>A2</a:t>
              </a: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N = 2  (initialized actual argument)</a:t>
              </a:r>
            </a:p>
            <a:p>
              <a:pPr>
                <a:buNone/>
              </a:pPr>
              <a:r>
                <a:rPr lang="en-US" sz="900" dirty="0" err="1" smtClean="0">
                  <a:solidFill>
                    <a:srgbClr val="FFFF00"/>
                  </a:solidFill>
                </a:rPr>
                <a:t>int</a:t>
              </a:r>
              <a:r>
                <a:rPr lang="en-US" sz="900" dirty="0" smtClean="0">
                  <a:solidFill>
                    <a:srgbClr val="FFFF00"/>
                  </a:solidFill>
                </a:rPr>
                <a:t> factorial (</a:t>
              </a:r>
              <a:r>
                <a:rPr lang="en-US" sz="900" dirty="0" err="1" smtClean="0">
                  <a:solidFill>
                    <a:srgbClr val="FFFF00"/>
                  </a:solidFill>
                </a:rPr>
                <a:t>int</a:t>
              </a:r>
              <a:r>
                <a:rPr lang="en-US" sz="900" dirty="0" smtClean="0">
                  <a:solidFill>
                    <a:srgbClr val="FFFF00"/>
                  </a:solidFill>
                </a:rPr>
                <a:t> N)</a:t>
              </a: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{   </a:t>
              </a: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        if (N &lt;= 1)               	      </a:t>
              </a: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               return 1;           	</a:t>
              </a:r>
              <a:r>
                <a:rPr lang="en-US" sz="900" dirty="0" smtClean="0">
                  <a:solidFill>
                    <a:srgbClr val="FF0000"/>
                  </a:solidFill>
                </a:rPr>
                <a:t>          // A1   </a:t>
              </a: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        else                       	</a:t>
              </a: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               return N * </a:t>
              </a:r>
              <a:r>
                <a:rPr lang="en-US" sz="900" dirty="0" err="1" smtClean="0">
                  <a:solidFill>
                    <a:srgbClr val="FFFF00"/>
                  </a:solidFill>
                </a:rPr>
                <a:t>factorial(N</a:t>
              </a:r>
              <a:r>
                <a:rPr lang="en-US" sz="900" dirty="0" smtClean="0">
                  <a:solidFill>
                    <a:srgbClr val="FFFF00"/>
                  </a:solidFill>
                </a:rPr>
                <a:t> - 1);  </a:t>
              </a:r>
              <a:r>
                <a:rPr lang="en-US" sz="900" dirty="0" smtClean="0">
                  <a:solidFill>
                    <a:srgbClr val="FF0000"/>
                  </a:solidFill>
                </a:rPr>
                <a:t>// A2</a:t>
              </a: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}</a:t>
              </a:r>
              <a:endParaRPr lang="en-US" sz="900" dirty="0">
                <a:solidFill>
                  <a:srgbClr val="FFFF00"/>
                </a:solidFill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166134" y="5312880"/>
              <a:ext cx="2066036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175430" y="5179072"/>
              <a:ext cx="2066036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166134" y="5035601"/>
              <a:ext cx="2066036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ounded Rectangular Callout 18"/>
          <p:cNvSpPr/>
          <p:nvPr/>
        </p:nvSpPr>
        <p:spPr>
          <a:xfrm>
            <a:off x="2879790" y="1185287"/>
            <a:ext cx="1627786" cy="1099793"/>
          </a:xfrm>
          <a:prstGeom prst="wedgeRoundRectCallout">
            <a:avLst>
              <a:gd name="adj1" fmla="val 116254"/>
              <a:gd name="adj2" fmla="val 80501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Notice return address has value </a:t>
            </a:r>
            <a:r>
              <a:rPr lang="en-US" dirty="0" smtClean="0">
                <a:solidFill>
                  <a:srgbClr val="FF0000"/>
                </a:solidFill>
              </a:rPr>
              <a:t>A2</a:t>
            </a:r>
            <a:r>
              <a:rPr lang="en-US" dirty="0" smtClean="0">
                <a:solidFill>
                  <a:srgbClr val="FFFF00"/>
                </a:solidFill>
              </a:rPr>
              <a:t> in this instance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8" name="Rounded Rectangular Callout 17"/>
          <p:cNvSpPr/>
          <p:nvPr/>
        </p:nvSpPr>
        <p:spPr>
          <a:xfrm>
            <a:off x="2646685" y="2586845"/>
            <a:ext cx="1627786" cy="876187"/>
          </a:xfrm>
          <a:prstGeom prst="wedgeRoundRectCallout">
            <a:avLst>
              <a:gd name="adj1" fmla="val 91769"/>
              <a:gd name="adj2" fmla="val -25722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Notice N has value 2 in this instance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1055378" y="4677841"/>
            <a:ext cx="2253858" cy="1252194"/>
          </a:xfrm>
          <a:prstGeom prst="wedgeRoundRectCallout">
            <a:avLst>
              <a:gd name="adj1" fmla="val 124793"/>
              <a:gd name="adj2" fmla="val -167005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Execution in called function begins with test of the value of N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7128273" y="3282888"/>
            <a:ext cx="1931878" cy="1394953"/>
          </a:xfrm>
          <a:prstGeom prst="wedgeRoundRectCallout">
            <a:avLst>
              <a:gd name="adj1" fmla="val -109284"/>
              <a:gd name="adj2" fmla="val -22965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Since N is greater than 1, the factorial function is called a 3</a:t>
            </a:r>
            <a:r>
              <a:rPr lang="en-US" baseline="30000" dirty="0">
                <a:solidFill>
                  <a:srgbClr val="FFFF00"/>
                </a:solidFill>
              </a:rPr>
              <a:t>r</a:t>
            </a:r>
            <a:r>
              <a:rPr lang="en-US" baseline="30000" dirty="0" smtClean="0">
                <a:solidFill>
                  <a:srgbClr val="FFFF00"/>
                </a:solidFill>
              </a:rPr>
              <a:t>d</a:t>
            </a:r>
            <a:r>
              <a:rPr lang="en-US" dirty="0" smtClean="0">
                <a:solidFill>
                  <a:srgbClr val="FFFF00"/>
                </a:solidFill>
              </a:rPr>
              <a:t> time (recursively) 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19" grpId="1" animBg="1"/>
      <p:bldP spid="18" grpId="0" animBg="1"/>
      <p:bldP spid="18" grpId="1" animBg="1"/>
      <p:bldP spid="9" grpId="0" animBg="1"/>
      <p:bldP spid="9" grpId="1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– Factorial Illustration</a:t>
            </a:r>
            <a:endParaRPr lang="en-US" dirty="0"/>
          </a:p>
        </p:txBody>
      </p:sp>
      <p:grpSp>
        <p:nvGrpSpPr>
          <p:cNvPr id="3" name="Group 9"/>
          <p:cNvGrpSpPr/>
          <p:nvPr/>
        </p:nvGrpSpPr>
        <p:grpSpPr>
          <a:xfrm>
            <a:off x="4740257" y="5259205"/>
            <a:ext cx="2075332" cy="1422136"/>
            <a:chOff x="3166134" y="4856725"/>
            <a:chExt cx="2075332" cy="1422136"/>
          </a:xfrm>
        </p:grpSpPr>
        <p:sp>
          <p:nvSpPr>
            <p:cNvPr id="4" name="Rectangle 3"/>
            <p:cNvSpPr/>
            <p:nvPr/>
          </p:nvSpPr>
          <p:spPr>
            <a:xfrm>
              <a:off x="3175430" y="4856725"/>
              <a:ext cx="2066036" cy="142213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Return Value = </a:t>
              </a:r>
              <a:endParaRPr lang="en-US" sz="900" dirty="0" smtClean="0">
                <a:solidFill>
                  <a:srgbClr val="FF0000"/>
                </a:solidFill>
              </a:endParaRP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Return Address = </a:t>
              </a:r>
              <a:r>
                <a:rPr lang="en-US" sz="900" dirty="0" smtClean="0">
                  <a:solidFill>
                    <a:srgbClr val="FF0000"/>
                  </a:solidFill>
                </a:rPr>
                <a:t>150</a:t>
              </a:r>
              <a:endParaRPr lang="en-US" sz="900" dirty="0" smtClean="0">
                <a:solidFill>
                  <a:srgbClr val="FFFF00"/>
                </a:solidFill>
              </a:endParaRP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N = 4  (initialized actual argument)</a:t>
              </a:r>
            </a:p>
            <a:p>
              <a:pPr>
                <a:buNone/>
              </a:pPr>
              <a:r>
                <a:rPr lang="en-US" sz="900" dirty="0" err="1" smtClean="0">
                  <a:solidFill>
                    <a:srgbClr val="FFFF00"/>
                  </a:solidFill>
                </a:rPr>
                <a:t>int</a:t>
              </a:r>
              <a:r>
                <a:rPr lang="en-US" sz="900" dirty="0" smtClean="0">
                  <a:solidFill>
                    <a:srgbClr val="FFFF00"/>
                  </a:solidFill>
                </a:rPr>
                <a:t> factorial (</a:t>
              </a:r>
              <a:r>
                <a:rPr lang="en-US" sz="900" dirty="0" err="1" smtClean="0">
                  <a:solidFill>
                    <a:srgbClr val="FFFF00"/>
                  </a:solidFill>
                </a:rPr>
                <a:t>int</a:t>
              </a:r>
              <a:r>
                <a:rPr lang="en-US" sz="900" dirty="0" smtClean="0">
                  <a:solidFill>
                    <a:srgbClr val="FFFF00"/>
                  </a:solidFill>
                </a:rPr>
                <a:t> N)</a:t>
              </a: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{   </a:t>
              </a: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        if (N &lt;= 1)               	      </a:t>
              </a: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               return 1;           	</a:t>
              </a:r>
              <a:r>
                <a:rPr lang="en-US" sz="900" dirty="0" smtClean="0">
                  <a:solidFill>
                    <a:srgbClr val="FF0000"/>
                  </a:solidFill>
                </a:rPr>
                <a:t>          // A1   </a:t>
              </a: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        else                       	</a:t>
              </a: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               return N * </a:t>
              </a:r>
              <a:r>
                <a:rPr lang="en-US" sz="900" dirty="0" err="1" smtClean="0">
                  <a:solidFill>
                    <a:srgbClr val="FFFF00"/>
                  </a:solidFill>
                </a:rPr>
                <a:t>factorial(N</a:t>
              </a:r>
              <a:r>
                <a:rPr lang="en-US" sz="900" dirty="0" smtClean="0">
                  <a:solidFill>
                    <a:srgbClr val="FFFF00"/>
                  </a:solidFill>
                </a:rPr>
                <a:t> - 1);  </a:t>
              </a:r>
              <a:r>
                <a:rPr lang="en-US" sz="900" dirty="0" smtClean="0">
                  <a:solidFill>
                    <a:srgbClr val="FF0000"/>
                  </a:solidFill>
                </a:rPr>
                <a:t>// A2</a:t>
              </a: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}</a:t>
              </a:r>
              <a:endParaRPr lang="en-US" sz="900" dirty="0">
                <a:solidFill>
                  <a:srgbClr val="FFFF00"/>
                </a:solidFill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3166134" y="5312880"/>
              <a:ext cx="2066036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175430" y="5179072"/>
              <a:ext cx="2066036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166134" y="5035601"/>
              <a:ext cx="2066036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1490" y="1735184"/>
            <a:ext cx="2761593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i</a:t>
            </a:r>
            <a:r>
              <a:rPr lang="en-US" sz="1600" dirty="0" err="1" smtClean="0"/>
              <a:t>nt</a:t>
            </a:r>
            <a:r>
              <a:rPr lang="en-US" sz="1600" dirty="0" smtClean="0"/>
              <a:t> main()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     </a:t>
            </a:r>
            <a:r>
              <a:rPr lang="en-US" sz="1600" dirty="0" err="1" smtClean="0"/>
              <a:t>cout</a:t>
            </a:r>
            <a:r>
              <a:rPr lang="en-US" sz="1600" dirty="0" smtClean="0"/>
              <a:t> &lt;&lt; “Enter an integer: “;</a:t>
            </a:r>
          </a:p>
          <a:p>
            <a:r>
              <a:rPr lang="en-US" sz="1600" dirty="0" smtClean="0"/>
              <a:t>     </a:t>
            </a:r>
            <a:r>
              <a:rPr lang="en-US" sz="1600" dirty="0" err="1" smtClean="0"/>
              <a:t>cin</a:t>
            </a:r>
            <a:r>
              <a:rPr lang="en-US" sz="1600" dirty="0" smtClean="0"/>
              <a:t> &gt;&gt; X;</a:t>
            </a:r>
          </a:p>
          <a:p>
            <a:r>
              <a:rPr lang="en-US" sz="1600" dirty="0" smtClean="0"/>
              <a:t>     </a:t>
            </a:r>
            <a:r>
              <a:rPr lang="en-US" sz="1600" dirty="0" err="1" smtClean="0"/>
              <a:t>cout</a:t>
            </a:r>
            <a:r>
              <a:rPr lang="en-US" sz="1600" dirty="0" smtClean="0"/>
              <a:t>  &lt;&lt; “Factorial of “</a:t>
            </a:r>
          </a:p>
          <a:p>
            <a:r>
              <a:rPr lang="en-US" sz="1600" dirty="0" smtClean="0"/>
              <a:t>               &lt;&lt; X &lt;&lt; “ is “ </a:t>
            </a:r>
          </a:p>
          <a:p>
            <a:r>
              <a:rPr lang="en-US" sz="1600" dirty="0" smtClean="0"/>
              <a:t>               &lt;&lt; </a:t>
            </a:r>
            <a:r>
              <a:rPr lang="en-US" sz="1600" dirty="0" err="1" smtClean="0"/>
              <a:t>factorial(X</a:t>
            </a:r>
            <a:r>
              <a:rPr lang="en-US" sz="1600" dirty="0" smtClean="0"/>
              <a:t>) &lt;&lt; </a:t>
            </a:r>
            <a:r>
              <a:rPr lang="en-US" sz="1600" dirty="0" err="1" smtClean="0"/>
              <a:t>endl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     return 0;</a:t>
            </a:r>
          </a:p>
          <a:p>
            <a:r>
              <a:rPr lang="en-US" sz="1600" dirty="0"/>
              <a:t>}</a:t>
            </a:r>
          </a:p>
        </p:txBody>
      </p:sp>
      <p:grpSp>
        <p:nvGrpSpPr>
          <p:cNvPr id="5" name="Group 9"/>
          <p:cNvGrpSpPr/>
          <p:nvPr/>
        </p:nvGrpSpPr>
        <p:grpSpPr>
          <a:xfrm>
            <a:off x="4740609" y="3828517"/>
            <a:ext cx="2075332" cy="1422136"/>
            <a:chOff x="3166134" y="4856725"/>
            <a:chExt cx="2075332" cy="1422136"/>
          </a:xfrm>
        </p:grpSpPr>
        <p:sp>
          <p:nvSpPr>
            <p:cNvPr id="13" name="Rectangle 12"/>
            <p:cNvSpPr/>
            <p:nvPr/>
          </p:nvSpPr>
          <p:spPr>
            <a:xfrm>
              <a:off x="3175430" y="4856725"/>
              <a:ext cx="2066036" cy="142213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Return Value = </a:t>
              </a:r>
              <a:endParaRPr lang="en-US" sz="900" dirty="0" smtClean="0">
                <a:solidFill>
                  <a:srgbClr val="FF0000"/>
                </a:solidFill>
              </a:endParaRP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Return Address = </a:t>
              </a:r>
              <a:r>
                <a:rPr lang="en-US" sz="900" dirty="0" smtClean="0">
                  <a:solidFill>
                    <a:srgbClr val="FF0000"/>
                  </a:solidFill>
                </a:rPr>
                <a:t>A1</a:t>
              </a: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N = 3  (initialized actual argument)</a:t>
              </a:r>
            </a:p>
            <a:p>
              <a:pPr>
                <a:buNone/>
              </a:pPr>
              <a:r>
                <a:rPr lang="en-US" sz="900" dirty="0" err="1" smtClean="0">
                  <a:solidFill>
                    <a:srgbClr val="FFFF00"/>
                  </a:solidFill>
                </a:rPr>
                <a:t>int</a:t>
              </a:r>
              <a:r>
                <a:rPr lang="en-US" sz="900" dirty="0" smtClean="0">
                  <a:solidFill>
                    <a:srgbClr val="FFFF00"/>
                  </a:solidFill>
                </a:rPr>
                <a:t> factorial (</a:t>
              </a:r>
              <a:r>
                <a:rPr lang="en-US" sz="900" dirty="0" err="1" smtClean="0">
                  <a:solidFill>
                    <a:srgbClr val="FFFF00"/>
                  </a:solidFill>
                </a:rPr>
                <a:t>int</a:t>
              </a:r>
              <a:r>
                <a:rPr lang="en-US" sz="900" dirty="0" smtClean="0">
                  <a:solidFill>
                    <a:srgbClr val="FFFF00"/>
                  </a:solidFill>
                </a:rPr>
                <a:t> N)</a:t>
              </a: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{   </a:t>
              </a: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        if (N &lt;= 1)               	      </a:t>
              </a: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               return 1;           	</a:t>
              </a:r>
              <a:r>
                <a:rPr lang="en-US" sz="900" dirty="0" smtClean="0">
                  <a:solidFill>
                    <a:srgbClr val="FF0000"/>
                  </a:solidFill>
                </a:rPr>
                <a:t>          // A1   </a:t>
              </a: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        else                       	</a:t>
              </a: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               return N * </a:t>
              </a:r>
              <a:r>
                <a:rPr lang="en-US" sz="900" dirty="0" err="1" smtClean="0">
                  <a:solidFill>
                    <a:srgbClr val="FFFF00"/>
                  </a:solidFill>
                </a:rPr>
                <a:t>factorial(N</a:t>
              </a:r>
              <a:r>
                <a:rPr lang="en-US" sz="900" dirty="0" smtClean="0">
                  <a:solidFill>
                    <a:srgbClr val="FFFF00"/>
                  </a:solidFill>
                </a:rPr>
                <a:t> - 1);  </a:t>
              </a:r>
              <a:r>
                <a:rPr lang="en-US" sz="900" dirty="0" smtClean="0">
                  <a:solidFill>
                    <a:srgbClr val="FF0000"/>
                  </a:solidFill>
                </a:rPr>
                <a:t>// A2</a:t>
              </a: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}</a:t>
              </a:r>
              <a:endParaRPr lang="en-US" sz="900" dirty="0">
                <a:solidFill>
                  <a:srgbClr val="FFFF00"/>
                </a:solidFill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3166134" y="5312880"/>
              <a:ext cx="2066036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175430" y="5179072"/>
              <a:ext cx="2066036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166134" y="5035601"/>
              <a:ext cx="2066036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ounded Rectangular Callout 16"/>
          <p:cNvSpPr/>
          <p:nvPr/>
        </p:nvSpPr>
        <p:spPr>
          <a:xfrm>
            <a:off x="7128273" y="1037707"/>
            <a:ext cx="1931878" cy="1394953"/>
          </a:xfrm>
          <a:prstGeom prst="wedgeRoundRectCallout">
            <a:avLst>
              <a:gd name="adj1" fmla="val -65288"/>
              <a:gd name="adj2" fmla="val 19230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New activation record is instantiated and pushed onto stack</a:t>
            </a:r>
            <a:endParaRPr lang="en-US" dirty="0">
              <a:solidFill>
                <a:srgbClr val="FFFF00"/>
              </a:solidFill>
            </a:endParaRPr>
          </a:p>
        </p:txBody>
      </p:sp>
      <p:grpSp>
        <p:nvGrpSpPr>
          <p:cNvPr id="12" name="Group 9"/>
          <p:cNvGrpSpPr/>
          <p:nvPr/>
        </p:nvGrpSpPr>
        <p:grpSpPr>
          <a:xfrm>
            <a:off x="4740768" y="2406381"/>
            <a:ext cx="2075332" cy="1422136"/>
            <a:chOff x="3166134" y="4856725"/>
            <a:chExt cx="2075332" cy="1422136"/>
          </a:xfrm>
        </p:grpSpPr>
        <p:sp>
          <p:nvSpPr>
            <p:cNvPr id="21" name="Rectangle 20"/>
            <p:cNvSpPr/>
            <p:nvPr/>
          </p:nvSpPr>
          <p:spPr>
            <a:xfrm>
              <a:off x="3175430" y="4856725"/>
              <a:ext cx="2066036" cy="142213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Return Value = </a:t>
              </a:r>
              <a:endParaRPr lang="en-US" sz="900" dirty="0" smtClean="0">
                <a:solidFill>
                  <a:srgbClr val="FF0000"/>
                </a:solidFill>
              </a:endParaRP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Return Address = </a:t>
              </a:r>
              <a:r>
                <a:rPr lang="en-US" sz="900" dirty="0" smtClean="0">
                  <a:solidFill>
                    <a:srgbClr val="FF0000"/>
                  </a:solidFill>
                </a:rPr>
                <a:t>A2</a:t>
              </a: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N = 2  (initialized actual argument)</a:t>
              </a:r>
            </a:p>
            <a:p>
              <a:pPr>
                <a:buNone/>
              </a:pPr>
              <a:r>
                <a:rPr lang="en-US" sz="900" dirty="0" err="1" smtClean="0">
                  <a:solidFill>
                    <a:srgbClr val="FFFF00"/>
                  </a:solidFill>
                </a:rPr>
                <a:t>int</a:t>
              </a:r>
              <a:r>
                <a:rPr lang="en-US" sz="900" dirty="0" smtClean="0">
                  <a:solidFill>
                    <a:srgbClr val="FFFF00"/>
                  </a:solidFill>
                </a:rPr>
                <a:t> factorial (</a:t>
              </a:r>
              <a:r>
                <a:rPr lang="en-US" sz="900" dirty="0" err="1" smtClean="0">
                  <a:solidFill>
                    <a:srgbClr val="FFFF00"/>
                  </a:solidFill>
                </a:rPr>
                <a:t>int</a:t>
              </a:r>
              <a:r>
                <a:rPr lang="en-US" sz="900" dirty="0" smtClean="0">
                  <a:solidFill>
                    <a:srgbClr val="FFFF00"/>
                  </a:solidFill>
                </a:rPr>
                <a:t> N)</a:t>
              </a: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{   </a:t>
              </a: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        if (N &lt;= 1)               	      </a:t>
              </a: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               return 1;           	</a:t>
              </a:r>
              <a:r>
                <a:rPr lang="en-US" sz="900" dirty="0" smtClean="0">
                  <a:solidFill>
                    <a:srgbClr val="FF0000"/>
                  </a:solidFill>
                </a:rPr>
                <a:t>          // A1   </a:t>
              </a: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        else                       	</a:t>
              </a: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               return N * </a:t>
              </a:r>
              <a:r>
                <a:rPr lang="en-US" sz="900" dirty="0" err="1" smtClean="0">
                  <a:solidFill>
                    <a:srgbClr val="FFFF00"/>
                  </a:solidFill>
                </a:rPr>
                <a:t>factorial(N</a:t>
              </a:r>
              <a:r>
                <a:rPr lang="en-US" sz="900" dirty="0" smtClean="0">
                  <a:solidFill>
                    <a:srgbClr val="FFFF00"/>
                  </a:solidFill>
                </a:rPr>
                <a:t> - 1);  </a:t>
              </a:r>
              <a:r>
                <a:rPr lang="en-US" sz="900" dirty="0" smtClean="0">
                  <a:solidFill>
                    <a:srgbClr val="FF0000"/>
                  </a:solidFill>
                </a:rPr>
                <a:t>// A2</a:t>
              </a: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}</a:t>
              </a:r>
              <a:endParaRPr lang="en-US" sz="900" dirty="0">
                <a:solidFill>
                  <a:srgbClr val="FFFF00"/>
                </a:solidFill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166134" y="5312880"/>
              <a:ext cx="2066036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175430" y="5179072"/>
              <a:ext cx="2066036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166134" y="5035601"/>
              <a:ext cx="2066036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9"/>
          <p:cNvGrpSpPr/>
          <p:nvPr/>
        </p:nvGrpSpPr>
        <p:grpSpPr>
          <a:xfrm>
            <a:off x="4740927" y="975109"/>
            <a:ext cx="2075332" cy="1422136"/>
            <a:chOff x="3166134" y="4856725"/>
            <a:chExt cx="2075332" cy="1422136"/>
          </a:xfrm>
        </p:grpSpPr>
        <p:sp>
          <p:nvSpPr>
            <p:cNvPr id="26" name="Rectangle 25"/>
            <p:cNvSpPr/>
            <p:nvPr/>
          </p:nvSpPr>
          <p:spPr>
            <a:xfrm>
              <a:off x="3175430" y="4856725"/>
              <a:ext cx="2066036" cy="142213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Return Value = 1</a:t>
              </a:r>
              <a:endParaRPr lang="en-US" sz="900" dirty="0" smtClean="0">
                <a:solidFill>
                  <a:srgbClr val="FF0000"/>
                </a:solidFill>
              </a:endParaRP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Return Address = </a:t>
              </a:r>
              <a:r>
                <a:rPr lang="en-US" sz="900" dirty="0" smtClean="0">
                  <a:solidFill>
                    <a:srgbClr val="FF0000"/>
                  </a:solidFill>
                </a:rPr>
                <a:t>A2</a:t>
              </a: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N = 1  (initialized actual argument)</a:t>
              </a:r>
            </a:p>
            <a:p>
              <a:pPr>
                <a:buNone/>
              </a:pPr>
              <a:r>
                <a:rPr lang="en-US" sz="900" dirty="0" err="1" smtClean="0">
                  <a:solidFill>
                    <a:srgbClr val="FFFF00"/>
                  </a:solidFill>
                </a:rPr>
                <a:t>int</a:t>
              </a:r>
              <a:r>
                <a:rPr lang="en-US" sz="900" dirty="0" smtClean="0">
                  <a:solidFill>
                    <a:srgbClr val="FFFF00"/>
                  </a:solidFill>
                </a:rPr>
                <a:t> factorial (</a:t>
              </a:r>
              <a:r>
                <a:rPr lang="en-US" sz="900" dirty="0" err="1" smtClean="0">
                  <a:solidFill>
                    <a:srgbClr val="FFFF00"/>
                  </a:solidFill>
                </a:rPr>
                <a:t>int</a:t>
              </a:r>
              <a:r>
                <a:rPr lang="en-US" sz="900" dirty="0" smtClean="0">
                  <a:solidFill>
                    <a:srgbClr val="FFFF00"/>
                  </a:solidFill>
                </a:rPr>
                <a:t> N)</a:t>
              </a: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{   </a:t>
              </a: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        if (N &lt;= 1)               	      </a:t>
              </a: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               return 1;           	</a:t>
              </a:r>
              <a:r>
                <a:rPr lang="en-US" sz="900" dirty="0" smtClean="0">
                  <a:solidFill>
                    <a:srgbClr val="FF0000"/>
                  </a:solidFill>
                </a:rPr>
                <a:t>          // A1   </a:t>
              </a: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        else                       	</a:t>
              </a: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               return N * </a:t>
              </a:r>
              <a:r>
                <a:rPr lang="en-US" sz="900" dirty="0" err="1" smtClean="0">
                  <a:solidFill>
                    <a:srgbClr val="FFFF00"/>
                  </a:solidFill>
                </a:rPr>
                <a:t>factorial(N</a:t>
              </a:r>
              <a:r>
                <a:rPr lang="en-US" sz="900" dirty="0" smtClean="0">
                  <a:solidFill>
                    <a:srgbClr val="FFFF00"/>
                  </a:solidFill>
                </a:rPr>
                <a:t> - 1);  </a:t>
              </a:r>
              <a:r>
                <a:rPr lang="en-US" sz="900" dirty="0" smtClean="0">
                  <a:solidFill>
                    <a:srgbClr val="FF0000"/>
                  </a:solidFill>
                </a:rPr>
                <a:t>// A2</a:t>
              </a: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}</a:t>
              </a:r>
              <a:endParaRPr lang="en-US" sz="900" dirty="0">
                <a:solidFill>
                  <a:srgbClr val="FFFF00"/>
                </a:solidFill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3166134" y="5312880"/>
              <a:ext cx="2066036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175430" y="5179072"/>
              <a:ext cx="2066036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166134" y="5035601"/>
              <a:ext cx="2066036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ounded Rectangular Callout 18"/>
          <p:cNvSpPr/>
          <p:nvPr/>
        </p:nvSpPr>
        <p:spPr>
          <a:xfrm>
            <a:off x="2646685" y="274638"/>
            <a:ext cx="1627786" cy="1099793"/>
          </a:xfrm>
          <a:prstGeom prst="wedgeRoundRectCallout">
            <a:avLst>
              <a:gd name="adj1" fmla="val 129725"/>
              <a:gd name="adj2" fmla="val 3314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Notice return address has value </a:t>
            </a:r>
            <a:r>
              <a:rPr lang="en-US" dirty="0" smtClean="0">
                <a:solidFill>
                  <a:srgbClr val="FF0000"/>
                </a:solidFill>
              </a:rPr>
              <a:t>A2</a:t>
            </a:r>
            <a:r>
              <a:rPr lang="en-US" dirty="0" smtClean="0">
                <a:solidFill>
                  <a:srgbClr val="FFFF00"/>
                </a:solidFill>
              </a:rPr>
              <a:t> in this instance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8" name="Rounded Rectangular Callout 17"/>
          <p:cNvSpPr/>
          <p:nvPr/>
        </p:nvSpPr>
        <p:spPr>
          <a:xfrm>
            <a:off x="2495343" y="1852541"/>
            <a:ext cx="1627786" cy="876187"/>
          </a:xfrm>
          <a:prstGeom prst="wedgeRoundRectCallout">
            <a:avLst>
              <a:gd name="adj1" fmla="val 91207"/>
              <a:gd name="adj2" fmla="val -10601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Notice N has value 1 in this instance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7128273" y="2891307"/>
            <a:ext cx="1931878" cy="1394953"/>
          </a:xfrm>
          <a:prstGeom prst="wedgeRoundRectCallout">
            <a:avLst>
              <a:gd name="adj1" fmla="val -126311"/>
              <a:gd name="adj2" fmla="val -117934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Since N is equal to 1, the return value is set to 1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1055378" y="4677841"/>
            <a:ext cx="2253858" cy="1252194"/>
          </a:xfrm>
          <a:prstGeom prst="wedgeRoundRectCallout">
            <a:avLst>
              <a:gd name="adj1" fmla="val 126820"/>
              <a:gd name="adj2" fmla="val -279368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Execution in called function begins with test of the value of N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0" name="Rounded Rectangular Callout 29"/>
          <p:cNvSpPr/>
          <p:nvPr/>
        </p:nvSpPr>
        <p:spPr>
          <a:xfrm>
            <a:off x="7287443" y="60150"/>
            <a:ext cx="1627786" cy="876187"/>
          </a:xfrm>
          <a:prstGeom prst="wedgeRoundRectCallout">
            <a:avLst>
              <a:gd name="adj1" fmla="val -149600"/>
              <a:gd name="adj2" fmla="val 6499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Return value is set to 1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xit" presetSubtype="4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19" grpId="1" animBg="1"/>
      <p:bldP spid="18" grpId="0" animBg="1"/>
      <p:bldP spid="18" grpId="1" animBg="1"/>
      <p:bldP spid="10" grpId="0" animBg="1"/>
      <p:bldP spid="9" grpId="0" animBg="1"/>
      <p:bldP spid="9" grpId="1" animBg="1"/>
      <p:bldP spid="30" grpId="0" animBg="1"/>
      <p:bldP spid="30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– Factorial Illustration</a:t>
            </a:r>
            <a:endParaRPr lang="en-US" dirty="0"/>
          </a:p>
        </p:txBody>
      </p:sp>
      <p:grpSp>
        <p:nvGrpSpPr>
          <p:cNvPr id="3" name="Group 9"/>
          <p:cNvGrpSpPr/>
          <p:nvPr/>
        </p:nvGrpSpPr>
        <p:grpSpPr>
          <a:xfrm>
            <a:off x="4740257" y="5259205"/>
            <a:ext cx="2075332" cy="1422136"/>
            <a:chOff x="3166134" y="4856725"/>
            <a:chExt cx="2075332" cy="1422136"/>
          </a:xfrm>
        </p:grpSpPr>
        <p:sp>
          <p:nvSpPr>
            <p:cNvPr id="4" name="Rectangle 3"/>
            <p:cNvSpPr/>
            <p:nvPr/>
          </p:nvSpPr>
          <p:spPr>
            <a:xfrm>
              <a:off x="3175430" y="4856725"/>
              <a:ext cx="2066036" cy="142213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Return Value = </a:t>
              </a:r>
              <a:endParaRPr lang="en-US" sz="900" dirty="0" smtClean="0">
                <a:solidFill>
                  <a:srgbClr val="FF0000"/>
                </a:solidFill>
              </a:endParaRP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Return Address = </a:t>
              </a:r>
              <a:r>
                <a:rPr lang="en-US" sz="900" dirty="0" smtClean="0">
                  <a:solidFill>
                    <a:srgbClr val="FF0000"/>
                  </a:solidFill>
                </a:rPr>
                <a:t>150</a:t>
              </a:r>
              <a:endParaRPr lang="en-US" sz="900" dirty="0" smtClean="0">
                <a:solidFill>
                  <a:srgbClr val="FFFF00"/>
                </a:solidFill>
              </a:endParaRP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N = 4  (initialized actual argument)</a:t>
              </a:r>
            </a:p>
            <a:p>
              <a:pPr>
                <a:buNone/>
              </a:pPr>
              <a:r>
                <a:rPr lang="en-US" sz="900" dirty="0" err="1" smtClean="0">
                  <a:solidFill>
                    <a:srgbClr val="FFFF00"/>
                  </a:solidFill>
                </a:rPr>
                <a:t>int</a:t>
              </a:r>
              <a:r>
                <a:rPr lang="en-US" sz="900" dirty="0" smtClean="0">
                  <a:solidFill>
                    <a:srgbClr val="FFFF00"/>
                  </a:solidFill>
                </a:rPr>
                <a:t> factorial (</a:t>
              </a:r>
              <a:r>
                <a:rPr lang="en-US" sz="900" dirty="0" err="1" smtClean="0">
                  <a:solidFill>
                    <a:srgbClr val="FFFF00"/>
                  </a:solidFill>
                </a:rPr>
                <a:t>int</a:t>
              </a:r>
              <a:r>
                <a:rPr lang="en-US" sz="900" dirty="0" smtClean="0">
                  <a:solidFill>
                    <a:srgbClr val="FFFF00"/>
                  </a:solidFill>
                </a:rPr>
                <a:t> N)</a:t>
              </a: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{   </a:t>
              </a: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        if (N &lt;= 1)               	      </a:t>
              </a: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               return 1;           	</a:t>
              </a:r>
              <a:r>
                <a:rPr lang="en-US" sz="900" dirty="0" smtClean="0">
                  <a:solidFill>
                    <a:srgbClr val="FF0000"/>
                  </a:solidFill>
                </a:rPr>
                <a:t>          // A1   </a:t>
              </a: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        else                       	</a:t>
              </a: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               return N * </a:t>
              </a:r>
              <a:r>
                <a:rPr lang="en-US" sz="900" dirty="0" err="1" smtClean="0">
                  <a:solidFill>
                    <a:srgbClr val="FFFF00"/>
                  </a:solidFill>
                </a:rPr>
                <a:t>factorial(N</a:t>
              </a:r>
              <a:r>
                <a:rPr lang="en-US" sz="900" dirty="0" smtClean="0">
                  <a:solidFill>
                    <a:srgbClr val="FFFF00"/>
                  </a:solidFill>
                </a:rPr>
                <a:t> - 1);  </a:t>
              </a:r>
              <a:r>
                <a:rPr lang="en-US" sz="900" dirty="0" smtClean="0">
                  <a:solidFill>
                    <a:srgbClr val="FF0000"/>
                  </a:solidFill>
                </a:rPr>
                <a:t>// A2</a:t>
              </a: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}</a:t>
              </a:r>
              <a:endParaRPr lang="en-US" sz="900" dirty="0">
                <a:solidFill>
                  <a:srgbClr val="FFFF00"/>
                </a:solidFill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3166134" y="5312880"/>
              <a:ext cx="2066036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175430" y="5179072"/>
              <a:ext cx="2066036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166134" y="5035601"/>
              <a:ext cx="2066036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1490" y="1735184"/>
            <a:ext cx="2761593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i</a:t>
            </a:r>
            <a:r>
              <a:rPr lang="en-US" sz="1600" dirty="0" err="1" smtClean="0"/>
              <a:t>nt</a:t>
            </a:r>
            <a:r>
              <a:rPr lang="en-US" sz="1600" dirty="0" smtClean="0"/>
              <a:t> main()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     </a:t>
            </a:r>
            <a:r>
              <a:rPr lang="en-US" sz="1600" dirty="0" err="1" smtClean="0"/>
              <a:t>cout</a:t>
            </a:r>
            <a:r>
              <a:rPr lang="en-US" sz="1600" dirty="0" smtClean="0"/>
              <a:t> &lt;&lt; “Enter an integer: “;</a:t>
            </a:r>
          </a:p>
          <a:p>
            <a:r>
              <a:rPr lang="en-US" sz="1600" dirty="0" smtClean="0"/>
              <a:t>     </a:t>
            </a:r>
            <a:r>
              <a:rPr lang="en-US" sz="1600" dirty="0" err="1" smtClean="0"/>
              <a:t>cin</a:t>
            </a:r>
            <a:r>
              <a:rPr lang="en-US" sz="1600" dirty="0" smtClean="0"/>
              <a:t> &gt;&gt; X;</a:t>
            </a:r>
          </a:p>
          <a:p>
            <a:r>
              <a:rPr lang="en-US" sz="1600" dirty="0" smtClean="0"/>
              <a:t>     </a:t>
            </a:r>
            <a:r>
              <a:rPr lang="en-US" sz="1600" dirty="0" err="1" smtClean="0"/>
              <a:t>cout</a:t>
            </a:r>
            <a:r>
              <a:rPr lang="en-US" sz="1600" dirty="0" smtClean="0"/>
              <a:t>  &lt;&lt; “Factorial of “</a:t>
            </a:r>
          </a:p>
          <a:p>
            <a:r>
              <a:rPr lang="en-US" sz="1600" dirty="0" smtClean="0"/>
              <a:t>               &lt;&lt; X &lt;&lt; “ is “ </a:t>
            </a:r>
          </a:p>
          <a:p>
            <a:r>
              <a:rPr lang="en-US" sz="1600" dirty="0" smtClean="0"/>
              <a:t>               &lt;&lt; </a:t>
            </a:r>
            <a:r>
              <a:rPr lang="en-US" sz="1600" dirty="0" err="1" smtClean="0"/>
              <a:t>factorial(X</a:t>
            </a:r>
            <a:r>
              <a:rPr lang="en-US" sz="1600" dirty="0" smtClean="0"/>
              <a:t>) &lt;&lt; </a:t>
            </a:r>
            <a:r>
              <a:rPr lang="en-US" sz="1600" dirty="0" err="1" smtClean="0"/>
              <a:t>endl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     return 0;</a:t>
            </a:r>
          </a:p>
          <a:p>
            <a:r>
              <a:rPr lang="en-US" sz="1600" dirty="0"/>
              <a:t>}</a:t>
            </a:r>
          </a:p>
        </p:txBody>
      </p:sp>
      <p:grpSp>
        <p:nvGrpSpPr>
          <p:cNvPr id="5" name="Group 9"/>
          <p:cNvGrpSpPr/>
          <p:nvPr/>
        </p:nvGrpSpPr>
        <p:grpSpPr>
          <a:xfrm>
            <a:off x="4740609" y="3828517"/>
            <a:ext cx="2075332" cy="1422136"/>
            <a:chOff x="3166134" y="4856725"/>
            <a:chExt cx="2075332" cy="1422136"/>
          </a:xfrm>
        </p:grpSpPr>
        <p:sp>
          <p:nvSpPr>
            <p:cNvPr id="13" name="Rectangle 12"/>
            <p:cNvSpPr/>
            <p:nvPr/>
          </p:nvSpPr>
          <p:spPr>
            <a:xfrm>
              <a:off x="3175430" y="4856725"/>
              <a:ext cx="2066036" cy="142213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Return Value = </a:t>
              </a:r>
              <a:endParaRPr lang="en-US" sz="900" dirty="0" smtClean="0">
                <a:solidFill>
                  <a:srgbClr val="FF0000"/>
                </a:solidFill>
              </a:endParaRP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Return Address = </a:t>
              </a:r>
              <a:r>
                <a:rPr lang="en-US" sz="900" dirty="0" smtClean="0">
                  <a:solidFill>
                    <a:srgbClr val="FF0000"/>
                  </a:solidFill>
                </a:rPr>
                <a:t>A1</a:t>
              </a: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N = 3  (initialized actual argument)</a:t>
              </a:r>
            </a:p>
            <a:p>
              <a:pPr>
                <a:buNone/>
              </a:pPr>
              <a:r>
                <a:rPr lang="en-US" sz="900" dirty="0" err="1" smtClean="0">
                  <a:solidFill>
                    <a:srgbClr val="FFFF00"/>
                  </a:solidFill>
                </a:rPr>
                <a:t>int</a:t>
              </a:r>
              <a:r>
                <a:rPr lang="en-US" sz="900" dirty="0" smtClean="0">
                  <a:solidFill>
                    <a:srgbClr val="FFFF00"/>
                  </a:solidFill>
                </a:rPr>
                <a:t> factorial (</a:t>
              </a:r>
              <a:r>
                <a:rPr lang="en-US" sz="900" dirty="0" err="1" smtClean="0">
                  <a:solidFill>
                    <a:srgbClr val="FFFF00"/>
                  </a:solidFill>
                </a:rPr>
                <a:t>int</a:t>
              </a:r>
              <a:r>
                <a:rPr lang="en-US" sz="900" dirty="0" smtClean="0">
                  <a:solidFill>
                    <a:srgbClr val="FFFF00"/>
                  </a:solidFill>
                </a:rPr>
                <a:t> N)</a:t>
              </a: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{   </a:t>
              </a: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        if (N &lt;= 1)               	      </a:t>
              </a: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               return 1;           	</a:t>
              </a:r>
              <a:r>
                <a:rPr lang="en-US" sz="900" dirty="0" smtClean="0">
                  <a:solidFill>
                    <a:srgbClr val="FF0000"/>
                  </a:solidFill>
                </a:rPr>
                <a:t>          // A1   </a:t>
              </a: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        else                       	</a:t>
              </a: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               return N * </a:t>
              </a:r>
              <a:r>
                <a:rPr lang="en-US" sz="900" dirty="0" err="1" smtClean="0">
                  <a:solidFill>
                    <a:srgbClr val="FFFF00"/>
                  </a:solidFill>
                </a:rPr>
                <a:t>factorial(N</a:t>
              </a:r>
              <a:r>
                <a:rPr lang="en-US" sz="900" dirty="0" smtClean="0">
                  <a:solidFill>
                    <a:srgbClr val="FFFF00"/>
                  </a:solidFill>
                </a:rPr>
                <a:t> - 1);  </a:t>
              </a:r>
              <a:r>
                <a:rPr lang="en-US" sz="900" dirty="0" smtClean="0">
                  <a:solidFill>
                    <a:srgbClr val="FF0000"/>
                  </a:solidFill>
                </a:rPr>
                <a:t>// A2</a:t>
              </a: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}</a:t>
              </a:r>
              <a:endParaRPr lang="en-US" sz="900" dirty="0">
                <a:solidFill>
                  <a:srgbClr val="FFFF00"/>
                </a:solidFill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3166134" y="5312880"/>
              <a:ext cx="2066036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175430" y="5179072"/>
              <a:ext cx="2066036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166134" y="5035601"/>
              <a:ext cx="2066036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ounded Rectangular Callout 16"/>
          <p:cNvSpPr/>
          <p:nvPr/>
        </p:nvSpPr>
        <p:spPr>
          <a:xfrm>
            <a:off x="7128273" y="1037707"/>
            <a:ext cx="1931878" cy="1394953"/>
          </a:xfrm>
          <a:prstGeom prst="wedgeRoundRectCallout">
            <a:avLst>
              <a:gd name="adj1" fmla="val -65288"/>
              <a:gd name="adj2" fmla="val 19230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activation record is popped from the stack</a:t>
            </a:r>
            <a:endParaRPr lang="en-US" dirty="0">
              <a:solidFill>
                <a:srgbClr val="FFFF00"/>
              </a:solidFill>
            </a:endParaRPr>
          </a:p>
        </p:txBody>
      </p:sp>
      <p:grpSp>
        <p:nvGrpSpPr>
          <p:cNvPr id="12" name="Group 9"/>
          <p:cNvGrpSpPr/>
          <p:nvPr/>
        </p:nvGrpSpPr>
        <p:grpSpPr>
          <a:xfrm>
            <a:off x="4740768" y="2406381"/>
            <a:ext cx="2075332" cy="1422136"/>
            <a:chOff x="3166134" y="4856725"/>
            <a:chExt cx="2075332" cy="1422136"/>
          </a:xfrm>
        </p:grpSpPr>
        <p:sp>
          <p:nvSpPr>
            <p:cNvPr id="21" name="Rectangle 20"/>
            <p:cNvSpPr/>
            <p:nvPr/>
          </p:nvSpPr>
          <p:spPr>
            <a:xfrm>
              <a:off x="3175430" y="4856725"/>
              <a:ext cx="2066036" cy="142213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Return Value = 1 * 2 = 2</a:t>
              </a:r>
              <a:endParaRPr lang="en-US" sz="900" dirty="0" smtClean="0">
                <a:solidFill>
                  <a:srgbClr val="FF0000"/>
                </a:solidFill>
              </a:endParaRP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Return Address = </a:t>
              </a:r>
              <a:r>
                <a:rPr lang="en-US" sz="900" dirty="0" smtClean="0">
                  <a:solidFill>
                    <a:srgbClr val="FF0000"/>
                  </a:solidFill>
                </a:rPr>
                <a:t>A2</a:t>
              </a: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N = 2  (initialized actual argument)</a:t>
              </a:r>
            </a:p>
            <a:p>
              <a:pPr>
                <a:buNone/>
              </a:pPr>
              <a:r>
                <a:rPr lang="en-US" sz="900" dirty="0" err="1" smtClean="0">
                  <a:solidFill>
                    <a:srgbClr val="FFFF00"/>
                  </a:solidFill>
                </a:rPr>
                <a:t>int</a:t>
              </a:r>
              <a:r>
                <a:rPr lang="en-US" sz="900" dirty="0" smtClean="0">
                  <a:solidFill>
                    <a:srgbClr val="FFFF00"/>
                  </a:solidFill>
                </a:rPr>
                <a:t> factorial (</a:t>
              </a:r>
              <a:r>
                <a:rPr lang="en-US" sz="900" dirty="0" err="1" smtClean="0">
                  <a:solidFill>
                    <a:srgbClr val="FFFF00"/>
                  </a:solidFill>
                </a:rPr>
                <a:t>int</a:t>
              </a:r>
              <a:r>
                <a:rPr lang="en-US" sz="900" dirty="0" smtClean="0">
                  <a:solidFill>
                    <a:srgbClr val="FFFF00"/>
                  </a:solidFill>
                </a:rPr>
                <a:t> N)</a:t>
              </a: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{   </a:t>
              </a: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        if (N &lt;= 1)               	      </a:t>
              </a: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               return 1;           	</a:t>
              </a:r>
              <a:r>
                <a:rPr lang="en-US" sz="900" dirty="0" smtClean="0">
                  <a:solidFill>
                    <a:srgbClr val="FF0000"/>
                  </a:solidFill>
                </a:rPr>
                <a:t>          // A1   </a:t>
              </a: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        else                       	</a:t>
              </a: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               return N * </a:t>
              </a:r>
              <a:r>
                <a:rPr lang="en-US" sz="900" dirty="0" err="1" smtClean="0">
                  <a:solidFill>
                    <a:srgbClr val="FFFF00"/>
                  </a:solidFill>
                </a:rPr>
                <a:t>factorial(N</a:t>
              </a:r>
              <a:r>
                <a:rPr lang="en-US" sz="900" dirty="0" smtClean="0">
                  <a:solidFill>
                    <a:srgbClr val="FFFF00"/>
                  </a:solidFill>
                </a:rPr>
                <a:t> - 1);  </a:t>
              </a:r>
              <a:r>
                <a:rPr lang="en-US" sz="900" dirty="0" smtClean="0">
                  <a:solidFill>
                    <a:srgbClr val="FF0000"/>
                  </a:solidFill>
                </a:rPr>
                <a:t>// A2</a:t>
              </a: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}</a:t>
              </a:r>
              <a:endParaRPr lang="en-US" sz="900" dirty="0">
                <a:solidFill>
                  <a:srgbClr val="FFFF00"/>
                </a:solidFill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166134" y="5312880"/>
              <a:ext cx="2066036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175430" y="5179072"/>
              <a:ext cx="2066036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166134" y="5035601"/>
              <a:ext cx="2066036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4740927" y="975109"/>
            <a:ext cx="2075332" cy="1422136"/>
            <a:chOff x="3166134" y="4856725"/>
            <a:chExt cx="2075332" cy="1422136"/>
          </a:xfrm>
        </p:grpSpPr>
        <p:sp>
          <p:nvSpPr>
            <p:cNvPr id="26" name="Rectangle 25"/>
            <p:cNvSpPr/>
            <p:nvPr/>
          </p:nvSpPr>
          <p:spPr>
            <a:xfrm>
              <a:off x="3175430" y="4856725"/>
              <a:ext cx="2066036" cy="142213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Return Value = 1</a:t>
              </a:r>
              <a:endParaRPr lang="en-US" sz="900" dirty="0" smtClean="0">
                <a:solidFill>
                  <a:srgbClr val="FF0000"/>
                </a:solidFill>
              </a:endParaRP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Return Address = </a:t>
              </a:r>
              <a:r>
                <a:rPr lang="en-US" sz="900" dirty="0" smtClean="0">
                  <a:solidFill>
                    <a:srgbClr val="FF0000"/>
                  </a:solidFill>
                </a:rPr>
                <a:t>A2</a:t>
              </a: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N = 1  (initialized actual argument)</a:t>
              </a:r>
            </a:p>
            <a:p>
              <a:pPr>
                <a:buNone/>
              </a:pPr>
              <a:r>
                <a:rPr lang="en-US" sz="900" dirty="0" err="1" smtClean="0">
                  <a:solidFill>
                    <a:srgbClr val="FFFF00"/>
                  </a:solidFill>
                </a:rPr>
                <a:t>int</a:t>
              </a:r>
              <a:r>
                <a:rPr lang="en-US" sz="900" dirty="0" smtClean="0">
                  <a:solidFill>
                    <a:srgbClr val="FFFF00"/>
                  </a:solidFill>
                </a:rPr>
                <a:t> factorial (</a:t>
              </a:r>
              <a:r>
                <a:rPr lang="en-US" sz="900" dirty="0" err="1" smtClean="0">
                  <a:solidFill>
                    <a:srgbClr val="FFFF00"/>
                  </a:solidFill>
                </a:rPr>
                <a:t>int</a:t>
              </a:r>
              <a:r>
                <a:rPr lang="en-US" sz="900" dirty="0" smtClean="0">
                  <a:solidFill>
                    <a:srgbClr val="FFFF00"/>
                  </a:solidFill>
                </a:rPr>
                <a:t> N)</a:t>
              </a: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{   </a:t>
              </a: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        if (N &lt;= 1)               	      </a:t>
              </a: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               return 1;           	</a:t>
              </a:r>
              <a:r>
                <a:rPr lang="en-US" sz="900" dirty="0" smtClean="0">
                  <a:solidFill>
                    <a:srgbClr val="FF0000"/>
                  </a:solidFill>
                </a:rPr>
                <a:t>          // A1   </a:t>
              </a: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        else                       	</a:t>
              </a: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               return N * </a:t>
              </a:r>
              <a:r>
                <a:rPr lang="en-US" sz="900" dirty="0" err="1" smtClean="0">
                  <a:solidFill>
                    <a:srgbClr val="FFFF00"/>
                  </a:solidFill>
                </a:rPr>
                <a:t>factorial(N</a:t>
              </a:r>
              <a:r>
                <a:rPr lang="en-US" sz="900" dirty="0" smtClean="0">
                  <a:solidFill>
                    <a:srgbClr val="FFFF00"/>
                  </a:solidFill>
                </a:rPr>
                <a:t> - 1);  </a:t>
              </a:r>
              <a:r>
                <a:rPr lang="en-US" sz="900" dirty="0" smtClean="0">
                  <a:solidFill>
                    <a:srgbClr val="FF0000"/>
                  </a:solidFill>
                </a:rPr>
                <a:t>// A2</a:t>
              </a: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}</a:t>
              </a:r>
              <a:endParaRPr lang="en-US" sz="900" dirty="0">
                <a:solidFill>
                  <a:srgbClr val="FFFF00"/>
                </a:solidFill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3166134" y="5312880"/>
              <a:ext cx="2066036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175430" y="5179072"/>
              <a:ext cx="2066036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166134" y="5035601"/>
              <a:ext cx="2066036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ounded Rectangular Callout 18"/>
          <p:cNvSpPr/>
          <p:nvPr/>
        </p:nvSpPr>
        <p:spPr>
          <a:xfrm>
            <a:off x="2110682" y="274638"/>
            <a:ext cx="2163790" cy="1460546"/>
          </a:xfrm>
          <a:prstGeom prst="wedgeRoundRectCallout">
            <a:avLst>
              <a:gd name="adj1" fmla="val 126986"/>
              <a:gd name="adj2" fmla="val 17303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Execution  returns with a value of 1 to address </a:t>
            </a:r>
            <a:r>
              <a:rPr lang="en-US" dirty="0" smtClean="0">
                <a:solidFill>
                  <a:srgbClr val="FF0000"/>
                </a:solidFill>
              </a:rPr>
              <a:t>A2</a:t>
            </a:r>
            <a:r>
              <a:rPr lang="en-US" dirty="0" smtClean="0">
                <a:solidFill>
                  <a:srgbClr val="FFFF00"/>
                </a:solidFill>
              </a:rPr>
              <a:t> in the record from which it was called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7128273" y="2889719"/>
            <a:ext cx="1931878" cy="1394953"/>
          </a:xfrm>
          <a:prstGeom prst="wedgeRoundRectCallout">
            <a:avLst>
              <a:gd name="adj1" fmla="val -106919"/>
              <a:gd name="adj2" fmla="val -7732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So the return value is set to 1*2 or 2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1055378" y="4677841"/>
            <a:ext cx="2253858" cy="1252194"/>
          </a:xfrm>
          <a:prstGeom prst="wedgeRoundRectCallout">
            <a:avLst>
              <a:gd name="adj1" fmla="val 148306"/>
              <a:gd name="adj2" fmla="val -129064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Returned value of 1 is multiplied by N = 2 resulting in a value of 2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9" grpId="0" animBg="1"/>
      <p:bldP spid="10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– Factorial Illustration</a:t>
            </a:r>
            <a:endParaRPr lang="en-US" dirty="0"/>
          </a:p>
        </p:txBody>
      </p:sp>
      <p:grpSp>
        <p:nvGrpSpPr>
          <p:cNvPr id="3" name="Group 9"/>
          <p:cNvGrpSpPr/>
          <p:nvPr/>
        </p:nvGrpSpPr>
        <p:grpSpPr>
          <a:xfrm>
            <a:off x="4740257" y="5259205"/>
            <a:ext cx="2075332" cy="1422136"/>
            <a:chOff x="3166134" y="4856725"/>
            <a:chExt cx="2075332" cy="1422136"/>
          </a:xfrm>
        </p:grpSpPr>
        <p:sp>
          <p:nvSpPr>
            <p:cNvPr id="4" name="Rectangle 3"/>
            <p:cNvSpPr/>
            <p:nvPr/>
          </p:nvSpPr>
          <p:spPr>
            <a:xfrm>
              <a:off x="3175430" y="4856725"/>
              <a:ext cx="2066036" cy="142213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Return Value = </a:t>
              </a:r>
              <a:endParaRPr lang="en-US" sz="900" dirty="0" smtClean="0">
                <a:solidFill>
                  <a:srgbClr val="FF0000"/>
                </a:solidFill>
              </a:endParaRP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Return Address = </a:t>
              </a:r>
              <a:r>
                <a:rPr lang="en-US" sz="900" dirty="0" smtClean="0">
                  <a:solidFill>
                    <a:srgbClr val="FF0000"/>
                  </a:solidFill>
                </a:rPr>
                <a:t>150</a:t>
              </a:r>
              <a:endParaRPr lang="en-US" sz="900" dirty="0" smtClean="0">
                <a:solidFill>
                  <a:srgbClr val="FFFF00"/>
                </a:solidFill>
              </a:endParaRP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N = 4  (initialized actual argument)</a:t>
              </a:r>
            </a:p>
            <a:p>
              <a:pPr>
                <a:buNone/>
              </a:pPr>
              <a:r>
                <a:rPr lang="en-US" sz="900" dirty="0" err="1" smtClean="0">
                  <a:solidFill>
                    <a:srgbClr val="FFFF00"/>
                  </a:solidFill>
                </a:rPr>
                <a:t>int</a:t>
              </a:r>
              <a:r>
                <a:rPr lang="en-US" sz="900" dirty="0" smtClean="0">
                  <a:solidFill>
                    <a:srgbClr val="FFFF00"/>
                  </a:solidFill>
                </a:rPr>
                <a:t> factorial (</a:t>
              </a:r>
              <a:r>
                <a:rPr lang="en-US" sz="900" dirty="0" err="1" smtClean="0">
                  <a:solidFill>
                    <a:srgbClr val="FFFF00"/>
                  </a:solidFill>
                </a:rPr>
                <a:t>int</a:t>
              </a:r>
              <a:r>
                <a:rPr lang="en-US" sz="900" dirty="0" smtClean="0">
                  <a:solidFill>
                    <a:srgbClr val="FFFF00"/>
                  </a:solidFill>
                </a:rPr>
                <a:t> N)</a:t>
              </a: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{   </a:t>
              </a: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        if (N &lt;= 1)               	      </a:t>
              </a: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               return 1;           	</a:t>
              </a:r>
              <a:r>
                <a:rPr lang="en-US" sz="900" dirty="0" smtClean="0">
                  <a:solidFill>
                    <a:srgbClr val="FF0000"/>
                  </a:solidFill>
                </a:rPr>
                <a:t>          // A1   </a:t>
              </a: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        else                       	</a:t>
              </a: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               return N * </a:t>
              </a:r>
              <a:r>
                <a:rPr lang="en-US" sz="900" dirty="0" err="1" smtClean="0">
                  <a:solidFill>
                    <a:srgbClr val="FFFF00"/>
                  </a:solidFill>
                </a:rPr>
                <a:t>factorial(N</a:t>
              </a:r>
              <a:r>
                <a:rPr lang="en-US" sz="900" dirty="0" smtClean="0">
                  <a:solidFill>
                    <a:srgbClr val="FFFF00"/>
                  </a:solidFill>
                </a:rPr>
                <a:t> - 1);  </a:t>
              </a:r>
              <a:r>
                <a:rPr lang="en-US" sz="900" dirty="0" smtClean="0">
                  <a:solidFill>
                    <a:srgbClr val="FF0000"/>
                  </a:solidFill>
                </a:rPr>
                <a:t>// A2</a:t>
              </a: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}</a:t>
              </a:r>
              <a:endParaRPr lang="en-US" sz="900" dirty="0">
                <a:solidFill>
                  <a:srgbClr val="FFFF00"/>
                </a:solidFill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3166134" y="5312880"/>
              <a:ext cx="2066036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175430" y="5179072"/>
              <a:ext cx="2066036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166134" y="5035601"/>
              <a:ext cx="2066036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1490" y="1735184"/>
            <a:ext cx="2761593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i</a:t>
            </a:r>
            <a:r>
              <a:rPr lang="en-US" sz="1600" dirty="0" err="1" smtClean="0"/>
              <a:t>nt</a:t>
            </a:r>
            <a:r>
              <a:rPr lang="en-US" sz="1600" dirty="0" smtClean="0"/>
              <a:t> main()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     </a:t>
            </a:r>
            <a:r>
              <a:rPr lang="en-US" sz="1600" dirty="0" err="1" smtClean="0"/>
              <a:t>cout</a:t>
            </a:r>
            <a:r>
              <a:rPr lang="en-US" sz="1600" dirty="0" smtClean="0"/>
              <a:t> &lt;&lt; “Enter an integer: “;</a:t>
            </a:r>
          </a:p>
          <a:p>
            <a:r>
              <a:rPr lang="en-US" sz="1600" dirty="0" smtClean="0"/>
              <a:t>     </a:t>
            </a:r>
            <a:r>
              <a:rPr lang="en-US" sz="1600" dirty="0" err="1" smtClean="0"/>
              <a:t>cin</a:t>
            </a:r>
            <a:r>
              <a:rPr lang="en-US" sz="1600" dirty="0" smtClean="0"/>
              <a:t> &gt;&gt; X;</a:t>
            </a:r>
          </a:p>
          <a:p>
            <a:r>
              <a:rPr lang="en-US" sz="1600" dirty="0" smtClean="0"/>
              <a:t>     </a:t>
            </a:r>
            <a:r>
              <a:rPr lang="en-US" sz="1600" dirty="0" err="1" smtClean="0"/>
              <a:t>cout</a:t>
            </a:r>
            <a:r>
              <a:rPr lang="en-US" sz="1600" dirty="0" smtClean="0"/>
              <a:t>  &lt;&lt; “Factorial of “</a:t>
            </a:r>
          </a:p>
          <a:p>
            <a:r>
              <a:rPr lang="en-US" sz="1600" dirty="0" smtClean="0"/>
              <a:t>               &lt;&lt; X &lt;&lt; “ is “ </a:t>
            </a:r>
          </a:p>
          <a:p>
            <a:r>
              <a:rPr lang="en-US" sz="1600" dirty="0" smtClean="0"/>
              <a:t>               &lt;&lt; </a:t>
            </a:r>
            <a:r>
              <a:rPr lang="en-US" sz="1600" dirty="0" err="1" smtClean="0"/>
              <a:t>factorial(X</a:t>
            </a:r>
            <a:r>
              <a:rPr lang="en-US" sz="1600" dirty="0" smtClean="0"/>
              <a:t>) &lt;&lt; </a:t>
            </a:r>
            <a:r>
              <a:rPr lang="en-US" sz="1600" dirty="0" err="1" smtClean="0"/>
              <a:t>endl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     return 0;</a:t>
            </a:r>
          </a:p>
          <a:p>
            <a:r>
              <a:rPr lang="en-US" sz="1600" dirty="0"/>
              <a:t>}</a:t>
            </a:r>
          </a:p>
        </p:txBody>
      </p:sp>
      <p:grpSp>
        <p:nvGrpSpPr>
          <p:cNvPr id="5" name="Group 9"/>
          <p:cNvGrpSpPr/>
          <p:nvPr/>
        </p:nvGrpSpPr>
        <p:grpSpPr>
          <a:xfrm>
            <a:off x="4740609" y="3828517"/>
            <a:ext cx="2075332" cy="1422136"/>
            <a:chOff x="3166134" y="4856725"/>
            <a:chExt cx="2075332" cy="1422136"/>
          </a:xfrm>
        </p:grpSpPr>
        <p:sp>
          <p:nvSpPr>
            <p:cNvPr id="13" name="Rectangle 12"/>
            <p:cNvSpPr/>
            <p:nvPr/>
          </p:nvSpPr>
          <p:spPr>
            <a:xfrm>
              <a:off x="3175430" y="4856725"/>
              <a:ext cx="2066036" cy="142213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Return Value = 2 * 3 = 6</a:t>
              </a:r>
              <a:endParaRPr lang="en-US" sz="900" dirty="0" smtClean="0">
                <a:solidFill>
                  <a:srgbClr val="FF0000"/>
                </a:solidFill>
              </a:endParaRP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Return Address = </a:t>
              </a:r>
              <a:r>
                <a:rPr lang="en-US" sz="900" dirty="0" smtClean="0">
                  <a:solidFill>
                    <a:srgbClr val="FF0000"/>
                  </a:solidFill>
                </a:rPr>
                <a:t>A1</a:t>
              </a: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N = 3  (initialized actual argument)</a:t>
              </a:r>
            </a:p>
            <a:p>
              <a:pPr>
                <a:buNone/>
              </a:pPr>
              <a:r>
                <a:rPr lang="en-US" sz="900" dirty="0" err="1" smtClean="0">
                  <a:solidFill>
                    <a:srgbClr val="FFFF00"/>
                  </a:solidFill>
                </a:rPr>
                <a:t>int</a:t>
              </a:r>
              <a:r>
                <a:rPr lang="en-US" sz="900" dirty="0" smtClean="0">
                  <a:solidFill>
                    <a:srgbClr val="FFFF00"/>
                  </a:solidFill>
                </a:rPr>
                <a:t> factorial (</a:t>
              </a:r>
              <a:r>
                <a:rPr lang="en-US" sz="900" dirty="0" err="1" smtClean="0">
                  <a:solidFill>
                    <a:srgbClr val="FFFF00"/>
                  </a:solidFill>
                </a:rPr>
                <a:t>int</a:t>
              </a:r>
              <a:r>
                <a:rPr lang="en-US" sz="900" dirty="0" smtClean="0">
                  <a:solidFill>
                    <a:srgbClr val="FFFF00"/>
                  </a:solidFill>
                </a:rPr>
                <a:t> N)</a:t>
              </a: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{   </a:t>
              </a: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        if (N &lt;= 1)               	      </a:t>
              </a: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               return 1;           	</a:t>
              </a:r>
              <a:r>
                <a:rPr lang="en-US" sz="900" dirty="0" smtClean="0">
                  <a:solidFill>
                    <a:srgbClr val="FF0000"/>
                  </a:solidFill>
                </a:rPr>
                <a:t>          // A1   </a:t>
              </a: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        else                       	</a:t>
              </a: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               return N * </a:t>
              </a:r>
              <a:r>
                <a:rPr lang="en-US" sz="900" dirty="0" err="1" smtClean="0">
                  <a:solidFill>
                    <a:srgbClr val="FFFF00"/>
                  </a:solidFill>
                </a:rPr>
                <a:t>factorial(N</a:t>
              </a:r>
              <a:r>
                <a:rPr lang="en-US" sz="900" dirty="0" smtClean="0">
                  <a:solidFill>
                    <a:srgbClr val="FFFF00"/>
                  </a:solidFill>
                </a:rPr>
                <a:t> - 1);  </a:t>
              </a:r>
              <a:r>
                <a:rPr lang="en-US" sz="900" dirty="0" smtClean="0">
                  <a:solidFill>
                    <a:srgbClr val="FF0000"/>
                  </a:solidFill>
                </a:rPr>
                <a:t>// A2</a:t>
              </a: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}</a:t>
              </a:r>
              <a:endParaRPr lang="en-US" sz="900" dirty="0">
                <a:solidFill>
                  <a:srgbClr val="FFFF00"/>
                </a:solidFill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3166134" y="5312880"/>
              <a:ext cx="2066036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175430" y="5179072"/>
              <a:ext cx="2066036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166134" y="5035601"/>
              <a:ext cx="2066036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ounded Rectangular Callout 16"/>
          <p:cNvSpPr/>
          <p:nvPr/>
        </p:nvSpPr>
        <p:spPr>
          <a:xfrm>
            <a:off x="7128273" y="2166647"/>
            <a:ext cx="1931878" cy="1394953"/>
          </a:xfrm>
          <a:prstGeom prst="wedgeRoundRectCallout">
            <a:avLst>
              <a:gd name="adj1" fmla="val -65288"/>
              <a:gd name="adj2" fmla="val 19230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activation record is popped from the stack</a:t>
            </a:r>
            <a:endParaRPr lang="en-US" dirty="0">
              <a:solidFill>
                <a:srgbClr val="FFFF00"/>
              </a:solidFill>
            </a:endParaRPr>
          </a:p>
        </p:txBody>
      </p:sp>
      <p:grpSp>
        <p:nvGrpSpPr>
          <p:cNvPr id="12" name="Group 9"/>
          <p:cNvGrpSpPr/>
          <p:nvPr/>
        </p:nvGrpSpPr>
        <p:grpSpPr>
          <a:xfrm>
            <a:off x="4740768" y="2406381"/>
            <a:ext cx="2075332" cy="1422136"/>
            <a:chOff x="3166134" y="4856725"/>
            <a:chExt cx="2075332" cy="1422136"/>
          </a:xfrm>
        </p:grpSpPr>
        <p:sp>
          <p:nvSpPr>
            <p:cNvPr id="21" name="Rectangle 20"/>
            <p:cNvSpPr/>
            <p:nvPr/>
          </p:nvSpPr>
          <p:spPr>
            <a:xfrm>
              <a:off x="3175430" y="4856725"/>
              <a:ext cx="2066036" cy="142213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Return Value = 1 * 2 = 2</a:t>
              </a:r>
              <a:endParaRPr lang="en-US" sz="900" dirty="0" smtClean="0">
                <a:solidFill>
                  <a:srgbClr val="FF0000"/>
                </a:solidFill>
              </a:endParaRP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Return Address = </a:t>
              </a:r>
              <a:r>
                <a:rPr lang="en-US" sz="900" dirty="0" smtClean="0">
                  <a:solidFill>
                    <a:srgbClr val="FF0000"/>
                  </a:solidFill>
                </a:rPr>
                <a:t>A2</a:t>
              </a: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N = 2  (initialized actual argument)</a:t>
              </a:r>
            </a:p>
            <a:p>
              <a:pPr>
                <a:buNone/>
              </a:pPr>
              <a:r>
                <a:rPr lang="en-US" sz="900" dirty="0" err="1" smtClean="0">
                  <a:solidFill>
                    <a:srgbClr val="FFFF00"/>
                  </a:solidFill>
                </a:rPr>
                <a:t>int</a:t>
              </a:r>
              <a:r>
                <a:rPr lang="en-US" sz="900" dirty="0" smtClean="0">
                  <a:solidFill>
                    <a:srgbClr val="FFFF00"/>
                  </a:solidFill>
                </a:rPr>
                <a:t> factorial (</a:t>
              </a:r>
              <a:r>
                <a:rPr lang="en-US" sz="900" dirty="0" err="1" smtClean="0">
                  <a:solidFill>
                    <a:srgbClr val="FFFF00"/>
                  </a:solidFill>
                </a:rPr>
                <a:t>int</a:t>
              </a:r>
              <a:r>
                <a:rPr lang="en-US" sz="900" dirty="0" smtClean="0">
                  <a:solidFill>
                    <a:srgbClr val="FFFF00"/>
                  </a:solidFill>
                </a:rPr>
                <a:t> N)</a:t>
              </a: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{   </a:t>
              </a: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        if (N &lt;= 1)               	      </a:t>
              </a: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               return 1;           	</a:t>
              </a:r>
              <a:r>
                <a:rPr lang="en-US" sz="900" dirty="0" smtClean="0">
                  <a:solidFill>
                    <a:srgbClr val="FF0000"/>
                  </a:solidFill>
                </a:rPr>
                <a:t>          // A1   </a:t>
              </a: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        else                       	</a:t>
              </a: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               return N * </a:t>
              </a:r>
              <a:r>
                <a:rPr lang="en-US" sz="900" dirty="0" err="1" smtClean="0">
                  <a:solidFill>
                    <a:srgbClr val="FFFF00"/>
                  </a:solidFill>
                </a:rPr>
                <a:t>factorial(N</a:t>
              </a:r>
              <a:r>
                <a:rPr lang="en-US" sz="900" dirty="0" smtClean="0">
                  <a:solidFill>
                    <a:srgbClr val="FFFF00"/>
                  </a:solidFill>
                </a:rPr>
                <a:t> - 1);  </a:t>
              </a:r>
              <a:r>
                <a:rPr lang="en-US" sz="900" dirty="0" smtClean="0">
                  <a:solidFill>
                    <a:srgbClr val="FF0000"/>
                  </a:solidFill>
                </a:rPr>
                <a:t>// A2</a:t>
              </a: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}</a:t>
              </a:r>
              <a:endParaRPr lang="en-US" sz="900" dirty="0">
                <a:solidFill>
                  <a:srgbClr val="FFFF00"/>
                </a:solidFill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166134" y="5312880"/>
              <a:ext cx="2066036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175430" y="5179072"/>
              <a:ext cx="2066036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166134" y="5035601"/>
              <a:ext cx="2066036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ounded Rectangular Callout 18"/>
          <p:cNvSpPr/>
          <p:nvPr/>
        </p:nvSpPr>
        <p:spPr>
          <a:xfrm>
            <a:off x="1385134" y="3422179"/>
            <a:ext cx="2163790" cy="1460546"/>
          </a:xfrm>
          <a:prstGeom prst="wedgeRoundRectCallout">
            <a:avLst>
              <a:gd name="adj1" fmla="val 157812"/>
              <a:gd name="adj2" fmla="val 5230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Execution  returns with a value of 2 to address </a:t>
            </a:r>
            <a:r>
              <a:rPr lang="en-US" dirty="0" smtClean="0">
                <a:solidFill>
                  <a:srgbClr val="FF0000"/>
                </a:solidFill>
              </a:rPr>
              <a:t>A2</a:t>
            </a:r>
            <a:r>
              <a:rPr lang="en-US" dirty="0" smtClean="0">
                <a:solidFill>
                  <a:srgbClr val="FFFF00"/>
                </a:solidFill>
              </a:rPr>
              <a:t> in the record from which it was called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7128273" y="4321995"/>
            <a:ext cx="1931878" cy="1394953"/>
          </a:xfrm>
          <a:prstGeom prst="wedgeRoundRectCallout">
            <a:avLst>
              <a:gd name="adj1" fmla="val -106919"/>
              <a:gd name="adj2" fmla="val -7732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So the return value is set to 2*</a:t>
            </a:r>
            <a:r>
              <a:rPr lang="en-US" dirty="0">
                <a:solidFill>
                  <a:srgbClr val="FFFF00"/>
                </a:solidFill>
              </a:rPr>
              <a:t>3</a:t>
            </a:r>
            <a:r>
              <a:rPr lang="en-US" dirty="0" smtClean="0">
                <a:solidFill>
                  <a:srgbClr val="FFFF00"/>
                </a:solidFill>
              </a:rPr>
              <a:t> or 6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983753" y="5250653"/>
            <a:ext cx="2253858" cy="1252194"/>
          </a:xfrm>
          <a:prstGeom prst="wedgeRoundRectCallout">
            <a:avLst>
              <a:gd name="adj1" fmla="val 146279"/>
              <a:gd name="adj2" fmla="val -62668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Returned value of 2 is multiplied by N = 3 resulting in a value of 6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9" grpId="0" animBg="1"/>
      <p:bldP spid="10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– Factorial Illustration</a:t>
            </a:r>
            <a:endParaRPr lang="en-US" dirty="0"/>
          </a:p>
        </p:txBody>
      </p:sp>
      <p:grpSp>
        <p:nvGrpSpPr>
          <p:cNvPr id="3" name="Group 9"/>
          <p:cNvGrpSpPr/>
          <p:nvPr/>
        </p:nvGrpSpPr>
        <p:grpSpPr>
          <a:xfrm>
            <a:off x="4740257" y="5259205"/>
            <a:ext cx="2075332" cy="1422136"/>
            <a:chOff x="3166134" y="4856725"/>
            <a:chExt cx="2075332" cy="1422136"/>
          </a:xfrm>
        </p:grpSpPr>
        <p:sp>
          <p:nvSpPr>
            <p:cNvPr id="4" name="Rectangle 3"/>
            <p:cNvSpPr/>
            <p:nvPr/>
          </p:nvSpPr>
          <p:spPr>
            <a:xfrm>
              <a:off x="3175430" y="4856725"/>
              <a:ext cx="2066036" cy="142213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Return Value =  6 * 4 = 24</a:t>
              </a:r>
              <a:endParaRPr lang="en-US" sz="900" dirty="0" smtClean="0">
                <a:solidFill>
                  <a:srgbClr val="FF0000"/>
                </a:solidFill>
              </a:endParaRP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Return Address = </a:t>
              </a:r>
              <a:r>
                <a:rPr lang="en-US" sz="900" dirty="0" smtClean="0">
                  <a:solidFill>
                    <a:srgbClr val="FF0000"/>
                  </a:solidFill>
                </a:rPr>
                <a:t>150</a:t>
              </a:r>
              <a:endParaRPr lang="en-US" sz="900" dirty="0" smtClean="0">
                <a:solidFill>
                  <a:srgbClr val="FFFF00"/>
                </a:solidFill>
              </a:endParaRP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N = 4  (initialized actual argument)</a:t>
              </a:r>
            </a:p>
            <a:p>
              <a:pPr>
                <a:buNone/>
              </a:pPr>
              <a:r>
                <a:rPr lang="en-US" sz="900" dirty="0" err="1" smtClean="0">
                  <a:solidFill>
                    <a:srgbClr val="FFFF00"/>
                  </a:solidFill>
                </a:rPr>
                <a:t>int</a:t>
              </a:r>
              <a:r>
                <a:rPr lang="en-US" sz="900" dirty="0" smtClean="0">
                  <a:solidFill>
                    <a:srgbClr val="FFFF00"/>
                  </a:solidFill>
                </a:rPr>
                <a:t> factorial (</a:t>
              </a:r>
              <a:r>
                <a:rPr lang="en-US" sz="900" dirty="0" err="1" smtClean="0">
                  <a:solidFill>
                    <a:srgbClr val="FFFF00"/>
                  </a:solidFill>
                </a:rPr>
                <a:t>int</a:t>
              </a:r>
              <a:r>
                <a:rPr lang="en-US" sz="900" dirty="0" smtClean="0">
                  <a:solidFill>
                    <a:srgbClr val="FFFF00"/>
                  </a:solidFill>
                </a:rPr>
                <a:t> N)</a:t>
              </a: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{   </a:t>
              </a: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        if (N &lt;= 1)               	      </a:t>
              </a: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               return 1;           	</a:t>
              </a:r>
              <a:r>
                <a:rPr lang="en-US" sz="900" dirty="0" smtClean="0">
                  <a:solidFill>
                    <a:srgbClr val="FF0000"/>
                  </a:solidFill>
                </a:rPr>
                <a:t>          // A1   </a:t>
              </a: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        else                       	</a:t>
              </a: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               return N * </a:t>
              </a:r>
              <a:r>
                <a:rPr lang="en-US" sz="900" dirty="0" err="1" smtClean="0">
                  <a:solidFill>
                    <a:srgbClr val="FFFF00"/>
                  </a:solidFill>
                </a:rPr>
                <a:t>factorial(N</a:t>
              </a:r>
              <a:r>
                <a:rPr lang="en-US" sz="900" dirty="0" smtClean="0">
                  <a:solidFill>
                    <a:srgbClr val="FFFF00"/>
                  </a:solidFill>
                </a:rPr>
                <a:t> - 1);  </a:t>
              </a:r>
              <a:r>
                <a:rPr lang="en-US" sz="900" dirty="0" smtClean="0">
                  <a:solidFill>
                    <a:srgbClr val="FF0000"/>
                  </a:solidFill>
                </a:rPr>
                <a:t>// A2</a:t>
              </a: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}</a:t>
              </a:r>
              <a:endParaRPr lang="en-US" sz="900" dirty="0">
                <a:solidFill>
                  <a:srgbClr val="FFFF00"/>
                </a:solidFill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3166134" y="5312880"/>
              <a:ext cx="2066036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175430" y="5179072"/>
              <a:ext cx="2066036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166134" y="5035601"/>
              <a:ext cx="2066036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1490" y="1735184"/>
            <a:ext cx="2761593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i</a:t>
            </a:r>
            <a:r>
              <a:rPr lang="en-US" sz="1600" dirty="0" err="1" smtClean="0"/>
              <a:t>nt</a:t>
            </a:r>
            <a:r>
              <a:rPr lang="en-US" sz="1600" dirty="0" smtClean="0"/>
              <a:t> main()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     </a:t>
            </a:r>
            <a:r>
              <a:rPr lang="en-US" sz="1600" dirty="0" err="1" smtClean="0"/>
              <a:t>cout</a:t>
            </a:r>
            <a:r>
              <a:rPr lang="en-US" sz="1600" dirty="0" smtClean="0"/>
              <a:t> &lt;&lt; “Enter an integer: “;</a:t>
            </a:r>
          </a:p>
          <a:p>
            <a:r>
              <a:rPr lang="en-US" sz="1600" dirty="0" smtClean="0"/>
              <a:t>     </a:t>
            </a:r>
            <a:r>
              <a:rPr lang="en-US" sz="1600" dirty="0" err="1" smtClean="0"/>
              <a:t>cin</a:t>
            </a:r>
            <a:r>
              <a:rPr lang="en-US" sz="1600" dirty="0" smtClean="0"/>
              <a:t> &gt;&gt; X;</a:t>
            </a:r>
          </a:p>
          <a:p>
            <a:r>
              <a:rPr lang="en-US" sz="1600" dirty="0" smtClean="0"/>
              <a:t>     </a:t>
            </a:r>
            <a:r>
              <a:rPr lang="en-US" sz="1600" dirty="0" err="1" smtClean="0"/>
              <a:t>cout</a:t>
            </a:r>
            <a:r>
              <a:rPr lang="en-US" sz="1600" dirty="0" smtClean="0"/>
              <a:t>  &lt;&lt; “Factorial of “</a:t>
            </a:r>
          </a:p>
          <a:p>
            <a:r>
              <a:rPr lang="en-US" sz="1600" dirty="0" smtClean="0"/>
              <a:t>               &lt;&lt; X &lt;&lt; “ is “ </a:t>
            </a:r>
          </a:p>
          <a:p>
            <a:r>
              <a:rPr lang="en-US" sz="1600" dirty="0" smtClean="0"/>
              <a:t>               &lt;&lt; </a:t>
            </a:r>
            <a:r>
              <a:rPr lang="en-US" sz="1600" dirty="0" err="1" smtClean="0"/>
              <a:t>factorial(X</a:t>
            </a:r>
            <a:r>
              <a:rPr lang="en-US" sz="1600" dirty="0" smtClean="0"/>
              <a:t>) &lt;&lt; </a:t>
            </a:r>
            <a:r>
              <a:rPr lang="en-US" sz="1600" dirty="0" err="1" smtClean="0"/>
              <a:t>endl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     return 0;</a:t>
            </a:r>
          </a:p>
          <a:p>
            <a:r>
              <a:rPr lang="en-US" sz="1600" dirty="0"/>
              <a:t>}</a:t>
            </a:r>
          </a:p>
        </p:txBody>
      </p:sp>
      <p:grpSp>
        <p:nvGrpSpPr>
          <p:cNvPr id="5" name="Group 9"/>
          <p:cNvGrpSpPr/>
          <p:nvPr/>
        </p:nvGrpSpPr>
        <p:grpSpPr>
          <a:xfrm>
            <a:off x="4740609" y="3828517"/>
            <a:ext cx="2075332" cy="1422136"/>
            <a:chOff x="3166134" y="4856725"/>
            <a:chExt cx="2075332" cy="1422136"/>
          </a:xfrm>
        </p:grpSpPr>
        <p:sp>
          <p:nvSpPr>
            <p:cNvPr id="13" name="Rectangle 12"/>
            <p:cNvSpPr/>
            <p:nvPr/>
          </p:nvSpPr>
          <p:spPr>
            <a:xfrm>
              <a:off x="3175430" y="4856725"/>
              <a:ext cx="2066036" cy="142213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Return Value = 2 * 3 = 6</a:t>
              </a:r>
              <a:endParaRPr lang="en-US" sz="900" dirty="0" smtClean="0">
                <a:solidFill>
                  <a:srgbClr val="FF0000"/>
                </a:solidFill>
              </a:endParaRP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Return Address = </a:t>
              </a:r>
              <a:r>
                <a:rPr lang="en-US" sz="900" dirty="0" smtClean="0">
                  <a:solidFill>
                    <a:srgbClr val="FF0000"/>
                  </a:solidFill>
                </a:rPr>
                <a:t>A1</a:t>
              </a: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N = 3  (initialized actual argument)</a:t>
              </a:r>
            </a:p>
            <a:p>
              <a:pPr>
                <a:buNone/>
              </a:pPr>
              <a:r>
                <a:rPr lang="en-US" sz="900" dirty="0" err="1" smtClean="0">
                  <a:solidFill>
                    <a:srgbClr val="FFFF00"/>
                  </a:solidFill>
                </a:rPr>
                <a:t>int</a:t>
              </a:r>
              <a:r>
                <a:rPr lang="en-US" sz="900" dirty="0" smtClean="0">
                  <a:solidFill>
                    <a:srgbClr val="FFFF00"/>
                  </a:solidFill>
                </a:rPr>
                <a:t> factorial (</a:t>
              </a:r>
              <a:r>
                <a:rPr lang="en-US" sz="900" dirty="0" err="1" smtClean="0">
                  <a:solidFill>
                    <a:srgbClr val="FFFF00"/>
                  </a:solidFill>
                </a:rPr>
                <a:t>int</a:t>
              </a:r>
              <a:r>
                <a:rPr lang="en-US" sz="900" dirty="0" smtClean="0">
                  <a:solidFill>
                    <a:srgbClr val="FFFF00"/>
                  </a:solidFill>
                </a:rPr>
                <a:t> N)</a:t>
              </a: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{   </a:t>
              </a: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        if (N &lt;= 1)               	      </a:t>
              </a: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               return 1;           	</a:t>
              </a:r>
              <a:r>
                <a:rPr lang="en-US" sz="900" dirty="0" smtClean="0">
                  <a:solidFill>
                    <a:srgbClr val="FF0000"/>
                  </a:solidFill>
                </a:rPr>
                <a:t>          // A1   </a:t>
              </a: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        else                       	</a:t>
              </a: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               return N * </a:t>
              </a:r>
              <a:r>
                <a:rPr lang="en-US" sz="900" dirty="0" err="1" smtClean="0">
                  <a:solidFill>
                    <a:srgbClr val="FFFF00"/>
                  </a:solidFill>
                </a:rPr>
                <a:t>factorial(N</a:t>
              </a:r>
              <a:r>
                <a:rPr lang="en-US" sz="900" dirty="0" smtClean="0">
                  <a:solidFill>
                    <a:srgbClr val="FFFF00"/>
                  </a:solidFill>
                </a:rPr>
                <a:t> - 1);  </a:t>
              </a:r>
              <a:r>
                <a:rPr lang="en-US" sz="900" dirty="0" smtClean="0">
                  <a:solidFill>
                    <a:srgbClr val="FF0000"/>
                  </a:solidFill>
                </a:rPr>
                <a:t>// A2</a:t>
              </a: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}</a:t>
              </a:r>
              <a:endParaRPr lang="en-US" sz="900" dirty="0">
                <a:solidFill>
                  <a:srgbClr val="FFFF00"/>
                </a:solidFill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3166134" y="5312880"/>
              <a:ext cx="2066036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175430" y="5179072"/>
              <a:ext cx="2066036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166134" y="5035601"/>
              <a:ext cx="2066036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ounded Rectangular Callout 16"/>
          <p:cNvSpPr/>
          <p:nvPr/>
        </p:nvSpPr>
        <p:spPr>
          <a:xfrm>
            <a:off x="7128273" y="3487772"/>
            <a:ext cx="1931878" cy="1394953"/>
          </a:xfrm>
          <a:prstGeom prst="wedgeRoundRectCallout">
            <a:avLst>
              <a:gd name="adj1" fmla="val -65288"/>
              <a:gd name="adj2" fmla="val 19230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activation record is popped from the stack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9" name="Rounded Rectangular Callout 18"/>
          <p:cNvSpPr/>
          <p:nvPr/>
        </p:nvSpPr>
        <p:spPr>
          <a:xfrm>
            <a:off x="1385134" y="3422179"/>
            <a:ext cx="2163790" cy="1460546"/>
          </a:xfrm>
          <a:prstGeom prst="wedgeRoundRectCallout">
            <a:avLst>
              <a:gd name="adj1" fmla="val 153589"/>
              <a:gd name="adj2" fmla="val 152396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Execution  returns with a value of 2 to address </a:t>
            </a:r>
            <a:r>
              <a:rPr lang="en-US" dirty="0" smtClean="0">
                <a:solidFill>
                  <a:srgbClr val="FF0000"/>
                </a:solidFill>
              </a:rPr>
              <a:t>A2</a:t>
            </a:r>
            <a:r>
              <a:rPr lang="en-US" dirty="0" smtClean="0">
                <a:solidFill>
                  <a:srgbClr val="FFFF00"/>
                </a:solidFill>
              </a:rPr>
              <a:t> in the record from which it was called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7128273" y="5250653"/>
            <a:ext cx="1931878" cy="1394953"/>
          </a:xfrm>
          <a:prstGeom prst="wedgeRoundRectCallout">
            <a:avLst>
              <a:gd name="adj1" fmla="val -106446"/>
              <a:gd name="adj2" fmla="val -42614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So the return value is set to 6*4 or 24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983753" y="5250653"/>
            <a:ext cx="2253858" cy="1252194"/>
          </a:xfrm>
          <a:prstGeom prst="wedgeRoundRectCallout">
            <a:avLst>
              <a:gd name="adj1" fmla="val 133306"/>
              <a:gd name="adj2" fmla="val 4677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Returned value of 6 is multiplied by N = 4 resulting in a value of 24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9" grpId="0" animBg="1"/>
      <p:bldP spid="10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– Factorial Illustration</a:t>
            </a:r>
            <a:endParaRPr lang="en-US" dirty="0"/>
          </a:p>
        </p:txBody>
      </p:sp>
      <p:grpSp>
        <p:nvGrpSpPr>
          <p:cNvPr id="3" name="Group 9"/>
          <p:cNvGrpSpPr/>
          <p:nvPr/>
        </p:nvGrpSpPr>
        <p:grpSpPr>
          <a:xfrm>
            <a:off x="4740257" y="5259205"/>
            <a:ext cx="2075332" cy="1422136"/>
            <a:chOff x="3166134" y="4856725"/>
            <a:chExt cx="2075332" cy="1422136"/>
          </a:xfrm>
        </p:grpSpPr>
        <p:sp>
          <p:nvSpPr>
            <p:cNvPr id="4" name="Rectangle 3"/>
            <p:cNvSpPr/>
            <p:nvPr/>
          </p:nvSpPr>
          <p:spPr>
            <a:xfrm>
              <a:off x="3175430" y="4856725"/>
              <a:ext cx="2066036" cy="142213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Return Value =  6 * 4 = 24</a:t>
              </a:r>
              <a:endParaRPr lang="en-US" sz="900" dirty="0" smtClean="0">
                <a:solidFill>
                  <a:srgbClr val="FF0000"/>
                </a:solidFill>
              </a:endParaRP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Return Address = </a:t>
              </a:r>
              <a:r>
                <a:rPr lang="en-US" sz="900" dirty="0" smtClean="0">
                  <a:solidFill>
                    <a:srgbClr val="FF0000"/>
                  </a:solidFill>
                </a:rPr>
                <a:t>150</a:t>
              </a:r>
              <a:endParaRPr lang="en-US" sz="900" dirty="0" smtClean="0">
                <a:solidFill>
                  <a:srgbClr val="FFFF00"/>
                </a:solidFill>
              </a:endParaRP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N = 4  (initialized actual argument)</a:t>
              </a:r>
            </a:p>
            <a:p>
              <a:pPr>
                <a:buNone/>
              </a:pPr>
              <a:r>
                <a:rPr lang="en-US" sz="900" dirty="0" err="1" smtClean="0">
                  <a:solidFill>
                    <a:srgbClr val="FFFF00"/>
                  </a:solidFill>
                </a:rPr>
                <a:t>int</a:t>
              </a:r>
              <a:r>
                <a:rPr lang="en-US" sz="900" dirty="0" smtClean="0">
                  <a:solidFill>
                    <a:srgbClr val="FFFF00"/>
                  </a:solidFill>
                </a:rPr>
                <a:t> factorial (</a:t>
              </a:r>
              <a:r>
                <a:rPr lang="en-US" sz="900" dirty="0" err="1" smtClean="0">
                  <a:solidFill>
                    <a:srgbClr val="FFFF00"/>
                  </a:solidFill>
                </a:rPr>
                <a:t>int</a:t>
              </a:r>
              <a:r>
                <a:rPr lang="en-US" sz="900" dirty="0" smtClean="0">
                  <a:solidFill>
                    <a:srgbClr val="FFFF00"/>
                  </a:solidFill>
                </a:rPr>
                <a:t> N)</a:t>
              </a: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{   </a:t>
              </a: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        if (N &lt;= 1)               	      </a:t>
              </a: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               return 1;           	</a:t>
              </a:r>
              <a:r>
                <a:rPr lang="en-US" sz="900" dirty="0" smtClean="0">
                  <a:solidFill>
                    <a:srgbClr val="FF0000"/>
                  </a:solidFill>
                </a:rPr>
                <a:t>          // A1   </a:t>
              </a: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        else                       	</a:t>
              </a: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               return N * </a:t>
              </a:r>
              <a:r>
                <a:rPr lang="en-US" sz="900" dirty="0" err="1" smtClean="0">
                  <a:solidFill>
                    <a:srgbClr val="FFFF00"/>
                  </a:solidFill>
                </a:rPr>
                <a:t>factorial(N</a:t>
              </a:r>
              <a:r>
                <a:rPr lang="en-US" sz="900" dirty="0" smtClean="0">
                  <a:solidFill>
                    <a:srgbClr val="FFFF00"/>
                  </a:solidFill>
                </a:rPr>
                <a:t> - 1);  </a:t>
              </a:r>
              <a:r>
                <a:rPr lang="en-US" sz="900" dirty="0" smtClean="0">
                  <a:solidFill>
                    <a:srgbClr val="FF0000"/>
                  </a:solidFill>
                </a:rPr>
                <a:t>// A2</a:t>
              </a: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}</a:t>
              </a:r>
              <a:endParaRPr lang="en-US" sz="900" dirty="0">
                <a:solidFill>
                  <a:srgbClr val="FFFF00"/>
                </a:solidFill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3166134" y="5312880"/>
              <a:ext cx="2066036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175430" y="5179072"/>
              <a:ext cx="2066036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166134" y="5035601"/>
              <a:ext cx="2066036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1490" y="1735184"/>
            <a:ext cx="2761593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i</a:t>
            </a:r>
            <a:r>
              <a:rPr lang="en-US" sz="1600" dirty="0" err="1" smtClean="0"/>
              <a:t>nt</a:t>
            </a:r>
            <a:r>
              <a:rPr lang="en-US" sz="1600" dirty="0" smtClean="0"/>
              <a:t> main()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     </a:t>
            </a:r>
            <a:r>
              <a:rPr lang="en-US" sz="1600" dirty="0" err="1" smtClean="0"/>
              <a:t>cout</a:t>
            </a:r>
            <a:r>
              <a:rPr lang="en-US" sz="1600" dirty="0" smtClean="0"/>
              <a:t> &lt;&lt; “Enter an integer: “;</a:t>
            </a:r>
          </a:p>
          <a:p>
            <a:r>
              <a:rPr lang="en-US" sz="1600" dirty="0" smtClean="0"/>
              <a:t>     </a:t>
            </a:r>
            <a:r>
              <a:rPr lang="en-US" sz="1600" dirty="0" err="1" smtClean="0"/>
              <a:t>cin</a:t>
            </a:r>
            <a:r>
              <a:rPr lang="en-US" sz="1600" dirty="0" smtClean="0"/>
              <a:t> &gt;&gt; X;</a:t>
            </a:r>
          </a:p>
          <a:p>
            <a:r>
              <a:rPr lang="en-US" sz="1600" dirty="0" smtClean="0"/>
              <a:t>     </a:t>
            </a:r>
            <a:r>
              <a:rPr lang="en-US" sz="1600" dirty="0" err="1" smtClean="0"/>
              <a:t>cout</a:t>
            </a:r>
            <a:r>
              <a:rPr lang="en-US" sz="1600" dirty="0" smtClean="0"/>
              <a:t>  &lt;&lt; “Factorial of “</a:t>
            </a:r>
          </a:p>
          <a:p>
            <a:r>
              <a:rPr lang="en-US" sz="1600" dirty="0" smtClean="0"/>
              <a:t>               &lt;&lt; X &lt;&lt; “ is “ </a:t>
            </a:r>
          </a:p>
          <a:p>
            <a:r>
              <a:rPr lang="en-US" sz="1600" dirty="0" smtClean="0"/>
              <a:t>               &lt;&lt; </a:t>
            </a:r>
            <a:r>
              <a:rPr lang="en-US" sz="1600" dirty="0" err="1" smtClean="0"/>
              <a:t>factorial(X</a:t>
            </a:r>
            <a:r>
              <a:rPr lang="en-US" sz="1600" dirty="0" smtClean="0"/>
              <a:t>) &lt;&lt; </a:t>
            </a:r>
            <a:r>
              <a:rPr lang="en-US" sz="1600" dirty="0" err="1" smtClean="0"/>
              <a:t>endl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     return 0;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17" name="Rounded Rectangular Callout 16"/>
          <p:cNvSpPr/>
          <p:nvPr/>
        </p:nvSpPr>
        <p:spPr>
          <a:xfrm>
            <a:off x="7128273" y="5019471"/>
            <a:ext cx="1931878" cy="1394953"/>
          </a:xfrm>
          <a:prstGeom prst="wedgeRoundRectCallout">
            <a:avLst>
              <a:gd name="adj1" fmla="val -65288"/>
              <a:gd name="adj2" fmla="val 19230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activation record is popped from the stack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9" name="Rounded Rectangular Callout 18"/>
          <p:cNvSpPr/>
          <p:nvPr/>
        </p:nvSpPr>
        <p:spPr>
          <a:xfrm>
            <a:off x="3548924" y="1636051"/>
            <a:ext cx="2163790" cy="1460546"/>
          </a:xfrm>
          <a:prstGeom prst="wedgeRoundRectCallout">
            <a:avLst>
              <a:gd name="adj1" fmla="val -121312"/>
              <a:gd name="adj2" fmla="val 6231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Execution  returns with a value of 24 to address </a:t>
            </a:r>
            <a:r>
              <a:rPr lang="en-US" dirty="0" smtClean="0">
                <a:solidFill>
                  <a:srgbClr val="FF0000"/>
                </a:solidFill>
              </a:rPr>
              <a:t>150</a:t>
            </a:r>
            <a:r>
              <a:rPr lang="en-US" dirty="0" smtClean="0">
                <a:solidFill>
                  <a:srgbClr val="FFFF00"/>
                </a:solidFill>
              </a:rPr>
              <a:t> in the record from which it was called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2:Call </a:t>
            </a:r>
            <a:r>
              <a:rPr lang="en-US" dirty="0"/>
              <a:t>graph for fib(6):</a:t>
            </a:r>
          </a:p>
        </p:txBody>
      </p:sp>
      <p:pic>
        <p:nvPicPr>
          <p:cNvPr id="5" name="Content Placeholder 4" descr="feb21img1.gif"/>
          <p:cNvPicPr>
            <a:picLocks noGrp="1" noChangeAspect="1"/>
          </p:cNvPicPr>
          <p:nvPr>
            <p:ph idx="1"/>
          </p:nvPr>
        </p:nvPicPr>
        <p:blipFill>
          <a:blip r:embed="rId2"/>
          <a:srcRect l="-51762" r="-51762"/>
          <a:stretch>
            <a:fillRect/>
          </a:stretch>
        </p:blipFill>
        <p:spPr>
          <a:xfrm>
            <a:off x="2385138" y="1600200"/>
            <a:ext cx="7946691" cy="4525963"/>
          </a:xfrm>
        </p:spPr>
      </p:pic>
      <p:sp>
        <p:nvSpPr>
          <p:cNvPr id="6" name="TextBox 5"/>
          <p:cNvSpPr txBox="1"/>
          <p:nvPr/>
        </p:nvSpPr>
        <p:spPr>
          <a:xfrm>
            <a:off x="457200" y="1417638"/>
            <a:ext cx="33022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fib(int</a:t>
            </a: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</a:t>
            </a:r>
            <a:r>
              <a:rPr lang="en-US" dirty="0"/>
              <a:t>if (</a:t>
            </a:r>
            <a:r>
              <a:rPr lang="en-US" dirty="0" err="1"/>
              <a:t>val</a:t>
            </a:r>
            <a:r>
              <a:rPr lang="en-US" dirty="0"/>
              <a:t> &lt;= 2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</a:t>
            </a:r>
            <a:r>
              <a:rPr lang="en-US" dirty="0"/>
              <a:t>return 1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else</a:t>
            </a:r>
          </a:p>
          <a:p>
            <a:r>
              <a:rPr lang="en-US" dirty="0" smtClean="0"/>
              <a:t>      </a:t>
            </a:r>
            <a:r>
              <a:rPr lang="en-US" dirty="0"/>
              <a:t>return </a:t>
            </a:r>
            <a:r>
              <a:rPr lang="en-US" dirty="0" err="1"/>
              <a:t>fib(val</a:t>
            </a:r>
            <a:r>
              <a:rPr lang="en-US" dirty="0"/>
              <a:t> - 1) + </a:t>
            </a:r>
            <a:r>
              <a:rPr lang="en-US" dirty="0" err="1"/>
              <a:t>fib(val</a:t>
            </a:r>
            <a:r>
              <a:rPr lang="en-US" dirty="0"/>
              <a:t> - 2)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2:Call </a:t>
            </a:r>
            <a:r>
              <a:rPr lang="en-US" dirty="0"/>
              <a:t>graph for </a:t>
            </a:r>
            <a:r>
              <a:rPr lang="en-US" dirty="0">
                <a:solidFill>
                  <a:srgbClr val="FF0000"/>
                </a:solidFill>
              </a:rPr>
              <a:t>fib(6)</a:t>
            </a:r>
            <a:r>
              <a:rPr lang="en-US" dirty="0"/>
              <a:t>:</a:t>
            </a:r>
          </a:p>
        </p:txBody>
      </p:sp>
      <p:pic>
        <p:nvPicPr>
          <p:cNvPr id="5" name="Content Placeholder 4" descr="feb21img1.gif"/>
          <p:cNvPicPr>
            <a:picLocks noGrp="1" noChangeAspect="1"/>
          </p:cNvPicPr>
          <p:nvPr>
            <p:ph idx="1"/>
          </p:nvPr>
        </p:nvPicPr>
        <p:blipFill>
          <a:blip r:embed="rId2"/>
          <a:srcRect l="-51762" r="-51762"/>
          <a:stretch>
            <a:fillRect/>
          </a:stretch>
        </p:blipFill>
        <p:spPr>
          <a:xfrm>
            <a:off x="2385138" y="1600200"/>
            <a:ext cx="7946691" cy="4525963"/>
          </a:xfrm>
        </p:spPr>
      </p:pic>
      <p:sp>
        <p:nvSpPr>
          <p:cNvPr id="6" name="TextBox 5"/>
          <p:cNvSpPr txBox="1"/>
          <p:nvPr/>
        </p:nvSpPr>
        <p:spPr>
          <a:xfrm>
            <a:off x="457200" y="1417638"/>
            <a:ext cx="33022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fib(int</a:t>
            </a: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</a:t>
            </a:r>
            <a:r>
              <a:rPr lang="en-US" dirty="0"/>
              <a:t>if (</a:t>
            </a:r>
            <a:r>
              <a:rPr lang="en-US" dirty="0" err="1"/>
              <a:t>val</a:t>
            </a:r>
            <a:r>
              <a:rPr lang="en-US" dirty="0"/>
              <a:t> &lt;= 2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</a:t>
            </a:r>
            <a:r>
              <a:rPr lang="en-US" dirty="0"/>
              <a:t>return 1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else</a:t>
            </a:r>
          </a:p>
          <a:p>
            <a:r>
              <a:rPr lang="en-US" dirty="0" smtClean="0"/>
              <a:t>      </a:t>
            </a:r>
            <a:r>
              <a:rPr lang="en-US" dirty="0"/>
              <a:t>return </a:t>
            </a:r>
            <a:r>
              <a:rPr lang="en-US" dirty="0" err="1"/>
              <a:t>fib(val</a:t>
            </a:r>
            <a:r>
              <a:rPr lang="en-US" dirty="0"/>
              <a:t> - 1) + </a:t>
            </a:r>
            <a:r>
              <a:rPr lang="en-US" dirty="0" err="1"/>
              <a:t>fib(val</a:t>
            </a:r>
            <a:r>
              <a:rPr lang="en-US" dirty="0"/>
              <a:t> - 2)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6962506" y="1600200"/>
            <a:ext cx="1187829" cy="711306"/>
          </a:xfrm>
          <a:prstGeom prst="wedgeRoundRectCallout">
            <a:avLst>
              <a:gd name="adj1" fmla="val -111602"/>
              <a:gd name="adj2" fmla="val -10714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First call </a:t>
            </a:r>
            <a:r>
              <a:rPr lang="en-US" dirty="0" err="1" smtClean="0"/>
              <a:t>val</a:t>
            </a:r>
            <a:r>
              <a:rPr lang="en-US" dirty="0" smtClean="0"/>
              <a:t> = 6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77675" y="6240152"/>
            <a:ext cx="767520" cy="1827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6</a:t>
            </a:r>
            <a:endParaRPr lang="en-US" sz="1400" dirty="0"/>
          </a:p>
        </p:txBody>
      </p:sp>
      <p:sp>
        <p:nvSpPr>
          <p:cNvPr id="10" name="Oval 9"/>
          <p:cNvSpPr/>
          <p:nvPr/>
        </p:nvSpPr>
        <p:spPr>
          <a:xfrm>
            <a:off x="5728992" y="1581928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common method of simplification is to divide a problem into </a:t>
            </a:r>
            <a:r>
              <a:rPr lang="en-US" dirty="0" err="1"/>
              <a:t>subproblems</a:t>
            </a:r>
            <a:r>
              <a:rPr lang="en-US" dirty="0"/>
              <a:t> of the same type.</a:t>
            </a:r>
            <a:r>
              <a:rPr lang="en-US" dirty="0" smtClean="0"/>
              <a:t> </a:t>
            </a:r>
          </a:p>
          <a:p>
            <a:r>
              <a:rPr lang="en-US" dirty="0"/>
              <a:t>The function calls itself recursively on a smaller version of the </a:t>
            </a:r>
            <a:r>
              <a:rPr lang="en-US" dirty="0" smtClean="0"/>
              <a:t>input</a:t>
            </a:r>
          </a:p>
          <a:p>
            <a:r>
              <a:rPr lang="en-US" dirty="0"/>
              <a:t>class of objects or methods exhibit recursive behavior when they can be defined by two properties</a:t>
            </a:r>
            <a:r>
              <a:rPr lang="en-US" dirty="0" smtClean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/>
              <a:t>simple base case (or cases), </a:t>
            </a:r>
            <a:r>
              <a:rPr lang="en-US" dirty="0" smtClean="0"/>
              <a:t>and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/>
              <a:t>set of rules which reduce all other cases toward the base case</a:t>
            </a:r>
            <a:r>
              <a:rPr lang="en-US" dirty="0" smtClean="0"/>
              <a:t>. (General case)</a:t>
            </a:r>
            <a:endParaRPr lang="en-US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2:Call </a:t>
            </a:r>
            <a:r>
              <a:rPr lang="en-US" dirty="0"/>
              <a:t>graph for </a:t>
            </a:r>
            <a:r>
              <a:rPr lang="en-US" dirty="0">
                <a:solidFill>
                  <a:srgbClr val="000000"/>
                </a:solidFill>
              </a:rPr>
              <a:t>fib(6)</a:t>
            </a:r>
            <a:r>
              <a:rPr lang="en-US" dirty="0"/>
              <a:t>:</a:t>
            </a:r>
          </a:p>
        </p:txBody>
      </p:sp>
      <p:pic>
        <p:nvPicPr>
          <p:cNvPr id="5" name="Content Placeholder 4" descr="feb21img1.gif"/>
          <p:cNvPicPr>
            <a:picLocks noGrp="1" noChangeAspect="1"/>
          </p:cNvPicPr>
          <p:nvPr>
            <p:ph idx="1"/>
          </p:nvPr>
        </p:nvPicPr>
        <p:blipFill>
          <a:blip r:embed="rId2"/>
          <a:srcRect l="-51762" r="-51762"/>
          <a:stretch>
            <a:fillRect/>
          </a:stretch>
        </p:blipFill>
        <p:spPr>
          <a:xfrm>
            <a:off x="2385138" y="1600200"/>
            <a:ext cx="7946691" cy="4525963"/>
          </a:xfrm>
        </p:spPr>
      </p:pic>
      <p:sp>
        <p:nvSpPr>
          <p:cNvPr id="6" name="TextBox 5"/>
          <p:cNvSpPr txBox="1"/>
          <p:nvPr/>
        </p:nvSpPr>
        <p:spPr>
          <a:xfrm>
            <a:off x="457200" y="1417638"/>
            <a:ext cx="33022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fib(int</a:t>
            </a: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</a:t>
            </a:r>
            <a:r>
              <a:rPr lang="en-US" dirty="0"/>
              <a:t>if (</a:t>
            </a:r>
            <a:r>
              <a:rPr lang="en-US" dirty="0" err="1"/>
              <a:t>val</a:t>
            </a:r>
            <a:r>
              <a:rPr lang="en-US" dirty="0"/>
              <a:t> &lt;= 2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</a:t>
            </a:r>
            <a:r>
              <a:rPr lang="en-US" dirty="0"/>
              <a:t>return 1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else</a:t>
            </a:r>
          </a:p>
          <a:p>
            <a:r>
              <a:rPr lang="en-US" dirty="0" smtClean="0"/>
              <a:t>      </a:t>
            </a:r>
            <a:r>
              <a:rPr lang="en-US" dirty="0"/>
              <a:t>return </a:t>
            </a:r>
            <a:r>
              <a:rPr lang="en-US" dirty="0" err="1">
                <a:solidFill>
                  <a:srgbClr val="FF0000"/>
                </a:solidFill>
              </a:rPr>
              <a:t>fib(val</a:t>
            </a:r>
            <a:r>
              <a:rPr lang="en-US" dirty="0">
                <a:solidFill>
                  <a:srgbClr val="FF0000"/>
                </a:solidFill>
              </a:rPr>
              <a:t> - 1) </a:t>
            </a:r>
            <a:r>
              <a:rPr lang="en-US" dirty="0"/>
              <a:t>+ </a:t>
            </a:r>
            <a:r>
              <a:rPr lang="en-US" dirty="0" err="1"/>
              <a:t>fib(val</a:t>
            </a:r>
            <a:r>
              <a:rPr lang="en-US" dirty="0"/>
              <a:t> - 2)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77675" y="6240152"/>
            <a:ext cx="767520" cy="1827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6</a:t>
            </a:r>
            <a:endParaRPr lang="en-US" sz="1400" dirty="0"/>
          </a:p>
        </p:txBody>
      </p:sp>
      <p:sp>
        <p:nvSpPr>
          <p:cNvPr id="10" name="Oval 9"/>
          <p:cNvSpPr/>
          <p:nvPr/>
        </p:nvSpPr>
        <p:spPr>
          <a:xfrm>
            <a:off x="5728992" y="1581928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7114906" y="1752600"/>
            <a:ext cx="1355229" cy="711306"/>
          </a:xfrm>
          <a:prstGeom prst="wedgeRoundRectCallout">
            <a:avLst>
              <a:gd name="adj1" fmla="val -55448"/>
              <a:gd name="adj2" fmla="val 80482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Second  call </a:t>
            </a:r>
            <a:r>
              <a:rPr lang="en-US" dirty="0" err="1" smtClean="0"/>
              <a:t>val</a:t>
            </a:r>
            <a:r>
              <a:rPr lang="en-US" dirty="0" smtClean="0"/>
              <a:t> = 5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77675" y="6053071"/>
            <a:ext cx="767520" cy="1827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12" name="Oval 11"/>
          <p:cNvSpPr/>
          <p:nvPr/>
        </p:nvSpPr>
        <p:spPr>
          <a:xfrm>
            <a:off x="6575815" y="2582674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2:Call </a:t>
            </a:r>
            <a:r>
              <a:rPr lang="en-US" dirty="0"/>
              <a:t>graph for </a:t>
            </a:r>
            <a:r>
              <a:rPr lang="en-US" dirty="0">
                <a:solidFill>
                  <a:srgbClr val="000000"/>
                </a:solidFill>
              </a:rPr>
              <a:t>fib(6)</a:t>
            </a:r>
            <a:r>
              <a:rPr lang="en-US" dirty="0"/>
              <a:t>:</a:t>
            </a:r>
          </a:p>
        </p:txBody>
      </p:sp>
      <p:pic>
        <p:nvPicPr>
          <p:cNvPr id="5" name="Content Placeholder 4" descr="feb21img1.gif"/>
          <p:cNvPicPr>
            <a:picLocks noGrp="1" noChangeAspect="1"/>
          </p:cNvPicPr>
          <p:nvPr>
            <p:ph idx="1"/>
          </p:nvPr>
        </p:nvPicPr>
        <p:blipFill>
          <a:blip r:embed="rId2"/>
          <a:srcRect l="-51762" r="-51762"/>
          <a:stretch>
            <a:fillRect/>
          </a:stretch>
        </p:blipFill>
        <p:spPr>
          <a:xfrm>
            <a:off x="2385138" y="1600200"/>
            <a:ext cx="7946691" cy="4525963"/>
          </a:xfrm>
        </p:spPr>
      </p:pic>
      <p:sp>
        <p:nvSpPr>
          <p:cNvPr id="6" name="TextBox 5"/>
          <p:cNvSpPr txBox="1"/>
          <p:nvPr/>
        </p:nvSpPr>
        <p:spPr>
          <a:xfrm>
            <a:off x="457200" y="1417638"/>
            <a:ext cx="33022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fib(int</a:t>
            </a: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</a:t>
            </a:r>
            <a:r>
              <a:rPr lang="en-US" dirty="0"/>
              <a:t>if (</a:t>
            </a:r>
            <a:r>
              <a:rPr lang="en-US" dirty="0" err="1"/>
              <a:t>val</a:t>
            </a:r>
            <a:r>
              <a:rPr lang="en-US" dirty="0"/>
              <a:t> &lt;= 2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</a:t>
            </a:r>
            <a:r>
              <a:rPr lang="en-US" dirty="0"/>
              <a:t>return 1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else</a:t>
            </a:r>
          </a:p>
          <a:p>
            <a:r>
              <a:rPr lang="en-US" dirty="0" smtClean="0"/>
              <a:t>      </a:t>
            </a:r>
            <a:r>
              <a:rPr lang="en-US" dirty="0"/>
              <a:t>return </a:t>
            </a:r>
            <a:r>
              <a:rPr lang="en-US" dirty="0" err="1">
                <a:solidFill>
                  <a:srgbClr val="FF0000"/>
                </a:solidFill>
              </a:rPr>
              <a:t>fib(val</a:t>
            </a:r>
            <a:r>
              <a:rPr lang="en-US" dirty="0">
                <a:solidFill>
                  <a:srgbClr val="FF0000"/>
                </a:solidFill>
              </a:rPr>
              <a:t> - 1) </a:t>
            </a:r>
            <a:r>
              <a:rPr lang="en-US" dirty="0"/>
              <a:t>+ </a:t>
            </a:r>
            <a:r>
              <a:rPr lang="en-US" dirty="0" err="1"/>
              <a:t>fib(val</a:t>
            </a:r>
            <a:r>
              <a:rPr lang="en-US" dirty="0"/>
              <a:t> - 2)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77675" y="6240152"/>
            <a:ext cx="767520" cy="1827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6</a:t>
            </a:r>
            <a:endParaRPr lang="en-US" sz="1400" dirty="0"/>
          </a:p>
        </p:txBody>
      </p:sp>
      <p:sp>
        <p:nvSpPr>
          <p:cNvPr id="10" name="Oval 9"/>
          <p:cNvSpPr/>
          <p:nvPr/>
        </p:nvSpPr>
        <p:spPr>
          <a:xfrm>
            <a:off x="5728992" y="1581928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7331571" y="2128779"/>
            <a:ext cx="1355229" cy="711306"/>
          </a:xfrm>
          <a:prstGeom prst="wedgeRoundRectCallout">
            <a:avLst>
              <a:gd name="adj1" fmla="val -39941"/>
              <a:gd name="adj2" fmla="val 153696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3rd  call </a:t>
            </a:r>
          </a:p>
          <a:p>
            <a:pPr algn="ctr"/>
            <a:r>
              <a:rPr lang="en-US" dirty="0" err="1" smtClean="0"/>
              <a:t>val</a:t>
            </a:r>
            <a:r>
              <a:rPr lang="en-US" dirty="0" smtClean="0"/>
              <a:t> = 4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77675" y="6053071"/>
            <a:ext cx="767520" cy="1827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12" name="Oval 11"/>
          <p:cNvSpPr/>
          <p:nvPr/>
        </p:nvSpPr>
        <p:spPr>
          <a:xfrm>
            <a:off x="6575815" y="2582674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188002" y="3591934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77675" y="5870343"/>
            <a:ext cx="767520" cy="1827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2:Call </a:t>
            </a:r>
            <a:r>
              <a:rPr lang="en-US" dirty="0"/>
              <a:t>graph for </a:t>
            </a:r>
            <a:r>
              <a:rPr lang="en-US" dirty="0">
                <a:solidFill>
                  <a:srgbClr val="000000"/>
                </a:solidFill>
              </a:rPr>
              <a:t>fib(6)</a:t>
            </a:r>
            <a:r>
              <a:rPr lang="en-US" dirty="0"/>
              <a:t>:</a:t>
            </a:r>
          </a:p>
        </p:txBody>
      </p:sp>
      <p:pic>
        <p:nvPicPr>
          <p:cNvPr id="5" name="Content Placeholder 4" descr="feb21img1.gif"/>
          <p:cNvPicPr>
            <a:picLocks noGrp="1" noChangeAspect="1"/>
          </p:cNvPicPr>
          <p:nvPr>
            <p:ph idx="1"/>
          </p:nvPr>
        </p:nvPicPr>
        <p:blipFill>
          <a:blip r:embed="rId2"/>
          <a:srcRect l="-51762" r="-51762"/>
          <a:stretch>
            <a:fillRect/>
          </a:stretch>
        </p:blipFill>
        <p:spPr>
          <a:xfrm>
            <a:off x="2385138" y="1600200"/>
            <a:ext cx="7946691" cy="4525963"/>
          </a:xfrm>
        </p:spPr>
      </p:pic>
      <p:sp>
        <p:nvSpPr>
          <p:cNvPr id="6" name="TextBox 5"/>
          <p:cNvSpPr txBox="1"/>
          <p:nvPr/>
        </p:nvSpPr>
        <p:spPr>
          <a:xfrm>
            <a:off x="457200" y="1417638"/>
            <a:ext cx="33022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fib(int</a:t>
            </a: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</a:t>
            </a:r>
            <a:r>
              <a:rPr lang="en-US" dirty="0"/>
              <a:t>if (</a:t>
            </a:r>
            <a:r>
              <a:rPr lang="en-US" dirty="0" err="1"/>
              <a:t>val</a:t>
            </a:r>
            <a:r>
              <a:rPr lang="en-US" dirty="0"/>
              <a:t> &lt;= 2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</a:t>
            </a:r>
            <a:r>
              <a:rPr lang="en-US" dirty="0"/>
              <a:t>return 1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else</a:t>
            </a:r>
          </a:p>
          <a:p>
            <a:r>
              <a:rPr lang="en-US" dirty="0" smtClean="0"/>
              <a:t>      </a:t>
            </a:r>
            <a:r>
              <a:rPr lang="en-US" dirty="0"/>
              <a:t>return </a:t>
            </a:r>
            <a:r>
              <a:rPr lang="en-US" dirty="0" err="1">
                <a:solidFill>
                  <a:srgbClr val="FF0000"/>
                </a:solidFill>
              </a:rPr>
              <a:t>fib(val</a:t>
            </a:r>
            <a:r>
              <a:rPr lang="en-US" dirty="0">
                <a:solidFill>
                  <a:srgbClr val="FF0000"/>
                </a:solidFill>
              </a:rPr>
              <a:t> - 1) </a:t>
            </a:r>
            <a:r>
              <a:rPr lang="en-US" dirty="0"/>
              <a:t>+ </a:t>
            </a:r>
            <a:r>
              <a:rPr lang="en-US" dirty="0" err="1"/>
              <a:t>fib(val</a:t>
            </a:r>
            <a:r>
              <a:rPr lang="en-US" dirty="0"/>
              <a:t> - 2)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77675" y="6240152"/>
            <a:ext cx="767520" cy="1827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6</a:t>
            </a:r>
            <a:endParaRPr lang="en-US" sz="1400" dirty="0"/>
          </a:p>
        </p:txBody>
      </p:sp>
      <p:sp>
        <p:nvSpPr>
          <p:cNvPr id="10" name="Oval 9"/>
          <p:cNvSpPr/>
          <p:nvPr/>
        </p:nvSpPr>
        <p:spPr>
          <a:xfrm>
            <a:off x="5728992" y="1581928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7717956" y="3184341"/>
            <a:ext cx="1355229" cy="711306"/>
          </a:xfrm>
          <a:prstGeom prst="wedgeRoundRectCallout">
            <a:avLst>
              <a:gd name="adj1" fmla="val -39941"/>
              <a:gd name="adj2" fmla="val 153696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4th  call </a:t>
            </a:r>
          </a:p>
          <a:p>
            <a:pPr algn="ctr"/>
            <a:r>
              <a:rPr lang="en-US" dirty="0" err="1" smtClean="0"/>
              <a:t>val</a:t>
            </a:r>
            <a:r>
              <a:rPr lang="en-US" dirty="0" smtClean="0"/>
              <a:t> = 3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77675" y="6053071"/>
            <a:ext cx="767520" cy="1827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12" name="Oval 11"/>
          <p:cNvSpPr/>
          <p:nvPr/>
        </p:nvSpPr>
        <p:spPr>
          <a:xfrm>
            <a:off x="6575815" y="2582674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188002" y="3591934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77675" y="5870343"/>
            <a:ext cx="767520" cy="1827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977675" y="5687615"/>
            <a:ext cx="767520" cy="1827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6" name="Oval 15"/>
          <p:cNvSpPr/>
          <p:nvPr/>
        </p:nvSpPr>
        <p:spPr>
          <a:xfrm>
            <a:off x="7550557" y="4596934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2:Call </a:t>
            </a:r>
            <a:r>
              <a:rPr lang="en-US" dirty="0"/>
              <a:t>graph for </a:t>
            </a:r>
            <a:r>
              <a:rPr lang="en-US" dirty="0">
                <a:solidFill>
                  <a:srgbClr val="000000"/>
                </a:solidFill>
              </a:rPr>
              <a:t>fib(6)</a:t>
            </a:r>
            <a:r>
              <a:rPr lang="en-US" dirty="0"/>
              <a:t>:</a:t>
            </a:r>
          </a:p>
        </p:txBody>
      </p:sp>
      <p:pic>
        <p:nvPicPr>
          <p:cNvPr id="5" name="Content Placeholder 4" descr="feb21img1.gif"/>
          <p:cNvPicPr>
            <a:picLocks noGrp="1" noChangeAspect="1"/>
          </p:cNvPicPr>
          <p:nvPr>
            <p:ph idx="1"/>
          </p:nvPr>
        </p:nvPicPr>
        <p:blipFill>
          <a:blip r:embed="rId2"/>
          <a:srcRect l="-51762" r="-51762"/>
          <a:stretch>
            <a:fillRect/>
          </a:stretch>
        </p:blipFill>
        <p:spPr>
          <a:xfrm>
            <a:off x="2385138" y="1600200"/>
            <a:ext cx="7946691" cy="4525963"/>
          </a:xfrm>
        </p:spPr>
      </p:pic>
      <p:sp>
        <p:nvSpPr>
          <p:cNvPr id="6" name="TextBox 5"/>
          <p:cNvSpPr txBox="1"/>
          <p:nvPr/>
        </p:nvSpPr>
        <p:spPr>
          <a:xfrm>
            <a:off x="457200" y="1417638"/>
            <a:ext cx="33022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fib(int</a:t>
            </a: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</a:t>
            </a:r>
            <a:r>
              <a:rPr lang="en-US" dirty="0"/>
              <a:t>if (</a:t>
            </a:r>
            <a:r>
              <a:rPr lang="en-US" dirty="0" err="1"/>
              <a:t>val</a:t>
            </a:r>
            <a:r>
              <a:rPr lang="en-US" dirty="0"/>
              <a:t> &lt;= 2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</a:t>
            </a:r>
            <a:r>
              <a:rPr lang="en-US" dirty="0"/>
              <a:t>return 1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else</a:t>
            </a:r>
          </a:p>
          <a:p>
            <a:r>
              <a:rPr lang="en-US" dirty="0" smtClean="0"/>
              <a:t>      </a:t>
            </a:r>
            <a:r>
              <a:rPr lang="en-US" dirty="0"/>
              <a:t>return </a:t>
            </a:r>
            <a:r>
              <a:rPr lang="en-US" dirty="0" err="1">
                <a:solidFill>
                  <a:srgbClr val="FF0000"/>
                </a:solidFill>
              </a:rPr>
              <a:t>fib(val</a:t>
            </a:r>
            <a:r>
              <a:rPr lang="en-US" dirty="0">
                <a:solidFill>
                  <a:srgbClr val="FF0000"/>
                </a:solidFill>
              </a:rPr>
              <a:t> - 1) </a:t>
            </a:r>
            <a:r>
              <a:rPr lang="en-US" dirty="0"/>
              <a:t>+ </a:t>
            </a:r>
            <a:r>
              <a:rPr lang="en-US" dirty="0" err="1"/>
              <a:t>fib(val</a:t>
            </a:r>
            <a:r>
              <a:rPr lang="en-US" dirty="0"/>
              <a:t> - 2)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77675" y="6240152"/>
            <a:ext cx="767520" cy="1827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6</a:t>
            </a:r>
            <a:endParaRPr lang="en-US" sz="1400" dirty="0"/>
          </a:p>
        </p:txBody>
      </p:sp>
      <p:sp>
        <p:nvSpPr>
          <p:cNvPr id="10" name="Oval 9"/>
          <p:cNvSpPr/>
          <p:nvPr/>
        </p:nvSpPr>
        <p:spPr>
          <a:xfrm>
            <a:off x="5728992" y="1581928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7717956" y="3184341"/>
            <a:ext cx="1355229" cy="711306"/>
          </a:xfrm>
          <a:prstGeom prst="wedgeRoundRectCallout">
            <a:avLst>
              <a:gd name="adj1" fmla="val -15669"/>
              <a:gd name="adj2" fmla="val 29113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5th  call </a:t>
            </a:r>
          </a:p>
          <a:p>
            <a:pPr algn="ctr"/>
            <a:r>
              <a:rPr lang="en-US" dirty="0" err="1" smtClean="0"/>
              <a:t>val</a:t>
            </a:r>
            <a:r>
              <a:rPr lang="en-US" dirty="0" smtClean="0"/>
              <a:t> = 2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77675" y="6053071"/>
            <a:ext cx="767520" cy="1827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12" name="Oval 11"/>
          <p:cNvSpPr/>
          <p:nvPr/>
        </p:nvSpPr>
        <p:spPr>
          <a:xfrm>
            <a:off x="6575815" y="2582674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188002" y="3591934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77675" y="5870343"/>
            <a:ext cx="767520" cy="1827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977675" y="5687615"/>
            <a:ext cx="767520" cy="1827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6" name="Oval 15"/>
          <p:cNvSpPr/>
          <p:nvPr/>
        </p:nvSpPr>
        <p:spPr>
          <a:xfrm>
            <a:off x="7550557" y="4596934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797260" y="5596917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77675" y="5505553"/>
            <a:ext cx="767520" cy="1827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2:Call </a:t>
            </a:r>
            <a:r>
              <a:rPr lang="en-US" dirty="0"/>
              <a:t>graph for </a:t>
            </a:r>
            <a:r>
              <a:rPr lang="en-US" dirty="0">
                <a:solidFill>
                  <a:srgbClr val="000000"/>
                </a:solidFill>
              </a:rPr>
              <a:t>fib(6)</a:t>
            </a:r>
            <a:r>
              <a:rPr lang="en-US" dirty="0"/>
              <a:t>:</a:t>
            </a:r>
          </a:p>
        </p:txBody>
      </p:sp>
      <p:pic>
        <p:nvPicPr>
          <p:cNvPr id="5" name="Content Placeholder 4" descr="feb21img1.gif"/>
          <p:cNvPicPr>
            <a:picLocks noGrp="1" noChangeAspect="1"/>
          </p:cNvPicPr>
          <p:nvPr>
            <p:ph idx="1"/>
          </p:nvPr>
        </p:nvPicPr>
        <p:blipFill>
          <a:blip r:embed="rId2"/>
          <a:srcRect l="-51762" r="-51762"/>
          <a:stretch>
            <a:fillRect/>
          </a:stretch>
        </p:blipFill>
        <p:spPr>
          <a:xfrm>
            <a:off x="2385138" y="1600200"/>
            <a:ext cx="7946691" cy="4525963"/>
          </a:xfrm>
        </p:spPr>
      </p:pic>
      <p:sp>
        <p:nvSpPr>
          <p:cNvPr id="6" name="TextBox 5"/>
          <p:cNvSpPr txBox="1"/>
          <p:nvPr/>
        </p:nvSpPr>
        <p:spPr>
          <a:xfrm>
            <a:off x="457200" y="1417638"/>
            <a:ext cx="33022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fib(int</a:t>
            </a: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</a:t>
            </a:r>
            <a:r>
              <a:rPr lang="en-US" dirty="0"/>
              <a:t>if (</a:t>
            </a:r>
            <a:r>
              <a:rPr lang="en-US" dirty="0" err="1"/>
              <a:t>val</a:t>
            </a:r>
            <a:r>
              <a:rPr lang="en-US" dirty="0"/>
              <a:t> &lt;= 2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</a:t>
            </a:r>
            <a:r>
              <a:rPr lang="en-US" dirty="0"/>
              <a:t>return 1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else</a:t>
            </a:r>
          </a:p>
          <a:p>
            <a:r>
              <a:rPr lang="en-US" dirty="0" smtClean="0"/>
              <a:t>      </a:t>
            </a:r>
            <a:r>
              <a:rPr lang="en-US" dirty="0"/>
              <a:t>return </a:t>
            </a:r>
            <a:r>
              <a:rPr lang="en-US" dirty="0" err="1"/>
              <a:t>fib(val</a:t>
            </a:r>
            <a:r>
              <a:rPr lang="en-US" dirty="0"/>
              <a:t> - 1) + </a:t>
            </a:r>
            <a:r>
              <a:rPr lang="en-US" dirty="0" err="1">
                <a:solidFill>
                  <a:srgbClr val="FF0000"/>
                </a:solidFill>
              </a:rPr>
              <a:t>fib(val</a:t>
            </a:r>
            <a:r>
              <a:rPr lang="en-US" dirty="0">
                <a:solidFill>
                  <a:srgbClr val="FF0000"/>
                </a:solidFill>
              </a:rPr>
              <a:t> - 2)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77675" y="6240152"/>
            <a:ext cx="767520" cy="1827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6</a:t>
            </a:r>
            <a:endParaRPr lang="en-US" sz="1400" dirty="0"/>
          </a:p>
        </p:txBody>
      </p:sp>
      <p:sp>
        <p:nvSpPr>
          <p:cNvPr id="10" name="Oval 9"/>
          <p:cNvSpPr/>
          <p:nvPr/>
        </p:nvSpPr>
        <p:spPr>
          <a:xfrm>
            <a:off x="5728992" y="1581928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5448670" y="5596917"/>
            <a:ext cx="1355229" cy="711306"/>
          </a:xfrm>
          <a:prstGeom prst="wedgeRoundRectCallout">
            <a:avLst>
              <a:gd name="adj1" fmla="val 88834"/>
              <a:gd name="adj2" fmla="val -5576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r>
              <a:rPr lang="en-US" dirty="0" smtClean="0"/>
              <a:t>th  call </a:t>
            </a:r>
          </a:p>
          <a:p>
            <a:pPr algn="ctr"/>
            <a:r>
              <a:rPr lang="en-US" dirty="0" err="1" smtClean="0"/>
              <a:t>val</a:t>
            </a:r>
            <a:r>
              <a:rPr lang="en-US" dirty="0" smtClean="0"/>
              <a:t> = 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77675" y="6053071"/>
            <a:ext cx="767520" cy="1827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12" name="Oval 11"/>
          <p:cNvSpPr/>
          <p:nvPr/>
        </p:nvSpPr>
        <p:spPr>
          <a:xfrm>
            <a:off x="6575815" y="2582674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188002" y="3591934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77675" y="5870343"/>
            <a:ext cx="767520" cy="1827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977675" y="5687615"/>
            <a:ext cx="767520" cy="1827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6" name="Oval 15"/>
          <p:cNvSpPr/>
          <p:nvPr/>
        </p:nvSpPr>
        <p:spPr>
          <a:xfrm>
            <a:off x="7550557" y="4596934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312991" y="5596917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77675" y="5505553"/>
            <a:ext cx="767520" cy="1827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977675" y="5322825"/>
            <a:ext cx="767520" cy="1827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20" name="Oval 19"/>
          <p:cNvSpPr/>
          <p:nvPr/>
        </p:nvSpPr>
        <p:spPr>
          <a:xfrm>
            <a:off x="7797260" y="5597584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2:Call </a:t>
            </a:r>
            <a:r>
              <a:rPr lang="en-US" dirty="0"/>
              <a:t>graph for </a:t>
            </a:r>
            <a:r>
              <a:rPr lang="en-US" dirty="0">
                <a:solidFill>
                  <a:srgbClr val="000000"/>
                </a:solidFill>
              </a:rPr>
              <a:t>fib(6)</a:t>
            </a:r>
            <a:r>
              <a:rPr lang="en-US" dirty="0"/>
              <a:t>:</a:t>
            </a:r>
          </a:p>
        </p:txBody>
      </p:sp>
      <p:pic>
        <p:nvPicPr>
          <p:cNvPr id="5" name="Content Placeholder 4" descr="feb21img1.gif"/>
          <p:cNvPicPr>
            <a:picLocks noGrp="1" noChangeAspect="1"/>
          </p:cNvPicPr>
          <p:nvPr>
            <p:ph idx="1"/>
          </p:nvPr>
        </p:nvPicPr>
        <p:blipFill>
          <a:blip r:embed="rId2"/>
          <a:srcRect l="-51762" r="-51762"/>
          <a:stretch>
            <a:fillRect/>
          </a:stretch>
        </p:blipFill>
        <p:spPr>
          <a:xfrm>
            <a:off x="2385138" y="1600200"/>
            <a:ext cx="7946691" cy="4525963"/>
          </a:xfrm>
        </p:spPr>
      </p:pic>
      <p:sp>
        <p:nvSpPr>
          <p:cNvPr id="6" name="TextBox 5"/>
          <p:cNvSpPr txBox="1"/>
          <p:nvPr/>
        </p:nvSpPr>
        <p:spPr>
          <a:xfrm>
            <a:off x="457200" y="1417638"/>
            <a:ext cx="33022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fib(int</a:t>
            </a: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</a:t>
            </a:r>
            <a:r>
              <a:rPr lang="en-US" dirty="0"/>
              <a:t>if (</a:t>
            </a:r>
            <a:r>
              <a:rPr lang="en-US" dirty="0" err="1"/>
              <a:t>val</a:t>
            </a:r>
            <a:r>
              <a:rPr lang="en-US" dirty="0"/>
              <a:t> &lt;= 2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</a:t>
            </a:r>
            <a:r>
              <a:rPr lang="en-US" dirty="0">
                <a:solidFill>
                  <a:srgbClr val="FF0000"/>
                </a:solidFill>
              </a:rPr>
              <a:t>return 1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else</a:t>
            </a:r>
          </a:p>
          <a:p>
            <a:r>
              <a:rPr lang="en-US" dirty="0" smtClean="0"/>
              <a:t>      </a:t>
            </a:r>
            <a:r>
              <a:rPr lang="en-US" dirty="0"/>
              <a:t>return </a:t>
            </a:r>
            <a:r>
              <a:rPr lang="en-US" dirty="0" err="1"/>
              <a:t>fib(val</a:t>
            </a:r>
            <a:r>
              <a:rPr lang="en-US" dirty="0"/>
              <a:t> - 1) + </a:t>
            </a:r>
            <a:r>
              <a:rPr lang="en-US" dirty="0" err="1"/>
              <a:t>fib(val</a:t>
            </a:r>
            <a:r>
              <a:rPr lang="en-US" dirty="0"/>
              <a:t> - 2)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77675" y="6240152"/>
            <a:ext cx="767520" cy="1827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6</a:t>
            </a:r>
            <a:endParaRPr lang="en-US" sz="1400" dirty="0"/>
          </a:p>
        </p:txBody>
      </p:sp>
      <p:sp>
        <p:nvSpPr>
          <p:cNvPr id="10" name="Oval 9"/>
          <p:cNvSpPr/>
          <p:nvPr/>
        </p:nvSpPr>
        <p:spPr>
          <a:xfrm>
            <a:off x="5728992" y="1581928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2001035" y="3591935"/>
            <a:ext cx="1758421" cy="1551850"/>
          </a:xfrm>
          <a:prstGeom prst="wedgeRoundRectCallout">
            <a:avLst>
              <a:gd name="adj1" fmla="val -60661"/>
              <a:gd name="adj2" fmla="val 65385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During 6</a:t>
            </a:r>
            <a:r>
              <a:rPr lang="en-US" baseline="30000" dirty="0" smtClean="0"/>
              <a:t>th</a:t>
            </a:r>
            <a:r>
              <a:rPr lang="en-US" dirty="0" smtClean="0"/>
              <a:t> call, 1 is returned and stack is popped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77675" y="6053071"/>
            <a:ext cx="767520" cy="1827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12" name="Oval 11"/>
          <p:cNvSpPr/>
          <p:nvPr/>
        </p:nvSpPr>
        <p:spPr>
          <a:xfrm>
            <a:off x="6575815" y="2582674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188002" y="3591934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77675" y="5870343"/>
            <a:ext cx="767520" cy="1827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977675" y="5687615"/>
            <a:ext cx="767520" cy="1827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6" name="Oval 15"/>
          <p:cNvSpPr/>
          <p:nvPr/>
        </p:nvSpPr>
        <p:spPr>
          <a:xfrm>
            <a:off x="7550557" y="4596934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797260" y="5596917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77675" y="5505553"/>
            <a:ext cx="767520" cy="1827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977675" y="5322825"/>
            <a:ext cx="767520" cy="1827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20" name="Oval 19"/>
          <p:cNvSpPr/>
          <p:nvPr/>
        </p:nvSpPr>
        <p:spPr>
          <a:xfrm>
            <a:off x="7312991" y="5597584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011331" y="522825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7312991" y="5143785"/>
            <a:ext cx="237566" cy="179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2:Call </a:t>
            </a:r>
            <a:r>
              <a:rPr lang="en-US" dirty="0"/>
              <a:t>graph for </a:t>
            </a:r>
            <a:r>
              <a:rPr lang="en-US" dirty="0">
                <a:solidFill>
                  <a:srgbClr val="000000"/>
                </a:solidFill>
              </a:rPr>
              <a:t>fib(6)</a:t>
            </a:r>
            <a:r>
              <a:rPr lang="en-US" dirty="0"/>
              <a:t>:</a:t>
            </a:r>
          </a:p>
        </p:txBody>
      </p:sp>
      <p:pic>
        <p:nvPicPr>
          <p:cNvPr id="5" name="Content Placeholder 4" descr="feb21img1.gif"/>
          <p:cNvPicPr>
            <a:picLocks noGrp="1" noChangeAspect="1"/>
          </p:cNvPicPr>
          <p:nvPr>
            <p:ph idx="1"/>
          </p:nvPr>
        </p:nvPicPr>
        <p:blipFill>
          <a:blip r:embed="rId2"/>
          <a:srcRect l="-51762" r="-51762"/>
          <a:stretch>
            <a:fillRect/>
          </a:stretch>
        </p:blipFill>
        <p:spPr>
          <a:xfrm>
            <a:off x="2385138" y="1600200"/>
            <a:ext cx="7946691" cy="4525963"/>
          </a:xfrm>
        </p:spPr>
      </p:pic>
      <p:sp>
        <p:nvSpPr>
          <p:cNvPr id="6" name="TextBox 5"/>
          <p:cNvSpPr txBox="1"/>
          <p:nvPr/>
        </p:nvSpPr>
        <p:spPr>
          <a:xfrm>
            <a:off x="457200" y="1417638"/>
            <a:ext cx="33022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fib(int</a:t>
            </a: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</a:t>
            </a:r>
            <a:r>
              <a:rPr lang="en-US" dirty="0"/>
              <a:t>if (</a:t>
            </a:r>
            <a:r>
              <a:rPr lang="en-US" dirty="0" err="1"/>
              <a:t>val</a:t>
            </a:r>
            <a:r>
              <a:rPr lang="en-US" dirty="0"/>
              <a:t> &lt;= 2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</a:t>
            </a:r>
            <a:r>
              <a:rPr lang="en-US" dirty="0">
                <a:solidFill>
                  <a:srgbClr val="000000"/>
                </a:solidFill>
              </a:rPr>
              <a:t>return 1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else</a:t>
            </a:r>
          </a:p>
          <a:p>
            <a:r>
              <a:rPr lang="en-US" dirty="0" smtClean="0"/>
              <a:t>      </a:t>
            </a:r>
            <a:r>
              <a:rPr lang="en-US" dirty="0"/>
              <a:t>return </a:t>
            </a:r>
            <a:r>
              <a:rPr lang="en-US" dirty="0" err="1">
                <a:solidFill>
                  <a:srgbClr val="FF0000"/>
                </a:solidFill>
              </a:rPr>
              <a:t>fib(val</a:t>
            </a:r>
            <a:r>
              <a:rPr lang="en-US" dirty="0">
                <a:solidFill>
                  <a:srgbClr val="FF0000"/>
                </a:solidFill>
              </a:rPr>
              <a:t> - 1) </a:t>
            </a:r>
            <a:r>
              <a:rPr lang="en-US" dirty="0"/>
              <a:t>+ </a:t>
            </a:r>
            <a:r>
              <a:rPr lang="en-US" dirty="0" err="1"/>
              <a:t>fib(val</a:t>
            </a:r>
            <a:r>
              <a:rPr lang="en-US" dirty="0"/>
              <a:t> - 2)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77675" y="6240152"/>
            <a:ext cx="767520" cy="1827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6</a:t>
            </a:r>
            <a:endParaRPr lang="en-US" sz="1400" dirty="0"/>
          </a:p>
        </p:txBody>
      </p:sp>
      <p:sp>
        <p:nvSpPr>
          <p:cNvPr id="10" name="Oval 9"/>
          <p:cNvSpPr/>
          <p:nvPr/>
        </p:nvSpPr>
        <p:spPr>
          <a:xfrm>
            <a:off x="5728992" y="1581928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2001035" y="3591935"/>
            <a:ext cx="1758421" cy="1551850"/>
          </a:xfrm>
          <a:prstGeom prst="wedgeRoundRectCallout">
            <a:avLst>
              <a:gd name="adj1" fmla="val -63779"/>
              <a:gd name="adj2" fmla="val 7833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 is returned to top activation record with </a:t>
            </a:r>
          </a:p>
          <a:p>
            <a:pPr algn="ctr"/>
            <a:r>
              <a:rPr lang="en-US" dirty="0" err="1" smtClean="0"/>
              <a:t>val</a:t>
            </a:r>
            <a:r>
              <a:rPr lang="en-US" dirty="0" smtClean="0"/>
              <a:t> = 2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77675" y="6053071"/>
            <a:ext cx="767520" cy="1827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12" name="Oval 11"/>
          <p:cNvSpPr/>
          <p:nvPr/>
        </p:nvSpPr>
        <p:spPr>
          <a:xfrm>
            <a:off x="6575815" y="2582674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188002" y="3591934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77675" y="5870343"/>
            <a:ext cx="767520" cy="1827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977675" y="5687615"/>
            <a:ext cx="767520" cy="1827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6" name="Oval 15"/>
          <p:cNvSpPr/>
          <p:nvPr/>
        </p:nvSpPr>
        <p:spPr>
          <a:xfrm>
            <a:off x="7550557" y="4596934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77675" y="5505553"/>
            <a:ext cx="767520" cy="1827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20" name="Oval 19"/>
          <p:cNvSpPr/>
          <p:nvPr/>
        </p:nvSpPr>
        <p:spPr>
          <a:xfrm>
            <a:off x="7797252" y="5597584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312991" y="5596917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011331" y="522825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7312991" y="5143785"/>
            <a:ext cx="237566" cy="179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2:Call </a:t>
            </a:r>
            <a:r>
              <a:rPr lang="en-US" dirty="0"/>
              <a:t>graph for </a:t>
            </a:r>
            <a:r>
              <a:rPr lang="en-US" dirty="0">
                <a:solidFill>
                  <a:srgbClr val="000000"/>
                </a:solidFill>
              </a:rPr>
              <a:t>fib(6)</a:t>
            </a:r>
            <a:r>
              <a:rPr lang="en-US" dirty="0"/>
              <a:t>:</a:t>
            </a:r>
          </a:p>
        </p:txBody>
      </p:sp>
      <p:pic>
        <p:nvPicPr>
          <p:cNvPr id="5" name="Content Placeholder 4" descr="feb21img1.gif"/>
          <p:cNvPicPr>
            <a:picLocks noGrp="1" noChangeAspect="1"/>
          </p:cNvPicPr>
          <p:nvPr>
            <p:ph idx="1"/>
          </p:nvPr>
        </p:nvPicPr>
        <p:blipFill>
          <a:blip r:embed="rId2"/>
          <a:srcRect l="-51762" r="-51762"/>
          <a:stretch>
            <a:fillRect/>
          </a:stretch>
        </p:blipFill>
        <p:spPr>
          <a:xfrm>
            <a:off x="2385138" y="1600200"/>
            <a:ext cx="7946691" cy="4525963"/>
          </a:xfrm>
        </p:spPr>
      </p:pic>
      <p:sp>
        <p:nvSpPr>
          <p:cNvPr id="6" name="TextBox 5"/>
          <p:cNvSpPr txBox="1"/>
          <p:nvPr/>
        </p:nvSpPr>
        <p:spPr>
          <a:xfrm>
            <a:off x="457200" y="1417638"/>
            <a:ext cx="33022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fib(int</a:t>
            </a: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</a:t>
            </a:r>
            <a:r>
              <a:rPr lang="en-US" dirty="0"/>
              <a:t>if (</a:t>
            </a:r>
            <a:r>
              <a:rPr lang="en-US" dirty="0" err="1"/>
              <a:t>val</a:t>
            </a:r>
            <a:r>
              <a:rPr lang="en-US" dirty="0"/>
              <a:t> &lt;= 2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</a:t>
            </a:r>
            <a:r>
              <a:rPr lang="en-US" dirty="0">
                <a:solidFill>
                  <a:srgbClr val="FF0000"/>
                </a:solidFill>
              </a:rPr>
              <a:t>return 1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else</a:t>
            </a:r>
          </a:p>
          <a:p>
            <a:r>
              <a:rPr lang="en-US" dirty="0" smtClean="0"/>
              <a:t>      </a:t>
            </a:r>
            <a:r>
              <a:rPr lang="en-US" dirty="0"/>
              <a:t>return </a:t>
            </a:r>
            <a:r>
              <a:rPr lang="en-US" dirty="0" err="1"/>
              <a:t>fib(val</a:t>
            </a:r>
            <a:r>
              <a:rPr lang="en-US" dirty="0"/>
              <a:t> - 1) + </a:t>
            </a:r>
            <a:r>
              <a:rPr lang="en-US" dirty="0" err="1"/>
              <a:t>fib(val</a:t>
            </a:r>
            <a:r>
              <a:rPr lang="en-US" dirty="0"/>
              <a:t> - 2)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77675" y="6240152"/>
            <a:ext cx="767520" cy="1827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6</a:t>
            </a:r>
            <a:endParaRPr lang="en-US" sz="1400" dirty="0"/>
          </a:p>
        </p:txBody>
      </p:sp>
      <p:sp>
        <p:nvSpPr>
          <p:cNvPr id="10" name="Oval 9"/>
          <p:cNvSpPr/>
          <p:nvPr/>
        </p:nvSpPr>
        <p:spPr>
          <a:xfrm>
            <a:off x="5728992" y="1581928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2001035" y="3591935"/>
            <a:ext cx="1758421" cy="1551850"/>
          </a:xfrm>
          <a:prstGeom prst="wedgeRoundRectCallout">
            <a:avLst>
              <a:gd name="adj1" fmla="val -63779"/>
              <a:gd name="adj2" fmla="val 7833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 is returned and stack is popped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77675" y="6053071"/>
            <a:ext cx="767520" cy="1827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12" name="Oval 11"/>
          <p:cNvSpPr/>
          <p:nvPr/>
        </p:nvSpPr>
        <p:spPr>
          <a:xfrm>
            <a:off x="6575815" y="2582674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188002" y="3591934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77675" y="5870343"/>
            <a:ext cx="767520" cy="1827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977675" y="5687615"/>
            <a:ext cx="767520" cy="1827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6" name="Oval 15"/>
          <p:cNvSpPr/>
          <p:nvPr/>
        </p:nvSpPr>
        <p:spPr>
          <a:xfrm>
            <a:off x="7550557" y="4596934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77675" y="5505553"/>
            <a:ext cx="767520" cy="1827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20" name="Oval 19"/>
          <p:cNvSpPr/>
          <p:nvPr/>
        </p:nvSpPr>
        <p:spPr>
          <a:xfrm>
            <a:off x="7797252" y="5597584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312991" y="5596917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011331" y="522825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7312991" y="5143785"/>
            <a:ext cx="237566" cy="179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459185" y="5738081"/>
            <a:ext cx="182743" cy="314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2:Call </a:t>
            </a:r>
            <a:r>
              <a:rPr lang="en-US" dirty="0"/>
              <a:t>graph for </a:t>
            </a:r>
            <a:r>
              <a:rPr lang="en-US" dirty="0">
                <a:solidFill>
                  <a:srgbClr val="000000"/>
                </a:solidFill>
              </a:rPr>
              <a:t>fib(6)</a:t>
            </a:r>
            <a:r>
              <a:rPr lang="en-US" dirty="0"/>
              <a:t>:</a:t>
            </a:r>
          </a:p>
        </p:txBody>
      </p:sp>
      <p:pic>
        <p:nvPicPr>
          <p:cNvPr id="5" name="Content Placeholder 4" descr="feb21img1.gif"/>
          <p:cNvPicPr>
            <a:picLocks noGrp="1" noChangeAspect="1"/>
          </p:cNvPicPr>
          <p:nvPr>
            <p:ph idx="1"/>
          </p:nvPr>
        </p:nvPicPr>
        <p:blipFill>
          <a:blip r:embed="rId2"/>
          <a:srcRect l="-51762" r="-51762"/>
          <a:stretch>
            <a:fillRect/>
          </a:stretch>
        </p:blipFill>
        <p:spPr>
          <a:xfrm>
            <a:off x="2385138" y="1600200"/>
            <a:ext cx="7946691" cy="4525963"/>
          </a:xfrm>
        </p:spPr>
      </p:pic>
      <p:sp>
        <p:nvSpPr>
          <p:cNvPr id="6" name="TextBox 5"/>
          <p:cNvSpPr txBox="1"/>
          <p:nvPr/>
        </p:nvSpPr>
        <p:spPr>
          <a:xfrm>
            <a:off x="457200" y="1417638"/>
            <a:ext cx="33022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fib(int</a:t>
            </a: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</a:t>
            </a:r>
            <a:r>
              <a:rPr lang="en-US" dirty="0"/>
              <a:t>if (</a:t>
            </a:r>
            <a:r>
              <a:rPr lang="en-US" dirty="0" err="1"/>
              <a:t>val</a:t>
            </a:r>
            <a:r>
              <a:rPr lang="en-US" dirty="0"/>
              <a:t> &lt;= 2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</a:t>
            </a:r>
            <a:r>
              <a:rPr lang="en-US" dirty="0">
                <a:solidFill>
                  <a:srgbClr val="FF0000"/>
                </a:solidFill>
              </a:rPr>
              <a:t>return 1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else</a:t>
            </a:r>
          </a:p>
          <a:p>
            <a:r>
              <a:rPr lang="en-US" dirty="0" smtClean="0"/>
              <a:t>      </a:t>
            </a:r>
            <a:r>
              <a:rPr lang="en-US" dirty="0"/>
              <a:t>return </a:t>
            </a:r>
            <a:r>
              <a:rPr lang="en-US" dirty="0" err="1"/>
              <a:t>fib(val</a:t>
            </a:r>
            <a:r>
              <a:rPr lang="en-US" dirty="0"/>
              <a:t> - 1) + </a:t>
            </a:r>
            <a:r>
              <a:rPr lang="en-US" dirty="0" err="1"/>
              <a:t>fib(val</a:t>
            </a:r>
            <a:r>
              <a:rPr lang="en-US" dirty="0"/>
              <a:t> - 2)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77675" y="6240152"/>
            <a:ext cx="767520" cy="1827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6</a:t>
            </a:r>
            <a:endParaRPr lang="en-US" sz="1400" dirty="0"/>
          </a:p>
        </p:txBody>
      </p:sp>
      <p:sp>
        <p:nvSpPr>
          <p:cNvPr id="10" name="Oval 9"/>
          <p:cNvSpPr/>
          <p:nvPr/>
        </p:nvSpPr>
        <p:spPr>
          <a:xfrm>
            <a:off x="5728992" y="1581928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2001035" y="3591935"/>
            <a:ext cx="1758421" cy="1551850"/>
          </a:xfrm>
          <a:prstGeom prst="wedgeRoundRectCallout">
            <a:avLst>
              <a:gd name="adj1" fmla="val -63779"/>
              <a:gd name="adj2" fmla="val 7833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 is returned and stack is popped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77675" y="6053071"/>
            <a:ext cx="767520" cy="1827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12" name="Oval 11"/>
          <p:cNvSpPr/>
          <p:nvPr/>
        </p:nvSpPr>
        <p:spPr>
          <a:xfrm>
            <a:off x="6575815" y="2582674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188002" y="3591934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77675" y="5870343"/>
            <a:ext cx="767520" cy="1827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977675" y="5687615"/>
            <a:ext cx="767520" cy="1827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6" name="Oval 15"/>
          <p:cNvSpPr/>
          <p:nvPr/>
        </p:nvSpPr>
        <p:spPr>
          <a:xfrm>
            <a:off x="7550557" y="4596934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77675" y="5505553"/>
            <a:ext cx="767520" cy="1827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20" name="Oval 19"/>
          <p:cNvSpPr/>
          <p:nvPr/>
        </p:nvSpPr>
        <p:spPr>
          <a:xfrm>
            <a:off x="7797252" y="5597584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312991" y="5596917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011331" y="522825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7312991" y="5143785"/>
            <a:ext cx="237566" cy="179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327206" y="522825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rot="10800000">
            <a:off x="8080512" y="5143121"/>
            <a:ext cx="246695" cy="1797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459185" y="5738081"/>
            <a:ext cx="182743" cy="314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897768" y="5738081"/>
            <a:ext cx="182743" cy="314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2:Call </a:t>
            </a:r>
            <a:r>
              <a:rPr lang="en-US" dirty="0"/>
              <a:t>graph for </a:t>
            </a:r>
            <a:r>
              <a:rPr lang="en-US" dirty="0">
                <a:solidFill>
                  <a:srgbClr val="000000"/>
                </a:solidFill>
              </a:rPr>
              <a:t>fib(6)</a:t>
            </a:r>
            <a:r>
              <a:rPr lang="en-US" dirty="0"/>
              <a:t>:</a:t>
            </a:r>
          </a:p>
        </p:txBody>
      </p:sp>
      <p:pic>
        <p:nvPicPr>
          <p:cNvPr id="5" name="Content Placeholder 4" descr="feb21img1.gif"/>
          <p:cNvPicPr>
            <a:picLocks noGrp="1" noChangeAspect="1"/>
          </p:cNvPicPr>
          <p:nvPr>
            <p:ph idx="1"/>
          </p:nvPr>
        </p:nvPicPr>
        <p:blipFill>
          <a:blip r:embed="rId2"/>
          <a:srcRect l="-51762" r="-51762"/>
          <a:stretch>
            <a:fillRect/>
          </a:stretch>
        </p:blipFill>
        <p:spPr>
          <a:xfrm>
            <a:off x="2385138" y="1600200"/>
            <a:ext cx="7946691" cy="4525963"/>
          </a:xfrm>
        </p:spPr>
      </p:pic>
      <p:sp>
        <p:nvSpPr>
          <p:cNvPr id="6" name="TextBox 5"/>
          <p:cNvSpPr txBox="1"/>
          <p:nvPr/>
        </p:nvSpPr>
        <p:spPr>
          <a:xfrm>
            <a:off x="457200" y="1417638"/>
            <a:ext cx="33022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fib(int</a:t>
            </a: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</a:t>
            </a:r>
            <a:r>
              <a:rPr lang="en-US" dirty="0"/>
              <a:t>if (</a:t>
            </a:r>
            <a:r>
              <a:rPr lang="en-US" dirty="0" err="1"/>
              <a:t>val</a:t>
            </a:r>
            <a:r>
              <a:rPr lang="en-US" dirty="0"/>
              <a:t> &lt;= 2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</a:t>
            </a:r>
            <a:r>
              <a:rPr lang="en-US" dirty="0"/>
              <a:t>return 1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else</a:t>
            </a:r>
          </a:p>
          <a:p>
            <a:r>
              <a:rPr lang="en-US" dirty="0" smtClean="0"/>
              <a:t>      </a:t>
            </a:r>
            <a:r>
              <a:rPr lang="en-US" dirty="0"/>
              <a:t>return </a:t>
            </a:r>
            <a:r>
              <a:rPr lang="en-US" dirty="0" err="1"/>
              <a:t>fib(val</a:t>
            </a:r>
            <a:r>
              <a:rPr lang="en-US" dirty="0"/>
              <a:t> - 1) + </a:t>
            </a:r>
            <a:r>
              <a:rPr lang="en-US" dirty="0" err="1">
                <a:solidFill>
                  <a:srgbClr val="FF0000"/>
                </a:solidFill>
              </a:rPr>
              <a:t>fib(val</a:t>
            </a:r>
            <a:r>
              <a:rPr lang="en-US" dirty="0">
                <a:solidFill>
                  <a:srgbClr val="FF0000"/>
                </a:solidFill>
              </a:rPr>
              <a:t> - 2)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77675" y="6240152"/>
            <a:ext cx="767520" cy="1827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6</a:t>
            </a:r>
            <a:endParaRPr lang="en-US" sz="1400" dirty="0"/>
          </a:p>
        </p:txBody>
      </p:sp>
      <p:sp>
        <p:nvSpPr>
          <p:cNvPr id="10" name="Oval 9"/>
          <p:cNvSpPr/>
          <p:nvPr/>
        </p:nvSpPr>
        <p:spPr>
          <a:xfrm>
            <a:off x="5728992" y="1581928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2001035" y="3591934"/>
            <a:ext cx="1758421" cy="1743707"/>
          </a:xfrm>
          <a:prstGeom prst="wedgeRoundRectCallout">
            <a:avLst>
              <a:gd name="adj1" fmla="val -63779"/>
              <a:gd name="adj2" fmla="val 7833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 is returned to activation record on the top of stack with </a:t>
            </a:r>
            <a:r>
              <a:rPr lang="en-US" dirty="0" err="1" smtClean="0"/>
              <a:t>val</a:t>
            </a:r>
            <a:r>
              <a:rPr lang="en-US" dirty="0" smtClean="0"/>
              <a:t> = 3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77675" y="6053071"/>
            <a:ext cx="767520" cy="1827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12" name="Oval 11"/>
          <p:cNvSpPr/>
          <p:nvPr/>
        </p:nvSpPr>
        <p:spPr>
          <a:xfrm>
            <a:off x="6575815" y="2582674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188002" y="3591934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77675" y="5870343"/>
            <a:ext cx="767520" cy="1827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977675" y="5687615"/>
            <a:ext cx="767520" cy="1827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6" name="Oval 15"/>
          <p:cNvSpPr/>
          <p:nvPr/>
        </p:nvSpPr>
        <p:spPr>
          <a:xfrm>
            <a:off x="7550557" y="4596934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797252" y="5597584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312991" y="5596917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011331" y="522825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7312991" y="5143785"/>
            <a:ext cx="237566" cy="179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327206" y="522825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rot="10800000">
            <a:off x="8080512" y="5143121"/>
            <a:ext cx="246695" cy="1797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459185" y="5738081"/>
            <a:ext cx="182743" cy="314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897768" y="5738081"/>
            <a:ext cx="182743" cy="314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do I </a:t>
            </a:r>
            <a:r>
              <a:rPr lang="en-US" dirty="0" smtClean="0"/>
              <a:t>need to define a recursive solution?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Decomposition into smaller problems of same </a:t>
            </a:r>
            <a:r>
              <a:rPr lang="en-US" dirty="0" smtClean="0"/>
              <a:t>type</a:t>
            </a:r>
          </a:p>
          <a:p>
            <a:r>
              <a:rPr lang="en-US" dirty="0" smtClean="0"/>
              <a:t>Recursive </a:t>
            </a:r>
            <a:r>
              <a:rPr lang="en-US" dirty="0"/>
              <a:t>calls must diminish problem </a:t>
            </a:r>
            <a:r>
              <a:rPr lang="en-US" dirty="0" smtClean="0"/>
              <a:t>size</a:t>
            </a:r>
          </a:p>
          <a:p>
            <a:r>
              <a:rPr lang="en-US" dirty="0" smtClean="0"/>
              <a:t>Necessity </a:t>
            </a:r>
            <a:r>
              <a:rPr lang="en-US" dirty="0"/>
              <a:t>of base </a:t>
            </a:r>
            <a:r>
              <a:rPr lang="en-US" dirty="0" smtClean="0"/>
              <a:t>case</a:t>
            </a:r>
          </a:p>
          <a:p>
            <a:r>
              <a:rPr lang="en-US" dirty="0" smtClean="0"/>
              <a:t>Base </a:t>
            </a:r>
            <a:r>
              <a:rPr lang="en-US" dirty="0"/>
              <a:t>case must be reached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2:Call </a:t>
            </a:r>
            <a:r>
              <a:rPr lang="en-US" dirty="0"/>
              <a:t>graph for </a:t>
            </a:r>
            <a:r>
              <a:rPr lang="en-US" dirty="0">
                <a:solidFill>
                  <a:srgbClr val="000000"/>
                </a:solidFill>
              </a:rPr>
              <a:t>fib(6)</a:t>
            </a:r>
            <a:r>
              <a:rPr lang="en-US" dirty="0"/>
              <a:t>:</a:t>
            </a:r>
          </a:p>
        </p:txBody>
      </p:sp>
      <p:pic>
        <p:nvPicPr>
          <p:cNvPr id="5" name="Content Placeholder 4" descr="feb21img1.gif"/>
          <p:cNvPicPr>
            <a:picLocks noGrp="1" noChangeAspect="1"/>
          </p:cNvPicPr>
          <p:nvPr>
            <p:ph idx="1"/>
          </p:nvPr>
        </p:nvPicPr>
        <p:blipFill>
          <a:blip r:embed="rId2"/>
          <a:srcRect l="-51762" r="-51762"/>
          <a:stretch>
            <a:fillRect/>
          </a:stretch>
        </p:blipFill>
        <p:spPr>
          <a:xfrm>
            <a:off x="2385138" y="1600200"/>
            <a:ext cx="7946691" cy="4525963"/>
          </a:xfrm>
        </p:spPr>
      </p:pic>
      <p:sp>
        <p:nvSpPr>
          <p:cNvPr id="6" name="TextBox 5"/>
          <p:cNvSpPr txBox="1"/>
          <p:nvPr/>
        </p:nvSpPr>
        <p:spPr>
          <a:xfrm>
            <a:off x="457200" y="1417638"/>
            <a:ext cx="33022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fib(int</a:t>
            </a: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</a:t>
            </a:r>
            <a:r>
              <a:rPr lang="en-US" dirty="0"/>
              <a:t>if (</a:t>
            </a:r>
            <a:r>
              <a:rPr lang="en-US" dirty="0" err="1"/>
              <a:t>val</a:t>
            </a:r>
            <a:r>
              <a:rPr lang="en-US" dirty="0"/>
              <a:t> &lt;= 2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</a:t>
            </a:r>
            <a:r>
              <a:rPr lang="en-US" dirty="0"/>
              <a:t>return 1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else</a:t>
            </a:r>
          </a:p>
          <a:p>
            <a:r>
              <a:rPr lang="en-US" dirty="0" smtClean="0"/>
              <a:t>      </a:t>
            </a:r>
            <a:r>
              <a:rPr lang="en-US" dirty="0"/>
              <a:t>return </a:t>
            </a:r>
            <a:r>
              <a:rPr lang="en-US" dirty="0" err="1"/>
              <a:t>fib(val</a:t>
            </a:r>
            <a:r>
              <a:rPr lang="en-US" dirty="0"/>
              <a:t> - 1) + </a:t>
            </a:r>
            <a:r>
              <a:rPr lang="en-US" dirty="0" err="1">
                <a:solidFill>
                  <a:srgbClr val="FF0000"/>
                </a:solidFill>
              </a:rPr>
              <a:t>fib(val</a:t>
            </a:r>
            <a:r>
              <a:rPr lang="en-US" dirty="0">
                <a:solidFill>
                  <a:srgbClr val="FF0000"/>
                </a:solidFill>
              </a:rPr>
              <a:t> - 2)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77675" y="6240152"/>
            <a:ext cx="767520" cy="1827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6</a:t>
            </a:r>
            <a:endParaRPr lang="en-US" sz="1400" dirty="0"/>
          </a:p>
        </p:txBody>
      </p:sp>
      <p:sp>
        <p:nvSpPr>
          <p:cNvPr id="10" name="Oval 9"/>
          <p:cNvSpPr/>
          <p:nvPr/>
        </p:nvSpPr>
        <p:spPr>
          <a:xfrm>
            <a:off x="5728992" y="1581928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2001035" y="3591934"/>
            <a:ext cx="1758421" cy="1743707"/>
          </a:xfrm>
          <a:prstGeom prst="wedgeRoundRectCallout">
            <a:avLst>
              <a:gd name="adj1" fmla="val -62479"/>
              <a:gd name="adj2" fmla="val 63916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Fib(1) is called and its activation record is pushed onto the stack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77675" y="6053071"/>
            <a:ext cx="767520" cy="1827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12" name="Oval 11"/>
          <p:cNvSpPr/>
          <p:nvPr/>
        </p:nvSpPr>
        <p:spPr>
          <a:xfrm>
            <a:off x="6575815" y="2582674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188002" y="3591934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77675" y="5870343"/>
            <a:ext cx="767520" cy="1827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977675" y="5687615"/>
            <a:ext cx="767520" cy="1827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6" name="Oval 15"/>
          <p:cNvSpPr/>
          <p:nvPr/>
        </p:nvSpPr>
        <p:spPr>
          <a:xfrm>
            <a:off x="7550557" y="4596934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797252" y="5597584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312991" y="5596917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011331" y="522825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7312991" y="5143785"/>
            <a:ext cx="237566" cy="179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327206" y="522825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rot="10800000">
            <a:off x="8080512" y="5143121"/>
            <a:ext cx="246695" cy="1797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459185" y="5738081"/>
            <a:ext cx="182743" cy="314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897768" y="5738081"/>
            <a:ext cx="182743" cy="314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977675" y="5506220"/>
            <a:ext cx="767520" cy="1827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2:Call </a:t>
            </a:r>
            <a:r>
              <a:rPr lang="en-US" dirty="0"/>
              <a:t>graph for </a:t>
            </a:r>
            <a:r>
              <a:rPr lang="en-US" dirty="0">
                <a:solidFill>
                  <a:srgbClr val="000000"/>
                </a:solidFill>
              </a:rPr>
              <a:t>fib(6)</a:t>
            </a:r>
            <a:r>
              <a:rPr lang="en-US" dirty="0"/>
              <a:t>:</a:t>
            </a:r>
          </a:p>
        </p:txBody>
      </p:sp>
      <p:pic>
        <p:nvPicPr>
          <p:cNvPr id="5" name="Content Placeholder 4" descr="feb21img1.gif"/>
          <p:cNvPicPr>
            <a:picLocks noGrp="1" noChangeAspect="1"/>
          </p:cNvPicPr>
          <p:nvPr>
            <p:ph idx="1"/>
          </p:nvPr>
        </p:nvPicPr>
        <p:blipFill>
          <a:blip r:embed="rId2"/>
          <a:srcRect l="-51762" r="-51762"/>
          <a:stretch>
            <a:fillRect/>
          </a:stretch>
        </p:blipFill>
        <p:spPr>
          <a:xfrm>
            <a:off x="2385138" y="1600200"/>
            <a:ext cx="7946691" cy="4525963"/>
          </a:xfrm>
        </p:spPr>
      </p:pic>
      <p:sp>
        <p:nvSpPr>
          <p:cNvPr id="6" name="TextBox 5"/>
          <p:cNvSpPr txBox="1"/>
          <p:nvPr/>
        </p:nvSpPr>
        <p:spPr>
          <a:xfrm>
            <a:off x="457200" y="1417638"/>
            <a:ext cx="33022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fib(int</a:t>
            </a: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</a:t>
            </a:r>
            <a:r>
              <a:rPr lang="en-US" dirty="0"/>
              <a:t>if (</a:t>
            </a:r>
            <a:r>
              <a:rPr lang="en-US" dirty="0" err="1"/>
              <a:t>val</a:t>
            </a:r>
            <a:r>
              <a:rPr lang="en-US" dirty="0"/>
              <a:t> &lt;= 2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</a:t>
            </a:r>
            <a:r>
              <a:rPr lang="en-US" dirty="0"/>
              <a:t>return 1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else</a:t>
            </a:r>
          </a:p>
          <a:p>
            <a:r>
              <a:rPr lang="en-US" dirty="0" smtClean="0"/>
              <a:t>      </a:t>
            </a:r>
            <a:r>
              <a:rPr lang="en-US" dirty="0"/>
              <a:t>return </a:t>
            </a:r>
            <a:r>
              <a:rPr lang="en-US" dirty="0" err="1"/>
              <a:t>fib(val</a:t>
            </a:r>
            <a:r>
              <a:rPr lang="en-US" dirty="0"/>
              <a:t> - 1) + </a:t>
            </a:r>
            <a:r>
              <a:rPr lang="en-US" dirty="0" err="1">
                <a:solidFill>
                  <a:srgbClr val="FF0000"/>
                </a:solidFill>
              </a:rPr>
              <a:t>fib(val</a:t>
            </a:r>
            <a:r>
              <a:rPr lang="en-US" dirty="0">
                <a:solidFill>
                  <a:srgbClr val="FF0000"/>
                </a:solidFill>
              </a:rPr>
              <a:t> - 2)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77675" y="6240152"/>
            <a:ext cx="767520" cy="1827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6</a:t>
            </a:r>
            <a:endParaRPr lang="en-US" sz="1400" dirty="0"/>
          </a:p>
        </p:txBody>
      </p:sp>
      <p:sp>
        <p:nvSpPr>
          <p:cNvPr id="10" name="Oval 9"/>
          <p:cNvSpPr/>
          <p:nvPr/>
        </p:nvSpPr>
        <p:spPr>
          <a:xfrm>
            <a:off x="5728992" y="1581928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2001035" y="3591934"/>
            <a:ext cx="1758421" cy="1743707"/>
          </a:xfrm>
          <a:prstGeom prst="wedgeRoundRectCallout">
            <a:avLst>
              <a:gd name="adj1" fmla="val -62479"/>
              <a:gd name="adj2" fmla="val 63916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val</a:t>
            </a:r>
            <a:r>
              <a:rPr lang="en-US" dirty="0" smtClean="0"/>
              <a:t> = 1, so 1 is returned and activation record is popped from the stack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77675" y="6053071"/>
            <a:ext cx="767520" cy="1827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12" name="Oval 11"/>
          <p:cNvSpPr/>
          <p:nvPr/>
        </p:nvSpPr>
        <p:spPr>
          <a:xfrm>
            <a:off x="6575815" y="2582674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188002" y="3591934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77675" y="5870343"/>
            <a:ext cx="767520" cy="1827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977675" y="5687615"/>
            <a:ext cx="767520" cy="1827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6" name="Oval 15"/>
          <p:cNvSpPr/>
          <p:nvPr/>
        </p:nvSpPr>
        <p:spPr>
          <a:xfrm>
            <a:off x="7550557" y="4596934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797252" y="5597584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312991" y="5596917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011331" y="522825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7312991" y="5143785"/>
            <a:ext cx="237566" cy="179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327206" y="522825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rot="10800000">
            <a:off x="8080512" y="5143121"/>
            <a:ext cx="246695" cy="1797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459185" y="5738081"/>
            <a:ext cx="182743" cy="314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897768" y="5738081"/>
            <a:ext cx="182743" cy="314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977675" y="5506220"/>
            <a:ext cx="767520" cy="1827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8051230" y="418614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rot="10800000">
            <a:off x="7804536" y="4101011"/>
            <a:ext cx="246695" cy="1797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2:Call </a:t>
            </a:r>
            <a:r>
              <a:rPr lang="en-US" dirty="0"/>
              <a:t>graph for </a:t>
            </a:r>
            <a:r>
              <a:rPr lang="en-US" dirty="0">
                <a:solidFill>
                  <a:srgbClr val="000000"/>
                </a:solidFill>
              </a:rPr>
              <a:t>fib(6)</a:t>
            </a:r>
            <a:r>
              <a:rPr lang="en-US" dirty="0"/>
              <a:t>:</a:t>
            </a:r>
          </a:p>
        </p:txBody>
      </p:sp>
      <p:pic>
        <p:nvPicPr>
          <p:cNvPr id="5" name="Content Placeholder 4" descr="feb21img1.gif"/>
          <p:cNvPicPr>
            <a:picLocks noGrp="1" noChangeAspect="1"/>
          </p:cNvPicPr>
          <p:nvPr>
            <p:ph idx="1"/>
          </p:nvPr>
        </p:nvPicPr>
        <p:blipFill>
          <a:blip r:embed="rId2"/>
          <a:srcRect l="-51762" r="-51762"/>
          <a:stretch>
            <a:fillRect/>
          </a:stretch>
        </p:blipFill>
        <p:spPr>
          <a:xfrm>
            <a:off x="2385138" y="1600200"/>
            <a:ext cx="7946691" cy="4525963"/>
          </a:xfrm>
        </p:spPr>
      </p:pic>
      <p:sp>
        <p:nvSpPr>
          <p:cNvPr id="6" name="TextBox 5"/>
          <p:cNvSpPr txBox="1"/>
          <p:nvPr/>
        </p:nvSpPr>
        <p:spPr>
          <a:xfrm>
            <a:off x="457200" y="1417638"/>
            <a:ext cx="33022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fib(int</a:t>
            </a: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</a:t>
            </a:r>
            <a:r>
              <a:rPr lang="en-US" dirty="0"/>
              <a:t>if (</a:t>
            </a:r>
            <a:r>
              <a:rPr lang="en-US" dirty="0" err="1"/>
              <a:t>val</a:t>
            </a:r>
            <a:r>
              <a:rPr lang="en-US" dirty="0"/>
              <a:t> &lt;= 2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</a:t>
            </a:r>
            <a:r>
              <a:rPr lang="en-US" dirty="0"/>
              <a:t>return 1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else</a:t>
            </a:r>
          </a:p>
          <a:p>
            <a:r>
              <a:rPr lang="en-US" dirty="0" smtClean="0"/>
              <a:t>      </a:t>
            </a:r>
            <a:r>
              <a:rPr lang="en-US" dirty="0"/>
              <a:t>return </a:t>
            </a:r>
            <a:r>
              <a:rPr lang="en-US" dirty="0" err="1"/>
              <a:t>fib(val</a:t>
            </a:r>
            <a:r>
              <a:rPr lang="en-US" dirty="0"/>
              <a:t> - 1) + </a:t>
            </a:r>
            <a:r>
              <a:rPr lang="en-US" dirty="0" err="1"/>
              <a:t>fib(val</a:t>
            </a:r>
            <a:r>
              <a:rPr lang="en-US" dirty="0"/>
              <a:t> - 2)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77675" y="6240152"/>
            <a:ext cx="767520" cy="1827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6</a:t>
            </a:r>
            <a:endParaRPr lang="en-US" sz="1400" dirty="0"/>
          </a:p>
        </p:txBody>
      </p:sp>
      <p:sp>
        <p:nvSpPr>
          <p:cNvPr id="10" name="Oval 9"/>
          <p:cNvSpPr/>
          <p:nvPr/>
        </p:nvSpPr>
        <p:spPr>
          <a:xfrm>
            <a:off x="5728992" y="1581928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2001035" y="3591934"/>
            <a:ext cx="1758421" cy="1743707"/>
          </a:xfrm>
          <a:prstGeom prst="wedgeRoundRectCallout">
            <a:avLst>
              <a:gd name="adj1" fmla="val -62479"/>
              <a:gd name="adj2" fmla="val 63916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Execution is at the end, so activation record is popped from the stack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77675" y="6053071"/>
            <a:ext cx="767520" cy="1827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12" name="Oval 11"/>
          <p:cNvSpPr/>
          <p:nvPr/>
        </p:nvSpPr>
        <p:spPr>
          <a:xfrm>
            <a:off x="6575815" y="2582674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188002" y="3591934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77675" y="5870343"/>
            <a:ext cx="767520" cy="1827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977675" y="5687615"/>
            <a:ext cx="767520" cy="1827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6" name="Oval 15"/>
          <p:cNvSpPr/>
          <p:nvPr/>
        </p:nvSpPr>
        <p:spPr>
          <a:xfrm>
            <a:off x="7550557" y="4596934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797252" y="5597584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312991" y="5596917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011331" y="522825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7312991" y="5143785"/>
            <a:ext cx="237566" cy="179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327206" y="522825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rot="10800000">
            <a:off x="8080512" y="5143121"/>
            <a:ext cx="246695" cy="1797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459185" y="5738081"/>
            <a:ext cx="182743" cy="314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897768" y="5738081"/>
            <a:ext cx="182743" cy="314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051230" y="418614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rot="10800000">
            <a:off x="7804536" y="4101011"/>
            <a:ext cx="246695" cy="1797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668440" y="4737513"/>
            <a:ext cx="182743" cy="314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rot="5400000">
            <a:off x="3617410" y="2601373"/>
            <a:ext cx="284093" cy="24669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2:Call </a:t>
            </a:r>
            <a:r>
              <a:rPr lang="en-US" dirty="0"/>
              <a:t>graph for </a:t>
            </a:r>
            <a:r>
              <a:rPr lang="en-US" dirty="0">
                <a:solidFill>
                  <a:srgbClr val="000000"/>
                </a:solidFill>
              </a:rPr>
              <a:t>fib(6)</a:t>
            </a:r>
            <a:r>
              <a:rPr lang="en-US" dirty="0"/>
              <a:t>:</a:t>
            </a:r>
          </a:p>
        </p:txBody>
      </p:sp>
      <p:pic>
        <p:nvPicPr>
          <p:cNvPr id="5" name="Content Placeholder 4" descr="feb21img1.gif"/>
          <p:cNvPicPr>
            <a:picLocks noGrp="1" noChangeAspect="1"/>
          </p:cNvPicPr>
          <p:nvPr>
            <p:ph idx="1"/>
          </p:nvPr>
        </p:nvPicPr>
        <p:blipFill>
          <a:blip r:embed="rId2"/>
          <a:srcRect l="-51762" r="-51762"/>
          <a:stretch>
            <a:fillRect/>
          </a:stretch>
        </p:blipFill>
        <p:spPr>
          <a:xfrm>
            <a:off x="2385138" y="1581928"/>
            <a:ext cx="7946691" cy="4525963"/>
          </a:xfrm>
        </p:spPr>
      </p:pic>
      <p:sp>
        <p:nvSpPr>
          <p:cNvPr id="6" name="TextBox 5"/>
          <p:cNvSpPr txBox="1"/>
          <p:nvPr/>
        </p:nvSpPr>
        <p:spPr>
          <a:xfrm>
            <a:off x="457200" y="1417638"/>
            <a:ext cx="33022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fib(int</a:t>
            </a: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</a:t>
            </a:r>
            <a:r>
              <a:rPr lang="en-US" dirty="0"/>
              <a:t>if (</a:t>
            </a:r>
            <a:r>
              <a:rPr lang="en-US" dirty="0" err="1"/>
              <a:t>val</a:t>
            </a:r>
            <a:r>
              <a:rPr lang="en-US" dirty="0"/>
              <a:t> &lt;= 2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</a:t>
            </a:r>
            <a:r>
              <a:rPr lang="en-US" dirty="0"/>
              <a:t>return 1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else</a:t>
            </a:r>
          </a:p>
          <a:p>
            <a:r>
              <a:rPr lang="en-US" dirty="0" smtClean="0"/>
              <a:t>      </a:t>
            </a:r>
            <a:r>
              <a:rPr lang="en-US" dirty="0"/>
              <a:t>return </a:t>
            </a:r>
            <a:r>
              <a:rPr lang="en-US" dirty="0" err="1"/>
              <a:t>fib(val</a:t>
            </a:r>
            <a:r>
              <a:rPr lang="en-US" dirty="0"/>
              <a:t> - 1) + </a:t>
            </a:r>
            <a:r>
              <a:rPr lang="en-US" dirty="0" err="1">
                <a:solidFill>
                  <a:srgbClr val="FF0000"/>
                </a:solidFill>
              </a:rPr>
              <a:t>fib(val</a:t>
            </a:r>
            <a:r>
              <a:rPr lang="en-US" dirty="0">
                <a:solidFill>
                  <a:srgbClr val="FF0000"/>
                </a:solidFill>
              </a:rPr>
              <a:t> - 2)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77675" y="6240152"/>
            <a:ext cx="767520" cy="1827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6</a:t>
            </a:r>
            <a:endParaRPr lang="en-US" sz="1400" dirty="0"/>
          </a:p>
        </p:txBody>
      </p:sp>
      <p:sp>
        <p:nvSpPr>
          <p:cNvPr id="10" name="Oval 9"/>
          <p:cNvSpPr/>
          <p:nvPr/>
        </p:nvSpPr>
        <p:spPr>
          <a:xfrm>
            <a:off x="5728992" y="1581928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2001035" y="3591934"/>
            <a:ext cx="1758421" cy="1743707"/>
          </a:xfrm>
          <a:prstGeom prst="wedgeRoundRectCallout">
            <a:avLst>
              <a:gd name="adj1" fmla="val -64353"/>
              <a:gd name="adj2" fmla="val 85175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Execution control returns to the place in the record at the top of the stack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77675" y="6053071"/>
            <a:ext cx="767520" cy="1827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12" name="Oval 11"/>
          <p:cNvSpPr/>
          <p:nvPr/>
        </p:nvSpPr>
        <p:spPr>
          <a:xfrm>
            <a:off x="6575815" y="2582674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188002" y="3591934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77675" y="5870343"/>
            <a:ext cx="767520" cy="1827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16" name="Oval 15"/>
          <p:cNvSpPr/>
          <p:nvPr/>
        </p:nvSpPr>
        <p:spPr>
          <a:xfrm>
            <a:off x="7550557" y="4596934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797252" y="5597584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312991" y="5596917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385919" y="4596934"/>
            <a:ext cx="1155506" cy="15547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897768" y="5738081"/>
            <a:ext cx="182743" cy="314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001802" y="40131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rot="10800000">
            <a:off x="7774420" y="3937016"/>
            <a:ext cx="246695" cy="1797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668440" y="4737513"/>
            <a:ext cx="182743" cy="314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552354" y="4097595"/>
            <a:ext cx="345414" cy="4993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88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312991" y="5597584"/>
            <a:ext cx="164299" cy="4554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2:Call </a:t>
            </a:r>
            <a:r>
              <a:rPr lang="en-US" dirty="0"/>
              <a:t>graph for </a:t>
            </a:r>
            <a:r>
              <a:rPr lang="en-US" dirty="0">
                <a:solidFill>
                  <a:srgbClr val="000000"/>
                </a:solidFill>
              </a:rPr>
              <a:t>fib(6)</a:t>
            </a:r>
            <a:r>
              <a:rPr lang="en-US" dirty="0"/>
              <a:t>:</a:t>
            </a:r>
          </a:p>
        </p:txBody>
      </p:sp>
      <p:pic>
        <p:nvPicPr>
          <p:cNvPr id="5" name="Content Placeholder 4" descr="feb21img1.gif"/>
          <p:cNvPicPr>
            <a:picLocks noGrp="1" noChangeAspect="1"/>
          </p:cNvPicPr>
          <p:nvPr>
            <p:ph idx="1"/>
          </p:nvPr>
        </p:nvPicPr>
        <p:blipFill>
          <a:blip r:embed="rId2"/>
          <a:srcRect l="-51762" r="-51762"/>
          <a:stretch>
            <a:fillRect/>
          </a:stretch>
        </p:blipFill>
        <p:spPr>
          <a:xfrm>
            <a:off x="2385138" y="1581928"/>
            <a:ext cx="7946691" cy="4525963"/>
          </a:xfrm>
        </p:spPr>
      </p:pic>
      <p:sp>
        <p:nvSpPr>
          <p:cNvPr id="6" name="TextBox 5"/>
          <p:cNvSpPr txBox="1"/>
          <p:nvPr/>
        </p:nvSpPr>
        <p:spPr>
          <a:xfrm>
            <a:off x="457200" y="1417638"/>
            <a:ext cx="33022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fib(int</a:t>
            </a: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</a:t>
            </a:r>
            <a:r>
              <a:rPr lang="en-US" dirty="0"/>
              <a:t>if (</a:t>
            </a:r>
            <a:r>
              <a:rPr lang="en-US" dirty="0" err="1"/>
              <a:t>val</a:t>
            </a:r>
            <a:r>
              <a:rPr lang="en-US" dirty="0"/>
              <a:t> &lt;= 2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</a:t>
            </a:r>
            <a:r>
              <a:rPr lang="en-US" dirty="0"/>
              <a:t>return 1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else</a:t>
            </a:r>
          </a:p>
          <a:p>
            <a:r>
              <a:rPr lang="en-US" dirty="0" smtClean="0"/>
              <a:t>      </a:t>
            </a:r>
            <a:r>
              <a:rPr lang="en-US" dirty="0"/>
              <a:t>return </a:t>
            </a:r>
            <a:r>
              <a:rPr lang="en-US" dirty="0" err="1"/>
              <a:t>fib(val</a:t>
            </a:r>
            <a:r>
              <a:rPr lang="en-US" dirty="0"/>
              <a:t> - 1) + </a:t>
            </a:r>
            <a:r>
              <a:rPr lang="en-US" dirty="0" err="1">
                <a:solidFill>
                  <a:srgbClr val="FF0000"/>
                </a:solidFill>
              </a:rPr>
              <a:t>fib(val</a:t>
            </a:r>
            <a:r>
              <a:rPr lang="en-US" dirty="0">
                <a:solidFill>
                  <a:srgbClr val="FF0000"/>
                </a:solidFill>
              </a:rPr>
              <a:t> - 2)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77675" y="6240152"/>
            <a:ext cx="767520" cy="1827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6</a:t>
            </a:r>
            <a:endParaRPr lang="en-US" sz="1400" dirty="0"/>
          </a:p>
        </p:txBody>
      </p:sp>
      <p:sp>
        <p:nvSpPr>
          <p:cNvPr id="10" name="Oval 9"/>
          <p:cNvSpPr/>
          <p:nvPr/>
        </p:nvSpPr>
        <p:spPr>
          <a:xfrm>
            <a:off x="5720754" y="1565452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2001035" y="3591934"/>
            <a:ext cx="1758421" cy="1743707"/>
          </a:xfrm>
          <a:prstGeom prst="wedgeRoundRectCallout">
            <a:avLst>
              <a:gd name="adj1" fmla="val -64821"/>
              <a:gd name="adj2" fmla="val 7383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 fib(2) is called and a new activation record is pushed onto the stack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77675" y="6053071"/>
            <a:ext cx="767520" cy="1827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12" name="Oval 11"/>
          <p:cNvSpPr/>
          <p:nvPr/>
        </p:nvSpPr>
        <p:spPr>
          <a:xfrm>
            <a:off x="6815989" y="4571556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171526" y="3567220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77675" y="5870343"/>
            <a:ext cx="767520" cy="1827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16" name="Oval 15"/>
          <p:cNvSpPr/>
          <p:nvPr/>
        </p:nvSpPr>
        <p:spPr>
          <a:xfrm>
            <a:off x="7550557" y="4596934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797252" y="5597584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312991" y="5596917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385919" y="4596934"/>
            <a:ext cx="1155506" cy="15547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897768" y="5738081"/>
            <a:ext cx="182743" cy="314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001802" y="40131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rot="10800000">
            <a:off x="7774420" y="3937016"/>
            <a:ext cx="246695" cy="1797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668440" y="4737513"/>
            <a:ext cx="182743" cy="314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552354" y="4097595"/>
            <a:ext cx="345414" cy="4993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88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312991" y="5597584"/>
            <a:ext cx="164299" cy="4554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571693" y="2562076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77675" y="5687615"/>
            <a:ext cx="767520" cy="1827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2:Call </a:t>
            </a:r>
            <a:r>
              <a:rPr lang="en-US" dirty="0"/>
              <a:t>graph for </a:t>
            </a:r>
            <a:r>
              <a:rPr lang="en-US" dirty="0">
                <a:solidFill>
                  <a:srgbClr val="000000"/>
                </a:solidFill>
              </a:rPr>
              <a:t>fib(6)</a:t>
            </a:r>
            <a:r>
              <a:rPr lang="en-US" dirty="0"/>
              <a:t>:</a:t>
            </a:r>
          </a:p>
        </p:txBody>
      </p:sp>
      <p:pic>
        <p:nvPicPr>
          <p:cNvPr id="5" name="Content Placeholder 4" descr="feb21img1.gif"/>
          <p:cNvPicPr>
            <a:picLocks noGrp="1" noChangeAspect="1"/>
          </p:cNvPicPr>
          <p:nvPr>
            <p:ph idx="1"/>
          </p:nvPr>
        </p:nvPicPr>
        <p:blipFill>
          <a:blip r:embed="rId2"/>
          <a:srcRect l="-51762" r="-51762"/>
          <a:stretch>
            <a:fillRect/>
          </a:stretch>
        </p:blipFill>
        <p:spPr>
          <a:xfrm>
            <a:off x="2385138" y="1581928"/>
            <a:ext cx="7946691" cy="4525963"/>
          </a:xfrm>
        </p:spPr>
      </p:pic>
      <p:sp>
        <p:nvSpPr>
          <p:cNvPr id="6" name="TextBox 5"/>
          <p:cNvSpPr txBox="1"/>
          <p:nvPr/>
        </p:nvSpPr>
        <p:spPr>
          <a:xfrm>
            <a:off x="457200" y="1417638"/>
            <a:ext cx="33022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fib(int</a:t>
            </a: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</a:t>
            </a:r>
            <a:r>
              <a:rPr lang="en-US" dirty="0"/>
              <a:t>if (</a:t>
            </a:r>
            <a:r>
              <a:rPr lang="en-US" dirty="0" err="1"/>
              <a:t>val</a:t>
            </a:r>
            <a:r>
              <a:rPr lang="en-US" dirty="0"/>
              <a:t> &lt;= 2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</a:t>
            </a:r>
            <a:r>
              <a:rPr lang="en-US" dirty="0"/>
              <a:t>return 1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else</a:t>
            </a:r>
          </a:p>
          <a:p>
            <a:r>
              <a:rPr lang="en-US" dirty="0" smtClean="0"/>
              <a:t>      </a:t>
            </a:r>
            <a:r>
              <a:rPr lang="en-US" dirty="0"/>
              <a:t>return </a:t>
            </a:r>
            <a:r>
              <a:rPr lang="en-US" dirty="0" err="1"/>
              <a:t>fib(val</a:t>
            </a:r>
            <a:r>
              <a:rPr lang="en-US" dirty="0"/>
              <a:t> - 1) + </a:t>
            </a:r>
            <a:r>
              <a:rPr lang="en-US" dirty="0" err="1">
                <a:solidFill>
                  <a:srgbClr val="FF0000"/>
                </a:solidFill>
              </a:rPr>
              <a:t>fib(val</a:t>
            </a:r>
            <a:r>
              <a:rPr lang="en-US" dirty="0">
                <a:solidFill>
                  <a:srgbClr val="FF0000"/>
                </a:solidFill>
              </a:rPr>
              <a:t> - 2)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77675" y="6240152"/>
            <a:ext cx="767520" cy="1827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6</a:t>
            </a:r>
            <a:endParaRPr lang="en-US" sz="1400" dirty="0"/>
          </a:p>
        </p:txBody>
      </p:sp>
      <p:sp>
        <p:nvSpPr>
          <p:cNvPr id="10" name="Oval 9"/>
          <p:cNvSpPr/>
          <p:nvPr/>
        </p:nvSpPr>
        <p:spPr>
          <a:xfrm>
            <a:off x="5720754" y="1565452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2001035" y="3591934"/>
            <a:ext cx="1758421" cy="1743707"/>
          </a:xfrm>
          <a:prstGeom prst="wedgeRoundRectCallout">
            <a:avLst>
              <a:gd name="adj1" fmla="val -64821"/>
              <a:gd name="adj2" fmla="val 7383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val</a:t>
            </a:r>
            <a:r>
              <a:rPr lang="en-US" dirty="0" smtClean="0"/>
              <a:t> = 2, so 1 is returned and the stack is popped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77675" y="6053071"/>
            <a:ext cx="767520" cy="1827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12" name="Oval 11"/>
          <p:cNvSpPr/>
          <p:nvPr/>
        </p:nvSpPr>
        <p:spPr>
          <a:xfrm>
            <a:off x="6815989" y="4571556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171526" y="3567220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77675" y="5870343"/>
            <a:ext cx="767520" cy="1827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16" name="Oval 15"/>
          <p:cNvSpPr/>
          <p:nvPr/>
        </p:nvSpPr>
        <p:spPr>
          <a:xfrm>
            <a:off x="7550557" y="4596934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797252" y="5597584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312991" y="5596917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385919" y="4596934"/>
            <a:ext cx="1155506" cy="15547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897768" y="5738081"/>
            <a:ext cx="182743" cy="314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001802" y="40131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rot="10800000">
            <a:off x="7774420" y="3937016"/>
            <a:ext cx="246695" cy="1797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668440" y="4737513"/>
            <a:ext cx="182743" cy="314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552354" y="4097595"/>
            <a:ext cx="345414" cy="4993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88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312991" y="5597584"/>
            <a:ext cx="164299" cy="4554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571693" y="2562076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77675" y="5687615"/>
            <a:ext cx="767520" cy="1827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6799075" y="4084455"/>
            <a:ext cx="301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rot="5400000" flipH="1" flipV="1">
            <a:off x="7009723" y="4025483"/>
            <a:ext cx="147438" cy="1517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2:Call </a:t>
            </a:r>
            <a:r>
              <a:rPr lang="en-US" dirty="0"/>
              <a:t>graph for </a:t>
            </a:r>
            <a:r>
              <a:rPr lang="en-US" dirty="0">
                <a:solidFill>
                  <a:srgbClr val="000000"/>
                </a:solidFill>
              </a:rPr>
              <a:t>fib(6)</a:t>
            </a:r>
            <a:r>
              <a:rPr lang="en-US" dirty="0"/>
              <a:t>:</a:t>
            </a:r>
          </a:p>
        </p:txBody>
      </p:sp>
      <p:pic>
        <p:nvPicPr>
          <p:cNvPr id="5" name="Content Placeholder 4" descr="feb21img1.gif"/>
          <p:cNvPicPr>
            <a:picLocks noGrp="1" noChangeAspect="1"/>
          </p:cNvPicPr>
          <p:nvPr>
            <p:ph idx="1"/>
          </p:nvPr>
        </p:nvPicPr>
        <p:blipFill>
          <a:blip r:embed="rId2"/>
          <a:srcRect l="-51762" r="-51762"/>
          <a:stretch>
            <a:fillRect/>
          </a:stretch>
        </p:blipFill>
        <p:spPr>
          <a:xfrm>
            <a:off x="2385138" y="1581928"/>
            <a:ext cx="7946691" cy="4525963"/>
          </a:xfrm>
        </p:spPr>
      </p:pic>
      <p:sp>
        <p:nvSpPr>
          <p:cNvPr id="6" name="TextBox 5"/>
          <p:cNvSpPr txBox="1"/>
          <p:nvPr/>
        </p:nvSpPr>
        <p:spPr>
          <a:xfrm>
            <a:off x="457200" y="1417638"/>
            <a:ext cx="33022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fib(int</a:t>
            </a: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</a:t>
            </a:r>
            <a:r>
              <a:rPr lang="en-US" dirty="0"/>
              <a:t>if (</a:t>
            </a:r>
            <a:r>
              <a:rPr lang="en-US" dirty="0" err="1"/>
              <a:t>val</a:t>
            </a:r>
            <a:r>
              <a:rPr lang="en-US" dirty="0"/>
              <a:t> &lt;= 2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</a:t>
            </a:r>
            <a:r>
              <a:rPr lang="en-US" dirty="0"/>
              <a:t>return 1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else</a:t>
            </a:r>
          </a:p>
          <a:p>
            <a:r>
              <a:rPr lang="en-US" dirty="0" smtClean="0"/>
              <a:t>      </a:t>
            </a:r>
            <a:r>
              <a:rPr lang="en-US" dirty="0"/>
              <a:t>return </a:t>
            </a:r>
            <a:r>
              <a:rPr lang="en-US" dirty="0" err="1"/>
              <a:t>fib(val</a:t>
            </a:r>
            <a:r>
              <a:rPr lang="en-US" dirty="0"/>
              <a:t> - 1) + </a:t>
            </a:r>
            <a:r>
              <a:rPr lang="en-US" dirty="0" err="1"/>
              <a:t>fib(val</a:t>
            </a:r>
            <a:r>
              <a:rPr lang="en-US" dirty="0"/>
              <a:t> - 2)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77675" y="6240152"/>
            <a:ext cx="767520" cy="1827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6</a:t>
            </a:r>
            <a:endParaRPr lang="en-US" sz="1400" dirty="0"/>
          </a:p>
        </p:txBody>
      </p:sp>
      <p:sp>
        <p:nvSpPr>
          <p:cNvPr id="10" name="Oval 9"/>
          <p:cNvSpPr/>
          <p:nvPr/>
        </p:nvSpPr>
        <p:spPr>
          <a:xfrm>
            <a:off x="5720754" y="1565452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2001035" y="3591934"/>
            <a:ext cx="1758421" cy="1743707"/>
          </a:xfrm>
          <a:prstGeom prst="wedgeRoundRectCallout">
            <a:avLst>
              <a:gd name="adj1" fmla="val -62947"/>
              <a:gd name="adj2" fmla="val 8281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Execution control returns to point in top record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77675" y="6053071"/>
            <a:ext cx="767520" cy="1827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12" name="Oval 11"/>
          <p:cNvSpPr/>
          <p:nvPr/>
        </p:nvSpPr>
        <p:spPr>
          <a:xfrm>
            <a:off x="6815989" y="4571556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171526" y="3567220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77675" y="5870343"/>
            <a:ext cx="767520" cy="1827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16" name="Oval 15"/>
          <p:cNvSpPr/>
          <p:nvPr/>
        </p:nvSpPr>
        <p:spPr>
          <a:xfrm>
            <a:off x="7550557" y="4596934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797252" y="5597584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312991" y="5596917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385919" y="4596934"/>
            <a:ext cx="1155506" cy="15547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897768" y="5738081"/>
            <a:ext cx="182743" cy="314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001802" y="40131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rot="10800000">
            <a:off x="7774420" y="3937016"/>
            <a:ext cx="246695" cy="1797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668440" y="4737513"/>
            <a:ext cx="182743" cy="314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552354" y="4097595"/>
            <a:ext cx="345414" cy="4993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88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312991" y="5597584"/>
            <a:ext cx="164299" cy="4554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571693" y="2562076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749647" y="3993837"/>
            <a:ext cx="301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rot="5400000" flipH="1" flipV="1">
            <a:off x="6976771" y="3951341"/>
            <a:ext cx="147438" cy="1517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>
            <a:off x="3526316" y="2474053"/>
            <a:ext cx="433328" cy="2466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841304" y="4453787"/>
            <a:ext cx="727526" cy="6899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101647" y="4100931"/>
            <a:ext cx="253287" cy="3528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2:Call </a:t>
            </a:r>
            <a:r>
              <a:rPr lang="en-US" dirty="0"/>
              <a:t>graph for </a:t>
            </a:r>
            <a:r>
              <a:rPr lang="en-US" dirty="0">
                <a:solidFill>
                  <a:srgbClr val="000000"/>
                </a:solidFill>
              </a:rPr>
              <a:t>fib(6)</a:t>
            </a:r>
            <a:r>
              <a:rPr lang="en-US" dirty="0"/>
              <a:t>:</a:t>
            </a:r>
          </a:p>
        </p:txBody>
      </p:sp>
      <p:pic>
        <p:nvPicPr>
          <p:cNvPr id="5" name="Content Placeholder 4" descr="feb21img1.gif"/>
          <p:cNvPicPr>
            <a:picLocks noGrp="1" noChangeAspect="1"/>
          </p:cNvPicPr>
          <p:nvPr>
            <p:ph idx="1"/>
          </p:nvPr>
        </p:nvPicPr>
        <p:blipFill>
          <a:blip r:embed="rId2"/>
          <a:srcRect l="-51762" r="-51762"/>
          <a:stretch>
            <a:fillRect/>
          </a:stretch>
        </p:blipFill>
        <p:spPr>
          <a:xfrm>
            <a:off x="2385138" y="1581928"/>
            <a:ext cx="7946691" cy="4525963"/>
          </a:xfrm>
        </p:spPr>
      </p:pic>
      <p:sp>
        <p:nvSpPr>
          <p:cNvPr id="6" name="TextBox 5"/>
          <p:cNvSpPr txBox="1"/>
          <p:nvPr/>
        </p:nvSpPr>
        <p:spPr>
          <a:xfrm>
            <a:off x="457200" y="1417638"/>
            <a:ext cx="33022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fib(int</a:t>
            </a: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</a:t>
            </a:r>
            <a:r>
              <a:rPr lang="en-US" dirty="0"/>
              <a:t>if (</a:t>
            </a:r>
            <a:r>
              <a:rPr lang="en-US" dirty="0" err="1"/>
              <a:t>val</a:t>
            </a:r>
            <a:r>
              <a:rPr lang="en-US" dirty="0"/>
              <a:t> &lt;= 2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</a:t>
            </a:r>
            <a:r>
              <a:rPr lang="en-US" dirty="0"/>
              <a:t>return 1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else</a:t>
            </a:r>
          </a:p>
          <a:p>
            <a:r>
              <a:rPr lang="en-US" dirty="0" smtClean="0"/>
              <a:t>      </a:t>
            </a:r>
            <a:r>
              <a:rPr lang="en-US" dirty="0"/>
              <a:t>return </a:t>
            </a:r>
            <a:r>
              <a:rPr lang="en-US" dirty="0" err="1"/>
              <a:t>fib(val</a:t>
            </a:r>
            <a:r>
              <a:rPr lang="en-US" dirty="0"/>
              <a:t> - 1) + </a:t>
            </a:r>
            <a:r>
              <a:rPr lang="en-US" dirty="0" err="1"/>
              <a:t>fib(val</a:t>
            </a:r>
            <a:r>
              <a:rPr lang="en-US" dirty="0"/>
              <a:t> - 2)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77675" y="6240152"/>
            <a:ext cx="767520" cy="1827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6</a:t>
            </a:r>
            <a:endParaRPr lang="en-US" sz="1400" dirty="0"/>
          </a:p>
        </p:txBody>
      </p:sp>
      <p:sp>
        <p:nvSpPr>
          <p:cNvPr id="10" name="Oval 9"/>
          <p:cNvSpPr/>
          <p:nvPr/>
        </p:nvSpPr>
        <p:spPr>
          <a:xfrm>
            <a:off x="5720754" y="1565452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2001035" y="3591934"/>
            <a:ext cx="1758421" cy="1743707"/>
          </a:xfrm>
          <a:prstGeom prst="wedgeRoundRectCallout">
            <a:avLst>
              <a:gd name="adj1" fmla="val -62947"/>
              <a:gd name="adj2" fmla="val 8281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Since we are at the end, 4 is returned and the stack is popped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77675" y="6053071"/>
            <a:ext cx="767520" cy="1827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12" name="Oval 11"/>
          <p:cNvSpPr/>
          <p:nvPr/>
        </p:nvSpPr>
        <p:spPr>
          <a:xfrm>
            <a:off x="6815989" y="4571556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171526" y="3567220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77675" y="5870343"/>
            <a:ext cx="767520" cy="1827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16" name="Oval 15"/>
          <p:cNvSpPr/>
          <p:nvPr/>
        </p:nvSpPr>
        <p:spPr>
          <a:xfrm>
            <a:off x="7550557" y="4596934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797252" y="5597584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312991" y="5596917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385919" y="4596934"/>
            <a:ext cx="1155506" cy="15547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897768" y="5738081"/>
            <a:ext cx="182743" cy="314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383952" y="299987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rot="10800000">
            <a:off x="7156570" y="2923742"/>
            <a:ext cx="246695" cy="1797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668440" y="4737513"/>
            <a:ext cx="182743" cy="314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552354" y="4097595"/>
            <a:ext cx="345414" cy="4993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88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312991" y="5597584"/>
            <a:ext cx="164299" cy="4554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571693" y="2562076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rot="5400000">
            <a:off x="3526316" y="2474053"/>
            <a:ext cx="433328" cy="2466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841304" y="4453787"/>
            <a:ext cx="727526" cy="6899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101647" y="4100931"/>
            <a:ext cx="253287" cy="3528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2:Call </a:t>
            </a:r>
            <a:r>
              <a:rPr lang="en-US" dirty="0"/>
              <a:t>graph for </a:t>
            </a:r>
            <a:r>
              <a:rPr lang="en-US" dirty="0">
                <a:solidFill>
                  <a:srgbClr val="000000"/>
                </a:solidFill>
              </a:rPr>
              <a:t>fib(6)</a:t>
            </a:r>
            <a:r>
              <a:rPr lang="en-US" dirty="0"/>
              <a:t>:</a:t>
            </a:r>
          </a:p>
        </p:txBody>
      </p:sp>
      <p:pic>
        <p:nvPicPr>
          <p:cNvPr id="5" name="Content Placeholder 4" descr="feb21img1.gif"/>
          <p:cNvPicPr>
            <a:picLocks noGrp="1" noChangeAspect="1"/>
          </p:cNvPicPr>
          <p:nvPr>
            <p:ph idx="1"/>
          </p:nvPr>
        </p:nvPicPr>
        <p:blipFill>
          <a:blip r:embed="rId2"/>
          <a:srcRect l="-51762" r="-51762"/>
          <a:stretch>
            <a:fillRect/>
          </a:stretch>
        </p:blipFill>
        <p:spPr>
          <a:xfrm>
            <a:off x="2385138" y="1581928"/>
            <a:ext cx="7946691" cy="4525963"/>
          </a:xfrm>
        </p:spPr>
      </p:pic>
      <p:sp>
        <p:nvSpPr>
          <p:cNvPr id="6" name="TextBox 5"/>
          <p:cNvSpPr txBox="1"/>
          <p:nvPr/>
        </p:nvSpPr>
        <p:spPr>
          <a:xfrm>
            <a:off x="457200" y="1417638"/>
            <a:ext cx="33022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fib(int</a:t>
            </a: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</a:t>
            </a:r>
            <a:r>
              <a:rPr lang="en-US" dirty="0"/>
              <a:t>if (</a:t>
            </a:r>
            <a:r>
              <a:rPr lang="en-US" dirty="0" err="1"/>
              <a:t>val</a:t>
            </a:r>
            <a:r>
              <a:rPr lang="en-US" dirty="0"/>
              <a:t> &lt;= 2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</a:t>
            </a:r>
            <a:r>
              <a:rPr lang="en-US" dirty="0"/>
              <a:t>return 1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else</a:t>
            </a:r>
          </a:p>
          <a:p>
            <a:r>
              <a:rPr lang="en-US" dirty="0" smtClean="0"/>
              <a:t>      </a:t>
            </a:r>
            <a:r>
              <a:rPr lang="en-US" dirty="0"/>
              <a:t>return </a:t>
            </a:r>
            <a:r>
              <a:rPr lang="en-US" dirty="0" err="1"/>
              <a:t>fib(val</a:t>
            </a:r>
            <a:r>
              <a:rPr lang="en-US" dirty="0"/>
              <a:t> - 1) + </a:t>
            </a:r>
            <a:r>
              <a:rPr lang="en-US" dirty="0" err="1">
                <a:solidFill>
                  <a:srgbClr val="FF0000"/>
                </a:solidFill>
              </a:rPr>
              <a:t>fib(val</a:t>
            </a:r>
            <a:r>
              <a:rPr lang="en-US" dirty="0">
                <a:solidFill>
                  <a:srgbClr val="FF0000"/>
                </a:solidFill>
              </a:rPr>
              <a:t> - 2)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77675" y="6240152"/>
            <a:ext cx="767520" cy="1827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6</a:t>
            </a:r>
            <a:endParaRPr lang="en-US" sz="1400" dirty="0"/>
          </a:p>
        </p:txBody>
      </p:sp>
      <p:sp>
        <p:nvSpPr>
          <p:cNvPr id="10" name="Oval 9"/>
          <p:cNvSpPr/>
          <p:nvPr/>
        </p:nvSpPr>
        <p:spPr>
          <a:xfrm>
            <a:off x="5720754" y="1565452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2001035" y="3591934"/>
            <a:ext cx="1758421" cy="1743707"/>
          </a:xfrm>
          <a:prstGeom prst="wedgeRoundRectCallout">
            <a:avLst>
              <a:gd name="adj1" fmla="val -62479"/>
              <a:gd name="adj2" fmla="val 96041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 returns to the place in the record after this call with </a:t>
            </a:r>
            <a:r>
              <a:rPr lang="en-US" dirty="0" err="1" smtClean="0"/>
              <a:t>val</a:t>
            </a:r>
            <a:r>
              <a:rPr lang="en-US" dirty="0" smtClean="0"/>
              <a:t> = 5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77675" y="6053071"/>
            <a:ext cx="767520" cy="1827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12" name="Oval 11"/>
          <p:cNvSpPr/>
          <p:nvPr/>
        </p:nvSpPr>
        <p:spPr>
          <a:xfrm>
            <a:off x="6815989" y="4571556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171526" y="3567220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550557" y="4596934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797252" y="5597584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312991" y="5596917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385919" y="4596934"/>
            <a:ext cx="1155506" cy="15547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897768" y="5738081"/>
            <a:ext cx="182743" cy="314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383952" y="299987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rot="10800000">
            <a:off x="7156570" y="2923742"/>
            <a:ext cx="246695" cy="1797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668440" y="4737513"/>
            <a:ext cx="182743" cy="314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552354" y="4097595"/>
            <a:ext cx="345414" cy="4993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88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312991" y="5597584"/>
            <a:ext cx="164299" cy="4554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571693" y="2562076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841304" y="4453787"/>
            <a:ext cx="727526" cy="6899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101647" y="4100931"/>
            <a:ext cx="253287" cy="3528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928940" y="3448963"/>
            <a:ext cx="772540" cy="6651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88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6953945" y="3095124"/>
            <a:ext cx="345414" cy="4993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2:Call </a:t>
            </a:r>
            <a:r>
              <a:rPr lang="en-US" dirty="0"/>
              <a:t>graph for </a:t>
            </a:r>
            <a:r>
              <a:rPr lang="en-US" dirty="0">
                <a:solidFill>
                  <a:srgbClr val="000000"/>
                </a:solidFill>
              </a:rPr>
              <a:t>fib(6)</a:t>
            </a:r>
            <a:r>
              <a:rPr lang="en-US" dirty="0"/>
              <a:t>:</a:t>
            </a:r>
          </a:p>
        </p:txBody>
      </p:sp>
      <p:pic>
        <p:nvPicPr>
          <p:cNvPr id="5" name="Content Placeholder 4" descr="feb21img1.gif"/>
          <p:cNvPicPr>
            <a:picLocks noGrp="1" noChangeAspect="1"/>
          </p:cNvPicPr>
          <p:nvPr>
            <p:ph idx="1"/>
          </p:nvPr>
        </p:nvPicPr>
        <p:blipFill>
          <a:blip r:embed="rId2"/>
          <a:srcRect l="-51762" r="-51762"/>
          <a:stretch>
            <a:fillRect/>
          </a:stretch>
        </p:blipFill>
        <p:spPr>
          <a:xfrm>
            <a:off x="2385138" y="1581928"/>
            <a:ext cx="7946691" cy="4525963"/>
          </a:xfrm>
        </p:spPr>
      </p:pic>
      <p:sp>
        <p:nvSpPr>
          <p:cNvPr id="6" name="TextBox 5"/>
          <p:cNvSpPr txBox="1"/>
          <p:nvPr/>
        </p:nvSpPr>
        <p:spPr>
          <a:xfrm>
            <a:off x="457200" y="1417638"/>
            <a:ext cx="33022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fib(int</a:t>
            </a: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</a:t>
            </a:r>
            <a:r>
              <a:rPr lang="en-US" dirty="0"/>
              <a:t>if (</a:t>
            </a:r>
            <a:r>
              <a:rPr lang="en-US" dirty="0" err="1"/>
              <a:t>val</a:t>
            </a:r>
            <a:r>
              <a:rPr lang="en-US" dirty="0"/>
              <a:t> &lt;= 2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</a:t>
            </a:r>
            <a:r>
              <a:rPr lang="en-US" dirty="0"/>
              <a:t>return 1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else</a:t>
            </a:r>
          </a:p>
          <a:p>
            <a:r>
              <a:rPr lang="en-US" dirty="0" smtClean="0"/>
              <a:t>      </a:t>
            </a:r>
            <a:r>
              <a:rPr lang="en-US" dirty="0"/>
              <a:t>return </a:t>
            </a:r>
            <a:r>
              <a:rPr lang="en-US" dirty="0" err="1"/>
              <a:t>fib(val</a:t>
            </a:r>
            <a:r>
              <a:rPr lang="en-US" dirty="0"/>
              <a:t> - 1) + </a:t>
            </a:r>
            <a:r>
              <a:rPr lang="en-US" dirty="0" err="1">
                <a:solidFill>
                  <a:srgbClr val="FF0000"/>
                </a:solidFill>
              </a:rPr>
              <a:t>fib(val</a:t>
            </a:r>
            <a:r>
              <a:rPr lang="en-US" dirty="0">
                <a:solidFill>
                  <a:srgbClr val="FF0000"/>
                </a:solidFill>
              </a:rPr>
              <a:t> - 2)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77675" y="6240152"/>
            <a:ext cx="767520" cy="1827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6</a:t>
            </a:r>
            <a:endParaRPr lang="en-US" sz="1400" dirty="0"/>
          </a:p>
        </p:txBody>
      </p:sp>
      <p:sp>
        <p:nvSpPr>
          <p:cNvPr id="10" name="Oval 9"/>
          <p:cNvSpPr/>
          <p:nvPr/>
        </p:nvSpPr>
        <p:spPr>
          <a:xfrm>
            <a:off x="5720754" y="1565452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2001035" y="3591934"/>
            <a:ext cx="1758421" cy="1743707"/>
          </a:xfrm>
          <a:prstGeom prst="wedgeRoundRectCallout">
            <a:avLst>
              <a:gd name="adj1" fmla="val -62947"/>
              <a:gd name="adj2" fmla="val 86592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 fib(3) is called and a new activation record is pushed onto the stack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77675" y="6053071"/>
            <a:ext cx="767520" cy="1827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12" name="Oval 11"/>
          <p:cNvSpPr/>
          <p:nvPr/>
        </p:nvSpPr>
        <p:spPr>
          <a:xfrm>
            <a:off x="6815989" y="4571556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171526" y="3567220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550557" y="4596934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797252" y="5597584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312991" y="5596917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385919" y="4596934"/>
            <a:ext cx="1155506" cy="15547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897768" y="5738081"/>
            <a:ext cx="182743" cy="314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383952" y="299987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rot="10800000">
            <a:off x="7156570" y="2923742"/>
            <a:ext cx="246695" cy="1797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668440" y="4737513"/>
            <a:ext cx="182743" cy="314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552354" y="4097595"/>
            <a:ext cx="345414" cy="4993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88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312991" y="5597584"/>
            <a:ext cx="164299" cy="4554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571693" y="2562076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841304" y="4453787"/>
            <a:ext cx="727526" cy="6899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101647" y="4100931"/>
            <a:ext cx="253287" cy="3528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928940" y="3448963"/>
            <a:ext cx="772540" cy="6651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88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6953945" y="3095124"/>
            <a:ext cx="345414" cy="4993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88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6081529" y="3562990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981791" y="5875951"/>
            <a:ext cx="767520" cy="1827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Recursion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time function called, activation</a:t>
            </a:r>
            <a:r>
              <a:rPr lang="en-US" dirty="0" smtClean="0"/>
              <a:t> record pushed</a:t>
            </a:r>
          </a:p>
          <a:p>
            <a:r>
              <a:rPr lang="en-US" dirty="0" smtClean="0"/>
              <a:t>Function </a:t>
            </a:r>
            <a:r>
              <a:rPr lang="en-US" dirty="0"/>
              <a:t>executes (possibly causing further pushes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Each </a:t>
            </a:r>
            <a:r>
              <a:rPr lang="en-US" dirty="0"/>
              <a:t>time function returns, activation popped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2:Call </a:t>
            </a:r>
            <a:r>
              <a:rPr lang="en-US" dirty="0"/>
              <a:t>graph for </a:t>
            </a:r>
            <a:r>
              <a:rPr lang="en-US" dirty="0">
                <a:solidFill>
                  <a:srgbClr val="000000"/>
                </a:solidFill>
              </a:rPr>
              <a:t>fib(6)</a:t>
            </a:r>
            <a:r>
              <a:rPr lang="en-US" dirty="0"/>
              <a:t>:</a:t>
            </a:r>
          </a:p>
        </p:txBody>
      </p:sp>
      <p:pic>
        <p:nvPicPr>
          <p:cNvPr id="5" name="Content Placeholder 4" descr="feb21img1.gif"/>
          <p:cNvPicPr>
            <a:picLocks noGrp="1" noChangeAspect="1"/>
          </p:cNvPicPr>
          <p:nvPr>
            <p:ph idx="1"/>
          </p:nvPr>
        </p:nvPicPr>
        <p:blipFill>
          <a:blip r:embed="rId2"/>
          <a:srcRect l="-51762" r="-51762"/>
          <a:stretch>
            <a:fillRect/>
          </a:stretch>
        </p:blipFill>
        <p:spPr>
          <a:xfrm>
            <a:off x="2385138" y="1581928"/>
            <a:ext cx="7946691" cy="4525963"/>
          </a:xfrm>
        </p:spPr>
      </p:pic>
      <p:sp>
        <p:nvSpPr>
          <p:cNvPr id="6" name="TextBox 5"/>
          <p:cNvSpPr txBox="1"/>
          <p:nvPr/>
        </p:nvSpPr>
        <p:spPr>
          <a:xfrm>
            <a:off x="457200" y="1417638"/>
            <a:ext cx="33022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fib(int</a:t>
            </a: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</a:t>
            </a:r>
            <a:r>
              <a:rPr lang="en-US" dirty="0"/>
              <a:t>if (</a:t>
            </a:r>
            <a:r>
              <a:rPr lang="en-US" dirty="0" err="1"/>
              <a:t>val</a:t>
            </a:r>
            <a:r>
              <a:rPr lang="en-US" dirty="0"/>
              <a:t> &lt;= 2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</a:t>
            </a:r>
            <a:r>
              <a:rPr lang="en-US" dirty="0"/>
              <a:t>return 1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else</a:t>
            </a:r>
          </a:p>
          <a:p>
            <a:r>
              <a:rPr lang="en-US" dirty="0" smtClean="0"/>
              <a:t>      </a:t>
            </a:r>
            <a:r>
              <a:rPr lang="en-US" dirty="0"/>
              <a:t>return </a:t>
            </a:r>
            <a:r>
              <a:rPr lang="en-US" dirty="0" err="1">
                <a:solidFill>
                  <a:srgbClr val="FF0000"/>
                </a:solidFill>
              </a:rPr>
              <a:t>fib(val</a:t>
            </a:r>
            <a:r>
              <a:rPr lang="en-US" dirty="0">
                <a:solidFill>
                  <a:srgbClr val="FF0000"/>
                </a:solidFill>
              </a:rPr>
              <a:t> - 1)</a:t>
            </a:r>
            <a:r>
              <a:rPr lang="en-US" dirty="0"/>
              <a:t> + </a:t>
            </a:r>
            <a:r>
              <a:rPr lang="en-US" dirty="0" err="1"/>
              <a:t>fib(val</a:t>
            </a:r>
            <a:r>
              <a:rPr lang="en-US" dirty="0"/>
              <a:t> - 2)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77675" y="6240152"/>
            <a:ext cx="767520" cy="1827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6</a:t>
            </a:r>
            <a:endParaRPr lang="en-US" sz="1400" dirty="0"/>
          </a:p>
        </p:txBody>
      </p:sp>
      <p:sp>
        <p:nvSpPr>
          <p:cNvPr id="10" name="Oval 9"/>
          <p:cNvSpPr/>
          <p:nvPr/>
        </p:nvSpPr>
        <p:spPr>
          <a:xfrm>
            <a:off x="5720754" y="1565452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2001035" y="3591934"/>
            <a:ext cx="1758421" cy="1743707"/>
          </a:xfrm>
          <a:prstGeom prst="wedgeRoundRectCallout">
            <a:avLst>
              <a:gd name="adj1" fmla="val -62947"/>
              <a:gd name="adj2" fmla="val 76671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 fib(2) is called and a new activation record is pushed onto the stack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77675" y="6053071"/>
            <a:ext cx="767520" cy="1827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12" name="Oval 11"/>
          <p:cNvSpPr/>
          <p:nvPr/>
        </p:nvSpPr>
        <p:spPr>
          <a:xfrm>
            <a:off x="6815989" y="4571556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171526" y="3567220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550557" y="4596934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797252" y="5597584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312991" y="5596917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385919" y="4596934"/>
            <a:ext cx="1155506" cy="15547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897768" y="5738081"/>
            <a:ext cx="182743" cy="314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383952" y="299987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rot="10800000">
            <a:off x="7156570" y="2923742"/>
            <a:ext cx="246695" cy="1797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668440" y="4737513"/>
            <a:ext cx="182743" cy="314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552354" y="4097595"/>
            <a:ext cx="345414" cy="4993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88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312991" y="5597584"/>
            <a:ext cx="164299" cy="4554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571693" y="2562076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841304" y="4453787"/>
            <a:ext cx="727526" cy="6899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101647" y="4100931"/>
            <a:ext cx="253287" cy="3528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928940" y="3448963"/>
            <a:ext cx="772540" cy="6651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88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6953945" y="3095124"/>
            <a:ext cx="345414" cy="4993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88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6081529" y="3562990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981791" y="5875951"/>
            <a:ext cx="767520" cy="1827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>
          <a:xfrm>
            <a:off x="977669" y="5690593"/>
            <a:ext cx="767520" cy="1827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39" name="Oval 38"/>
          <p:cNvSpPr/>
          <p:nvPr/>
        </p:nvSpPr>
        <p:spPr>
          <a:xfrm>
            <a:off x="6324547" y="4563904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2:Call </a:t>
            </a:r>
            <a:r>
              <a:rPr lang="en-US" dirty="0"/>
              <a:t>graph for </a:t>
            </a:r>
            <a:r>
              <a:rPr lang="en-US" dirty="0">
                <a:solidFill>
                  <a:srgbClr val="000000"/>
                </a:solidFill>
              </a:rPr>
              <a:t>fib(6)</a:t>
            </a:r>
            <a:r>
              <a:rPr lang="en-US" dirty="0"/>
              <a:t>:</a:t>
            </a:r>
          </a:p>
        </p:txBody>
      </p:sp>
      <p:pic>
        <p:nvPicPr>
          <p:cNvPr id="5" name="Content Placeholder 4" descr="feb21img1.gif"/>
          <p:cNvPicPr>
            <a:picLocks noGrp="1" noChangeAspect="1"/>
          </p:cNvPicPr>
          <p:nvPr>
            <p:ph idx="1"/>
          </p:nvPr>
        </p:nvPicPr>
        <p:blipFill>
          <a:blip r:embed="rId2"/>
          <a:srcRect l="-51762" r="-51762"/>
          <a:stretch>
            <a:fillRect/>
          </a:stretch>
        </p:blipFill>
        <p:spPr>
          <a:xfrm>
            <a:off x="2385138" y="1581928"/>
            <a:ext cx="7946691" cy="4525963"/>
          </a:xfrm>
        </p:spPr>
      </p:pic>
      <p:sp>
        <p:nvSpPr>
          <p:cNvPr id="6" name="TextBox 5"/>
          <p:cNvSpPr txBox="1"/>
          <p:nvPr/>
        </p:nvSpPr>
        <p:spPr>
          <a:xfrm>
            <a:off x="457200" y="1417638"/>
            <a:ext cx="33022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fib(int</a:t>
            </a: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</a:t>
            </a:r>
            <a:r>
              <a:rPr lang="en-US" dirty="0"/>
              <a:t>if (</a:t>
            </a:r>
            <a:r>
              <a:rPr lang="en-US" dirty="0" err="1"/>
              <a:t>val</a:t>
            </a:r>
            <a:r>
              <a:rPr lang="en-US" dirty="0"/>
              <a:t> &lt;= 2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</a:t>
            </a:r>
            <a:r>
              <a:rPr lang="en-US" dirty="0">
                <a:solidFill>
                  <a:srgbClr val="FF0000"/>
                </a:solidFill>
              </a:rPr>
              <a:t>return 1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else</a:t>
            </a:r>
          </a:p>
          <a:p>
            <a:r>
              <a:rPr lang="en-US" dirty="0" smtClean="0"/>
              <a:t>      </a:t>
            </a:r>
            <a:r>
              <a:rPr lang="en-US" dirty="0"/>
              <a:t>return </a:t>
            </a:r>
            <a:r>
              <a:rPr lang="en-US" dirty="0" err="1"/>
              <a:t>fib(val</a:t>
            </a:r>
            <a:r>
              <a:rPr lang="en-US" dirty="0"/>
              <a:t> - 1) + </a:t>
            </a:r>
            <a:r>
              <a:rPr lang="en-US" dirty="0" err="1"/>
              <a:t>fib(val</a:t>
            </a:r>
            <a:r>
              <a:rPr lang="en-US" dirty="0"/>
              <a:t> - 2)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77675" y="6240152"/>
            <a:ext cx="767520" cy="1827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6</a:t>
            </a:r>
            <a:endParaRPr lang="en-US" sz="1400" dirty="0"/>
          </a:p>
        </p:txBody>
      </p:sp>
      <p:sp>
        <p:nvSpPr>
          <p:cNvPr id="10" name="Oval 9"/>
          <p:cNvSpPr/>
          <p:nvPr/>
        </p:nvSpPr>
        <p:spPr>
          <a:xfrm>
            <a:off x="5720754" y="1565452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2001035" y="3591934"/>
            <a:ext cx="1758421" cy="1743707"/>
          </a:xfrm>
          <a:prstGeom prst="wedgeRoundRectCallout">
            <a:avLst>
              <a:gd name="adj1" fmla="val -62947"/>
              <a:gd name="adj2" fmla="val 76671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Since </a:t>
            </a:r>
            <a:r>
              <a:rPr lang="en-US" dirty="0" err="1" smtClean="0"/>
              <a:t>val</a:t>
            </a:r>
            <a:r>
              <a:rPr lang="en-US" dirty="0" smtClean="0"/>
              <a:t> = 2, 1 is returned and the stack is popped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77675" y="6053071"/>
            <a:ext cx="767520" cy="1827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12" name="Oval 11"/>
          <p:cNvSpPr/>
          <p:nvPr/>
        </p:nvSpPr>
        <p:spPr>
          <a:xfrm>
            <a:off x="6815989" y="4571556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171526" y="3567220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550557" y="4596934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797252" y="5597584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312991" y="5596917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385919" y="4596934"/>
            <a:ext cx="1155506" cy="15547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897768" y="5738081"/>
            <a:ext cx="182743" cy="314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383952" y="299987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rot="10800000">
            <a:off x="7156570" y="2923742"/>
            <a:ext cx="246695" cy="1797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668440" y="4737513"/>
            <a:ext cx="182743" cy="314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552354" y="4097595"/>
            <a:ext cx="345414" cy="4993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88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312991" y="5597584"/>
            <a:ext cx="164299" cy="4554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571693" y="2562076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841304" y="4453787"/>
            <a:ext cx="727526" cy="6899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101647" y="4100931"/>
            <a:ext cx="253287" cy="3528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928940" y="3448963"/>
            <a:ext cx="772540" cy="6651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88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6953945" y="3095124"/>
            <a:ext cx="345414" cy="4993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88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6081529" y="3562990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981791" y="5875951"/>
            <a:ext cx="767520" cy="1827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>
          <a:xfrm>
            <a:off x="977669" y="5690593"/>
            <a:ext cx="767520" cy="1827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39" name="Oval 38"/>
          <p:cNvSpPr/>
          <p:nvPr/>
        </p:nvSpPr>
        <p:spPr>
          <a:xfrm>
            <a:off x="6324547" y="4563904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869074" y="41078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rot="10800000">
            <a:off x="6641692" y="4031750"/>
            <a:ext cx="246695" cy="1797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2:Call </a:t>
            </a:r>
            <a:r>
              <a:rPr lang="en-US" dirty="0"/>
              <a:t>graph for </a:t>
            </a:r>
            <a:r>
              <a:rPr lang="en-US" dirty="0">
                <a:solidFill>
                  <a:srgbClr val="000000"/>
                </a:solidFill>
              </a:rPr>
              <a:t>fib(6)</a:t>
            </a:r>
            <a:r>
              <a:rPr lang="en-US" dirty="0"/>
              <a:t>:</a:t>
            </a:r>
          </a:p>
        </p:txBody>
      </p:sp>
      <p:pic>
        <p:nvPicPr>
          <p:cNvPr id="5" name="Content Placeholder 4" descr="feb21img1.gif"/>
          <p:cNvPicPr>
            <a:picLocks noGrp="1" noChangeAspect="1"/>
          </p:cNvPicPr>
          <p:nvPr>
            <p:ph idx="1"/>
          </p:nvPr>
        </p:nvPicPr>
        <p:blipFill>
          <a:blip r:embed="rId2"/>
          <a:srcRect l="-51762" r="-51762"/>
          <a:stretch>
            <a:fillRect/>
          </a:stretch>
        </p:blipFill>
        <p:spPr>
          <a:xfrm>
            <a:off x="2385138" y="1581928"/>
            <a:ext cx="7946691" cy="4525963"/>
          </a:xfrm>
        </p:spPr>
      </p:pic>
      <p:sp>
        <p:nvSpPr>
          <p:cNvPr id="6" name="TextBox 5"/>
          <p:cNvSpPr txBox="1"/>
          <p:nvPr/>
        </p:nvSpPr>
        <p:spPr>
          <a:xfrm>
            <a:off x="457200" y="1417638"/>
            <a:ext cx="33022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fib(int</a:t>
            </a: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</a:t>
            </a:r>
            <a:r>
              <a:rPr lang="en-US" dirty="0"/>
              <a:t>if (</a:t>
            </a:r>
            <a:r>
              <a:rPr lang="en-US" dirty="0" err="1"/>
              <a:t>val</a:t>
            </a:r>
            <a:r>
              <a:rPr lang="en-US" dirty="0"/>
              <a:t> &lt;= 2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</a:t>
            </a:r>
            <a:r>
              <a:rPr lang="en-US" dirty="0"/>
              <a:t>return 1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else</a:t>
            </a:r>
          </a:p>
          <a:p>
            <a:r>
              <a:rPr lang="en-US" dirty="0" smtClean="0"/>
              <a:t>      </a:t>
            </a:r>
            <a:r>
              <a:rPr lang="en-US" dirty="0"/>
              <a:t>return </a:t>
            </a:r>
            <a:r>
              <a:rPr lang="en-US" dirty="0" err="1"/>
              <a:t>fib(val</a:t>
            </a:r>
            <a:r>
              <a:rPr lang="en-US" dirty="0"/>
              <a:t> - 1) + </a:t>
            </a:r>
            <a:r>
              <a:rPr lang="en-US" dirty="0" err="1">
                <a:solidFill>
                  <a:srgbClr val="FF0000"/>
                </a:solidFill>
              </a:rPr>
              <a:t>fib(val</a:t>
            </a:r>
            <a:r>
              <a:rPr lang="en-US" dirty="0">
                <a:solidFill>
                  <a:srgbClr val="FF0000"/>
                </a:solidFill>
              </a:rPr>
              <a:t> - 2)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77675" y="6240152"/>
            <a:ext cx="767520" cy="1827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6</a:t>
            </a:r>
            <a:endParaRPr lang="en-US" sz="1400" dirty="0"/>
          </a:p>
        </p:txBody>
      </p:sp>
      <p:sp>
        <p:nvSpPr>
          <p:cNvPr id="10" name="Oval 9"/>
          <p:cNvSpPr/>
          <p:nvPr/>
        </p:nvSpPr>
        <p:spPr>
          <a:xfrm>
            <a:off x="5720754" y="1565452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2001035" y="3591934"/>
            <a:ext cx="1758421" cy="1743707"/>
          </a:xfrm>
          <a:prstGeom prst="wedgeRoundRectCallout">
            <a:avLst>
              <a:gd name="adj1" fmla="val -63416"/>
              <a:gd name="adj2" fmla="val 86120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Execution control is returned to top record with </a:t>
            </a:r>
            <a:r>
              <a:rPr lang="en-US" dirty="0" err="1" smtClean="0"/>
              <a:t>val</a:t>
            </a:r>
            <a:r>
              <a:rPr lang="en-US" dirty="0" smtClean="0"/>
              <a:t> = 3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77675" y="6053071"/>
            <a:ext cx="767520" cy="1827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12" name="Oval 11"/>
          <p:cNvSpPr/>
          <p:nvPr/>
        </p:nvSpPr>
        <p:spPr>
          <a:xfrm>
            <a:off x="6815989" y="4571556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171526" y="3567220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550557" y="4596934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797252" y="5597584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312991" y="5596917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385919" y="4596934"/>
            <a:ext cx="1155506" cy="15547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897768" y="5738081"/>
            <a:ext cx="182743" cy="314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383952" y="299987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rot="10800000">
            <a:off x="7156570" y="2923742"/>
            <a:ext cx="246695" cy="1797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668440" y="4737513"/>
            <a:ext cx="182743" cy="314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552354" y="4097595"/>
            <a:ext cx="345414" cy="4993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88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312991" y="5597584"/>
            <a:ext cx="164299" cy="4554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571693" y="2562076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841304" y="4453787"/>
            <a:ext cx="727526" cy="6899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101647" y="4100931"/>
            <a:ext cx="253287" cy="3528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928940" y="3448963"/>
            <a:ext cx="772540" cy="6651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88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6953945" y="3095124"/>
            <a:ext cx="345414" cy="4993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88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6081529" y="3562990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981791" y="5875951"/>
            <a:ext cx="767520" cy="1827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39" name="Oval 38"/>
          <p:cNvSpPr/>
          <p:nvPr/>
        </p:nvSpPr>
        <p:spPr>
          <a:xfrm>
            <a:off x="6324547" y="4563904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869074" y="41078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rot="10800000">
            <a:off x="6641692" y="4031750"/>
            <a:ext cx="246695" cy="1797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359378" y="4532045"/>
            <a:ext cx="727526" cy="6899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476831" y="4110622"/>
            <a:ext cx="164299" cy="4554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2:Call </a:t>
            </a:r>
            <a:r>
              <a:rPr lang="en-US" dirty="0"/>
              <a:t>graph for </a:t>
            </a:r>
            <a:r>
              <a:rPr lang="en-US" dirty="0">
                <a:solidFill>
                  <a:srgbClr val="000000"/>
                </a:solidFill>
              </a:rPr>
              <a:t>fib(6)</a:t>
            </a:r>
            <a:r>
              <a:rPr lang="en-US" dirty="0"/>
              <a:t>:</a:t>
            </a:r>
          </a:p>
        </p:txBody>
      </p:sp>
      <p:pic>
        <p:nvPicPr>
          <p:cNvPr id="5" name="Content Placeholder 4" descr="feb21img1.gif"/>
          <p:cNvPicPr>
            <a:picLocks noGrp="1" noChangeAspect="1"/>
          </p:cNvPicPr>
          <p:nvPr>
            <p:ph idx="1"/>
          </p:nvPr>
        </p:nvPicPr>
        <p:blipFill>
          <a:blip r:embed="rId2"/>
          <a:srcRect l="-51762" r="-51762"/>
          <a:stretch>
            <a:fillRect/>
          </a:stretch>
        </p:blipFill>
        <p:spPr>
          <a:xfrm>
            <a:off x="2385138" y="1581928"/>
            <a:ext cx="7946691" cy="4525963"/>
          </a:xfrm>
        </p:spPr>
      </p:pic>
      <p:sp>
        <p:nvSpPr>
          <p:cNvPr id="6" name="TextBox 5"/>
          <p:cNvSpPr txBox="1"/>
          <p:nvPr/>
        </p:nvSpPr>
        <p:spPr>
          <a:xfrm>
            <a:off x="457200" y="1417638"/>
            <a:ext cx="33022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fib(int</a:t>
            </a: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</a:t>
            </a:r>
            <a:r>
              <a:rPr lang="en-US" dirty="0"/>
              <a:t>if (</a:t>
            </a:r>
            <a:r>
              <a:rPr lang="en-US" dirty="0" err="1"/>
              <a:t>val</a:t>
            </a:r>
            <a:r>
              <a:rPr lang="en-US" dirty="0"/>
              <a:t> &lt;= 2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</a:t>
            </a:r>
            <a:r>
              <a:rPr lang="en-US" dirty="0"/>
              <a:t>return 1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else</a:t>
            </a:r>
          </a:p>
          <a:p>
            <a:r>
              <a:rPr lang="en-US" dirty="0" smtClean="0"/>
              <a:t>      </a:t>
            </a:r>
            <a:r>
              <a:rPr lang="en-US" dirty="0"/>
              <a:t>return </a:t>
            </a:r>
            <a:r>
              <a:rPr lang="en-US" dirty="0" err="1"/>
              <a:t>fib(val</a:t>
            </a:r>
            <a:r>
              <a:rPr lang="en-US" dirty="0"/>
              <a:t> - 1) + </a:t>
            </a:r>
            <a:r>
              <a:rPr lang="en-US" dirty="0" err="1"/>
              <a:t>fib(val</a:t>
            </a:r>
            <a:r>
              <a:rPr lang="en-US" dirty="0"/>
              <a:t> - 2)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77675" y="6240152"/>
            <a:ext cx="767520" cy="1827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6</a:t>
            </a:r>
            <a:endParaRPr lang="en-US" sz="1400" dirty="0"/>
          </a:p>
        </p:txBody>
      </p:sp>
      <p:sp>
        <p:nvSpPr>
          <p:cNvPr id="10" name="Oval 9"/>
          <p:cNvSpPr/>
          <p:nvPr/>
        </p:nvSpPr>
        <p:spPr>
          <a:xfrm>
            <a:off x="5720754" y="1565452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2001035" y="3591934"/>
            <a:ext cx="1758421" cy="1743707"/>
          </a:xfrm>
          <a:prstGeom prst="wedgeRoundRectCallout">
            <a:avLst>
              <a:gd name="adj1" fmla="val -63416"/>
              <a:gd name="adj2" fmla="val 86120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activation record is pushed onto the stack with </a:t>
            </a:r>
            <a:r>
              <a:rPr lang="en-US" dirty="0" err="1" smtClean="0"/>
              <a:t>val</a:t>
            </a:r>
            <a:r>
              <a:rPr lang="en-US" dirty="0" smtClean="0"/>
              <a:t> = 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77675" y="6053071"/>
            <a:ext cx="767520" cy="1827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12" name="Oval 11"/>
          <p:cNvSpPr/>
          <p:nvPr/>
        </p:nvSpPr>
        <p:spPr>
          <a:xfrm>
            <a:off x="6815989" y="4571556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171526" y="3567220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550557" y="4596934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797252" y="5597584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312991" y="5596917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385919" y="4596934"/>
            <a:ext cx="1155506" cy="15547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897768" y="5738081"/>
            <a:ext cx="182743" cy="314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383952" y="299987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rot="10800000">
            <a:off x="7156570" y="2923742"/>
            <a:ext cx="246695" cy="1797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668440" y="4737513"/>
            <a:ext cx="182743" cy="314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552354" y="4097595"/>
            <a:ext cx="345414" cy="4993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88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312991" y="5597584"/>
            <a:ext cx="164299" cy="4554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571693" y="2562076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841304" y="4453787"/>
            <a:ext cx="727526" cy="6899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101647" y="4100931"/>
            <a:ext cx="253287" cy="3528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928940" y="3448963"/>
            <a:ext cx="772540" cy="6651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88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6953945" y="3095124"/>
            <a:ext cx="345414" cy="4993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88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6081529" y="3562990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981791" y="5875951"/>
            <a:ext cx="767520" cy="1827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39" name="Oval 38"/>
          <p:cNvSpPr/>
          <p:nvPr/>
        </p:nvSpPr>
        <p:spPr>
          <a:xfrm>
            <a:off x="6324547" y="4563904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869074" y="41078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rot="10800000">
            <a:off x="6641692" y="4031750"/>
            <a:ext cx="246695" cy="1797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359378" y="4532045"/>
            <a:ext cx="727526" cy="6899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476831" y="4110622"/>
            <a:ext cx="164299" cy="4554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985907" y="5690593"/>
            <a:ext cx="767520" cy="1827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45" name="Oval 44"/>
          <p:cNvSpPr/>
          <p:nvPr/>
        </p:nvSpPr>
        <p:spPr>
          <a:xfrm>
            <a:off x="5838505" y="4572142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2:Call </a:t>
            </a:r>
            <a:r>
              <a:rPr lang="en-US" dirty="0"/>
              <a:t>graph for </a:t>
            </a:r>
            <a:r>
              <a:rPr lang="en-US" dirty="0">
                <a:solidFill>
                  <a:srgbClr val="000000"/>
                </a:solidFill>
              </a:rPr>
              <a:t>fib(6)</a:t>
            </a:r>
            <a:r>
              <a:rPr lang="en-US" dirty="0"/>
              <a:t>:</a:t>
            </a:r>
          </a:p>
        </p:txBody>
      </p:sp>
      <p:pic>
        <p:nvPicPr>
          <p:cNvPr id="5" name="Content Placeholder 4" descr="feb21img1.gif"/>
          <p:cNvPicPr>
            <a:picLocks noGrp="1" noChangeAspect="1"/>
          </p:cNvPicPr>
          <p:nvPr>
            <p:ph idx="1"/>
          </p:nvPr>
        </p:nvPicPr>
        <p:blipFill>
          <a:blip r:embed="rId2"/>
          <a:srcRect l="-51762" r="-51762"/>
          <a:stretch>
            <a:fillRect/>
          </a:stretch>
        </p:blipFill>
        <p:spPr>
          <a:xfrm>
            <a:off x="2385138" y="1581928"/>
            <a:ext cx="7946691" cy="4525963"/>
          </a:xfrm>
        </p:spPr>
      </p:pic>
      <p:sp>
        <p:nvSpPr>
          <p:cNvPr id="6" name="TextBox 5"/>
          <p:cNvSpPr txBox="1"/>
          <p:nvPr/>
        </p:nvSpPr>
        <p:spPr>
          <a:xfrm>
            <a:off x="457200" y="1417638"/>
            <a:ext cx="33022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fib(int</a:t>
            </a: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</a:t>
            </a:r>
            <a:r>
              <a:rPr lang="en-US" dirty="0"/>
              <a:t>if (</a:t>
            </a:r>
            <a:r>
              <a:rPr lang="en-US" dirty="0" err="1"/>
              <a:t>val</a:t>
            </a:r>
            <a:r>
              <a:rPr lang="en-US" dirty="0"/>
              <a:t> &lt;= 2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</a:t>
            </a:r>
            <a:r>
              <a:rPr lang="en-US" dirty="0">
                <a:solidFill>
                  <a:srgbClr val="FF0000"/>
                </a:solidFill>
              </a:rPr>
              <a:t>return 1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else</a:t>
            </a:r>
          </a:p>
          <a:p>
            <a:r>
              <a:rPr lang="en-US" dirty="0" smtClean="0"/>
              <a:t>      </a:t>
            </a:r>
            <a:r>
              <a:rPr lang="en-US" dirty="0"/>
              <a:t>return </a:t>
            </a:r>
            <a:r>
              <a:rPr lang="en-US" dirty="0" err="1"/>
              <a:t>fib(val</a:t>
            </a:r>
            <a:r>
              <a:rPr lang="en-US" dirty="0"/>
              <a:t> - 1) + </a:t>
            </a:r>
            <a:r>
              <a:rPr lang="en-US" dirty="0" err="1"/>
              <a:t>fib(val</a:t>
            </a:r>
            <a:r>
              <a:rPr lang="en-US" dirty="0"/>
              <a:t> - 2)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77675" y="6240152"/>
            <a:ext cx="767520" cy="1827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6</a:t>
            </a:r>
            <a:endParaRPr lang="en-US" sz="1400" dirty="0"/>
          </a:p>
        </p:txBody>
      </p:sp>
      <p:sp>
        <p:nvSpPr>
          <p:cNvPr id="10" name="Oval 9"/>
          <p:cNvSpPr/>
          <p:nvPr/>
        </p:nvSpPr>
        <p:spPr>
          <a:xfrm>
            <a:off x="5720754" y="1565452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2001035" y="3591934"/>
            <a:ext cx="1758421" cy="1743707"/>
          </a:xfrm>
          <a:prstGeom prst="wedgeRoundRectCallout">
            <a:avLst>
              <a:gd name="adj1" fmla="val -63416"/>
              <a:gd name="adj2" fmla="val 7619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 stack is popped  and 1 is returned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77675" y="6053071"/>
            <a:ext cx="767520" cy="1827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12" name="Oval 11"/>
          <p:cNvSpPr/>
          <p:nvPr/>
        </p:nvSpPr>
        <p:spPr>
          <a:xfrm>
            <a:off x="6815989" y="4571556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171526" y="3567220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550557" y="4596934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797252" y="5597584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312991" y="5596917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385919" y="4596934"/>
            <a:ext cx="1155506" cy="15547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897768" y="5738081"/>
            <a:ext cx="182743" cy="314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383952" y="299987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rot="10800000">
            <a:off x="7156570" y="2923742"/>
            <a:ext cx="246695" cy="1797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668440" y="4737513"/>
            <a:ext cx="182743" cy="314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552354" y="4097595"/>
            <a:ext cx="345414" cy="4993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88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312991" y="5597584"/>
            <a:ext cx="164299" cy="4554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571693" y="2562076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841304" y="4453787"/>
            <a:ext cx="727526" cy="6899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101647" y="4100931"/>
            <a:ext cx="253287" cy="3528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928940" y="3448963"/>
            <a:ext cx="772540" cy="6651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88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6953945" y="3095124"/>
            <a:ext cx="345414" cy="4993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88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6081529" y="3562990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981791" y="5875951"/>
            <a:ext cx="767520" cy="1827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39" name="Oval 38"/>
          <p:cNvSpPr/>
          <p:nvPr/>
        </p:nvSpPr>
        <p:spPr>
          <a:xfrm>
            <a:off x="6324547" y="4563904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869074" y="41078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rot="10800000">
            <a:off x="6641692" y="4031750"/>
            <a:ext cx="246695" cy="1797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359378" y="4532045"/>
            <a:ext cx="727526" cy="6899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476831" y="4110622"/>
            <a:ext cx="164299" cy="4554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985907" y="5690593"/>
            <a:ext cx="767520" cy="1827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45" name="Oval 44"/>
          <p:cNvSpPr/>
          <p:nvPr/>
        </p:nvSpPr>
        <p:spPr>
          <a:xfrm>
            <a:off x="5838505" y="4572142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2:Call </a:t>
            </a:r>
            <a:r>
              <a:rPr lang="en-US" dirty="0"/>
              <a:t>graph for </a:t>
            </a:r>
            <a:r>
              <a:rPr lang="en-US" dirty="0">
                <a:solidFill>
                  <a:srgbClr val="000000"/>
                </a:solidFill>
              </a:rPr>
              <a:t>fib(6)</a:t>
            </a:r>
            <a:r>
              <a:rPr lang="en-US" dirty="0"/>
              <a:t>:</a:t>
            </a:r>
          </a:p>
        </p:txBody>
      </p:sp>
      <p:pic>
        <p:nvPicPr>
          <p:cNvPr id="5" name="Content Placeholder 4" descr="feb21img1.gif"/>
          <p:cNvPicPr>
            <a:picLocks noGrp="1" noChangeAspect="1"/>
          </p:cNvPicPr>
          <p:nvPr>
            <p:ph idx="1"/>
          </p:nvPr>
        </p:nvPicPr>
        <p:blipFill>
          <a:blip r:embed="rId2"/>
          <a:srcRect l="-51762" r="-51762"/>
          <a:stretch>
            <a:fillRect/>
          </a:stretch>
        </p:blipFill>
        <p:spPr>
          <a:xfrm>
            <a:off x="2395113" y="1565452"/>
            <a:ext cx="7946691" cy="4525963"/>
          </a:xfrm>
        </p:spPr>
      </p:pic>
      <p:sp>
        <p:nvSpPr>
          <p:cNvPr id="6" name="TextBox 5"/>
          <p:cNvSpPr txBox="1"/>
          <p:nvPr/>
        </p:nvSpPr>
        <p:spPr>
          <a:xfrm>
            <a:off x="457200" y="1417638"/>
            <a:ext cx="33022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fib(int</a:t>
            </a: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</a:t>
            </a:r>
            <a:r>
              <a:rPr lang="en-US" dirty="0"/>
              <a:t>if (</a:t>
            </a:r>
            <a:r>
              <a:rPr lang="en-US" dirty="0" err="1"/>
              <a:t>val</a:t>
            </a:r>
            <a:r>
              <a:rPr lang="en-US" dirty="0"/>
              <a:t> &lt;= 2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</a:t>
            </a:r>
            <a:r>
              <a:rPr lang="en-US" dirty="0"/>
              <a:t>return 1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else</a:t>
            </a:r>
          </a:p>
          <a:p>
            <a:r>
              <a:rPr lang="en-US" dirty="0" smtClean="0"/>
              <a:t>      </a:t>
            </a:r>
            <a:r>
              <a:rPr lang="en-US" dirty="0"/>
              <a:t>return </a:t>
            </a:r>
            <a:r>
              <a:rPr lang="en-US" dirty="0" err="1"/>
              <a:t>fib(val</a:t>
            </a:r>
            <a:r>
              <a:rPr lang="en-US" dirty="0"/>
              <a:t> - 1) + </a:t>
            </a:r>
            <a:r>
              <a:rPr lang="en-US" dirty="0" err="1"/>
              <a:t>fib(val</a:t>
            </a:r>
            <a:r>
              <a:rPr lang="en-US" dirty="0"/>
              <a:t> - 2)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77675" y="6240152"/>
            <a:ext cx="767520" cy="1827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6</a:t>
            </a:r>
            <a:endParaRPr lang="en-US" sz="1400" dirty="0"/>
          </a:p>
        </p:txBody>
      </p:sp>
      <p:sp>
        <p:nvSpPr>
          <p:cNvPr id="10" name="Oval 9"/>
          <p:cNvSpPr/>
          <p:nvPr/>
        </p:nvSpPr>
        <p:spPr>
          <a:xfrm>
            <a:off x="5720754" y="1565452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2001035" y="3591934"/>
            <a:ext cx="1758421" cy="1743707"/>
          </a:xfrm>
          <a:prstGeom prst="wedgeRoundRectCallout">
            <a:avLst>
              <a:gd name="adj1" fmla="val -63416"/>
              <a:gd name="adj2" fmla="val 85648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 is returned to end of record on top of stack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77675" y="6053071"/>
            <a:ext cx="767520" cy="1827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12" name="Oval 11"/>
          <p:cNvSpPr/>
          <p:nvPr/>
        </p:nvSpPr>
        <p:spPr>
          <a:xfrm>
            <a:off x="6815989" y="4571556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171526" y="3567220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550557" y="4596934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797252" y="5597584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312991" y="5596917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385919" y="4596934"/>
            <a:ext cx="1155506" cy="15547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897768" y="5738081"/>
            <a:ext cx="182743" cy="314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383952" y="299987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rot="10800000">
            <a:off x="7156570" y="2923742"/>
            <a:ext cx="246695" cy="1797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668440" y="4737513"/>
            <a:ext cx="182743" cy="314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552354" y="4097595"/>
            <a:ext cx="345414" cy="4993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88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312991" y="5597584"/>
            <a:ext cx="164299" cy="4554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571693" y="2562076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841304" y="4453787"/>
            <a:ext cx="727526" cy="6899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101647" y="4100931"/>
            <a:ext cx="253287" cy="3528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928940" y="3448963"/>
            <a:ext cx="772540" cy="6651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88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6953945" y="3095124"/>
            <a:ext cx="345414" cy="4993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88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6081529" y="3562990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981791" y="5875951"/>
            <a:ext cx="767520" cy="1827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39" name="Oval 38"/>
          <p:cNvSpPr/>
          <p:nvPr/>
        </p:nvSpPr>
        <p:spPr>
          <a:xfrm>
            <a:off x="6324547" y="4563904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869074" y="41078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rot="10800000">
            <a:off x="6641692" y="4031750"/>
            <a:ext cx="246695" cy="1797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359378" y="4532045"/>
            <a:ext cx="727526" cy="6899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476831" y="4110622"/>
            <a:ext cx="164299" cy="4554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838505" y="4572142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 rot="5400000">
            <a:off x="3617604" y="2489859"/>
            <a:ext cx="355065" cy="3510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678680" y="4136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rot="5400000" flipH="1" flipV="1">
            <a:off x="5814546" y="4051566"/>
            <a:ext cx="225016" cy="947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5877452" y="4429067"/>
            <a:ext cx="727526" cy="6899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6081407" y="4085908"/>
            <a:ext cx="164299" cy="4554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2:Call </a:t>
            </a:r>
            <a:r>
              <a:rPr lang="en-US" dirty="0"/>
              <a:t>graph for </a:t>
            </a:r>
            <a:r>
              <a:rPr lang="en-US" dirty="0">
                <a:solidFill>
                  <a:srgbClr val="000000"/>
                </a:solidFill>
              </a:rPr>
              <a:t>fib(6)</a:t>
            </a:r>
            <a:r>
              <a:rPr lang="en-US" dirty="0"/>
              <a:t>:</a:t>
            </a:r>
          </a:p>
        </p:txBody>
      </p:sp>
      <p:pic>
        <p:nvPicPr>
          <p:cNvPr id="5" name="Content Placeholder 4" descr="feb21img1.gif"/>
          <p:cNvPicPr>
            <a:picLocks noGrp="1" noChangeAspect="1"/>
          </p:cNvPicPr>
          <p:nvPr>
            <p:ph idx="1"/>
          </p:nvPr>
        </p:nvPicPr>
        <p:blipFill>
          <a:blip r:embed="rId2"/>
          <a:srcRect l="-51762" r="-51762"/>
          <a:stretch>
            <a:fillRect/>
          </a:stretch>
        </p:blipFill>
        <p:spPr>
          <a:xfrm>
            <a:off x="2395113" y="1565452"/>
            <a:ext cx="7946691" cy="4525963"/>
          </a:xfrm>
        </p:spPr>
      </p:pic>
      <p:sp>
        <p:nvSpPr>
          <p:cNvPr id="6" name="TextBox 5"/>
          <p:cNvSpPr txBox="1"/>
          <p:nvPr/>
        </p:nvSpPr>
        <p:spPr>
          <a:xfrm>
            <a:off x="457200" y="1417638"/>
            <a:ext cx="33022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fib(int</a:t>
            </a: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</a:t>
            </a:r>
            <a:r>
              <a:rPr lang="en-US" dirty="0"/>
              <a:t>if (</a:t>
            </a:r>
            <a:r>
              <a:rPr lang="en-US" dirty="0" err="1"/>
              <a:t>val</a:t>
            </a:r>
            <a:r>
              <a:rPr lang="en-US" dirty="0"/>
              <a:t> &lt;= 2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</a:t>
            </a:r>
            <a:r>
              <a:rPr lang="en-US" dirty="0"/>
              <a:t>return 1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else</a:t>
            </a:r>
          </a:p>
          <a:p>
            <a:r>
              <a:rPr lang="en-US" dirty="0" smtClean="0"/>
              <a:t>      </a:t>
            </a:r>
            <a:r>
              <a:rPr lang="en-US" dirty="0"/>
              <a:t>return </a:t>
            </a:r>
            <a:r>
              <a:rPr lang="en-US" dirty="0" err="1"/>
              <a:t>fib(val</a:t>
            </a:r>
            <a:r>
              <a:rPr lang="en-US" dirty="0"/>
              <a:t> - 1) + </a:t>
            </a:r>
            <a:r>
              <a:rPr lang="en-US" dirty="0" err="1"/>
              <a:t>fib(val</a:t>
            </a:r>
            <a:r>
              <a:rPr lang="en-US" dirty="0"/>
              <a:t> - 2)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77675" y="6240152"/>
            <a:ext cx="767520" cy="1827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6</a:t>
            </a:r>
            <a:endParaRPr lang="en-US" sz="1400" dirty="0"/>
          </a:p>
        </p:txBody>
      </p:sp>
      <p:sp>
        <p:nvSpPr>
          <p:cNvPr id="10" name="Oval 9"/>
          <p:cNvSpPr/>
          <p:nvPr/>
        </p:nvSpPr>
        <p:spPr>
          <a:xfrm>
            <a:off x="5720754" y="1565452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2001035" y="3591934"/>
            <a:ext cx="1758421" cy="1743707"/>
          </a:xfrm>
          <a:prstGeom prst="wedgeRoundRectCallout">
            <a:avLst>
              <a:gd name="adj1" fmla="val -63416"/>
              <a:gd name="adj2" fmla="val 85648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 the stack is popped and control is returned to place in record on top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77675" y="6053071"/>
            <a:ext cx="767520" cy="1827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12" name="Oval 11"/>
          <p:cNvSpPr/>
          <p:nvPr/>
        </p:nvSpPr>
        <p:spPr>
          <a:xfrm>
            <a:off x="6815989" y="4571556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171526" y="3567220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550557" y="4596934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797252" y="5597584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312991" y="5596917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385919" y="4596934"/>
            <a:ext cx="1155506" cy="15547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897768" y="5738081"/>
            <a:ext cx="182743" cy="314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383952" y="299987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rot="10800000">
            <a:off x="7156570" y="2923742"/>
            <a:ext cx="246695" cy="1797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668440" y="4737513"/>
            <a:ext cx="182743" cy="314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552354" y="4097595"/>
            <a:ext cx="345414" cy="4993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88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312991" y="5597584"/>
            <a:ext cx="164299" cy="4554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571693" y="2562076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841304" y="4453787"/>
            <a:ext cx="727526" cy="6899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101647" y="4100931"/>
            <a:ext cx="253287" cy="3528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928940" y="3448963"/>
            <a:ext cx="772540" cy="6651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88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6953945" y="3095124"/>
            <a:ext cx="345414" cy="4993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88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981791" y="5875951"/>
            <a:ext cx="767520" cy="1827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39" name="Oval 38"/>
          <p:cNvSpPr/>
          <p:nvPr/>
        </p:nvSpPr>
        <p:spPr>
          <a:xfrm>
            <a:off x="6324547" y="4563904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359378" y="4532045"/>
            <a:ext cx="727526" cy="6899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476831" y="4110622"/>
            <a:ext cx="164299" cy="4554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838505" y="4572142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 rot="5400000">
            <a:off x="3617604" y="2489859"/>
            <a:ext cx="355065" cy="3510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983486" y="30163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6245706" y="2923742"/>
            <a:ext cx="231125" cy="17138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5877452" y="4429067"/>
            <a:ext cx="727526" cy="6899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6081407" y="4085908"/>
            <a:ext cx="164299" cy="4554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099878" y="3473459"/>
            <a:ext cx="727526" cy="6899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373163" y="3066288"/>
            <a:ext cx="345414" cy="4993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2:Call </a:t>
            </a:r>
            <a:r>
              <a:rPr lang="en-US" dirty="0"/>
              <a:t>graph for </a:t>
            </a:r>
            <a:r>
              <a:rPr lang="en-US" dirty="0">
                <a:solidFill>
                  <a:srgbClr val="000000"/>
                </a:solidFill>
              </a:rPr>
              <a:t>fib(6)</a:t>
            </a:r>
            <a:r>
              <a:rPr lang="en-US" dirty="0"/>
              <a:t>:</a:t>
            </a:r>
          </a:p>
        </p:txBody>
      </p:sp>
      <p:pic>
        <p:nvPicPr>
          <p:cNvPr id="5" name="Content Placeholder 4" descr="feb21img1.gif"/>
          <p:cNvPicPr>
            <a:picLocks noGrp="1" noChangeAspect="1"/>
          </p:cNvPicPr>
          <p:nvPr>
            <p:ph idx="1"/>
          </p:nvPr>
        </p:nvPicPr>
        <p:blipFill>
          <a:blip r:embed="rId2"/>
          <a:srcRect l="-51762" r="-51762"/>
          <a:stretch>
            <a:fillRect/>
          </a:stretch>
        </p:blipFill>
        <p:spPr>
          <a:xfrm>
            <a:off x="2395113" y="1565452"/>
            <a:ext cx="7946691" cy="4525963"/>
          </a:xfrm>
        </p:spPr>
      </p:pic>
      <p:sp>
        <p:nvSpPr>
          <p:cNvPr id="6" name="TextBox 5"/>
          <p:cNvSpPr txBox="1"/>
          <p:nvPr/>
        </p:nvSpPr>
        <p:spPr>
          <a:xfrm>
            <a:off x="457200" y="1417638"/>
            <a:ext cx="33022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fib(int</a:t>
            </a: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</a:t>
            </a:r>
            <a:r>
              <a:rPr lang="en-US" dirty="0"/>
              <a:t>if (</a:t>
            </a:r>
            <a:r>
              <a:rPr lang="en-US" dirty="0" err="1"/>
              <a:t>val</a:t>
            </a:r>
            <a:r>
              <a:rPr lang="en-US" dirty="0"/>
              <a:t> &lt;= 2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</a:t>
            </a:r>
            <a:r>
              <a:rPr lang="en-US" dirty="0"/>
              <a:t>return 1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else</a:t>
            </a:r>
          </a:p>
          <a:p>
            <a:r>
              <a:rPr lang="en-US" dirty="0" smtClean="0"/>
              <a:t>      </a:t>
            </a:r>
            <a:r>
              <a:rPr lang="en-US" dirty="0"/>
              <a:t>return </a:t>
            </a:r>
            <a:r>
              <a:rPr lang="en-US" dirty="0" err="1"/>
              <a:t>fib(val</a:t>
            </a:r>
            <a:r>
              <a:rPr lang="en-US" dirty="0"/>
              <a:t> - 1) + </a:t>
            </a:r>
            <a:r>
              <a:rPr lang="en-US" dirty="0" err="1">
                <a:solidFill>
                  <a:srgbClr val="FF0000"/>
                </a:solidFill>
              </a:rPr>
              <a:t>fib(val</a:t>
            </a:r>
            <a:r>
              <a:rPr lang="en-US" dirty="0">
                <a:solidFill>
                  <a:srgbClr val="FF0000"/>
                </a:solidFill>
              </a:rPr>
              <a:t> - 2)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77675" y="6240152"/>
            <a:ext cx="767520" cy="1827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6</a:t>
            </a:r>
            <a:endParaRPr lang="en-US" sz="1400" dirty="0"/>
          </a:p>
        </p:txBody>
      </p:sp>
      <p:sp>
        <p:nvSpPr>
          <p:cNvPr id="10" name="Oval 9"/>
          <p:cNvSpPr/>
          <p:nvPr/>
        </p:nvSpPr>
        <p:spPr>
          <a:xfrm>
            <a:off x="5720754" y="1565452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2001035" y="3385672"/>
            <a:ext cx="1758421" cy="1949969"/>
          </a:xfrm>
          <a:prstGeom prst="wedgeRoundRectCallout">
            <a:avLst>
              <a:gd name="adj1" fmla="val -62479"/>
              <a:gd name="adj2" fmla="val 9196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 the stack is popped and control is returned to place in record on top with  </a:t>
            </a:r>
            <a:r>
              <a:rPr lang="en-US" dirty="0" err="1" smtClean="0"/>
              <a:t>val</a:t>
            </a:r>
            <a:r>
              <a:rPr lang="en-US" dirty="0" smtClean="0"/>
              <a:t> = 5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77675" y="6053071"/>
            <a:ext cx="767520" cy="1827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12" name="Oval 11"/>
          <p:cNvSpPr/>
          <p:nvPr/>
        </p:nvSpPr>
        <p:spPr>
          <a:xfrm>
            <a:off x="6815989" y="4571556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171526" y="3567220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550557" y="4596934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797252" y="5597584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312991" y="5596917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385919" y="4596934"/>
            <a:ext cx="1155506" cy="15547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897768" y="5738081"/>
            <a:ext cx="182743" cy="314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383952" y="299987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rot="10800000">
            <a:off x="7156570" y="2923742"/>
            <a:ext cx="246695" cy="1797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668440" y="4737513"/>
            <a:ext cx="182743" cy="314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552354" y="4097595"/>
            <a:ext cx="345414" cy="4993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88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312991" y="5597584"/>
            <a:ext cx="164299" cy="4554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571693" y="2562076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841304" y="4453787"/>
            <a:ext cx="727526" cy="6899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101647" y="4100931"/>
            <a:ext cx="253287" cy="3528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928940" y="3448963"/>
            <a:ext cx="772540" cy="6651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88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6953945" y="3095124"/>
            <a:ext cx="345414" cy="4993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88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6324547" y="4563904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359378" y="4532045"/>
            <a:ext cx="727526" cy="6899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476831" y="4110622"/>
            <a:ext cx="164299" cy="4554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838505" y="4572142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5983486" y="30163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6245706" y="2923742"/>
            <a:ext cx="231125" cy="17138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5877452" y="4429067"/>
            <a:ext cx="727526" cy="6899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6081407" y="4085908"/>
            <a:ext cx="164299" cy="4554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099878" y="3473459"/>
            <a:ext cx="727526" cy="6899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373163" y="3066288"/>
            <a:ext cx="345414" cy="4993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2:Call </a:t>
            </a:r>
            <a:r>
              <a:rPr lang="en-US" dirty="0"/>
              <a:t>graph for </a:t>
            </a:r>
            <a:r>
              <a:rPr lang="en-US" dirty="0">
                <a:solidFill>
                  <a:srgbClr val="000000"/>
                </a:solidFill>
              </a:rPr>
              <a:t>fib(6)</a:t>
            </a:r>
            <a:r>
              <a:rPr lang="en-US" dirty="0"/>
              <a:t>:</a:t>
            </a:r>
          </a:p>
        </p:txBody>
      </p:sp>
      <p:pic>
        <p:nvPicPr>
          <p:cNvPr id="5" name="Content Placeholder 4" descr="feb21img1.gif"/>
          <p:cNvPicPr>
            <a:picLocks noGrp="1" noChangeAspect="1"/>
          </p:cNvPicPr>
          <p:nvPr>
            <p:ph idx="1"/>
          </p:nvPr>
        </p:nvPicPr>
        <p:blipFill>
          <a:blip r:embed="rId2"/>
          <a:srcRect l="-51762" r="-51762"/>
          <a:stretch>
            <a:fillRect/>
          </a:stretch>
        </p:blipFill>
        <p:spPr>
          <a:xfrm>
            <a:off x="2395113" y="1565452"/>
            <a:ext cx="7946691" cy="4525963"/>
          </a:xfrm>
        </p:spPr>
      </p:pic>
      <p:sp>
        <p:nvSpPr>
          <p:cNvPr id="6" name="TextBox 5"/>
          <p:cNvSpPr txBox="1"/>
          <p:nvPr/>
        </p:nvSpPr>
        <p:spPr>
          <a:xfrm>
            <a:off x="457200" y="1417638"/>
            <a:ext cx="33022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fib(int</a:t>
            </a: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</a:t>
            </a:r>
            <a:r>
              <a:rPr lang="en-US" dirty="0"/>
              <a:t>if (</a:t>
            </a:r>
            <a:r>
              <a:rPr lang="en-US" dirty="0" err="1"/>
              <a:t>val</a:t>
            </a:r>
            <a:r>
              <a:rPr lang="en-US" dirty="0"/>
              <a:t> &lt;= 2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</a:t>
            </a:r>
            <a:r>
              <a:rPr lang="en-US" dirty="0"/>
              <a:t>return 1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else</a:t>
            </a:r>
          </a:p>
          <a:p>
            <a:r>
              <a:rPr lang="en-US" dirty="0" smtClean="0"/>
              <a:t>      </a:t>
            </a:r>
            <a:r>
              <a:rPr lang="en-US" dirty="0"/>
              <a:t>return </a:t>
            </a:r>
            <a:r>
              <a:rPr lang="en-US" dirty="0" err="1">
                <a:solidFill>
                  <a:srgbClr val="FF0000"/>
                </a:solidFill>
              </a:rPr>
              <a:t>fib(val</a:t>
            </a:r>
            <a:r>
              <a:rPr lang="en-US" dirty="0">
                <a:solidFill>
                  <a:srgbClr val="FF0000"/>
                </a:solidFill>
              </a:rPr>
              <a:t> - 1) </a:t>
            </a:r>
            <a:r>
              <a:rPr lang="en-US" dirty="0"/>
              <a:t>+ </a:t>
            </a:r>
            <a:r>
              <a:rPr lang="en-US" dirty="0" err="1"/>
              <a:t>fib(val</a:t>
            </a:r>
            <a:r>
              <a:rPr lang="en-US" dirty="0"/>
              <a:t> - 2)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77675" y="6240152"/>
            <a:ext cx="767520" cy="1827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6</a:t>
            </a:r>
            <a:endParaRPr lang="en-US" sz="1400" dirty="0"/>
          </a:p>
        </p:txBody>
      </p:sp>
      <p:sp>
        <p:nvSpPr>
          <p:cNvPr id="10" name="Oval 9"/>
          <p:cNvSpPr/>
          <p:nvPr/>
        </p:nvSpPr>
        <p:spPr>
          <a:xfrm>
            <a:off x="5720754" y="1565452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2001035" y="3385672"/>
            <a:ext cx="1758421" cy="1949969"/>
          </a:xfrm>
          <a:prstGeom prst="wedgeRoundRectCallout">
            <a:avLst>
              <a:gd name="adj1" fmla="val -62947"/>
              <a:gd name="adj2" fmla="val 8267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Since </a:t>
            </a:r>
            <a:r>
              <a:rPr lang="en-US" dirty="0" err="1" smtClean="0"/>
              <a:t>val</a:t>
            </a:r>
            <a:r>
              <a:rPr lang="en-US" dirty="0" smtClean="0"/>
              <a:t> = 5, fib(4) is called and a new record is pushed onto the stack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77675" y="6053071"/>
            <a:ext cx="767520" cy="1827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12" name="Oval 11"/>
          <p:cNvSpPr/>
          <p:nvPr/>
        </p:nvSpPr>
        <p:spPr>
          <a:xfrm>
            <a:off x="6815989" y="4571556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171526" y="3567220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550557" y="4596934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797252" y="5597584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312991" y="5596917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385919" y="4596934"/>
            <a:ext cx="1155506" cy="15547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897768" y="5738081"/>
            <a:ext cx="182743" cy="314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383952" y="299987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rot="10800000">
            <a:off x="7156570" y="2923742"/>
            <a:ext cx="246695" cy="1797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668440" y="4737513"/>
            <a:ext cx="182743" cy="314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552354" y="4097595"/>
            <a:ext cx="345414" cy="4993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88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312991" y="5597584"/>
            <a:ext cx="164299" cy="4554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571693" y="2562076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841304" y="4453787"/>
            <a:ext cx="727526" cy="6899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101647" y="4100931"/>
            <a:ext cx="253287" cy="3528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928940" y="3448963"/>
            <a:ext cx="772540" cy="6651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88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6953945" y="3095124"/>
            <a:ext cx="345414" cy="4993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88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6324547" y="4563904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359378" y="4532045"/>
            <a:ext cx="727526" cy="6899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476831" y="4110622"/>
            <a:ext cx="164299" cy="4554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838505" y="4572142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5983486" y="30163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6245706" y="2923742"/>
            <a:ext cx="231125" cy="17138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5877452" y="4429067"/>
            <a:ext cx="727526" cy="6899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6081407" y="4085908"/>
            <a:ext cx="164299" cy="4554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099878" y="3473459"/>
            <a:ext cx="727526" cy="6899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373163" y="3066288"/>
            <a:ext cx="345414" cy="4993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88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981791" y="5875951"/>
            <a:ext cx="767520" cy="1827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40" name="Oval 39"/>
          <p:cNvSpPr/>
          <p:nvPr/>
        </p:nvSpPr>
        <p:spPr>
          <a:xfrm>
            <a:off x="4746973" y="2549716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2:Call </a:t>
            </a:r>
            <a:r>
              <a:rPr lang="en-US" dirty="0"/>
              <a:t>graph for </a:t>
            </a:r>
            <a:r>
              <a:rPr lang="en-US" dirty="0">
                <a:solidFill>
                  <a:srgbClr val="000000"/>
                </a:solidFill>
              </a:rPr>
              <a:t>fib(6)</a:t>
            </a:r>
            <a:r>
              <a:rPr lang="en-US" dirty="0"/>
              <a:t>:</a:t>
            </a:r>
          </a:p>
        </p:txBody>
      </p:sp>
      <p:pic>
        <p:nvPicPr>
          <p:cNvPr id="5" name="Content Placeholder 4" descr="feb21img1.gif"/>
          <p:cNvPicPr>
            <a:picLocks noGrp="1" noChangeAspect="1"/>
          </p:cNvPicPr>
          <p:nvPr>
            <p:ph idx="1"/>
          </p:nvPr>
        </p:nvPicPr>
        <p:blipFill>
          <a:blip r:embed="rId2"/>
          <a:srcRect l="-51762" r="-51762"/>
          <a:stretch>
            <a:fillRect/>
          </a:stretch>
        </p:blipFill>
        <p:spPr>
          <a:xfrm>
            <a:off x="2395113" y="1565452"/>
            <a:ext cx="7946691" cy="4525963"/>
          </a:xfrm>
        </p:spPr>
      </p:pic>
      <p:sp>
        <p:nvSpPr>
          <p:cNvPr id="6" name="TextBox 5"/>
          <p:cNvSpPr txBox="1"/>
          <p:nvPr/>
        </p:nvSpPr>
        <p:spPr>
          <a:xfrm>
            <a:off x="457200" y="1417638"/>
            <a:ext cx="399500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main() 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x;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"Enter a number: ";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cin</a:t>
            </a:r>
            <a:r>
              <a:rPr lang="en-US" dirty="0" smtClean="0"/>
              <a:t> &gt;&gt; x;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"The value of fib(" </a:t>
            </a:r>
          </a:p>
          <a:p>
            <a:r>
              <a:rPr lang="en-US" dirty="0" smtClean="0"/>
              <a:t>                  &lt;&lt; x &lt;&lt; ") is " &lt;&lt; fib(x)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r>
              <a:rPr lang="en-US" dirty="0" smtClean="0"/>
              <a:t>	return 0;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fib(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</a:t>
            </a:r>
            <a:r>
              <a:rPr lang="en-US" dirty="0"/>
              <a:t>if (</a:t>
            </a:r>
            <a:r>
              <a:rPr lang="en-US" dirty="0" err="1"/>
              <a:t>val</a:t>
            </a:r>
            <a:r>
              <a:rPr lang="en-US" dirty="0"/>
              <a:t> &lt;= 2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</a:t>
            </a:r>
            <a:r>
              <a:rPr lang="en-US" dirty="0"/>
              <a:t>return 1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else</a:t>
            </a:r>
          </a:p>
          <a:p>
            <a:r>
              <a:rPr lang="en-US" dirty="0" smtClean="0"/>
              <a:t>      </a:t>
            </a:r>
            <a:r>
              <a:rPr lang="en-US" dirty="0"/>
              <a:t>return </a:t>
            </a:r>
            <a:r>
              <a:rPr lang="en-US" dirty="0" err="1"/>
              <a:t>fib(val</a:t>
            </a:r>
            <a:r>
              <a:rPr lang="en-US" dirty="0"/>
              <a:t> - 1)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+ </a:t>
            </a:r>
            <a:r>
              <a:rPr lang="en-US" dirty="0" err="1"/>
              <a:t>fib(val</a:t>
            </a:r>
            <a:r>
              <a:rPr lang="en-US" dirty="0"/>
              <a:t> - 2)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720754" y="1565452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815989" y="4571556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171526" y="3567220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550557" y="4596934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797252" y="5597584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312991" y="5596917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385919" y="4596934"/>
            <a:ext cx="1155506" cy="15547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897768" y="5738081"/>
            <a:ext cx="182743" cy="314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383952" y="299987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rot="10800000">
            <a:off x="7156570" y="2923742"/>
            <a:ext cx="246695" cy="1797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668440" y="4737513"/>
            <a:ext cx="182743" cy="314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552354" y="4097595"/>
            <a:ext cx="345414" cy="4993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88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312991" y="5597584"/>
            <a:ext cx="164299" cy="4554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571693" y="2562076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841304" y="4453787"/>
            <a:ext cx="727526" cy="6899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101647" y="4100931"/>
            <a:ext cx="253287" cy="3528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928940" y="3448963"/>
            <a:ext cx="772540" cy="6651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88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6953945" y="3095124"/>
            <a:ext cx="345414" cy="4993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88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6324547" y="4563904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359378" y="4532045"/>
            <a:ext cx="727526" cy="6899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476831" y="4110622"/>
            <a:ext cx="164299" cy="4554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838505" y="4572142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5983486" y="30163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6245706" y="2923742"/>
            <a:ext cx="231125" cy="17138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5877452" y="4429067"/>
            <a:ext cx="727526" cy="6899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6081407" y="4085908"/>
            <a:ext cx="164299" cy="4554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099878" y="3473459"/>
            <a:ext cx="727526" cy="6899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373163" y="3066288"/>
            <a:ext cx="345414" cy="4993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88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746973" y="2549716"/>
            <a:ext cx="529954" cy="546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4232908" y="30204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rot="5400000" flipH="1" flipV="1">
            <a:off x="4478430" y="2942564"/>
            <a:ext cx="231043" cy="19764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443894" y="31687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rot="10800000">
            <a:off x="5295610" y="2942204"/>
            <a:ext cx="262220" cy="2229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4364716" y="3561511"/>
            <a:ext cx="1618770" cy="15162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018009" y="3086880"/>
            <a:ext cx="345414" cy="4993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88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4664593" y="3084357"/>
            <a:ext cx="443743" cy="4993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88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993950" y="202366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5295610" y="1947537"/>
            <a:ext cx="258667" cy="1797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588982" y="20401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rot="10800000">
            <a:off x="6361600" y="1964012"/>
            <a:ext cx="246695" cy="1797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ular Callout 7"/>
          <p:cNvSpPr/>
          <p:nvPr/>
        </p:nvSpPr>
        <p:spPr>
          <a:xfrm>
            <a:off x="3235529" y="274638"/>
            <a:ext cx="1758421" cy="2098171"/>
          </a:xfrm>
          <a:prstGeom prst="wedgeRoundRectCallout">
            <a:avLst>
              <a:gd name="adj1" fmla="val -35307"/>
              <a:gd name="adj2" fmla="val 9759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After several actions like before, the stack is finally empty and control returns to the calling program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Contents of activation record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 </a:t>
            </a:r>
            <a:r>
              <a:rPr lang="en-US" dirty="0" smtClean="0"/>
              <a:t>address</a:t>
            </a:r>
          </a:p>
          <a:p>
            <a:r>
              <a:rPr lang="en-US" dirty="0" smtClean="0"/>
              <a:t>Initialized </a:t>
            </a:r>
            <a:r>
              <a:rPr lang="en-US" dirty="0"/>
              <a:t>actual </a:t>
            </a:r>
            <a:r>
              <a:rPr lang="en-US" dirty="0" smtClean="0"/>
              <a:t>arguments</a:t>
            </a:r>
          </a:p>
          <a:p>
            <a:r>
              <a:rPr lang="en-US" dirty="0" smtClean="0"/>
              <a:t>Uninitialized locals</a:t>
            </a:r>
          </a:p>
          <a:p>
            <a:r>
              <a:rPr lang="en-US" dirty="0" smtClean="0"/>
              <a:t>Return value</a:t>
            </a:r>
          </a:p>
          <a:p>
            <a:r>
              <a:rPr lang="en-US" dirty="0" smtClean="0"/>
              <a:t>Stack </a:t>
            </a:r>
            <a:r>
              <a:rPr lang="en-US" dirty="0"/>
              <a:t>bookkeeping info.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output of fib(6)?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4531" y="2794711"/>
            <a:ext cx="3801762" cy="1266568"/>
          </a:xfrm>
          <a:ln>
            <a:solidFill>
              <a:schemeClr val="accent1"/>
            </a:solidFill>
          </a:ln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Enter a number: 6</a:t>
            </a:r>
          </a:p>
          <a:p>
            <a:pPr>
              <a:buNone/>
            </a:pPr>
            <a:r>
              <a:rPr lang="en-US" dirty="0" smtClean="0"/>
              <a:t>The value of fib(6) is 8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17638"/>
            <a:ext cx="3995004" cy="50783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main() 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x;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"Enter a number: ";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cin</a:t>
            </a:r>
            <a:r>
              <a:rPr lang="en-US" dirty="0" smtClean="0"/>
              <a:t> &gt;&gt; x;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"The value of fib(" </a:t>
            </a:r>
          </a:p>
          <a:p>
            <a:r>
              <a:rPr lang="en-US" dirty="0" smtClean="0"/>
              <a:t>                  &lt;&lt; x &lt;&lt; ") is " &lt;&lt; fib(x)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r>
              <a:rPr lang="en-US" dirty="0" smtClean="0"/>
              <a:t>	return 0;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fib(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</a:t>
            </a:r>
            <a:r>
              <a:rPr lang="en-US" dirty="0"/>
              <a:t>if (</a:t>
            </a:r>
            <a:r>
              <a:rPr lang="en-US" dirty="0" err="1"/>
              <a:t>val</a:t>
            </a:r>
            <a:r>
              <a:rPr lang="en-US" dirty="0"/>
              <a:t> &lt;= 2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</a:t>
            </a:r>
            <a:r>
              <a:rPr lang="en-US" dirty="0"/>
              <a:t>return 1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else</a:t>
            </a:r>
          </a:p>
          <a:p>
            <a:r>
              <a:rPr lang="en-US" dirty="0" smtClean="0"/>
              <a:t>      </a:t>
            </a:r>
            <a:r>
              <a:rPr lang="en-US" dirty="0"/>
              <a:t>return </a:t>
            </a:r>
            <a:r>
              <a:rPr lang="en-US" dirty="0" err="1"/>
              <a:t>fib(val</a:t>
            </a:r>
            <a:r>
              <a:rPr lang="en-US" dirty="0"/>
              <a:t> - 1)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+ </a:t>
            </a:r>
            <a:r>
              <a:rPr lang="en-US" dirty="0" err="1"/>
              <a:t>fib(val</a:t>
            </a:r>
            <a:r>
              <a:rPr lang="en-US" dirty="0"/>
              <a:t> - 2)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4452204" y="3303373"/>
            <a:ext cx="523450" cy="37070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1 - Factorial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Its definition is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			0</a:t>
            </a:r>
            <a:r>
              <a:rPr lang="en-US" dirty="0"/>
              <a:t>! =</a:t>
            </a:r>
            <a:r>
              <a:rPr lang="en-US" dirty="0" smtClean="0"/>
              <a:t> 1</a:t>
            </a:r>
          </a:p>
          <a:p>
            <a:pPr>
              <a:buNone/>
            </a:pPr>
            <a:r>
              <a:rPr lang="en-US" dirty="0" smtClean="0"/>
              <a:t>			</a:t>
            </a:r>
          </a:p>
          <a:p>
            <a:pPr>
              <a:buNone/>
            </a:pPr>
            <a:r>
              <a:rPr lang="en-US" dirty="0" smtClean="0"/>
              <a:t>			for </a:t>
            </a:r>
            <a:r>
              <a:rPr lang="en-US" dirty="0"/>
              <a:t>all </a:t>
            </a:r>
            <a:r>
              <a:rPr lang="en-US" dirty="0" err="1"/>
              <a:t>n</a:t>
            </a:r>
            <a:r>
              <a:rPr lang="en-US" dirty="0"/>
              <a:t> &gt; 0, </a:t>
            </a:r>
            <a:r>
              <a:rPr lang="en-US" dirty="0" err="1"/>
              <a:t>n</a:t>
            </a:r>
            <a:r>
              <a:rPr lang="en-US" dirty="0"/>
              <a:t>! = </a:t>
            </a:r>
            <a:r>
              <a:rPr lang="en-US" dirty="0" err="1" smtClean="0"/>
              <a:t>n</a:t>
            </a:r>
            <a:r>
              <a:rPr lang="en-US" dirty="0" smtClean="0"/>
              <a:t> </a:t>
            </a:r>
            <a:r>
              <a:rPr lang="en-US" sz="2353" dirty="0" err="1" smtClean="0"/>
              <a:t>x</a:t>
            </a:r>
            <a:r>
              <a:rPr lang="en-US" dirty="0" smtClean="0"/>
              <a:t> (</a:t>
            </a:r>
            <a:r>
              <a:rPr lang="en-US" dirty="0"/>
              <a:t>n-1)</a:t>
            </a:r>
            <a:r>
              <a:rPr lang="en-US" dirty="0" smtClean="0"/>
              <a:t>!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Thus</a:t>
            </a:r>
            <a:r>
              <a:rPr lang="en-US" dirty="0"/>
              <a:t>, by repeatedly using the definition, we can work out </a:t>
            </a:r>
            <a:r>
              <a:rPr lang="en-US" dirty="0" smtClean="0"/>
              <a:t>that: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6</a:t>
            </a:r>
            <a:r>
              <a:rPr lang="en-US" dirty="0"/>
              <a:t>! = 6x5! = 6x5x4! = 6x5x4x3! = 6x5x4x3x2! = 6x5x4x3x2x1! = 6x5x4x3x2x1x1 = </a:t>
            </a:r>
            <a:r>
              <a:rPr lang="en-US" dirty="0" smtClean="0"/>
              <a:t>720</a:t>
            </a:r>
          </a:p>
          <a:p>
            <a:pPr>
              <a:buNone/>
            </a:pPr>
            <a:r>
              <a:rPr lang="en-US" dirty="0" smtClean="0"/>
              <a:t>Again</a:t>
            </a:r>
            <a:r>
              <a:rPr lang="en-US" dirty="0"/>
              <a:t>, notice that the definition of "!" includes both a base case (the definition of 0!) and a recursive part.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– Factorial Illustration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factorial (</a:t>
            </a:r>
            <a:r>
              <a:rPr lang="en-US" dirty="0" err="1"/>
              <a:t>int</a:t>
            </a:r>
            <a:r>
              <a:rPr lang="en-US" dirty="0" smtClean="0"/>
              <a:t> N)</a:t>
            </a:r>
          </a:p>
          <a:p>
            <a:pPr>
              <a:buNone/>
            </a:pPr>
            <a:r>
              <a:rPr lang="en-US" dirty="0" smtClean="0"/>
              <a:t>{   </a:t>
            </a:r>
          </a:p>
          <a:p>
            <a:pPr>
              <a:buNone/>
            </a:pPr>
            <a:r>
              <a:rPr lang="en-US" dirty="0" smtClean="0"/>
              <a:t>			if (N </a:t>
            </a:r>
            <a:r>
              <a:rPr lang="en-US" dirty="0"/>
              <a:t>&lt;= 1)              </a:t>
            </a:r>
            <a:r>
              <a:rPr lang="en-US" dirty="0" smtClean="0"/>
              <a:t> 			     </a:t>
            </a:r>
          </a:p>
          <a:p>
            <a:pPr>
              <a:buNone/>
            </a:pPr>
            <a:r>
              <a:rPr lang="en-US" dirty="0" smtClean="0"/>
              <a:t>				return </a:t>
            </a:r>
            <a:r>
              <a:rPr lang="en-US" dirty="0"/>
              <a:t>1;         </a:t>
            </a:r>
            <a:r>
              <a:rPr lang="en-US" dirty="0" smtClean="0"/>
              <a:t>  			          /</a:t>
            </a:r>
            <a:r>
              <a:rPr lang="en-US" dirty="0"/>
              <a:t>/</a:t>
            </a:r>
            <a:r>
              <a:rPr lang="en-US" dirty="0" smtClean="0"/>
              <a:t> A1</a:t>
            </a:r>
          </a:p>
          <a:p>
            <a:pPr>
              <a:buNone/>
            </a:pPr>
            <a:r>
              <a:rPr lang="en-US" dirty="0" smtClean="0"/>
              <a:t>			else                       			     </a:t>
            </a:r>
          </a:p>
          <a:p>
            <a:pPr>
              <a:buNone/>
            </a:pPr>
            <a:r>
              <a:rPr lang="en-US" dirty="0" smtClean="0"/>
              <a:t>				return N </a:t>
            </a:r>
            <a:r>
              <a:rPr lang="en-US" dirty="0"/>
              <a:t>* </a:t>
            </a:r>
            <a:r>
              <a:rPr lang="en-US" dirty="0" err="1" smtClean="0"/>
              <a:t>factorial(N</a:t>
            </a:r>
            <a:r>
              <a:rPr lang="en-US" dirty="0" smtClean="0"/>
              <a:t> </a:t>
            </a:r>
            <a:r>
              <a:rPr lang="en-US" dirty="0"/>
              <a:t>- 1); </a:t>
            </a:r>
            <a:r>
              <a:rPr lang="en-US" dirty="0" smtClean="0"/>
              <a:t> 	/</a:t>
            </a:r>
            <a:r>
              <a:rPr lang="en-US" dirty="0"/>
              <a:t>/</a:t>
            </a:r>
            <a:r>
              <a:rPr lang="en-US" dirty="0" smtClean="0"/>
              <a:t> A2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– Factorial Illustration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1490" y="1735184"/>
            <a:ext cx="2761593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i</a:t>
            </a:r>
            <a:r>
              <a:rPr lang="en-US" sz="1600" dirty="0" err="1" smtClean="0"/>
              <a:t>nt</a:t>
            </a:r>
            <a:r>
              <a:rPr lang="en-US" sz="1600" dirty="0" smtClean="0"/>
              <a:t> main()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     </a:t>
            </a:r>
            <a:r>
              <a:rPr lang="en-US" sz="1600" dirty="0" err="1" smtClean="0"/>
              <a:t>cout</a:t>
            </a:r>
            <a:r>
              <a:rPr lang="en-US" sz="1600" dirty="0" smtClean="0"/>
              <a:t> &lt;&lt; “Enter an integer: “;</a:t>
            </a:r>
          </a:p>
          <a:p>
            <a:r>
              <a:rPr lang="en-US" sz="1600" dirty="0" smtClean="0"/>
              <a:t>     </a:t>
            </a:r>
            <a:r>
              <a:rPr lang="en-US" sz="1600" dirty="0" err="1" smtClean="0"/>
              <a:t>cin</a:t>
            </a:r>
            <a:r>
              <a:rPr lang="en-US" sz="1600" dirty="0" smtClean="0"/>
              <a:t> &gt;&gt; X;</a:t>
            </a:r>
          </a:p>
          <a:p>
            <a:r>
              <a:rPr lang="en-US" sz="1600" dirty="0" smtClean="0"/>
              <a:t>     </a:t>
            </a:r>
            <a:r>
              <a:rPr lang="en-US" sz="1600" dirty="0" err="1" smtClean="0"/>
              <a:t>cout</a:t>
            </a:r>
            <a:r>
              <a:rPr lang="en-US" sz="1600" dirty="0" smtClean="0"/>
              <a:t>  &lt;&lt; “Factorial of “</a:t>
            </a:r>
          </a:p>
          <a:p>
            <a:r>
              <a:rPr lang="en-US" sz="1600" dirty="0" smtClean="0"/>
              <a:t>               &lt;&lt; X &lt;&lt; “ is “ </a:t>
            </a:r>
          </a:p>
          <a:p>
            <a:r>
              <a:rPr lang="en-US" sz="1600" dirty="0" smtClean="0"/>
              <a:t>               &lt;&lt; </a:t>
            </a:r>
            <a:r>
              <a:rPr lang="en-US" sz="1600" dirty="0" err="1" smtClean="0"/>
              <a:t>factorial(X</a:t>
            </a:r>
            <a:r>
              <a:rPr lang="en-US" sz="1600" dirty="0" smtClean="0"/>
              <a:t>) &lt;&lt; </a:t>
            </a:r>
            <a:r>
              <a:rPr lang="en-US" sz="1600" dirty="0" err="1" smtClean="0"/>
              <a:t>endl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     return 0;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2854103" y="1417638"/>
            <a:ext cx="2146531" cy="840759"/>
          </a:xfrm>
          <a:prstGeom prst="wedgeRoundRectCallout">
            <a:avLst>
              <a:gd name="adj1" fmla="val -80417"/>
              <a:gd name="adj2" fmla="val 180586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First call to factorial from address </a:t>
            </a:r>
            <a:r>
              <a:rPr lang="en-US" dirty="0" smtClean="0">
                <a:solidFill>
                  <a:srgbClr val="FF0000"/>
                </a:solidFill>
              </a:rPr>
              <a:t>150</a:t>
            </a:r>
            <a:r>
              <a:rPr lang="en-US" dirty="0" smtClean="0">
                <a:solidFill>
                  <a:srgbClr val="FFFF00"/>
                </a:solidFill>
              </a:rPr>
              <a:t> in main function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– Factorial Illustration</a:t>
            </a:r>
            <a:endParaRPr lang="en-US" dirty="0"/>
          </a:p>
        </p:txBody>
      </p:sp>
      <p:grpSp>
        <p:nvGrpSpPr>
          <p:cNvPr id="3" name="Group 9"/>
          <p:cNvGrpSpPr/>
          <p:nvPr/>
        </p:nvGrpSpPr>
        <p:grpSpPr>
          <a:xfrm>
            <a:off x="4740257" y="5259205"/>
            <a:ext cx="2075332" cy="1422136"/>
            <a:chOff x="3166134" y="4856725"/>
            <a:chExt cx="2075332" cy="1422136"/>
          </a:xfrm>
        </p:grpSpPr>
        <p:sp>
          <p:nvSpPr>
            <p:cNvPr id="4" name="Rectangle 3"/>
            <p:cNvSpPr/>
            <p:nvPr/>
          </p:nvSpPr>
          <p:spPr>
            <a:xfrm>
              <a:off x="3175430" y="4856725"/>
              <a:ext cx="2066036" cy="142213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Return Value =</a:t>
              </a:r>
              <a:endParaRPr lang="en-US" sz="900" dirty="0" smtClean="0">
                <a:solidFill>
                  <a:srgbClr val="FF0000"/>
                </a:solidFill>
              </a:endParaRP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Return Address = </a:t>
              </a:r>
              <a:r>
                <a:rPr lang="en-US" sz="900" dirty="0" smtClean="0">
                  <a:solidFill>
                    <a:srgbClr val="FF0000"/>
                  </a:solidFill>
                </a:rPr>
                <a:t>150</a:t>
              </a:r>
              <a:endParaRPr lang="en-US" sz="900" dirty="0" smtClean="0">
                <a:solidFill>
                  <a:srgbClr val="FFFF00"/>
                </a:solidFill>
              </a:endParaRP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N = 4  (initialized actual argument)</a:t>
              </a:r>
            </a:p>
            <a:p>
              <a:pPr>
                <a:buNone/>
              </a:pPr>
              <a:r>
                <a:rPr lang="en-US" sz="900" dirty="0" err="1" smtClean="0">
                  <a:solidFill>
                    <a:srgbClr val="FFFF00"/>
                  </a:solidFill>
                </a:rPr>
                <a:t>int</a:t>
              </a:r>
              <a:r>
                <a:rPr lang="en-US" sz="900" dirty="0" smtClean="0">
                  <a:solidFill>
                    <a:srgbClr val="FFFF00"/>
                  </a:solidFill>
                </a:rPr>
                <a:t> factorial (</a:t>
              </a:r>
              <a:r>
                <a:rPr lang="en-US" sz="900" dirty="0" err="1" smtClean="0">
                  <a:solidFill>
                    <a:srgbClr val="FFFF00"/>
                  </a:solidFill>
                </a:rPr>
                <a:t>int</a:t>
              </a:r>
              <a:r>
                <a:rPr lang="en-US" sz="900" dirty="0" smtClean="0">
                  <a:solidFill>
                    <a:srgbClr val="FFFF00"/>
                  </a:solidFill>
                </a:rPr>
                <a:t> N)</a:t>
              </a: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{   </a:t>
              </a: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        if (N &lt;= 1)               	      </a:t>
              </a: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               return 1;           	</a:t>
              </a:r>
              <a:r>
                <a:rPr lang="en-US" sz="900" dirty="0" smtClean="0">
                  <a:solidFill>
                    <a:srgbClr val="FF0000"/>
                  </a:solidFill>
                </a:rPr>
                <a:t>          // A1   </a:t>
              </a: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        else                       	</a:t>
              </a: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               return N * </a:t>
              </a:r>
              <a:r>
                <a:rPr lang="en-US" sz="900" dirty="0" err="1" smtClean="0">
                  <a:solidFill>
                    <a:srgbClr val="FFFF00"/>
                  </a:solidFill>
                </a:rPr>
                <a:t>factorial(N</a:t>
              </a:r>
              <a:r>
                <a:rPr lang="en-US" sz="900" dirty="0" smtClean="0">
                  <a:solidFill>
                    <a:srgbClr val="FFFF00"/>
                  </a:solidFill>
                </a:rPr>
                <a:t> - 1);  </a:t>
              </a:r>
              <a:r>
                <a:rPr lang="en-US" sz="900" dirty="0" smtClean="0">
                  <a:solidFill>
                    <a:srgbClr val="FF0000"/>
                  </a:solidFill>
                </a:rPr>
                <a:t>// A2</a:t>
              </a:r>
            </a:p>
            <a:p>
              <a:pPr>
                <a:buNone/>
              </a:pPr>
              <a:r>
                <a:rPr lang="en-US" sz="900" dirty="0" smtClean="0">
                  <a:solidFill>
                    <a:srgbClr val="FFFF00"/>
                  </a:solidFill>
                </a:rPr>
                <a:t>}</a:t>
              </a:r>
              <a:endParaRPr lang="en-US" sz="900" dirty="0">
                <a:solidFill>
                  <a:srgbClr val="FFFF00"/>
                </a:solidFill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3166134" y="5312880"/>
              <a:ext cx="2066036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175430" y="5179072"/>
              <a:ext cx="2066036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175430" y="5034013"/>
              <a:ext cx="2066036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1490" y="1735184"/>
            <a:ext cx="2761593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i</a:t>
            </a:r>
            <a:r>
              <a:rPr lang="en-US" sz="1600" dirty="0" err="1" smtClean="0"/>
              <a:t>nt</a:t>
            </a:r>
            <a:r>
              <a:rPr lang="en-US" sz="1600" dirty="0" smtClean="0"/>
              <a:t> main()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     </a:t>
            </a:r>
            <a:r>
              <a:rPr lang="en-US" sz="1600" dirty="0" err="1" smtClean="0"/>
              <a:t>cout</a:t>
            </a:r>
            <a:r>
              <a:rPr lang="en-US" sz="1600" dirty="0" smtClean="0"/>
              <a:t> &lt;&lt; “Enter an integer: “;</a:t>
            </a:r>
          </a:p>
          <a:p>
            <a:r>
              <a:rPr lang="en-US" sz="1600" dirty="0" smtClean="0"/>
              <a:t>     </a:t>
            </a:r>
            <a:r>
              <a:rPr lang="en-US" sz="1600" dirty="0" err="1" smtClean="0"/>
              <a:t>cin</a:t>
            </a:r>
            <a:r>
              <a:rPr lang="en-US" sz="1600" dirty="0" smtClean="0"/>
              <a:t> &gt;&gt; X;</a:t>
            </a:r>
          </a:p>
          <a:p>
            <a:r>
              <a:rPr lang="en-US" sz="1600" dirty="0" smtClean="0"/>
              <a:t>     </a:t>
            </a:r>
            <a:r>
              <a:rPr lang="en-US" sz="1600" dirty="0" err="1" smtClean="0"/>
              <a:t>cout</a:t>
            </a:r>
            <a:r>
              <a:rPr lang="en-US" sz="1600" dirty="0" smtClean="0"/>
              <a:t>  &lt;&lt; “Factorial of “</a:t>
            </a:r>
          </a:p>
          <a:p>
            <a:r>
              <a:rPr lang="en-US" sz="1600" dirty="0" smtClean="0"/>
              <a:t>               &lt;&lt; X &lt;&lt; “ is “ </a:t>
            </a:r>
          </a:p>
          <a:p>
            <a:r>
              <a:rPr lang="en-US" sz="1600" dirty="0" smtClean="0"/>
              <a:t>               &lt;&lt; </a:t>
            </a:r>
            <a:r>
              <a:rPr lang="en-US" sz="1600" dirty="0" err="1" smtClean="0"/>
              <a:t>factorial(X</a:t>
            </a:r>
            <a:r>
              <a:rPr lang="en-US" sz="1600" dirty="0" smtClean="0"/>
              <a:t>) &lt;&lt; </a:t>
            </a:r>
            <a:r>
              <a:rPr lang="en-US" sz="1600" dirty="0" err="1" smtClean="0"/>
              <a:t>endl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     return 0;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2182307" y="4677841"/>
            <a:ext cx="2253858" cy="1252194"/>
          </a:xfrm>
          <a:prstGeom prst="wedgeRoundRectCallout">
            <a:avLst>
              <a:gd name="adj1" fmla="val 62897"/>
              <a:gd name="adj2" fmla="val 6464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This causes activation record to be pushed onto the activation stack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6314734" y="3578047"/>
            <a:ext cx="2253858" cy="1252194"/>
          </a:xfrm>
          <a:prstGeom prst="wedgeRoundRectCallout">
            <a:avLst>
              <a:gd name="adj1" fmla="val -78770"/>
              <a:gd name="adj2" fmla="val 86072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Notice that return address 150 stored in record to indicate where to return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2931</TotalTime>
  <Words>3430</Words>
  <Application>Microsoft Macintosh PowerPoint</Application>
  <PresentationFormat>On-screen Show (4:3)</PresentationFormat>
  <Paragraphs>916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3" baseType="lpstr">
      <vt:lpstr>Arial</vt:lpstr>
      <vt:lpstr>Calibri</vt:lpstr>
      <vt:lpstr>Office Theme</vt:lpstr>
      <vt:lpstr>Recursion</vt:lpstr>
      <vt:lpstr>Recursion: Definition</vt:lpstr>
      <vt:lpstr>What do I need to define a recursive solution?</vt:lpstr>
      <vt:lpstr>How Recursion Works</vt:lpstr>
      <vt:lpstr>Contents of activation record </vt:lpstr>
      <vt:lpstr>Example 1 - Factorial</vt:lpstr>
      <vt:lpstr>Example 1 – Factorial Illustration</vt:lpstr>
      <vt:lpstr>Example 1 – Factorial Illustration</vt:lpstr>
      <vt:lpstr>Example 1 – Factorial Illustration</vt:lpstr>
      <vt:lpstr>Example 1 – Factorial Illustration</vt:lpstr>
      <vt:lpstr>Example 1 – Factorial Illustration</vt:lpstr>
      <vt:lpstr>Example 1 – Factorial Illustration</vt:lpstr>
      <vt:lpstr>Example 1 – Factorial Illustration</vt:lpstr>
      <vt:lpstr>Example 1 – Factorial Illustration</vt:lpstr>
      <vt:lpstr>Example 1 – Factorial Illustration</vt:lpstr>
      <vt:lpstr>Example 1 – Factorial Illustration</vt:lpstr>
      <vt:lpstr>Example 1 – Factorial Illustration</vt:lpstr>
      <vt:lpstr>Example 2:Call graph for fib(6):</vt:lpstr>
      <vt:lpstr>Example 2:Call graph for fib(6):</vt:lpstr>
      <vt:lpstr>Example 2:Call graph for fib(6):</vt:lpstr>
      <vt:lpstr>Example 2:Call graph for fib(6):</vt:lpstr>
      <vt:lpstr>Example 2:Call graph for fib(6):</vt:lpstr>
      <vt:lpstr>Example 2:Call graph for fib(6):</vt:lpstr>
      <vt:lpstr>Example 2:Call graph for fib(6):</vt:lpstr>
      <vt:lpstr>Example 2:Call graph for fib(6):</vt:lpstr>
      <vt:lpstr>Example 2:Call graph for fib(6):</vt:lpstr>
      <vt:lpstr>Example 2:Call graph for fib(6):</vt:lpstr>
      <vt:lpstr>Example 2:Call graph for fib(6):</vt:lpstr>
      <vt:lpstr>Example 2:Call graph for fib(6):</vt:lpstr>
      <vt:lpstr>Example 2:Call graph for fib(6):</vt:lpstr>
      <vt:lpstr>Example 2:Call graph for fib(6):</vt:lpstr>
      <vt:lpstr>Example 2:Call graph for fib(6):</vt:lpstr>
      <vt:lpstr>Example 2:Call graph for fib(6):</vt:lpstr>
      <vt:lpstr>Example 2:Call graph for fib(6):</vt:lpstr>
      <vt:lpstr>Example 2:Call graph for fib(6):</vt:lpstr>
      <vt:lpstr>Example 2:Call graph for fib(6):</vt:lpstr>
      <vt:lpstr>Example 2:Call graph for fib(6):</vt:lpstr>
      <vt:lpstr>Example 2:Call graph for fib(6):</vt:lpstr>
      <vt:lpstr>Example 2:Call graph for fib(6):</vt:lpstr>
      <vt:lpstr>Example 2:Call graph for fib(6):</vt:lpstr>
      <vt:lpstr>Example 2:Call graph for fib(6):</vt:lpstr>
      <vt:lpstr>Example 2:Call graph for fib(6):</vt:lpstr>
      <vt:lpstr>Example 2:Call graph for fib(6):</vt:lpstr>
      <vt:lpstr>Example 2:Call graph for fib(6):</vt:lpstr>
      <vt:lpstr>Example 2:Call graph for fib(6):</vt:lpstr>
      <vt:lpstr>Example 2:Call graph for fib(6):</vt:lpstr>
      <vt:lpstr>Example 2:Call graph for fib(6):</vt:lpstr>
      <vt:lpstr>Example 2:Call graph for fib(6):</vt:lpstr>
      <vt:lpstr>Example 2:Call graph for fib(6):</vt:lpstr>
      <vt:lpstr>What is the output of fib(6)?</vt:lpstr>
    </vt:vector>
  </TitlesOfParts>
  <Company>Howard University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</dc:title>
  <dc:creator>HARRY N KEELING</dc:creator>
  <cp:lastModifiedBy>Keeling, Harry</cp:lastModifiedBy>
  <cp:revision>30</cp:revision>
  <dcterms:created xsi:type="dcterms:W3CDTF">2011-01-25T01:46:47Z</dcterms:created>
  <dcterms:modified xsi:type="dcterms:W3CDTF">2016-10-27T12:41:33Z</dcterms:modified>
</cp:coreProperties>
</file>