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p:restoredTop sz="94663"/>
  </p:normalViewPr>
  <p:slideViewPr>
    <p:cSldViewPr snapToGrid="0" snapToObjects="1">
      <p:cViewPr varScale="1">
        <p:scale>
          <a:sx n="122" d="100"/>
          <a:sy n="122" d="100"/>
        </p:scale>
        <p:origin x="208" y="1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2EA1C0-81E9-FA42-A77C-57FC30303B8A}" type="datetimeFigureOut">
              <a:rPr lang="en-US" smtClean="0"/>
              <a:t>11/19/16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4A081A-0D62-7341-B57D-3D3A0D07830D}" type="slidenum">
              <a:rPr lang="en-US" smtClean="0"/>
              <a:t>‹#›</a:t>
            </a:fld>
            <a:endParaRPr lang="en-US"/>
          </a:p>
        </p:txBody>
      </p:sp>
    </p:spTree>
    <p:extLst>
      <p:ext uri="{BB962C8B-B14F-4D97-AF65-F5344CB8AC3E}">
        <p14:creationId xmlns:p14="http://schemas.microsoft.com/office/powerpoint/2010/main" val="1758523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4A081A-0D62-7341-B57D-3D3A0D07830D}" type="slidenum">
              <a:rPr lang="en-US" smtClean="0"/>
              <a:t>14</a:t>
            </a:fld>
            <a:endParaRPr lang="en-US"/>
          </a:p>
        </p:txBody>
      </p:sp>
    </p:spTree>
    <p:extLst>
      <p:ext uri="{BB962C8B-B14F-4D97-AF65-F5344CB8AC3E}">
        <p14:creationId xmlns:p14="http://schemas.microsoft.com/office/powerpoint/2010/main" val="111059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else</a:t>
            </a:r>
            <a:r>
              <a:rPr lang="en-US" sz="1200" dirty="0" smtClean="0">
                <a:effectLst/>
              </a:rPr>
              <a:t> </a:t>
            </a:r>
          </a:p>
          <a:p>
            <a:r>
              <a:rPr lang="en-US" sz="1200" dirty="0" smtClean="0"/>
              <a:t>               {</a:t>
            </a:r>
            <a:r>
              <a:rPr lang="en-US" sz="1200" dirty="0" smtClean="0">
                <a:effectLst/>
              </a:rPr>
              <a:t> current </a:t>
            </a:r>
            <a:r>
              <a:rPr lang="en-US" sz="1200" dirty="0" smtClean="0"/>
              <a:t>=</a:t>
            </a:r>
            <a:r>
              <a:rPr lang="en-US" sz="1200" dirty="0" smtClean="0">
                <a:effectLst/>
              </a:rPr>
              <a:t> current</a:t>
            </a:r>
            <a:r>
              <a:rPr lang="en-US" sz="1200" dirty="0" smtClean="0"/>
              <a:t>-&gt;</a:t>
            </a:r>
            <a:r>
              <a:rPr lang="en-US" sz="1200" dirty="0" err="1" smtClean="0">
                <a:effectLst/>
              </a:rPr>
              <a:t>rightChild</a:t>
            </a:r>
            <a:r>
              <a:rPr lang="en-US" sz="1200" dirty="0" smtClean="0"/>
              <a:t>;</a:t>
            </a:r>
            <a:r>
              <a:rPr lang="en-US" sz="1200" dirty="0" smtClean="0">
                <a:effectLst/>
              </a:rPr>
              <a:t> </a:t>
            </a:r>
            <a:r>
              <a:rPr lang="en-US" sz="1200" dirty="0" smtClean="0"/>
              <a:t>//insert to the right</a:t>
            </a:r>
            <a:r>
              <a:rPr lang="en-US" sz="1200" dirty="0" smtClean="0">
                <a:effectLst/>
              </a:rPr>
              <a:t> </a:t>
            </a:r>
            <a:r>
              <a:rPr lang="en-US" sz="1200" dirty="0" smtClean="0"/>
              <a:t>if(</a:t>
            </a:r>
            <a:r>
              <a:rPr lang="en-US" sz="1200" dirty="0" smtClean="0">
                <a:effectLst/>
              </a:rPr>
              <a:t>current </a:t>
            </a:r>
            <a:r>
              <a:rPr lang="en-US" sz="1200" dirty="0" smtClean="0"/>
              <a:t>==</a:t>
            </a:r>
            <a:r>
              <a:rPr lang="en-US" sz="1200" dirty="0" smtClean="0">
                <a:effectLst/>
              </a:rPr>
              <a:t> NULL</a:t>
            </a:r>
            <a:r>
              <a:rPr lang="en-US" sz="1200" dirty="0" smtClean="0"/>
              <a:t>)</a:t>
            </a:r>
            <a:r>
              <a:rPr lang="en-US" sz="1200" dirty="0" smtClean="0">
                <a:effectLst/>
              </a:rPr>
              <a:t> </a:t>
            </a:r>
            <a:r>
              <a:rPr lang="en-US" sz="1200" dirty="0" smtClean="0"/>
              <a:t>{</a:t>
            </a:r>
            <a:r>
              <a:rPr lang="en-US" sz="1200" dirty="0" smtClean="0">
                <a:effectLst/>
              </a:rPr>
              <a:t> parent</a:t>
            </a:r>
            <a:r>
              <a:rPr lang="en-US" sz="1200" dirty="0" smtClean="0"/>
              <a:t>-&gt;</a:t>
            </a:r>
            <a:r>
              <a:rPr lang="en-US" sz="1200" dirty="0" err="1" smtClean="0">
                <a:effectLst/>
              </a:rPr>
              <a:t>rightChild</a:t>
            </a:r>
            <a:r>
              <a:rPr lang="en-US" sz="1200" dirty="0" smtClean="0">
                <a:effectLst/>
              </a:rPr>
              <a:t> </a:t>
            </a:r>
            <a:r>
              <a:rPr lang="en-US" sz="1200" dirty="0" smtClean="0"/>
              <a:t>=</a:t>
            </a:r>
            <a:r>
              <a:rPr lang="en-US" sz="1200" dirty="0" smtClean="0">
                <a:effectLst/>
              </a:rPr>
              <a:t> </a:t>
            </a:r>
            <a:r>
              <a:rPr lang="en-US" sz="1200" dirty="0" err="1" smtClean="0">
                <a:effectLst/>
              </a:rPr>
              <a:t>tempNode</a:t>
            </a:r>
            <a:r>
              <a:rPr lang="en-US" sz="1200" dirty="0" smtClean="0"/>
              <a:t>;</a:t>
            </a:r>
            <a:r>
              <a:rPr lang="en-US" sz="1200" dirty="0" smtClean="0">
                <a:effectLst/>
              </a:rPr>
              <a:t> </a:t>
            </a:r>
            <a:r>
              <a:rPr lang="en-US" sz="1200" dirty="0" smtClean="0"/>
              <a:t>return;</a:t>
            </a:r>
            <a:r>
              <a:rPr lang="en-US" sz="1200" dirty="0" smtClean="0">
                <a:effectLst/>
              </a:rPr>
              <a:t> </a:t>
            </a:r>
            <a:r>
              <a:rPr lang="en-US" sz="1200" dirty="0" smtClean="0"/>
              <a:t>}</a:t>
            </a:r>
            <a:r>
              <a:rPr lang="en-US" sz="1200" dirty="0" smtClean="0">
                <a:effectLst/>
              </a:rPr>
              <a:t> </a:t>
            </a:r>
            <a:r>
              <a:rPr lang="en-US" sz="1200" dirty="0" smtClean="0"/>
              <a:t>}</a:t>
            </a:r>
            <a:r>
              <a:rPr lang="en-US" sz="1200" dirty="0" smtClean="0">
                <a:effectLst/>
              </a:rPr>
              <a:t> </a:t>
            </a:r>
            <a:r>
              <a:rPr lang="en-US" sz="1200" dirty="0" smtClean="0"/>
              <a:t>}</a:t>
            </a:r>
            <a:r>
              <a:rPr lang="en-US" sz="1200" dirty="0" smtClean="0">
                <a:effectLst/>
              </a:rPr>
              <a:t> </a:t>
            </a:r>
            <a:r>
              <a:rPr lang="en-US" sz="1200" dirty="0" smtClean="0"/>
              <a:t>}</a:t>
            </a:r>
            <a:r>
              <a:rPr lang="en-US" sz="1200" dirty="0" smtClean="0">
                <a:effectLst/>
              </a:rPr>
              <a:t> </a:t>
            </a:r>
            <a:r>
              <a:rPr lang="en-US" sz="1200" dirty="0" smtClean="0"/>
              <a:t>}</a:t>
            </a:r>
          </a:p>
          <a:p>
            <a:endParaRPr lang="en-US" dirty="0"/>
          </a:p>
        </p:txBody>
      </p:sp>
      <p:sp>
        <p:nvSpPr>
          <p:cNvPr id="4" name="Slide Number Placeholder 3"/>
          <p:cNvSpPr>
            <a:spLocks noGrp="1"/>
          </p:cNvSpPr>
          <p:nvPr>
            <p:ph type="sldNum" sz="quarter" idx="10"/>
          </p:nvPr>
        </p:nvSpPr>
        <p:spPr/>
        <p:txBody>
          <a:bodyPr/>
          <a:lstStyle/>
          <a:p>
            <a:fld id="{E94A081A-0D62-7341-B57D-3D3A0D07830D}" type="slidenum">
              <a:rPr lang="en-US" smtClean="0"/>
              <a:t>15</a:t>
            </a:fld>
            <a:endParaRPr lang="en-US"/>
          </a:p>
        </p:txBody>
      </p:sp>
    </p:spTree>
    <p:extLst>
      <p:ext uri="{BB962C8B-B14F-4D97-AF65-F5344CB8AC3E}">
        <p14:creationId xmlns:p14="http://schemas.microsoft.com/office/powerpoint/2010/main" val="344087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4A081A-0D62-7341-B57D-3D3A0D07830D}" type="slidenum">
              <a:rPr lang="en-US" smtClean="0"/>
              <a:t>18</a:t>
            </a:fld>
            <a:endParaRPr lang="en-US"/>
          </a:p>
        </p:txBody>
      </p:sp>
    </p:spTree>
    <p:extLst>
      <p:ext uri="{BB962C8B-B14F-4D97-AF65-F5344CB8AC3E}">
        <p14:creationId xmlns:p14="http://schemas.microsoft.com/office/powerpoint/2010/main" val="213343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AC6AAC-4D18-1A46-9AB7-FED076F2AB7B}" type="datetimeFigureOut">
              <a:rPr lang="en-US" smtClean="0"/>
              <a:t>11/19/16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932B8-877F-0A46-BAD9-002F95927B7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AC6AAC-4D18-1A46-9AB7-FED076F2AB7B}" type="datetimeFigureOut">
              <a:rPr lang="en-US" smtClean="0"/>
              <a:t>11/19/16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932B8-877F-0A46-BAD9-002F95927B7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AC6AAC-4D18-1A46-9AB7-FED076F2AB7B}" type="datetimeFigureOut">
              <a:rPr lang="en-US" smtClean="0"/>
              <a:t>11/19/16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932B8-877F-0A46-BAD9-002F95927B7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AC6AAC-4D18-1A46-9AB7-FED076F2AB7B}" type="datetimeFigureOut">
              <a:rPr lang="en-US" smtClean="0"/>
              <a:t>11/19/16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932B8-877F-0A46-BAD9-002F95927B7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C6AAC-4D18-1A46-9AB7-FED076F2AB7B}" type="datetimeFigureOut">
              <a:rPr lang="en-US" smtClean="0"/>
              <a:t>11/19/16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932B8-877F-0A46-BAD9-002F95927B7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AC6AAC-4D18-1A46-9AB7-FED076F2AB7B}" type="datetimeFigureOut">
              <a:rPr lang="en-US" smtClean="0"/>
              <a:t>11/19/16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932B8-877F-0A46-BAD9-002F95927B7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AC6AAC-4D18-1A46-9AB7-FED076F2AB7B}" type="datetimeFigureOut">
              <a:rPr lang="en-US" smtClean="0"/>
              <a:t>11/19/16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932B8-877F-0A46-BAD9-002F95927B7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AC6AAC-4D18-1A46-9AB7-FED076F2AB7B}" type="datetimeFigureOut">
              <a:rPr lang="en-US" smtClean="0"/>
              <a:t>11/19/16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932B8-877F-0A46-BAD9-002F95927B7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C6AAC-4D18-1A46-9AB7-FED076F2AB7B}" type="datetimeFigureOut">
              <a:rPr lang="en-US" smtClean="0"/>
              <a:t>11/19/16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932B8-877F-0A46-BAD9-002F95927B7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AC6AAC-4D18-1A46-9AB7-FED076F2AB7B}" type="datetimeFigureOut">
              <a:rPr lang="en-US" smtClean="0"/>
              <a:t>11/19/16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932B8-877F-0A46-BAD9-002F95927B7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AC6AAC-4D18-1A46-9AB7-FED076F2AB7B}" type="datetimeFigureOut">
              <a:rPr lang="en-US" smtClean="0"/>
              <a:t>11/19/16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932B8-877F-0A46-BAD9-002F95927B7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C6AAC-4D18-1A46-9AB7-FED076F2AB7B}" type="datetimeFigureOut">
              <a:rPr lang="en-US" smtClean="0"/>
              <a:t>11/19/16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932B8-877F-0A46-BAD9-002F95927B72}" type="slidenum">
              <a:rPr lang="en-US" smtClean="0"/>
              <a:t>‹#›</a:t>
            </a:fld>
            <a:endParaRPr lang="en-US"/>
          </a:p>
        </p:txBody>
      </p:sp>
    </p:spTree>
    <p:extLst>
      <p:ext uri="{BB962C8B-B14F-4D97-AF65-F5344CB8AC3E}">
        <p14:creationId xmlns:p14="http://schemas.microsoft.com/office/powerpoint/2010/main" val="11539170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Data_structure" TargetMode="External"/><Relationship Id="rId4" Type="http://schemas.openxmlformats.org/officeDocument/2006/relationships/hyperlink" Target="https://en.wikipedia.org/wiki/Tree_structure" TargetMode="External"/><Relationship Id="rId5" Type="http://schemas.openxmlformats.org/officeDocument/2006/relationships/hyperlink" Target="https://en.wikipedia.org/wiki/Subtrees" TargetMode="External"/><Relationship Id="rId6" Type="http://schemas.openxmlformats.org/officeDocument/2006/relationships/hyperlink" Target="https://en.wikipedia.org/wiki/Vertex_(graph_theory)" TargetMode="External"/><Relationship Id="rId1" Type="http://schemas.openxmlformats.org/officeDocument/2006/relationships/slideLayout" Target="../slideLayouts/slideLayout1.xml"/><Relationship Id="rId2" Type="http://schemas.openxmlformats.org/officeDocument/2006/relationships/hyperlink" Target="https://en.wikipedia.org/wiki/Abstract_data_typ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Trees</a:t>
            </a:r>
            <a:endParaRPr lang="en-US" dirty="0"/>
          </a:p>
        </p:txBody>
      </p:sp>
      <p:sp>
        <p:nvSpPr>
          <p:cNvPr id="3" name="Subtitle 2"/>
          <p:cNvSpPr>
            <a:spLocks noGrp="1"/>
          </p:cNvSpPr>
          <p:nvPr>
            <p:ph type="subTitle" idx="1"/>
          </p:nvPr>
        </p:nvSpPr>
        <p:spPr/>
        <p:txBody>
          <a:bodyPr>
            <a:normAutofit/>
          </a:bodyPr>
          <a:lstStyle/>
          <a:p>
            <a:r>
              <a:rPr lang="en-US" dirty="0"/>
              <a:t>a </a:t>
            </a:r>
            <a:r>
              <a:rPr lang="en-US" b="1" dirty="0"/>
              <a:t>tree</a:t>
            </a:r>
            <a:r>
              <a:rPr lang="en-US" dirty="0"/>
              <a:t> is a widely used </a:t>
            </a:r>
            <a:r>
              <a:rPr lang="en-US" dirty="0">
                <a:hlinkClick r:id="rId2" tooltip="Abstract data type"/>
              </a:rPr>
              <a:t>abstract data type</a:t>
            </a:r>
            <a:r>
              <a:rPr lang="en-US" dirty="0"/>
              <a:t> (ADT)—or </a:t>
            </a:r>
            <a:r>
              <a:rPr lang="en-US" dirty="0">
                <a:hlinkClick r:id="rId3" tooltip="Data structure"/>
              </a:rPr>
              <a:t>data structure</a:t>
            </a:r>
            <a:r>
              <a:rPr lang="en-US" dirty="0"/>
              <a:t> implementing this ADT—that simulates a hierarchical </a:t>
            </a:r>
            <a:r>
              <a:rPr lang="en-US" dirty="0">
                <a:hlinkClick r:id="rId4" tooltip="Tree structure"/>
              </a:rPr>
              <a:t>tree structure</a:t>
            </a:r>
            <a:r>
              <a:rPr lang="en-US" dirty="0"/>
              <a:t>, with a root value and </a:t>
            </a:r>
            <a:r>
              <a:rPr lang="en-US" dirty="0">
                <a:hlinkClick r:id="rId5" tooltip="Subtrees"/>
              </a:rPr>
              <a:t>subtrees</a:t>
            </a:r>
            <a:r>
              <a:rPr lang="en-US" dirty="0"/>
              <a:t> of children with a parent node, represented as a set of linked </a:t>
            </a:r>
            <a:r>
              <a:rPr lang="en-US" dirty="0">
                <a:hlinkClick r:id="rId6" tooltip="Vertex (graph theory)"/>
              </a:rPr>
              <a:t>nodes</a:t>
            </a:r>
            <a:r>
              <a:rPr lang="en-US" dirty="0"/>
              <a:t>.</a:t>
            </a:r>
          </a:p>
        </p:txBody>
      </p:sp>
    </p:spTree>
    <p:extLst>
      <p:ext uri="{BB962C8B-B14F-4D97-AF65-F5344CB8AC3E}">
        <p14:creationId xmlns:p14="http://schemas.microsoft.com/office/powerpoint/2010/main" val="1328286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Trees</a:t>
            </a:r>
            <a:r>
              <a:rPr lang="en-US" dirty="0"/>
              <a:t>:</a:t>
            </a:r>
            <a:r>
              <a:rPr lang="en-US" dirty="0" smtClean="0"/>
              <a:t> </a:t>
            </a:r>
            <a:r>
              <a:rPr lang="en-US" dirty="0"/>
              <a:t>Tree </a:t>
            </a:r>
            <a:r>
              <a:rPr lang="en-US" dirty="0" smtClean="0"/>
              <a:t>Node</a:t>
            </a:r>
            <a:endParaRPr lang="en-US" dirty="0"/>
          </a:p>
        </p:txBody>
      </p:sp>
      <p:sp>
        <p:nvSpPr>
          <p:cNvPr id="6" name="TextBox 5"/>
          <p:cNvSpPr txBox="1"/>
          <p:nvPr/>
        </p:nvSpPr>
        <p:spPr>
          <a:xfrm>
            <a:off x="7655965" y="2217841"/>
            <a:ext cx="4315317" cy="2677656"/>
          </a:xfrm>
          <a:prstGeom prst="rect">
            <a:avLst/>
          </a:prstGeom>
          <a:noFill/>
        </p:spPr>
        <p:txBody>
          <a:bodyPr wrap="square" rtlCol="0">
            <a:spAutoFit/>
          </a:bodyPr>
          <a:lstStyle/>
          <a:p>
            <a:r>
              <a:rPr lang="en-US" sz="2800" dirty="0"/>
              <a:t>The code to write a tree node would be similar to what is given </a:t>
            </a:r>
            <a:r>
              <a:rPr lang="en-US" sz="2800" dirty="0" smtClean="0"/>
              <a:t>to the left. </a:t>
            </a:r>
            <a:r>
              <a:rPr lang="en-US" sz="2800" dirty="0"/>
              <a:t>It has a data part and references to its left and right child </a:t>
            </a:r>
            <a:r>
              <a:rPr lang="en-US" sz="2800" dirty="0" smtClean="0"/>
              <a:t>nodes.</a:t>
            </a:r>
            <a:endParaRPr lang="en-US" sz="2000" dirty="0"/>
          </a:p>
        </p:txBody>
      </p:sp>
      <p:sp>
        <p:nvSpPr>
          <p:cNvPr id="3" name="TextBox 2"/>
          <p:cNvSpPr txBox="1"/>
          <p:nvPr/>
        </p:nvSpPr>
        <p:spPr>
          <a:xfrm>
            <a:off x="838200" y="2091559"/>
            <a:ext cx="4880119" cy="3046988"/>
          </a:xfrm>
          <a:prstGeom prst="rect">
            <a:avLst/>
          </a:prstGeom>
          <a:noFill/>
        </p:spPr>
        <p:txBody>
          <a:bodyPr wrap="none" rtlCol="0">
            <a:spAutoFit/>
          </a:bodyPr>
          <a:lstStyle/>
          <a:p>
            <a:r>
              <a:rPr lang="en-US" sz="3200" dirty="0" err="1"/>
              <a:t>struct</a:t>
            </a:r>
            <a:r>
              <a:rPr lang="en-US" sz="3200" dirty="0" smtClean="0">
                <a:effectLst/>
              </a:rPr>
              <a:t> </a:t>
            </a:r>
            <a:r>
              <a:rPr lang="en-US" sz="3200" dirty="0" err="1" smtClean="0">
                <a:effectLst/>
              </a:rPr>
              <a:t>nodeType</a:t>
            </a:r>
            <a:endParaRPr lang="en-US" sz="3200" dirty="0" smtClean="0">
              <a:effectLst/>
            </a:endParaRPr>
          </a:p>
          <a:p>
            <a:r>
              <a:rPr lang="en-US" sz="3200" dirty="0" smtClean="0">
                <a:effectLst/>
              </a:rPr>
              <a:t> </a:t>
            </a:r>
            <a:r>
              <a:rPr lang="en-US" sz="3200" dirty="0"/>
              <a:t>{</a:t>
            </a:r>
            <a:r>
              <a:rPr lang="en-US" sz="3200" dirty="0" smtClean="0">
                <a:effectLst/>
              </a:rPr>
              <a:t> </a:t>
            </a:r>
          </a:p>
          <a:p>
            <a:r>
              <a:rPr lang="en-US" sz="3200" dirty="0"/>
              <a:t> </a:t>
            </a:r>
            <a:r>
              <a:rPr lang="en-US" sz="3200" dirty="0" smtClean="0"/>
              <a:t>         </a:t>
            </a:r>
            <a:r>
              <a:rPr lang="en-US" sz="3200" dirty="0" err="1" smtClean="0"/>
              <a:t>int</a:t>
            </a:r>
            <a:r>
              <a:rPr lang="en-US" sz="3200" dirty="0" smtClean="0">
                <a:effectLst/>
              </a:rPr>
              <a:t> data</a:t>
            </a:r>
            <a:r>
              <a:rPr lang="en-US" sz="3200" dirty="0"/>
              <a:t>;</a:t>
            </a:r>
            <a:r>
              <a:rPr lang="en-US" sz="3200" dirty="0" smtClean="0">
                <a:effectLst/>
              </a:rPr>
              <a:t> </a:t>
            </a:r>
          </a:p>
          <a:p>
            <a:r>
              <a:rPr lang="en-US" sz="3200" dirty="0"/>
              <a:t> </a:t>
            </a:r>
            <a:r>
              <a:rPr lang="en-US" sz="3200" dirty="0" smtClean="0"/>
              <a:t>         </a:t>
            </a:r>
            <a:r>
              <a:rPr lang="en-US" sz="3200" dirty="0" err="1" smtClean="0">
                <a:effectLst/>
              </a:rPr>
              <a:t>nodeType</a:t>
            </a:r>
            <a:r>
              <a:rPr lang="en-US" sz="3200" dirty="0" smtClean="0">
                <a:effectLst/>
              </a:rPr>
              <a:t> </a:t>
            </a:r>
            <a:r>
              <a:rPr lang="en-US" sz="3200" dirty="0"/>
              <a:t>*</a:t>
            </a:r>
            <a:r>
              <a:rPr lang="en-US" sz="3200" dirty="0" err="1" smtClean="0">
                <a:effectLst/>
              </a:rPr>
              <a:t>leftChild</a:t>
            </a:r>
            <a:r>
              <a:rPr lang="en-US" sz="3200" dirty="0"/>
              <a:t>;</a:t>
            </a:r>
            <a:r>
              <a:rPr lang="en-US" sz="3200" dirty="0" smtClean="0">
                <a:effectLst/>
              </a:rPr>
              <a:t> </a:t>
            </a:r>
          </a:p>
          <a:p>
            <a:r>
              <a:rPr lang="en-US" sz="3200" dirty="0"/>
              <a:t> </a:t>
            </a:r>
            <a:r>
              <a:rPr lang="en-US" sz="3200" dirty="0" smtClean="0"/>
              <a:t>         </a:t>
            </a:r>
            <a:r>
              <a:rPr lang="en-US" sz="3200" dirty="0" err="1" smtClean="0">
                <a:effectLst/>
              </a:rPr>
              <a:t>nodeType</a:t>
            </a:r>
            <a:r>
              <a:rPr lang="en-US" sz="3200" dirty="0" smtClean="0">
                <a:effectLst/>
              </a:rPr>
              <a:t> </a:t>
            </a:r>
            <a:r>
              <a:rPr lang="en-US" sz="3200" dirty="0"/>
              <a:t>*</a:t>
            </a:r>
            <a:r>
              <a:rPr lang="en-US" sz="3200" dirty="0" err="1" smtClean="0">
                <a:effectLst/>
              </a:rPr>
              <a:t>rightChild</a:t>
            </a:r>
            <a:r>
              <a:rPr lang="en-US" sz="3200" dirty="0"/>
              <a:t>;</a:t>
            </a:r>
            <a:r>
              <a:rPr lang="en-US" sz="3200" dirty="0" smtClean="0">
                <a:effectLst/>
              </a:rPr>
              <a:t> </a:t>
            </a:r>
          </a:p>
          <a:p>
            <a:r>
              <a:rPr lang="en-US" sz="3200" dirty="0" smtClean="0"/>
              <a:t>};</a:t>
            </a:r>
            <a:endParaRPr lang="en-US" sz="3200" dirty="0"/>
          </a:p>
        </p:txBody>
      </p:sp>
    </p:spTree>
    <p:extLst>
      <p:ext uri="{BB962C8B-B14F-4D97-AF65-F5344CB8AC3E}">
        <p14:creationId xmlns:p14="http://schemas.microsoft.com/office/powerpoint/2010/main" val="615056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Trees</a:t>
            </a:r>
            <a:r>
              <a:rPr lang="en-US" dirty="0"/>
              <a:t>:</a:t>
            </a:r>
            <a:r>
              <a:rPr lang="en-US" dirty="0" smtClean="0"/>
              <a:t> </a:t>
            </a:r>
            <a:r>
              <a:rPr lang="en-US" dirty="0"/>
              <a:t>Binary Search Tree Basic Operations</a:t>
            </a:r>
          </a:p>
        </p:txBody>
      </p:sp>
      <p:sp>
        <p:nvSpPr>
          <p:cNvPr id="6" name="TextBox 5"/>
          <p:cNvSpPr txBox="1"/>
          <p:nvPr/>
        </p:nvSpPr>
        <p:spPr>
          <a:xfrm>
            <a:off x="725215" y="2217841"/>
            <a:ext cx="11246068" cy="3108543"/>
          </a:xfrm>
          <a:prstGeom prst="rect">
            <a:avLst/>
          </a:prstGeom>
          <a:noFill/>
        </p:spPr>
        <p:txBody>
          <a:bodyPr wrap="square" rtlCol="0">
            <a:spAutoFit/>
          </a:bodyPr>
          <a:lstStyle/>
          <a:p>
            <a:r>
              <a:rPr lang="en-US" sz="2800" dirty="0"/>
              <a:t>The basic operations that can be performed on a binary search tree data structure, are the following −</a:t>
            </a:r>
          </a:p>
          <a:p>
            <a:pPr marL="457200" indent="-457200">
              <a:buFont typeface="Arial" charset="0"/>
              <a:buChar char="•"/>
            </a:pPr>
            <a:r>
              <a:rPr lang="en-US" sz="2800" b="1" dirty="0"/>
              <a:t>Insert</a:t>
            </a:r>
            <a:r>
              <a:rPr lang="en-US" sz="2800" dirty="0"/>
              <a:t> − Inserts an element in a tree/create a tree.</a:t>
            </a:r>
          </a:p>
          <a:p>
            <a:pPr marL="457200" indent="-457200">
              <a:buFont typeface="Arial" charset="0"/>
              <a:buChar char="•"/>
            </a:pPr>
            <a:r>
              <a:rPr lang="en-US" sz="2800" b="1" dirty="0"/>
              <a:t>Search</a:t>
            </a:r>
            <a:r>
              <a:rPr lang="en-US" sz="2800" dirty="0"/>
              <a:t> − Searches an element in a tree.</a:t>
            </a:r>
          </a:p>
          <a:p>
            <a:pPr marL="457200" indent="-457200">
              <a:buFont typeface="Arial" charset="0"/>
              <a:buChar char="•"/>
            </a:pPr>
            <a:r>
              <a:rPr lang="en-US" sz="2800" b="1" dirty="0"/>
              <a:t>Preorder Traversal</a:t>
            </a:r>
            <a:r>
              <a:rPr lang="en-US" sz="2800" dirty="0"/>
              <a:t> − Traverses a tree in a pre-order manner.</a:t>
            </a:r>
          </a:p>
          <a:p>
            <a:pPr marL="457200" indent="-457200">
              <a:buFont typeface="Arial" charset="0"/>
              <a:buChar char="•"/>
            </a:pPr>
            <a:r>
              <a:rPr lang="en-US" sz="2800" b="1" dirty="0" err="1"/>
              <a:t>Inorder</a:t>
            </a:r>
            <a:r>
              <a:rPr lang="en-US" sz="2800" b="1" dirty="0"/>
              <a:t> Traversal</a:t>
            </a:r>
            <a:r>
              <a:rPr lang="en-US" sz="2800" dirty="0"/>
              <a:t> − Traverses a tree in an in-order manner.</a:t>
            </a:r>
          </a:p>
          <a:p>
            <a:pPr marL="457200" indent="-457200">
              <a:buFont typeface="Arial" charset="0"/>
              <a:buChar char="•"/>
            </a:pPr>
            <a:r>
              <a:rPr lang="en-US" sz="2800" b="1" dirty="0" err="1"/>
              <a:t>Postorder</a:t>
            </a:r>
            <a:r>
              <a:rPr lang="en-US" sz="2800" b="1" dirty="0"/>
              <a:t> Traversal</a:t>
            </a:r>
            <a:r>
              <a:rPr lang="en-US" sz="2800" dirty="0"/>
              <a:t> − Traverses a tree in a post-order manner.</a:t>
            </a:r>
          </a:p>
        </p:txBody>
      </p:sp>
    </p:spTree>
    <p:extLst>
      <p:ext uri="{BB962C8B-B14F-4D97-AF65-F5344CB8AC3E}">
        <p14:creationId xmlns:p14="http://schemas.microsoft.com/office/powerpoint/2010/main" val="139659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Trees</a:t>
            </a:r>
            <a:r>
              <a:rPr lang="en-US" dirty="0"/>
              <a:t>:</a:t>
            </a:r>
            <a:r>
              <a:rPr lang="en-US" dirty="0" smtClean="0"/>
              <a:t> </a:t>
            </a:r>
            <a:r>
              <a:rPr lang="en-US" dirty="0"/>
              <a:t>Binary Search Tree Insert </a:t>
            </a:r>
            <a:r>
              <a:rPr lang="en-US" dirty="0" smtClean="0"/>
              <a:t>Operation</a:t>
            </a:r>
            <a:endParaRPr lang="en-US" dirty="0"/>
          </a:p>
        </p:txBody>
      </p:sp>
      <p:sp>
        <p:nvSpPr>
          <p:cNvPr id="6" name="TextBox 5"/>
          <p:cNvSpPr txBox="1"/>
          <p:nvPr/>
        </p:nvSpPr>
        <p:spPr>
          <a:xfrm>
            <a:off x="725215" y="2217841"/>
            <a:ext cx="11246068" cy="2246769"/>
          </a:xfrm>
          <a:prstGeom prst="rect">
            <a:avLst/>
          </a:prstGeom>
          <a:noFill/>
        </p:spPr>
        <p:txBody>
          <a:bodyPr wrap="square" rtlCol="0">
            <a:spAutoFit/>
          </a:bodyPr>
          <a:lstStyle/>
          <a:p>
            <a:r>
              <a:rPr lang="en-US" sz="2800" dirty="0"/>
              <a:t>The very first insertion creates the tree. Afterwards, whenever an element is to be inserted, first locate its proper location. Start searching from the root node, then if the data is less than the key value, search for the empty location in the left subtree and insert the data. Otherwise, search for the empty location in the right subtree and insert the data.</a:t>
            </a:r>
          </a:p>
        </p:txBody>
      </p:sp>
    </p:spTree>
    <p:extLst>
      <p:ext uri="{BB962C8B-B14F-4D97-AF65-F5344CB8AC3E}">
        <p14:creationId xmlns:p14="http://schemas.microsoft.com/office/powerpoint/2010/main" val="928798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86820"/>
            <a:ext cx="10515600" cy="1325563"/>
          </a:xfrm>
        </p:spPr>
        <p:txBody>
          <a:bodyPr>
            <a:normAutofit/>
          </a:bodyPr>
          <a:lstStyle/>
          <a:p>
            <a:r>
              <a:rPr lang="en-US" dirty="0" smtClean="0"/>
              <a:t>Trees</a:t>
            </a:r>
            <a:r>
              <a:rPr lang="en-US" dirty="0"/>
              <a:t>:</a:t>
            </a:r>
            <a:r>
              <a:rPr lang="en-US" dirty="0" smtClean="0"/>
              <a:t> </a:t>
            </a:r>
            <a:r>
              <a:rPr lang="en-US" dirty="0"/>
              <a:t>Binary Search Tree Insert </a:t>
            </a:r>
            <a:r>
              <a:rPr lang="en-US" dirty="0" smtClean="0"/>
              <a:t>Operation</a:t>
            </a:r>
            <a:endParaRPr lang="en-US" dirty="0"/>
          </a:p>
        </p:txBody>
      </p:sp>
      <p:sp>
        <p:nvSpPr>
          <p:cNvPr id="6" name="TextBox 5"/>
          <p:cNvSpPr txBox="1"/>
          <p:nvPr/>
        </p:nvSpPr>
        <p:spPr>
          <a:xfrm>
            <a:off x="838200" y="1353320"/>
            <a:ext cx="11246068" cy="5693866"/>
          </a:xfrm>
          <a:prstGeom prst="rect">
            <a:avLst/>
          </a:prstGeom>
          <a:noFill/>
        </p:spPr>
        <p:txBody>
          <a:bodyPr wrap="square" rtlCol="0">
            <a:spAutoFit/>
          </a:bodyPr>
          <a:lstStyle/>
          <a:p>
            <a:r>
              <a:rPr lang="en-US" sz="2800" b="1" dirty="0" smtClean="0"/>
              <a:t>Algorithm:</a:t>
            </a:r>
            <a:endParaRPr lang="en-US" sz="2800" b="1" dirty="0"/>
          </a:p>
          <a:p>
            <a:endParaRPr lang="en-US" sz="1100" dirty="0" smtClean="0"/>
          </a:p>
          <a:p>
            <a:r>
              <a:rPr lang="en-US" sz="2400" dirty="0" smtClean="0"/>
              <a:t>If</a:t>
            </a:r>
            <a:r>
              <a:rPr lang="en-US" sz="2400" dirty="0" smtClean="0">
                <a:effectLst/>
              </a:rPr>
              <a:t> root </a:t>
            </a:r>
            <a:r>
              <a:rPr lang="en-US" sz="2400" dirty="0"/>
              <a:t>is</a:t>
            </a:r>
            <a:r>
              <a:rPr lang="en-US" sz="2400" dirty="0" smtClean="0">
                <a:effectLst/>
              </a:rPr>
              <a:t> NULL </a:t>
            </a:r>
          </a:p>
          <a:p>
            <a:r>
              <a:rPr lang="en-US" sz="2400" dirty="0"/>
              <a:t> </a:t>
            </a:r>
            <a:r>
              <a:rPr lang="en-US" sz="2400" dirty="0" smtClean="0"/>
              <a:t>    then</a:t>
            </a:r>
            <a:r>
              <a:rPr lang="en-US" sz="2400" dirty="0" smtClean="0">
                <a:effectLst/>
              </a:rPr>
              <a:t> create root node </a:t>
            </a:r>
          </a:p>
          <a:p>
            <a:r>
              <a:rPr lang="en-US" sz="2400" dirty="0" smtClean="0"/>
              <a:t>return</a:t>
            </a:r>
            <a:r>
              <a:rPr lang="en-US" sz="2400" dirty="0" smtClean="0">
                <a:effectLst/>
              </a:rPr>
              <a:t> </a:t>
            </a:r>
          </a:p>
          <a:p>
            <a:r>
              <a:rPr lang="en-US" sz="2400" dirty="0" smtClean="0"/>
              <a:t>If</a:t>
            </a:r>
            <a:r>
              <a:rPr lang="en-US" sz="2400" dirty="0" smtClean="0">
                <a:effectLst/>
              </a:rPr>
              <a:t> root exists </a:t>
            </a:r>
            <a:r>
              <a:rPr lang="en-US" sz="2400" dirty="0"/>
              <a:t>then</a:t>
            </a:r>
            <a:r>
              <a:rPr lang="en-US" sz="2400" dirty="0" smtClean="0">
                <a:effectLst/>
              </a:rPr>
              <a:t> </a:t>
            </a:r>
          </a:p>
          <a:p>
            <a:r>
              <a:rPr lang="en-US" sz="2400" dirty="0"/>
              <a:t> </a:t>
            </a:r>
            <a:r>
              <a:rPr lang="en-US" sz="2400" dirty="0" smtClean="0"/>
              <a:t>    </a:t>
            </a:r>
            <a:r>
              <a:rPr lang="en-US" sz="2400" dirty="0" smtClean="0">
                <a:effectLst/>
              </a:rPr>
              <a:t>compare the data </a:t>
            </a:r>
            <a:r>
              <a:rPr lang="en-US" sz="2400" dirty="0"/>
              <a:t>with</a:t>
            </a:r>
            <a:r>
              <a:rPr lang="en-US" sz="2400" dirty="0" smtClean="0">
                <a:effectLst/>
              </a:rPr>
              <a:t> </a:t>
            </a:r>
            <a:r>
              <a:rPr lang="en-US" sz="2400" dirty="0" err="1" smtClean="0">
                <a:effectLst/>
              </a:rPr>
              <a:t>node</a:t>
            </a:r>
            <a:r>
              <a:rPr lang="en-US" sz="2400" dirty="0" err="1"/>
              <a:t>.</a:t>
            </a:r>
            <a:r>
              <a:rPr lang="en-US" sz="2400" dirty="0" err="1" smtClean="0">
                <a:effectLst/>
              </a:rPr>
              <a:t>data</a:t>
            </a:r>
            <a:r>
              <a:rPr lang="en-US" sz="2400" dirty="0" smtClean="0">
                <a:effectLst/>
              </a:rPr>
              <a:t> </a:t>
            </a:r>
          </a:p>
          <a:p>
            <a:r>
              <a:rPr lang="en-US" sz="2400" dirty="0"/>
              <a:t> </a:t>
            </a:r>
            <a:r>
              <a:rPr lang="en-US" sz="2400" dirty="0" smtClean="0"/>
              <a:t>    while</a:t>
            </a:r>
            <a:r>
              <a:rPr lang="en-US" sz="2400" dirty="0" smtClean="0">
                <a:effectLst/>
              </a:rPr>
              <a:t> </a:t>
            </a:r>
            <a:r>
              <a:rPr lang="en-US" sz="2400" dirty="0"/>
              <a:t>until</a:t>
            </a:r>
            <a:r>
              <a:rPr lang="en-US" sz="2400" dirty="0" smtClean="0">
                <a:effectLst/>
              </a:rPr>
              <a:t> insertion position </a:t>
            </a:r>
            <a:r>
              <a:rPr lang="en-US" sz="2400" dirty="0"/>
              <a:t>is</a:t>
            </a:r>
            <a:r>
              <a:rPr lang="en-US" sz="2400" dirty="0" smtClean="0">
                <a:effectLst/>
              </a:rPr>
              <a:t> located </a:t>
            </a:r>
          </a:p>
          <a:p>
            <a:r>
              <a:rPr lang="en-US" sz="2400" dirty="0"/>
              <a:t> </a:t>
            </a:r>
            <a:r>
              <a:rPr lang="en-US" sz="2400" dirty="0" smtClean="0"/>
              <a:t>         If</a:t>
            </a:r>
            <a:r>
              <a:rPr lang="en-US" sz="2400" dirty="0" smtClean="0">
                <a:effectLst/>
              </a:rPr>
              <a:t> data </a:t>
            </a:r>
            <a:r>
              <a:rPr lang="en-US" sz="2400" dirty="0"/>
              <a:t>is</a:t>
            </a:r>
            <a:r>
              <a:rPr lang="en-US" sz="2400" dirty="0" smtClean="0">
                <a:effectLst/>
              </a:rPr>
              <a:t> greater than </a:t>
            </a:r>
            <a:r>
              <a:rPr lang="en-US" sz="2400" dirty="0" err="1" smtClean="0">
                <a:effectLst/>
              </a:rPr>
              <a:t>node</a:t>
            </a:r>
            <a:r>
              <a:rPr lang="en-US" sz="2400" dirty="0" err="1"/>
              <a:t>.</a:t>
            </a:r>
            <a:r>
              <a:rPr lang="en-US" sz="2400" dirty="0" err="1" smtClean="0">
                <a:effectLst/>
              </a:rPr>
              <a:t>data</a:t>
            </a:r>
            <a:r>
              <a:rPr lang="en-US" sz="2400" dirty="0" smtClean="0">
                <a:effectLst/>
              </a:rPr>
              <a:t> </a:t>
            </a:r>
          </a:p>
          <a:p>
            <a:r>
              <a:rPr lang="en-US" sz="2400" dirty="0"/>
              <a:t> </a:t>
            </a:r>
            <a:r>
              <a:rPr lang="en-US" sz="2400" dirty="0" smtClean="0"/>
              <a:t>             </a:t>
            </a:r>
            <a:r>
              <a:rPr lang="en-US" sz="2400" dirty="0" err="1" smtClean="0"/>
              <a:t>goto</a:t>
            </a:r>
            <a:r>
              <a:rPr lang="en-US" sz="2400" dirty="0" smtClean="0">
                <a:effectLst/>
              </a:rPr>
              <a:t> right subtree </a:t>
            </a:r>
          </a:p>
          <a:p>
            <a:r>
              <a:rPr lang="en-US" sz="2400" dirty="0"/>
              <a:t> </a:t>
            </a:r>
            <a:r>
              <a:rPr lang="en-US" sz="2400" dirty="0" smtClean="0"/>
              <a:t>         else</a:t>
            </a:r>
            <a:r>
              <a:rPr lang="en-US" sz="2400" dirty="0" smtClean="0">
                <a:effectLst/>
              </a:rPr>
              <a:t> </a:t>
            </a:r>
          </a:p>
          <a:p>
            <a:r>
              <a:rPr lang="en-US" sz="2400" dirty="0"/>
              <a:t> </a:t>
            </a:r>
            <a:r>
              <a:rPr lang="en-US" sz="2400" dirty="0" smtClean="0"/>
              <a:t>             </a:t>
            </a:r>
            <a:r>
              <a:rPr lang="en-US" sz="2400" dirty="0" err="1" smtClean="0"/>
              <a:t>goto</a:t>
            </a:r>
            <a:r>
              <a:rPr lang="en-US" sz="2400" dirty="0" smtClean="0">
                <a:effectLst/>
              </a:rPr>
              <a:t> left subtree </a:t>
            </a:r>
          </a:p>
          <a:p>
            <a:r>
              <a:rPr lang="en-US" sz="2400" dirty="0"/>
              <a:t> </a:t>
            </a:r>
            <a:r>
              <a:rPr lang="en-US" sz="2400" dirty="0" smtClean="0"/>
              <a:t>    </a:t>
            </a:r>
            <a:r>
              <a:rPr lang="en-US" sz="2400" dirty="0" err="1" smtClean="0">
                <a:effectLst/>
              </a:rPr>
              <a:t>endwhile</a:t>
            </a:r>
            <a:r>
              <a:rPr lang="en-US" sz="2400" dirty="0" smtClean="0">
                <a:effectLst/>
              </a:rPr>
              <a:t> </a:t>
            </a:r>
          </a:p>
          <a:p>
            <a:r>
              <a:rPr lang="en-US" sz="2400" dirty="0"/>
              <a:t> </a:t>
            </a:r>
            <a:r>
              <a:rPr lang="en-US" sz="2400" dirty="0" smtClean="0"/>
              <a:t>    </a:t>
            </a:r>
            <a:r>
              <a:rPr lang="en-US" sz="2400" dirty="0" smtClean="0">
                <a:effectLst/>
              </a:rPr>
              <a:t>insert data </a:t>
            </a:r>
          </a:p>
          <a:p>
            <a:r>
              <a:rPr lang="en-US" sz="2400" dirty="0" smtClean="0"/>
              <a:t>end</a:t>
            </a:r>
            <a:r>
              <a:rPr lang="en-US" sz="2400" dirty="0" smtClean="0">
                <a:effectLst/>
              </a:rPr>
              <a:t> </a:t>
            </a:r>
            <a:r>
              <a:rPr lang="en-US" sz="2400" dirty="0"/>
              <a:t>If</a:t>
            </a:r>
          </a:p>
        </p:txBody>
      </p:sp>
    </p:spTree>
    <p:extLst>
      <p:ext uri="{BB962C8B-B14F-4D97-AF65-F5344CB8AC3E}">
        <p14:creationId xmlns:p14="http://schemas.microsoft.com/office/powerpoint/2010/main" val="2142098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86820"/>
            <a:ext cx="10515600" cy="1325563"/>
          </a:xfrm>
        </p:spPr>
        <p:txBody>
          <a:bodyPr>
            <a:normAutofit/>
          </a:bodyPr>
          <a:lstStyle/>
          <a:p>
            <a:r>
              <a:rPr lang="en-US" dirty="0" smtClean="0"/>
              <a:t>Trees</a:t>
            </a:r>
            <a:r>
              <a:rPr lang="en-US" dirty="0"/>
              <a:t>:</a:t>
            </a:r>
            <a:r>
              <a:rPr lang="en-US" dirty="0" smtClean="0"/>
              <a:t> </a:t>
            </a:r>
            <a:r>
              <a:rPr lang="en-US" dirty="0"/>
              <a:t>Binary Search Tree Insert </a:t>
            </a:r>
            <a:r>
              <a:rPr lang="en-US" dirty="0" smtClean="0"/>
              <a:t>Operation</a:t>
            </a:r>
            <a:endParaRPr lang="en-US" dirty="0"/>
          </a:p>
        </p:txBody>
      </p:sp>
      <p:sp>
        <p:nvSpPr>
          <p:cNvPr id="6" name="TextBox 5"/>
          <p:cNvSpPr txBox="1"/>
          <p:nvPr/>
        </p:nvSpPr>
        <p:spPr>
          <a:xfrm>
            <a:off x="470338" y="1426893"/>
            <a:ext cx="5499538" cy="5062924"/>
          </a:xfrm>
          <a:prstGeom prst="rect">
            <a:avLst/>
          </a:prstGeom>
          <a:noFill/>
        </p:spPr>
        <p:txBody>
          <a:bodyPr wrap="square" rtlCol="0">
            <a:spAutoFit/>
          </a:bodyPr>
          <a:lstStyle/>
          <a:p>
            <a:r>
              <a:rPr lang="en-US" sz="2400" dirty="0" smtClean="0"/>
              <a:t>void</a:t>
            </a:r>
            <a:r>
              <a:rPr lang="en-US" sz="2400" dirty="0" smtClean="0">
                <a:effectLst/>
              </a:rPr>
              <a:t> insert</a:t>
            </a:r>
            <a:r>
              <a:rPr lang="en-US" sz="2400" dirty="0"/>
              <a:t>(</a:t>
            </a:r>
            <a:r>
              <a:rPr lang="en-US" sz="2400" dirty="0" err="1"/>
              <a:t>int</a:t>
            </a:r>
            <a:r>
              <a:rPr lang="en-US" sz="2400" dirty="0" smtClean="0">
                <a:effectLst/>
              </a:rPr>
              <a:t> data</a:t>
            </a:r>
            <a:r>
              <a:rPr lang="en-US" sz="2400" dirty="0"/>
              <a:t>)</a:t>
            </a:r>
            <a:r>
              <a:rPr lang="en-US" sz="2400" dirty="0" smtClean="0">
                <a:effectLst/>
              </a:rPr>
              <a:t> </a:t>
            </a:r>
          </a:p>
          <a:p>
            <a:r>
              <a:rPr lang="en-US" sz="2400" dirty="0" smtClean="0"/>
              <a:t>{</a:t>
            </a:r>
            <a:r>
              <a:rPr lang="en-US" sz="2400" dirty="0" smtClean="0">
                <a:effectLst/>
              </a:rPr>
              <a:t> </a:t>
            </a:r>
          </a:p>
          <a:p>
            <a:r>
              <a:rPr lang="en-US" sz="2400" dirty="0" smtClean="0"/>
              <a:t>     </a:t>
            </a:r>
            <a:r>
              <a:rPr lang="en-US" sz="2400" dirty="0" err="1" smtClean="0">
                <a:effectLst/>
              </a:rPr>
              <a:t>nodeType</a:t>
            </a:r>
            <a:r>
              <a:rPr lang="en-US" sz="2400" dirty="0" smtClean="0">
                <a:effectLst/>
              </a:rPr>
              <a:t> </a:t>
            </a:r>
            <a:r>
              <a:rPr lang="en-US" sz="2400" dirty="0"/>
              <a:t>*</a:t>
            </a:r>
            <a:r>
              <a:rPr lang="en-US" sz="2400" dirty="0" err="1" smtClean="0">
                <a:effectLst/>
              </a:rPr>
              <a:t>tempNode</a:t>
            </a:r>
            <a:r>
              <a:rPr lang="en-US" sz="2400" dirty="0" smtClean="0">
                <a:effectLst/>
              </a:rPr>
              <a:t> = new </a:t>
            </a:r>
            <a:r>
              <a:rPr lang="en-US" sz="2400" dirty="0" err="1" smtClean="0">
                <a:effectLst/>
              </a:rPr>
              <a:t>nodeType</a:t>
            </a:r>
            <a:r>
              <a:rPr lang="en-US" sz="2400" dirty="0" smtClean="0"/>
              <a:t>;</a:t>
            </a:r>
          </a:p>
          <a:p>
            <a:r>
              <a:rPr lang="en-US" sz="2400" dirty="0">
                <a:effectLst/>
              </a:rPr>
              <a:t> </a:t>
            </a:r>
            <a:r>
              <a:rPr lang="en-US" sz="2400" dirty="0" smtClean="0">
                <a:effectLst/>
              </a:rPr>
              <a:t>    </a:t>
            </a:r>
            <a:r>
              <a:rPr lang="en-US" sz="2400" dirty="0" err="1" smtClean="0">
                <a:effectLst/>
              </a:rPr>
              <a:t>nodeType</a:t>
            </a:r>
            <a:r>
              <a:rPr lang="en-US" sz="2400" dirty="0" smtClean="0">
                <a:effectLst/>
              </a:rPr>
              <a:t> </a:t>
            </a:r>
            <a:r>
              <a:rPr lang="en-US" sz="2400" dirty="0"/>
              <a:t>*</a:t>
            </a:r>
            <a:r>
              <a:rPr lang="en-US" sz="2400" dirty="0" smtClean="0">
                <a:effectLst/>
              </a:rPr>
              <a:t>current</a:t>
            </a:r>
            <a:r>
              <a:rPr lang="en-US" sz="2400" dirty="0"/>
              <a:t>;</a:t>
            </a:r>
            <a:r>
              <a:rPr lang="en-US" sz="2400" dirty="0" smtClean="0">
                <a:effectLst/>
              </a:rPr>
              <a:t> </a:t>
            </a:r>
          </a:p>
          <a:p>
            <a:r>
              <a:rPr lang="en-US" sz="2400" dirty="0"/>
              <a:t> </a:t>
            </a:r>
            <a:r>
              <a:rPr lang="en-US" sz="2400" dirty="0" smtClean="0"/>
              <a:t>    </a:t>
            </a:r>
            <a:r>
              <a:rPr lang="en-US" sz="2400" dirty="0" err="1" smtClean="0">
                <a:effectLst/>
              </a:rPr>
              <a:t>nodeType</a:t>
            </a:r>
            <a:r>
              <a:rPr lang="en-US" sz="2400" dirty="0" smtClean="0">
                <a:effectLst/>
              </a:rPr>
              <a:t> </a:t>
            </a:r>
            <a:r>
              <a:rPr lang="en-US" sz="2400" dirty="0"/>
              <a:t>*</a:t>
            </a:r>
            <a:r>
              <a:rPr lang="en-US" sz="2400" dirty="0" smtClean="0">
                <a:effectLst/>
              </a:rPr>
              <a:t>parent</a:t>
            </a:r>
            <a:r>
              <a:rPr lang="en-US" sz="2400" dirty="0"/>
              <a:t>;</a:t>
            </a:r>
            <a:r>
              <a:rPr lang="en-US" sz="2400" dirty="0" smtClean="0">
                <a:effectLst/>
              </a:rPr>
              <a:t> </a:t>
            </a:r>
          </a:p>
          <a:p>
            <a:r>
              <a:rPr lang="en-US" sz="2400" dirty="0"/>
              <a:t> </a:t>
            </a:r>
            <a:r>
              <a:rPr lang="en-US" sz="2400" dirty="0" smtClean="0"/>
              <a:t>    </a:t>
            </a:r>
            <a:r>
              <a:rPr lang="en-US" sz="2400" dirty="0" err="1" smtClean="0">
                <a:effectLst/>
              </a:rPr>
              <a:t>tempNode</a:t>
            </a:r>
            <a:r>
              <a:rPr lang="en-US" sz="2400" dirty="0" smtClean="0"/>
              <a:t>-</a:t>
            </a:r>
            <a:r>
              <a:rPr lang="en-US" sz="2400" dirty="0"/>
              <a:t>&gt;</a:t>
            </a:r>
            <a:r>
              <a:rPr lang="en-US" sz="2400" dirty="0" smtClean="0">
                <a:effectLst/>
              </a:rPr>
              <a:t>data </a:t>
            </a:r>
            <a:r>
              <a:rPr lang="en-US" sz="2400" dirty="0"/>
              <a:t>=</a:t>
            </a:r>
            <a:r>
              <a:rPr lang="en-US" sz="2400" dirty="0" smtClean="0">
                <a:effectLst/>
              </a:rPr>
              <a:t> data</a:t>
            </a:r>
            <a:r>
              <a:rPr lang="en-US" sz="2400" dirty="0"/>
              <a:t>;</a:t>
            </a:r>
            <a:r>
              <a:rPr lang="en-US" sz="2400" dirty="0" smtClean="0">
                <a:effectLst/>
              </a:rPr>
              <a:t> </a:t>
            </a:r>
          </a:p>
          <a:p>
            <a:r>
              <a:rPr lang="en-US" sz="2400" dirty="0"/>
              <a:t> </a:t>
            </a:r>
            <a:r>
              <a:rPr lang="en-US" sz="2400" dirty="0" smtClean="0"/>
              <a:t>    </a:t>
            </a:r>
            <a:r>
              <a:rPr lang="en-US" sz="2400" dirty="0" err="1" smtClean="0">
                <a:effectLst/>
              </a:rPr>
              <a:t>tempNode</a:t>
            </a:r>
            <a:r>
              <a:rPr lang="en-US" sz="2400" dirty="0" smtClean="0"/>
              <a:t>-</a:t>
            </a:r>
            <a:r>
              <a:rPr lang="en-US" sz="2400" dirty="0"/>
              <a:t>&gt;</a:t>
            </a:r>
            <a:r>
              <a:rPr lang="en-US" sz="2400" dirty="0" err="1" smtClean="0">
                <a:effectLst/>
              </a:rPr>
              <a:t>leftChild</a:t>
            </a:r>
            <a:r>
              <a:rPr lang="en-US" sz="2400" dirty="0" smtClean="0">
                <a:effectLst/>
              </a:rPr>
              <a:t> </a:t>
            </a:r>
            <a:r>
              <a:rPr lang="en-US" sz="2400" dirty="0"/>
              <a:t>=</a:t>
            </a:r>
            <a:r>
              <a:rPr lang="en-US" sz="2400" dirty="0" smtClean="0">
                <a:effectLst/>
              </a:rPr>
              <a:t> NULL</a:t>
            </a:r>
            <a:r>
              <a:rPr lang="en-US" sz="2400" dirty="0" smtClean="0"/>
              <a:t>;</a:t>
            </a:r>
            <a:endParaRPr lang="en-US" sz="2400" dirty="0" smtClean="0">
              <a:effectLst/>
            </a:endParaRPr>
          </a:p>
          <a:p>
            <a:r>
              <a:rPr lang="en-US" sz="2400" dirty="0"/>
              <a:t> </a:t>
            </a:r>
            <a:r>
              <a:rPr lang="en-US" sz="2400" dirty="0" smtClean="0"/>
              <a:t>    </a:t>
            </a:r>
            <a:r>
              <a:rPr lang="en-US" sz="2400" dirty="0" err="1" smtClean="0">
                <a:effectLst/>
              </a:rPr>
              <a:t>tempNode</a:t>
            </a:r>
            <a:r>
              <a:rPr lang="en-US" sz="2400" dirty="0" smtClean="0"/>
              <a:t>-</a:t>
            </a:r>
            <a:r>
              <a:rPr lang="en-US" sz="2400" dirty="0"/>
              <a:t>&gt;</a:t>
            </a:r>
            <a:r>
              <a:rPr lang="en-US" sz="2400" dirty="0" err="1" smtClean="0">
                <a:effectLst/>
              </a:rPr>
              <a:t>rightChild</a:t>
            </a:r>
            <a:r>
              <a:rPr lang="en-US" sz="2400" dirty="0" smtClean="0">
                <a:effectLst/>
              </a:rPr>
              <a:t> </a:t>
            </a:r>
            <a:r>
              <a:rPr lang="en-US" sz="2400" dirty="0"/>
              <a:t>=</a:t>
            </a:r>
            <a:r>
              <a:rPr lang="en-US" sz="2400" dirty="0" smtClean="0">
                <a:effectLst/>
              </a:rPr>
              <a:t> NULL</a:t>
            </a:r>
            <a:r>
              <a:rPr lang="en-US" sz="2400" dirty="0"/>
              <a:t>;</a:t>
            </a:r>
            <a:r>
              <a:rPr lang="en-US" sz="2400" dirty="0" smtClean="0">
                <a:effectLst/>
              </a:rPr>
              <a:t> </a:t>
            </a:r>
          </a:p>
          <a:p>
            <a:r>
              <a:rPr lang="en-US" sz="2400" dirty="0"/>
              <a:t> </a:t>
            </a:r>
            <a:r>
              <a:rPr lang="en-US" sz="2400" dirty="0" smtClean="0"/>
              <a:t>   //</a:t>
            </a:r>
            <a:r>
              <a:rPr lang="en-US" sz="2400" dirty="0"/>
              <a:t>if tree is empty, create root node</a:t>
            </a:r>
            <a:r>
              <a:rPr lang="en-US" sz="2400" dirty="0" smtClean="0">
                <a:effectLst/>
              </a:rPr>
              <a:t> </a:t>
            </a:r>
          </a:p>
          <a:p>
            <a:r>
              <a:rPr lang="en-US" sz="2400" dirty="0"/>
              <a:t> </a:t>
            </a:r>
            <a:r>
              <a:rPr lang="en-US" sz="2400" dirty="0" smtClean="0"/>
              <a:t>    if(</a:t>
            </a:r>
            <a:r>
              <a:rPr lang="en-US" sz="2400" dirty="0" smtClean="0">
                <a:effectLst/>
              </a:rPr>
              <a:t>root </a:t>
            </a:r>
            <a:r>
              <a:rPr lang="en-US" sz="2400" dirty="0"/>
              <a:t>==</a:t>
            </a:r>
            <a:r>
              <a:rPr lang="en-US" sz="2400" dirty="0" smtClean="0">
                <a:effectLst/>
              </a:rPr>
              <a:t> NULL</a:t>
            </a:r>
            <a:r>
              <a:rPr lang="en-US" sz="2400" dirty="0"/>
              <a:t>)</a:t>
            </a:r>
            <a:r>
              <a:rPr lang="en-US" sz="2400" dirty="0" smtClean="0">
                <a:effectLst/>
              </a:rPr>
              <a:t> </a:t>
            </a:r>
          </a:p>
          <a:p>
            <a:r>
              <a:rPr lang="en-US" sz="2400" dirty="0"/>
              <a:t> </a:t>
            </a:r>
            <a:r>
              <a:rPr lang="en-US" sz="2400" dirty="0" smtClean="0"/>
              <a:t>    {</a:t>
            </a:r>
            <a:r>
              <a:rPr lang="en-US" sz="2400" dirty="0" smtClean="0">
                <a:effectLst/>
              </a:rPr>
              <a:t> </a:t>
            </a:r>
          </a:p>
          <a:p>
            <a:r>
              <a:rPr lang="en-US" sz="2400" dirty="0"/>
              <a:t> </a:t>
            </a:r>
            <a:r>
              <a:rPr lang="en-US" sz="2400" dirty="0" smtClean="0"/>
              <a:t>         </a:t>
            </a:r>
            <a:r>
              <a:rPr lang="en-US" sz="2400" dirty="0" smtClean="0">
                <a:effectLst/>
              </a:rPr>
              <a:t>root </a:t>
            </a:r>
            <a:r>
              <a:rPr lang="en-US" sz="2400" dirty="0"/>
              <a:t>=</a:t>
            </a:r>
            <a:r>
              <a:rPr lang="en-US" sz="2400" dirty="0" smtClean="0">
                <a:effectLst/>
              </a:rPr>
              <a:t> </a:t>
            </a:r>
            <a:r>
              <a:rPr lang="en-US" sz="2400" dirty="0" err="1" smtClean="0">
                <a:effectLst/>
              </a:rPr>
              <a:t>tempNode</a:t>
            </a:r>
            <a:r>
              <a:rPr lang="en-US" sz="2400" dirty="0"/>
              <a:t>;</a:t>
            </a:r>
            <a:r>
              <a:rPr lang="en-US" sz="2400" dirty="0" smtClean="0">
                <a:effectLst/>
              </a:rPr>
              <a:t> </a:t>
            </a:r>
          </a:p>
          <a:p>
            <a:r>
              <a:rPr lang="en-US" sz="2400" dirty="0"/>
              <a:t> </a:t>
            </a:r>
            <a:r>
              <a:rPr lang="en-US" sz="2400" dirty="0" smtClean="0"/>
              <a:t>    }</a:t>
            </a:r>
            <a:r>
              <a:rPr lang="en-US" sz="2400" dirty="0" smtClean="0">
                <a:effectLst/>
              </a:rPr>
              <a:t>  </a:t>
            </a:r>
          </a:p>
        </p:txBody>
      </p:sp>
      <p:sp>
        <p:nvSpPr>
          <p:cNvPr id="5" name="TextBox 4"/>
          <p:cNvSpPr txBox="1"/>
          <p:nvPr/>
        </p:nvSpPr>
        <p:spPr>
          <a:xfrm>
            <a:off x="6306206" y="1426893"/>
            <a:ext cx="5499538" cy="3416320"/>
          </a:xfrm>
          <a:prstGeom prst="rect">
            <a:avLst/>
          </a:prstGeom>
          <a:noFill/>
        </p:spPr>
        <p:txBody>
          <a:bodyPr wrap="square" rtlCol="0">
            <a:spAutoFit/>
          </a:bodyPr>
          <a:lstStyle/>
          <a:p>
            <a:r>
              <a:rPr lang="en-US" sz="2400" dirty="0" smtClean="0"/>
              <a:t>    else</a:t>
            </a:r>
            <a:r>
              <a:rPr lang="en-US" sz="2400" dirty="0" smtClean="0">
                <a:effectLst/>
              </a:rPr>
              <a:t> </a:t>
            </a:r>
          </a:p>
          <a:p>
            <a:r>
              <a:rPr lang="en-US" sz="2400" dirty="0"/>
              <a:t> </a:t>
            </a:r>
            <a:r>
              <a:rPr lang="en-US" sz="2400" dirty="0" smtClean="0"/>
              <a:t>    {</a:t>
            </a:r>
            <a:r>
              <a:rPr lang="en-US" sz="2400" dirty="0" smtClean="0">
                <a:effectLst/>
              </a:rPr>
              <a:t> </a:t>
            </a:r>
          </a:p>
          <a:p>
            <a:r>
              <a:rPr lang="en-US" sz="2400" dirty="0"/>
              <a:t> </a:t>
            </a:r>
            <a:r>
              <a:rPr lang="en-US" sz="2400" dirty="0" smtClean="0"/>
              <a:t>         </a:t>
            </a:r>
            <a:r>
              <a:rPr lang="en-US" sz="2400" dirty="0" smtClean="0">
                <a:effectLst/>
              </a:rPr>
              <a:t>current </a:t>
            </a:r>
            <a:r>
              <a:rPr lang="en-US" sz="2400" dirty="0"/>
              <a:t>=</a:t>
            </a:r>
            <a:r>
              <a:rPr lang="en-US" sz="2400" dirty="0" smtClean="0">
                <a:effectLst/>
              </a:rPr>
              <a:t> root</a:t>
            </a:r>
            <a:r>
              <a:rPr lang="en-US" sz="2400" dirty="0"/>
              <a:t>;</a:t>
            </a:r>
            <a:r>
              <a:rPr lang="en-US" sz="2400" dirty="0" smtClean="0">
                <a:effectLst/>
              </a:rPr>
              <a:t> </a:t>
            </a:r>
          </a:p>
          <a:p>
            <a:r>
              <a:rPr lang="en-US" sz="2400" dirty="0"/>
              <a:t> </a:t>
            </a:r>
            <a:r>
              <a:rPr lang="en-US" sz="2400" dirty="0" smtClean="0"/>
              <a:t>         </a:t>
            </a:r>
            <a:r>
              <a:rPr lang="en-US" sz="2400" dirty="0" smtClean="0">
                <a:effectLst/>
              </a:rPr>
              <a:t>parent </a:t>
            </a:r>
            <a:r>
              <a:rPr lang="en-US" sz="2400" dirty="0"/>
              <a:t>=</a:t>
            </a:r>
            <a:r>
              <a:rPr lang="en-US" sz="2400" dirty="0" smtClean="0">
                <a:effectLst/>
              </a:rPr>
              <a:t> NULL</a:t>
            </a:r>
            <a:r>
              <a:rPr lang="en-US" sz="2400" dirty="0"/>
              <a:t>;</a:t>
            </a:r>
            <a:r>
              <a:rPr lang="en-US" sz="2400" dirty="0" smtClean="0">
                <a:effectLst/>
              </a:rPr>
              <a:t> </a:t>
            </a:r>
          </a:p>
          <a:p>
            <a:r>
              <a:rPr lang="en-US" sz="2400" dirty="0"/>
              <a:t> </a:t>
            </a:r>
            <a:r>
              <a:rPr lang="en-US" sz="2400" dirty="0" smtClean="0"/>
              <a:t>         while(1</a:t>
            </a:r>
            <a:r>
              <a:rPr lang="en-US" sz="2400" dirty="0"/>
              <a:t>)</a:t>
            </a:r>
            <a:r>
              <a:rPr lang="en-US" sz="2400" dirty="0" smtClean="0">
                <a:effectLst/>
              </a:rPr>
              <a:t> </a:t>
            </a:r>
          </a:p>
          <a:p>
            <a:r>
              <a:rPr lang="en-US" sz="2400" dirty="0"/>
              <a:t> </a:t>
            </a:r>
            <a:r>
              <a:rPr lang="en-US" sz="2400" dirty="0" smtClean="0"/>
              <a:t>         {</a:t>
            </a:r>
            <a:r>
              <a:rPr lang="en-US" sz="2400" dirty="0" smtClean="0">
                <a:effectLst/>
              </a:rPr>
              <a:t> </a:t>
            </a:r>
          </a:p>
          <a:p>
            <a:r>
              <a:rPr lang="en-US" sz="2400" dirty="0"/>
              <a:t> </a:t>
            </a:r>
            <a:r>
              <a:rPr lang="en-US" sz="2400" dirty="0" smtClean="0"/>
              <a:t>              </a:t>
            </a:r>
            <a:r>
              <a:rPr lang="en-US" sz="2400" dirty="0" smtClean="0">
                <a:effectLst/>
              </a:rPr>
              <a:t>parent </a:t>
            </a:r>
            <a:r>
              <a:rPr lang="en-US" sz="2400" dirty="0"/>
              <a:t>=</a:t>
            </a:r>
            <a:r>
              <a:rPr lang="en-US" sz="2400" dirty="0" smtClean="0">
                <a:effectLst/>
              </a:rPr>
              <a:t> current</a:t>
            </a:r>
            <a:r>
              <a:rPr lang="en-US" sz="2400" dirty="0"/>
              <a:t>;</a:t>
            </a:r>
            <a:r>
              <a:rPr lang="en-US" sz="2400" dirty="0" smtClean="0">
                <a:effectLst/>
              </a:rPr>
              <a:t> </a:t>
            </a:r>
          </a:p>
          <a:p>
            <a:r>
              <a:rPr lang="en-US" sz="2400" dirty="0"/>
              <a:t> </a:t>
            </a:r>
            <a:r>
              <a:rPr lang="en-US" sz="2400" dirty="0" smtClean="0"/>
              <a:t>           //</a:t>
            </a:r>
            <a:r>
              <a:rPr lang="en-US" sz="2400" dirty="0"/>
              <a:t>go to left of the tree</a:t>
            </a:r>
            <a:r>
              <a:rPr lang="en-US" sz="2400" dirty="0" smtClean="0">
                <a:effectLst/>
              </a:rPr>
              <a:t> </a:t>
            </a:r>
          </a:p>
          <a:p>
            <a:r>
              <a:rPr lang="en-US" sz="2400" dirty="0"/>
              <a:t> </a:t>
            </a:r>
            <a:r>
              <a:rPr lang="en-US" sz="2400" dirty="0" smtClean="0"/>
              <a:t>              </a:t>
            </a:r>
            <a:endParaRPr lang="en-US" sz="2400" dirty="0"/>
          </a:p>
        </p:txBody>
      </p:sp>
    </p:spTree>
    <p:extLst>
      <p:ext uri="{BB962C8B-B14F-4D97-AF65-F5344CB8AC3E}">
        <p14:creationId xmlns:p14="http://schemas.microsoft.com/office/powerpoint/2010/main" val="671061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86820"/>
            <a:ext cx="10515600" cy="1325563"/>
          </a:xfrm>
        </p:spPr>
        <p:txBody>
          <a:bodyPr>
            <a:normAutofit/>
          </a:bodyPr>
          <a:lstStyle/>
          <a:p>
            <a:r>
              <a:rPr lang="en-US" dirty="0" smtClean="0"/>
              <a:t>Trees</a:t>
            </a:r>
            <a:r>
              <a:rPr lang="en-US" dirty="0"/>
              <a:t>:</a:t>
            </a:r>
            <a:r>
              <a:rPr lang="en-US" dirty="0" smtClean="0"/>
              <a:t> </a:t>
            </a:r>
            <a:r>
              <a:rPr lang="en-US" dirty="0"/>
              <a:t>Binary Search Tree Insert </a:t>
            </a:r>
            <a:r>
              <a:rPr lang="en-US" dirty="0" smtClean="0"/>
              <a:t>Operation</a:t>
            </a:r>
            <a:endParaRPr lang="en-US" dirty="0"/>
          </a:p>
        </p:txBody>
      </p:sp>
      <p:sp>
        <p:nvSpPr>
          <p:cNvPr id="6" name="TextBox 5"/>
          <p:cNvSpPr txBox="1"/>
          <p:nvPr/>
        </p:nvSpPr>
        <p:spPr>
          <a:xfrm>
            <a:off x="470338" y="1426893"/>
            <a:ext cx="5499538" cy="4154984"/>
          </a:xfrm>
          <a:prstGeom prst="rect">
            <a:avLst/>
          </a:prstGeom>
          <a:noFill/>
        </p:spPr>
        <p:txBody>
          <a:bodyPr wrap="square" rtlCol="0">
            <a:spAutoFit/>
          </a:bodyPr>
          <a:lstStyle/>
          <a:p>
            <a:r>
              <a:rPr lang="en-US" sz="2400" dirty="0" smtClean="0"/>
              <a:t>               if(</a:t>
            </a:r>
            <a:r>
              <a:rPr lang="en-US" sz="2400" dirty="0" smtClean="0">
                <a:effectLst/>
              </a:rPr>
              <a:t>data </a:t>
            </a:r>
            <a:r>
              <a:rPr lang="en-US" sz="2400" dirty="0" smtClean="0"/>
              <a:t>&lt;</a:t>
            </a:r>
            <a:r>
              <a:rPr lang="en-US" sz="2400" dirty="0" smtClean="0">
                <a:effectLst/>
              </a:rPr>
              <a:t> parent</a:t>
            </a:r>
            <a:r>
              <a:rPr lang="en-US" sz="2400" dirty="0" smtClean="0"/>
              <a:t>-&gt;</a:t>
            </a:r>
            <a:r>
              <a:rPr lang="en-US" sz="2400" dirty="0" smtClean="0">
                <a:effectLst/>
              </a:rPr>
              <a:t>data</a:t>
            </a:r>
            <a:r>
              <a:rPr lang="en-US" sz="2400" dirty="0" smtClean="0"/>
              <a:t>)</a:t>
            </a:r>
            <a:r>
              <a:rPr lang="en-US" sz="2400" dirty="0" smtClean="0">
                <a:effectLst/>
              </a:rPr>
              <a:t> </a:t>
            </a:r>
          </a:p>
          <a:p>
            <a:r>
              <a:rPr lang="en-US" sz="2400" dirty="0" smtClean="0"/>
              <a:t>               {</a:t>
            </a:r>
            <a:r>
              <a:rPr lang="en-US" sz="2400" dirty="0" smtClean="0">
                <a:effectLst/>
              </a:rPr>
              <a:t> </a:t>
            </a:r>
          </a:p>
          <a:p>
            <a:r>
              <a:rPr lang="en-US" sz="2400" dirty="0" smtClean="0"/>
              <a:t>                    </a:t>
            </a:r>
            <a:r>
              <a:rPr lang="en-US" sz="2400" dirty="0" smtClean="0">
                <a:effectLst/>
              </a:rPr>
              <a:t>current </a:t>
            </a:r>
            <a:r>
              <a:rPr lang="en-US" sz="2400" dirty="0" smtClean="0"/>
              <a:t>=</a:t>
            </a:r>
            <a:r>
              <a:rPr lang="en-US" sz="2400" dirty="0" smtClean="0">
                <a:effectLst/>
              </a:rPr>
              <a:t> current</a:t>
            </a:r>
            <a:r>
              <a:rPr lang="en-US" sz="2400" dirty="0" smtClean="0"/>
              <a:t>-&gt;</a:t>
            </a:r>
            <a:r>
              <a:rPr lang="en-US" sz="2400" dirty="0" err="1" smtClean="0">
                <a:effectLst/>
              </a:rPr>
              <a:t>leftChild</a:t>
            </a:r>
            <a:r>
              <a:rPr lang="en-US" sz="2400" dirty="0" smtClean="0"/>
              <a:t>;</a:t>
            </a:r>
          </a:p>
          <a:p>
            <a:r>
              <a:rPr lang="en-US" sz="2400" dirty="0" smtClean="0">
                <a:effectLst/>
              </a:rPr>
              <a:t>                    </a:t>
            </a:r>
            <a:r>
              <a:rPr lang="en-US" sz="2400" dirty="0" smtClean="0"/>
              <a:t>//insert to the left</a:t>
            </a:r>
            <a:r>
              <a:rPr lang="en-US" sz="2400" dirty="0" smtClean="0">
                <a:effectLst/>
              </a:rPr>
              <a:t> </a:t>
            </a:r>
          </a:p>
          <a:p>
            <a:r>
              <a:rPr lang="en-US" sz="2400" dirty="0" smtClean="0"/>
              <a:t>                    if(</a:t>
            </a:r>
            <a:r>
              <a:rPr lang="en-US" sz="2400" dirty="0" smtClean="0">
                <a:effectLst/>
              </a:rPr>
              <a:t>current </a:t>
            </a:r>
            <a:r>
              <a:rPr lang="en-US" sz="2400" dirty="0" smtClean="0"/>
              <a:t>==</a:t>
            </a:r>
            <a:r>
              <a:rPr lang="en-US" sz="2400" dirty="0" smtClean="0">
                <a:effectLst/>
              </a:rPr>
              <a:t> NULL</a:t>
            </a:r>
            <a:r>
              <a:rPr lang="en-US" sz="2400" dirty="0" smtClean="0"/>
              <a:t>)</a:t>
            </a:r>
            <a:r>
              <a:rPr lang="en-US" sz="2400" dirty="0" smtClean="0">
                <a:effectLst/>
              </a:rPr>
              <a:t> </a:t>
            </a:r>
          </a:p>
          <a:p>
            <a:r>
              <a:rPr lang="en-US" sz="2400" dirty="0" smtClean="0"/>
              <a:t>                   {</a:t>
            </a:r>
            <a:r>
              <a:rPr lang="en-US" sz="2400" dirty="0" smtClean="0">
                <a:effectLst/>
              </a:rPr>
              <a:t> </a:t>
            </a:r>
          </a:p>
          <a:p>
            <a:r>
              <a:rPr lang="en-US" sz="2400" dirty="0" smtClean="0"/>
              <a:t>                      </a:t>
            </a:r>
            <a:r>
              <a:rPr lang="en-US" sz="2400" dirty="0" smtClean="0">
                <a:effectLst/>
              </a:rPr>
              <a:t>parent</a:t>
            </a:r>
            <a:r>
              <a:rPr lang="en-US" sz="2400" dirty="0" smtClean="0"/>
              <a:t>-&gt;</a:t>
            </a:r>
            <a:r>
              <a:rPr lang="en-US" sz="2400" dirty="0" err="1" smtClean="0">
                <a:effectLst/>
              </a:rPr>
              <a:t>leftChild</a:t>
            </a:r>
            <a:r>
              <a:rPr lang="en-US" sz="2400" dirty="0" smtClean="0">
                <a:effectLst/>
              </a:rPr>
              <a:t> </a:t>
            </a:r>
            <a:r>
              <a:rPr lang="en-US" sz="2400" dirty="0" smtClean="0"/>
              <a:t>=</a:t>
            </a:r>
            <a:r>
              <a:rPr lang="en-US" sz="2400" dirty="0" smtClean="0">
                <a:effectLst/>
              </a:rPr>
              <a:t> </a:t>
            </a:r>
            <a:r>
              <a:rPr lang="en-US" sz="2400" dirty="0" err="1" smtClean="0">
                <a:effectLst/>
              </a:rPr>
              <a:t>tempNode</a:t>
            </a:r>
            <a:r>
              <a:rPr lang="en-US" sz="2400" dirty="0" smtClean="0"/>
              <a:t>;</a:t>
            </a:r>
          </a:p>
          <a:p>
            <a:r>
              <a:rPr lang="en-US" sz="2400" dirty="0" smtClean="0">
                <a:effectLst/>
              </a:rPr>
              <a:t>                      </a:t>
            </a:r>
            <a:r>
              <a:rPr lang="en-US" sz="2400" dirty="0" smtClean="0"/>
              <a:t>return;</a:t>
            </a:r>
            <a:r>
              <a:rPr lang="en-US" sz="2400" dirty="0" smtClean="0">
                <a:effectLst/>
              </a:rPr>
              <a:t> </a:t>
            </a:r>
          </a:p>
          <a:p>
            <a:r>
              <a:rPr lang="en-US" sz="2400" dirty="0" smtClean="0"/>
              <a:t>                    }</a:t>
            </a:r>
            <a:r>
              <a:rPr lang="en-US" sz="2400" dirty="0" smtClean="0">
                <a:effectLst/>
              </a:rPr>
              <a:t> </a:t>
            </a:r>
          </a:p>
          <a:p>
            <a:r>
              <a:rPr lang="en-US" sz="2400" dirty="0" smtClean="0"/>
              <a:t>               }</a:t>
            </a:r>
            <a:r>
              <a:rPr lang="en-US" sz="2400" dirty="0" smtClean="0">
                <a:effectLst/>
              </a:rPr>
              <a:t> </a:t>
            </a:r>
            <a:r>
              <a:rPr lang="en-US" sz="2400" dirty="0" smtClean="0"/>
              <a:t>//go to right of the tree</a:t>
            </a:r>
            <a:r>
              <a:rPr lang="en-US" sz="2400" dirty="0" smtClean="0">
                <a:effectLst/>
              </a:rPr>
              <a:t> </a:t>
            </a:r>
          </a:p>
          <a:p>
            <a:r>
              <a:rPr lang="en-US" sz="2400" dirty="0" smtClean="0"/>
              <a:t>               </a:t>
            </a:r>
            <a:endParaRPr lang="en-US" sz="2400" dirty="0"/>
          </a:p>
        </p:txBody>
      </p:sp>
      <p:sp>
        <p:nvSpPr>
          <p:cNvPr id="5" name="TextBox 4"/>
          <p:cNvSpPr txBox="1"/>
          <p:nvPr/>
        </p:nvSpPr>
        <p:spPr>
          <a:xfrm>
            <a:off x="6316717" y="1426893"/>
            <a:ext cx="5499538" cy="3785652"/>
          </a:xfrm>
          <a:prstGeom prst="rect">
            <a:avLst/>
          </a:prstGeom>
          <a:noFill/>
        </p:spPr>
        <p:txBody>
          <a:bodyPr wrap="square" rtlCol="0">
            <a:spAutoFit/>
          </a:bodyPr>
          <a:lstStyle/>
          <a:p>
            <a:r>
              <a:rPr lang="en-US" sz="2400" dirty="0" smtClean="0"/>
              <a:t>else</a:t>
            </a:r>
            <a:r>
              <a:rPr lang="en-US" sz="2400" dirty="0" smtClean="0">
                <a:effectLst/>
              </a:rPr>
              <a:t> </a:t>
            </a:r>
          </a:p>
          <a:p>
            <a:r>
              <a:rPr lang="en-US" sz="2400" dirty="0" smtClean="0"/>
              <a:t>{</a:t>
            </a:r>
            <a:r>
              <a:rPr lang="en-US" sz="2400" dirty="0" smtClean="0">
                <a:effectLst/>
              </a:rPr>
              <a:t> </a:t>
            </a:r>
          </a:p>
          <a:p>
            <a:r>
              <a:rPr lang="en-US" sz="2400" dirty="0"/>
              <a:t> </a:t>
            </a:r>
            <a:r>
              <a:rPr lang="en-US" sz="2400" dirty="0" smtClean="0"/>
              <a:t>    </a:t>
            </a:r>
            <a:r>
              <a:rPr lang="en-US" sz="2400" dirty="0" smtClean="0">
                <a:effectLst/>
              </a:rPr>
              <a:t>current </a:t>
            </a:r>
            <a:r>
              <a:rPr lang="en-US" sz="2400" dirty="0" smtClean="0"/>
              <a:t>=</a:t>
            </a:r>
            <a:r>
              <a:rPr lang="en-US" sz="2400" dirty="0" smtClean="0">
                <a:effectLst/>
              </a:rPr>
              <a:t> current</a:t>
            </a:r>
            <a:r>
              <a:rPr lang="en-US" sz="2400" dirty="0" smtClean="0"/>
              <a:t>-&gt;</a:t>
            </a:r>
            <a:r>
              <a:rPr lang="en-US" sz="2400" dirty="0" err="1" smtClean="0">
                <a:effectLst/>
              </a:rPr>
              <a:t>rightChild</a:t>
            </a:r>
            <a:r>
              <a:rPr lang="en-US" sz="2400" dirty="0" smtClean="0"/>
              <a:t>;</a:t>
            </a:r>
            <a:r>
              <a:rPr lang="en-US" sz="2400" dirty="0" smtClean="0">
                <a:effectLst/>
              </a:rPr>
              <a:t> </a:t>
            </a:r>
          </a:p>
          <a:p>
            <a:r>
              <a:rPr lang="en-US" sz="2400" dirty="0"/>
              <a:t> </a:t>
            </a:r>
            <a:r>
              <a:rPr lang="en-US" sz="2400" dirty="0" smtClean="0"/>
              <a:t>    </a:t>
            </a:r>
            <a:r>
              <a:rPr lang="en-US" sz="2400" dirty="0" smtClean="0"/>
              <a:t>//insert to the right</a:t>
            </a:r>
            <a:r>
              <a:rPr lang="en-US" sz="2400" dirty="0" smtClean="0">
                <a:effectLst/>
              </a:rPr>
              <a:t> </a:t>
            </a:r>
          </a:p>
          <a:p>
            <a:r>
              <a:rPr lang="en-US" sz="2400" dirty="0"/>
              <a:t> </a:t>
            </a:r>
            <a:r>
              <a:rPr lang="en-US" sz="2400" dirty="0" smtClean="0"/>
              <a:t>     </a:t>
            </a:r>
            <a:r>
              <a:rPr lang="en-US" sz="2400" dirty="0" smtClean="0"/>
              <a:t>if(</a:t>
            </a:r>
            <a:r>
              <a:rPr lang="en-US" sz="2400" dirty="0" smtClean="0">
                <a:effectLst/>
              </a:rPr>
              <a:t>current </a:t>
            </a:r>
            <a:r>
              <a:rPr lang="en-US" sz="2400" dirty="0" smtClean="0"/>
              <a:t>==</a:t>
            </a:r>
            <a:r>
              <a:rPr lang="en-US" sz="2400" dirty="0" smtClean="0">
                <a:effectLst/>
              </a:rPr>
              <a:t> NULL</a:t>
            </a:r>
            <a:r>
              <a:rPr lang="en-US" sz="2400" dirty="0" smtClean="0"/>
              <a:t>)</a:t>
            </a:r>
            <a:r>
              <a:rPr lang="en-US" sz="2400" dirty="0" smtClean="0">
                <a:effectLst/>
              </a:rPr>
              <a:t> </a:t>
            </a:r>
          </a:p>
          <a:p>
            <a:r>
              <a:rPr lang="en-US" sz="2400" dirty="0"/>
              <a:t> </a:t>
            </a:r>
            <a:r>
              <a:rPr lang="en-US" sz="2400" dirty="0" smtClean="0"/>
              <a:t>     </a:t>
            </a:r>
            <a:r>
              <a:rPr lang="en-US" sz="2400" dirty="0" smtClean="0"/>
              <a:t>{</a:t>
            </a:r>
            <a:r>
              <a:rPr lang="en-US" sz="2400" dirty="0" smtClean="0">
                <a:effectLst/>
              </a:rPr>
              <a:t> </a:t>
            </a:r>
          </a:p>
          <a:p>
            <a:r>
              <a:rPr lang="en-US" sz="2400" dirty="0"/>
              <a:t> </a:t>
            </a:r>
            <a:r>
              <a:rPr lang="en-US" sz="2400" dirty="0" smtClean="0"/>
              <a:t>             </a:t>
            </a:r>
            <a:r>
              <a:rPr lang="en-US" sz="2400" dirty="0" smtClean="0">
                <a:effectLst/>
              </a:rPr>
              <a:t>parent</a:t>
            </a:r>
            <a:r>
              <a:rPr lang="en-US" sz="2400" dirty="0" smtClean="0"/>
              <a:t>-&gt;</a:t>
            </a:r>
            <a:r>
              <a:rPr lang="en-US" sz="2400" dirty="0" err="1" smtClean="0">
                <a:effectLst/>
              </a:rPr>
              <a:t>rightChild</a:t>
            </a:r>
            <a:r>
              <a:rPr lang="en-US" sz="2400" dirty="0" smtClean="0">
                <a:effectLst/>
              </a:rPr>
              <a:t> </a:t>
            </a:r>
            <a:r>
              <a:rPr lang="en-US" sz="2400" dirty="0" smtClean="0"/>
              <a:t>=</a:t>
            </a:r>
            <a:r>
              <a:rPr lang="en-US" sz="2400" dirty="0" smtClean="0">
                <a:effectLst/>
              </a:rPr>
              <a:t> </a:t>
            </a:r>
            <a:r>
              <a:rPr lang="en-US" sz="2400" dirty="0" err="1" smtClean="0">
                <a:effectLst/>
              </a:rPr>
              <a:t>tempNode</a:t>
            </a:r>
            <a:r>
              <a:rPr lang="en-US" sz="2400" dirty="0" smtClean="0"/>
              <a:t>;</a:t>
            </a:r>
          </a:p>
          <a:p>
            <a:r>
              <a:rPr lang="en-US" sz="2400" dirty="0">
                <a:effectLst/>
              </a:rPr>
              <a:t> </a:t>
            </a:r>
            <a:r>
              <a:rPr lang="en-US" sz="2400" dirty="0" smtClean="0">
                <a:effectLst/>
              </a:rPr>
              <a:t>            </a:t>
            </a:r>
            <a:r>
              <a:rPr lang="en-US" sz="2400" dirty="0" smtClean="0">
                <a:effectLst/>
              </a:rPr>
              <a:t> </a:t>
            </a:r>
            <a:r>
              <a:rPr lang="en-US" sz="2400" dirty="0" smtClean="0"/>
              <a:t>return;</a:t>
            </a:r>
            <a:r>
              <a:rPr lang="en-US" sz="2400" dirty="0" smtClean="0">
                <a:effectLst/>
              </a:rPr>
              <a:t> </a:t>
            </a:r>
          </a:p>
          <a:p>
            <a:r>
              <a:rPr lang="en-US" sz="2400" dirty="0"/>
              <a:t> </a:t>
            </a:r>
            <a:r>
              <a:rPr lang="en-US" sz="2400" dirty="0" smtClean="0"/>
              <a:t>      </a:t>
            </a:r>
            <a:r>
              <a:rPr lang="en-US" sz="2400" dirty="0" smtClean="0"/>
              <a:t>}</a:t>
            </a:r>
            <a:r>
              <a:rPr lang="en-US" sz="2400" dirty="0" smtClean="0">
                <a:effectLst/>
              </a:rPr>
              <a:t> </a:t>
            </a:r>
          </a:p>
          <a:p>
            <a:r>
              <a:rPr lang="en-US" sz="2400" dirty="0"/>
              <a:t> </a:t>
            </a:r>
            <a:r>
              <a:rPr lang="en-US" sz="2400" dirty="0" smtClean="0"/>
              <a:t>  </a:t>
            </a:r>
            <a:r>
              <a:rPr lang="en-US" sz="2400" dirty="0" smtClean="0"/>
              <a:t>}</a:t>
            </a:r>
            <a:r>
              <a:rPr lang="en-US" sz="2400" dirty="0" smtClean="0">
                <a:effectLst/>
              </a:rPr>
              <a:t> </a:t>
            </a:r>
            <a:r>
              <a:rPr lang="en-US" sz="2400" dirty="0" smtClean="0"/>
              <a:t>}</a:t>
            </a:r>
            <a:r>
              <a:rPr lang="en-US" sz="2400" dirty="0" smtClean="0">
                <a:effectLst/>
              </a:rPr>
              <a:t> </a:t>
            </a:r>
            <a:r>
              <a:rPr lang="en-US" sz="2400" dirty="0" smtClean="0"/>
              <a:t>}</a:t>
            </a:r>
            <a:r>
              <a:rPr lang="en-US" sz="2400" dirty="0" smtClean="0">
                <a:effectLst/>
              </a:rPr>
              <a:t> </a:t>
            </a:r>
            <a:r>
              <a:rPr lang="en-US" sz="2400" dirty="0" smtClean="0"/>
              <a:t>}</a:t>
            </a:r>
            <a:endParaRPr lang="en-US" sz="2400" dirty="0"/>
          </a:p>
        </p:txBody>
      </p:sp>
    </p:spTree>
    <p:extLst>
      <p:ext uri="{BB962C8B-B14F-4D97-AF65-F5344CB8AC3E}">
        <p14:creationId xmlns:p14="http://schemas.microsoft.com/office/powerpoint/2010/main" val="153955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Trees</a:t>
            </a:r>
            <a:r>
              <a:rPr lang="en-US" dirty="0"/>
              <a:t>:</a:t>
            </a:r>
            <a:r>
              <a:rPr lang="en-US" dirty="0" smtClean="0"/>
              <a:t> </a:t>
            </a:r>
            <a:r>
              <a:rPr lang="en-US" dirty="0"/>
              <a:t>Binary Search Tree Search </a:t>
            </a:r>
            <a:r>
              <a:rPr lang="en-US" dirty="0" smtClean="0"/>
              <a:t>Operation</a:t>
            </a:r>
            <a:endParaRPr lang="en-US" dirty="0"/>
          </a:p>
        </p:txBody>
      </p:sp>
      <p:sp>
        <p:nvSpPr>
          <p:cNvPr id="6" name="TextBox 5"/>
          <p:cNvSpPr txBox="1"/>
          <p:nvPr/>
        </p:nvSpPr>
        <p:spPr>
          <a:xfrm>
            <a:off x="725215" y="2217841"/>
            <a:ext cx="11246068" cy="1815882"/>
          </a:xfrm>
          <a:prstGeom prst="rect">
            <a:avLst/>
          </a:prstGeom>
          <a:noFill/>
        </p:spPr>
        <p:txBody>
          <a:bodyPr wrap="square" rtlCol="0">
            <a:spAutoFit/>
          </a:bodyPr>
          <a:lstStyle/>
          <a:p>
            <a:r>
              <a:rPr lang="en-US" sz="2800" dirty="0"/>
              <a:t>Whenever an element is to be searched, start searching from the root node, then if the data is less than the key value, search for the element in the left subtree. Otherwise, search for the element in the right subtree. Follow the same algorithm for each node.</a:t>
            </a:r>
          </a:p>
        </p:txBody>
      </p:sp>
    </p:spTree>
    <p:extLst>
      <p:ext uri="{BB962C8B-B14F-4D97-AF65-F5344CB8AC3E}">
        <p14:creationId xmlns:p14="http://schemas.microsoft.com/office/powerpoint/2010/main" val="17238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86820"/>
            <a:ext cx="10515600" cy="1325563"/>
          </a:xfrm>
        </p:spPr>
        <p:txBody>
          <a:bodyPr>
            <a:normAutofit/>
          </a:bodyPr>
          <a:lstStyle/>
          <a:p>
            <a:r>
              <a:rPr lang="en-US" dirty="0" smtClean="0"/>
              <a:t>Trees</a:t>
            </a:r>
            <a:r>
              <a:rPr lang="en-US" dirty="0"/>
              <a:t>:</a:t>
            </a:r>
            <a:r>
              <a:rPr lang="en-US" dirty="0" smtClean="0"/>
              <a:t> </a:t>
            </a:r>
            <a:r>
              <a:rPr lang="en-US" dirty="0"/>
              <a:t>Binary Search Tree </a:t>
            </a:r>
            <a:r>
              <a:rPr lang="en-US" dirty="0" smtClean="0"/>
              <a:t>Search Operation</a:t>
            </a:r>
            <a:endParaRPr lang="en-US" dirty="0"/>
          </a:p>
        </p:txBody>
      </p:sp>
      <p:sp>
        <p:nvSpPr>
          <p:cNvPr id="6" name="TextBox 5"/>
          <p:cNvSpPr txBox="1"/>
          <p:nvPr/>
        </p:nvSpPr>
        <p:spPr>
          <a:xfrm>
            <a:off x="838200" y="1353320"/>
            <a:ext cx="11246068" cy="5863144"/>
          </a:xfrm>
          <a:prstGeom prst="rect">
            <a:avLst/>
          </a:prstGeom>
          <a:noFill/>
        </p:spPr>
        <p:txBody>
          <a:bodyPr wrap="square" rtlCol="0">
            <a:spAutoFit/>
          </a:bodyPr>
          <a:lstStyle/>
          <a:p>
            <a:r>
              <a:rPr lang="en-US" sz="2800" b="1" dirty="0" smtClean="0"/>
              <a:t>Algorithm:</a:t>
            </a:r>
            <a:endParaRPr lang="en-US" sz="2800" b="1" dirty="0"/>
          </a:p>
          <a:p>
            <a:endParaRPr lang="en-US" sz="1100" dirty="0" smtClean="0"/>
          </a:p>
          <a:p>
            <a:r>
              <a:rPr lang="en-US" sz="2400" dirty="0"/>
              <a:t>If</a:t>
            </a:r>
            <a:r>
              <a:rPr lang="en-US" sz="2400" dirty="0" smtClean="0">
                <a:effectLst/>
              </a:rPr>
              <a:t> </a:t>
            </a:r>
            <a:r>
              <a:rPr lang="en-US" sz="2400" dirty="0" err="1" smtClean="0">
                <a:effectLst/>
              </a:rPr>
              <a:t>root</a:t>
            </a:r>
            <a:r>
              <a:rPr lang="en-US" sz="2400" dirty="0" err="1"/>
              <a:t>.</a:t>
            </a:r>
            <a:r>
              <a:rPr lang="en-US" sz="2400" dirty="0" err="1" smtClean="0">
                <a:effectLst/>
              </a:rPr>
              <a:t>data</a:t>
            </a:r>
            <a:r>
              <a:rPr lang="en-US" sz="2400" dirty="0" smtClean="0">
                <a:effectLst/>
              </a:rPr>
              <a:t> </a:t>
            </a:r>
            <a:r>
              <a:rPr lang="en-US" sz="2400" dirty="0"/>
              <a:t>is</a:t>
            </a:r>
            <a:r>
              <a:rPr lang="en-US" sz="2400" dirty="0" smtClean="0">
                <a:effectLst/>
              </a:rPr>
              <a:t> equal to </a:t>
            </a:r>
            <a:r>
              <a:rPr lang="en-US" sz="2400" dirty="0" err="1" smtClean="0">
                <a:effectLst/>
              </a:rPr>
              <a:t>search</a:t>
            </a:r>
            <a:r>
              <a:rPr lang="en-US" sz="2400" dirty="0" err="1"/>
              <a:t>.</a:t>
            </a:r>
            <a:r>
              <a:rPr lang="en-US" sz="2400" dirty="0" err="1" smtClean="0">
                <a:effectLst/>
              </a:rPr>
              <a:t>data</a:t>
            </a:r>
            <a:r>
              <a:rPr lang="en-US" sz="2400" dirty="0" smtClean="0">
                <a:effectLst/>
              </a:rPr>
              <a:t> </a:t>
            </a:r>
          </a:p>
          <a:p>
            <a:r>
              <a:rPr lang="en-US" sz="2400" dirty="0"/>
              <a:t> </a:t>
            </a:r>
            <a:r>
              <a:rPr lang="en-US" sz="2400" dirty="0" smtClean="0"/>
              <a:t>    return</a:t>
            </a:r>
            <a:r>
              <a:rPr lang="en-US" sz="2400" dirty="0" smtClean="0">
                <a:effectLst/>
              </a:rPr>
              <a:t> root </a:t>
            </a:r>
          </a:p>
          <a:p>
            <a:r>
              <a:rPr lang="en-US" sz="2400" dirty="0" smtClean="0"/>
              <a:t>else</a:t>
            </a:r>
            <a:r>
              <a:rPr lang="en-US" sz="2400" dirty="0" smtClean="0">
                <a:effectLst/>
              </a:rPr>
              <a:t> </a:t>
            </a:r>
          </a:p>
          <a:p>
            <a:r>
              <a:rPr lang="en-US" sz="2400" dirty="0"/>
              <a:t> </a:t>
            </a:r>
            <a:r>
              <a:rPr lang="en-US" sz="2400" dirty="0" smtClean="0"/>
              <a:t>    while</a:t>
            </a:r>
            <a:r>
              <a:rPr lang="en-US" sz="2400" dirty="0" smtClean="0">
                <a:effectLst/>
              </a:rPr>
              <a:t> data </a:t>
            </a:r>
            <a:r>
              <a:rPr lang="en-US" sz="2400" dirty="0"/>
              <a:t>not</a:t>
            </a:r>
            <a:r>
              <a:rPr lang="en-US" sz="2400" dirty="0" smtClean="0">
                <a:effectLst/>
              </a:rPr>
              <a:t> found </a:t>
            </a:r>
          </a:p>
          <a:p>
            <a:r>
              <a:rPr lang="en-US" sz="2400" dirty="0"/>
              <a:t> </a:t>
            </a:r>
            <a:r>
              <a:rPr lang="en-US" sz="2400" dirty="0" smtClean="0"/>
              <a:t>         If</a:t>
            </a:r>
            <a:r>
              <a:rPr lang="en-US" sz="2400" dirty="0" smtClean="0">
                <a:effectLst/>
              </a:rPr>
              <a:t> data </a:t>
            </a:r>
            <a:r>
              <a:rPr lang="en-US" sz="2400" dirty="0"/>
              <a:t>is</a:t>
            </a:r>
            <a:r>
              <a:rPr lang="en-US" sz="2400" dirty="0" smtClean="0">
                <a:effectLst/>
              </a:rPr>
              <a:t> greater than </a:t>
            </a:r>
            <a:r>
              <a:rPr lang="en-US" sz="2400" dirty="0" err="1" smtClean="0">
                <a:effectLst/>
              </a:rPr>
              <a:t>node</a:t>
            </a:r>
            <a:r>
              <a:rPr lang="en-US" sz="2400" dirty="0" err="1"/>
              <a:t>.</a:t>
            </a:r>
            <a:r>
              <a:rPr lang="en-US" sz="2400" dirty="0" err="1" smtClean="0">
                <a:effectLst/>
              </a:rPr>
              <a:t>data</a:t>
            </a:r>
            <a:r>
              <a:rPr lang="en-US" sz="2400" dirty="0" smtClean="0">
                <a:effectLst/>
              </a:rPr>
              <a:t> </a:t>
            </a:r>
          </a:p>
          <a:p>
            <a:r>
              <a:rPr lang="en-US" sz="2400" dirty="0"/>
              <a:t> </a:t>
            </a:r>
            <a:r>
              <a:rPr lang="en-US" sz="2400" dirty="0" smtClean="0"/>
              <a:t>              </a:t>
            </a:r>
            <a:r>
              <a:rPr lang="en-US" sz="2400" dirty="0" err="1" smtClean="0"/>
              <a:t>goto</a:t>
            </a:r>
            <a:r>
              <a:rPr lang="en-US" sz="2400" dirty="0" smtClean="0">
                <a:effectLst/>
              </a:rPr>
              <a:t> right subtree </a:t>
            </a:r>
          </a:p>
          <a:p>
            <a:r>
              <a:rPr lang="en-US" sz="2400" dirty="0"/>
              <a:t> </a:t>
            </a:r>
            <a:r>
              <a:rPr lang="en-US" sz="2400" dirty="0" smtClean="0"/>
              <a:t>        else</a:t>
            </a:r>
            <a:r>
              <a:rPr lang="en-US" sz="2400" dirty="0" smtClean="0">
                <a:effectLst/>
              </a:rPr>
              <a:t> </a:t>
            </a:r>
          </a:p>
          <a:p>
            <a:r>
              <a:rPr lang="en-US" sz="2400" dirty="0"/>
              <a:t> </a:t>
            </a:r>
            <a:r>
              <a:rPr lang="en-US" sz="2400" dirty="0" smtClean="0"/>
              <a:t>              </a:t>
            </a:r>
            <a:r>
              <a:rPr lang="en-US" sz="2400" dirty="0" err="1" smtClean="0"/>
              <a:t>goto</a:t>
            </a:r>
            <a:r>
              <a:rPr lang="en-US" sz="2400" dirty="0" smtClean="0">
                <a:effectLst/>
              </a:rPr>
              <a:t> left subtree </a:t>
            </a:r>
          </a:p>
          <a:p>
            <a:r>
              <a:rPr lang="en-US" sz="2400" dirty="0"/>
              <a:t> </a:t>
            </a:r>
            <a:r>
              <a:rPr lang="en-US" sz="2400" dirty="0" smtClean="0"/>
              <a:t>        If</a:t>
            </a:r>
            <a:r>
              <a:rPr lang="en-US" sz="2400" dirty="0" smtClean="0">
                <a:effectLst/>
              </a:rPr>
              <a:t> data found </a:t>
            </a:r>
          </a:p>
          <a:p>
            <a:r>
              <a:rPr lang="en-US" sz="2400" dirty="0"/>
              <a:t> </a:t>
            </a:r>
            <a:r>
              <a:rPr lang="en-US" sz="2400" dirty="0" smtClean="0"/>
              <a:t>              return</a:t>
            </a:r>
            <a:r>
              <a:rPr lang="en-US" sz="2400" dirty="0" smtClean="0">
                <a:effectLst/>
              </a:rPr>
              <a:t> node </a:t>
            </a:r>
          </a:p>
          <a:p>
            <a:r>
              <a:rPr lang="en-US" sz="2400" dirty="0"/>
              <a:t> </a:t>
            </a:r>
            <a:r>
              <a:rPr lang="en-US" sz="2400" dirty="0" smtClean="0"/>
              <a:t>   </a:t>
            </a:r>
            <a:r>
              <a:rPr lang="en-US" sz="2400" dirty="0" err="1" smtClean="0">
                <a:effectLst/>
              </a:rPr>
              <a:t>endwhile</a:t>
            </a:r>
            <a:r>
              <a:rPr lang="en-US" sz="2400" dirty="0" smtClean="0">
                <a:effectLst/>
              </a:rPr>
              <a:t> </a:t>
            </a:r>
          </a:p>
          <a:p>
            <a:r>
              <a:rPr lang="en-US" sz="2400" dirty="0"/>
              <a:t> </a:t>
            </a:r>
            <a:r>
              <a:rPr lang="en-US" sz="2400" dirty="0" smtClean="0"/>
              <a:t>   return</a:t>
            </a:r>
            <a:r>
              <a:rPr lang="en-US" sz="2400" dirty="0" smtClean="0">
                <a:effectLst/>
              </a:rPr>
              <a:t> data </a:t>
            </a:r>
            <a:r>
              <a:rPr lang="en-US" sz="2400" dirty="0"/>
              <a:t>not</a:t>
            </a:r>
            <a:r>
              <a:rPr lang="en-US" sz="2400" dirty="0" smtClean="0">
                <a:effectLst/>
              </a:rPr>
              <a:t> found </a:t>
            </a:r>
          </a:p>
          <a:p>
            <a:r>
              <a:rPr lang="en-US" sz="2400" dirty="0" smtClean="0"/>
              <a:t>end</a:t>
            </a:r>
            <a:r>
              <a:rPr lang="en-US" sz="2400" dirty="0" smtClean="0">
                <a:effectLst/>
              </a:rPr>
              <a:t> </a:t>
            </a:r>
            <a:r>
              <a:rPr lang="en-US" sz="2400" dirty="0"/>
              <a:t>if</a:t>
            </a:r>
            <a:r>
              <a:rPr lang="en-US" sz="2400" dirty="0" smtClean="0">
                <a:effectLst/>
              </a:rPr>
              <a:t> </a:t>
            </a:r>
            <a:r>
              <a:rPr lang="en-US" sz="2400" dirty="0" smtClean="0"/>
              <a:t/>
            </a:r>
            <a:br>
              <a:rPr lang="en-US" sz="2400" dirty="0" smtClean="0"/>
            </a:br>
            <a:endParaRPr lang="en-US" sz="2400" dirty="0"/>
          </a:p>
        </p:txBody>
      </p:sp>
    </p:spTree>
    <p:extLst>
      <p:ext uri="{BB962C8B-B14F-4D97-AF65-F5344CB8AC3E}">
        <p14:creationId xmlns:p14="http://schemas.microsoft.com/office/powerpoint/2010/main" val="627035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86820"/>
            <a:ext cx="10515600" cy="1325563"/>
          </a:xfrm>
        </p:spPr>
        <p:txBody>
          <a:bodyPr>
            <a:normAutofit/>
          </a:bodyPr>
          <a:lstStyle/>
          <a:p>
            <a:r>
              <a:rPr lang="en-US" dirty="0" smtClean="0"/>
              <a:t>Trees</a:t>
            </a:r>
            <a:r>
              <a:rPr lang="en-US" dirty="0"/>
              <a:t>:</a:t>
            </a:r>
            <a:r>
              <a:rPr lang="en-US" dirty="0" smtClean="0"/>
              <a:t> </a:t>
            </a:r>
            <a:r>
              <a:rPr lang="en-US" dirty="0"/>
              <a:t>Binary Search Tree </a:t>
            </a:r>
            <a:r>
              <a:rPr lang="en-US" dirty="0" smtClean="0"/>
              <a:t>Search Operation</a:t>
            </a:r>
            <a:endParaRPr lang="en-US" dirty="0"/>
          </a:p>
        </p:txBody>
      </p:sp>
      <p:sp>
        <p:nvSpPr>
          <p:cNvPr id="6" name="TextBox 5"/>
          <p:cNvSpPr txBox="1"/>
          <p:nvPr/>
        </p:nvSpPr>
        <p:spPr>
          <a:xfrm>
            <a:off x="470338" y="1426893"/>
            <a:ext cx="5499538" cy="4893647"/>
          </a:xfrm>
          <a:prstGeom prst="rect">
            <a:avLst/>
          </a:prstGeom>
          <a:noFill/>
        </p:spPr>
        <p:txBody>
          <a:bodyPr wrap="square" rtlCol="0">
            <a:spAutoFit/>
          </a:bodyPr>
          <a:lstStyle/>
          <a:p>
            <a:r>
              <a:rPr lang="en-US" sz="2400" dirty="0" err="1" smtClean="0">
                <a:effectLst/>
              </a:rPr>
              <a:t>nodeType</a:t>
            </a:r>
            <a:r>
              <a:rPr lang="en-US" sz="2400" dirty="0" smtClean="0"/>
              <a:t>*</a:t>
            </a:r>
            <a:r>
              <a:rPr lang="en-US" sz="2400" dirty="0" smtClean="0">
                <a:effectLst/>
              </a:rPr>
              <a:t> search</a:t>
            </a:r>
            <a:r>
              <a:rPr lang="en-US" sz="2400" dirty="0"/>
              <a:t>(</a:t>
            </a:r>
            <a:r>
              <a:rPr lang="en-US" sz="2400" dirty="0" err="1"/>
              <a:t>int</a:t>
            </a:r>
            <a:r>
              <a:rPr lang="en-US" sz="2400" dirty="0" smtClean="0">
                <a:effectLst/>
              </a:rPr>
              <a:t> data</a:t>
            </a:r>
            <a:r>
              <a:rPr lang="en-US" sz="2400" dirty="0"/>
              <a:t>)</a:t>
            </a:r>
            <a:r>
              <a:rPr lang="en-US" sz="2400" dirty="0" smtClean="0">
                <a:effectLst/>
              </a:rPr>
              <a:t> </a:t>
            </a:r>
          </a:p>
          <a:p>
            <a:r>
              <a:rPr lang="en-US" sz="2400" dirty="0" smtClean="0"/>
              <a:t>{</a:t>
            </a:r>
            <a:r>
              <a:rPr lang="en-US" sz="2400" dirty="0" smtClean="0">
                <a:effectLst/>
              </a:rPr>
              <a:t> </a:t>
            </a:r>
          </a:p>
          <a:p>
            <a:r>
              <a:rPr lang="en-US" sz="2400" dirty="0"/>
              <a:t> </a:t>
            </a:r>
            <a:r>
              <a:rPr lang="en-US" sz="2400" dirty="0" smtClean="0"/>
              <a:t>     </a:t>
            </a:r>
            <a:r>
              <a:rPr lang="en-US" sz="2400" dirty="0" err="1" smtClean="0">
                <a:effectLst/>
              </a:rPr>
              <a:t>nodeType</a:t>
            </a:r>
            <a:r>
              <a:rPr lang="en-US" sz="2400" dirty="0" smtClean="0">
                <a:effectLst/>
              </a:rPr>
              <a:t> </a:t>
            </a:r>
            <a:r>
              <a:rPr lang="en-US" sz="2400" dirty="0"/>
              <a:t>*</a:t>
            </a:r>
            <a:r>
              <a:rPr lang="en-US" sz="2400" dirty="0" smtClean="0">
                <a:effectLst/>
              </a:rPr>
              <a:t>current </a:t>
            </a:r>
            <a:r>
              <a:rPr lang="en-US" sz="2400" dirty="0"/>
              <a:t>=</a:t>
            </a:r>
            <a:r>
              <a:rPr lang="en-US" sz="2400" dirty="0" smtClean="0">
                <a:effectLst/>
              </a:rPr>
              <a:t> root</a:t>
            </a:r>
            <a:r>
              <a:rPr lang="en-US" sz="2400" dirty="0" smtClean="0"/>
              <a:t>;</a:t>
            </a:r>
            <a:endParaRPr lang="en-US" sz="2400" dirty="0"/>
          </a:p>
          <a:p>
            <a:r>
              <a:rPr lang="en-US" sz="2400" dirty="0" smtClean="0"/>
              <a:t>      </a:t>
            </a:r>
            <a:r>
              <a:rPr lang="en-US" sz="2400" dirty="0" err="1" smtClean="0"/>
              <a:t>cout</a:t>
            </a:r>
            <a:r>
              <a:rPr lang="en-US" sz="2400" dirty="0" smtClean="0"/>
              <a:t> &lt;&lt; "</a:t>
            </a:r>
            <a:r>
              <a:rPr lang="en-US" sz="2400" dirty="0"/>
              <a:t>Visiting elements: </a:t>
            </a:r>
            <a:r>
              <a:rPr lang="en-US" sz="2400" dirty="0" smtClean="0"/>
              <a:t>";</a:t>
            </a:r>
            <a:r>
              <a:rPr lang="en-US" sz="2400" dirty="0" smtClean="0">
                <a:effectLst/>
              </a:rPr>
              <a:t> </a:t>
            </a:r>
            <a:r>
              <a:rPr lang="en-US" sz="2400" dirty="0" smtClean="0"/>
              <a:t>       </a:t>
            </a:r>
          </a:p>
          <a:p>
            <a:r>
              <a:rPr lang="en-US" sz="2400" dirty="0"/>
              <a:t> </a:t>
            </a:r>
            <a:r>
              <a:rPr lang="en-US" sz="2400" dirty="0" smtClean="0"/>
              <a:t>     while (</a:t>
            </a:r>
            <a:r>
              <a:rPr lang="en-US" sz="2400" dirty="0" smtClean="0">
                <a:effectLst/>
              </a:rPr>
              <a:t>current</a:t>
            </a:r>
            <a:r>
              <a:rPr lang="en-US" sz="2400" dirty="0" smtClean="0"/>
              <a:t>-</a:t>
            </a:r>
            <a:r>
              <a:rPr lang="en-US" sz="2400" dirty="0"/>
              <a:t>&gt;</a:t>
            </a:r>
            <a:r>
              <a:rPr lang="en-US" sz="2400" dirty="0" smtClean="0">
                <a:effectLst/>
              </a:rPr>
              <a:t>data </a:t>
            </a:r>
            <a:r>
              <a:rPr lang="en-US" sz="2400" dirty="0"/>
              <a:t>!=</a:t>
            </a:r>
            <a:r>
              <a:rPr lang="en-US" sz="2400" dirty="0" smtClean="0">
                <a:effectLst/>
              </a:rPr>
              <a:t> data</a:t>
            </a:r>
            <a:r>
              <a:rPr lang="en-US" sz="2400" dirty="0"/>
              <a:t>)</a:t>
            </a:r>
            <a:r>
              <a:rPr lang="en-US" sz="2400" dirty="0" smtClean="0">
                <a:effectLst/>
              </a:rPr>
              <a:t> </a:t>
            </a:r>
          </a:p>
          <a:p>
            <a:r>
              <a:rPr lang="en-US" sz="2400" dirty="0"/>
              <a:t> </a:t>
            </a:r>
            <a:r>
              <a:rPr lang="en-US" sz="2400" dirty="0" smtClean="0"/>
              <a:t>     {</a:t>
            </a:r>
            <a:r>
              <a:rPr lang="en-US" sz="2400" dirty="0" smtClean="0">
                <a:effectLst/>
              </a:rPr>
              <a:t> </a:t>
            </a:r>
          </a:p>
          <a:p>
            <a:r>
              <a:rPr lang="en-US" sz="2400" dirty="0"/>
              <a:t> </a:t>
            </a:r>
            <a:r>
              <a:rPr lang="en-US" sz="2400" dirty="0" smtClean="0"/>
              <a:t>          if (</a:t>
            </a:r>
            <a:r>
              <a:rPr lang="en-US" sz="2400" dirty="0" smtClean="0">
                <a:effectLst/>
              </a:rPr>
              <a:t>current </a:t>
            </a:r>
            <a:r>
              <a:rPr lang="en-US" sz="2400" dirty="0"/>
              <a:t>!=</a:t>
            </a:r>
            <a:r>
              <a:rPr lang="en-US" sz="2400" dirty="0" smtClean="0">
                <a:effectLst/>
              </a:rPr>
              <a:t> NULL</a:t>
            </a:r>
            <a:r>
              <a:rPr lang="en-US" sz="2400" dirty="0"/>
              <a:t>)</a:t>
            </a:r>
            <a:r>
              <a:rPr lang="en-US" sz="2400" dirty="0" smtClean="0">
                <a:effectLst/>
              </a:rPr>
              <a:t> </a:t>
            </a:r>
          </a:p>
          <a:p>
            <a:r>
              <a:rPr lang="en-US" sz="2400" dirty="0"/>
              <a:t> </a:t>
            </a:r>
            <a:r>
              <a:rPr lang="en-US" sz="2400" dirty="0" smtClean="0"/>
              <a:t>                </a:t>
            </a:r>
            <a:r>
              <a:rPr lang="en-US" sz="2400" dirty="0" err="1" smtClean="0"/>
              <a:t>cout</a:t>
            </a:r>
            <a:r>
              <a:rPr lang="en-US" sz="2400" dirty="0" smtClean="0"/>
              <a:t> &lt;&lt; </a:t>
            </a:r>
            <a:r>
              <a:rPr lang="en-US" sz="2400" dirty="0" smtClean="0">
                <a:effectLst/>
              </a:rPr>
              <a:t>current</a:t>
            </a:r>
            <a:r>
              <a:rPr lang="en-US" sz="2400" dirty="0" smtClean="0"/>
              <a:t>-</a:t>
            </a:r>
            <a:r>
              <a:rPr lang="en-US" sz="2400" dirty="0"/>
              <a:t>&gt;</a:t>
            </a:r>
            <a:r>
              <a:rPr lang="en-US" sz="2400" dirty="0" smtClean="0">
                <a:effectLst/>
              </a:rPr>
              <a:t>data</a:t>
            </a:r>
            <a:r>
              <a:rPr lang="en-US" sz="2400" dirty="0"/>
              <a:t>);</a:t>
            </a:r>
            <a:r>
              <a:rPr lang="en-US" sz="2400" dirty="0" smtClean="0">
                <a:effectLst/>
              </a:rPr>
              <a:t> </a:t>
            </a:r>
          </a:p>
          <a:p>
            <a:r>
              <a:rPr lang="en-US" sz="2400" dirty="0"/>
              <a:t> </a:t>
            </a:r>
            <a:r>
              <a:rPr lang="en-US" sz="2400" dirty="0" smtClean="0"/>
              <a:t>               //</a:t>
            </a:r>
            <a:r>
              <a:rPr lang="en-US" sz="2400" dirty="0"/>
              <a:t>go to left tree</a:t>
            </a:r>
            <a:r>
              <a:rPr lang="en-US" sz="2400" dirty="0" smtClean="0">
                <a:effectLst/>
              </a:rPr>
              <a:t>  </a:t>
            </a:r>
          </a:p>
          <a:p>
            <a:r>
              <a:rPr lang="en-US" sz="2400" dirty="0"/>
              <a:t> </a:t>
            </a:r>
            <a:r>
              <a:rPr lang="en-US" sz="2400" dirty="0" smtClean="0"/>
              <a:t>          if(</a:t>
            </a:r>
            <a:r>
              <a:rPr lang="en-US" sz="2400" dirty="0" smtClean="0">
                <a:effectLst/>
              </a:rPr>
              <a:t>current</a:t>
            </a:r>
            <a:r>
              <a:rPr lang="en-US" sz="2400" dirty="0" smtClean="0"/>
              <a:t>-</a:t>
            </a:r>
            <a:r>
              <a:rPr lang="en-US" sz="2400" dirty="0"/>
              <a:t>&gt;</a:t>
            </a:r>
            <a:r>
              <a:rPr lang="en-US" sz="2400" dirty="0" smtClean="0">
                <a:effectLst/>
              </a:rPr>
              <a:t>data </a:t>
            </a:r>
            <a:r>
              <a:rPr lang="en-US" sz="2400" dirty="0"/>
              <a:t>&gt;</a:t>
            </a:r>
            <a:r>
              <a:rPr lang="en-US" sz="2400" dirty="0" smtClean="0">
                <a:effectLst/>
              </a:rPr>
              <a:t> data</a:t>
            </a:r>
            <a:r>
              <a:rPr lang="en-US" sz="2400" dirty="0"/>
              <a:t>)</a:t>
            </a:r>
            <a:r>
              <a:rPr lang="en-US" sz="2400" dirty="0" smtClean="0">
                <a:effectLst/>
              </a:rPr>
              <a:t> </a:t>
            </a:r>
          </a:p>
          <a:p>
            <a:r>
              <a:rPr lang="en-US" sz="2400" dirty="0"/>
              <a:t> </a:t>
            </a:r>
            <a:r>
              <a:rPr lang="en-US" sz="2400" dirty="0" smtClean="0"/>
              <a:t>          {</a:t>
            </a:r>
            <a:r>
              <a:rPr lang="en-US" sz="2400" dirty="0" smtClean="0">
                <a:effectLst/>
              </a:rPr>
              <a:t> </a:t>
            </a:r>
          </a:p>
          <a:p>
            <a:r>
              <a:rPr lang="en-US" sz="2400" dirty="0"/>
              <a:t> </a:t>
            </a:r>
            <a:r>
              <a:rPr lang="en-US" sz="2400" dirty="0" smtClean="0"/>
              <a:t>                </a:t>
            </a:r>
            <a:r>
              <a:rPr lang="en-US" sz="2400" dirty="0" smtClean="0">
                <a:effectLst/>
              </a:rPr>
              <a:t>current </a:t>
            </a:r>
            <a:r>
              <a:rPr lang="en-US" sz="2400" dirty="0"/>
              <a:t>=</a:t>
            </a:r>
            <a:r>
              <a:rPr lang="en-US" sz="2400" dirty="0" smtClean="0">
                <a:effectLst/>
              </a:rPr>
              <a:t> current</a:t>
            </a:r>
            <a:r>
              <a:rPr lang="en-US" sz="2400" dirty="0"/>
              <a:t>-&gt;</a:t>
            </a:r>
            <a:r>
              <a:rPr lang="en-US" sz="2400" dirty="0" err="1" smtClean="0">
                <a:effectLst/>
              </a:rPr>
              <a:t>leftChild</a:t>
            </a:r>
            <a:r>
              <a:rPr lang="en-US" sz="2400" dirty="0"/>
              <a:t>;</a:t>
            </a:r>
            <a:r>
              <a:rPr lang="en-US" sz="2400" dirty="0" smtClean="0">
                <a:effectLst/>
              </a:rPr>
              <a:t> </a:t>
            </a:r>
          </a:p>
          <a:p>
            <a:r>
              <a:rPr lang="en-US" sz="2400" dirty="0"/>
              <a:t> </a:t>
            </a:r>
            <a:r>
              <a:rPr lang="en-US" sz="2400" dirty="0" smtClean="0"/>
              <a:t>           }</a:t>
            </a:r>
            <a:endParaRPr lang="en-US" sz="2400" dirty="0" smtClean="0">
              <a:effectLst/>
            </a:endParaRPr>
          </a:p>
        </p:txBody>
      </p:sp>
      <p:sp>
        <p:nvSpPr>
          <p:cNvPr id="5" name="TextBox 4"/>
          <p:cNvSpPr txBox="1"/>
          <p:nvPr/>
        </p:nvSpPr>
        <p:spPr>
          <a:xfrm>
            <a:off x="6285186" y="1426893"/>
            <a:ext cx="5499538" cy="5262979"/>
          </a:xfrm>
          <a:prstGeom prst="rect">
            <a:avLst/>
          </a:prstGeom>
          <a:noFill/>
        </p:spPr>
        <p:txBody>
          <a:bodyPr wrap="square" rtlCol="0">
            <a:spAutoFit/>
          </a:bodyPr>
          <a:lstStyle/>
          <a:p>
            <a:r>
              <a:rPr lang="en-US" sz="2400" dirty="0" smtClean="0"/>
              <a:t>    </a:t>
            </a:r>
            <a:r>
              <a:rPr lang="en-US" sz="2400" dirty="0"/>
              <a:t>//else go to right tree</a:t>
            </a:r>
            <a:r>
              <a:rPr lang="en-US" sz="2400" dirty="0" smtClean="0">
                <a:effectLst/>
              </a:rPr>
              <a:t> </a:t>
            </a:r>
          </a:p>
          <a:p>
            <a:r>
              <a:rPr lang="en-US" sz="2400" dirty="0"/>
              <a:t> </a:t>
            </a:r>
            <a:r>
              <a:rPr lang="en-US" sz="2400" dirty="0" smtClean="0"/>
              <a:t>     else</a:t>
            </a:r>
            <a:r>
              <a:rPr lang="en-US" sz="2400" dirty="0" smtClean="0">
                <a:effectLst/>
              </a:rPr>
              <a:t> </a:t>
            </a:r>
          </a:p>
          <a:p>
            <a:r>
              <a:rPr lang="en-US" sz="2400" dirty="0"/>
              <a:t> </a:t>
            </a:r>
            <a:r>
              <a:rPr lang="en-US" sz="2400" dirty="0" smtClean="0"/>
              <a:t>     {</a:t>
            </a:r>
            <a:r>
              <a:rPr lang="en-US" sz="2400" dirty="0" smtClean="0">
                <a:effectLst/>
              </a:rPr>
              <a:t> </a:t>
            </a:r>
          </a:p>
          <a:p>
            <a:r>
              <a:rPr lang="en-US" sz="2400" dirty="0"/>
              <a:t> </a:t>
            </a:r>
            <a:r>
              <a:rPr lang="en-US" sz="2400" dirty="0" smtClean="0"/>
              <a:t>             </a:t>
            </a:r>
            <a:r>
              <a:rPr lang="en-US" sz="2400" dirty="0" smtClean="0">
                <a:effectLst/>
              </a:rPr>
              <a:t>current </a:t>
            </a:r>
            <a:r>
              <a:rPr lang="en-US" sz="2400" dirty="0"/>
              <a:t>=</a:t>
            </a:r>
            <a:r>
              <a:rPr lang="en-US" sz="2400" dirty="0" smtClean="0">
                <a:effectLst/>
              </a:rPr>
              <a:t> current</a:t>
            </a:r>
            <a:r>
              <a:rPr lang="en-US" sz="2400" dirty="0"/>
              <a:t>-&gt;</a:t>
            </a:r>
            <a:r>
              <a:rPr lang="en-US" sz="2400" dirty="0" err="1" smtClean="0">
                <a:effectLst/>
              </a:rPr>
              <a:t>rightChild</a:t>
            </a:r>
            <a:r>
              <a:rPr lang="en-US" sz="2400" dirty="0"/>
              <a:t>;</a:t>
            </a:r>
            <a:r>
              <a:rPr lang="en-US" sz="2400" dirty="0" smtClean="0">
                <a:effectLst/>
              </a:rPr>
              <a:t> </a:t>
            </a:r>
          </a:p>
          <a:p>
            <a:r>
              <a:rPr lang="en-US" sz="2400" dirty="0"/>
              <a:t> </a:t>
            </a:r>
            <a:r>
              <a:rPr lang="en-US" sz="2400" dirty="0" smtClean="0"/>
              <a:t>     }</a:t>
            </a:r>
            <a:r>
              <a:rPr lang="en-US" sz="2400" dirty="0" smtClean="0">
                <a:effectLst/>
              </a:rPr>
              <a:t> </a:t>
            </a:r>
          </a:p>
          <a:p>
            <a:r>
              <a:rPr lang="en-US" sz="2400" dirty="0"/>
              <a:t> </a:t>
            </a:r>
            <a:r>
              <a:rPr lang="en-US" sz="2400" dirty="0" smtClean="0"/>
              <a:t>    //</a:t>
            </a:r>
            <a:r>
              <a:rPr lang="en-US" sz="2400" dirty="0"/>
              <a:t>not found</a:t>
            </a:r>
            <a:r>
              <a:rPr lang="en-US" sz="2400" dirty="0" smtClean="0">
                <a:effectLst/>
              </a:rPr>
              <a:t> </a:t>
            </a:r>
          </a:p>
          <a:p>
            <a:r>
              <a:rPr lang="en-US" sz="2400" dirty="0"/>
              <a:t> </a:t>
            </a:r>
            <a:r>
              <a:rPr lang="en-US" sz="2400" dirty="0" smtClean="0"/>
              <a:t>     if(</a:t>
            </a:r>
            <a:r>
              <a:rPr lang="en-US" sz="2400" dirty="0" smtClean="0">
                <a:effectLst/>
              </a:rPr>
              <a:t>current </a:t>
            </a:r>
            <a:r>
              <a:rPr lang="en-US" sz="2400" dirty="0"/>
              <a:t>==</a:t>
            </a:r>
            <a:r>
              <a:rPr lang="en-US" sz="2400" dirty="0" smtClean="0">
                <a:effectLst/>
              </a:rPr>
              <a:t> NULL</a:t>
            </a:r>
            <a:r>
              <a:rPr lang="en-US" sz="2400" dirty="0"/>
              <a:t>)</a:t>
            </a:r>
            <a:r>
              <a:rPr lang="en-US" sz="2400" dirty="0" smtClean="0">
                <a:effectLst/>
              </a:rPr>
              <a:t> </a:t>
            </a:r>
          </a:p>
          <a:p>
            <a:r>
              <a:rPr lang="en-US" sz="2400" dirty="0"/>
              <a:t> </a:t>
            </a:r>
            <a:r>
              <a:rPr lang="en-US" sz="2400" dirty="0" smtClean="0"/>
              <a:t>     {</a:t>
            </a:r>
            <a:r>
              <a:rPr lang="en-US" sz="2400" dirty="0" smtClean="0">
                <a:effectLst/>
              </a:rPr>
              <a:t> </a:t>
            </a:r>
          </a:p>
          <a:p>
            <a:r>
              <a:rPr lang="en-US" sz="2400" dirty="0"/>
              <a:t> </a:t>
            </a:r>
            <a:r>
              <a:rPr lang="en-US" sz="2400" dirty="0" smtClean="0"/>
              <a:t>              return</a:t>
            </a:r>
            <a:r>
              <a:rPr lang="en-US" sz="2400" dirty="0" smtClean="0">
                <a:effectLst/>
              </a:rPr>
              <a:t> NULL</a:t>
            </a:r>
            <a:r>
              <a:rPr lang="en-US" sz="2400" dirty="0"/>
              <a:t>;</a:t>
            </a:r>
            <a:r>
              <a:rPr lang="en-US" sz="2400" dirty="0" smtClean="0">
                <a:effectLst/>
              </a:rPr>
              <a:t> </a:t>
            </a:r>
          </a:p>
          <a:p>
            <a:r>
              <a:rPr lang="en-US" sz="2400" dirty="0"/>
              <a:t> </a:t>
            </a:r>
            <a:r>
              <a:rPr lang="en-US" sz="2400" dirty="0" smtClean="0"/>
              <a:t>     }</a:t>
            </a:r>
            <a:r>
              <a:rPr lang="en-US" sz="2400" dirty="0" smtClean="0">
                <a:effectLst/>
              </a:rPr>
              <a:t> </a:t>
            </a:r>
          </a:p>
          <a:p>
            <a:r>
              <a:rPr lang="en-US" sz="2400" dirty="0"/>
              <a:t> </a:t>
            </a:r>
            <a:r>
              <a:rPr lang="en-US" sz="2400" dirty="0" smtClean="0"/>
              <a:t>     return</a:t>
            </a:r>
            <a:r>
              <a:rPr lang="en-US" sz="2400" dirty="0" smtClean="0">
                <a:effectLst/>
              </a:rPr>
              <a:t> current</a:t>
            </a:r>
            <a:r>
              <a:rPr lang="en-US" sz="2400" dirty="0"/>
              <a:t>;</a:t>
            </a:r>
            <a:r>
              <a:rPr lang="en-US" sz="2400" dirty="0" smtClean="0">
                <a:effectLst/>
              </a:rPr>
              <a:t> </a:t>
            </a:r>
          </a:p>
          <a:p>
            <a:r>
              <a:rPr lang="en-US" sz="2400" dirty="0"/>
              <a:t> </a:t>
            </a:r>
            <a:r>
              <a:rPr lang="en-US" sz="2400" dirty="0" smtClean="0"/>
              <a:t>  }</a:t>
            </a:r>
            <a:r>
              <a:rPr lang="en-US" sz="2400" dirty="0" smtClean="0">
                <a:effectLst/>
              </a:rPr>
              <a:t> </a:t>
            </a:r>
          </a:p>
          <a:p>
            <a:r>
              <a:rPr lang="en-US" sz="2400" dirty="0" smtClean="0"/>
              <a:t>}</a:t>
            </a:r>
            <a:br>
              <a:rPr lang="en-US" sz="2400" dirty="0" smtClean="0"/>
            </a:br>
            <a:endParaRPr lang="en-US" sz="2400" dirty="0"/>
          </a:p>
        </p:txBody>
      </p:sp>
    </p:spTree>
    <p:extLst>
      <p:ext uri="{BB962C8B-B14F-4D97-AF65-F5344CB8AC3E}">
        <p14:creationId xmlns:p14="http://schemas.microsoft.com/office/powerpoint/2010/main" val="116299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24959" y="310533"/>
            <a:ext cx="9603275" cy="1049235"/>
          </a:xfrm>
        </p:spPr>
        <p:txBody>
          <a:bodyPr/>
          <a:lstStyle/>
          <a:p>
            <a:pPr algn="ctr"/>
            <a:r>
              <a:rPr lang="en-US" dirty="0" smtClean="0"/>
              <a:t>Trees: 3 Examples</a:t>
            </a:r>
            <a:endParaRPr lang="en-US" dirty="0"/>
          </a:p>
        </p:txBody>
      </p:sp>
      <p:sp>
        <p:nvSpPr>
          <p:cNvPr id="6" name="TextBox 5"/>
          <p:cNvSpPr txBox="1"/>
          <p:nvPr/>
        </p:nvSpPr>
        <p:spPr>
          <a:xfrm>
            <a:off x="1428543" y="4678553"/>
            <a:ext cx="9196103" cy="1354217"/>
          </a:xfrm>
          <a:prstGeom prst="rect">
            <a:avLst/>
          </a:prstGeom>
          <a:noFill/>
        </p:spPr>
        <p:txBody>
          <a:bodyPr wrap="square" rtlCol="0">
            <a:spAutoFit/>
          </a:bodyPr>
          <a:lstStyle/>
          <a:p>
            <a:r>
              <a:rPr lang="en-US" dirty="0"/>
              <a:t>In computer science, a </a:t>
            </a:r>
            <a:r>
              <a:rPr lang="en-US" sz="2800" b="1" dirty="0"/>
              <a:t>tree</a:t>
            </a:r>
            <a:r>
              <a:rPr lang="en-US" sz="2800" dirty="0"/>
              <a:t> </a:t>
            </a:r>
            <a:r>
              <a:rPr lang="en-US" dirty="0"/>
              <a:t>is a widely </a:t>
            </a:r>
            <a:r>
              <a:rPr lang="en-US" dirty="0" smtClean="0"/>
              <a:t>used </a:t>
            </a:r>
            <a:r>
              <a:rPr lang="en-US" dirty="0"/>
              <a:t>abstract data type (ADT)--or data </a:t>
            </a:r>
            <a:endParaRPr lang="en-US" dirty="0" smtClean="0"/>
          </a:p>
          <a:p>
            <a:r>
              <a:rPr lang="en-US" dirty="0" smtClean="0"/>
              <a:t>structure </a:t>
            </a:r>
            <a:r>
              <a:rPr lang="en-US" dirty="0"/>
              <a:t>implementing this ADT--that </a:t>
            </a:r>
            <a:r>
              <a:rPr lang="en-US" dirty="0" smtClean="0"/>
              <a:t>simulates </a:t>
            </a:r>
            <a:r>
              <a:rPr lang="en-US" dirty="0"/>
              <a:t>a hierarchical tree structure, </a:t>
            </a:r>
            <a:endParaRPr lang="en-US" dirty="0" smtClean="0"/>
          </a:p>
          <a:p>
            <a:r>
              <a:rPr lang="en-US" dirty="0" smtClean="0"/>
              <a:t>with </a:t>
            </a:r>
            <a:r>
              <a:rPr lang="en-US" dirty="0"/>
              <a:t>a </a:t>
            </a:r>
            <a:r>
              <a:rPr lang="en-US" b="1" dirty="0"/>
              <a:t>root</a:t>
            </a:r>
            <a:r>
              <a:rPr lang="en-US" dirty="0"/>
              <a:t> value and subtrees of children </a:t>
            </a:r>
            <a:r>
              <a:rPr lang="en-US" dirty="0" smtClean="0"/>
              <a:t>with </a:t>
            </a:r>
            <a:r>
              <a:rPr lang="en-US" dirty="0"/>
              <a:t>a parent node, represented as a set </a:t>
            </a:r>
            <a:endParaRPr lang="en-US" dirty="0" smtClean="0"/>
          </a:p>
          <a:p>
            <a:r>
              <a:rPr lang="en-US" dirty="0" smtClean="0"/>
              <a:t>of </a:t>
            </a:r>
            <a:r>
              <a:rPr lang="en-US" dirty="0"/>
              <a:t>linked nodes.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 y="986495"/>
            <a:ext cx="12057537" cy="3693205"/>
          </a:xfrm>
          <a:prstGeom prst="rect">
            <a:avLst/>
          </a:prstGeom>
        </p:spPr>
      </p:pic>
    </p:spTree>
    <p:extLst>
      <p:ext uri="{BB962C8B-B14F-4D97-AF65-F5344CB8AC3E}">
        <p14:creationId xmlns:p14="http://schemas.microsoft.com/office/powerpoint/2010/main" val="142123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51579" y="741459"/>
            <a:ext cx="9603275" cy="1049235"/>
          </a:xfrm>
        </p:spPr>
        <p:txBody>
          <a:bodyPr/>
          <a:lstStyle/>
          <a:p>
            <a:r>
              <a:rPr lang="en-US" dirty="0" smtClean="0"/>
              <a:t>Trees</a:t>
            </a:r>
            <a:r>
              <a:rPr lang="en-US" dirty="0"/>
              <a:t>:</a:t>
            </a:r>
            <a:r>
              <a:rPr lang="en-US" dirty="0" smtClean="0"/>
              <a:t> Another example – Binary Tree</a:t>
            </a:r>
            <a:endParaRPr lang="en-US" dirty="0"/>
          </a:p>
        </p:txBody>
      </p:sp>
      <p:pic>
        <p:nvPicPr>
          <p:cNvPr id="5" name="Picture 4"/>
          <p:cNvPicPr>
            <a:picLocks noChangeAspect="1"/>
          </p:cNvPicPr>
          <p:nvPr/>
        </p:nvPicPr>
        <p:blipFill>
          <a:blip r:embed="rId2"/>
          <a:stretch>
            <a:fillRect/>
          </a:stretch>
        </p:blipFill>
        <p:spPr>
          <a:xfrm>
            <a:off x="838200" y="1690688"/>
            <a:ext cx="4606925" cy="3832124"/>
          </a:xfrm>
          <a:prstGeom prst="rect">
            <a:avLst/>
          </a:prstGeom>
        </p:spPr>
      </p:pic>
      <p:sp>
        <p:nvSpPr>
          <p:cNvPr id="6" name="TextBox 5"/>
          <p:cNvSpPr txBox="1"/>
          <p:nvPr/>
        </p:nvSpPr>
        <p:spPr>
          <a:xfrm>
            <a:off x="5777135" y="1765290"/>
            <a:ext cx="5576665" cy="4154984"/>
          </a:xfrm>
          <a:prstGeom prst="rect">
            <a:avLst/>
          </a:prstGeom>
          <a:noFill/>
        </p:spPr>
        <p:txBody>
          <a:bodyPr wrap="square" rtlCol="0">
            <a:spAutoFit/>
          </a:bodyPr>
          <a:lstStyle/>
          <a:p>
            <a:r>
              <a:rPr lang="en-US" sz="2400" dirty="0"/>
              <a:t>A </a:t>
            </a:r>
            <a:r>
              <a:rPr lang="en-US" sz="2400" b="1" dirty="0"/>
              <a:t>binary tree</a:t>
            </a:r>
            <a:r>
              <a:rPr lang="en-US" sz="2400" dirty="0"/>
              <a:t> is made of nodes, where each node contains a "left" reference, a "right" reference, and a </a:t>
            </a:r>
            <a:r>
              <a:rPr lang="en-US" sz="2400" b="1" dirty="0"/>
              <a:t>data</a:t>
            </a:r>
            <a:r>
              <a:rPr lang="en-US" sz="2400" dirty="0"/>
              <a:t> element. The topmost node in the </a:t>
            </a:r>
            <a:r>
              <a:rPr lang="en-US" sz="2400" b="1" dirty="0"/>
              <a:t>tree</a:t>
            </a:r>
            <a:r>
              <a:rPr lang="en-US" sz="2400" dirty="0"/>
              <a:t> is called the root. Every node (excluding a root) in a </a:t>
            </a:r>
            <a:r>
              <a:rPr lang="en-US" sz="2400" b="1" dirty="0"/>
              <a:t>tree</a:t>
            </a:r>
            <a:r>
              <a:rPr lang="en-US" sz="2400" dirty="0"/>
              <a:t> is connected by a directed edge from exactly one other node</a:t>
            </a:r>
            <a:r>
              <a:rPr lang="en-US" sz="2400" dirty="0" smtClean="0"/>
              <a:t>. on the left is a</a:t>
            </a:r>
            <a:r>
              <a:rPr lang="en-US" sz="2400" b="1" dirty="0" smtClean="0"/>
              <a:t> </a:t>
            </a:r>
            <a:r>
              <a:rPr lang="en-US" sz="2400" b="1" dirty="0"/>
              <a:t>simple unordered </a:t>
            </a:r>
            <a:r>
              <a:rPr lang="en-US" sz="2400" b="1" dirty="0" smtClean="0"/>
              <a:t>binary tree</a:t>
            </a:r>
            <a:r>
              <a:rPr lang="en-US" sz="2400" b="1" dirty="0"/>
              <a:t>; in this </a:t>
            </a:r>
            <a:r>
              <a:rPr lang="en-US" sz="2400" dirty="0"/>
              <a:t>diagram, the node labeled 7 has two children, labeled 2 and 6, and one parent, labeled 2. </a:t>
            </a:r>
            <a:r>
              <a:rPr lang="en-US" sz="2400" dirty="0"/>
              <a:t>The root node, at the top, has no parent.</a:t>
            </a:r>
          </a:p>
        </p:txBody>
      </p:sp>
    </p:spTree>
    <p:extLst>
      <p:ext uri="{BB962C8B-B14F-4D97-AF65-F5344CB8AC3E}">
        <p14:creationId xmlns:p14="http://schemas.microsoft.com/office/powerpoint/2010/main" val="182972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Trees</a:t>
            </a:r>
            <a:r>
              <a:rPr lang="en-US" dirty="0"/>
              <a:t>:</a:t>
            </a:r>
            <a:r>
              <a:rPr lang="en-US" dirty="0" smtClean="0"/>
              <a:t> Another example – Binary Tree</a:t>
            </a:r>
            <a:endParaRPr lang="en-US" dirty="0"/>
          </a:p>
        </p:txBody>
      </p:sp>
      <p:sp>
        <p:nvSpPr>
          <p:cNvPr id="6" name="TextBox 5"/>
          <p:cNvSpPr txBox="1"/>
          <p:nvPr/>
        </p:nvSpPr>
        <p:spPr>
          <a:xfrm>
            <a:off x="7729538" y="1465253"/>
            <a:ext cx="3624262" cy="4893647"/>
          </a:xfrm>
          <a:prstGeom prst="rect">
            <a:avLst/>
          </a:prstGeom>
          <a:noFill/>
        </p:spPr>
        <p:txBody>
          <a:bodyPr wrap="square" rtlCol="0">
            <a:spAutoFit/>
          </a:bodyPr>
          <a:lstStyle/>
          <a:p>
            <a:r>
              <a:rPr lang="en-US" sz="2400" b="1" dirty="0"/>
              <a:t>Binary Tree </a:t>
            </a:r>
            <a:r>
              <a:rPr lang="en-US" sz="2400" dirty="0"/>
              <a:t>is a special </a:t>
            </a:r>
            <a:r>
              <a:rPr lang="en-US" sz="2400" dirty="0" smtClean="0"/>
              <a:t>data structure </a:t>
            </a:r>
            <a:r>
              <a:rPr lang="en-US" sz="2400" dirty="0"/>
              <a:t>used for data storage purposes. A binary tree has a special condition that each node can have a maximum of two children. A binary tree has the benefits of both an ordered array and a linked list as search is as quick as in a sorted array and insertion or deletion operation are as fast as in linked list.</a:t>
            </a:r>
          </a:p>
        </p:txBody>
      </p:sp>
      <p:pic>
        <p:nvPicPr>
          <p:cNvPr id="3" name="Picture 2"/>
          <p:cNvPicPr>
            <a:picLocks noChangeAspect="1"/>
          </p:cNvPicPr>
          <p:nvPr/>
        </p:nvPicPr>
        <p:blipFill>
          <a:blip r:embed="rId2"/>
          <a:stretch>
            <a:fillRect/>
          </a:stretch>
        </p:blipFill>
        <p:spPr>
          <a:xfrm>
            <a:off x="482841" y="1765290"/>
            <a:ext cx="6860934" cy="4013646"/>
          </a:xfrm>
          <a:prstGeom prst="rect">
            <a:avLst/>
          </a:prstGeom>
        </p:spPr>
      </p:pic>
    </p:spTree>
    <p:extLst>
      <p:ext uri="{BB962C8B-B14F-4D97-AF65-F5344CB8AC3E}">
        <p14:creationId xmlns:p14="http://schemas.microsoft.com/office/powerpoint/2010/main" val="1443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Trees</a:t>
            </a:r>
            <a:r>
              <a:rPr lang="en-US" dirty="0"/>
              <a:t>:</a:t>
            </a:r>
            <a:r>
              <a:rPr lang="en-US" dirty="0" smtClean="0"/>
              <a:t> Another example – Binary Tree</a:t>
            </a:r>
            <a:endParaRPr lang="en-US" dirty="0"/>
          </a:p>
        </p:txBody>
      </p:sp>
      <p:sp>
        <p:nvSpPr>
          <p:cNvPr id="6" name="TextBox 5"/>
          <p:cNvSpPr txBox="1"/>
          <p:nvPr/>
        </p:nvSpPr>
        <p:spPr>
          <a:xfrm>
            <a:off x="7729537" y="1465253"/>
            <a:ext cx="4315317" cy="5201424"/>
          </a:xfrm>
          <a:prstGeom prst="rect">
            <a:avLst/>
          </a:prstGeom>
          <a:noFill/>
        </p:spPr>
        <p:txBody>
          <a:bodyPr wrap="square" rtlCol="0">
            <a:spAutoFit/>
          </a:bodyPr>
          <a:lstStyle/>
          <a:p>
            <a:pPr algn="ctr"/>
            <a:r>
              <a:rPr lang="en-US" sz="3200" b="1" dirty="0"/>
              <a:t>Important Terms</a:t>
            </a:r>
          </a:p>
          <a:p>
            <a:r>
              <a:rPr lang="en-US" dirty="0"/>
              <a:t>Following are the important terms with respect to tree.</a:t>
            </a:r>
          </a:p>
          <a:p>
            <a:r>
              <a:rPr lang="en-US" sz="2400" b="1" dirty="0"/>
              <a:t>Path</a:t>
            </a:r>
            <a:r>
              <a:rPr lang="en-US" sz="2400" dirty="0"/>
              <a:t> − Path refers to the sequence of nodes along the edges of a tree.</a:t>
            </a:r>
          </a:p>
          <a:p>
            <a:r>
              <a:rPr lang="en-US" sz="2400" b="1" dirty="0"/>
              <a:t>Root</a:t>
            </a:r>
            <a:r>
              <a:rPr lang="en-US" sz="2400" dirty="0"/>
              <a:t> − The node at the top of the tree is called root. There is only one root per tree and one path from the root node to any node.</a:t>
            </a:r>
          </a:p>
          <a:p>
            <a:r>
              <a:rPr lang="en-US" sz="2400" b="1" dirty="0"/>
              <a:t>Parent</a:t>
            </a:r>
            <a:r>
              <a:rPr lang="en-US" sz="2400" dirty="0"/>
              <a:t> − Any node except the root node has one edge upward to a node called parent</a:t>
            </a:r>
            <a:r>
              <a:rPr lang="en-US" sz="2400" dirty="0" smtClean="0"/>
              <a:t>.</a:t>
            </a:r>
            <a:endParaRPr lang="en-US" sz="2400" dirty="0"/>
          </a:p>
        </p:txBody>
      </p:sp>
      <p:pic>
        <p:nvPicPr>
          <p:cNvPr id="3" name="Picture 2"/>
          <p:cNvPicPr>
            <a:picLocks noChangeAspect="1"/>
          </p:cNvPicPr>
          <p:nvPr/>
        </p:nvPicPr>
        <p:blipFill>
          <a:blip r:embed="rId2"/>
          <a:stretch>
            <a:fillRect/>
          </a:stretch>
        </p:blipFill>
        <p:spPr>
          <a:xfrm>
            <a:off x="482841" y="1765290"/>
            <a:ext cx="6860934" cy="4013646"/>
          </a:xfrm>
          <a:prstGeom prst="rect">
            <a:avLst/>
          </a:prstGeom>
        </p:spPr>
      </p:pic>
    </p:spTree>
    <p:extLst>
      <p:ext uri="{BB962C8B-B14F-4D97-AF65-F5344CB8AC3E}">
        <p14:creationId xmlns:p14="http://schemas.microsoft.com/office/powerpoint/2010/main" val="84776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Trees</a:t>
            </a:r>
            <a:r>
              <a:rPr lang="en-US" dirty="0"/>
              <a:t>:</a:t>
            </a:r>
            <a:r>
              <a:rPr lang="en-US" dirty="0" smtClean="0"/>
              <a:t> Another example – Binary Tree</a:t>
            </a:r>
            <a:endParaRPr lang="en-US" dirty="0"/>
          </a:p>
        </p:txBody>
      </p:sp>
      <p:sp>
        <p:nvSpPr>
          <p:cNvPr id="6" name="TextBox 5"/>
          <p:cNvSpPr txBox="1"/>
          <p:nvPr/>
        </p:nvSpPr>
        <p:spPr>
          <a:xfrm>
            <a:off x="7729537" y="1465253"/>
            <a:ext cx="4315317" cy="3724096"/>
          </a:xfrm>
          <a:prstGeom prst="rect">
            <a:avLst/>
          </a:prstGeom>
          <a:noFill/>
        </p:spPr>
        <p:txBody>
          <a:bodyPr wrap="square" rtlCol="0">
            <a:spAutoFit/>
          </a:bodyPr>
          <a:lstStyle/>
          <a:p>
            <a:pPr algn="ctr"/>
            <a:r>
              <a:rPr lang="en-US" sz="3200" b="1" dirty="0"/>
              <a:t>Important Terms</a:t>
            </a:r>
          </a:p>
          <a:p>
            <a:r>
              <a:rPr lang="en-US" dirty="0"/>
              <a:t>Following are the important terms with respect to tree.</a:t>
            </a:r>
          </a:p>
          <a:p>
            <a:r>
              <a:rPr lang="en-US" sz="2400" b="1" dirty="0" smtClean="0"/>
              <a:t>Child</a:t>
            </a:r>
            <a:r>
              <a:rPr lang="en-US" sz="2400" dirty="0"/>
              <a:t> − The node below a given node connected by its edge downward is called its child node.</a:t>
            </a:r>
          </a:p>
          <a:p>
            <a:r>
              <a:rPr lang="en-US" sz="2400" b="1" dirty="0"/>
              <a:t>Leaf</a:t>
            </a:r>
            <a:r>
              <a:rPr lang="en-US" sz="2400" dirty="0"/>
              <a:t> − The node which does not have any child node is called the leaf node.</a:t>
            </a:r>
          </a:p>
        </p:txBody>
      </p:sp>
      <p:pic>
        <p:nvPicPr>
          <p:cNvPr id="3" name="Picture 2"/>
          <p:cNvPicPr>
            <a:picLocks noChangeAspect="1"/>
          </p:cNvPicPr>
          <p:nvPr/>
        </p:nvPicPr>
        <p:blipFill>
          <a:blip r:embed="rId2"/>
          <a:stretch>
            <a:fillRect/>
          </a:stretch>
        </p:blipFill>
        <p:spPr>
          <a:xfrm>
            <a:off x="482841" y="1765290"/>
            <a:ext cx="6860934" cy="4013646"/>
          </a:xfrm>
          <a:prstGeom prst="rect">
            <a:avLst/>
          </a:prstGeom>
        </p:spPr>
      </p:pic>
    </p:spTree>
    <p:extLst>
      <p:ext uri="{BB962C8B-B14F-4D97-AF65-F5344CB8AC3E}">
        <p14:creationId xmlns:p14="http://schemas.microsoft.com/office/powerpoint/2010/main" val="82322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Trees</a:t>
            </a:r>
            <a:r>
              <a:rPr lang="en-US" dirty="0"/>
              <a:t>:</a:t>
            </a:r>
            <a:r>
              <a:rPr lang="en-US" dirty="0" smtClean="0"/>
              <a:t> Another example – Binary Tree</a:t>
            </a:r>
            <a:endParaRPr lang="en-US" dirty="0"/>
          </a:p>
        </p:txBody>
      </p:sp>
      <p:sp>
        <p:nvSpPr>
          <p:cNvPr id="6" name="TextBox 5"/>
          <p:cNvSpPr txBox="1"/>
          <p:nvPr/>
        </p:nvSpPr>
        <p:spPr>
          <a:xfrm>
            <a:off x="7729537" y="1465253"/>
            <a:ext cx="4315317" cy="4093428"/>
          </a:xfrm>
          <a:prstGeom prst="rect">
            <a:avLst/>
          </a:prstGeom>
          <a:noFill/>
        </p:spPr>
        <p:txBody>
          <a:bodyPr wrap="square" rtlCol="0">
            <a:spAutoFit/>
          </a:bodyPr>
          <a:lstStyle/>
          <a:p>
            <a:pPr algn="ctr"/>
            <a:r>
              <a:rPr lang="en-US" sz="3200" b="1" dirty="0"/>
              <a:t>Important Terms</a:t>
            </a:r>
          </a:p>
          <a:p>
            <a:r>
              <a:rPr lang="en-US" dirty="0"/>
              <a:t>Following are the important terms with respect to tree.</a:t>
            </a:r>
          </a:p>
          <a:p>
            <a:r>
              <a:rPr lang="en-US" sz="2400" b="1" dirty="0"/>
              <a:t>Subtree</a:t>
            </a:r>
            <a:r>
              <a:rPr lang="en-US" sz="2400" dirty="0"/>
              <a:t> − Subtree represents the descendants of a node.</a:t>
            </a:r>
          </a:p>
          <a:p>
            <a:r>
              <a:rPr lang="en-US" sz="2400" b="1" dirty="0"/>
              <a:t>Visiting</a:t>
            </a:r>
            <a:r>
              <a:rPr lang="en-US" sz="2400" dirty="0"/>
              <a:t> − Visiting refers to checking the value of a node when control is on the node.</a:t>
            </a:r>
          </a:p>
          <a:p>
            <a:r>
              <a:rPr lang="en-US" sz="2400" b="1" dirty="0"/>
              <a:t>Traversing</a:t>
            </a:r>
            <a:r>
              <a:rPr lang="en-US" sz="2400" dirty="0"/>
              <a:t> − Traversing means passing through nodes in a specific order</a:t>
            </a:r>
            <a:r>
              <a:rPr lang="en-US" sz="2400" dirty="0" smtClean="0"/>
              <a:t>.</a:t>
            </a:r>
            <a:endParaRPr lang="en-US" sz="2400" dirty="0"/>
          </a:p>
        </p:txBody>
      </p:sp>
      <p:pic>
        <p:nvPicPr>
          <p:cNvPr id="3" name="Picture 2"/>
          <p:cNvPicPr>
            <a:picLocks noChangeAspect="1"/>
          </p:cNvPicPr>
          <p:nvPr/>
        </p:nvPicPr>
        <p:blipFill>
          <a:blip r:embed="rId2"/>
          <a:stretch>
            <a:fillRect/>
          </a:stretch>
        </p:blipFill>
        <p:spPr>
          <a:xfrm>
            <a:off x="482841" y="1765290"/>
            <a:ext cx="6860934" cy="4013646"/>
          </a:xfrm>
          <a:prstGeom prst="rect">
            <a:avLst/>
          </a:prstGeom>
        </p:spPr>
      </p:pic>
    </p:spTree>
    <p:extLst>
      <p:ext uri="{BB962C8B-B14F-4D97-AF65-F5344CB8AC3E}">
        <p14:creationId xmlns:p14="http://schemas.microsoft.com/office/powerpoint/2010/main" val="1065501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Trees</a:t>
            </a:r>
            <a:r>
              <a:rPr lang="en-US" dirty="0"/>
              <a:t>:</a:t>
            </a:r>
            <a:r>
              <a:rPr lang="en-US" dirty="0" smtClean="0"/>
              <a:t> Another example – Binary Tree</a:t>
            </a:r>
            <a:endParaRPr lang="en-US" dirty="0"/>
          </a:p>
        </p:txBody>
      </p:sp>
      <p:sp>
        <p:nvSpPr>
          <p:cNvPr id="6" name="TextBox 5"/>
          <p:cNvSpPr txBox="1"/>
          <p:nvPr/>
        </p:nvSpPr>
        <p:spPr>
          <a:xfrm>
            <a:off x="7729537" y="1465253"/>
            <a:ext cx="4315317" cy="4832092"/>
          </a:xfrm>
          <a:prstGeom prst="rect">
            <a:avLst/>
          </a:prstGeom>
          <a:noFill/>
        </p:spPr>
        <p:txBody>
          <a:bodyPr wrap="square" rtlCol="0">
            <a:spAutoFit/>
          </a:bodyPr>
          <a:lstStyle/>
          <a:p>
            <a:pPr algn="ctr"/>
            <a:r>
              <a:rPr lang="en-US" sz="3200" b="1" dirty="0"/>
              <a:t>Important Terms</a:t>
            </a:r>
          </a:p>
          <a:p>
            <a:r>
              <a:rPr lang="en-US" dirty="0"/>
              <a:t>Following are the important terms with respect to tree.</a:t>
            </a:r>
          </a:p>
          <a:p>
            <a:r>
              <a:rPr lang="en-US" sz="2400" b="1" dirty="0" smtClean="0"/>
              <a:t>Levels</a:t>
            </a:r>
            <a:r>
              <a:rPr lang="en-US" sz="2400" dirty="0"/>
              <a:t> − Level of a node </a:t>
            </a:r>
            <a:r>
              <a:rPr lang="en-US" sz="2400" dirty="0" smtClean="0"/>
              <a:t>represents </a:t>
            </a:r>
            <a:r>
              <a:rPr lang="en-US" sz="2400" dirty="0"/>
              <a:t>the generation of a node. If the root node is at level 0, then its next child node is at level 1, its grandchild is at level 2, and so on</a:t>
            </a:r>
            <a:r>
              <a:rPr lang="en-US" sz="2400" dirty="0" smtClean="0"/>
              <a:t>.</a:t>
            </a:r>
            <a:r>
              <a:rPr lang="en-US" sz="2400" b="1" dirty="0"/>
              <a:t> </a:t>
            </a:r>
            <a:endParaRPr lang="en-US" sz="2400" b="1" dirty="0" smtClean="0"/>
          </a:p>
          <a:p>
            <a:r>
              <a:rPr lang="en-US" sz="2400" b="1" dirty="0" smtClean="0"/>
              <a:t>keys</a:t>
            </a:r>
            <a:r>
              <a:rPr lang="en-US" sz="2400" dirty="0"/>
              <a:t> − Key represents a value of a node based on which a search operation is to be carried out for a node.</a:t>
            </a:r>
          </a:p>
        </p:txBody>
      </p:sp>
      <p:pic>
        <p:nvPicPr>
          <p:cNvPr id="3" name="Picture 2"/>
          <p:cNvPicPr>
            <a:picLocks noChangeAspect="1"/>
          </p:cNvPicPr>
          <p:nvPr/>
        </p:nvPicPr>
        <p:blipFill>
          <a:blip r:embed="rId2"/>
          <a:stretch>
            <a:fillRect/>
          </a:stretch>
        </p:blipFill>
        <p:spPr>
          <a:xfrm>
            <a:off x="482841" y="1765290"/>
            <a:ext cx="6860934" cy="4013646"/>
          </a:xfrm>
          <a:prstGeom prst="rect">
            <a:avLst/>
          </a:prstGeom>
        </p:spPr>
      </p:pic>
    </p:spTree>
    <p:extLst>
      <p:ext uri="{BB962C8B-B14F-4D97-AF65-F5344CB8AC3E}">
        <p14:creationId xmlns:p14="http://schemas.microsoft.com/office/powerpoint/2010/main" val="193587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Trees</a:t>
            </a:r>
            <a:r>
              <a:rPr lang="en-US" dirty="0"/>
              <a:t>:</a:t>
            </a:r>
            <a:r>
              <a:rPr lang="en-US" dirty="0" smtClean="0"/>
              <a:t> </a:t>
            </a:r>
            <a:r>
              <a:rPr lang="en-US" dirty="0"/>
              <a:t>Binary Search Tree </a:t>
            </a:r>
            <a:r>
              <a:rPr lang="en-US" dirty="0" smtClean="0"/>
              <a:t>Representation</a:t>
            </a:r>
            <a:endParaRPr lang="en-US" dirty="0"/>
          </a:p>
        </p:txBody>
      </p:sp>
      <p:sp>
        <p:nvSpPr>
          <p:cNvPr id="6" name="TextBox 5"/>
          <p:cNvSpPr txBox="1"/>
          <p:nvPr/>
        </p:nvSpPr>
        <p:spPr>
          <a:xfrm>
            <a:off x="7655965" y="2217841"/>
            <a:ext cx="4315317" cy="3108543"/>
          </a:xfrm>
          <a:prstGeom prst="rect">
            <a:avLst/>
          </a:prstGeom>
          <a:noFill/>
        </p:spPr>
        <p:txBody>
          <a:bodyPr wrap="square" rtlCol="0">
            <a:spAutoFit/>
          </a:bodyPr>
          <a:lstStyle/>
          <a:p>
            <a:r>
              <a:rPr lang="en-US" sz="2800" b="1" dirty="0"/>
              <a:t>Binary Search tree </a:t>
            </a:r>
            <a:r>
              <a:rPr lang="en-US" sz="2800" dirty="0"/>
              <a:t>exhibits a special behavior. A node's left child must have a value less than its parent's value and the node's right child must have a value greater than its parent value.</a:t>
            </a:r>
            <a:endParaRPr lang="en-US" sz="2000" dirty="0"/>
          </a:p>
        </p:txBody>
      </p:sp>
      <p:pic>
        <p:nvPicPr>
          <p:cNvPr id="2" name="Picture 1"/>
          <p:cNvPicPr>
            <a:picLocks noChangeAspect="1"/>
          </p:cNvPicPr>
          <p:nvPr/>
        </p:nvPicPr>
        <p:blipFill>
          <a:blip r:embed="rId2"/>
          <a:stretch>
            <a:fillRect/>
          </a:stretch>
        </p:blipFill>
        <p:spPr>
          <a:xfrm>
            <a:off x="1173161" y="2106612"/>
            <a:ext cx="6046507" cy="2936875"/>
          </a:xfrm>
          <a:prstGeom prst="rect">
            <a:avLst/>
          </a:prstGeom>
        </p:spPr>
      </p:pic>
    </p:spTree>
    <p:extLst>
      <p:ext uri="{BB962C8B-B14F-4D97-AF65-F5344CB8AC3E}">
        <p14:creationId xmlns:p14="http://schemas.microsoft.com/office/powerpoint/2010/main" val="559646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TotalTime>
  <Words>945</Words>
  <Application>Microsoft Macintosh PowerPoint</Application>
  <PresentationFormat>Widescreen</PresentationFormat>
  <Paragraphs>163</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Arial</vt:lpstr>
      <vt:lpstr>Office Theme</vt:lpstr>
      <vt:lpstr>Trees</vt:lpstr>
      <vt:lpstr>Trees: 3 Examples</vt:lpstr>
      <vt:lpstr>Trees: Another example – Binary Tree</vt:lpstr>
      <vt:lpstr>Trees: Another example – Binary Tree</vt:lpstr>
      <vt:lpstr>Trees: Another example – Binary Tree</vt:lpstr>
      <vt:lpstr>Trees: Another example – Binary Tree</vt:lpstr>
      <vt:lpstr>Trees: Another example – Binary Tree</vt:lpstr>
      <vt:lpstr>Trees: Another example – Binary Tree</vt:lpstr>
      <vt:lpstr>Trees: Binary Search Tree Representation</vt:lpstr>
      <vt:lpstr>Trees: Tree Node</vt:lpstr>
      <vt:lpstr>Trees: Binary Search Tree Basic Operations</vt:lpstr>
      <vt:lpstr>Trees: Binary Search Tree Insert Operation</vt:lpstr>
      <vt:lpstr>Trees: Binary Search Tree Insert Operation</vt:lpstr>
      <vt:lpstr>Trees: Binary Search Tree Insert Operation</vt:lpstr>
      <vt:lpstr>Trees: Binary Search Tree Insert Operation</vt:lpstr>
      <vt:lpstr>Trees: Binary Search Tree Search Operation</vt:lpstr>
      <vt:lpstr>Trees: Binary Search Tree Search Operation</vt:lpstr>
      <vt:lpstr>Trees: Binary Search Tree Search Operation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Keeling, Harry</dc:creator>
  <cp:lastModifiedBy>Keeling, Harry</cp:lastModifiedBy>
  <cp:revision>10</cp:revision>
  <dcterms:created xsi:type="dcterms:W3CDTF">2016-11-19T21:42:54Z</dcterms:created>
  <dcterms:modified xsi:type="dcterms:W3CDTF">2016-11-19T23:05:04Z</dcterms:modified>
</cp:coreProperties>
</file>