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57" r:id="rId3"/>
    <p:sldId id="263" r:id="rId4"/>
    <p:sldId id="264" r:id="rId5"/>
    <p:sldId id="258" r:id="rId6"/>
    <p:sldId id="259" r:id="rId7"/>
    <p:sldId id="260" r:id="rId8"/>
    <p:sldId id="261"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3"/>
    <p:restoredTop sz="94674"/>
  </p:normalViewPr>
  <p:slideViewPr>
    <p:cSldViewPr snapToGrid="0" snapToObjects="1">
      <p:cViewPr varScale="1">
        <p:scale>
          <a:sx n="104" d="100"/>
          <a:sy n="104" d="100"/>
        </p:scale>
        <p:origin x="240" y="10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527E7E-7CF1-DD49-8624-9649FD3F5F3D}" type="datetimeFigureOut">
              <a:rPr lang="en-US" smtClean="0"/>
              <a:t>9/14/16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1EBE8-83A8-5440-BE95-7F408B737DF5}" type="slidenum">
              <a:rPr lang="en-US" smtClean="0"/>
              <a:t>‹#›</a:t>
            </a:fld>
            <a:endParaRPr lang="en-US"/>
          </a:p>
        </p:txBody>
      </p:sp>
    </p:spTree>
    <p:extLst>
      <p:ext uri="{BB962C8B-B14F-4D97-AF65-F5344CB8AC3E}">
        <p14:creationId xmlns:p14="http://schemas.microsoft.com/office/powerpoint/2010/main" val="5751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27E7E-7CF1-DD49-8624-9649FD3F5F3D}" type="datetimeFigureOut">
              <a:rPr lang="en-US" smtClean="0"/>
              <a:t>9/14/16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1EBE8-83A8-5440-BE95-7F408B737DF5}" type="slidenum">
              <a:rPr lang="en-US" smtClean="0"/>
              <a:t>‹#›</a:t>
            </a:fld>
            <a:endParaRPr lang="en-US"/>
          </a:p>
        </p:txBody>
      </p:sp>
    </p:spTree>
    <p:extLst>
      <p:ext uri="{BB962C8B-B14F-4D97-AF65-F5344CB8AC3E}">
        <p14:creationId xmlns:p14="http://schemas.microsoft.com/office/powerpoint/2010/main" val="904469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27E7E-7CF1-DD49-8624-9649FD3F5F3D}" type="datetimeFigureOut">
              <a:rPr lang="en-US" smtClean="0"/>
              <a:t>9/14/16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1EBE8-83A8-5440-BE95-7F408B737DF5}" type="slidenum">
              <a:rPr lang="en-US" smtClean="0"/>
              <a:t>‹#›</a:t>
            </a:fld>
            <a:endParaRPr lang="en-US"/>
          </a:p>
        </p:txBody>
      </p:sp>
    </p:spTree>
    <p:extLst>
      <p:ext uri="{BB962C8B-B14F-4D97-AF65-F5344CB8AC3E}">
        <p14:creationId xmlns:p14="http://schemas.microsoft.com/office/powerpoint/2010/main" val="153528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27E7E-7CF1-DD49-8624-9649FD3F5F3D}" type="datetimeFigureOut">
              <a:rPr lang="en-US" smtClean="0"/>
              <a:t>9/14/16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1EBE8-83A8-5440-BE95-7F408B737DF5}" type="slidenum">
              <a:rPr lang="en-US" smtClean="0"/>
              <a:t>‹#›</a:t>
            </a:fld>
            <a:endParaRPr lang="en-US"/>
          </a:p>
        </p:txBody>
      </p:sp>
    </p:spTree>
    <p:extLst>
      <p:ext uri="{BB962C8B-B14F-4D97-AF65-F5344CB8AC3E}">
        <p14:creationId xmlns:p14="http://schemas.microsoft.com/office/powerpoint/2010/main" val="131159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527E7E-7CF1-DD49-8624-9649FD3F5F3D}" type="datetimeFigureOut">
              <a:rPr lang="en-US" smtClean="0"/>
              <a:t>9/14/16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1EBE8-83A8-5440-BE95-7F408B737DF5}" type="slidenum">
              <a:rPr lang="en-US" smtClean="0"/>
              <a:t>‹#›</a:t>
            </a:fld>
            <a:endParaRPr lang="en-US"/>
          </a:p>
        </p:txBody>
      </p:sp>
    </p:spTree>
    <p:extLst>
      <p:ext uri="{BB962C8B-B14F-4D97-AF65-F5344CB8AC3E}">
        <p14:creationId xmlns:p14="http://schemas.microsoft.com/office/powerpoint/2010/main" val="26435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527E7E-7CF1-DD49-8624-9649FD3F5F3D}" type="datetimeFigureOut">
              <a:rPr lang="en-US" smtClean="0"/>
              <a:t>9/14/16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1EBE8-83A8-5440-BE95-7F408B737DF5}" type="slidenum">
              <a:rPr lang="en-US" smtClean="0"/>
              <a:t>‹#›</a:t>
            </a:fld>
            <a:endParaRPr lang="en-US"/>
          </a:p>
        </p:txBody>
      </p:sp>
    </p:spTree>
    <p:extLst>
      <p:ext uri="{BB962C8B-B14F-4D97-AF65-F5344CB8AC3E}">
        <p14:creationId xmlns:p14="http://schemas.microsoft.com/office/powerpoint/2010/main" val="192141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527E7E-7CF1-DD49-8624-9649FD3F5F3D}" type="datetimeFigureOut">
              <a:rPr lang="en-US" smtClean="0"/>
              <a:t>9/14/16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B1EBE8-83A8-5440-BE95-7F408B737DF5}" type="slidenum">
              <a:rPr lang="en-US" smtClean="0"/>
              <a:t>‹#›</a:t>
            </a:fld>
            <a:endParaRPr lang="en-US"/>
          </a:p>
        </p:txBody>
      </p:sp>
    </p:spTree>
    <p:extLst>
      <p:ext uri="{BB962C8B-B14F-4D97-AF65-F5344CB8AC3E}">
        <p14:creationId xmlns:p14="http://schemas.microsoft.com/office/powerpoint/2010/main" val="149153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527E7E-7CF1-DD49-8624-9649FD3F5F3D}" type="datetimeFigureOut">
              <a:rPr lang="en-US" smtClean="0"/>
              <a:t>9/14/16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B1EBE8-83A8-5440-BE95-7F408B737DF5}" type="slidenum">
              <a:rPr lang="en-US" smtClean="0"/>
              <a:t>‹#›</a:t>
            </a:fld>
            <a:endParaRPr lang="en-US"/>
          </a:p>
        </p:txBody>
      </p:sp>
    </p:spTree>
    <p:extLst>
      <p:ext uri="{BB962C8B-B14F-4D97-AF65-F5344CB8AC3E}">
        <p14:creationId xmlns:p14="http://schemas.microsoft.com/office/powerpoint/2010/main" val="59569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27E7E-7CF1-DD49-8624-9649FD3F5F3D}" type="datetimeFigureOut">
              <a:rPr lang="en-US" smtClean="0"/>
              <a:t>9/14/16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B1EBE8-83A8-5440-BE95-7F408B737DF5}" type="slidenum">
              <a:rPr lang="en-US" smtClean="0"/>
              <a:t>‹#›</a:t>
            </a:fld>
            <a:endParaRPr lang="en-US"/>
          </a:p>
        </p:txBody>
      </p:sp>
    </p:spTree>
    <p:extLst>
      <p:ext uri="{BB962C8B-B14F-4D97-AF65-F5344CB8AC3E}">
        <p14:creationId xmlns:p14="http://schemas.microsoft.com/office/powerpoint/2010/main" val="288245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527E7E-7CF1-DD49-8624-9649FD3F5F3D}" type="datetimeFigureOut">
              <a:rPr lang="en-US" smtClean="0"/>
              <a:t>9/14/16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1EBE8-83A8-5440-BE95-7F408B737DF5}" type="slidenum">
              <a:rPr lang="en-US" smtClean="0"/>
              <a:t>‹#›</a:t>
            </a:fld>
            <a:endParaRPr lang="en-US"/>
          </a:p>
        </p:txBody>
      </p:sp>
    </p:spTree>
    <p:extLst>
      <p:ext uri="{BB962C8B-B14F-4D97-AF65-F5344CB8AC3E}">
        <p14:creationId xmlns:p14="http://schemas.microsoft.com/office/powerpoint/2010/main" val="197030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527E7E-7CF1-DD49-8624-9649FD3F5F3D}" type="datetimeFigureOut">
              <a:rPr lang="en-US" smtClean="0"/>
              <a:t>9/14/16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1EBE8-83A8-5440-BE95-7F408B737DF5}" type="slidenum">
              <a:rPr lang="en-US" smtClean="0"/>
              <a:t>‹#›</a:t>
            </a:fld>
            <a:endParaRPr lang="en-US"/>
          </a:p>
        </p:txBody>
      </p:sp>
    </p:spTree>
    <p:extLst>
      <p:ext uri="{BB962C8B-B14F-4D97-AF65-F5344CB8AC3E}">
        <p14:creationId xmlns:p14="http://schemas.microsoft.com/office/powerpoint/2010/main" val="7973583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27E7E-7CF1-DD49-8624-9649FD3F5F3D}" type="datetimeFigureOut">
              <a:rPr lang="en-US" smtClean="0"/>
              <a:t>9/14/16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1EBE8-83A8-5440-BE95-7F408B737DF5}" type="slidenum">
              <a:rPr lang="en-US" smtClean="0"/>
              <a:t>‹#›</a:t>
            </a:fld>
            <a:endParaRPr lang="en-US"/>
          </a:p>
        </p:txBody>
      </p:sp>
    </p:spTree>
    <p:extLst>
      <p:ext uri="{BB962C8B-B14F-4D97-AF65-F5344CB8AC3E}">
        <p14:creationId xmlns:p14="http://schemas.microsoft.com/office/powerpoint/2010/main" val="129795407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 Copy Constructor</a:t>
            </a:r>
            <a:br>
              <a:rPr lang="en-US" dirty="0"/>
            </a:br>
            <a:endParaRPr lang="en-US" dirty="0"/>
          </a:p>
        </p:txBody>
      </p:sp>
      <p:sp>
        <p:nvSpPr>
          <p:cNvPr id="3" name="Subtitle 2"/>
          <p:cNvSpPr>
            <a:spLocks noGrp="1"/>
          </p:cNvSpPr>
          <p:nvPr>
            <p:ph type="subTitle" idx="1"/>
          </p:nvPr>
        </p:nvSpPr>
        <p:spPr/>
        <p:txBody>
          <a:bodyPr/>
          <a:lstStyle/>
          <a:p>
            <a:r>
              <a:rPr lang="en-US" dirty="0"/>
              <a:t>A </a:t>
            </a:r>
            <a:r>
              <a:rPr lang="en-US" i="1" dirty="0"/>
              <a:t>copy constructor</a:t>
            </a:r>
            <a:r>
              <a:rPr lang="en-US" dirty="0"/>
              <a:t> is called whenever a new variable is created from an object.</a:t>
            </a:r>
          </a:p>
        </p:txBody>
      </p:sp>
    </p:spTree>
    <p:extLst>
      <p:ext uri="{BB962C8B-B14F-4D97-AF65-F5344CB8AC3E}">
        <p14:creationId xmlns:p14="http://schemas.microsoft.com/office/powerpoint/2010/main" val="949390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333632" y="-17942"/>
            <a:ext cx="11528854" cy="1325563"/>
          </a:xfrm>
        </p:spPr>
        <p:txBody>
          <a:bodyPr/>
          <a:lstStyle/>
          <a:p>
            <a:r>
              <a:rPr lang="en-US" dirty="0" smtClean="0"/>
              <a:t>w/o Copy Constructor: </a:t>
            </a:r>
            <a:r>
              <a:rPr lang="en-US" dirty="0" smtClean="0"/>
              <a:t>An Example-initialize variable</a:t>
            </a:r>
            <a:endParaRPr lang="en-US" dirty="0"/>
          </a:p>
        </p:txBody>
      </p:sp>
      <p:sp>
        <p:nvSpPr>
          <p:cNvPr id="3" name="Content Placeholder 2"/>
          <p:cNvSpPr>
            <a:spLocks noGrp="1"/>
          </p:cNvSpPr>
          <p:nvPr>
            <p:ph idx="1"/>
          </p:nvPr>
        </p:nvSpPr>
        <p:spPr>
          <a:xfrm>
            <a:off x="667236" y="1207276"/>
            <a:ext cx="5804597" cy="2859223"/>
          </a:xfrm>
        </p:spPr>
        <p:txBody>
          <a:bodyPr>
            <a:noAutofit/>
          </a:bodyPr>
          <a:lstStyle/>
          <a:p>
            <a:pPr marL="0" indent="0">
              <a:lnSpc>
                <a:spcPct val="100000"/>
              </a:lnSpc>
              <a:spcBef>
                <a:spcPts val="0"/>
              </a:spcBef>
              <a:buNone/>
            </a:pPr>
            <a:endParaRPr lang="en-US" sz="1800" dirty="0"/>
          </a:p>
          <a:p>
            <a:pPr marL="0" indent="0">
              <a:lnSpc>
                <a:spcPct val="100000"/>
              </a:lnSpc>
              <a:spcBef>
                <a:spcPts val="0"/>
              </a:spcBef>
              <a:buNone/>
            </a:pPr>
            <a:r>
              <a:rPr lang="en-US" sz="1800" dirty="0" smtClean="0"/>
              <a:t>// </a:t>
            </a:r>
            <a:r>
              <a:rPr lang="en-US" sz="1800" dirty="0"/>
              <a:t>Main function for the program</a:t>
            </a:r>
            <a:r>
              <a:rPr lang="en-US" sz="1800" dirty="0" smtClean="0">
                <a:effectLst/>
              </a:rPr>
              <a:t> </a:t>
            </a:r>
          </a:p>
          <a:p>
            <a:pPr marL="0" indent="0">
              <a:lnSpc>
                <a:spcPct val="100000"/>
              </a:lnSpc>
              <a:spcBef>
                <a:spcPts val="0"/>
              </a:spcBef>
              <a:buNone/>
            </a:pPr>
            <a:r>
              <a:rPr lang="en-US" sz="1800" dirty="0" err="1" smtClean="0"/>
              <a:t>int</a:t>
            </a:r>
            <a:r>
              <a:rPr lang="en-US" sz="1800" dirty="0" smtClean="0">
                <a:effectLst/>
              </a:rPr>
              <a:t> main</a:t>
            </a:r>
            <a:r>
              <a:rPr lang="en-US" sz="1800" dirty="0"/>
              <a:t>(</a:t>
            </a:r>
            <a:r>
              <a:rPr lang="en-US" sz="1800" dirty="0" smtClean="0">
                <a:effectLst/>
              </a:rPr>
              <a:t> </a:t>
            </a:r>
            <a:r>
              <a:rPr lang="en-US" sz="1800" dirty="0"/>
              <a:t>)</a:t>
            </a:r>
            <a:r>
              <a:rPr lang="en-US" sz="1800" dirty="0" smtClean="0">
                <a:effectLst/>
              </a:rPr>
              <a:t> </a:t>
            </a:r>
          </a:p>
          <a:p>
            <a:pPr marL="0" indent="0">
              <a:lnSpc>
                <a:spcPct val="100000"/>
              </a:lnSpc>
              <a:spcBef>
                <a:spcPts val="0"/>
              </a:spcBef>
              <a:buNone/>
            </a:pPr>
            <a:r>
              <a:rPr lang="en-US" sz="1800" dirty="0" smtClean="0"/>
              <a:t>{</a:t>
            </a:r>
          </a:p>
          <a:p>
            <a:pPr marL="0" indent="0">
              <a:lnSpc>
                <a:spcPct val="100000"/>
              </a:lnSpc>
              <a:spcBef>
                <a:spcPts val="0"/>
              </a:spcBef>
              <a:buNone/>
            </a:pPr>
            <a:r>
              <a:rPr lang="en-US" sz="1800" dirty="0">
                <a:effectLst/>
              </a:rPr>
              <a:t> </a:t>
            </a:r>
            <a:r>
              <a:rPr lang="en-US" sz="1800" dirty="0" smtClean="0">
                <a:effectLst/>
              </a:rPr>
              <a:t>       </a:t>
            </a:r>
            <a:r>
              <a:rPr lang="en-US" sz="1800" dirty="0"/>
              <a:t>Line</a:t>
            </a:r>
            <a:r>
              <a:rPr lang="en-US" sz="1800" dirty="0" smtClean="0">
                <a:effectLst/>
              </a:rPr>
              <a:t> line1</a:t>
            </a:r>
            <a:r>
              <a:rPr lang="en-US" sz="1800" dirty="0" smtClean="0"/>
              <a:t>(10</a:t>
            </a:r>
            <a:r>
              <a:rPr lang="en-US" sz="1800" dirty="0"/>
              <a:t>);</a:t>
            </a:r>
            <a:r>
              <a:rPr lang="en-US" sz="1800" dirty="0" smtClean="0">
                <a:effectLst/>
              </a:rPr>
              <a:t> </a:t>
            </a:r>
          </a:p>
          <a:p>
            <a:pPr marL="0" indent="0">
              <a:lnSpc>
                <a:spcPct val="100000"/>
              </a:lnSpc>
              <a:spcBef>
                <a:spcPts val="0"/>
              </a:spcBef>
              <a:buNone/>
            </a:pPr>
            <a:r>
              <a:rPr lang="en-US" sz="1800" dirty="0"/>
              <a:t> </a:t>
            </a:r>
            <a:r>
              <a:rPr lang="en-US" sz="1800" dirty="0" smtClean="0"/>
              <a:t>       Line line2 = line1; // This will not call a copy constructor</a:t>
            </a:r>
            <a:endParaRPr lang="en-US" sz="1800" dirty="0" smtClean="0">
              <a:effectLst/>
            </a:endParaRPr>
          </a:p>
          <a:p>
            <a:pPr marL="0" indent="0">
              <a:lnSpc>
                <a:spcPct val="100000"/>
              </a:lnSpc>
              <a:spcBef>
                <a:spcPts val="0"/>
              </a:spcBef>
              <a:buNone/>
            </a:pPr>
            <a:r>
              <a:rPr lang="en-US" sz="1800" dirty="0"/>
              <a:t> </a:t>
            </a:r>
            <a:r>
              <a:rPr lang="en-US" sz="1800" dirty="0" smtClean="0"/>
              <a:t>       </a:t>
            </a:r>
            <a:r>
              <a:rPr lang="en-US" sz="1800" dirty="0" smtClean="0">
                <a:effectLst/>
              </a:rPr>
              <a:t>display</a:t>
            </a:r>
            <a:r>
              <a:rPr lang="en-US" sz="1800" dirty="0" smtClean="0"/>
              <a:t>(</a:t>
            </a:r>
            <a:r>
              <a:rPr lang="en-US" sz="1800" dirty="0" smtClean="0">
                <a:effectLst/>
              </a:rPr>
              <a:t>line1</a:t>
            </a:r>
            <a:r>
              <a:rPr lang="en-US" sz="1800" dirty="0" smtClean="0"/>
              <a:t>);</a:t>
            </a:r>
            <a:r>
              <a:rPr lang="en-US" sz="1800" dirty="0" smtClean="0">
                <a:effectLst/>
              </a:rPr>
              <a:t> </a:t>
            </a:r>
          </a:p>
          <a:p>
            <a:pPr marL="0" indent="0">
              <a:lnSpc>
                <a:spcPct val="100000"/>
              </a:lnSpc>
              <a:spcBef>
                <a:spcPts val="0"/>
              </a:spcBef>
              <a:buNone/>
            </a:pPr>
            <a:r>
              <a:rPr lang="en-US" sz="1800" dirty="0"/>
              <a:t> </a:t>
            </a:r>
            <a:r>
              <a:rPr lang="en-US" sz="1800" dirty="0" smtClean="0"/>
              <a:t>       </a:t>
            </a:r>
            <a:r>
              <a:rPr lang="en-US" sz="1800" dirty="0" smtClean="0">
                <a:effectLst/>
              </a:rPr>
              <a:t>display</a:t>
            </a:r>
            <a:r>
              <a:rPr lang="en-US" sz="1800" dirty="0" smtClean="0"/>
              <a:t>(</a:t>
            </a:r>
            <a:r>
              <a:rPr lang="en-US" sz="1800" dirty="0" smtClean="0">
                <a:effectLst/>
              </a:rPr>
              <a:t>line2</a:t>
            </a:r>
            <a:r>
              <a:rPr lang="en-US" sz="1800" dirty="0" smtClean="0"/>
              <a:t>);</a:t>
            </a:r>
            <a:r>
              <a:rPr lang="en-US" sz="1800" dirty="0" smtClean="0">
                <a:effectLst/>
              </a:rPr>
              <a:t> </a:t>
            </a:r>
            <a:endParaRPr lang="en-US" sz="1800" dirty="0" smtClean="0">
              <a:effectLst/>
            </a:endParaRPr>
          </a:p>
          <a:p>
            <a:pPr marL="0" indent="0">
              <a:lnSpc>
                <a:spcPct val="100000"/>
              </a:lnSpc>
              <a:spcBef>
                <a:spcPts val="0"/>
              </a:spcBef>
              <a:buNone/>
            </a:pPr>
            <a:r>
              <a:rPr lang="en-US" sz="1800" dirty="0"/>
              <a:t> </a:t>
            </a:r>
            <a:r>
              <a:rPr lang="en-US" sz="1800" dirty="0" smtClean="0"/>
              <a:t>       return</a:t>
            </a:r>
            <a:r>
              <a:rPr lang="en-US" sz="1800" dirty="0" smtClean="0">
                <a:effectLst/>
              </a:rPr>
              <a:t> </a:t>
            </a:r>
            <a:r>
              <a:rPr lang="en-US" sz="1800" dirty="0"/>
              <a:t>0;</a:t>
            </a:r>
            <a:r>
              <a:rPr lang="en-US" sz="1800" dirty="0" smtClean="0">
                <a:effectLst/>
              </a:rPr>
              <a:t> </a:t>
            </a:r>
          </a:p>
          <a:p>
            <a:pPr marL="0" indent="0">
              <a:lnSpc>
                <a:spcPct val="100000"/>
              </a:lnSpc>
              <a:spcBef>
                <a:spcPts val="0"/>
              </a:spcBef>
              <a:buNone/>
            </a:pPr>
            <a:r>
              <a:rPr lang="en-US" sz="1800" dirty="0" smtClean="0"/>
              <a:t>}</a:t>
            </a:r>
          </a:p>
          <a:p>
            <a:pPr marL="0" indent="0">
              <a:lnSpc>
                <a:spcPct val="100000"/>
              </a:lnSpc>
              <a:spcBef>
                <a:spcPts val="0"/>
              </a:spcBef>
              <a:buNone/>
            </a:pPr>
            <a:endParaRPr lang="en-US" sz="1800" dirty="0"/>
          </a:p>
        </p:txBody>
      </p:sp>
      <p:sp>
        <p:nvSpPr>
          <p:cNvPr id="5" name="Oval 4"/>
          <p:cNvSpPr/>
          <p:nvPr/>
        </p:nvSpPr>
        <p:spPr>
          <a:xfrm>
            <a:off x="4416516" y="3200399"/>
            <a:ext cx="1384018" cy="2928552"/>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67535" y="5411755"/>
            <a:ext cx="641864" cy="357272"/>
          </a:xfrm>
          <a:prstGeom prst="rect">
            <a:avLst/>
          </a:prstGeom>
          <a:noFill/>
          <a:ln w="19050">
            <a:solidFill>
              <a:schemeClr val="tx1"/>
            </a:solidFill>
          </a:ln>
        </p:spPr>
        <p:txBody>
          <a:bodyPr wrap="square" rtlCol="0">
            <a:spAutoFit/>
          </a:bodyPr>
          <a:lstStyle/>
          <a:p>
            <a:pPr algn="ctr"/>
            <a:r>
              <a:rPr lang="en-US" dirty="0" err="1" smtClean="0"/>
              <a:t>ptr</a:t>
            </a:r>
            <a:endParaRPr lang="en-US" dirty="0"/>
          </a:p>
        </p:txBody>
      </p:sp>
      <p:sp>
        <p:nvSpPr>
          <p:cNvPr id="7" name="Oval 6"/>
          <p:cNvSpPr/>
          <p:nvPr/>
        </p:nvSpPr>
        <p:spPr>
          <a:xfrm>
            <a:off x="3503866" y="3682515"/>
            <a:ext cx="1584601" cy="366567"/>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getLength</a:t>
            </a:r>
            <a:r>
              <a:rPr lang="en-US" dirty="0" smtClean="0">
                <a:solidFill>
                  <a:schemeClr val="tx1"/>
                </a:solidFill>
              </a:rPr>
              <a:t>()</a:t>
            </a:r>
            <a:endParaRPr lang="en-US" dirty="0">
              <a:solidFill>
                <a:schemeClr val="tx1"/>
              </a:solidFill>
            </a:endParaRPr>
          </a:p>
        </p:txBody>
      </p:sp>
      <p:sp>
        <p:nvSpPr>
          <p:cNvPr id="9" name="Oval 8"/>
          <p:cNvSpPr/>
          <p:nvPr/>
        </p:nvSpPr>
        <p:spPr>
          <a:xfrm>
            <a:off x="3396884" y="4164637"/>
            <a:ext cx="1584601" cy="366567"/>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r>
              <a:rPr lang="en-US" dirty="0" err="1" smtClean="0">
                <a:solidFill>
                  <a:schemeClr val="tx1"/>
                </a:solidFill>
              </a:rPr>
              <a:t>int</a:t>
            </a:r>
            <a:r>
              <a:rPr lang="en-US" dirty="0" smtClean="0">
                <a:solidFill>
                  <a:schemeClr val="tx1"/>
                </a:solidFill>
              </a:rPr>
              <a:t>)</a:t>
            </a:r>
            <a:endParaRPr lang="en-US" dirty="0">
              <a:solidFill>
                <a:schemeClr val="tx1"/>
              </a:solidFill>
            </a:endParaRPr>
          </a:p>
        </p:txBody>
      </p:sp>
      <p:sp>
        <p:nvSpPr>
          <p:cNvPr id="10" name="Oval 9"/>
          <p:cNvSpPr/>
          <p:nvPr/>
        </p:nvSpPr>
        <p:spPr>
          <a:xfrm>
            <a:off x="3258151" y="4642484"/>
            <a:ext cx="2076028" cy="366567"/>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r>
              <a:rPr lang="en-US" dirty="0" err="1" smtClean="0">
                <a:solidFill>
                  <a:schemeClr val="tx1"/>
                </a:solidFill>
              </a:rPr>
              <a:t>const</a:t>
            </a:r>
            <a:r>
              <a:rPr lang="en-US" dirty="0" smtClean="0">
                <a:solidFill>
                  <a:schemeClr val="tx1"/>
                </a:solidFill>
              </a:rPr>
              <a:t> Line&amp;)</a:t>
            </a:r>
            <a:endParaRPr lang="en-US" dirty="0">
              <a:solidFill>
                <a:schemeClr val="tx1"/>
              </a:solidFill>
            </a:endParaRPr>
          </a:p>
        </p:txBody>
      </p:sp>
      <p:sp>
        <p:nvSpPr>
          <p:cNvPr id="11" name="Oval 10"/>
          <p:cNvSpPr/>
          <p:nvPr/>
        </p:nvSpPr>
        <p:spPr>
          <a:xfrm>
            <a:off x="3396883" y="5077326"/>
            <a:ext cx="1584601" cy="366567"/>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endParaRPr lang="en-US" dirty="0">
              <a:solidFill>
                <a:schemeClr val="tx1"/>
              </a:solidFill>
            </a:endParaRPr>
          </a:p>
        </p:txBody>
      </p:sp>
      <p:sp>
        <p:nvSpPr>
          <p:cNvPr id="12" name="TextBox 11"/>
          <p:cNvSpPr txBox="1"/>
          <p:nvPr/>
        </p:nvSpPr>
        <p:spPr>
          <a:xfrm>
            <a:off x="7172191" y="5380144"/>
            <a:ext cx="641864" cy="357272"/>
          </a:xfrm>
          <a:prstGeom prst="rect">
            <a:avLst/>
          </a:prstGeom>
          <a:noFill/>
          <a:ln w="19050">
            <a:solidFill>
              <a:schemeClr val="tx1"/>
            </a:solidFill>
          </a:ln>
        </p:spPr>
        <p:txBody>
          <a:bodyPr wrap="square" rtlCol="0">
            <a:spAutoFit/>
          </a:bodyPr>
          <a:lstStyle/>
          <a:p>
            <a:pPr algn="ctr"/>
            <a:r>
              <a:rPr lang="en-US" dirty="0" smtClean="0"/>
              <a:t>10</a:t>
            </a:r>
            <a:endParaRPr lang="en-US" dirty="0"/>
          </a:p>
        </p:txBody>
      </p:sp>
      <p:sp>
        <p:nvSpPr>
          <p:cNvPr id="13" name="TextBox 12"/>
          <p:cNvSpPr txBox="1"/>
          <p:nvPr/>
        </p:nvSpPr>
        <p:spPr>
          <a:xfrm>
            <a:off x="7357733" y="5769027"/>
            <a:ext cx="491428" cy="357272"/>
          </a:xfrm>
          <a:prstGeom prst="rect">
            <a:avLst/>
          </a:prstGeom>
          <a:noFill/>
        </p:spPr>
        <p:txBody>
          <a:bodyPr wrap="square" rtlCol="0">
            <a:spAutoFit/>
          </a:bodyPr>
          <a:lstStyle/>
          <a:p>
            <a:r>
              <a:rPr lang="en-US" smtClean="0"/>
              <a:t>int</a:t>
            </a:r>
            <a:endParaRPr lang="en-US" dirty="0"/>
          </a:p>
        </p:txBody>
      </p:sp>
      <p:cxnSp>
        <p:nvCxnSpPr>
          <p:cNvPr id="15" name="Straight Arrow Connector 14"/>
          <p:cNvCxnSpPr>
            <a:stCxn id="6" idx="3"/>
            <a:endCxn id="12" idx="1"/>
          </p:cNvCxnSpPr>
          <p:nvPr/>
        </p:nvCxnSpPr>
        <p:spPr>
          <a:xfrm flipV="1">
            <a:off x="5409399" y="5558780"/>
            <a:ext cx="1762792" cy="31611"/>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296087" y="3200399"/>
            <a:ext cx="1384018" cy="2928552"/>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647106" y="5411755"/>
            <a:ext cx="641864" cy="357272"/>
          </a:xfrm>
          <a:prstGeom prst="rect">
            <a:avLst/>
          </a:prstGeom>
          <a:noFill/>
          <a:ln w="19050">
            <a:solidFill>
              <a:schemeClr val="tx1"/>
            </a:solidFill>
          </a:ln>
        </p:spPr>
        <p:txBody>
          <a:bodyPr wrap="square" rtlCol="0">
            <a:spAutoFit/>
          </a:bodyPr>
          <a:lstStyle/>
          <a:p>
            <a:pPr algn="ctr"/>
            <a:r>
              <a:rPr lang="en-US" dirty="0" err="1" smtClean="0"/>
              <a:t>ptr</a:t>
            </a:r>
            <a:endParaRPr lang="en-US" dirty="0"/>
          </a:p>
        </p:txBody>
      </p:sp>
      <p:sp>
        <p:nvSpPr>
          <p:cNvPr id="20" name="Oval 19"/>
          <p:cNvSpPr/>
          <p:nvPr/>
        </p:nvSpPr>
        <p:spPr>
          <a:xfrm>
            <a:off x="9383437" y="3682515"/>
            <a:ext cx="1584601" cy="366567"/>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getLength</a:t>
            </a:r>
            <a:r>
              <a:rPr lang="en-US" dirty="0" smtClean="0">
                <a:solidFill>
                  <a:schemeClr val="tx1"/>
                </a:solidFill>
              </a:rPr>
              <a:t>()</a:t>
            </a:r>
            <a:endParaRPr lang="en-US" dirty="0">
              <a:solidFill>
                <a:schemeClr val="tx1"/>
              </a:solidFill>
            </a:endParaRPr>
          </a:p>
        </p:txBody>
      </p:sp>
      <p:sp>
        <p:nvSpPr>
          <p:cNvPr id="21" name="Oval 20"/>
          <p:cNvSpPr/>
          <p:nvPr/>
        </p:nvSpPr>
        <p:spPr>
          <a:xfrm>
            <a:off x="9276455" y="4164637"/>
            <a:ext cx="1584601" cy="366567"/>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r>
              <a:rPr lang="en-US" dirty="0" err="1" smtClean="0">
                <a:solidFill>
                  <a:schemeClr val="tx1"/>
                </a:solidFill>
              </a:rPr>
              <a:t>int</a:t>
            </a:r>
            <a:r>
              <a:rPr lang="en-US" dirty="0" smtClean="0">
                <a:solidFill>
                  <a:schemeClr val="tx1"/>
                </a:solidFill>
              </a:rPr>
              <a:t>)</a:t>
            </a:r>
            <a:endParaRPr lang="en-US" dirty="0">
              <a:solidFill>
                <a:schemeClr val="tx1"/>
              </a:solidFill>
            </a:endParaRPr>
          </a:p>
        </p:txBody>
      </p:sp>
      <p:sp>
        <p:nvSpPr>
          <p:cNvPr id="22" name="Oval 21"/>
          <p:cNvSpPr/>
          <p:nvPr/>
        </p:nvSpPr>
        <p:spPr>
          <a:xfrm>
            <a:off x="9137722" y="4642484"/>
            <a:ext cx="2076028" cy="366567"/>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r>
              <a:rPr lang="en-US" dirty="0" err="1" smtClean="0">
                <a:solidFill>
                  <a:schemeClr val="tx1"/>
                </a:solidFill>
              </a:rPr>
              <a:t>const</a:t>
            </a:r>
            <a:r>
              <a:rPr lang="en-US" dirty="0" smtClean="0">
                <a:solidFill>
                  <a:schemeClr val="tx1"/>
                </a:solidFill>
              </a:rPr>
              <a:t> Line&amp;)</a:t>
            </a:r>
            <a:endParaRPr lang="en-US" dirty="0">
              <a:solidFill>
                <a:schemeClr val="tx1"/>
              </a:solidFill>
            </a:endParaRPr>
          </a:p>
        </p:txBody>
      </p:sp>
      <p:sp>
        <p:nvSpPr>
          <p:cNvPr id="23" name="Oval 22"/>
          <p:cNvSpPr/>
          <p:nvPr/>
        </p:nvSpPr>
        <p:spPr>
          <a:xfrm>
            <a:off x="9276454" y="5077326"/>
            <a:ext cx="1584601" cy="366567"/>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endParaRPr lang="en-US" dirty="0">
              <a:solidFill>
                <a:schemeClr val="tx1"/>
              </a:solidFill>
            </a:endParaRPr>
          </a:p>
        </p:txBody>
      </p:sp>
      <p:cxnSp>
        <p:nvCxnSpPr>
          <p:cNvPr id="26" name="Straight Arrow Connector 25"/>
          <p:cNvCxnSpPr>
            <a:stCxn id="19" idx="1"/>
          </p:cNvCxnSpPr>
          <p:nvPr/>
        </p:nvCxnSpPr>
        <p:spPr>
          <a:xfrm flipH="1" flipV="1">
            <a:off x="7849161" y="5557480"/>
            <a:ext cx="2797945" cy="32911"/>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657162" y="6225029"/>
            <a:ext cx="904415" cy="523220"/>
          </a:xfrm>
          <a:prstGeom prst="rect">
            <a:avLst/>
          </a:prstGeom>
          <a:noFill/>
        </p:spPr>
        <p:txBody>
          <a:bodyPr wrap="none" rtlCol="0">
            <a:spAutoFit/>
          </a:bodyPr>
          <a:lstStyle/>
          <a:p>
            <a:r>
              <a:rPr lang="en-US" sz="2800" dirty="0" smtClean="0">
                <a:latin typeface="Arial Narrow" charset="0"/>
                <a:ea typeface="Arial Narrow" charset="0"/>
                <a:cs typeface="Arial Narrow" charset="0"/>
              </a:rPr>
              <a:t>Line1</a:t>
            </a:r>
            <a:endParaRPr lang="en-US" sz="2800" dirty="0">
              <a:latin typeface="Arial Narrow" charset="0"/>
              <a:ea typeface="Arial Narrow" charset="0"/>
              <a:cs typeface="Arial Narrow" charset="0"/>
            </a:endParaRPr>
          </a:p>
        </p:txBody>
      </p:sp>
      <p:sp>
        <p:nvSpPr>
          <p:cNvPr id="29" name="TextBox 28"/>
          <p:cNvSpPr txBox="1"/>
          <p:nvPr/>
        </p:nvSpPr>
        <p:spPr>
          <a:xfrm>
            <a:off x="10535888" y="6219340"/>
            <a:ext cx="904415" cy="523220"/>
          </a:xfrm>
          <a:prstGeom prst="rect">
            <a:avLst/>
          </a:prstGeom>
          <a:noFill/>
        </p:spPr>
        <p:txBody>
          <a:bodyPr wrap="none" rtlCol="0">
            <a:spAutoFit/>
          </a:bodyPr>
          <a:lstStyle/>
          <a:p>
            <a:r>
              <a:rPr lang="en-US" sz="2800" dirty="0" smtClean="0">
                <a:latin typeface="Arial Narrow" charset="0"/>
                <a:ea typeface="Arial Narrow" charset="0"/>
                <a:cs typeface="Arial Narrow" charset="0"/>
              </a:rPr>
              <a:t>Line2</a:t>
            </a:r>
            <a:endParaRPr lang="en-US" sz="2800" dirty="0">
              <a:latin typeface="Arial Narrow" charset="0"/>
              <a:ea typeface="Arial Narrow" charset="0"/>
              <a:cs typeface="Arial Narrow" charset="0"/>
            </a:endParaRPr>
          </a:p>
        </p:txBody>
      </p:sp>
    </p:spTree>
    <p:extLst>
      <p:ext uri="{BB962C8B-B14F-4D97-AF65-F5344CB8AC3E}">
        <p14:creationId xmlns:p14="http://schemas.microsoft.com/office/powerpoint/2010/main" val="3672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Constructor: Uses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Initialize one object from another of the same type.</a:t>
            </a:r>
          </a:p>
          <a:p>
            <a:pPr marL="514350" indent="-514350">
              <a:buFont typeface="+mj-lt"/>
              <a:buAutoNum type="arabicPeriod"/>
            </a:pPr>
            <a:r>
              <a:rPr lang="en-US" dirty="0"/>
              <a:t>Copy an object to pass it as an argument to a function.</a:t>
            </a:r>
          </a:p>
          <a:p>
            <a:pPr marL="514350" indent="-514350">
              <a:buFont typeface="+mj-lt"/>
              <a:buAutoNum type="arabicPeriod"/>
            </a:pPr>
            <a:r>
              <a:rPr lang="en-US" dirty="0"/>
              <a:t>Copy an object to return it from a function.</a:t>
            </a:r>
          </a:p>
          <a:p>
            <a:r>
              <a:rPr lang="en-US" dirty="0"/>
              <a:t>If a copy constructor is not defined in a class, the compiler itself defines </a:t>
            </a:r>
            <a:r>
              <a:rPr lang="en-US" dirty="0" err="1"/>
              <a:t>one.If</a:t>
            </a:r>
            <a:r>
              <a:rPr lang="en-US" dirty="0"/>
              <a:t> the class has pointer variables and has some dynamic memory allocations, then it is a must to have a copy constructor. </a:t>
            </a:r>
          </a:p>
        </p:txBody>
      </p:sp>
    </p:spTree>
    <p:extLst>
      <p:ext uri="{BB962C8B-B14F-4D97-AF65-F5344CB8AC3E}">
        <p14:creationId xmlns:p14="http://schemas.microsoft.com/office/powerpoint/2010/main" val="125926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 vs Deep Copies</a:t>
            </a:r>
          </a:p>
        </p:txBody>
      </p:sp>
      <p:sp>
        <p:nvSpPr>
          <p:cNvPr id="3" name="Content Placeholder 2"/>
          <p:cNvSpPr>
            <a:spLocks noGrp="1"/>
          </p:cNvSpPr>
          <p:nvPr>
            <p:ph idx="1"/>
          </p:nvPr>
        </p:nvSpPr>
        <p:spPr>
          <a:xfrm>
            <a:off x="838200" y="1825624"/>
            <a:ext cx="6477000" cy="4711099"/>
          </a:xfrm>
        </p:spPr>
        <p:txBody>
          <a:bodyPr/>
          <a:lstStyle/>
          <a:p>
            <a:pPr marL="0" indent="0">
              <a:buNone/>
            </a:pPr>
            <a:r>
              <a:rPr lang="en-US" dirty="0"/>
              <a:t>A </a:t>
            </a:r>
            <a:r>
              <a:rPr lang="en-US" b="1" i="1" u="sng" dirty="0"/>
              <a:t>shallow copy</a:t>
            </a:r>
            <a:r>
              <a:rPr lang="en-US" dirty="0"/>
              <a:t> of an object copies all of the member field values. This works well if the fields are values, but may not be what you want for fields that point to dynamically allocated memory. The pointer will be copied. but the memory it points to will not be copied -- the field in both the original object and the copy will then point to the same dynamically allocated memory, which is not usually what you want. </a:t>
            </a:r>
            <a:r>
              <a:rPr lang="en-US" b="1" i="1" u="sng" dirty="0"/>
              <a:t>The default copy constructor and assignment operator make shallow copies.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6573" y="3877276"/>
            <a:ext cx="2222500" cy="2489200"/>
          </a:xfrm>
          <a:prstGeom prst="rect">
            <a:avLst/>
          </a:prstGeom>
        </p:spPr>
      </p:pic>
      <p:sp>
        <p:nvSpPr>
          <p:cNvPr id="5" name="TextBox 4"/>
          <p:cNvSpPr txBox="1"/>
          <p:nvPr/>
        </p:nvSpPr>
        <p:spPr>
          <a:xfrm>
            <a:off x="7512363" y="487854"/>
            <a:ext cx="4477123" cy="3693319"/>
          </a:xfrm>
          <a:prstGeom prst="rect">
            <a:avLst/>
          </a:prstGeom>
          <a:noFill/>
        </p:spPr>
        <p:txBody>
          <a:bodyPr wrap="none" rtlCol="0">
            <a:spAutoFit/>
          </a:bodyPr>
          <a:lstStyle/>
          <a:p>
            <a:r>
              <a:rPr lang="en-US" sz="2400" b="1" dirty="0"/>
              <a:t>// Main function for the program </a:t>
            </a:r>
          </a:p>
          <a:p>
            <a:r>
              <a:rPr lang="en-US" sz="2400" b="1" dirty="0" err="1"/>
              <a:t>int</a:t>
            </a:r>
            <a:r>
              <a:rPr lang="en-US" sz="2400" b="1" dirty="0"/>
              <a:t> main( ) </a:t>
            </a:r>
          </a:p>
          <a:p>
            <a:r>
              <a:rPr lang="en-US" sz="2400" b="1" dirty="0"/>
              <a:t>{</a:t>
            </a:r>
          </a:p>
          <a:p>
            <a:r>
              <a:rPr lang="en-US" sz="2400" b="1" dirty="0"/>
              <a:t>        </a:t>
            </a:r>
            <a:r>
              <a:rPr lang="en-US" sz="2400" b="1" dirty="0" err="1" smtClean="0"/>
              <a:t>int</a:t>
            </a:r>
            <a:r>
              <a:rPr lang="en-US" sz="2400" b="1" dirty="0" smtClean="0"/>
              <a:t>* p = new </a:t>
            </a:r>
            <a:r>
              <a:rPr lang="en-US" sz="2400" b="1" dirty="0" err="1" smtClean="0"/>
              <a:t>int</a:t>
            </a:r>
            <a:r>
              <a:rPr lang="en-US" sz="2400" b="1" dirty="0" smtClean="0"/>
              <a:t>; </a:t>
            </a:r>
          </a:p>
          <a:p>
            <a:r>
              <a:rPr lang="en-US" sz="2400" b="1" dirty="0"/>
              <a:t> </a:t>
            </a:r>
            <a:r>
              <a:rPr lang="en-US" sz="2400" b="1" dirty="0" smtClean="0"/>
              <a:t>       </a:t>
            </a:r>
            <a:r>
              <a:rPr lang="en-US" sz="2400" b="1" dirty="0" err="1" smtClean="0"/>
              <a:t>int</a:t>
            </a:r>
            <a:r>
              <a:rPr lang="en-US" sz="2400" b="1" dirty="0" smtClean="0"/>
              <a:t>* q;</a:t>
            </a:r>
          </a:p>
          <a:p>
            <a:r>
              <a:rPr lang="en-US" sz="2400" b="1" dirty="0"/>
              <a:t> </a:t>
            </a:r>
            <a:r>
              <a:rPr lang="en-US" sz="2400" b="1" dirty="0" smtClean="0"/>
              <a:t>       *p = 100;</a:t>
            </a:r>
          </a:p>
          <a:p>
            <a:r>
              <a:rPr lang="en-US" sz="2400" b="1" dirty="0" smtClean="0"/>
              <a:t>        q = p;</a:t>
            </a:r>
            <a:endParaRPr lang="en-US" sz="2400" b="1" dirty="0"/>
          </a:p>
          <a:p>
            <a:r>
              <a:rPr lang="en-US" sz="2400" b="1" dirty="0"/>
              <a:t>        return 0; </a:t>
            </a:r>
          </a:p>
          <a:p>
            <a:r>
              <a:rPr lang="en-US" sz="2400" b="1" dirty="0"/>
              <a:t>}</a:t>
            </a:r>
          </a:p>
          <a:p>
            <a:endParaRPr lang="en-US" dirty="0"/>
          </a:p>
        </p:txBody>
      </p:sp>
    </p:spTree>
    <p:extLst>
      <p:ext uri="{BB962C8B-B14F-4D97-AF65-F5344CB8AC3E}">
        <p14:creationId xmlns:p14="http://schemas.microsoft.com/office/powerpoint/2010/main" val="81895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 vs Deep Copies</a:t>
            </a:r>
          </a:p>
        </p:txBody>
      </p:sp>
      <p:sp>
        <p:nvSpPr>
          <p:cNvPr id="3" name="Content Placeholder 2"/>
          <p:cNvSpPr>
            <a:spLocks noGrp="1"/>
          </p:cNvSpPr>
          <p:nvPr>
            <p:ph idx="1"/>
          </p:nvPr>
        </p:nvSpPr>
        <p:spPr>
          <a:xfrm>
            <a:off x="838200" y="1825624"/>
            <a:ext cx="4957119" cy="4711099"/>
          </a:xfrm>
        </p:spPr>
        <p:txBody>
          <a:bodyPr/>
          <a:lstStyle/>
          <a:p>
            <a:pPr marL="0" indent="0">
              <a:buNone/>
            </a:pPr>
            <a:r>
              <a:rPr lang="en-US" dirty="0"/>
              <a:t>A </a:t>
            </a:r>
            <a:r>
              <a:rPr lang="en-US" b="1" i="1" u="sng" dirty="0"/>
              <a:t>deep copy</a:t>
            </a:r>
            <a:r>
              <a:rPr lang="en-US" dirty="0"/>
              <a:t> copies all fields, </a:t>
            </a:r>
            <a:r>
              <a:rPr lang="en-US" i="1" dirty="0"/>
              <a:t>and</a:t>
            </a:r>
            <a:r>
              <a:rPr lang="en-US" dirty="0"/>
              <a:t> makes copies of dynamically allocated memory pointed to by the fields. To make a deep copy, you must write a copy constructor and overload the assignment operator, otherwise the copy will point to the original, with </a:t>
            </a:r>
            <a:r>
              <a:rPr lang="en-US" dirty="0" smtClean="0"/>
              <a:t>disastrous </a:t>
            </a:r>
            <a:r>
              <a:rPr lang="en-US" dirty="0"/>
              <a:t>consequences.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170" y="3667639"/>
            <a:ext cx="2349500" cy="2590800"/>
          </a:xfrm>
          <a:prstGeom prst="rect">
            <a:avLst/>
          </a:prstGeom>
        </p:spPr>
      </p:pic>
      <p:sp>
        <p:nvSpPr>
          <p:cNvPr id="5" name="TextBox 4"/>
          <p:cNvSpPr txBox="1"/>
          <p:nvPr/>
        </p:nvSpPr>
        <p:spPr>
          <a:xfrm>
            <a:off x="7116947" y="178936"/>
            <a:ext cx="4477123" cy="3693319"/>
          </a:xfrm>
          <a:prstGeom prst="rect">
            <a:avLst/>
          </a:prstGeom>
          <a:noFill/>
        </p:spPr>
        <p:txBody>
          <a:bodyPr wrap="none" rtlCol="0">
            <a:spAutoFit/>
          </a:bodyPr>
          <a:lstStyle/>
          <a:p>
            <a:r>
              <a:rPr lang="en-US" sz="2400" b="1" dirty="0"/>
              <a:t>// Main function for the program </a:t>
            </a:r>
          </a:p>
          <a:p>
            <a:r>
              <a:rPr lang="en-US" sz="2400" b="1" dirty="0" err="1"/>
              <a:t>int</a:t>
            </a:r>
            <a:r>
              <a:rPr lang="en-US" sz="2400" b="1" dirty="0"/>
              <a:t> main( ) </a:t>
            </a:r>
          </a:p>
          <a:p>
            <a:r>
              <a:rPr lang="en-US" sz="2400" b="1" dirty="0"/>
              <a:t>{</a:t>
            </a:r>
          </a:p>
          <a:p>
            <a:r>
              <a:rPr lang="en-US" sz="2400" b="1" dirty="0"/>
              <a:t>        </a:t>
            </a:r>
            <a:r>
              <a:rPr lang="en-US" sz="2400" b="1" dirty="0" err="1" smtClean="0"/>
              <a:t>int</a:t>
            </a:r>
            <a:r>
              <a:rPr lang="en-US" sz="2400" b="1" dirty="0" smtClean="0"/>
              <a:t>* p = new </a:t>
            </a:r>
            <a:r>
              <a:rPr lang="en-US" sz="2400" b="1" dirty="0" err="1" smtClean="0"/>
              <a:t>int</a:t>
            </a:r>
            <a:r>
              <a:rPr lang="en-US" sz="2400" b="1" dirty="0" smtClean="0"/>
              <a:t>; </a:t>
            </a:r>
          </a:p>
          <a:p>
            <a:r>
              <a:rPr lang="en-US" sz="2400" b="1" dirty="0"/>
              <a:t> </a:t>
            </a:r>
            <a:r>
              <a:rPr lang="en-US" sz="2400" b="1" dirty="0" smtClean="0"/>
              <a:t>       </a:t>
            </a:r>
            <a:r>
              <a:rPr lang="en-US" sz="2400" b="1" dirty="0" err="1" smtClean="0"/>
              <a:t>int</a:t>
            </a:r>
            <a:r>
              <a:rPr lang="en-US" sz="2400" b="1" dirty="0" smtClean="0"/>
              <a:t>* q = new </a:t>
            </a:r>
            <a:r>
              <a:rPr lang="en-US" sz="2400" b="1" dirty="0" err="1" smtClean="0"/>
              <a:t>int</a:t>
            </a:r>
            <a:r>
              <a:rPr lang="en-US" sz="2400" b="1" dirty="0" smtClean="0"/>
              <a:t>;</a:t>
            </a:r>
          </a:p>
          <a:p>
            <a:r>
              <a:rPr lang="en-US" sz="2400" b="1" dirty="0"/>
              <a:t> </a:t>
            </a:r>
            <a:r>
              <a:rPr lang="en-US" sz="2400" b="1" dirty="0" smtClean="0"/>
              <a:t>       *p = 100;</a:t>
            </a:r>
          </a:p>
          <a:p>
            <a:r>
              <a:rPr lang="en-US" sz="2400" b="1" dirty="0" smtClean="0"/>
              <a:t>        *q = *p - 1;</a:t>
            </a:r>
            <a:endParaRPr lang="en-US" sz="2400" b="1" dirty="0"/>
          </a:p>
          <a:p>
            <a:r>
              <a:rPr lang="en-US" sz="2400" b="1" dirty="0"/>
              <a:t>        return 0; </a:t>
            </a:r>
          </a:p>
          <a:p>
            <a:r>
              <a:rPr lang="en-US" sz="2400" b="1" dirty="0"/>
              <a:t>}</a:t>
            </a:r>
          </a:p>
          <a:p>
            <a:endParaRPr lang="en-US" dirty="0"/>
          </a:p>
        </p:txBody>
      </p:sp>
    </p:spTree>
    <p:extLst>
      <p:ext uri="{BB962C8B-B14F-4D97-AF65-F5344CB8AC3E}">
        <p14:creationId xmlns:p14="http://schemas.microsoft.com/office/powerpoint/2010/main" val="277120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most common form of copy constructor is shown here:</a:t>
            </a:r>
          </a:p>
        </p:txBody>
      </p:sp>
      <p:sp>
        <p:nvSpPr>
          <p:cNvPr id="3" name="Content Placeholder 2"/>
          <p:cNvSpPr>
            <a:spLocks noGrp="1"/>
          </p:cNvSpPr>
          <p:nvPr>
            <p:ph idx="1"/>
          </p:nvPr>
        </p:nvSpPr>
        <p:spPr>
          <a:xfrm>
            <a:off x="838200" y="1825625"/>
            <a:ext cx="10515600" cy="1992613"/>
          </a:xfrm>
        </p:spPr>
        <p:txBody>
          <a:bodyPr>
            <a:normAutofit lnSpcReduction="10000"/>
          </a:bodyPr>
          <a:lstStyle/>
          <a:p>
            <a:pPr marL="0" indent="0">
              <a:buNone/>
            </a:pPr>
            <a:r>
              <a:rPr lang="en-US" dirty="0" err="1" smtClean="0">
                <a:effectLst/>
              </a:rPr>
              <a:t>classname</a:t>
            </a:r>
            <a:r>
              <a:rPr lang="en-US" dirty="0" smtClean="0">
                <a:effectLst/>
              </a:rPr>
              <a:t> </a:t>
            </a:r>
            <a:r>
              <a:rPr lang="en-US" dirty="0"/>
              <a:t>(</a:t>
            </a:r>
            <a:r>
              <a:rPr lang="en-US" dirty="0" err="1"/>
              <a:t>const</a:t>
            </a:r>
            <a:r>
              <a:rPr lang="en-US" dirty="0" smtClean="0">
                <a:effectLst/>
              </a:rPr>
              <a:t> </a:t>
            </a:r>
            <a:r>
              <a:rPr lang="en-US" dirty="0" err="1" smtClean="0">
                <a:effectLst/>
              </a:rPr>
              <a:t>classname</a:t>
            </a:r>
            <a:r>
              <a:rPr lang="en-US" dirty="0" smtClean="0">
                <a:effectLst/>
              </a:rPr>
              <a:t> </a:t>
            </a:r>
            <a:r>
              <a:rPr lang="en-US" dirty="0"/>
              <a:t>&amp;</a:t>
            </a:r>
            <a:r>
              <a:rPr lang="en-US" dirty="0" err="1" smtClean="0">
                <a:effectLst/>
              </a:rPr>
              <a:t>obj</a:t>
            </a:r>
            <a:r>
              <a:rPr lang="en-US" dirty="0"/>
              <a:t>)</a:t>
            </a:r>
            <a:r>
              <a:rPr lang="en-US" dirty="0" smtClean="0">
                <a:effectLst/>
              </a:rPr>
              <a:t> </a:t>
            </a:r>
          </a:p>
          <a:p>
            <a:pPr marL="0" indent="0">
              <a:buNone/>
            </a:pPr>
            <a:r>
              <a:rPr lang="en-US" dirty="0" smtClean="0"/>
              <a:t>{</a:t>
            </a:r>
          </a:p>
          <a:p>
            <a:pPr marL="0" indent="0">
              <a:buNone/>
            </a:pPr>
            <a:r>
              <a:rPr lang="en-US" dirty="0">
                <a:effectLst/>
              </a:rPr>
              <a:t> </a:t>
            </a:r>
            <a:r>
              <a:rPr lang="en-US" dirty="0" smtClean="0">
                <a:effectLst/>
              </a:rPr>
              <a:t>        </a:t>
            </a:r>
            <a:r>
              <a:rPr lang="en-US" dirty="0"/>
              <a:t>// body of constructor</a:t>
            </a:r>
            <a:r>
              <a:rPr lang="en-US" dirty="0" smtClean="0">
                <a:effectLst/>
              </a:rPr>
              <a:t> </a:t>
            </a:r>
          </a:p>
          <a:p>
            <a:pPr marL="0" indent="0">
              <a:buNone/>
            </a:pPr>
            <a:r>
              <a:rPr lang="en-US" dirty="0" smtClean="0"/>
              <a:t>}</a:t>
            </a:r>
            <a:endParaRPr lang="en-US" dirty="0"/>
          </a:p>
        </p:txBody>
      </p:sp>
      <p:sp>
        <p:nvSpPr>
          <p:cNvPr id="4" name="TextBox 3"/>
          <p:cNvSpPr txBox="1"/>
          <p:nvPr/>
        </p:nvSpPr>
        <p:spPr>
          <a:xfrm>
            <a:off x="1186249" y="4473146"/>
            <a:ext cx="8501173" cy="954107"/>
          </a:xfrm>
          <a:prstGeom prst="rect">
            <a:avLst/>
          </a:prstGeom>
          <a:noFill/>
        </p:spPr>
        <p:txBody>
          <a:bodyPr wrap="none" rtlCol="0">
            <a:spAutoFit/>
          </a:bodyPr>
          <a:lstStyle/>
          <a:p>
            <a:r>
              <a:rPr lang="en-US" sz="2800" dirty="0"/>
              <a:t>Here, </a:t>
            </a:r>
            <a:r>
              <a:rPr lang="en-US" sz="2800" dirty="0" err="1"/>
              <a:t>obj</a:t>
            </a:r>
            <a:r>
              <a:rPr lang="en-US" sz="2800" dirty="0"/>
              <a:t> is a reference to an object that is being used to </a:t>
            </a:r>
            <a:endParaRPr lang="en-US" sz="2800" dirty="0" smtClean="0"/>
          </a:p>
          <a:p>
            <a:r>
              <a:rPr lang="en-US" sz="2800" dirty="0" smtClean="0"/>
              <a:t>initialize </a:t>
            </a:r>
            <a:r>
              <a:rPr lang="en-US" sz="2800" dirty="0"/>
              <a:t>another object.</a:t>
            </a:r>
          </a:p>
        </p:txBody>
      </p:sp>
    </p:spTree>
    <p:extLst>
      <p:ext uri="{BB962C8B-B14F-4D97-AF65-F5344CB8AC3E}">
        <p14:creationId xmlns:p14="http://schemas.microsoft.com/office/powerpoint/2010/main" val="790130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632" y="365125"/>
            <a:ext cx="11528854" cy="1325563"/>
          </a:xfrm>
        </p:spPr>
        <p:txBody>
          <a:bodyPr/>
          <a:lstStyle/>
          <a:p>
            <a:r>
              <a:rPr lang="en-US" dirty="0" smtClean="0"/>
              <a:t>Copy Constructor: </a:t>
            </a:r>
            <a:r>
              <a:rPr lang="en-US" dirty="0" smtClean="0"/>
              <a:t>An </a:t>
            </a:r>
            <a:r>
              <a:rPr lang="en-US" smtClean="0"/>
              <a:t>Example-function argument </a:t>
            </a:r>
            <a:endParaRPr lang="en-US" dirty="0"/>
          </a:p>
        </p:txBody>
      </p:sp>
      <p:sp>
        <p:nvSpPr>
          <p:cNvPr id="3" name="Content Placeholder 2"/>
          <p:cNvSpPr>
            <a:spLocks noGrp="1"/>
          </p:cNvSpPr>
          <p:nvPr>
            <p:ph idx="1"/>
          </p:nvPr>
        </p:nvSpPr>
        <p:spPr>
          <a:xfrm>
            <a:off x="838200" y="1825625"/>
            <a:ext cx="4648200" cy="4351338"/>
          </a:xfrm>
        </p:spPr>
        <p:txBody>
          <a:bodyPr>
            <a:normAutofit fontScale="62500" lnSpcReduction="20000"/>
          </a:bodyPr>
          <a:lstStyle/>
          <a:p>
            <a:pPr marL="0" indent="0">
              <a:buNone/>
            </a:pPr>
            <a:r>
              <a:rPr lang="en-US" dirty="0"/>
              <a:t>#include</a:t>
            </a:r>
            <a:r>
              <a:rPr lang="en-US" dirty="0" smtClean="0">
                <a:effectLst/>
              </a:rPr>
              <a:t> </a:t>
            </a:r>
            <a:r>
              <a:rPr lang="en-US" dirty="0"/>
              <a:t>&lt;</a:t>
            </a:r>
            <a:r>
              <a:rPr lang="en-US" dirty="0" err="1"/>
              <a:t>iostream</a:t>
            </a:r>
            <a:r>
              <a:rPr lang="en-US" dirty="0"/>
              <a:t>&gt;</a:t>
            </a:r>
            <a:r>
              <a:rPr lang="en-US" dirty="0" smtClean="0">
                <a:effectLst/>
              </a:rPr>
              <a:t> </a:t>
            </a:r>
          </a:p>
          <a:p>
            <a:pPr marL="0" indent="0">
              <a:buNone/>
            </a:pPr>
            <a:r>
              <a:rPr lang="en-US" dirty="0" smtClean="0"/>
              <a:t>using</a:t>
            </a:r>
            <a:r>
              <a:rPr lang="en-US" dirty="0" smtClean="0">
                <a:effectLst/>
              </a:rPr>
              <a:t> </a:t>
            </a:r>
            <a:r>
              <a:rPr lang="en-US" dirty="0"/>
              <a:t>namespace</a:t>
            </a:r>
            <a:r>
              <a:rPr lang="en-US" dirty="0" smtClean="0">
                <a:effectLst/>
              </a:rPr>
              <a:t> </a:t>
            </a:r>
            <a:r>
              <a:rPr lang="en-US" dirty="0" err="1" smtClean="0">
                <a:effectLst/>
              </a:rPr>
              <a:t>std</a:t>
            </a:r>
            <a:r>
              <a:rPr lang="en-US" dirty="0"/>
              <a:t>;</a:t>
            </a:r>
            <a:r>
              <a:rPr lang="en-US" dirty="0" smtClean="0">
                <a:effectLst/>
              </a:rPr>
              <a:t> </a:t>
            </a:r>
          </a:p>
          <a:p>
            <a:pPr marL="0" indent="0">
              <a:buNone/>
            </a:pPr>
            <a:r>
              <a:rPr lang="en-US" dirty="0" smtClean="0"/>
              <a:t>class</a:t>
            </a:r>
            <a:r>
              <a:rPr lang="en-US" dirty="0" smtClean="0">
                <a:effectLst/>
              </a:rPr>
              <a:t> </a:t>
            </a:r>
            <a:r>
              <a:rPr lang="en-US" dirty="0" smtClean="0"/>
              <a:t>Line</a:t>
            </a:r>
            <a:r>
              <a:rPr lang="en-US" dirty="0" smtClean="0">
                <a:effectLst/>
              </a:rPr>
              <a:t> </a:t>
            </a:r>
          </a:p>
          <a:p>
            <a:pPr marL="0" indent="0">
              <a:buNone/>
            </a:pPr>
            <a:r>
              <a:rPr lang="en-US" dirty="0" smtClean="0"/>
              <a:t>{</a:t>
            </a:r>
          </a:p>
          <a:p>
            <a:pPr marL="0" indent="0">
              <a:buNone/>
            </a:pPr>
            <a:r>
              <a:rPr lang="en-US" dirty="0" smtClean="0">
                <a:effectLst/>
              </a:rPr>
              <a:t> </a:t>
            </a:r>
            <a:r>
              <a:rPr lang="en-US" dirty="0"/>
              <a:t>public:</a:t>
            </a:r>
            <a:r>
              <a:rPr lang="en-US" dirty="0" smtClean="0">
                <a:effectLst/>
              </a:rPr>
              <a:t> </a:t>
            </a:r>
          </a:p>
          <a:p>
            <a:pPr marL="0" indent="0">
              <a:buNone/>
            </a:pPr>
            <a:r>
              <a:rPr lang="en-US" dirty="0"/>
              <a:t> </a:t>
            </a:r>
            <a:r>
              <a:rPr lang="en-US" dirty="0" smtClean="0"/>
              <a:t>       </a:t>
            </a:r>
            <a:r>
              <a:rPr lang="en-US" dirty="0" err="1" smtClean="0"/>
              <a:t>int</a:t>
            </a:r>
            <a:r>
              <a:rPr lang="en-US" dirty="0" smtClean="0">
                <a:effectLst/>
              </a:rPr>
              <a:t> </a:t>
            </a:r>
            <a:r>
              <a:rPr lang="en-US" dirty="0" err="1" smtClean="0">
                <a:effectLst/>
              </a:rPr>
              <a:t>getLength</a:t>
            </a:r>
            <a:r>
              <a:rPr lang="en-US" dirty="0"/>
              <a:t>(</a:t>
            </a:r>
            <a:r>
              <a:rPr lang="en-US" dirty="0" smtClean="0">
                <a:effectLst/>
              </a:rPr>
              <a:t> </a:t>
            </a:r>
            <a:r>
              <a:rPr lang="en-US" dirty="0"/>
              <a:t>void</a:t>
            </a:r>
            <a:r>
              <a:rPr lang="en-US" dirty="0" smtClean="0">
                <a:effectLst/>
              </a:rPr>
              <a:t> </a:t>
            </a:r>
            <a:r>
              <a:rPr lang="en-US" dirty="0"/>
              <a:t>);</a:t>
            </a:r>
            <a:r>
              <a:rPr lang="en-US" dirty="0" smtClean="0">
                <a:effectLst/>
              </a:rPr>
              <a:t>  </a:t>
            </a:r>
          </a:p>
          <a:p>
            <a:pPr marL="0" indent="0">
              <a:buNone/>
            </a:pPr>
            <a:r>
              <a:rPr lang="en-US" dirty="0"/>
              <a:t> </a:t>
            </a:r>
            <a:r>
              <a:rPr lang="en-US" dirty="0" smtClean="0"/>
              <a:t>       Line</a:t>
            </a:r>
            <a:r>
              <a:rPr lang="en-US" dirty="0"/>
              <a:t>(</a:t>
            </a:r>
            <a:r>
              <a:rPr lang="en-US" dirty="0" smtClean="0">
                <a:effectLst/>
              </a:rPr>
              <a:t> </a:t>
            </a:r>
            <a:r>
              <a:rPr lang="en-US" dirty="0" err="1"/>
              <a:t>int</a:t>
            </a:r>
            <a:r>
              <a:rPr lang="en-US" dirty="0" smtClean="0">
                <a:effectLst/>
              </a:rPr>
              <a:t> </a:t>
            </a:r>
            <a:r>
              <a:rPr lang="en-US" dirty="0" err="1" smtClean="0">
                <a:effectLst/>
              </a:rPr>
              <a:t>len</a:t>
            </a:r>
            <a:r>
              <a:rPr lang="en-US" dirty="0" smtClean="0">
                <a:effectLst/>
              </a:rPr>
              <a:t> </a:t>
            </a:r>
            <a:r>
              <a:rPr lang="en-US" dirty="0"/>
              <a:t>);</a:t>
            </a:r>
            <a:r>
              <a:rPr lang="en-US" dirty="0" smtClean="0">
                <a:effectLst/>
              </a:rPr>
              <a:t> </a:t>
            </a:r>
            <a:r>
              <a:rPr lang="en-US" dirty="0"/>
              <a:t>// simple constructor</a:t>
            </a:r>
            <a:r>
              <a:rPr lang="en-US" dirty="0" smtClean="0">
                <a:effectLst/>
              </a:rPr>
              <a:t> </a:t>
            </a:r>
          </a:p>
          <a:p>
            <a:pPr marL="0" indent="0">
              <a:buNone/>
            </a:pPr>
            <a:r>
              <a:rPr lang="en-US" dirty="0"/>
              <a:t> </a:t>
            </a:r>
            <a:r>
              <a:rPr lang="en-US" dirty="0" smtClean="0"/>
              <a:t>       Line</a:t>
            </a:r>
            <a:r>
              <a:rPr lang="en-US" dirty="0"/>
              <a:t>(</a:t>
            </a:r>
            <a:r>
              <a:rPr lang="en-US" dirty="0" smtClean="0">
                <a:effectLst/>
              </a:rPr>
              <a:t> </a:t>
            </a:r>
            <a:r>
              <a:rPr lang="en-US" dirty="0" err="1"/>
              <a:t>const</a:t>
            </a:r>
            <a:r>
              <a:rPr lang="en-US" dirty="0" smtClean="0">
                <a:effectLst/>
              </a:rPr>
              <a:t> </a:t>
            </a:r>
            <a:r>
              <a:rPr lang="en-US" dirty="0"/>
              <a:t>Line</a:t>
            </a:r>
            <a:r>
              <a:rPr lang="en-US" dirty="0" smtClean="0">
                <a:effectLst/>
              </a:rPr>
              <a:t> </a:t>
            </a:r>
            <a:r>
              <a:rPr lang="en-US" dirty="0"/>
              <a:t>&amp;</a:t>
            </a:r>
            <a:r>
              <a:rPr lang="en-US" dirty="0" err="1" smtClean="0">
                <a:effectLst/>
              </a:rPr>
              <a:t>obj</a:t>
            </a:r>
            <a:r>
              <a:rPr lang="en-US" dirty="0"/>
              <a:t>);</a:t>
            </a:r>
            <a:r>
              <a:rPr lang="en-US" dirty="0" smtClean="0">
                <a:effectLst/>
              </a:rPr>
              <a:t> </a:t>
            </a:r>
            <a:r>
              <a:rPr lang="en-US" dirty="0"/>
              <a:t>// copy constructor</a:t>
            </a:r>
            <a:r>
              <a:rPr lang="en-US" dirty="0" smtClean="0">
                <a:effectLst/>
              </a:rPr>
              <a:t> </a:t>
            </a:r>
          </a:p>
          <a:p>
            <a:pPr marL="0" indent="0">
              <a:buNone/>
            </a:pPr>
            <a:r>
              <a:rPr lang="en-US" dirty="0"/>
              <a:t> </a:t>
            </a:r>
            <a:r>
              <a:rPr lang="en-US" dirty="0" smtClean="0"/>
              <a:t>       ~</a:t>
            </a:r>
            <a:r>
              <a:rPr lang="en-US" dirty="0"/>
              <a:t>Line();</a:t>
            </a:r>
            <a:r>
              <a:rPr lang="en-US" dirty="0" smtClean="0">
                <a:effectLst/>
              </a:rPr>
              <a:t> </a:t>
            </a:r>
            <a:r>
              <a:rPr lang="en-US" dirty="0"/>
              <a:t>// destructor</a:t>
            </a:r>
            <a:r>
              <a:rPr lang="en-US" dirty="0" smtClean="0">
                <a:effectLst/>
              </a:rPr>
              <a:t> </a:t>
            </a:r>
          </a:p>
          <a:p>
            <a:pPr marL="0" indent="0">
              <a:buNone/>
            </a:pPr>
            <a:r>
              <a:rPr lang="en-US" dirty="0"/>
              <a:t> </a:t>
            </a:r>
            <a:r>
              <a:rPr lang="en-US" dirty="0" smtClean="0"/>
              <a:t>private</a:t>
            </a:r>
            <a:r>
              <a:rPr lang="en-US" dirty="0"/>
              <a:t>:</a:t>
            </a:r>
            <a:r>
              <a:rPr lang="en-US" dirty="0" smtClean="0">
                <a:effectLst/>
              </a:rPr>
              <a:t> </a:t>
            </a:r>
          </a:p>
          <a:p>
            <a:pPr marL="0" indent="0">
              <a:buNone/>
            </a:pPr>
            <a:r>
              <a:rPr lang="en-US" dirty="0"/>
              <a:t> </a:t>
            </a:r>
            <a:r>
              <a:rPr lang="en-US" dirty="0" smtClean="0"/>
              <a:t>       </a:t>
            </a:r>
            <a:r>
              <a:rPr lang="en-US" dirty="0" err="1" smtClean="0"/>
              <a:t>int</a:t>
            </a:r>
            <a:r>
              <a:rPr lang="en-US" dirty="0" smtClean="0">
                <a:effectLst/>
              </a:rPr>
              <a:t> </a:t>
            </a:r>
            <a:r>
              <a:rPr lang="en-US" dirty="0"/>
              <a:t>*</a:t>
            </a:r>
            <a:r>
              <a:rPr lang="en-US" dirty="0" err="1" smtClean="0">
                <a:effectLst/>
              </a:rPr>
              <a:t>ptr</a:t>
            </a:r>
            <a:r>
              <a:rPr lang="en-US" dirty="0"/>
              <a:t>;</a:t>
            </a:r>
            <a:r>
              <a:rPr lang="en-US" dirty="0" smtClean="0">
                <a:effectLst/>
              </a:rPr>
              <a:t> </a:t>
            </a:r>
          </a:p>
          <a:p>
            <a:pPr marL="0" indent="0">
              <a:buNone/>
            </a:pPr>
            <a:r>
              <a:rPr lang="en-US" dirty="0" smtClean="0"/>
              <a:t>};</a:t>
            </a:r>
            <a:r>
              <a:rPr lang="en-US" dirty="0" smtClean="0">
                <a:effectLst/>
              </a:rPr>
              <a:t> </a:t>
            </a:r>
            <a:r>
              <a:rPr lang="en-US" dirty="0" smtClean="0"/>
              <a:t/>
            </a:r>
            <a:br>
              <a:rPr lang="en-US" dirty="0" smtClean="0"/>
            </a:br>
            <a:endParaRPr lang="en-US" dirty="0"/>
          </a:p>
        </p:txBody>
      </p:sp>
      <p:sp>
        <p:nvSpPr>
          <p:cNvPr id="5" name="Oval 4"/>
          <p:cNvSpPr/>
          <p:nvPr/>
        </p:nvSpPr>
        <p:spPr>
          <a:xfrm>
            <a:off x="7302857" y="1977081"/>
            <a:ext cx="1705232" cy="3027405"/>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735343" y="4263081"/>
            <a:ext cx="790833" cy="369332"/>
          </a:xfrm>
          <a:prstGeom prst="rect">
            <a:avLst/>
          </a:prstGeom>
          <a:noFill/>
          <a:ln w="19050">
            <a:solidFill>
              <a:schemeClr val="tx1"/>
            </a:solidFill>
          </a:ln>
        </p:spPr>
        <p:txBody>
          <a:bodyPr wrap="square" rtlCol="0">
            <a:spAutoFit/>
          </a:bodyPr>
          <a:lstStyle/>
          <a:p>
            <a:pPr algn="ctr"/>
            <a:r>
              <a:rPr lang="en-US" dirty="0" err="1" smtClean="0"/>
              <a:t>ptr</a:t>
            </a:r>
            <a:endParaRPr lang="en-US" dirty="0"/>
          </a:p>
        </p:txBody>
      </p:sp>
      <p:sp>
        <p:nvSpPr>
          <p:cNvPr id="7" name="Oval 6"/>
          <p:cNvSpPr/>
          <p:nvPr/>
        </p:nvSpPr>
        <p:spPr>
          <a:xfrm>
            <a:off x="6178392" y="2475471"/>
            <a:ext cx="1952367"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getLength</a:t>
            </a:r>
            <a:r>
              <a:rPr lang="en-US" dirty="0" smtClean="0">
                <a:solidFill>
                  <a:schemeClr val="tx1"/>
                </a:solidFill>
              </a:rPr>
              <a:t>()</a:t>
            </a:r>
            <a:endParaRPr lang="en-US" dirty="0">
              <a:solidFill>
                <a:schemeClr val="tx1"/>
              </a:solidFill>
            </a:endParaRPr>
          </a:p>
        </p:txBody>
      </p:sp>
      <p:sp>
        <p:nvSpPr>
          <p:cNvPr id="9" name="Oval 8"/>
          <p:cNvSpPr/>
          <p:nvPr/>
        </p:nvSpPr>
        <p:spPr>
          <a:xfrm>
            <a:off x="6046581" y="2973867"/>
            <a:ext cx="1952367"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r>
              <a:rPr lang="en-US" dirty="0" err="1" smtClean="0">
                <a:solidFill>
                  <a:schemeClr val="tx1"/>
                </a:solidFill>
              </a:rPr>
              <a:t>int</a:t>
            </a:r>
            <a:r>
              <a:rPr lang="en-US" dirty="0" smtClean="0">
                <a:solidFill>
                  <a:schemeClr val="tx1"/>
                </a:solidFill>
              </a:rPr>
              <a:t>)</a:t>
            </a:r>
            <a:endParaRPr lang="en-US" dirty="0">
              <a:solidFill>
                <a:schemeClr val="tx1"/>
              </a:solidFill>
            </a:endParaRPr>
          </a:p>
        </p:txBody>
      </p:sp>
      <p:sp>
        <p:nvSpPr>
          <p:cNvPr id="10" name="Oval 9"/>
          <p:cNvSpPr/>
          <p:nvPr/>
        </p:nvSpPr>
        <p:spPr>
          <a:xfrm>
            <a:off x="5807689" y="3449724"/>
            <a:ext cx="2557849"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r>
              <a:rPr lang="en-US" dirty="0" err="1" smtClean="0">
                <a:solidFill>
                  <a:schemeClr val="tx1"/>
                </a:solidFill>
              </a:rPr>
              <a:t>const</a:t>
            </a:r>
            <a:r>
              <a:rPr lang="en-US" dirty="0" smtClean="0">
                <a:solidFill>
                  <a:schemeClr val="tx1"/>
                </a:solidFill>
              </a:rPr>
              <a:t> Line&amp;)</a:t>
            </a:r>
            <a:endParaRPr lang="en-US" dirty="0">
              <a:solidFill>
                <a:schemeClr val="tx1"/>
              </a:solidFill>
            </a:endParaRPr>
          </a:p>
        </p:txBody>
      </p:sp>
      <p:sp>
        <p:nvSpPr>
          <p:cNvPr id="11" name="Oval 10"/>
          <p:cNvSpPr/>
          <p:nvPr/>
        </p:nvSpPr>
        <p:spPr>
          <a:xfrm>
            <a:off x="6046580" y="3917364"/>
            <a:ext cx="1952367"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endParaRPr lang="en-US" dirty="0">
              <a:solidFill>
                <a:schemeClr val="tx1"/>
              </a:solidFill>
            </a:endParaRPr>
          </a:p>
        </p:txBody>
      </p:sp>
      <p:sp>
        <p:nvSpPr>
          <p:cNvPr id="12" name="TextBox 11"/>
          <p:cNvSpPr txBox="1"/>
          <p:nvPr/>
        </p:nvSpPr>
        <p:spPr>
          <a:xfrm>
            <a:off x="9928661" y="3737502"/>
            <a:ext cx="790833" cy="369332"/>
          </a:xfrm>
          <a:prstGeom prst="rect">
            <a:avLst/>
          </a:prstGeom>
          <a:noFill/>
          <a:ln w="19050">
            <a:solidFill>
              <a:schemeClr val="tx1"/>
            </a:solidFill>
          </a:ln>
        </p:spPr>
        <p:txBody>
          <a:bodyPr wrap="square" rtlCol="0">
            <a:spAutoFit/>
          </a:bodyPr>
          <a:lstStyle/>
          <a:p>
            <a:pPr algn="ctr"/>
            <a:endParaRPr lang="en-US" dirty="0"/>
          </a:p>
        </p:txBody>
      </p:sp>
      <p:sp>
        <p:nvSpPr>
          <p:cNvPr id="13" name="TextBox 12"/>
          <p:cNvSpPr txBox="1"/>
          <p:nvPr/>
        </p:nvSpPr>
        <p:spPr>
          <a:xfrm>
            <a:off x="10157266" y="4139511"/>
            <a:ext cx="605482" cy="369332"/>
          </a:xfrm>
          <a:prstGeom prst="rect">
            <a:avLst/>
          </a:prstGeom>
          <a:noFill/>
        </p:spPr>
        <p:txBody>
          <a:bodyPr wrap="square" rtlCol="0">
            <a:spAutoFit/>
          </a:bodyPr>
          <a:lstStyle/>
          <a:p>
            <a:r>
              <a:rPr lang="en-US" smtClean="0"/>
              <a:t>int</a:t>
            </a:r>
            <a:endParaRPr lang="en-US" dirty="0"/>
          </a:p>
        </p:txBody>
      </p:sp>
      <p:cxnSp>
        <p:nvCxnSpPr>
          <p:cNvPr id="15" name="Straight Arrow Connector 14"/>
          <p:cNvCxnSpPr>
            <a:endCxn id="12" idx="1"/>
          </p:cNvCxnSpPr>
          <p:nvPr/>
        </p:nvCxnSpPr>
        <p:spPr>
          <a:xfrm flipV="1">
            <a:off x="8526176" y="3922168"/>
            <a:ext cx="1402485" cy="374136"/>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7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333632" y="365125"/>
            <a:ext cx="11528854" cy="1325563"/>
          </a:xfrm>
        </p:spPr>
        <p:txBody>
          <a:bodyPr/>
          <a:lstStyle/>
          <a:p>
            <a:r>
              <a:rPr lang="en-US" dirty="0" smtClean="0"/>
              <a:t>Copy Constructor: </a:t>
            </a:r>
            <a:r>
              <a:rPr lang="en-US" dirty="0" smtClean="0"/>
              <a:t>An </a:t>
            </a:r>
            <a:r>
              <a:rPr lang="en-US" smtClean="0"/>
              <a:t>Example-function argument </a:t>
            </a:r>
            <a:endParaRPr lang="en-US" dirty="0"/>
          </a:p>
        </p:txBody>
      </p:sp>
      <p:sp>
        <p:nvSpPr>
          <p:cNvPr id="3" name="Content Placeholder 2"/>
          <p:cNvSpPr>
            <a:spLocks noGrp="1"/>
          </p:cNvSpPr>
          <p:nvPr>
            <p:ph idx="1"/>
          </p:nvPr>
        </p:nvSpPr>
        <p:spPr>
          <a:xfrm>
            <a:off x="489118" y="1463525"/>
            <a:ext cx="5443160" cy="4351338"/>
          </a:xfrm>
        </p:spPr>
        <p:txBody>
          <a:bodyPr>
            <a:noAutofit/>
          </a:bodyPr>
          <a:lstStyle/>
          <a:p>
            <a:pPr marL="0" indent="0">
              <a:lnSpc>
                <a:spcPct val="100000"/>
              </a:lnSpc>
              <a:spcBef>
                <a:spcPts val="0"/>
              </a:spcBef>
              <a:buNone/>
            </a:pPr>
            <a:r>
              <a:rPr lang="en-US" sz="1800" dirty="0"/>
              <a:t>// Member functions definitions including constructor</a:t>
            </a:r>
            <a:r>
              <a:rPr lang="en-US" sz="1800" dirty="0" smtClean="0">
                <a:effectLst/>
              </a:rPr>
              <a:t> </a:t>
            </a:r>
          </a:p>
          <a:p>
            <a:pPr marL="0" indent="0">
              <a:lnSpc>
                <a:spcPct val="100000"/>
              </a:lnSpc>
              <a:spcBef>
                <a:spcPts val="0"/>
              </a:spcBef>
              <a:buNone/>
            </a:pPr>
            <a:r>
              <a:rPr lang="en-US" sz="1800" dirty="0" smtClean="0"/>
              <a:t>Line</a:t>
            </a:r>
            <a:r>
              <a:rPr lang="en-US" sz="1800" dirty="0"/>
              <a:t>::Line(</a:t>
            </a:r>
            <a:r>
              <a:rPr lang="en-US" sz="1800" dirty="0" err="1"/>
              <a:t>int</a:t>
            </a:r>
            <a:r>
              <a:rPr lang="en-US" sz="1800" dirty="0" smtClean="0">
                <a:effectLst/>
              </a:rPr>
              <a:t> </a:t>
            </a:r>
            <a:r>
              <a:rPr lang="en-US" sz="1800" dirty="0" err="1" smtClean="0">
                <a:effectLst/>
              </a:rPr>
              <a:t>len</a:t>
            </a:r>
            <a:r>
              <a:rPr lang="en-US" sz="1800" dirty="0"/>
              <a:t>)</a:t>
            </a:r>
            <a:r>
              <a:rPr lang="en-US" sz="1800" dirty="0" smtClean="0">
                <a:effectLst/>
              </a:rPr>
              <a:t> </a:t>
            </a:r>
            <a:r>
              <a:rPr lang="en-US" sz="1800" dirty="0" smtClean="0"/>
              <a:t>{</a:t>
            </a:r>
            <a:r>
              <a:rPr lang="en-US" sz="1800" dirty="0" smtClean="0">
                <a:effectLst/>
              </a:rPr>
              <a:t> </a:t>
            </a:r>
          </a:p>
          <a:p>
            <a:pPr marL="0" indent="0">
              <a:lnSpc>
                <a:spcPct val="100000"/>
              </a:lnSpc>
              <a:spcBef>
                <a:spcPts val="0"/>
              </a:spcBef>
              <a:buNone/>
            </a:pPr>
            <a:r>
              <a:rPr lang="en-US" sz="1800" dirty="0"/>
              <a:t> </a:t>
            </a:r>
            <a:r>
              <a:rPr lang="en-US" sz="1800" dirty="0" smtClean="0"/>
              <a:t>      </a:t>
            </a:r>
            <a:r>
              <a:rPr lang="en-US" sz="1800" dirty="0" err="1" smtClean="0">
                <a:effectLst/>
              </a:rPr>
              <a:t>cout</a:t>
            </a:r>
            <a:r>
              <a:rPr lang="en-US" sz="1800" dirty="0" smtClean="0">
                <a:effectLst/>
              </a:rPr>
              <a:t> </a:t>
            </a:r>
            <a:r>
              <a:rPr lang="en-US" sz="1800" dirty="0"/>
              <a:t>&lt;&lt;</a:t>
            </a:r>
            <a:r>
              <a:rPr lang="en-US" sz="1800" dirty="0" smtClean="0">
                <a:effectLst/>
              </a:rPr>
              <a:t> </a:t>
            </a:r>
            <a:r>
              <a:rPr lang="en-US" sz="1800" dirty="0"/>
              <a:t>"Normal constructor allocating </a:t>
            </a:r>
            <a:r>
              <a:rPr lang="en-US" sz="1800" dirty="0" err="1"/>
              <a:t>ptr</a:t>
            </a:r>
            <a:r>
              <a:rPr lang="en-US" sz="1800" dirty="0"/>
              <a:t>"</a:t>
            </a:r>
            <a:r>
              <a:rPr lang="en-US" sz="1800" dirty="0" smtClean="0">
                <a:effectLst/>
              </a:rPr>
              <a:t> </a:t>
            </a:r>
            <a:r>
              <a:rPr lang="en-US" sz="1800" dirty="0"/>
              <a:t>&lt;&lt;</a:t>
            </a:r>
            <a:r>
              <a:rPr lang="en-US" sz="1800" dirty="0" smtClean="0">
                <a:effectLst/>
              </a:rPr>
              <a:t> </a:t>
            </a:r>
            <a:r>
              <a:rPr lang="en-US" sz="1800" dirty="0" err="1" smtClean="0">
                <a:effectLst/>
              </a:rPr>
              <a:t>endl</a:t>
            </a:r>
            <a:r>
              <a:rPr lang="en-US" sz="1800" dirty="0"/>
              <a:t>;</a:t>
            </a:r>
            <a:r>
              <a:rPr lang="en-US" sz="1800" dirty="0" smtClean="0">
                <a:effectLst/>
              </a:rPr>
              <a:t> </a:t>
            </a:r>
            <a:r>
              <a:rPr lang="en-US" sz="1800" dirty="0"/>
              <a:t>// allocate memory for the pointer;</a:t>
            </a:r>
            <a:r>
              <a:rPr lang="en-US" sz="1800" dirty="0" smtClean="0">
                <a:effectLst/>
              </a:rPr>
              <a:t> </a:t>
            </a:r>
          </a:p>
          <a:p>
            <a:pPr marL="0" indent="0">
              <a:lnSpc>
                <a:spcPct val="100000"/>
              </a:lnSpc>
              <a:spcBef>
                <a:spcPts val="0"/>
              </a:spcBef>
              <a:buNone/>
            </a:pPr>
            <a:r>
              <a:rPr lang="en-US" sz="1800" dirty="0"/>
              <a:t> </a:t>
            </a:r>
            <a:r>
              <a:rPr lang="en-US" sz="1800" dirty="0" smtClean="0"/>
              <a:t>      </a:t>
            </a:r>
            <a:r>
              <a:rPr lang="en-US" sz="1800" dirty="0" err="1" smtClean="0">
                <a:effectLst/>
              </a:rPr>
              <a:t>ptr</a:t>
            </a:r>
            <a:r>
              <a:rPr lang="en-US" sz="1800" dirty="0" smtClean="0">
                <a:effectLst/>
              </a:rPr>
              <a:t> </a:t>
            </a:r>
            <a:r>
              <a:rPr lang="en-US" sz="1800" dirty="0"/>
              <a:t>=</a:t>
            </a:r>
            <a:r>
              <a:rPr lang="en-US" sz="1800" dirty="0" smtClean="0">
                <a:effectLst/>
              </a:rPr>
              <a:t> </a:t>
            </a:r>
            <a:r>
              <a:rPr lang="en-US" sz="1800" dirty="0"/>
              <a:t>new</a:t>
            </a:r>
            <a:r>
              <a:rPr lang="en-US" sz="1800" dirty="0" smtClean="0">
                <a:effectLst/>
              </a:rPr>
              <a:t> </a:t>
            </a:r>
            <a:r>
              <a:rPr lang="en-US" sz="1800" dirty="0" err="1"/>
              <a:t>int</a:t>
            </a:r>
            <a:r>
              <a:rPr lang="en-US" sz="1800" dirty="0"/>
              <a:t>;</a:t>
            </a:r>
            <a:r>
              <a:rPr lang="en-US" sz="1800" dirty="0" smtClean="0">
                <a:effectLst/>
              </a:rPr>
              <a:t> </a:t>
            </a:r>
            <a:r>
              <a:rPr lang="en-US" sz="1800" dirty="0"/>
              <a:t>*</a:t>
            </a:r>
            <a:r>
              <a:rPr lang="en-US" sz="1800" dirty="0" err="1" smtClean="0">
                <a:effectLst/>
              </a:rPr>
              <a:t>ptr</a:t>
            </a:r>
            <a:r>
              <a:rPr lang="en-US" sz="1800" dirty="0" smtClean="0">
                <a:effectLst/>
              </a:rPr>
              <a:t> </a:t>
            </a:r>
            <a:r>
              <a:rPr lang="en-US" sz="1800" dirty="0"/>
              <a:t>=</a:t>
            </a:r>
            <a:r>
              <a:rPr lang="en-US" sz="1800" dirty="0" smtClean="0">
                <a:effectLst/>
              </a:rPr>
              <a:t> </a:t>
            </a:r>
            <a:r>
              <a:rPr lang="en-US" sz="1800" dirty="0" err="1" smtClean="0">
                <a:effectLst/>
              </a:rPr>
              <a:t>len</a:t>
            </a:r>
            <a:r>
              <a:rPr lang="en-US" sz="1800" dirty="0"/>
              <a:t>;</a:t>
            </a:r>
            <a:r>
              <a:rPr lang="en-US" sz="1800" dirty="0" smtClean="0">
                <a:effectLst/>
              </a:rPr>
              <a:t> </a:t>
            </a:r>
          </a:p>
          <a:p>
            <a:pPr marL="0" indent="0">
              <a:lnSpc>
                <a:spcPct val="100000"/>
              </a:lnSpc>
              <a:spcBef>
                <a:spcPts val="0"/>
              </a:spcBef>
              <a:buNone/>
            </a:pPr>
            <a:r>
              <a:rPr lang="en-US" sz="1800" dirty="0"/>
              <a:t> </a:t>
            </a:r>
            <a:r>
              <a:rPr lang="en-US" sz="1800" dirty="0" smtClean="0"/>
              <a:t>}</a:t>
            </a:r>
            <a:r>
              <a:rPr lang="en-US" sz="1800" dirty="0" smtClean="0">
                <a:effectLst/>
              </a:rPr>
              <a:t> </a:t>
            </a:r>
          </a:p>
          <a:p>
            <a:pPr marL="0" indent="0">
              <a:lnSpc>
                <a:spcPct val="100000"/>
              </a:lnSpc>
              <a:spcBef>
                <a:spcPts val="0"/>
              </a:spcBef>
              <a:buNone/>
            </a:pPr>
            <a:r>
              <a:rPr lang="en-US" sz="1800" dirty="0" smtClean="0"/>
              <a:t>Line</a:t>
            </a:r>
            <a:r>
              <a:rPr lang="en-US" sz="1800" dirty="0"/>
              <a:t>::Line(</a:t>
            </a:r>
            <a:r>
              <a:rPr lang="en-US" sz="1800" dirty="0" err="1"/>
              <a:t>const</a:t>
            </a:r>
            <a:r>
              <a:rPr lang="en-US" sz="1800" dirty="0" smtClean="0">
                <a:effectLst/>
              </a:rPr>
              <a:t> </a:t>
            </a:r>
            <a:r>
              <a:rPr lang="en-US" sz="1800" dirty="0"/>
              <a:t>Line</a:t>
            </a:r>
            <a:r>
              <a:rPr lang="en-US" sz="1800" dirty="0" smtClean="0">
                <a:effectLst/>
              </a:rPr>
              <a:t> </a:t>
            </a:r>
            <a:r>
              <a:rPr lang="en-US" sz="1800" dirty="0"/>
              <a:t>&amp;</a:t>
            </a:r>
            <a:r>
              <a:rPr lang="en-US" sz="1800" dirty="0" err="1" smtClean="0">
                <a:effectLst/>
              </a:rPr>
              <a:t>obj</a:t>
            </a:r>
            <a:r>
              <a:rPr lang="en-US" sz="1800" dirty="0"/>
              <a:t>)</a:t>
            </a:r>
            <a:r>
              <a:rPr lang="en-US" sz="1800" dirty="0" smtClean="0">
                <a:effectLst/>
              </a:rPr>
              <a:t> </a:t>
            </a:r>
            <a:r>
              <a:rPr lang="en-US" sz="1800" dirty="0" smtClean="0"/>
              <a:t>{</a:t>
            </a:r>
            <a:r>
              <a:rPr lang="en-US" sz="1800" dirty="0" smtClean="0">
                <a:effectLst/>
              </a:rPr>
              <a:t> </a:t>
            </a:r>
          </a:p>
          <a:p>
            <a:pPr marL="0" indent="0">
              <a:lnSpc>
                <a:spcPct val="100000"/>
              </a:lnSpc>
              <a:spcBef>
                <a:spcPts val="0"/>
              </a:spcBef>
              <a:buNone/>
            </a:pPr>
            <a:r>
              <a:rPr lang="en-US" sz="1800" dirty="0"/>
              <a:t> </a:t>
            </a:r>
            <a:r>
              <a:rPr lang="en-US" sz="1800" dirty="0" smtClean="0"/>
              <a:t>      </a:t>
            </a:r>
            <a:r>
              <a:rPr lang="en-US" sz="1800" dirty="0" err="1" smtClean="0">
                <a:effectLst/>
              </a:rPr>
              <a:t>cout</a:t>
            </a:r>
            <a:r>
              <a:rPr lang="en-US" sz="1800" dirty="0" smtClean="0">
                <a:effectLst/>
              </a:rPr>
              <a:t> </a:t>
            </a:r>
            <a:r>
              <a:rPr lang="en-US" sz="1800" dirty="0"/>
              <a:t>&lt;&lt;</a:t>
            </a:r>
            <a:r>
              <a:rPr lang="en-US" sz="1800" dirty="0" smtClean="0">
                <a:effectLst/>
              </a:rPr>
              <a:t> </a:t>
            </a:r>
            <a:r>
              <a:rPr lang="en-US" sz="1800" dirty="0"/>
              <a:t>"Copy constructor allocating </a:t>
            </a:r>
            <a:r>
              <a:rPr lang="en-US" sz="1800" dirty="0" err="1"/>
              <a:t>ptr</a:t>
            </a:r>
            <a:r>
              <a:rPr lang="en-US" sz="1800" dirty="0"/>
              <a:t>."</a:t>
            </a:r>
            <a:r>
              <a:rPr lang="en-US" sz="1800" dirty="0" smtClean="0">
                <a:effectLst/>
              </a:rPr>
              <a:t> </a:t>
            </a:r>
            <a:r>
              <a:rPr lang="en-US" sz="1800" dirty="0"/>
              <a:t>&lt;&lt;</a:t>
            </a:r>
            <a:r>
              <a:rPr lang="en-US" sz="1800" dirty="0" smtClean="0">
                <a:effectLst/>
              </a:rPr>
              <a:t> </a:t>
            </a:r>
            <a:r>
              <a:rPr lang="en-US" sz="1800" dirty="0" err="1" smtClean="0">
                <a:effectLst/>
              </a:rPr>
              <a:t>endl</a:t>
            </a:r>
            <a:r>
              <a:rPr lang="en-US" sz="1800" dirty="0" smtClean="0"/>
              <a:t>;</a:t>
            </a:r>
            <a:endParaRPr lang="en-US" sz="1800" dirty="0" smtClean="0">
              <a:effectLst/>
            </a:endParaRPr>
          </a:p>
          <a:p>
            <a:pPr marL="0" indent="0">
              <a:lnSpc>
                <a:spcPct val="100000"/>
              </a:lnSpc>
              <a:spcBef>
                <a:spcPts val="0"/>
              </a:spcBef>
              <a:buNone/>
            </a:pPr>
            <a:r>
              <a:rPr lang="en-US" sz="1800" dirty="0" smtClean="0">
                <a:effectLst/>
              </a:rPr>
              <a:t>       </a:t>
            </a:r>
            <a:r>
              <a:rPr lang="en-US" sz="1800" dirty="0" err="1" smtClean="0">
                <a:effectLst/>
              </a:rPr>
              <a:t>ptr</a:t>
            </a:r>
            <a:r>
              <a:rPr lang="en-US" sz="1800" dirty="0" smtClean="0">
                <a:effectLst/>
              </a:rPr>
              <a:t> </a:t>
            </a:r>
            <a:r>
              <a:rPr lang="en-US" sz="1800" dirty="0"/>
              <a:t>=</a:t>
            </a:r>
            <a:r>
              <a:rPr lang="en-US" sz="1800" dirty="0" smtClean="0">
                <a:effectLst/>
              </a:rPr>
              <a:t> </a:t>
            </a:r>
            <a:r>
              <a:rPr lang="en-US" sz="1800" dirty="0"/>
              <a:t>new</a:t>
            </a:r>
            <a:r>
              <a:rPr lang="en-US" sz="1800" dirty="0" smtClean="0">
                <a:effectLst/>
              </a:rPr>
              <a:t> </a:t>
            </a:r>
            <a:r>
              <a:rPr lang="en-US" sz="1800" dirty="0" err="1"/>
              <a:t>int</a:t>
            </a:r>
            <a:r>
              <a:rPr lang="en-US" sz="1800" dirty="0"/>
              <a:t>;</a:t>
            </a:r>
            <a:r>
              <a:rPr lang="en-US" sz="1800" dirty="0" smtClean="0">
                <a:effectLst/>
              </a:rPr>
              <a:t> </a:t>
            </a:r>
          </a:p>
          <a:p>
            <a:pPr marL="0" indent="0">
              <a:lnSpc>
                <a:spcPct val="100000"/>
              </a:lnSpc>
              <a:spcBef>
                <a:spcPts val="0"/>
              </a:spcBef>
              <a:buNone/>
            </a:pPr>
            <a:r>
              <a:rPr lang="en-US" sz="1800" dirty="0"/>
              <a:t> </a:t>
            </a:r>
            <a:r>
              <a:rPr lang="en-US" sz="1800" dirty="0" smtClean="0"/>
              <a:t>      *</a:t>
            </a:r>
            <a:r>
              <a:rPr lang="en-US" sz="1800" dirty="0" err="1" smtClean="0">
                <a:effectLst/>
              </a:rPr>
              <a:t>ptr</a:t>
            </a:r>
            <a:r>
              <a:rPr lang="en-US" sz="1800" dirty="0" smtClean="0">
                <a:effectLst/>
              </a:rPr>
              <a:t> </a:t>
            </a:r>
            <a:r>
              <a:rPr lang="en-US" sz="1800" dirty="0"/>
              <a:t>=</a:t>
            </a:r>
            <a:r>
              <a:rPr lang="en-US" sz="1800" dirty="0" smtClean="0">
                <a:effectLst/>
              </a:rPr>
              <a:t> </a:t>
            </a:r>
            <a:r>
              <a:rPr lang="en-US" sz="1800" dirty="0"/>
              <a:t>*</a:t>
            </a:r>
            <a:r>
              <a:rPr lang="en-US" sz="1800" dirty="0" err="1" smtClean="0">
                <a:effectLst/>
              </a:rPr>
              <a:t>obj</a:t>
            </a:r>
            <a:r>
              <a:rPr lang="en-US" sz="1800" dirty="0" err="1"/>
              <a:t>.</a:t>
            </a:r>
            <a:r>
              <a:rPr lang="en-US" sz="1800" dirty="0" err="1" smtClean="0">
                <a:effectLst/>
              </a:rPr>
              <a:t>ptr</a:t>
            </a:r>
            <a:r>
              <a:rPr lang="en-US" sz="1800" dirty="0"/>
              <a:t>;</a:t>
            </a:r>
            <a:r>
              <a:rPr lang="en-US" sz="1800" dirty="0" smtClean="0">
                <a:effectLst/>
              </a:rPr>
              <a:t> </a:t>
            </a:r>
            <a:r>
              <a:rPr lang="en-US" sz="1800" dirty="0"/>
              <a:t>// copy the value</a:t>
            </a:r>
            <a:r>
              <a:rPr lang="en-US" sz="1800" dirty="0" smtClean="0">
                <a:effectLst/>
              </a:rPr>
              <a:t> </a:t>
            </a:r>
          </a:p>
          <a:p>
            <a:pPr marL="0" indent="0">
              <a:lnSpc>
                <a:spcPct val="100000"/>
              </a:lnSpc>
              <a:spcBef>
                <a:spcPts val="0"/>
              </a:spcBef>
              <a:buNone/>
            </a:pPr>
            <a:r>
              <a:rPr lang="en-US" sz="1800" dirty="0"/>
              <a:t> </a:t>
            </a:r>
            <a:r>
              <a:rPr lang="en-US" sz="1800" dirty="0" smtClean="0"/>
              <a:t>}</a:t>
            </a:r>
            <a:r>
              <a:rPr lang="en-US" sz="1800" dirty="0" smtClean="0">
                <a:effectLst/>
              </a:rPr>
              <a:t> </a:t>
            </a:r>
          </a:p>
          <a:p>
            <a:pPr marL="0" indent="0">
              <a:lnSpc>
                <a:spcPct val="100000"/>
              </a:lnSpc>
              <a:spcBef>
                <a:spcPts val="0"/>
              </a:spcBef>
              <a:buNone/>
            </a:pPr>
            <a:r>
              <a:rPr lang="en-US" sz="1800" dirty="0" smtClean="0"/>
              <a:t>Line</a:t>
            </a:r>
            <a:r>
              <a:rPr lang="en-US" sz="1800" dirty="0"/>
              <a:t>::~Line(void)</a:t>
            </a:r>
            <a:r>
              <a:rPr lang="en-US" sz="1800" dirty="0" smtClean="0">
                <a:effectLst/>
              </a:rPr>
              <a:t> </a:t>
            </a:r>
            <a:r>
              <a:rPr lang="en-US" sz="1800" dirty="0" smtClean="0"/>
              <a:t>{</a:t>
            </a:r>
            <a:r>
              <a:rPr lang="en-US" sz="1800" dirty="0" smtClean="0">
                <a:effectLst/>
              </a:rPr>
              <a:t> </a:t>
            </a:r>
          </a:p>
          <a:p>
            <a:pPr marL="0" indent="0">
              <a:lnSpc>
                <a:spcPct val="100000"/>
              </a:lnSpc>
              <a:spcBef>
                <a:spcPts val="0"/>
              </a:spcBef>
              <a:buNone/>
            </a:pPr>
            <a:r>
              <a:rPr lang="en-US" sz="1800" dirty="0"/>
              <a:t> </a:t>
            </a:r>
            <a:r>
              <a:rPr lang="en-US" sz="1800" dirty="0" smtClean="0"/>
              <a:t>      </a:t>
            </a:r>
            <a:r>
              <a:rPr lang="en-US" sz="1800" dirty="0" err="1" smtClean="0">
                <a:effectLst/>
              </a:rPr>
              <a:t>cout</a:t>
            </a:r>
            <a:r>
              <a:rPr lang="en-US" sz="1800" dirty="0" smtClean="0">
                <a:effectLst/>
              </a:rPr>
              <a:t> </a:t>
            </a:r>
            <a:r>
              <a:rPr lang="en-US" sz="1800" dirty="0"/>
              <a:t>&lt;&lt;</a:t>
            </a:r>
            <a:r>
              <a:rPr lang="en-US" sz="1800" dirty="0" smtClean="0">
                <a:effectLst/>
              </a:rPr>
              <a:t> </a:t>
            </a:r>
            <a:r>
              <a:rPr lang="en-US" sz="1800" dirty="0"/>
              <a:t>"Freeing memory!"</a:t>
            </a:r>
            <a:r>
              <a:rPr lang="en-US" sz="1800" dirty="0" smtClean="0">
                <a:effectLst/>
              </a:rPr>
              <a:t> </a:t>
            </a:r>
            <a:r>
              <a:rPr lang="en-US" sz="1800" dirty="0"/>
              <a:t>&lt;&lt;</a:t>
            </a:r>
            <a:r>
              <a:rPr lang="en-US" sz="1800" dirty="0" smtClean="0">
                <a:effectLst/>
              </a:rPr>
              <a:t> </a:t>
            </a:r>
            <a:r>
              <a:rPr lang="en-US" sz="1800" dirty="0" err="1" smtClean="0">
                <a:effectLst/>
              </a:rPr>
              <a:t>endl</a:t>
            </a:r>
            <a:r>
              <a:rPr lang="en-US" sz="1800" dirty="0"/>
              <a:t>;</a:t>
            </a:r>
            <a:r>
              <a:rPr lang="en-US" sz="1800" dirty="0" smtClean="0">
                <a:effectLst/>
              </a:rPr>
              <a:t> </a:t>
            </a:r>
          </a:p>
          <a:p>
            <a:pPr marL="0" indent="0">
              <a:lnSpc>
                <a:spcPct val="100000"/>
              </a:lnSpc>
              <a:spcBef>
                <a:spcPts val="0"/>
              </a:spcBef>
              <a:buNone/>
            </a:pPr>
            <a:r>
              <a:rPr lang="en-US" sz="1800" dirty="0"/>
              <a:t> </a:t>
            </a:r>
            <a:r>
              <a:rPr lang="en-US" sz="1800" dirty="0" smtClean="0"/>
              <a:t>      delete</a:t>
            </a:r>
            <a:r>
              <a:rPr lang="en-US" sz="1800" dirty="0" smtClean="0">
                <a:effectLst/>
              </a:rPr>
              <a:t> </a:t>
            </a:r>
            <a:r>
              <a:rPr lang="en-US" sz="1800" dirty="0" err="1" smtClean="0">
                <a:effectLst/>
              </a:rPr>
              <a:t>ptr</a:t>
            </a:r>
            <a:r>
              <a:rPr lang="en-US" sz="1800" dirty="0"/>
              <a:t>;</a:t>
            </a:r>
            <a:r>
              <a:rPr lang="en-US" sz="1800" dirty="0" smtClean="0">
                <a:effectLst/>
              </a:rPr>
              <a:t> </a:t>
            </a:r>
          </a:p>
          <a:p>
            <a:pPr marL="0" indent="0">
              <a:lnSpc>
                <a:spcPct val="100000"/>
              </a:lnSpc>
              <a:spcBef>
                <a:spcPts val="0"/>
              </a:spcBef>
              <a:buNone/>
            </a:pPr>
            <a:r>
              <a:rPr lang="en-US" sz="1800" dirty="0"/>
              <a:t> </a:t>
            </a:r>
            <a:r>
              <a:rPr lang="en-US" sz="1800" dirty="0" smtClean="0"/>
              <a:t>}</a:t>
            </a:r>
            <a:r>
              <a:rPr lang="en-US" sz="1800" dirty="0" smtClean="0">
                <a:effectLst/>
              </a:rPr>
              <a:t> </a:t>
            </a:r>
          </a:p>
          <a:p>
            <a:pPr marL="0" indent="0">
              <a:lnSpc>
                <a:spcPct val="100000"/>
              </a:lnSpc>
              <a:spcBef>
                <a:spcPts val="0"/>
              </a:spcBef>
              <a:buNone/>
            </a:pPr>
            <a:r>
              <a:rPr lang="en-US" sz="1800" dirty="0" err="1" smtClean="0"/>
              <a:t>int</a:t>
            </a:r>
            <a:r>
              <a:rPr lang="en-US" sz="1800" dirty="0" smtClean="0">
                <a:effectLst/>
              </a:rPr>
              <a:t> </a:t>
            </a:r>
            <a:r>
              <a:rPr lang="en-US" sz="1800" dirty="0"/>
              <a:t>Line::</a:t>
            </a:r>
            <a:r>
              <a:rPr lang="en-US" sz="1800" dirty="0" err="1" smtClean="0">
                <a:effectLst/>
              </a:rPr>
              <a:t>getLength</a:t>
            </a:r>
            <a:r>
              <a:rPr lang="en-US" sz="1800" dirty="0"/>
              <a:t>(</a:t>
            </a:r>
            <a:r>
              <a:rPr lang="en-US" sz="1800" dirty="0" smtClean="0">
                <a:effectLst/>
              </a:rPr>
              <a:t> </a:t>
            </a:r>
            <a:r>
              <a:rPr lang="en-US" sz="1800" dirty="0"/>
              <a:t>void</a:t>
            </a:r>
            <a:r>
              <a:rPr lang="en-US" sz="1800" dirty="0" smtClean="0">
                <a:effectLst/>
              </a:rPr>
              <a:t> </a:t>
            </a:r>
            <a:r>
              <a:rPr lang="en-US" sz="1800" dirty="0"/>
              <a:t>)</a:t>
            </a:r>
            <a:r>
              <a:rPr lang="en-US" sz="1800" dirty="0" smtClean="0">
                <a:effectLst/>
              </a:rPr>
              <a:t> </a:t>
            </a:r>
            <a:r>
              <a:rPr lang="en-US" sz="1800" dirty="0" smtClean="0"/>
              <a:t>{</a:t>
            </a:r>
            <a:r>
              <a:rPr lang="en-US" sz="1800" dirty="0" smtClean="0">
                <a:effectLst/>
              </a:rPr>
              <a:t> </a:t>
            </a:r>
          </a:p>
          <a:p>
            <a:pPr marL="0" indent="0">
              <a:lnSpc>
                <a:spcPct val="100000"/>
              </a:lnSpc>
              <a:spcBef>
                <a:spcPts val="0"/>
              </a:spcBef>
              <a:buNone/>
            </a:pPr>
            <a:r>
              <a:rPr lang="en-US" sz="1800" dirty="0"/>
              <a:t> </a:t>
            </a:r>
            <a:r>
              <a:rPr lang="en-US" sz="1800" dirty="0" smtClean="0"/>
              <a:t>      return</a:t>
            </a:r>
            <a:r>
              <a:rPr lang="en-US" sz="1800" dirty="0" smtClean="0">
                <a:effectLst/>
              </a:rPr>
              <a:t> </a:t>
            </a:r>
            <a:r>
              <a:rPr lang="en-US" sz="1800" dirty="0"/>
              <a:t>*</a:t>
            </a:r>
            <a:r>
              <a:rPr lang="en-US" sz="1800" dirty="0" err="1" smtClean="0">
                <a:effectLst/>
              </a:rPr>
              <a:t>ptr</a:t>
            </a:r>
            <a:r>
              <a:rPr lang="en-US" sz="1800" dirty="0"/>
              <a:t>;</a:t>
            </a:r>
            <a:r>
              <a:rPr lang="en-US" sz="1800" dirty="0" smtClean="0">
                <a:effectLst/>
              </a:rPr>
              <a:t> </a:t>
            </a:r>
          </a:p>
          <a:p>
            <a:pPr marL="0" indent="0">
              <a:lnSpc>
                <a:spcPct val="100000"/>
              </a:lnSpc>
              <a:spcBef>
                <a:spcPts val="0"/>
              </a:spcBef>
              <a:buNone/>
            </a:pPr>
            <a:r>
              <a:rPr lang="en-US" sz="1800" dirty="0" smtClean="0"/>
              <a:t>}</a:t>
            </a:r>
            <a:endParaRPr lang="en-US" sz="1800" dirty="0"/>
          </a:p>
        </p:txBody>
      </p:sp>
      <p:sp>
        <p:nvSpPr>
          <p:cNvPr id="5" name="Oval 4"/>
          <p:cNvSpPr/>
          <p:nvPr/>
        </p:nvSpPr>
        <p:spPr>
          <a:xfrm>
            <a:off x="7302857" y="1977081"/>
            <a:ext cx="1705232" cy="3027405"/>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735343" y="4263081"/>
            <a:ext cx="790833" cy="369332"/>
          </a:xfrm>
          <a:prstGeom prst="rect">
            <a:avLst/>
          </a:prstGeom>
          <a:noFill/>
          <a:ln w="19050">
            <a:solidFill>
              <a:schemeClr val="tx1"/>
            </a:solidFill>
          </a:ln>
        </p:spPr>
        <p:txBody>
          <a:bodyPr wrap="square" rtlCol="0">
            <a:spAutoFit/>
          </a:bodyPr>
          <a:lstStyle/>
          <a:p>
            <a:pPr algn="ctr"/>
            <a:r>
              <a:rPr lang="en-US" dirty="0" err="1" smtClean="0"/>
              <a:t>ptr</a:t>
            </a:r>
            <a:endParaRPr lang="en-US" dirty="0"/>
          </a:p>
        </p:txBody>
      </p:sp>
      <p:sp>
        <p:nvSpPr>
          <p:cNvPr id="7" name="Oval 6"/>
          <p:cNvSpPr/>
          <p:nvPr/>
        </p:nvSpPr>
        <p:spPr>
          <a:xfrm>
            <a:off x="6178392" y="2475471"/>
            <a:ext cx="1952367"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getLength</a:t>
            </a:r>
            <a:r>
              <a:rPr lang="en-US" dirty="0" smtClean="0">
                <a:solidFill>
                  <a:schemeClr val="tx1"/>
                </a:solidFill>
              </a:rPr>
              <a:t>()</a:t>
            </a:r>
            <a:endParaRPr lang="en-US" dirty="0">
              <a:solidFill>
                <a:schemeClr val="tx1"/>
              </a:solidFill>
            </a:endParaRPr>
          </a:p>
        </p:txBody>
      </p:sp>
      <p:sp>
        <p:nvSpPr>
          <p:cNvPr id="9" name="Oval 8"/>
          <p:cNvSpPr/>
          <p:nvPr/>
        </p:nvSpPr>
        <p:spPr>
          <a:xfrm>
            <a:off x="6046581" y="2973867"/>
            <a:ext cx="1952367"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r>
              <a:rPr lang="en-US" dirty="0" err="1" smtClean="0">
                <a:solidFill>
                  <a:schemeClr val="tx1"/>
                </a:solidFill>
              </a:rPr>
              <a:t>int</a:t>
            </a:r>
            <a:r>
              <a:rPr lang="en-US" dirty="0" smtClean="0">
                <a:solidFill>
                  <a:schemeClr val="tx1"/>
                </a:solidFill>
              </a:rPr>
              <a:t>)</a:t>
            </a:r>
            <a:endParaRPr lang="en-US" dirty="0">
              <a:solidFill>
                <a:schemeClr val="tx1"/>
              </a:solidFill>
            </a:endParaRPr>
          </a:p>
        </p:txBody>
      </p:sp>
      <p:sp>
        <p:nvSpPr>
          <p:cNvPr id="10" name="Oval 9"/>
          <p:cNvSpPr/>
          <p:nvPr/>
        </p:nvSpPr>
        <p:spPr>
          <a:xfrm>
            <a:off x="5807689" y="3449724"/>
            <a:ext cx="2557849"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r>
              <a:rPr lang="en-US" dirty="0" err="1" smtClean="0">
                <a:solidFill>
                  <a:schemeClr val="tx1"/>
                </a:solidFill>
              </a:rPr>
              <a:t>const</a:t>
            </a:r>
            <a:r>
              <a:rPr lang="en-US" dirty="0" smtClean="0">
                <a:solidFill>
                  <a:schemeClr val="tx1"/>
                </a:solidFill>
              </a:rPr>
              <a:t> Line&amp;)</a:t>
            </a:r>
            <a:endParaRPr lang="en-US" dirty="0">
              <a:solidFill>
                <a:schemeClr val="tx1"/>
              </a:solidFill>
            </a:endParaRPr>
          </a:p>
        </p:txBody>
      </p:sp>
      <p:sp>
        <p:nvSpPr>
          <p:cNvPr id="11" name="Oval 10"/>
          <p:cNvSpPr/>
          <p:nvPr/>
        </p:nvSpPr>
        <p:spPr>
          <a:xfrm>
            <a:off x="6046580" y="3917364"/>
            <a:ext cx="1952367"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endParaRPr lang="en-US" dirty="0">
              <a:solidFill>
                <a:schemeClr val="tx1"/>
              </a:solidFill>
            </a:endParaRPr>
          </a:p>
        </p:txBody>
      </p:sp>
      <p:sp>
        <p:nvSpPr>
          <p:cNvPr id="12" name="TextBox 11"/>
          <p:cNvSpPr txBox="1"/>
          <p:nvPr/>
        </p:nvSpPr>
        <p:spPr>
          <a:xfrm>
            <a:off x="9928661" y="3737502"/>
            <a:ext cx="790833" cy="369332"/>
          </a:xfrm>
          <a:prstGeom prst="rect">
            <a:avLst/>
          </a:prstGeom>
          <a:noFill/>
          <a:ln w="19050">
            <a:solidFill>
              <a:schemeClr val="tx1"/>
            </a:solidFill>
          </a:ln>
        </p:spPr>
        <p:txBody>
          <a:bodyPr wrap="square" rtlCol="0">
            <a:spAutoFit/>
          </a:bodyPr>
          <a:lstStyle/>
          <a:p>
            <a:pPr algn="ctr"/>
            <a:endParaRPr lang="en-US" dirty="0"/>
          </a:p>
        </p:txBody>
      </p:sp>
      <p:sp>
        <p:nvSpPr>
          <p:cNvPr id="13" name="TextBox 12"/>
          <p:cNvSpPr txBox="1"/>
          <p:nvPr/>
        </p:nvSpPr>
        <p:spPr>
          <a:xfrm>
            <a:off x="10157266" y="4139511"/>
            <a:ext cx="605482" cy="369332"/>
          </a:xfrm>
          <a:prstGeom prst="rect">
            <a:avLst/>
          </a:prstGeom>
          <a:noFill/>
        </p:spPr>
        <p:txBody>
          <a:bodyPr wrap="square" rtlCol="0">
            <a:spAutoFit/>
          </a:bodyPr>
          <a:lstStyle/>
          <a:p>
            <a:r>
              <a:rPr lang="en-US" smtClean="0"/>
              <a:t>int</a:t>
            </a:r>
            <a:endParaRPr lang="en-US" dirty="0"/>
          </a:p>
        </p:txBody>
      </p:sp>
      <p:cxnSp>
        <p:nvCxnSpPr>
          <p:cNvPr id="15" name="Straight Arrow Connector 14"/>
          <p:cNvCxnSpPr>
            <a:endCxn id="12" idx="1"/>
          </p:cNvCxnSpPr>
          <p:nvPr/>
        </p:nvCxnSpPr>
        <p:spPr>
          <a:xfrm flipV="1">
            <a:off x="8526176" y="3922168"/>
            <a:ext cx="1402485" cy="374136"/>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44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333632" y="365125"/>
            <a:ext cx="11528854" cy="1325563"/>
          </a:xfrm>
        </p:spPr>
        <p:txBody>
          <a:bodyPr/>
          <a:lstStyle/>
          <a:p>
            <a:r>
              <a:rPr lang="en-US" dirty="0" smtClean="0"/>
              <a:t>Copy Constructor: </a:t>
            </a:r>
            <a:r>
              <a:rPr lang="en-US" dirty="0" smtClean="0"/>
              <a:t>An </a:t>
            </a:r>
            <a:r>
              <a:rPr lang="en-US" smtClean="0"/>
              <a:t>Example-function argument </a:t>
            </a:r>
            <a:endParaRPr lang="en-US" dirty="0"/>
          </a:p>
        </p:txBody>
      </p:sp>
      <p:sp>
        <p:nvSpPr>
          <p:cNvPr id="3" name="Content Placeholder 2"/>
          <p:cNvSpPr>
            <a:spLocks noGrp="1"/>
          </p:cNvSpPr>
          <p:nvPr>
            <p:ph idx="1"/>
          </p:nvPr>
        </p:nvSpPr>
        <p:spPr>
          <a:xfrm>
            <a:off x="498403" y="2087412"/>
            <a:ext cx="5804597" cy="4351338"/>
          </a:xfrm>
        </p:spPr>
        <p:txBody>
          <a:bodyPr>
            <a:noAutofit/>
          </a:bodyPr>
          <a:lstStyle/>
          <a:p>
            <a:pPr marL="0" indent="0">
              <a:lnSpc>
                <a:spcPct val="100000"/>
              </a:lnSpc>
              <a:spcBef>
                <a:spcPts val="0"/>
              </a:spcBef>
              <a:buNone/>
            </a:pPr>
            <a:r>
              <a:rPr lang="en-US" sz="1800" dirty="0"/>
              <a:t>void</a:t>
            </a:r>
            <a:r>
              <a:rPr lang="en-US" sz="1800" dirty="0" smtClean="0">
                <a:effectLst/>
              </a:rPr>
              <a:t> display</a:t>
            </a:r>
            <a:r>
              <a:rPr lang="en-US" sz="1800" dirty="0"/>
              <a:t>(Line</a:t>
            </a:r>
            <a:r>
              <a:rPr lang="en-US" sz="1800" dirty="0" smtClean="0">
                <a:effectLst/>
              </a:rPr>
              <a:t> </a:t>
            </a:r>
            <a:r>
              <a:rPr lang="en-US" sz="1800" dirty="0" err="1" smtClean="0">
                <a:effectLst/>
              </a:rPr>
              <a:t>obj</a:t>
            </a:r>
            <a:r>
              <a:rPr lang="en-US" sz="1800" dirty="0" smtClean="0"/>
              <a:t>)</a:t>
            </a:r>
            <a:endParaRPr lang="en-US" sz="1800" dirty="0"/>
          </a:p>
          <a:p>
            <a:pPr marL="0" indent="0">
              <a:lnSpc>
                <a:spcPct val="100000"/>
              </a:lnSpc>
              <a:spcBef>
                <a:spcPts val="0"/>
              </a:spcBef>
              <a:buNone/>
            </a:pPr>
            <a:r>
              <a:rPr lang="en-US" sz="1800" dirty="0" smtClean="0"/>
              <a:t>{</a:t>
            </a:r>
            <a:r>
              <a:rPr lang="en-US" sz="1800" dirty="0" smtClean="0">
                <a:effectLst/>
              </a:rPr>
              <a:t> </a:t>
            </a:r>
          </a:p>
          <a:p>
            <a:pPr marL="0" indent="0">
              <a:lnSpc>
                <a:spcPct val="100000"/>
              </a:lnSpc>
              <a:spcBef>
                <a:spcPts val="0"/>
              </a:spcBef>
              <a:buNone/>
            </a:pPr>
            <a:r>
              <a:rPr lang="en-US" sz="1800" dirty="0"/>
              <a:t> </a:t>
            </a:r>
            <a:r>
              <a:rPr lang="en-US" sz="1800" dirty="0" smtClean="0"/>
              <a:t>       </a:t>
            </a:r>
            <a:r>
              <a:rPr lang="en-US" sz="1800" dirty="0" err="1" smtClean="0">
                <a:effectLst/>
              </a:rPr>
              <a:t>cout</a:t>
            </a:r>
            <a:r>
              <a:rPr lang="en-US" sz="1800" dirty="0" smtClean="0">
                <a:effectLst/>
              </a:rPr>
              <a:t> </a:t>
            </a:r>
            <a:r>
              <a:rPr lang="en-US" sz="1800" dirty="0"/>
              <a:t>&lt;&lt;</a:t>
            </a:r>
            <a:r>
              <a:rPr lang="en-US" sz="1800" dirty="0" smtClean="0">
                <a:effectLst/>
              </a:rPr>
              <a:t> </a:t>
            </a:r>
            <a:r>
              <a:rPr lang="en-US" sz="1800" dirty="0"/>
              <a:t>"Length of line : "</a:t>
            </a:r>
            <a:r>
              <a:rPr lang="en-US" sz="1800" dirty="0" smtClean="0">
                <a:effectLst/>
              </a:rPr>
              <a:t> </a:t>
            </a:r>
            <a:r>
              <a:rPr lang="en-US" sz="1800" dirty="0"/>
              <a:t>&lt;&lt;</a:t>
            </a:r>
            <a:r>
              <a:rPr lang="en-US" sz="1800" dirty="0" smtClean="0">
                <a:effectLst/>
              </a:rPr>
              <a:t> </a:t>
            </a:r>
            <a:r>
              <a:rPr lang="en-US" sz="1800" dirty="0" err="1" smtClean="0">
                <a:effectLst/>
              </a:rPr>
              <a:t>obj</a:t>
            </a:r>
            <a:r>
              <a:rPr lang="en-US" sz="1800" dirty="0" err="1"/>
              <a:t>.</a:t>
            </a:r>
            <a:r>
              <a:rPr lang="en-US" sz="1800" dirty="0" err="1" smtClean="0">
                <a:effectLst/>
              </a:rPr>
              <a:t>getLength</a:t>
            </a:r>
            <a:r>
              <a:rPr lang="en-US" sz="1800" dirty="0"/>
              <a:t>()</a:t>
            </a:r>
            <a:r>
              <a:rPr lang="en-US" sz="1800" dirty="0" smtClean="0">
                <a:effectLst/>
              </a:rPr>
              <a:t> </a:t>
            </a:r>
            <a:r>
              <a:rPr lang="en-US" sz="1800" dirty="0"/>
              <a:t>&lt;&lt;</a:t>
            </a:r>
            <a:r>
              <a:rPr lang="en-US" sz="1800" dirty="0" err="1" smtClean="0">
                <a:effectLst/>
              </a:rPr>
              <a:t>endl</a:t>
            </a:r>
            <a:r>
              <a:rPr lang="en-US" sz="1800" dirty="0"/>
              <a:t>;</a:t>
            </a:r>
            <a:r>
              <a:rPr lang="en-US" sz="1800" dirty="0" smtClean="0">
                <a:effectLst/>
              </a:rPr>
              <a:t> </a:t>
            </a:r>
          </a:p>
          <a:p>
            <a:pPr marL="0" indent="0">
              <a:lnSpc>
                <a:spcPct val="100000"/>
              </a:lnSpc>
              <a:spcBef>
                <a:spcPts val="0"/>
              </a:spcBef>
              <a:buNone/>
            </a:pPr>
            <a:r>
              <a:rPr lang="en-US" sz="1800" dirty="0"/>
              <a:t> </a:t>
            </a:r>
            <a:r>
              <a:rPr lang="en-US" sz="1800" dirty="0" smtClean="0"/>
              <a:t>}</a:t>
            </a:r>
            <a:r>
              <a:rPr lang="en-US" sz="1800" dirty="0" smtClean="0">
                <a:effectLst/>
              </a:rPr>
              <a:t> </a:t>
            </a:r>
          </a:p>
          <a:p>
            <a:pPr marL="0" indent="0">
              <a:lnSpc>
                <a:spcPct val="100000"/>
              </a:lnSpc>
              <a:spcBef>
                <a:spcPts val="0"/>
              </a:spcBef>
              <a:buNone/>
            </a:pPr>
            <a:endParaRPr lang="en-US" sz="1800" dirty="0"/>
          </a:p>
          <a:p>
            <a:pPr marL="0" indent="0">
              <a:lnSpc>
                <a:spcPct val="100000"/>
              </a:lnSpc>
              <a:spcBef>
                <a:spcPts val="0"/>
              </a:spcBef>
              <a:buNone/>
            </a:pPr>
            <a:r>
              <a:rPr lang="en-US" sz="1800" dirty="0" smtClean="0"/>
              <a:t>// </a:t>
            </a:r>
            <a:r>
              <a:rPr lang="en-US" sz="1800" dirty="0"/>
              <a:t>Main function for the program</a:t>
            </a:r>
            <a:r>
              <a:rPr lang="en-US" sz="1800" dirty="0" smtClean="0">
                <a:effectLst/>
              </a:rPr>
              <a:t> </a:t>
            </a:r>
          </a:p>
          <a:p>
            <a:pPr marL="0" indent="0">
              <a:lnSpc>
                <a:spcPct val="100000"/>
              </a:lnSpc>
              <a:spcBef>
                <a:spcPts val="0"/>
              </a:spcBef>
              <a:buNone/>
            </a:pPr>
            <a:r>
              <a:rPr lang="en-US" sz="1800" dirty="0" err="1" smtClean="0"/>
              <a:t>int</a:t>
            </a:r>
            <a:r>
              <a:rPr lang="en-US" sz="1800" dirty="0" smtClean="0">
                <a:effectLst/>
              </a:rPr>
              <a:t> main</a:t>
            </a:r>
            <a:r>
              <a:rPr lang="en-US" sz="1800" dirty="0"/>
              <a:t>(</a:t>
            </a:r>
            <a:r>
              <a:rPr lang="en-US" sz="1800" dirty="0" smtClean="0">
                <a:effectLst/>
              </a:rPr>
              <a:t> </a:t>
            </a:r>
            <a:r>
              <a:rPr lang="en-US" sz="1800" dirty="0"/>
              <a:t>)</a:t>
            </a:r>
            <a:r>
              <a:rPr lang="en-US" sz="1800" dirty="0" smtClean="0">
                <a:effectLst/>
              </a:rPr>
              <a:t> </a:t>
            </a:r>
          </a:p>
          <a:p>
            <a:pPr marL="0" indent="0">
              <a:lnSpc>
                <a:spcPct val="100000"/>
              </a:lnSpc>
              <a:spcBef>
                <a:spcPts val="0"/>
              </a:spcBef>
              <a:buNone/>
            </a:pPr>
            <a:r>
              <a:rPr lang="en-US" sz="1800" dirty="0" smtClean="0"/>
              <a:t>{</a:t>
            </a:r>
          </a:p>
          <a:p>
            <a:pPr marL="0" indent="0">
              <a:lnSpc>
                <a:spcPct val="100000"/>
              </a:lnSpc>
              <a:spcBef>
                <a:spcPts val="0"/>
              </a:spcBef>
              <a:buNone/>
            </a:pPr>
            <a:r>
              <a:rPr lang="en-US" sz="1800" dirty="0">
                <a:effectLst/>
              </a:rPr>
              <a:t> </a:t>
            </a:r>
            <a:r>
              <a:rPr lang="en-US" sz="1800" dirty="0" smtClean="0">
                <a:effectLst/>
              </a:rPr>
              <a:t>       </a:t>
            </a:r>
            <a:r>
              <a:rPr lang="en-US" sz="1800" dirty="0"/>
              <a:t>Line</a:t>
            </a:r>
            <a:r>
              <a:rPr lang="en-US" sz="1800" dirty="0" smtClean="0">
                <a:effectLst/>
              </a:rPr>
              <a:t> line</a:t>
            </a:r>
            <a:r>
              <a:rPr lang="en-US" sz="1800" dirty="0"/>
              <a:t>(10);</a:t>
            </a:r>
            <a:r>
              <a:rPr lang="en-US" sz="1800" dirty="0" smtClean="0">
                <a:effectLst/>
              </a:rPr>
              <a:t> </a:t>
            </a:r>
          </a:p>
          <a:p>
            <a:pPr marL="0" indent="0">
              <a:lnSpc>
                <a:spcPct val="100000"/>
              </a:lnSpc>
              <a:spcBef>
                <a:spcPts val="0"/>
              </a:spcBef>
              <a:buNone/>
            </a:pPr>
            <a:r>
              <a:rPr lang="en-US" sz="1800" dirty="0"/>
              <a:t> </a:t>
            </a:r>
            <a:r>
              <a:rPr lang="en-US" sz="1800" dirty="0" smtClean="0"/>
              <a:t>       </a:t>
            </a:r>
            <a:r>
              <a:rPr lang="en-US" sz="1800" dirty="0" smtClean="0">
                <a:effectLst/>
              </a:rPr>
              <a:t>display</a:t>
            </a:r>
            <a:r>
              <a:rPr lang="en-US" sz="1800" dirty="0" smtClean="0"/>
              <a:t>(</a:t>
            </a:r>
            <a:r>
              <a:rPr lang="en-US" sz="1800" dirty="0" smtClean="0">
                <a:effectLst/>
              </a:rPr>
              <a:t>line</a:t>
            </a:r>
            <a:r>
              <a:rPr lang="en-US" sz="1800" dirty="0"/>
              <a:t>);</a:t>
            </a:r>
            <a:r>
              <a:rPr lang="en-US" sz="1800" dirty="0" smtClean="0">
                <a:effectLst/>
              </a:rPr>
              <a:t> </a:t>
            </a:r>
          </a:p>
          <a:p>
            <a:pPr marL="0" indent="0">
              <a:lnSpc>
                <a:spcPct val="100000"/>
              </a:lnSpc>
              <a:spcBef>
                <a:spcPts val="0"/>
              </a:spcBef>
              <a:buNone/>
            </a:pPr>
            <a:r>
              <a:rPr lang="en-US" sz="1800" dirty="0"/>
              <a:t> </a:t>
            </a:r>
            <a:r>
              <a:rPr lang="en-US" sz="1800" dirty="0" smtClean="0"/>
              <a:t>       return</a:t>
            </a:r>
            <a:r>
              <a:rPr lang="en-US" sz="1800" dirty="0" smtClean="0">
                <a:effectLst/>
              </a:rPr>
              <a:t> </a:t>
            </a:r>
            <a:r>
              <a:rPr lang="en-US" sz="1800" dirty="0"/>
              <a:t>0;</a:t>
            </a:r>
            <a:r>
              <a:rPr lang="en-US" sz="1800" dirty="0" smtClean="0">
                <a:effectLst/>
              </a:rPr>
              <a:t> </a:t>
            </a:r>
          </a:p>
          <a:p>
            <a:pPr marL="0" indent="0">
              <a:lnSpc>
                <a:spcPct val="100000"/>
              </a:lnSpc>
              <a:spcBef>
                <a:spcPts val="0"/>
              </a:spcBef>
              <a:buNone/>
            </a:pPr>
            <a:r>
              <a:rPr lang="en-US" sz="1800" dirty="0" smtClean="0"/>
              <a:t>}</a:t>
            </a:r>
          </a:p>
          <a:p>
            <a:pPr marL="0" indent="0">
              <a:lnSpc>
                <a:spcPct val="100000"/>
              </a:lnSpc>
              <a:spcBef>
                <a:spcPts val="0"/>
              </a:spcBef>
              <a:buNone/>
            </a:pPr>
            <a:endParaRPr lang="en-US" sz="1800" dirty="0"/>
          </a:p>
          <a:p>
            <a:pPr marL="0" indent="0">
              <a:lnSpc>
                <a:spcPct val="100000"/>
              </a:lnSpc>
              <a:spcBef>
                <a:spcPts val="0"/>
              </a:spcBef>
              <a:buNone/>
            </a:pPr>
            <a:r>
              <a:rPr lang="en-US" sz="2400" dirty="0"/>
              <a:t>When the above code is compiled and executed, it produces the following result:</a:t>
            </a:r>
          </a:p>
        </p:txBody>
      </p:sp>
      <p:sp>
        <p:nvSpPr>
          <p:cNvPr id="5" name="Oval 4"/>
          <p:cNvSpPr/>
          <p:nvPr/>
        </p:nvSpPr>
        <p:spPr>
          <a:xfrm>
            <a:off x="8019563" y="1495158"/>
            <a:ext cx="1705232" cy="3027405"/>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452049" y="3781158"/>
            <a:ext cx="790833" cy="369332"/>
          </a:xfrm>
          <a:prstGeom prst="rect">
            <a:avLst/>
          </a:prstGeom>
          <a:noFill/>
          <a:ln w="19050">
            <a:solidFill>
              <a:schemeClr val="tx1"/>
            </a:solidFill>
          </a:ln>
        </p:spPr>
        <p:txBody>
          <a:bodyPr wrap="square" rtlCol="0">
            <a:spAutoFit/>
          </a:bodyPr>
          <a:lstStyle/>
          <a:p>
            <a:pPr algn="ctr"/>
            <a:r>
              <a:rPr lang="en-US" dirty="0" err="1" smtClean="0"/>
              <a:t>ptr</a:t>
            </a:r>
            <a:endParaRPr lang="en-US" dirty="0"/>
          </a:p>
        </p:txBody>
      </p:sp>
      <p:sp>
        <p:nvSpPr>
          <p:cNvPr id="7" name="Oval 6"/>
          <p:cNvSpPr/>
          <p:nvPr/>
        </p:nvSpPr>
        <p:spPr>
          <a:xfrm>
            <a:off x="6895098" y="1993548"/>
            <a:ext cx="1952367"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getLength</a:t>
            </a:r>
            <a:r>
              <a:rPr lang="en-US" dirty="0" smtClean="0">
                <a:solidFill>
                  <a:schemeClr val="tx1"/>
                </a:solidFill>
              </a:rPr>
              <a:t>()</a:t>
            </a:r>
            <a:endParaRPr lang="en-US" dirty="0">
              <a:solidFill>
                <a:schemeClr val="tx1"/>
              </a:solidFill>
            </a:endParaRPr>
          </a:p>
        </p:txBody>
      </p:sp>
      <p:sp>
        <p:nvSpPr>
          <p:cNvPr id="9" name="Oval 8"/>
          <p:cNvSpPr/>
          <p:nvPr/>
        </p:nvSpPr>
        <p:spPr>
          <a:xfrm>
            <a:off x="6763287" y="2491944"/>
            <a:ext cx="1952367"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r>
              <a:rPr lang="en-US" dirty="0" err="1" smtClean="0">
                <a:solidFill>
                  <a:schemeClr val="tx1"/>
                </a:solidFill>
              </a:rPr>
              <a:t>int</a:t>
            </a:r>
            <a:r>
              <a:rPr lang="en-US" dirty="0" smtClean="0">
                <a:solidFill>
                  <a:schemeClr val="tx1"/>
                </a:solidFill>
              </a:rPr>
              <a:t>)</a:t>
            </a:r>
            <a:endParaRPr lang="en-US" dirty="0">
              <a:solidFill>
                <a:schemeClr val="tx1"/>
              </a:solidFill>
            </a:endParaRPr>
          </a:p>
        </p:txBody>
      </p:sp>
      <p:sp>
        <p:nvSpPr>
          <p:cNvPr id="10" name="Oval 9"/>
          <p:cNvSpPr/>
          <p:nvPr/>
        </p:nvSpPr>
        <p:spPr>
          <a:xfrm>
            <a:off x="6524395" y="2967801"/>
            <a:ext cx="2557849"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r>
              <a:rPr lang="en-US" dirty="0" err="1" smtClean="0">
                <a:solidFill>
                  <a:schemeClr val="tx1"/>
                </a:solidFill>
              </a:rPr>
              <a:t>const</a:t>
            </a:r>
            <a:r>
              <a:rPr lang="en-US" dirty="0" smtClean="0">
                <a:solidFill>
                  <a:schemeClr val="tx1"/>
                </a:solidFill>
              </a:rPr>
              <a:t> Line&amp;)</a:t>
            </a:r>
            <a:endParaRPr lang="en-US" dirty="0">
              <a:solidFill>
                <a:schemeClr val="tx1"/>
              </a:solidFill>
            </a:endParaRPr>
          </a:p>
        </p:txBody>
      </p:sp>
      <p:sp>
        <p:nvSpPr>
          <p:cNvPr id="11" name="Oval 10"/>
          <p:cNvSpPr/>
          <p:nvPr/>
        </p:nvSpPr>
        <p:spPr>
          <a:xfrm>
            <a:off x="6763286" y="3435441"/>
            <a:ext cx="1952367"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endParaRPr lang="en-US" dirty="0">
              <a:solidFill>
                <a:schemeClr val="tx1"/>
              </a:solidFill>
            </a:endParaRPr>
          </a:p>
        </p:txBody>
      </p:sp>
      <p:sp>
        <p:nvSpPr>
          <p:cNvPr id="12" name="TextBox 11"/>
          <p:cNvSpPr txBox="1"/>
          <p:nvPr/>
        </p:nvSpPr>
        <p:spPr>
          <a:xfrm>
            <a:off x="10645367" y="3255579"/>
            <a:ext cx="790833" cy="369332"/>
          </a:xfrm>
          <a:prstGeom prst="rect">
            <a:avLst/>
          </a:prstGeom>
          <a:noFill/>
          <a:ln w="19050">
            <a:solidFill>
              <a:schemeClr val="tx1"/>
            </a:solidFill>
          </a:ln>
        </p:spPr>
        <p:txBody>
          <a:bodyPr wrap="square" rtlCol="0">
            <a:spAutoFit/>
          </a:bodyPr>
          <a:lstStyle/>
          <a:p>
            <a:pPr algn="ctr"/>
            <a:endParaRPr lang="en-US" dirty="0"/>
          </a:p>
        </p:txBody>
      </p:sp>
      <p:sp>
        <p:nvSpPr>
          <p:cNvPr id="13" name="TextBox 12"/>
          <p:cNvSpPr txBox="1"/>
          <p:nvPr/>
        </p:nvSpPr>
        <p:spPr>
          <a:xfrm>
            <a:off x="10873972" y="3657588"/>
            <a:ext cx="605482" cy="369332"/>
          </a:xfrm>
          <a:prstGeom prst="rect">
            <a:avLst/>
          </a:prstGeom>
          <a:noFill/>
        </p:spPr>
        <p:txBody>
          <a:bodyPr wrap="square" rtlCol="0">
            <a:spAutoFit/>
          </a:bodyPr>
          <a:lstStyle/>
          <a:p>
            <a:r>
              <a:rPr lang="en-US" smtClean="0"/>
              <a:t>int</a:t>
            </a:r>
            <a:endParaRPr lang="en-US" dirty="0"/>
          </a:p>
        </p:txBody>
      </p:sp>
      <p:cxnSp>
        <p:nvCxnSpPr>
          <p:cNvPr id="15" name="Straight Arrow Connector 14"/>
          <p:cNvCxnSpPr>
            <a:endCxn id="12" idx="1"/>
          </p:cNvCxnSpPr>
          <p:nvPr/>
        </p:nvCxnSpPr>
        <p:spPr>
          <a:xfrm flipV="1">
            <a:off x="9242882" y="3440245"/>
            <a:ext cx="1402485" cy="374136"/>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403771" y="4833944"/>
            <a:ext cx="3356945" cy="1477328"/>
          </a:xfrm>
          <a:prstGeom prst="rect">
            <a:avLst/>
          </a:prstGeom>
          <a:solidFill>
            <a:schemeClr val="accent1">
              <a:lumMod val="20000"/>
              <a:lumOff val="80000"/>
            </a:schemeClr>
          </a:solidFill>
        </p:spPr>
        <p:txBody>
          <a:bodyPr wrap="none" rtlCol="0">
            <a:spAutoFit/>
          </a:bodyPr>
          <a:lstStyle/>
          <a:p>
            <a:r>
              <a:rPr lang="en-US" dirty="0"/>
              <a:t>Normal</a:t>
            </a:r>
            <a:r>
              <a:rPr lang="en-US" dirty="0" smtClean="0">
                <a:effectLst/>
              </a:rPr>
              <a:t> constructor allocating </a:t>
            </a:r>
            <a:r>
              <a:rPr lang="en-US" dirty="0" err="1" smtClean="0">
                <a:effectLst/>
              </a:rPr>
              <a:t>ptr</a:t>
            </a:r>
            <a:r>
              <a:rPr lang="en-US" dirty="0" smtClean="0">
                <a:effectLst/>
              </a:rPr>
              <a:t> </a:t>
            </a:r>
          </a:p>
          <a:p>
            <a:r>
              <a:rPr lang="en-US" dirty="0" smtClean="0"/>
              <a:t>Copy</a:t>
            </a:r>
            <a:r>
              <a:rPr lang="en-US" dirty="0" smtClean="0">
                <a:effectLst/>
              </a:rPr>
              <a:t> constructor allocating </a:t>
            </a:r>
            <a:r>
              <a:rPr lang="en-US" dirty="0" err="1" smtClean="0">
                <a:effectLst/>
              </a:rPr>
              <a:t>ptr</a:t>
            </a:r>
            <a:r>
              <a:rPr lang="en-US" dirty="0"/>
              <a:t>.</a:t>
            </a:r>
            <a:r>
              <a:rPr lang="en-US" dirty="0" smtClean="0">
                <a:effectLst/>
              </a:rPr>
              <a:t> </a:t>
            </a:r>
          </a:p>
          <a:p>
            <a:r>
              <a:rPr lang="en-US" dirty="0" smtClean="0"/>
              <a:t>Length</a:t>
            </a:r>
            <a:r>
              <a:rPr lang="en-US" dirty="0" smtClean="0">
                <a:effectLst/>
              </a:rPr>
              <a:t> of line </a:t>
            </a:r>
            <a:r>
              <a:rPr lang="en-US" dirty="0"/>
              <a:t>:</a:t>
            </a:r>
            <a:r>
              <a:rPr lang="en-US" dirty="0" smtClean="0">
                <a:effectLst/>
              </a:rPr>
              <a:t> </a:t>
            </a:r>
            <a:r>
              <a:rPr lang="en-US" dirty="0"/>
              <a:t>10</a:t>
            </a:r>
            <a:r>
              <a:rPr lang="en-US" dirty="0" smtClean="0">
                <a:effectLst/>
              </a:rPr>
              <a:t> </a:t>
            </a:r>
          </a:p>
          <a:p>
            <a:r>
              <a:rPr lang="en-US" dirty="0" smtClean="0"/>
              <a:t>Freeing</a:t>
            </a:r>
            <a:r>
              <a:rPr lang="en-US" dirty="0" smtClean="0">
                <a:effectLst/>
              </a:rPr>
              <a:t> memory</a:t>
            </a:r>
            <a:r>
              <a:rPr lang="en-US" dirty="0"/>
              <a:t>!</a:t>
            </a:r>
            <a:r>
              <a:rPr lang="en-US" dirty="0" smtClean="0">
                <a:effectLst/>
              </a:rPr>
              <a:t> </a:t>
            </a:r>
          </a:p>
          <a:p>
            <a:r>
              <a:rPr lang="en-US" dirty="0" smtClean="0"/>
              <a:t>Freeing</a:t>
            </a:r>
            <a:r>
              <a:rPr lang="en-US" dirty="0" smtClean="0">
                <a:effectLst/>
              </a:rPr>
              <a:t> memory</a:t>
            </a:r>
            <a:r>
              <a:rPr lang="en-US" dirty="0"/>
              <a:t>!</a:t>
            </a:r>
          </a:p>
        </p:txBody>
      </p:sp>
    </p:spTree>
    <p:extLst>
      <p:ext uri="{BB962C8B-B14F-4D97-AF65-F5344CB8AC3E}">
        <p14:creationId xmlns:p14="http://schemas.microsoft.com/office/powerpoint/2010/main" val="4418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333632" y="-17942"/>
            <a:ext cx="11528854" cy="1325563"/>
          </a:xfrm>
        </p:spPr>
        <p:txBody>
          <a:bodyPr/>
          <a:lstStyle/>
          <a:p>
            <a:r>
              <a:rPr lang="en-US" dirty="0" smtClean="0"/>
              <a:t>Copy Constructor: </a:t>
            </a:r>
            <a:r>
              <a:rPr lang="en-US" dirty="0" smtClean="0"/>
              <a:t>An Example-initialize variable</a:t>
            </a:r>
            <a:endParaRPr lang="en-US" dirty="0"/>
          </a:p>
        </p:txBody>
      </p:sp>
      <p:sp>
        <p:nvSpPr>
          <p:cNvPr id="3" name="Content Placeholder 2"/>
          <p:cNvSpPr>
            <a:spLocks noGrp="1"/>
          </p:cNvSpPr>
          <p:nvPr>
            <p:ph idx="1"/>
          </p:nvPr>
        </p:nvSpPr>
        <p:spPr>
          <a:xfrm>
            <a:off x="498403" y="2614820"/>
            <a:ext cx="5804597" cy="3823930"/>
          </a:xfrm>
        </p:spPr>
        <p:txBody>
          <a:bodyPr>
            <a:noAutofit/>
          </a:bodyPr>
          <a:lstStyle/>
          <a:p>
            <a:pPr marL="0" indent="0">
              <a:lnSpc>
                <a:spcPct val="100000"/>
              </a:lnSpc>
              <a:spcBef>
                <a:spcPts val="0"/>
              </a:spcBef>
              <a:buNone/>
            </a:pPr>
            <a:endParaRPr lang="en-US" sz="1800" dirty="0"/>
          </a:p>
          <a:p>
            <a:pPr marL="0" indent="0">
              <a:lnSpc>
                <a:spcPct val="100000"/>
              </a:lnSpc>
              <a:spcBef>
                <a:spcPts val="0"/>
              </a:spcBef>
              <a:buNone/>
            </a:pPr>
            <a:r>
              <a:rPr lang="en-US" sz="1800" dirty="0" smtClean="0"/>
              <a:t>// </a:t>
            </a:r>
            <a:r>
              <a:rPr lang="en-US" sz="1800" dirty="0"/>
              <a:t>Main function for the program</a:t>
            </a:r>
            <a:r>
              <a:rPr lang="en-US" sz="1800" dirty="0" smtClean="0">
                <a:effectLst/>
              </a:rPr>
              <a:t> </a:t>
            </a:r>
          </a:p>
          <a:p>
            <a:pPr marL="0" indent="0">
              <a:lnSpc>
                <a:spcPct val="100000"/>
              </a:lnSpc>
              <a:spcBef>
                <a:spcPts val="0"/>
              </a:spcBef>
              <a:buNone/>
            </a:pPr>
            <a:r>
              <a:rPr lang="en-US" sz="1800" dirty="0" err="1" smtClean="0"/>
              <a:t>int</a:t>
            </a:r>
            <a:r>
              <a:rPr lang="en-US" sz="1800" dirty="0" smtClean="0">
                <a:effectLst/>
              </a:rPr>
              <a:t> main</a:t>
            </a:r>
            <a:r>
              <a:rPr lang="en-US" sz="1800" dirty="0"/>
              <a:t>(</a:t>
            </a:r>
            <a:r>
              <a:rPr lang="en-US" sz="1800" dirty="0" smtClean="0">
                <a:effectLst/>
              </a:rPr>
              <a:t> </a:t>
            </a:r>
            <a:r>
              <a:rPr lang="en-US" sz="1800" dirty="0"/>
              <a:t>)</a:t>
            </a:r>
            <a:r>
              <a:rPr lang="en-US" sz="1800" dirty="0" smtClean="0">
                <a:effectLst/>
              </a:rPr>
              <a:t> </a:t>
            </a:r>
          </a:p>
          <a:p>
            <a:pPr marL="0" indent="0">
              <a:lnSpc>
                <a:spcPct val="100000"/>
              </a:lnSpc>
              <a:spcBef>
                <a:spcPts val="0"/>
              </a:spcBef>
              <a:buNone/>
            </a:pPr>
            <a:r>
              <a:rPr lang="en-US" sz="1800" dirty="0" smtClean="0"/>
              <a:t>{</a:t>
            </a:r>
          </a:p>
          <a:p>
            <a:pPr marL="0" indent="0">
              <a:lnSpc>
                <a:spcPct val="100000"/>
              </a:lnSpc>
              <a:spcBef>
                <a:spcPts val="0"/>
              </a:spcBef>
              <a:buNone/>
            </a:pPr>
            <a:r>
              <a:rPr lang="en-US" sz="1800" dirty="0">
                <a:effectLst/>
              </a:rPr>
              <a:t> </a:t>
            </a:r>
            <a:r>
              <a:rPr lang="en-US" sz="1800" dirty="0" smtClean="0">
                <a:effectLst/>
              </a:rPr>
              <a:t>       </a:t>
            </a:r>
            <a:r>
              <a:rPr lang="en-US" sz="1800" dirty="0"/>
              <a:t>Line</a:t>
            </a:r>
            <a:r>
              <a:rPr lang="en-US" sz="1800" dirty="0" smtClean="0">
                <a:effectLst/>
              </a:rPr>
              <a:t> line1</a:t>
            </a:r>
            <a:r>
              <a:rPr lang="en-US" sz="1800" dirty="0" smtClean="0"/>
              <a:t>(10</a:t>
            </a:r>
            <a:r>
              <a:rPr lang="en-US" sz="1800" dirty="0"/>
              <a:t>);</a:t>
            </a:r>
            <a:r>
              <a:rPr lang="en-US" sz="1800" dirty="0" smtClean="0">
                <a:effectLst/>
              </a:rPr>
              <a:t> </a:t>
            </a:r>
          </a:p>
          <a:p>
            <a:pPr marL="0" indent="0">
              <a:lnSpc>
                <a:spcPct val="100000"/>
              </a:lnSpc>
              <a:spcBef>
                <a:spcPts val="0"/>
              </a:spcBef>
              <a:buNone/>
            </a:pPr>
            <a:r>
              <a:rPr lang="en-US" sz="1800" dirty="0"/>
              <a:t> </a:t>
            </a:r>
            <a:r>
              <a:rPr lang="en-US" sz="1800" dirty="0" smtClean="0"/>
              <a:t>       Line line2 = line1; // This also calls copy constructor</a:t>
            </a:r>
            <a:endParaRPr lang="en-US" sz="1800" dirty="0" smtClean="0">
              <a:effectLst/>
            </a:endParaRPr>
          </a:p>
          <a:p>
            <a:pPr marL="0" indent="0">
              <a:lnSpc>
                <a:spcPct val="100000"/>
              </a:lnSpc>
              <a:spcBef>
                <a:spcPts val="0"/>
              </a:spcBef>
              <a:buNone/>
            </a:pPr>
            <a:r>
              <a:rPr lang="en-US" sz="1800" dirty="0"/>
              <a:t> </a:t>
            </a:r>
            <a:r>
              <a:rPr lang="en-US" sz="1800" dirty="0" smtClean="0"/>
              <a:t>       </a:t>
            </a:r>
            <a:r>
              <a:rPr lang="en-US" sz="1800" dirty="0" smtClean="0">
                <a:effectLst/>
              </a:rPr>
              <a:t>display</a:t>
            </a:r>
            <a:r>
              <a:rPr lang="en-US" sz="1800" dirty="0" smtClean="0"/>
              <a:t>(</a:t>
            </a:r>
            <a:r>
              <a:rPr lang="en-US" sz="1800" dirty="0" smtClean="0">
                <a:effectLst/>
              </a:rPr>
              <a:t>line1</a:t>
            </a:r>
            <a:r>
              <a:rPr lang="en-US" sz="1800" dirty="0" smtClean="0"/>
              <a:t>);</a:t>
            </a:r>
            <a:r>
              <a:rPr lang="en-US" sz="1800" dirty="0" smtClean="0">
                <a:effectLst/>
              </a:rPr>
              <a:t> </a:t>
            </a:r>
          </a:p>
          <a:p>
            <a:pPr marL="0" indent="0">
              <a:lnSpc>
                <a:spcPct val="100000"/>
              </a:lnSpc>
              <a:spcBef>
                <a:spcPts val="0"/>
              </a:spcBef>
              <a:buNone/>
            </a:pPr>
            <a:r>
              <a:rPr lang="en-US" sz="1800" dirty="0"/>
              <a:t> </a:t>
            </a:r>
            <a:r>
              <a:rPr lang="en-US" sz="1800" dirty="0" smtClean="0"/>
              <a:t>       </a:t>
            </a:r>
            <a:r>
              <a:rPr lang="en-US" sz="1800" dirty="0" smtClean="0">
                <a:effectLst/>
              </a:rPr>
              <a:t>display</a:t>
            </a:r>
            <a:r>
              <a:rPr lang="en-US" sz="1800" dirty="0" smtClean="0"/>
              <a:t>(</a:t>
            </a:r>
            <a:r>
              <a:rPr lang="en-US" sz="1800" dirty="0" smtClean="0">
                <a:effectLst/>
              </a:rPr>
              <a:t>line2</a:t>
            </a:r>
            <a:r>
              <a:rPr lang="en-US" sz="1800" dirty="0" smtClean="0"/>
              <a:t>);</a:t>
            </a:r>
            <a:r>
              <a:rPr lang="en-US" sz="1800" dirty="0" smtClean="0">
                <a:effectLst/>
              </a:rPr>
              <a:t> </a:t>
            </a:r>
            <a:endParaRPr lang="en-US" sz="1800" dirty="0" smtClean="0">
              <a:effectLst/>
            </a:endParaRPr>
          </a:p>
          <a:p>
            <a:pPr marL="0" indent="0">
              <a:lnSpc>
                <a:spcPct val="100000"/>
              </a:lnSpc>
              <a:spcBef>
                <a:spcPts val="0"/>
              </a:spcBef>
              <a:buNone/>
            </a:pPr>
            <a:r>
              <a:rPr lang="en-US" sz="1800" dirty="0"/>
              <a:t> </a:t>
            </a:r>
            <a:r>
              <a:rPr lang="en-US" sz="1800" dirty="0" smtClean="0"/>
              <a:t>       return</a:t>
            </a:r>
            <a:r>
              <a:rPr lang="en-US" sz="1800" dirty="0" smtClean="0">
                <a:effectLst/>
              </a:rPr>
              <a:t> </a:t>
            </a:r>
            <a:r>
              <a:rPr lang="en-US" sz="1800" dirty="0"/>
              <a:t>0;</a:t>
            </a:r>
            <a:r>
              <a:rPr lang="en-US" sz="1800" dirty="0" smtClean="0">
                <a:effectLst/>
              </a:rPr>
              <a:t> </a:t>
            </a:r>
          </a:p>
          <a:p>
            <a:pPr marL="0" indent="0">
              <a:lnSpc>
                <a:spcPct val="100000"/>
              </a:lnSpc>
              <a:spcBef>
                <a:spcPts val="0"/>
              </a:spcBef>
              <a:buNone/>
            </a:pPr>
            <a:r>
              <a:rPr lang="en-US" sz="1800" dirty="0" smtClean="0"/>
              <a:t>}</a:t>
            </a:r>
          </a:p>
          <a:p>
            <a:pPr marL="0" indent="0">
              <a:lnSpc>
                <a:spcPct val="100000"/>
              </a:lnSpc>
              <a:spcBef>
                <a:spcPts val="0"/>
              </a:spcBef>
              <a:buNone/>
            </a:pPr>
            <a:endParaRPr lang="en-US" sz="1800" dirty="0"/>
          </a:p>
          <a:p>
            <a:pPr marL="0" indent="0">
              <a:lnSpc>
                <a:spcPct val="100000"/>
              </a:lnSpc>
              <a:spcBef>
                <a:spcPts val="0"/>
              </a:spcBef>
              <a:buNone/>
            </a:pPr>
            <a:r>
              <a:rPr lang="en-US" sz="2400" dirty="0"/>
              <a:t>When the above code is compiled and executed, it produces the following result:</a:t>
            </a:r>
          </a:p>
        </p:txBody>
      </p:sp>
      <p:grpSp>
        <p:nvGrpSpPr>
          <p:cNvPr id="2" name="Group 1"/>
          <p:cNvGrpSpPr/>
          <p:nvPr/>
        </p:nvGrpSpPr>
        <p:grpSpPr>
          <a:xfrm>
            <a:off x="3237471" y="852616"/>
            <a:ext cx="3966518" cy="2928552"/>
            <a:chOff x="6246360" y="852594"/>
            <a:chExt cx="4887098" cy="3027405"/>
          </a:xfrm>
        </p:grpSpPr>
        <p:sp>
          <p:nvSpPr>
            <p:cNvPr id="5" name="Oval 4"/>
            <p:cNvSpPr/>
            <p:nvPr/>
          </p:nvSpPr>
          <p:spPr>
            <a:xfrm>
              <a:off x="7673567" y="852594"/>
              <a:ext cx="1705232" cy="3027405"/>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106053" y="3138594"/>
              <a:ext cx="790833" cy="369332"/>
            </a:xfrm>
            <a:prstGeom prst="rect">
              <a:avLst/>
            </a:prstGeom>
            <a:noFill/>
            <a:ln w="19050">
              <a:solidFill>
                <a:schemeClr val="tx1"/>
              </a:solidFill>
            </a:ln>
          </p:spPr>
          <p:txBody>
            <a:bodyPr wrap="square" rtlCol="0">
              <a:spAutoFit/>
            </a:bodyPr>
            <a:lstStyle/>
            <a:p>
              <a:pPr algn="ctr"/>
              <a:r>
                <a:rPr lang="en-US" dirty="0" err="1" smtClean="0"/>
                <a:t>ptr</a:t>
              </a:r>
              <a:endParaRPr lang="en-US" dirty="0"/>
            </a:p>
          </p:txBody>
        </p:sp>
        <p:sp>
          <p:nvSpPr>
            <p:cNvPr id="7" name="Oval 6"/>
            <p:cNvSpPr/>
            <p:nvPr/>
          </p:nvSpPr>
          <p:spPr>
            <a:xfrm>
              <a:off x="6549102" y="1350984"/>
              <a:ext cx="1952367"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getLength</a:t>
              </a:r>
              <a:r>
                <a:rPr lang="en-US" dirty="0" smtClean="0">
                  <a:solidFill>
                    <a:schemeClr val="tx1"/>
                  </a:solidFill>
                </a:rPr>
                <a:t>()</a:t>
              </a:r>
              <a:endParaRPr lang="en-US" dirty="0">
                <a:solidFill>
                  <a:schemeClr val="tx1"/>
                </a:solidFill>
              </a:endParaRPr>
            </a:p>
          </p:txBody>
        </p:sp>
        <p:sp>
          <p:nvSpPr>
            <p:cNvPr id="9" name="Oval 8"/>
            <p:cNvSpPr/>
            <p:nvPr/>
          </p:nvSpPr>
          <p:spPr>
            <a:xfrm>
              <a:off x="6417291" y="1849380"/>
              <a:ext cx="1952367"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r>
                <a:rPr lang="en-US" dirty="0" err="1" smtClean="0">
                  <a:solidFill>
                    <a:schemeClr val="tx1"/>
                  </a:solidFill>
                </a:rPr>
                <a:t>int</a:t>
              </a:r>
              <a:r>
                <a:rPr lang="en-US" dirty="0" smtClean="0">
                  <a:solidFill>
                    <a:schemeClr val="tx1"/>
                  </a:solidFill>
                </a:rPr>
                <a:t>)</a:t>
              </a:r>
              <a:endParaRPr lang="en-US" dirty="0">
                <a:solidFill>
                  <a:schemeClr val="tx1"/>
                </a:solidFill>
              </a:endParaRPr>
            </a:p>
          </p:txBody>
        </p:sp>
        <p:sp>
          <p:nvSpPr>
            <p:cNvPr id="10" name="Oval 9"/>
            <p:cNvSpPr/>
            <p:nvPr/>
          </p:nvSpPr>
          <p:spPr>
            <a:xfrm>
              <a:off x="6246360" y="2343356"/>
              <a:ext cx="2557849"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r>
                <a:rPr lang="en-US" dirty="0" err="1" smtClean="0">
                  <a:solidFill>
                    <a:schemeClr val="tx1"/>
                  </a:solidFill>
                </a:rPr>
                <a:t>const</a:t>
              </a:r>
              <a:r>
                <a:rPr lang="en-US" dirty="0" smtClean="0">
                  <a:solidFill>
                    <a:schemeClr val="tx1"/>
                  </a:solidFill>
                </a:rPr>
                <a:t> Line&amp;)</a:t>
              </a:r>
              <a:endParaRPr lang="en-US" dirty="0">
                <a:solidFill>
                  <a:schemeClr val="tx1"/>
                </a:solidFill>
              </a:endParaRPr>
            </a:p>
          </p:txBody>
        </p:sp>
        <p:sp>
          <p:nvSpPr>
            <p:cNvPr id="11" name="Oval 10"/>
            <p:cNvSpPr/>
            <p:nvPr/>
          </p:nvSpPr>
          <p:spPr>
            <a:xfrm>
              <a:off x="6417290" y="2792877"/>
              <a:ext cx="1952367"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endParaRPr lang="en-US" dirty="0">
                <a:solidFill>
                  <a:schemeClr val="tx1"/>
                </a:solidFill>
              </a:endParaRPr>
            </a:p>
          </p:txBody>
        </p:sp>
        <p:sp>
          <p:nvSpPr>
            <p:cNvPr id="12" name="TextBox 11"/>
            <p:cNvSpPr txBox="1"/>
            <p:nvPr/>
          </p:nvSpPr>
          <p:spPr>
            <a:xfrm>
              <a:off x="10299371" y="2613015"/>
              <a:ext cx="790833" cy="369332"/>
            </a:xfrm>
            <a:prstGeom prst="rect">
              <a:avLst/>
            </a:prstGeom>
            <a:noFill/>
            <a:ln w="19050">
              <a:solidFill>
                <a:schemeClr val="tx1"/>
              </a:solidFill>
            </a:ln>
          </p:spPr>
          <p:txBody>
            <a:bodyPr wrap="square" rtlCol="0">
              <a:spAutoFit/>
            </a:bodyPr>
            <a:lstStyle/>
            <a:p>
              <a:pPr algn="ctr"/>
              <a:r>
                <a:rPr lang="en-US" dirty="0" smtClean="0"/>
                <a:t>10</a:t>
              </a:r>
              <a:endParaRPr lang="en-US" dirty="0"/>
            </a:p>
          </p:txBody>
        </p:sp>
        <p:sp>
          <p:nvSpPr>
            <p:cNvPr id="13" name="TextBox 12"/>
            <p:cNvSpPr txBox="1"/>
            <p:nvPr/>
          </p:nvSpPr>
          <p:spPr>
            <a:xfrm>
              <a:off x="10527976" y="3015024"/>
              <a:ext cx="605482" cy="369332"/>
            </a:xfrm>
            <a:prstGeom prst="rect">
              <a:avLst/>
            </a:prstGeom>
            <a:noFill/>
          </p:spPr>
          <p:txBody>
            <a:bodyPr wrap="square" rtlCol="0">
              <a:spAutoFit/>
            </a:bodyPr>
            <a:lstStyle/>
            <a:p>
              <a:r>
                <a:rPr lang="en-US" smtClean="0"/>
                <a:t>int</a:t>
              </a:r>
              <a:endParaRPr lang="en-US" dirty="0"/>
            </a:p>
          </p:txBody>
        </p:sp>
        <p:cxnSp>
          <p:nvCxnSpPr>
            <p:cNvPr id="15" name="Straight Arrow Connector 14"/>
            <p:cNvCxnSpPr>
              <a:endCxn id="12" idx="1"/>
            </p:cNvCxnSpPr>
            <p:nvPr/>
          </p:nvCxnSpPr>
          <p:spPr>
            <a:xfrm flipV="1">
              <a:off x="8896886" y="2797681"/>
              <a:ext cx="1402485" cy="374136"/>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7393473" y="3906893"/>
            <a:ext cx="3356945" cy="2862322"/>
          </a:xfrm>
          <a:prstGeom prst="rect">
            <a:avLst/>
          </a:prstGeom>
          <a:solidFill>
            <a:schemeClr val="accent1">
              <a:lumMod val="20000"/>
              <a:lumOff val="80000"/>
            </a:schemeClr>
          </a:solidFill>
        </p:spPr>
        <p:txBody>
          <a:bodyPr wrap="none" rtlCol="0">
            <a:spAutoFit/>
          </a:bodyPr>
          <a:lstStyle/>
          <a:p>
            <a:r>
              <a:rPr lang="en-US" dirty="0"/>
              <a:t>Normal</a:t>
            </a:r>
            <a:r>
              <a:rPr lang="en-US" dirty="0" smtClean="0">
                <a:effectLst/>
              </a:rPr>
              <a:t> constructor allocating </a:t>
            </a:r>
            <a:r>
              <a:rPr lang="en-US" dirty="0" err="1" smtClean="0">
                <a:effectLst/>
              </a:rPr>
              <a:t>ptr</a:t>
            </a:r>
            <a:r>
              <a:rPr lang="en-US" dirty="0" smtClean="0">
                <a:effectLst/>
              </a:rPr>
              <a:t> </a:t>
            </a:r>
          </a:p>
          <a:p>
            <a:r>
              <a:rPr lang="en-US" dirty="0" smtClean="0"/>
              <a:t>Copy</a:t>
            </a:r>
            <a:r>
              <a:rPr lang="en-US" dirty="0" smtClean="0">
                <a:effectLst/>
              </a:rPr>
              <a:t> constructor allocating </a:t>
            </a:r>
            <a:r>
              <a:rPr lang="en-US" dirty="0" err="1" smtClean="0">
                <a:effectLst/>
              </a:rPr>
              <a:t>ptr</a:t>
            </a:r>
            <a:r>
              <a:rPr lang="en-US" dirty="0"/>
              <a:t>.</a:t>
            </a:r>
            <a:r>
              <a:rPr lang="en-US" dirty="0" smtClean="0">
                <a:effectLst/>
              </a:rPr>
              <a:t> </a:t>
            </a:r>
          </a:p>
          <a:p>
            <a:r>
              <a:rPr lang="en-US" dirty="0" smtClean="0"/>
              <a:t>Copy</a:t>
            </a:r>
            <a:r>
              <a:rPr lang="en-US" dirty="0" smtClean="0">
                <a:effectLst/>
              </a:rPr>
              <a:t> constructor allocating </a:t>
            </a:r>
            <a:r>
              <a:rPr lang="en-US" dirty="0" err="1" smtClean="0">
                <a:effectLst/>
              </a:rPr>
              <a:t>ptr</a:t>
            </a:r>
            <a:r>
              <a:rPr lang="en-US" dirty="0" smtClean="0"/>
              <a:t>.</a:t>
            </a:r>
            <a:r>
              <a:rPr lang="en-US" dirty="0" smtClean="0">
                <a:effectLst/>
              </a:rPr>
              <a:t> </a:t>
            </a:r>
            <a:endParaRPr lang="en-US" dirty="0" smtClean="0">
              <a:effectLst/>
            </a:endParaRPr>
          </a:p>
          <a:p>
            <a:r>
              <a:rPr lang="en-US" dirty="0" smtClean="0"/>
              <a:t>Length</a:t>
            </a:r>
            <a:r>
              <a:rPr lang="en-US" dirty="0" smtClean="0">
                <a:effectLst/>
              </a:rPr>
              <a:t> of line </a:t>
            </a:r>
            <a:r>
              <a:rPr lang="en-US" dirty="0"/>
              <a:t>:</a:t>
            </a:r>
            <a:r>
              <a:rPr lang="en-US" dirty="0" smtClean="0">
                <a:effectLst/>
              </a:rPr>
              <a:t> </a:t>
            </a:r>
            <a:r>
              <a:rPr lang="en-US" dirty="0"/>
              <a:t>10</a:t>
            </a:r>
            <a:r>
              <a:rPr lang="en-US" dirty="0" smtClean="0">
                <a:effectLst/>
              </a:rPr>
              <a:t> </a:t>
            </a:r>
          </a:p>
          <a:p>
            <a:r>
              <a:rPr lang="en-US" dirty="0" smtClean="0"/>
              <a:t>Freeing</a:t>
            </a:r>
            <a:r>
              <a:rPr lang="en-US" dirty="0" smtClean="0">
                <a:effectLst/>
              </a:rPr>
              <a:t> memory</a:t>
            </a:r>
            <a:r>
              <a:rPr lang="en-US" dirty="0"/>
              <a:t>!</a:t>
            </a:r>
            <a:r>
              <a:rPr lang="en-US" dirty="0" smtClean="0">
                <a:effectLst/>
              </a:rPr>
              <a:t> </a:t>
            </a:r>
          </a:p>
          <a:p>
            <a:r>
              <a:rPr lang="en-US" dirty="0" smtClean="0"/>
              <a:t>Copy</a:t>
            </a:r>
            <a:r>
              <a:rPr lang="en-US" dirty="0" smtClean="0">
                <a:effectLst/>
              </a:rPr>
              <a:t> constructor allocating </a:t>
            </a:r>
            <a:r>
              <a:rPr lang="en-US" dirty="0" err="1" smtClean="0">
                <a:effectLst/>
              </a:rPr>
              <a:t>ptr</a:t>
            </a:r>
            <a:r>
              <a:rPr lang="en-US" dirty="0" smtClean="0"/>
              <a:t>.</a:t>
            </a:r>
            <a:r>
              <a:rPr lang="en-US" dirty="0" smtClean="0">
                <a:effectLst/>
              </a:rPr>
              <a:t> </a:t>
            </a:r>
          </a:p>
          <a:p>
            <a:r>
              <a:rPr lang="en-US" dirty="0" smtClean="0"/>
              <a:t>Length</a:t>
            </a:r>
            <a:r>
              <a:rPr lang="en-US" dirty="0" smtClean="0">
                <a:effectLst/>
              </a:rPr>
              <a:t> of line </a:t>
            </a:r>
            <a:r>
              <a:rPr lang="en-US" dirty="0" smtClean="0"/>
              <a:t>:</a:t>
            </a:r>
            <a:r>
              <a:rPr lang="en-US" dirty="0" smtClean="0">
                <a:effectLst/>
              </a:rPr>
              <a:t> </a:t>
            </a:r>
            <a:r>
              <a:rPr lang="en-US" dirty="0" smtClean="0"/>
              <a:t>10</a:t>
            </a:r>
            <a:r>
              <a:rPr lang="en-US" dirty="0" smtClean="0">
                <a:effectLst/>
              </a:rPr>
              <a:t> </a:t>
            </a:r>
            <a:endParaRPr lang="en-US" dirty="0" smtClean="0">
              <a:effectLst/>
            </a:endParaRPr>
          </a:p>
          <a:p>
            <a:r>
              <a:rPr lang="en-US" dirty="0" smtClean="0"/>
              <a:t>Freeing</a:t>
            </a:r>
            <a:r>
              <a:rPr lang="en-US" dirty="0" smtClean="0">
                <a:effectLst/>
              </a:rPr>
              <a:t> memory</a:t>
            </a:r>
            <a:r>
              <a:rPr lang="en-US" dirty="0" smtClean="0"/>
              <a:t>!</a:t>
            </a:r>
          </a:p>
          <a:p>
            <a:r>
              <a:rPr lang="en-US" dirty="0" smtClean="0"/>
              <a:t>Freeing</a:t>
            </a:r>
            <a:r>
              <a:rPr lang="en-US" dirty="0" smtClean="0">
                <a:effectLst/>
              </a:rPr>
              <a:t> memory</a:t>
            </a:r>
            <a:r>
              <a:rPr lang="en-US" dirty="0" smtClean="0"/>
              <a:t>!</a:t>
            </a:r>
          </a:p>
          <a:p>
            <a:r>
              <a:rPr lang="en-US" dirty="0" smtClean="0"/>
              <a:t>Freeing</a:t>
            </a:r>
            <a:r>
              <a:rPr lang="en-US" dirty="0" smtClean="0">
                <a:effectLst/>
              </a:rPr>
              <a:t> memory</a:t>
            </a:r>
            <a:r>
              <a:rPr lang="en-US" dirty="0" smtClean="0"/>
              <a:t>!</a:t>
            </a:r>
          </a:p>
        </p:txBody>
      </p:sp>
      <p:grpSp>
        <p:nvGrpSpPr>
          <p:cNvPr id="17" name="Group 16"/>
          <p:cNvGrpSpPr/>
          <p:nvPr/>
        </p:nvGrpSpPr>
        <p:grpSpPr>
          <a:xfrm>
            <a:off x="7895968" y="852616"/>
            <a:ext cx="3966518" cy="2928552"/>
            <a:chOff x="6246360" y="852594"/>
            <a:chExt cx="4887098" cy="3027405"/>
          </a:xfrm>
        </p:grpSpPr>
        <p:sp>
          <p:nvSpPr>
            <p:cNvPr id="18" name="Oval 17"/>
            <p:cNvSpPr/>
            <p:nvPr/>
          </p:nvSpPr>
          <p:spPr>
            <a:xfrm>
              <a:off x="7673567" y="852594"/>
              <a:ext cx="1705232" cy="3027405"/>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106053" y="3138594"/>
              <a:ext cx="790833" cy="369332"/>
            </a:xfrm>
            <a:prstGeom prst="rect">
              <a:avLst/>
            </a:prstGeom>
            <a:noFill/>
            <a:ln w="19050">
              <a:solidFill>
                <a:schemeClr val="tx1"/>
              </a:solidFill>
            </a:ln>
          </p:spPr>
          <p:txBody>
            <a:bodyPr wrap="square" rtlCol="0">
              <a:spAutoFit/>
            </a:bodyPr>
            <a:lstStyle/>
            <a:p>
              <a:pPr algn="ctr"/>
              <a:r>
                <a:rPr lang="en-US" dirty="0" err="1" smtClean="0"/>
                <a:t>ptr</a:t>
              </a:r>
              <a:endParaRPr lang="en-US" dirty="0"/>
            </a:p>
          </p:txBody>
        </p:sp>
        <p:sp>
          <p:nvSpPr>
            <p:cNvPr id="20" name="Oval 19"/>
            <p:cNvSpPr/>
            <p:nvPr/>
          </p:nvSpPr>
          <p:spPr>
            <a:xfrm>
              <a:off x="6549102" y="1350984"/>
              <a:ext cx="1952367"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getLength</a:t>
              </a:r>
              <a:r>
                <a:rPr lang="en-US" dirty="0" smtClean="0">
                  <a:solidFill>
                    <a:schemeClr val="tx1"/>
                  </a:solidFill>
                </a:rPr>
                <a:t>()</a:t>
              </a:r>
              <a:endParaRPr lang="en-US" dirty="0">
                <a:solidFill>
                  <a:schemeClr val="tx1"/>
                </a:solidFill>
              </a:endParaRPr>
            </a:p>
          </p:txBody>
        </p:sp>
        <p:sp>
          <p:nvSpPr>
            <p:cNvPr id="21" name="Oval 20"/>
            <p:cNvSpPr/>
            <p:nvPr/>
          </p:nvSpPr>
          <p:spPr>
            <a:xfrm>
              <a:off x="6417291" y="1849380"/>
              <a:ext cx="1952367"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r>
                <a:rPr lang="en-US" dirty="0" err="1" smtClean="0">
                  <a:solidFill>
                    <a:schemeClr val="tx1"/>
                  </a:solidFill>
                </a:rPr>
                <a:t>int</a:t>
              </a:r>
              <a:r>
                <a:rPr lang="en-US" dirty="0" smtClean="0">
                  <a:solidFill>
                    <a:schemeClr val="tx1"/>
                  </a:solidFill>
                </a:rPr>
                <a:t>)</a:t>
              </a:r>
              <a:endParaRPr lang="en-US" dirty="0">
                <a:solidFill>
                  <a:schemeClr val="tx1"/>
                </a:solidFill>
              </a:endParaRPr>
            </a:p>
          </p:txBody>
        </p:sp>
        <p:sp>
          <p:nvSpPr>
            <p:cNvPr id="22" name="Oval 21"/>
            <p:cNvSpPr/>
            <p:nvPr/>
          </p:nvSpPr>
          <p:spPr>
            <a:xfrm>
              <a:off x="6246360" y="2343356"/>
              <a:ext cx="2557849"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r>
                <a:rPr lang="en-US" dirty="0" err="1" smtClean="0">
                  <a:solidFill>
                    <a:schemeClr val="tx1"/>
                  </a:solidFill>
                </a:rPr>
                <a:t>const</a:t>
              </a:r>
              <a:r>
                <a:rPr lang="en-US" dirty="0" smtClean="0">
                  <a:solidFill>
                    <a:schemeClr val="tx1"/>
                  </a:solidFill>
                </a:rPr>
                <a:t> Line&amp;)</a:t>
              </a:r>
              <a:endParaRPr lang="en-US" dirty="0">
                <a:solidFill>
                  <a:schemeClr val="tx1"/>
                </a:solidFill>
              </a:endParaRPr>
            </a:p>
          </p:txBody>
        </p:sp>
        <p:sp>
          <p:nvSpPr>
            <p:cNvPr id="23" name="Oval 22"/>
            <p:cNvSpPr/>
            <p:nvPr/>
          </p:nvSpPr>
          <p:spPr>
            <a:xfrm>
              <a:off x="6417290" y="2792877"/>
              <a:ext cx="1952367" cy="37894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t>
              </a:r>
              <a:endParaRPr lang="en-US" dirty="0">
                <a:solidFill>
                  <a:schemeClr val="tx1"/>
                </a:solidFill>
              </a:endParaRPr>
            </a:p>
          </p:txBody>
        </p:sp>
        <p:sp>
          <p:nvSpPr>
            <p:cNvPr id="24" name="TextBox 23"/>
            <p:cNvSpPr txBox="1"/>
            <p:nvPr/>
          </p:nvSpPr>
          <p:spPr>
            <a:xfrm>
              <a:off x="10299371" y="2613015"/>
              <a:ext cx="790833" cy="369332"/>
            </a:xfrm>
            <a:prstGeom prst="rect">
              <a:avLst/>
            </a:prstGeom>
            <a:noFill/>
            <a:ln w="19050">
              <a:solidFill>
                <a:schemeClr val="tx1"/>
              </a:solidFill>
            </a:ln>
          </p:spPr>
          <p:txBody>
            <a:bodyPr wrap="square" rtlCol="0">
              <a:spAutoFit/>
            </a:bodyPr>
            <a:lstStyle/>
            <a:p>
              <a:pPr algn="ctr"/>
              <a:r>
                <a:rPr lang="en-US" dirty="0" smtClean="0"/>
                <a:t>10</a:t>
              </a:r>
              <a:endParaRPr lang="en-US" dirty="0"/>
            </a:p>
          </p:txBody>
        </p:sp>
        <p:sp>
          <p:nvSpPr>
            <p:cNvPr id="25" name="TextBox 24"/>
            <p:cNvSpPr txBox="1"/>
            <p:nvPr/>
          </p:nvSpPr>
          <p:spPr>
            <a:xfrm>
              <a:off x="10527976" y="3015024"/>
              <a:ext cx="605482" cy="369332"/>
            </a:xfrm>
            <a:prstGeom prst="rect">
              <a:avLst/>
            </a:prstGeom>
            <a:noFill/>
          </p:spPr>
          <p:txBody>
            <a:bodyPr wrap="square" rtlCol="0">
              <a:spAutoFit/>
            </a:bodyPr>
            <a:lstStyle/>
            <a:p>
              <a:r>
                <a:rPr lang="en-US" smtClean="0"/>
                <a:t>int</a:t>
              </a:r>
              <a:endParaRPr lang="en-US" dirty="0"/>
            </a:p>
          </p:txBody>
        </p:sp>
        <p:cxnSp>
          <p:nvCxnSpPr>
            <p:cNvPr id="26" name="Straight Arrow Connector 25"/>
            <p:cNvCxnSpPr/>
            <p:nvPr/>
          </p:nvCxnSpPr>
          <p:spPr>
            <a:xfrm flipV="1">
              <a:off x="8896886" y="2797681"/>
              <a:ext cx="1402485" cy="374136"/>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3427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707</TotalTime>
  <Words>712</Words>
  <Application>Microsoft Macintosh PowerPoint</Application>
  <PresentationFormat>Widescreen</PresentationFormat>
  <Paragraphs>167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Narrow</vt:lpstr>
      <vt:lpstr>Calibri</vt:lpstr>
      <vt:lpstr>Calibri Light</vt:lpstr>
      <vt:lpstr>Arial</vt:lpstr>
      <vt:lpstr>Office Theme</vt:lpstr>
      <vt:lpstr>C++ Copy Constructor </vt:lpstr>
      <vt:lpstr>Copy Constructor: Uses</vt:lpstr>
      <vt:lpstr>Shallow vs Deep Copies</vt:lpstr>
      <vt:lpstr>Shallow vs Deep Copies</vt:lpstr>
      <vt:lpstr>The most common form of copy constructor is shown here:</vt:lpstr>
      <vt:lpstr>Copy Constructor: An Example-function argument </vt:lpstr>
      <vt:lpstr>Copy Constructor: An Example-function argument </vt:lpstr>
      <vt:lpstr>Copy Constructor: An Example-function argument </vt:lpstr>
      <vt:lpstr>Copy Constructor: An Example-initialize variable</vt:lpstr>
      <vt:lpstr>w/o Copy Constructor: An Example-initialize variable</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Copy Constructor </dc:title>
  <dc:creator>Keeling, Harry</dc:creator>
  <cp:lastModifiedBy>Keeling, Harry</cp:lastModifiedBy>
  <cp:revision>14</cp:revision>
  <dcterms:created xsi:type="dcterms:W3CDTF">2016-09-15T00:05:04Z</dcterms:created>
  <dcterms:modified xsi:type="dcterms:W3CDTF">2016-09-15T11:52:24Z</dcterms:modified>
</cp:coreProperties>
</file>