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7"/>
    <p:restoredTop sz="94674"/>
  </p:normalViewPr>
  <p:slideViewPr>
    <p:cSldViewPr snapToGrid="0" snapToObjects="1">
      <p:cViewPr varScale="1">
        <p:scale>
          <a:sx n="111" d="100"/>
          <a:sy n="111" d="100"/>
        </p:scale>
        <p:origin x="224"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C96FB-1513-F848-81AE-860E45AB00E4}"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51366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C96FB-1513-F848-81AE-860E45AB00E4}"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14886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C96FB-1513-F848-81AE-860E45AB00E4}"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88486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C96FB-1513-F848-81AE-860E45AB00E4}"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90859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C96FB-1513-F848-81AE-860E45AB00E4}"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89385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6C96FB-1513-F848-81AE-860E45AB00E4}"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35576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6C96FB-1513-F848-81AE-860E45AB00E4}"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53596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6C96FB-1513-F848-81AE-860E45AB00E4}"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3834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C96FB-1513-F848-81AE-860E45AB00E4}" type="datetimeFigureOut">
              <a:rPr lang="en-US" smtClean="0"/>
              <a:t>9/6/16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641966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96FB-1513-F848-81AE-860E45AB00E4}"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37440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C96FB-1513-F848-81AE-860E45AB00E4}"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0309F5-B104-F647-93C4-71CD63AF7F4B}" type="slidenum">
              <a:rPr lang="en-US" smtClean="0"/>
              <a:t>‹#›</a:t>
            </a:fld>
            <a:endParaRPr lang="en-US"/>
          </a:p>
        </p:txBody>
      </p:sp>
    </p:spTree>
    <p:extLst>
      <p:ext uri="{BB962C8B-B14F-4D97-AF65-F5344CB8AC3E}">
        <p14:creationId xmlns:p14="http://schemas.microsoft.com/office/powerpoint/2010/main" val="12774167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C96FB-1513-F848-81AE-860E45AB00E4}" type="datetimeFigureOut">
              <a:rPr lang="en-US" smtClean="0"/>
              <a:t>9/6/16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309F5-B104-F647-93C4-71CD63AF7F4B}" type="slidenum">
              <a:rPr lang="en-US" smtClean="0"/>
              <a:t>‹#›</a:t>
            </a:fld>
            <a:endParaRPr lang="en-US"/>
          </a:p>
        </p:txBody>
      </p:sp>
    </p:spTree>
    <p:extLst>
      <p:ext uri="{BB962C8B-B14F-4D97-AF65-F5344CB8AC3E}">
        <p14:creationId xmlns:p14="http://schemas.microsoft.com/office/powerpoint/2010/main" val="132190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650" y="573723"/>
            <a:ext cx="9144000" cy="2387600"/>
          </a:xfrm>
        </p:spPr>
        <p:txBody>
          <a:bodyPr/>
          <a:lstStyle/>
          <a:p>
            <a:r>
              <a:rPr lang="en-US" dirty="0"/>
              <a:t>C++ Exception Handling</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280" y="2362200"/>
            <a:ext cx="7689976" cy="4266532"/>
          </a:xfrm>
          <a:prstGeom prst="rect">
            <a:avLst/>
          </a:prstGeom>
        </p:spPr>
      </p:pic>
    </p:spTree>
    <p:extLst>
      <p:ext uri="{BB962C8B-B14F-4D97-AF65-F5344CB8AC3E}">
        <p14:creationId xmlns:p14="http://schemas.microsoft.com/office/powerpoint/2010/main" val="102307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16" y="91151"/>
            <a:ext cx="5760666" cy="1325563"/>
          </a:xfrm>
        </p:spPr>
        <p:txBody>
          <a:bodyPr/>
          <a:lstStyle/>
          <a:p>
            <a:r>
              <a:rPr lang="en-US" b="1" dirty="0"/>
              <a:t>C++ Standard Exceptions</a:t>
            </a:r>
          </a:p>
        </p:txBody>
      </p:sp>
      <p:sp>
        <p:nvSpPr>
          <p:cNvPr id="3" name="Content Placeholder 2"/>
          <p:cNvSpPr>
            <a:spLocks noGrp="1"/>
          </p:cNvSpPr>
          <p:nvPr>
            <p:ph idx="1"/>
          </p:nvPr>
        </p:nvSpPr>
        <p:spPr>
          <a:xfrm>
            <a:off x="838200" y="1182687"/>
            <a:ext cx="4358834" cy="4998193"/>
          </a:xfrm>
        </p:spPr>
        <p:txBody>
          <a:bodyPr>
            <a:normAutofit/>
          </a:bodyPr>
          <a:lstStyle/>
          <a:p>
            <a:r>
              <a:rPr lang="en-US" dirty="0"/>
              <a:t>Here is the small description of each exception mentioned in the above hierarchy:</a:t>
            </a:r>
          </a:p>
        </p:txBody>
      </p:sp>
      <p:graphicFrame>
        <p:nvGraphicFramePr>
          <p:cNvPr id="4" name="Table 3"/>
          <p:cNvGraphicFramePr>
            <a:graphicFrameLocks noGrp="1"/>
          </p:cNvGraphicFramePr>
          <p:nvPr>
            <p:extLst>
              <p:ext uri="{D42A27DB-BD31-4B8C-83A1-F6EECF244321}">
                <p14:modId xmlns:p14="http://schemas.microsoft.com/office/powerpoint/2010/main" val="436783143"/>
              </p:ext>
            </p:extLst>
          </p:nvPr>
        </p:nvGraphicFramePr>
        <p:xfrm>
          <a:off x="5996982" y="222128"/>
          <a:ext cx="5774471" cy="6213395"/>
        </p:xfrm>
        <a:graphic>
          <a:graphicData uri="http://schemas.openxmlformats.org/drawingml/2006/table">
            <a:tbl>
              <a:tblPr/>
              <a:tblGrid>
                <a:gridCol w="1385872"/>
                <a:gridCol w="4388599"/>
              </a:tblGrid>
              <a:tr h="299105">
                <a:tc>
                  <a:txBody>
                    <a:bodyPr/>
                    <a:lstStyle/>
                    <a:p>
                      <a:pPr algn="l" fontAlgn="t"/>
                      <a:r>
                        <a:rPr lang="en-US" sz="1050" b="1">
                          <a:effectLst/>
                        </a:rPr>
                        <a:t>Exception</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050" b="1" dirty="0">
                          <a:effectLst/>
                        </a:rPr>
                        <a:t>Description</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EEEEE"/>
                    </a:solidFill>
                  </a:tcPr>
                </a:tc>
              </a:tr>
              <a:tr h="471787">
                <a:tc>
                  <a:txBody>
                    <a:bodyPr/>
                    <a:lstStyle/>
                    <a:p>
                      <a:pPr fontAlgn="t"/>
                      <a:r>
                        <a:rPr lang="en-US" sz="1050" b="1">
                          <a:effectLst/>
                        </a:rPr>
                        <a:t>std::exception</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An exception and parent class of all the standard C++ exceptions.</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99105">
                <a:tc>
                  <a:txBody>
                    <a:bodyPr/>
                    <a:lstStyle/>
                    <a:p>
                      <a:pPr fontAlgn="t"/>
                      <a:r>
                        <a:rPr lang="en-US" sz="1050" b="1">
                          <a:effectLst/>
                        </a:rPr>
                        <a:t>std::bad_alloc</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can be thrown by new.</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99105">
                <a:tc>
                  <a:txBody>
                    <a:bodyPr/>
                    <a:lstStyle/>
                    <a:p>
                      <a:pPr fontAlgn="t"/>
                      <a:r>
                        <a:rPr lang="en-US" sz="1050" b="1">
                          <a:effectLst/>
                        </a:rPr>
                        <a:t>std::bad_cast</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can be thrown by dynamic_cast.</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dirty="0" err="1">
                          <a:effectLst/>
                        </a:rPr>
                        <a:t>std</a:t>
                      </a:r>
                      <a:r>
                        <a:rPr lang="en-US" sz="1050" b="1" dirty="0">
                          <a:effectLst/>
                        </a:rPr>
                        <a:t>::</a:t>
                      </a:r>
                      <a:r>
                        <a:rPr lang="en-US" sz="1050" b="1" dirty="0" err="1">
                          <a:effectLst/>
                        </a:rPr>
                        <a:t>bad_exception</a:t>
                      </a:r>
                      <a:endParaRPr lang="en-US" sz="1050" b="1" dirty="0">
                        <a:effectLst/>
                      </a:endParaRP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useful device to handle unexpected exceptions in a C++ program</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99105">
                <a:tc>
                  <a:txBody>
                    <a:bodyPr/>
                    <a:lstStyle/>
                    <a:p>
                      <a:pPr fontAlgn="t"/>
                      <a:r>
                        <a:rPr lang="en-US" sz="1050" b="1">
                          <a:effectLst/>
                        </a:rPr>
                        <a:t>std::bad_typeid</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can be thrown by typeid.</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std::logic_error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An exception that theoretically can be detected by reading the code.</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std::domain_error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an exception thrown when a mathematically invalid domain is used</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std::invalid_argument</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thrown due to invalid arguments.</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299105">
                <a:tc>
                  <a:txBody>
                    <a:bodyPr/>
                    <a:lstStyle/>
                    <a:p>
                      <a:pPr fontAlgn="t"/>
                      <a:r>
                        <a:rPr lang="en-US" sz="1050" b="1">
                          <a:effectLst/>
                        </a:rPr>
                        <a:t>std::length_error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thrown when a too big std::string is created</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std::out_of_range</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can be thrown by the at method from for example a std::vector and std::bitset&lt;&gt;::operator[]().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std::runtime_error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An exception that theoretically can not be detected by reading the code.</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std::overflow_error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thrown if a mathematical overflow occurs.</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std::range_error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a:effectLst/>
                        </a:rPr>
                        <a:t>This is occured when you try to store a value which is out of range.</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r h="471787">
                <a:tc>
                  <a:txBody>
                    <a:bodyPr/>
                    <a:lstStyle/>
                    <a:p>
                      <a:pPr fontAlgn="t"/>
                      <a:r>
                        <a:rPr lang="en-US" sz="1050" b="1">
                          <a:effectLst/>
                        </a:rPr>
                        <a:t>std::underflow_error</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fontAlgn="t"/>
                      <a:r>
                        <a:rPr lang="en-US" sz="1050" b="1" dirty="0">
                          <a:effectLst/>
                        </a:rPr>
                        <a:t>This is thrown if a mathematical underflow occurs.</a:t>
                      </a:r>
                    </a:p>
                  </a:txBody>
                  <a:tcPr marL="44629" marR="44629" marT="44629" marB="4462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383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r>
              <a:rPr lang="en-US" dirty="0"/>
              <a:t>Define New Exceptions</a:t>
            </a:r>
          </a:p>
        </p:txBody>
      </p:sp>
      <p:sp>
        <p:nvSpPr>
          <p:cNvPr id="3" name="Content Placeholder 2"/>
          <p:cNvSpPr>
            <a:spLocks noGrp="1"/>
          </p:cNvSpPr>
          <p:nvPr>
            <p:ph idx="1"/>
          </p:nvPr>
        </p:nvSpPr>
        <p:spPr>
          <a:xfrm>
            <a:off x="838199" y="1182688"/>
            <a:ext cx="4960717" cy="4198350"/>
          </a:xfrm>
        </p:spPr>
        <p:txBody>
          <a:bodyPr>
            <a:normAutofit/>
          </a:bodyPr>
          <a:lstStyle/>
          <a:p>
            <a:r>
              <a:rPr lang="en-US" sz="2400" dirty="0"/>
              <a:t>You can define your own exceptions by inheriting and overriding </a:t>
            </a:r>
            <a:r>
              <a:rPr lang="en-US" sz="2400" b="1" dirty="0" smtClean="0"/>
              <a:t>exception </a:t>
            </a:r>
            <a:r>
              <a:rPr lang="en-US" sz="2400" dirty="0" smtClean="0"/>
              <a:t>class </a:t>
            </a:r>
            <a:r>
              <a:rPr lang="en-US" sz="2400" dirty="0"/>
              <a:t>functionality. Following is the example, which shows how you can use </a:t>
            </a:r>
            <a:r>
              <a:rPr lang="en-US" sz="2400" dirty="0" err="1"/>
              <a:t>std</a:t>
            </a:r>
            <a:r>
              <a:rPr lang="en-US" sz="2400" dirty="0"/>
              <a:t>::exception class to implement your own </a:t>
            </a:r>
            <a:r>
              <a:rPr lang="en-US" sz="2400" dirty="0" smtClean="0"/>
              <a:t>ex</a:t>
            </a:r>
            <a:r>
              <a:rPr lang="en-US" sz="2400" dirty="0" smtClean="0"/>
              <a:t>ception in standard way:</a:t>
            </a:r>
            <a:endParaRPr lang="en-US" sz="2400" dirty="0" smtClean="0"/>
          </a:p>
          <a:p>
            <a:r>
              <a:rPr lang="en-US" sz="2400" dirty="0"/>
              <a:t>This would produce the following result</a:t>
            </a:r>
            <a:r>
              <a:rPr lang="en-US" sz="2400" dirty="0" smtClean="0"/>
              <a:t>:</a:t>
            </a:r>
            <a:endParaRPr lang="en-US" sz="2400" dirty="0"/>
          </a:p>
        </p:txBody>
      </p:sp>
      <p:sp>
        <p:nvSpPr>
          <p:cNvPr id="4" name="TextBox 3"/>
          <p:cNvSpPr txBox="1"/>
          <p:nvPr/>
        </p:nvSpPr>
        <p:spPr>
          <a:xfrm>
            <a:off x="7581418" y="300942"/>
            <a:ext cx="3207481" cy="6340197"/>
          </a:xfrm>
          <a:prstGeom prst="rect">
            <a:avLst/>
          </a:prstGeom>
          <a:noFill/>
        </p:spPr>
        <p:txBody>
          <a:bodyPr wrap="none" rtlCol="0">
            <a:spAutoFit/>
          </a:bodyPr>
          <a:lstStyle/>
          <a:p>
            <a:r>
              <a:rPr lang="en-US" sz="1400" b="1" dirty="0"/>
              <a:t>#include</a:t>
            </a:r>
            <a:r>
              <a:rPr lang="en-US" sz="1400" b="1" dirty="0" smtClean="0">
                <a:effectLst/>
              </a:rPr>
              <a:t> </a:t>
            </a:r>
            <a:r>
              <a:rPr lang="en-US" sz="1400" b="1" dirty="0"/>
              <a:t>&lt;</a:t>
            </a:r>
            <a:r>
              <a:rPr lang="en-US" sz="1400" b="1" dirty="0" err="1"/>
              <a:t>iostream</a:t>
            </a:r>
            <a:r>
              <a:rPr lang="en-US" sz="1400" b="1" dirty="0"/>
              <a:t>&gt;</a:t>
            </a:r>
            <a:r>
              <a:rPr lang="en-US" sz="1400" b="1" dirty="0" smtClean="0">
                <a:effectLst/>
              </a:rPr>
              <a:t> </a:t>
            </a:r>
          </a:p>
          <a:p>
            <a:r>
              <a:rPr lang="en-US" sz="1400" b="1" dirty="0" smtClean="0"/>
              <a:t>#</a:t>
            </a:r>
            <a:r>
              <a:rPr lang="en-US" sz="1400" b="1" dirty="0"/>
              <a:t>include</a:t>
            </a:r>
            <a:r>
              <a:rPr lang="en-US" sz="1400" b="1" dirty="0" smtClean="0">
                <a:effectLst/>
              </a:rPr>
              <a:t> </a:t>
            </a:r>
            <a:r>
              <a:rPr lang="en-US" sz="1400" b="1" dirty="0"/>
              <a:t>&lt;exception&gt;</a:t>
            </a:r>
            <a:r>
              <a:rPr lang="en-US" sz="1400" b="1" dirty="0" smtClean="0">
                <a:effectLst/>
              </a:rPr>
              <a:t> </a:t>
            </a:r>
          </a:p>
          <a:p>
            <a:r>
              <a:rPr lang="en-US" sz="1400" b="1" dirty="0" smtClean="0"/>
              <a:t>using</a:t>
            </a:r>
            <a:r>
              <a:rPr lang="en-US" sz="1400" b="1" dirty="0" smtClean="0">
                <a:effectLst/>
              </a:rPr>
              <a:t> </a:t>
            </a:r>
            <a:r>
              <a:rPr lang="en-US" sz="1400" b="1" dirty="0"/>
              <a:t>namespace</a:t>
            </a:r>
            <a:r>
              <a:rPr lang="en-US" sz="1400" b="1" dirty="0" smtClean="0">
                <a:effectLst/>
              </a:rPr>
              <a:t> </a:t>
            </a:r>
            <a:r>
              <a:rPr lang="en-US" sz="1400" b="1" dirty="0" err="1" smtClean="0">
                <a:effectLst/>
              </a:rPr>
              <a:t>std</a:t>
            </a:r>
            <a:r>
              <a:rPr lang="en-US" sz="1400" b="1" dirty="0"/>
              <a:t>;</a:t>
            </a:r>
            <a:r>
              <a:rPr lang="en-US" sz="1400" b="1" dirty="0" smtClean="0">
                <a:effectLst/>
              </a:rPr>
              <a:t> </a:t>
            </a:r>
          </a:p>
          <a:p>
            <a:r>
              <a:rPr lang="en-US" sz="1400" b="1" dirty="0" err="1" smtClean="0"/>
              <a:t>struct</a:t>
            </a:r>
            <a:r>
              <a:rPr lang="en-US" sz="1400" b="1" dirty="0" smtClean="0">
                <a:effectLst/>
              </a:rPr>
              <a:t> </a:t>
            </a:r>
            <a:r>
              <a:rPr lang="en-US" sz="1400" b="1" dirty="0" err="1"/>
              <a:t>MyException</a:t>
            </a:r>
            <a:r>
              <a:rPr lang="en-US" sz="1400" b="1" dirty="0" smtClean="0">
                <a:effectLst/>
              </a:rPr>
              <a:t> </a:t>
            </a:r>
            <a:r>
              <a:rPr lang="en-US" sz="1400" b="1" dirty="0"/>
              <a:t>:</a:t>
            </a:r>
            <a:r>
              <a:rPr lang="en-US" sz="1400" b="1" dirty="0" smtClean="0">
                <a:effectLst/>
              </a:rPr>
              <a:t> </a:t>
            </a:r>
            <a:r>
              <a:rPr lang="en-US" sz="1400" b="1" dirty="0"/>
              <a:t>public</a:t>
            </a:r>
            <a:r>
              <a:rPr lang="en-US" sz="1400" b="1" dirty="0" smtClean="0">
                <a:effectLst/>
              </a:rPr>
              <a:t> exception </a:t>
            </a:r>
          </a:p>
          <a:p>
            <a:r>
              <a:rPr lang="en-US" sz="1400" b="1" dirty="0" smtClean="0"/>
              <a:t>{</a:t>
            </a:r>
            <a:r>
              <a:rPr lang="en-US" sz="1400" b="1" dirty="0" smtClean="0">
                <a:effectLst/>
              </a:rPr>
              <a:t> </a:t>
            </a:r>
          </a:p>
          <a:p>
            <a:r>
              <a:rPr lang="en-US" sz="1400" b="1" dirty="0"/>
              <a:t> </a:t>
            </a:r>
            <a:r>
              <a:rPr lang="en-US" sz="1400" b="1" dirty="0" smtClean="0"/>
              <a:t>    </a:t>
            </a:r>
            <a:r>
              <a:rPr lang="en-US" sz="1400" b="1" dirty="0" err="1" smtClean="0"/>
              <a:t>const</a:t>
            </a:r>
            <a:r>
              <a:rPr lang="en-US" sz="1400" b="1" dirty="0" smtClean="0">
                <a:effectLst/>
              </a:rPr>
              <a:t> </a:t>
            </a:r>
            <a:r>
              <a:rPr lang="en-US" sz="1400" b="1" dirty="0"/>
              <a:t>char</a:t>
            </a:r>
            <a:r>
              <a:rPr lang="en-US" sz="1400" b="1" dirty="0" smtClean="0">
                <a:effectLst/>
              </a:rPr>
              <a:t> </a:t>
            </a:r>
            <a:r>
              <a:rPr lang="en-US" sz="1400" b="1" dirty="0"/>
              <a:t>*</a:t>
            </a:r>
            <a:r>
              <a:rPr lang="en-US" sz="1400" b="1" dirty="0" smtClean="0">
                <a:effectLst/>
              </a:rPr>
              <a:t> what </a:t>
            </a:r>
            <a:r>
              <a:rPr lang="en-US" sz="1400" b="1" dirty="0"/>
              <a:t>()</a:t>
            </a:r>
            <a:r>
              <a:rPr lang="en-US" sz="1400" b="1" dirty="0" smtClean="0">
                <a:effectLst/>
              </a:rPr>
              <a:t> </a:t>
            </a:r>
            <a:r>
              <a:rPr lang="en-US" sz="1400" b="1" dirty="0" err="1"/>
              <a:t>const</a:t>
            </a:r>
            <a:r>
              <a:rPr lang="en-US" sz="1400" b="1" dirty="0" smtClean="0">
                <a:effectLst/>
              </a:rPr>
              <a:t> </a:t>
            </a:r>
            <a:r>
              <a:rPr lang="en-US" sz="1400" b="1" dirty="0"/>
              <a:t>throw</a:t>
            </a:r>
            <a:r>
              <a:rPr lang="en-US" sz="1400" b="1" dirty="0" smtClean="0">
                <a:effectLst/>
              </a:rPr>
              <a:t> </a:t>
            </a:r>
            <a:r>
              <a:rPr lang="en-US" sz="1400" b="1" dirty="0" smtClean="0"/>
              <a:t>()</a:t>
            </a:r>
            <a:r>
              <a:rPr lang="en-US" sz="1400" b="1" dirty="0"/>
              <a:t> </a:t>
            </a:r>
            <a:r>
              <a:rPr lang="en-US" sz="1400" b="1" dirty="0" smtClean="0"/>
              <a:t>   </a:t>
            </a:r>
          </a:p>
          <a:p>
            <a:r>
              <a:rPr lang="en-US" sz="1400" b="1" dirty="0"/>
              <a:t> </a:t>
            </a:r>
            <a:r>
              <a:rPr lang="en-US" sz="1400" b="1" dirty="0" smtClean="0"/>
              <a:t>    {</a:t>
            </a:r>
            <a:r>
              <a:rPr lang="en-US" sz="1400" b="1" dirty="0" smtClean="0">
                <a:effectLst/>
              </a:rPr>
              <a:t> </a:t>
            </a:r>
          </a:p>
          <a:p>
            <a:r>
              <a:rPr lang="en-US" sz="1400" b="1" dirty="0"/>
              <a:t> </a:t>
            </a:r>
            <a:r>
              <a:rPr lang="en-US" sz="1400" b="1" dirty="0" smtClean="0"/>
              <a:t>         return</a:t>
            </a:r>
            <a:r>
              <a:rPr lang="en-US" sz="1400" b="1" dirty="0" smtClean="0">
                <a:effectLst/>
              </a:rPr>
              <a:t> </a:t>
            </a:r>
            <a:r>
              <a:rPr lang="en-US" sz="1400" b="1" dirty="0"/>
              <a:t>"C++ Exception";</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smtClean="0"/>
              <a:t>};</a:t>
            </a:r>
            <a:r>
              <a:rPr lang="en-US" sz="1400" b="1" dirty="0" smtClean="0">
                <a:effectLst/>
              </a:rPr>
              <a:t> </a:t>
            </a:r>
          </a:p>
          <a:p>
            <a:endParaRPr lang="en-US" sz="1400" b="1" dirty="0"/>
          </a:p>
          <a:p>
            <a:r>
              <a:rPr lang="en-US" sz="1400" b="1" dirty="0" err="1" smtClean="0"/>
              <a:t>int</a:t>
            </a:r>
            <a:r>
              <a:rPr lang="en-US" sz="1400" b="1" dirty="0" smtClean="0">
                <a:effectLst/>
              </a:rPr>
              <a:t> main</a:t>
            </a:r>
            <a:r>
              <a:rPr lang="en-US" sz="1400" b="1" dirty="0"/>
              <a:t>()</a:t>
            </a:r>
            <a:r>
              <a:rPr lang="en-US" sz="1400" b="1" dirty="0" smtClean="0">
                <a:effectLst/>
              </a:rPr>
              <a:t> </a:t>
            </a:r>
          </a:p>
          <a:p>
            <a:r>
              <a:rPr lang="en-US" sz="1400" b="1" dirty="0" smtClean="0"/>
              <a:t>{</a:t>
            </a:r>
            <a:r>
              <a:rPr lang="en-US" sz="1400" b="1" dirty="0" smtClean="0">
                <a:effectLst/>
              </a:rPr>
              <a:t> </a:t>
            </a:r>
          </a:p>
          <a:p>
            <a:r>
              <a:rPr lang="en-US" sz="1400" b="1" dirty="0"/>
              <a:t> </a:t>
            </a:r>
            <a:r>
              <a:rPr lang="en-US" sz="1400" b="1" dirty="0" smtClean="0"/>
              <a:t>    try</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a:t> </a:t>
            </a:r>
            <a:r>
              <a:rPr lang="en-US" sz="1400" b="1" dirty="0" smtClean="0"/>
              <a:t>         throw</a:t>
            </a:r>
            <a:r>
              <a:rPr lang="en-US" sz="1400" b="1" dirty="0" smtClean="0">
                <a:effectLst/>
              </a:rPr>
              <a:t> </a:t>
            </a:r>
            <a:r>
              <a:rPr lang="en-US" sz="1400" b="1" dirty="0" err="1"/>
              <a:t>MyException</a:t>
            </a:r>
            <a:r>
              <a:rPr lang="en-US" sz="1400" b="1" dirty="0"/>
              <a:t>();</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a:t> </a:t>
            </a:r>
            <a:r>
              <a:rPr lang="en-US" sz="1400" b="1" dirty="0" smtClean="0"/>
              <a:t>    catch(</a:t>
            </a:r>
            <a:r>
              <a:rPr lang="en-US" sz="1400" b="1" dirty="0" err="1" smtClean="0"/>
              <a:t>MyException</a:t>
            </a:r>
            <a:r>
              <a:rPr lang="en-US" sz="1400" b="1" dirty="0"/>
              <a:t>&amp;</a:t>
            </a:r>
            <a:r>
              <a:rPr lang="en-US" sz="1400" b="1" dirty="0" smtClean="0">
                <a:effectLst/>
              </a:rPr>
              <a:t> e</a:t>
            </a:r>
            <a:r>
              <a:rPr lang="en-US" sz="1400" b="1" dirty="0" smtClean="0"/>
              <a:t>)</a:t>
            </a:r>
            <a:endParaRPr lang="en-US" sz="1400" b="1" dirty="0"/>
          </a:p>
          <a:p>
            <a:r>
              <a:rPr lang="en-US" sz="1400" b="1" dirty="0" smtClean="0"/>
              <a:t>     {</a:t>
            </a:r>
            <a:r>
              <a:rPr lang="en-US" sz="1400" b="1" dirty="0" smtClean="0">
                <a:effectLst/>
              </a:rPr>
              <a:t> </a:t>
            </a:r>
          </a:p>
          <a:p>
            <a:r>
              <a:rPr lang="en-US" sz="1400" b="1" dirty="0"/>
              <a:t> </a:t>
            </a:r>
            <a:r>
              <a:rPr lang="en-US" sz="1400" b="1" dirty="0" smtClean="0"/>
              <a:t>         </a:t>
            </a:r>
            <a:r>
              <a:rPr lang="en-US" sz="1400" b="1" dirty="0" err="1" smtClean="0">
                <a:effectLst/>
              </a:rPr>
              <a:t>std</a:t>
            </a:r>
            <a:r>
              <a:rPr lang="en-US" sz="1400" b="1" dirty="0"/>
              <a:t>::</a:t>
            </a:r>
            <a:r>
              <a:rPr lang="en-US" sz="1400" b="1" dirty="0" err="1" smtClean="0">
                <a:effectLst/>
              </a:rPr>
              <a:t>cout</a:t>
            </a:r>
            <a:r>
              <a:rPr lang="en-US" sz="1400" b="1" dirty="0" smtClean="0">
                <a:effectLst/>
              </a:rPr>
              <a:t> </a:t>
            </a:r>
            <a:r>
              <a:rPr lang="en-US" sz="1400" b="1" dirty="0"/>
              <a:t>&lt;&lt;</a:t>
            </a:r>
            <a:r>
              <a:rPr lang="en-US" sz="1400" b="1" dirty="0" smtClean="0">
                <a:effectLst/>
              </a:rPr>
              <a:t> </a:t>
            </a:r>
            <a:r>
              <a:rPr lang="en-US" sz="1400" b="1" dirty="0"/>
              <a:t>"</a:t>
            </a:r>
            <a:r>
              <a:rPr lang="en-US" sz="1400" b="1" dirty="0" err="1"/>
              <a:t>MyException</a:t>
            </a:r>
            <a:r>
              <a:rPr lang="en-US" sz="1400" b="1" dirty="0"/>
              <a:t> caught"</a:t>
            </a:r>
            <a:r>
              <a:rPr lang="en-US" sz="1400" b="1" dirty="0" smtClean="0">
                <a:effectLst/>
              </a:rPr>
              <a:t> </a:t>
            </a:r>
          </a:p>
          <a:p>
            <a:r>
              <a:rPr lang="en-US" sz="1400" b="1" dirty="0"/>
              <a:t> </a:t>
            </a:r>
            <a:r>
              <a:rPr lang="en-US" sz="1400" b="1" dirty="0" smtClean="0"/>
              <a:t>                         &lt;&lt;</a:t>
            </a:r>
            <a:r>
              <a:rPr lang="en-US" sz="1400" b="1" dirty="0" smtClean="0">
                <a:effectLst/>
              </a:rPr>
              <a:t> </a:t>
            </a:r>
            <a:r>
              <a:rPr lang="en-US" sz="1400" b="1" dirty="0" err="1" smtClean="0">
                <a:effectLst/>
              </a:rPr>
              <a:t>std</a:t>
            </a:r>
            <a:r>
              <a:rPr lang="en-US" sz="1400" b="1" dirty="0"/>
              <a:t>::</a:t>
            </a:r>
            <a:r>
              <a:rPr lang="en-US" sz="1400" b="1" dirty="0" err="1" smtClean="0">
                <a:effectLst/>
              </a:rPr>
              <a:t>endl</a:t>
            </a:r>
            <a:r>
              <a:rPr lang="en-US" sz="1400" b="1" dirty="0"/>
              <a:t>;</a:t>
            </a:r>
            <a:r>
              <a:rPr lang="en-US" sz="1400" b="1" dirty="0" smtClean="0">
                <a:effectLst/>
              </a:rPr>
              <a:t> </a:t>
            </a:r>
          </a:p>
          <a:p>
            <a:r>
              <a:rPr lang="en-US" sz="1400" b="1" dirty="0"/>
              <a:t> </a:t>
            </a:r>
            <a:r>
              <a:rPr lang="en-US" sz="1400" b="1" dirty="0" smtClean="0"/>
              <a:t>         </a:t>
            </a:r>
            <a:r>
              <a:rPr lang="en-US" sz="1400" b="1" dirty="0" err="1" smtClean="0">
                <a:effectLst/>
              </a:rPr>
              <a:t>std</a:t>
            </a:r>
            <a:r>
              <a:rPr lang="en-US" sz="1400" b="1" dirty="0"/>
              <a:t>::</a:t>
            </a:r>
            <a:r>
              <a:rPr lang="en-US" sz="1400" b="1" dirty="0" err="1" smtClean="0">
                <a:effectLst/>
              </a:rPr>
              <a:t>cout</a:t>
            </a:r>
            <a:r>
              <a:rPr lang="en-US" sz="1400" b="1" dirty="0" smtClean="0">
                <a:effectLst/>
              </a:rPr>
              <a:t> </a:t>
            </a:r>
            <a:r>
              <a:rPr lang="en-US" sz="1400" b="1" dirty="0"/>
              <a:t>&lt;&lt;</a:t>
            </a:r>
            <a:r>
              <a:rPr lang="en-US" sz="1400" b="1" dirty="0" smtClean="0">
                <a:effectLst/>
              </a:rPr>
              <a:t> </a:t>
            </a:r>
            <a:r>
              <a:rPr lang="en-US" sz="1400" b="1" dirty="0" err="1" smtClean="0">
                <a:effectLst/>
              </a:rPr>
              <a:t>e</a:t>
            </a:r>
            <a:r>
              <a:rPr lang="en-US" sz="1400" b="1" dirty="0" err="1"/>
              <a:t>.</a:t>
            </a:r>
            <a:r>
              <a:rPr lang="en-US" sz="1400" b="1" dirty="0" err="1" smtClean="0">
                <a:effectLst/>
              </a:rPr>
              <a:t>what</a:t>
            </a:r>
            <a:r>
              <a:rPr lang="en-US" sz="1400" b="1" dirty="0"/>
              <a:t>()</a:t>
            </a:r>
            <a:r>
              <a:rPr lang="en-US" sz="1400" b="1" dirty="0" smtClean="0">
                <a:effectLst/>
              </a:rPr>
              <a:t> </a:t>
            </a:r>
          </a:p>
          <a:p>
            <a:r>
              <a:rPr lang="en-US" sz="1400" b="1" dirty="0"/>
              <a:t> </a:t>
            </a:r>
            <a:r>
              <a:rPr lang="en-US" sz="1400" b="1" dirty="0" smtClean="0"/>
              <a:t>                         &lt;&lt;</a:t>
            </a:r>
            <a:r>
              <a:rPr lang="en-US" sz="1400" b="1" dirty="0" smtClean="0">
                <a:effectLst/>
              </a:rPr>
              <a:t> </a:t>
            </a:r>
            <a:r>
              <a:rPr lang="en-US" sz="1400" b="1" dirty="0" err="1" smtClean="0">
                <a:effectLst/>
              </a:rPr>
              <a:t>std</a:t>
            </a:r>
            <a:r>
              <a:rPr lang="en-US" sz="1400" b="1" dirty="0"/>
              <a:t>::</a:t>
            </a:r>
            <a:r>
              <a:rPr lang="en-US" sz="1400" b="1" dirty="0" err="1" smtClean="0">
                <a:effectLst/>
              </a:rPr>
              <a:t>endl</a:t>
            </a:r>
            <a:r>
              <a:rPr lang="en-US" sz="1400" b="1" dirty="0"/>
              <a:t>;</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a:t> </a:t>
            </a:r>
            <a:r>
              <a:rPr lang="en-US" sz="1400" b="1" dirty="0" smtClean="0"/>
              <a:t>      catch(</a:t>
            </a:r>
            <a:r>
              <a:rPr lang="en-US" sz="1400" b="1" dirty="0" err="1" smtClean="0">
                <a:effectLst/>
              </a:rPr>
              <a:t>std</a:t>
            </a:r>
            <a:r>
              <a:rPr lang="en-US" sz="1400" b="1" dirty="0"/>
              <a:t>::</a:t>
            </a:r>
            <a:r>
              <a:rPr lang="en-US" sz="1400" b="1" dirty="0" smtClean="0">
                <a:effectLst/>
              </a:rPr>
              <a:t>exception</a:t>
            </a:r>
            <a:r>
              <a:rPr lang="en-US" sz="1400" b="1" dirty="0"/>
              <a:t>&amp;</a:t>
            </a:r>
            <a:r>
              <a:rPr lang="en-US" sz="1400" b="1" dirty="0" smtClean="0">
                <a:effectLst/>
              </a:rPr>
              <a:t> e</a:t>
            </a:r>
            <a:r>
              <a:rPr lang="en-US" sz="1400" b="1" dirty="0"/>
              <a:t>)</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a:t> </a:t>
            </a:r>
            <a:r>
              <a:rPr lang="en-US" sz="1400" b="1" dirty="0" smtClean="0"/>
              <a:t>             //</a:t>
            </a:r>
            <a:r>
              <a:rPr lang="en-US" sz="1400" b="1" dirty="0"/>
              <a:t>Other errors</a:t>
            </a:r>
            <a:r>
              <a:rPr lang="en-US" sz="1400" b="1" dirty="0" smtClean="0">
                <a:effectLst/>
              </a:rPr>
              <a:t> </a:t>
            </a:r>
          </a:p>
          <a:p>
            <a:r>
              <a:rPr lang="en-US" sz="1400" b="1" dirty="0"/>
              <a:t> </a:t>
            </a:r>
            <a:r>
              <a:rPr lang="en-US" sz="1400" b="1" dirty="0" smtClean="0"/>
              <a:t>       }</a:t>
            </a:r>
            <a:r>
              <a:rPr lang="en-US" sz="1400" b="1" dirty="0" smtClean="0">
                <a:effectLst/>
              </a:rPr>
              <a:t> </a:t>
            </a:r>
          </a:p>
          <a:p>
            <a:r>
              <a:rPr lang="en-US" sz="1400" b="1" dirty="0" smtClean="0"/>
              <a:t>}</a:t>
            </a:r>
            <a:endParaRPr lang="en-US" sz="1400" b="1" dirty="0"/>
          </a:p>
        </p:txBody>
      </p:sp>
      <p:sp>
        <p:nvSpPr>
          <p:cNvPr id="6" name="TextBox 5"/>
          <p:cNvSpPr txBox="1"/>
          <p:nvPr/>
        </p:nvSpPr>
        <p:spPr>
          <a:xfrm>
            <a:off x="1902434" y="4550040"/>
            <a:ext cx="2785955" cy="830997"/>
          </a:xfrm>
          <a:prstGeom prst="rect">
            <a:avLst/>
          </a:prstGeom>
          <a:noFill/>
        </p:spPr>
        <p:txBody>
          <a:bodyPr wrap="none" rtlCol="0">
            <a:spAutoFit/>
          </a:bodyPr>
          <a:lstStyle/>
          <a:p>
            <a:r>
              <a:rPr lang="en-US" sz="2400" dirty="0" err="1">
                <a:solidFill>
                  <a:srgbClr val="FF0000"/>
                </a:solidFill>
              </a:rPr>
              <a:t>MyException</a:t>
            </a:r>
            <a:r>
              <a:rPr lang="en-US" sz="2400" dirty="0" smtClean="0">
                <a:solidFill>
                  <a:srgbClr val="FF0000"/>
                </a:solidFill>
                <a:effectLst/>
              </a:rPr>
              <a:t> caught </a:t>
            </a:r>
          </a:p>
          <a:p>
            <a:r>
              <a:rPr lang="en-US" sz="2400" dirty="0" smtClean="0">
                <a:solidFill>
                  <a:srgbClr val="FF0000"/>
                </a:solidFill>
                <a:effectLst/>
              </a:rPr>
              <a:t>C</a:t>
            </a:r>
            <a:r>
              <a:rPr lang="en-US" sz="2400" dirty="0">
                <a:solidFill>
                  <a:srgbClr val="FF0000"/>
                </a:solidFill>
              </a:rPr>
              <a:t>++</a:t>
            </a:r>
            <a:r>
              <a:rPr lang="en-US" sz="2400" dirty="0" smtClean="0">
                <a:solidFill>
                  <a:srgbClr val="FF0000"/>
                </a:solidFill>
                <a:effectLst/>
              </a:rPr>
              <a:t> </a:t>
            </a:r>
            <a:r>
              <a:rPr lang="en-US" sz="2400" dirty="0">
                <a:solidFill>
                  <a:srgbClr val="FF0000"/>
                </a:solidFill>
              </a:rPr>
              <a:t>Exception</a:t>
            </a:r>
          </a:p>
        </p:txBody>
      </p:sp>
      <p:sp>
        <p:nvSpPr>
          <p:cNvPr id="7" name="TextBox 6"/>
          <p:cNvSpPr txBox="1"/>
          <p:nvPr/>
        </p:nvSpPr>
        <p:spPr>
          <a:xfrm>
            <a:off x="335667" y="5526096"/>
            <a:ext cx="6481821" cy="923330"/>
          </a:xfrm>
          <a:prstGeom prst="rect">
            <a:avLst/>
          </a:prstGeom>
          <a:noFill/>
        </p:spPr>
        <p:txBody>
          <a:bodyPr wrap="square" rtlCol="0">
            <a:spAutoFit/>
          </a:bodyPr>
          <a:lstStyle/>
          <a:p>
            <a:pPr marL="285750" indent="-285750">
              <a:buFont typeface="Arial" charset="0"/>
              <a:buChar char="•"/>
            </a:pPr>
            <a:r>
              <a:rPr lang="en-US" dirty="0"/>
              <a:t>Here, </a:t>
            </a:r>
            <a:r>
              <a:rPr lang="en-US" b="1" dirty="0"/>
              <a:t>what()</a:t>
            </a:r>
            <a:r>
              <a:rPr lang="en-US" dirty="0"/>
              <a:t> is a public method provided </a:t>
            </a:r>
            <a:r>
              <a:rPr lang="en-US"/>
              <a:t>by </a:t>
            </a:r>
            <a:r>
              <a:rPr lang="en-US" smtClean="0"/>
              <a:t>exception </a:t>
            </a:r>
            <a:r>
              <a:rPr lang="en-US" dirty="0"/>
              <a:t>class and it has been overridden by all the child exception classes. This returns the cause of an exception.</a:t>
            </a:r>
          </a:p>
        </p:txBody>
      </p:sp>
    </p:spTree>
    <p:extLst>
      <p:ext uri="{BB962C8B-B14F-4D97-AF65-F5344CB8AC3E}">
        <p14:creationId xmlns:p14="http://schemas.microsoft.com/office/powerpoint/2010/main" val="106488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Exception Handling</a:t>
            </a:r>
            <a:endParaRPr lang="en-US" dirty="0"/>
          </a:p>
        </p:txBody>
      </p:sp>
      <p:sp>
        <p:nvSpPr>
          <p:cNvPr id="3" name="Content Placeholder 2"/>
          <p:cNvSpPr>
            <a:spLocks noGrp="1"/>
          </p:cNvSpPr>
          <p:nvPr>
            <p:ph idx="1"/>
          </p:nvPr>
        </p:nvSpPr>
        <p:spPr/>
        <p:txBody>
          <a:bodyPr/>
          <a:lstStyle/>
          <a:p>
            <a:r>
              <a:rPr lang="en-US" dirty="0"/>
              <a:t>An exception is a problem that arises during the execution of a program. A C++ exception is a response to an exceptional circumstance that arises while a program is running, such as an attempt to divide by zero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346" y="3964718"/>
            <a:ext cx="6077538" cy="1942306"/>
          </a:xfrm>
          <a:prstGeom prst="rect">
            <a:avLst/>
          </a:prstGeom>
        </p:spPr>
      </p:pic>
    </p:spTree>
    <p:extLst>
      <p:ext uri="{BB962C8B-B14F-4D97-AF65-F5344CB8AC3E}">
        <p14:creationId xmlns:p14="http://schemas.microsoft.com/office/powerpoint/2010/main" val="8289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Exception Handling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Exceptions provide a way to transfer control from one part of a program to another. C++ exception handling is built upon three keywords: </a:t>
            </a:r>
            <a:r>
              <a:rPr lang="en-US" b="1" dirty="0"/>
              <a:t>try, </a:t>
            </a:r>
            <a:r>
              <a:rPr lang="en-US" b="1" dirty="0" err="1"/>
              <a:t>catch,</a:t>
            </a:r>
            <a:r>
              <a:rPr lang="en-US" dirty="0" err="1"/>
              <a:t>and</a:t>
            </a:r>
            <a:r>
              <a:rPr lang="en-US" dirty="0"/>
              <a:t> </a:t>
            </a:r>
            <a:r>
              <a:rPr lang="en-US" b="1" dirty="0"/>
              <a:t>throw</a:t>
            </a:r>
            <a:r>
              <a:rPr lang="en-US" dirty="0"/>
              <a:t>.</a:t>
            </a:r>
          </a:p>
          <a:p>
            <a:r>
              <a:rPr lang="en-US" b="1" dirty="0"/>
              <a:t>throw:</a:t>
            </a:r>
            <a:r>
              <a:rPr lang="en-US" dirty="0"/>
              <a:t> A program throws an exception when a problem shows up. This is done using a </a:t>
            </a:r>
            <a:r>
              <a:rPr lang="en-US" b="1" dirty="0"/>
              <a:t>throw</a:t>
            </a:r>
            <a:r>
              <a:rPr lang="en-US" dirty="0"/>
              <a:t> keyword.</a:t>
            </a:r>
          </a:p>
          <a:p>
            <a:r>
              <a:rPr lang="en-US" b="1" dirty="0"/>
              <a:t>catch:</a:t>
            </a:r>
            <a:r>
              <a:rPr lang="en-US" dirty="0"/>
              <a:t> A program catches an exception with an exception handler at the place in a program where you want to handle the problem. </a:t>
            </a:r>
            <a:r>
              <a:rPr lang="en-US" dirty="0" err="1"/>
              <a:t>The</a:t>
            </a:r>
            <a:r>
              <a:rPr lang="en-US" b="1" dirty="0" err="1"/>
              <a:t>catch</a:t>
            </a:r>
            <a:r>
              <a:rPr lang="en-US" dirty="0"/>
              <a:t> keyword indicates the catching of an exception.</a:t>
            </a:r>
          </a:p>
          <a:p>
            <a:r>
              <a:rPr lang="en-US" b="1" dirty="0"/>
              <a:t>try:</a:t>
            </a:r>
            <a:r>
              <a:rPr lang="en-US" dirty="0"/>
              <a:t> A </a:t>
            </a:r>
            <a:r>
              <a:rPr lang="en-US" b="1" dirty="0"/>
              <a:t>try</a:t>
            </a:r>
            <a:r>
              <a:rPr lang="en-US" dirty="0"/>
              <a:t> block identifies a block of code for which particular exceptions will be activated. It's followed by one or more catch blocks</a:t>
            </a:r>
            <a:r>
              <a:rPr lang="en-US" dirty="0" smtClean="0"/>
              <a:t>.</a:t>
            </a:r>
            <a:br>
              <a:rPr lang="en-US" dirty="0" smtClean="0"/>
            </a:br>
            <a:endParaRPr lang="en-US" dirty="0"/>
          </a:p>
        </p:txBody>
      </p:sp>
    </p:spTree>
    <p:extLst>
      <p:ext uri="{BB962C8B-B14F-4D97-AF65-F5344CB8AC3E}">
        <p14:creationId xmlns:p14="http://schemas.microsoft.com/office/powerpoint/2010/main" val="40561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pPr algn="ctr"/>
            <a:r>
              <a:rPr lang="en-US" b="1" dirty="0" smtClean="0"/>
              <a:t>C++ Exception Handling</a:t>
            </a:r>
            <a:endParaRPr lang="en-US" b="1" dirty="0"/>
          </a:p>
        </p:txBody>
      </p:sp>
      <p:sp>
        <p:nvSpPr>
          <p:cNvPr id="3" name="Content Placeholder 2"/>
          <p:cNvSpPr>
            <a:spLocks noGrp="1"/>
          </p:cNvSpPr>
          <p:nvPr>
            <p:ph idx="1"/>
          </p:nvPr>
        </p:nvSpPr>
        <p:spPr>
          <a:xfrm>
            <a:off x="838200" y="1182688"/>
            <a:ext cx="5519738" cy="4889500"/>
          </a:xfrm>
        </p:spPr>
        <p:txBody>
          <a:bodyPr>
            <a:normAutofit lnSpcReduction="10000"/>
          </a:bodyPr>
          <a:lstStyle/>
          <a:p>
            <a:pPr marL="0" indent="0">
              <a:buNone/>
            </a:pPr>
            <a:r>
              <a:rPr lang="en-US" dirty="0"/>
              <a:t>Assuming a block will raise an exception, a method catches an exception using a combination of the </a:t>
            </a:r>
            <a:r>
              <a:rPr lang="en-US" b="1" dirty="0"/>
              <a:t>try</a:t>
            </a:r>
            <a:r>
              <a:rPr lang="en-US" dirty="0"/>
              <a:t> and </a:t>
            </a:r>
            <a:r>
              <a:rPr lang="en-US" b="1" dirty="0"/>
              <a:t>catch</a:t>
            </a:r>
            <a:r>
              <a:rPr lang="en-US" dirty="0"/>
              <a:t> keywords. A try/catch block is placed around the code that might generate an exception. Code within a try/catch block is referred to as protected code, and the syntax for using try/catch looks like the following: </a:t>
            </a:r>
            <a:r>
              <a:rPr lang="en-US" b="1" dirty="0" smtClean="0"/>
              <a:t>throw</a:t>
            </a:r>
            <a:r>
              <a:rPr lang="en-US" b="1" dirty="0"/>
              <a:t>:</a:t>
            </a:r>
            <a:r>
              <a:rPr lang="en-US" dirty="0"/>
              <a:t> A program throws an exception when a problem shows up. This is done using a </a:t>
            </a:r>
            <a:r>
              <a:rPr lang="en-US" b="1" dirty="0"/>
              <a:t>throw</a:t>
            </a:r>
            <a:r>
              <a:rPr lang="en-US" dirty="0"/>
              <a:t> keyword</a:t>
            </a:r>
            <a:r>
              <a:rPr lang="en-US" dirty="0" smtClean="0"/>
              <a:t>.</a:t>
            </a:r>
            <a:endParaRPr lang="en-US" dirty="0"/>
          </a:p>
        </p:txBody>
      </p:sp>
      <p:sp>
        <p:nvSpPr>
          <p:cNvPr id="4" name="TextBox 3"/>
          <p:cNvSpPr txBox="1"/>
          <p:nvPr/>
        </p:nvSpPr>
        <p:spPr>
          <a:xfrm>
            <a:off x="7243763" y="1182689"/>
            <a:ext cx="4110037" cy="4893647"/>
          </a:xfrm>
          <a:prstGeom prst="rect">
            <a:avLst/>
          </a:prstGeom>
          <a:noFill/>
        </p:spPr>
        <p:txBody>
          <a:bodyPr wrap="square" rtlCol="0">
            <a:spAutoFit/>
          </a:bodyPr>
          <a:lstStyle/>
          <a:p>
            <a:r>
              <a:rPr lang="en-US" sz="2400" b="1" dirty="0"/>
              <a:t>try</a:t>
            </a:r>
            <a:r>
              <a:rPr lang="en-US" sz="2400" b="1" dirty="0" smtClean="0">
                <a:effectLst/>
              </a:rPr>
              <a:t> </a:t>
            </a:r>
          </a:p>
          <a:p>
            <a:r>
              <a:rPr lang="en-US" sz="2400" b="1" dirty="0" smtClean="0"/>
              <a:t>{</a:t>
            </a:r>
            <a:r>
              <a:rPr lang="en-US" sz="2400" b="1" dirty="0" smtClean="0">
                <a:effectLst/>
              </a:rPr>
              <a:t> </a:t>
            </a:r>
          </a:p>
          <a:p>
            <a:r>
              <a:rPr lang="en-US" sz="2400" b="1" dirty="0"/>
              <a:t> </a:t>
            </a:r>
            <a:r>
              <a:rPr lang="en-US" sz="2400" b="1" dirty="0" smtClean="0"/>
              <a:t>    // </a:t>
            </a:r>
            <a:r>
              <a:rPr lang="en-US" sz="2400" b="1" dirty="0"/>
              <a:t>protected code</a:t>
            </a:r>
            <a:r>
              <a:rPr lang="en-US" sz="2400" b="1" dirty="0" smtClean="0">
                <a:effectLst/>
              </a:rPr>
              <a:t> </a:t>
            </a:r>
          </a:p>
          <a:p>
            <a:r>
              <a:rPr lang="en-US" sz="2400" b="1" dirty="0" smtClean="0"/>
              <a:t>}</a:t>
            </a:r>
            <a:r>
              <a:rPr lang="en-US" sz="2400" b="1" dirty="0"/>
              <a:t>catch(</a:t>
            </a:r>
            <a:r>
              <a:rPr lang="en-US" sz="2400" b="1" dirty="0" smtClean="0">
                <a:effectLst/>
              </a:rPr>
              <a:t> </a:t>
            </a:r>
            <a:r>
              <a:rPr lang="en-US" sz="2400" b="1" dirty="0" err="1"/>
              <a:t>ExceptionName</a:t>
            </a:r>
            <a:r>
              <a:rPr lang="en-US" sz="2400" b="1" dirty="0" smtClean="0">
                <a:effectLst/>
              </a:rPr>
              <a:t> e1 </a:t>
            </a:r>
            <a:r>
              <a:rPr lang="en-US" sz="2400" b="1" dirty="0"/>
              <a:t>)</a:t>
            </a:r>
            <a:r>
              <a:rPr lang="en-US" sz="2400" b="1" dirty="0" smtClean="0">
                <a:effectLst/>
              </a:rPr>
              <a:t> </a:t>
            </a:r>
          </a:p>
          <a:p>
            <a:r>
              <a:rPr lang="en-US" sz="2400" b="1" dirty="0" smtClean="0"/>
              <a:t>{</a:t>
            </a:r>
            <a:r>
              <a:rPr lang="en-US" sz="2400" b="1" dirty="0" smtClean="0">
                <a:effectLst/>
              </a:rPr>
              <a:t> </a:t>
            </a:r>
          </a:p>
          <a:p>
            <a:r>
              <a:rPr lang="en-US" sz="2400" b="1" dirty="0" smtClean="0"/>
              <a:t>     // </a:t>
            </a:r>
            <a:r>
              <a:rPr lang="en-US" sz="2400" b="1" dirty="0"/>
              <a:t>catch block</a:t>
            </a:r>
            <a:r>
              <a:rPr lang="en-US" sz="2400" b="1" dirty="0" smtClean="0">
                <a:effectLst/>
              </a:rPr>
              <a:t> </a:t>
            </a:r>
          </a:p>
          <a:p>
            <a:r>
              <a:rPr lang="en-US" sz="2400" b="1" dirty="0" smtClean="0"/>
              <a:t>}</a:t>
            </a:r>
            <a:r>
              <a:rPr lang="en-US" sz="2400" b="1" dirty="0"/>
              <a:t>catch(</a:t>
            </a:r>
            <a:r>
              <a:rPr lang="en-US" sz="2400" b="1" dirty="0" smtClean="0">
                <a:effectLst/>
              </a:rPr>
              <a:t> </a:t>
            </a:r>
            <a:r>
              <a:rPr lang="en-US" sz="2400" b="1" dirty="0" err="1"/>
              <a:t>ExceptionName</a:t>
            </a:r>
            <a:r>
              <a:rPr lang="en-US" sz="2400" b="1" dirty="0" smtClean="0">
                <a:effectLst/>
              </a:rPr>
              <a:t> e2 </a:t>
            </a:r>
            <a:r>
              <a:rPr lang="en-US" sz="2400" b="1" dirty="0"/>
              <a:t>)</a:t>
            </a:r>
            <a:r>
              <a:rPr lang="en-US" sz="2400" b="1" dirty="0" smtClean="0">
                <a:effectLst/>
              </a:rPr>
              <a:t> </a:t>
            </a:r>
          </a:p>
          <a:p>
            <a:r>
              <a:rPr lang="en-US" sz="2400" b="1" dirty="0" smtClean="0"/>
              <a:t>{</a:t>
            </a:r>
            <a:r>
              <a:rPr lang="en-US" sz="2400" b="1" dirty="0" smtClean="0">
                <a:effectLst/>
              </a:rPr>
              <a:t> </a:t>
            </a:r>
          </a:p>
          <a:p>
            <a:r>
              <a:rPr lang="en-US" sz="2400" b="1" dirty="0"/>
              <a:t> </a:t>
            </a:r>
            <a:r>
              <a:rPr lang="en-US" sz="2400" b="1" dirty="0" smtClean="0"/>
              <a:t>    // </a:t>
            </a:r>
            <a:r>
              <a:rPr lang="en-US" sz="2400" b="1" dirty="0"/>
              <a:t>catch block</a:t>
            </a:r>
            <a:r>
              <a:rPr lang="en-US" sz="2400" b="1" dirty="0" smtClean="0">
                <a:effectLst/>
              </a:rPr>
              <a:t> </a:t>
            </a:r>
          </a:p>
          <a:p>
            <a:r>
              <a:rPr lang="en-US" sz="2400" b="1" dirty="0" smtClean="0"/>
              <a:t>}</a:t>
            </a:r>
            <a:r>
              <a:rPr lang="en-US" sz="2400" b="1" dirty="0"/>
              <a:t>catch(</a:t>
            </a:r>
            <a:r>
              <a:rPr lang="en-US" sz="2400" b="1" dirty="0" smtClean="0">
                <a:effectLst/>
              </a:rPr>
              <a:t> </a:t>
            </a:r>
            <a:r>
              <a:rPr lang="en-US" sz="2400" b="1" dirty="0" err="1"/>
              <a:t>ExceptionName</a:t>
            </a:r>
            <a:r>
              <a:rPr lang="en-US" sz="2400" b="1" dirty="0" smtClean="0">
                <a:effectLst/>
              </a:rPr>
              <a:t> </a:t>
            </a:r>
            <a:r>
              <a:rPr lang="en-US" sz="2400" b="1" dirty="0" err="1" smtClean="0">
                <a:effectLst/>
              </a:rPr>
              <a:t>eN</a:t>
            </a:r>
            <a:r>
              <a:rPr lang="en-US" sz="2400" b="1" dirty="0" smtClean="0">
                <a:effectLst/>
              </a:rPr>
              <a:t> </a:t>
            </a:r>
            <a:r>
              <a:rPr lang="en-US" sz="2400" b="1" dirty="0"/>
              <a:t>)</a:t>
            </a:r>
            <a:r>
              <a:rPr lang="en-US" sz="2400" b="1" dirty="0" smtClean="0">
                <a:effectLst/>
              </a:rPr>
              <a:t> </a:t>
            </a:r>
          </a:p>
          <a:p>
            <a:r>
              <a:rPr lang="en-US" sz="2400" b="1" dirty="0" smtClean="0"/>
              <a:t>{</a:t>
            </a:r>
            <a:r>
              <a:rPr lang="en-US" sz="2400" b="1" dirty="0" smtClean="0">
                <a:effectLst/>
              </a:rPr>
              <a:t> </a:t>
            </a:r>
          </a:p>
          <a:p>
            <a:r>
              <a:rPr lang="en-US" sz="2400" b="1" dirty="0"/>
              <a:t> </a:t>
            </a:r>
            <a:r>
              <a:rPr lang="en-US" sz="2400" b="1" dirty="0" smtClean="0"/>
              <a:t>    // </a:t>
            </a:r>
            <a:r>
              <a:rPr lang="en-US" sz="2400" b="1" dirty="0"/>
              <a:t>catch block</a:t>
            </a:r>
            <a:r>
              <a:rPr lang="en-US" sz="2400" b="1" dirty="0" smtClean="0">
                <a:effectLst/>
              </a:rPr>
              <a:t> </a:t>
            </a:r>
          </a:p>
          <a:p>
            <a:r>
              <a:rPr lang="en-US" sz="2400" b="1" dirty="0" smtClean="0"/>
              <a:t>}</a:t>
            </a:r>
            <a:endParaRPr lang="en-US" sz="2400" b="1" dirty="0"/>
          </a:p>
        </p:txBody>
      </p:sp>
    </p:spTree>
    <p:extLst>
      <p:ext uri="{BB962C8B-B14F-4D97-AF65-F5344CB8AC3E}">
        <p14:creationId xmlns:p14="http://schemas.microsoft.com/office/powerpoint/2010/main" val="211273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pPr algn="ctr"/>
            <a:r>
              <a:rPr lang="en-US" dirty="0"/>
              <a:t>Throwing Exceptions</a:t>
            </a:r>
          </a:p>
        </p:txBody>
      </p:sp>
      <p:sp>
        <p:nvSpPr>
          <p:cNvPr id="3" name="Content Placeholder 2"/>
          <p:cNvSpPr>
            <a:spLocks noGrp="1"/>
          </p:cNvSpPr>
          <p:nvPr>
            <p:ph idx="1"/>
          </p:nvPr>
        </p:nvSpPr>
        <p:spPr>
          <a:xfrm>
            <a:off x="838200" y="1182688"/>
            <a:ext cx="5519738" cy="4889500"/>
          </a:xfrm>
        </p:spPr>
        <p:txBody>
          <a:bodyPr>
            <a:normAutofit lnSpcReduction="10000"/>
          </a:bodyPr>
          <a:lstStyle/>
          <a:p>
            <a:r>
              <a:rPr lang="en-US" dirty="0"/>
              <a:t>Exceptions can be thrown anywhere within a code block using </a:t>
            </a:r>
            <a:r>
              <a:rPr lang="en-US" b="1" dirty="0" err="1"/>
              <a:t>throw</a:t>
            </a:r>
            <a:r>
              <a:rPr lang="en-US" dirty="0" err="1"/>
              <a:t>statements</a:t>
            </a:r>
            <a:r>
              <a:rPr lang="en-US" dirty="0"/>
              <a:t>. The operand of the throw statements determines a type for the exception and can be any expression and the type of the result of the expression determines the type of exception thrown.</a:t>
            </a:r>
          </a:p>
          <a:p>
            <a:r>
              <a:rPr lang="en-US" dirty="0"/>
              <a:t>Following is an example of throwing an exception when dividing by zero condition occurs:</a:t>
            </a:r>
          </a:p>
        </p:txBody>
      </p:sp>
      <p:sp>
        <p:nvSpPr>
          <p:cNvPr id="4" name="TextBox 3"/>
          <p:cNvSpPr txBox="1"/>
          <p:nvPr/>
        </p:nvSpPr>
        <p:spPr>
          <a:xfrm>
            <a:off x="6029325" y="1287364"/>
            <a:ext cx="6162675" cy="3539430"/>
          </a:xfrm>
          <a:prstGeom prst="rect">
            <a:avLst/>
          </a:prstGeom>
          <a:noFill/>
        </p:spPr>
        <p:txBody>
          <a:bodyPr wrap="square" rtlCol="0">
            <a:spAutoFit/>
          </a:bodyPr>
          <a:lstStyle/>
          <a:p>
            <a:r>
              <a:rPr lang="en-US" sz="2800" b="1" dirty="0"/>
              <a:t>double</a:t>
            </a:r>
            <a:r>
              <a:rPr lang="en-US" sz="2800" b="1" dirty="0" smtClean="0">
                <a:effectLst/>
              </a:rPr>
              <a:t> division</a:t>
            </a:r>
            <a:r>
              <a:rPr lang="en-US" sz="2800" b="1" dirty="0"/>
              <a:t>(</a:t>
            </a:r>
            <a:r>
              <a:rPr lang="en-US" sz="2800" b="1" dirty="0" err="1"/>
              <a:t>int</a:t>
            </a:r>
            <a:r>
              <a:rPr lang="en-US" sz="2800" b="1" dirty="0" smtClean="0">
                <a:effectLst/>
              </a:rPr>
              <a:t> a</a:t>
            </a:r>
            <a:r>
              <a:rPr lang="en-US" sz="2800" b="1" dirty="0"/>
              <a:t>,</a:t>
            </a:r>
            <a:r>
              <a:rPr lang="en-US" sz="2800" b="1" dirty="0" smtClean="0">
                <a:effectLst/>
              </a:rPr>
              <a:t> </a:t>
            </a:r>
            <a:r>
              <a:rPr lang="en-US" sz="2800" b="1" dirty="0" err="1"/>
              <a:t>int</a:t>
            </a:r>
            <a:r>
              <a:rPr lang="en-US" sz="2800" b="1" dirty="0" smtClean="0">
                <a:effectLst/>
              </a:rPr>
              <a:t> b</a:t>
            </a:r>
            <a:r>
              <a:rPr lang="en-US" sz="2800" b="1" dirty="0"/>
              <a:t>)</a:t>
            </a:r>
            <a:r>
              <a:rPr lang="en-US" sz="2800" b="1" dirty="0" smtClean="0">
                <a:effectLst/>
              </a:rPr>
              <a:t> </a:t>
            </a:r>
          </a:p>
          <a:p>
            <a:r>
              <a:rPr lang="en-US" sz="2800" b="1" dirty="0" smtClean="0"/>
              <a:t>{</a:t>
            </a:r>
            <a:r>
              <a:rPr lang="en-US" sz="2800" b="1" dirty="0" smtClean="0">
                <a:effectLst/>
              </a:rPr>
              <a:t> </a:t>
            </a:r>
          </a:p>
          <a:p>
            <a:r>
              <a:rPr lang="en-US" sz="2800" b="1" dirty="0"/>
              <a:t> </a:t>
            </a:r>
            <a:r>
              <a:rPr lang="en-US" sz="2800" b="1" dirty="0" smtClean="0"/>
              <a:t>    if</a:t>
            </a:r>
            <a:r>
              <a:rPr lang="en-US" sz="2800" b="1" dirty="0"/>
              <a:t>(</a:t>
            </a:r>
            <a:r>
              <a:rPr lang="en-US" sz="2800" b="1" dirty="0" smtClean="0">
                <a:effectLst/>
              </a:rPr>
              <a:t> b </a:t>
            </a:r>
            <a:r>
              <a:rPr lang="en-US" sz="2800" b="1" dirty="0"/>
              <a:t>==</a:t>
            </a:r>
            <a:r>
              <a:rPr lang="en-US" sz="2800" b="1" dirty="0" smtClean="0">
                <a:effectLst/>
              </a:rPr>
              <a:t> </a:t>
            </a:r>
            <a:r>
              <a:rPr lang="en-US" sz="2800" b="1" dirty="0"/>
              <a:t>0</a:t>
            </a:r>
            <a:r>
              <a:rPr lang="en-US" sz="2800" b="1" dirty="0" smtClean="0">
                <a:effectLst/>
              </a:rPr>
              <a:t> </a:t>
            </a:r>
            <a:r>
              <a:rPr lang="en-US" sz="2800" b="1" dirty="0"/>
              <a:t>)</a:t>
            </a:r>
            <a:r>
              <a:rPr lang="en-US" sz="2800" b="1" dirty="0" smtClean="0">
                <a:effectLst/>
              </a:rPr>
              <a:t> </a:t>
            </a:r>
          </a:p>
          <a:p>
            <a:r>
              <a:rPr lang="en-US" sz="2800" b="1" dirty="0"/>
              <a:t> </a:t>
            </a:r>
            <a:r>
              <a:rPr lang="en-US" sz="2800" b="1" dirty="0" smtClean="0"/>
              <a:t>    {</a:t>
            </a:r>
            <a:r>
              <a:rPr lang="en-US" sz="2800" b="1" dirty="0" smtClean="0">
                <a:effectLst/>
              </a:rPr>
              <a:t> </a:t>
            </a:r>
          </a:p>
          <a:p>
            <a:r>
              <a:rPr lang="en-US" sz="2800" b="1" dirty="0"/>
              <a:t> </a:t>
            </a:r>
            <a:r>
              <a:rPr lang="en-US" sz="2800" b="1" dirty="0" smtClean="0"/>
              <a:t>        throw</a:t>
            </a:r>
            <a:r>
              <a:rPr lang="en-US" sz="2800" b="1" dirty="0" smtClean="0">
                <a:effectLst/>
              </a:rPr>
              <a:t> </a:t>
            </a:r>
            <a:r>
              <a:rPr lang="en-US" sz="2800" b="1" dirty="0"/>
              <a:t>"Division by </a:t>
            </a:r>
            <a:r>
              <a:rPr lang="en-US" sz="2800" b="1" dirty="0" err="1" smtClean="0"/>
              <a:t>zerocondition</a:t>
            </a:r>
            <a:r>
              <a:rPr lang="en-US" sz="2800" b="1" dirty="0"/>
              <a:t>!";</a:t>
            </a:r>
            <a:r>
              <a:rPr lang="en-US" sz="2800" b="1" dirty="0" smtClean="0">
                <a:effectLst/>
              </a:rPr>
              <a:t> </a:t>
            </a:r>
          </a:p>
          <a:p>
            <a:r>
              <a:rPr lang="en-US" sz="2800" b="1" dirty="0" smtClean="0"/>
              <a:t>      }</a:t>
            </a:r>
            <a:r>
              <a:rPr lang="en-US" sz="2800" b="1" dirty="0" smtClean="0">
                <a:effectLst/>
              </a:rPr>
              <a:t> </a:t>
            </a:r>
          </a:p>
          <a:p>
            <a:r>
              <a:rPr lang="en-US" sz="2800" b="1" dirty="0"/>
              <a:t> </a:t>
            </a:r>
            <a:r>
              <a:rPr lang="en-US" sz="2800" b="1" dirty="0" smtClean="0"/>
              <a:t>     return</a:t>
            </a:r>
            <a:r>
              <a:rPr lang="en-US" sz="2800" b="1" dirty="0" smtClean="0">
                <a:effectLst/>
              </a:rPr>
              <a:t> </a:t>
            </a:r>
            <a:r>
              <a:rPr lang="en-US" sz="2800" b="1" dirty="0"/>
              <a:t>(</a:t>
            </a:r>
            <a:r>
              <a:rPr lang="en-US" sz="2800" b="1" dirty="0" smtClean="0">
                <a:effectLst/>
              </a:rPr>
              <a:t>a</a:t>
            </a:r>
            <a:r>
              <a:rPr lang="en-US" sz="2800" b="1" dirty="0"/>
              <a:t>/</a:t>
            </a:r>
            <a:r>
              <a:rPr lang="en-US" sz="2800" b="1" dirty="0" smtClean="0">
                <a:effectLst/>
              </a:rPr>
              <a:t>b</a:t>
            </a:r>
            <a:r>
              <a:rPr lang="en-US" sz="2800" b="1" dirty="0"/>
              <a:t>);</a:t>
            </a:r>
            <a:r>
              <a:rPr lang="en-US" sz="2800" b="1" dirty="0" smtClean="0">
                <a:effectLst/>
              </a:rPr>
              <a:t> </a:t>
            </a:r>
          </a:p>
          <a:p>
            <a:r>
              <a:rPr lang="en-US" sz="2800" b="1" dirty="0" smtClean="0"/>
              <a:t>}</a:t>
            </a:r>
            <a:endParaRPr lang="en-US" sz="2800" b="1" dirty="0"/>
          </a:p>
        </p:txBody>
      </p:sp>
    </p:spTree>
    <p:extLst>
      <p:ext uri="{BB962C8B-B14F-4D97-AF65-F5344CB8AC3E}">
        <p14:creationId xmlns:p14="http://schemas.microsoft.com/office/powerpoint/2010/main" val="198607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pPr algn="ctr"/>
            <a:r>
              <a:rPr lang="en-US" b="1" dirty="0"/>
              <a:t>Catching Exceptions</a:t>
            </a:r>
          </a:p>
        </p:txBody>
      </p:sp>
      <p:sp>
        <p:nvSpPr>
          <p:cNvPr id="3" name="Content Placeholder 2"/>
          <p:cNvSpPr>
            <a:spLocks noGrp="1"/>
          </p:cNvSpPr>
          <p:nvPr>
            <p:ph idx="1"/>
          </p:nvPr>
        </p:nvSpPr>
        <p:spPr>
          <a:xfrm>
            <a:off x="838199" y="1182688"/>
            <a:ext cx="9091613" cy="4889500"/>
          </a:xfrm>
        </p:spPr>
        <p:txBody>
          <a:bodyPr>
            <a:normAutofit/>
          </a:bodyPr>
          <a:lstStyle/>
          <a:p>
            <a:r>
              <a:rPr lang="en-US" dirty="0"/>
              <a:t>The </a:t>
            </a:r>
            <a:r>
              <a:rPr lang="en-US" b="1" dirty="0"/>
              <a:t>catch</a:t>
            </a:r>
            <a:r>
              <a:rPr lang="en-US" dirty="0"/>
              <a:t> block following the </a:t>
            </a:r>
            <a:r>
              <a:rPr lang="en-US" b="1" dirty="0"/>
              <a:t>try</a:t>
            </a:r>
            <a:r>
              <a:rPr lang="en-US" dirty="0"/>
              <a:t> block catches any exception. You can specify what type of exception you want to catch and this is determined by the exception declaration that appears in parentheses following the keyword catch.</a:t>
            </a:r>
          </a:p>
        </p:txBody>
      </p:sp>
      <p:sp>
        <p:nvSpPr>
          <p:cNvPr id="4" name="TextBox 3"/>
          <p:cNvSpPr txBox="1"/>
          <p:nvPr/>
        </p:nvSpPr>
        <p:spPr>
          <a:xfrm>
            <a:off x="1757363" y="3284538"/>
            <a:ext cx="7591426" cy="3108543"/>
          </a:xfrm>
          <a:prstGeom prst="rect">
            <a:avLst/>
          </a:prstGeom>
          <a:noFill/>
        </p:spPr>
        <p:txBody>
          <a:bodyPr wrap="square" rtlCol="0">
            <a:spAutoFit/>
          </a:bodyPr>
          <a:lstStyle/>
          <a:p>
            <a:r>
              <a:rPr lang="en-US" sz="2800" dirty="0"/>
              <a:t>try</a:t>
            </a:r>
            <a:r>
              <a:rPr lang="en-US" sz="2800" dirty="0" smtClean="0">
                <a:effectLst/>
              </a:rPr>
              <a:t> </a:t>
            </a:r>
          </a:p>
          <a:p>
            <a:r>
              <a:rPr lang="en-US" sz="2800" dirty="0" smtClean="0"/>
              <a:t>{</a:t>
            </a:r>
            <a:r>
              <a:rPr lang="en-US" sz="2800" dirty="0" smtClean="0">
                <a:effectLst/>
              </a:rPr>
              <a:t> </a:t>
            </a:r>
          </a:p>
          <a:p>
            <a:r>
              <a:rPr lang="en-US" sz="2800" dirty="0"/>
              <a:t> </a:t>
            </a:r>
            <a:r>
              <a:rPr lang="en-US" sz="2800" dirty="0" smtClean="0"/>
              <a:t>      // </a:t>
            </a:r>
            <a:r>
              <a:rPr lang="en-US" sz="2800" dirty="0"/>
              <a:t>protected code</a:t>
            </a:r>
            <a:r>
              <a:rPr lang="en-US" sz="2800" dirty="0" smtClean="0">
                <a:effectLst/>
              </a:rPr>
              <a:t> </a:t>
            </a:r>
          </a:p>
          <a:p>
            <a:r>
              <a:rPr lang="en-US" sz="2800" dirty="0" smtClean="0"/>
              <a:t>}</a:t>
            </a:r>
            <a:r>
              <a:rPr lang="en-US" sz="2800" dirty="0"/>
              <a:t>catch(</a:t>
            </a:r>
            <a:r>
              <a:rPr lang="en-US" sz="2800" dirty="0" smtClean="0">
                <a:effectLst/>
              </a:rPr>
              <a:t> </a:t>
            </a:r>
            <a:r>
              <a:rPr lang="en-US" sz="2800" dirty="0" err="1"/>
              <a:t>ExceptionName</a:t>
            </a:r>
            <a:r>
              <a:rPr lang="en-US" sz="2800" dirty="0" smtClean="0">
                <a:effectLst/>
              </a:rPr>
              <a:t> e </a:t>
            </a:r>
            <a:r>
              <a:rPr lang="en-US" sz="2800" dirty="0"/>
              <a:t>)</a:t>
            </a:r>
            <a:r>
              <a:rPr lang="en-US" sz="2800" dirty="0" smtClean="0">
                <a:effectLst/>
              </a:rPr>
              <a:t> </a:t>
            </a:r>
          </a:p>
          <a:p>
            <a:r>
              <a:rPr lang="en-US" sz="2800" dirty="0" smtClean="0"/>
              <a:t>{</a:t>
            </a:r>
            <a:r>
              <a:rPr lang="en-US" sz="2800" dirty="0" smtClean="0">
                <a:effectLst/>
              </a:rPr>
              <a:t>      </a:t>
            </a:r>
          </a:p>
          <a:p>
            <a:r>
              <a:rPr lang="en-US" sz="2800" dirty="0"/>
              <a:t> </a:t>
            </a:r>
            <a:r>
              <a:rPr lang="en-US" sz="2800" dirty="0" smtClean="0"/>
              <a:t>      // </a:t>
            </a:r>
            <a:r>
              <a:rPr lang="en-US" sz="2800" dirty="0"/>
              <a:t>code to handle </a:t>
            </a:r>
            <a:r>
              <a:rPr lang="en-US" sz="2800" dirty="0" err="1"/>
              <a:t>ExceptionName</a:t>
            </a:r>
            <a:r>
              <a:rPr lang="en-US" sz="2800" dirty="0"/>
              <a:t> exception</a:t>
            </a:r>
            <a:r>
              <a:rPr lang="en-US" sz="2800" dirty="0" smtClean="0">
                <a:effectLst/>
              </a:rPr>
              <a:t> </a:t>
            </a:r>
          </a:p>
          <a:p>
            <a:r>
              <a:rPr lang="en-US" sz="2800" dirty="0" smtClean="0"/>
              <a:t>}</a:t>
            </a:r>
            <a:endParaRPr lang="en-US" sz="2800" b="1" dirty="0"/>
          </a:p>
        </p:txBody>
      </p:sp>
    </p:spTree>
    <p:extLst>
      <p:ext uri="{BB962C8B-B14F-4D97-AF65-F5344CB8AC3E}">
        <p14:creationId xmlns:p14="http://schemas.microsoft.com/office/powerpoint/2010/main" val="113845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pPr algn="ctr"/>
            <a:r>
              <a:rPr lang="en-US" b="1" dirty="0"/>
              <a:t>Catching Exceptions</a:t>
            </a:r>
          </a:p>
        </p:txBody>
      </p:sp>
      <p:sp>
        <p:nvSpPr>
          <p:cNvPr id="3" name="Content Placeholder 2"/>
          <p:cNvSpPr>
            <a:spLocks noGrp="1"/>
          </p:cNvSpPr>
          <p:nvPr>
            <p:ph idx="1"/>
          </p:nvPr>
        </p:nvSpPr>
        <p:spPr>
          <a:xfrm>
            <a:off x="838199" y="1182688"/>
            <a:ext cx="9091613" cy="4889500"/>
          </a:xfrm>
        </p:spPr>
        <p:txBody>
          <a:bodyPr>
            <a:normAutofit/>
          </a:bodyPr>
          <a:lstStyle/>
          <a:p>
            <a:r>
              <a:rPr lang="en-US" dirty="0"/>
              <a:t>Above code will catch an exception of </a:t>
            </a:r>
            <a:r>
              <a:rPr lang="en-US" b="1" dirty="0" err="1"/>
              <a:t>ExceptionName</a:t>
            </a:r>
            <a:r>
              <a:rPr lang="en-US" dirty="0"/>
              <a:t> type. If you want to specify that a catch block should handle any type of exception that is thrown in a try block, you must put an ellipsis, ..., between the parentheses enclosing the exception declaration as follows:</a:t>
            </a:r>
          </a:p>
        </p:txBody>
      </p:sp>
      <p:sp>
        <p:nvSpPr>
          <p:cNvPr id="4" name="TextBox 3"/>
          <p:cNvSpPr txBox="1"/>
          <p:nvPr/>
        </p:nvSpPr>
        <p:spPr>
          <a:xfrm>
            <a:off x="1757363" y="3284538"/>
            <a:ext cx="7591426" cy="3108543"/>
          </a:xfrm>
          <a:prstGeom prst="rect">
            <a:avLst/>
          </a:prstGeom>
          <a:noFill/>
        </p:spPr>
        <p:txBody>
          <a:bodyPr wrap="square" rtlCol="0">
            <a:spAutoFit/>
          </a:bodyPr>
          <a:lstStyle/>
          <a:p>
            <a:r>
              <a:rPr lang="en-US" sz="2800" dirty="0"/>
              <a:t>try</a:t>
            </a:r>
            <a:r>
              <a:rPr lang="en-US" sz="2800" dirty="0" smtClean="0">
                <a:effectLst/>
              </a:rPr>
              <a:t> </a:t>
            </a:r>
          </a:p>
          <a:p>
            <a:r>
              <a:rPr lang="en-US" sz="2800" dirty="0" smtClean="0"/>
              <a:t>{</a:t>
            </a:r>
            <a:r>
              <a:rPr lang="en-US" sz="2800" dirty="0" smtClean="0">
                <a:effectLst/>
              </a:rPr>
              <a:t> </a:t>
            </a:r>
          </a:p>
          <a:p>
            <a:r>
              <a:rPr lang="en-US" sz="2800" dirty="0"/>
              <a:t> </a:t>
            </a:r>
            <a:r>
              <a:rPr lang="en-US" sz="2800" dirty="0" smtClean="0"/>
              <a:t>      // </a:t>
            </a:r>
            <a:r>
              <a:rPr lang="en-US" sz="2800" dirty="0"/>
              <a:t>protected code</a:t>
            </a:r>
            <a:r>
              <a:rPr lang="en-US" sz="2800" dirty="0" smtClean="0">
                <a:effectLst/>
              </a:rPr>
              <a:t> </a:t>
            </a:r>
          </a:p>
          <a:p>
            <a:r>
              <a:rPr lang="en-US" sz="2800" dirty="0" smtClean="0"/>
              <a:t>}</a:t>
            </a:r>
            <a:r>
              <a:rPr lang="en-US" sz="2800" dirty="0"/>
              <a:t>catch(</a:t>
            </a:r>
            <a:r>
              <a:rPr lang="en-US" sz="2800" dirty="0" smtClean="0">
                <a:effectLst/>
              </a:rPr>
              <a:t> </a:t>
            </a:r>
            <a:r>
              <a:rPr lang="is-IS" sz="2800" dirty="0" smtClean="0"/>
              <a:t>…</a:t>
            </a:r>
            <a:r>
              <a:rPr lang="en-US" sz="2800" dirty="0" smtClean="0"/>
              <a:t>)</a:t>
            </a:r>
            <a:r>
              <a:rPr lang="en-US" sz="2800" dirty="0" smtClean="0">
                <a:effectLst/>
              </a:rPr>
              <a:t> </a:t>
            </a:r>
          </a:p>
          <a:p>
            <a:r>
              <a:rPr lang="en-US" sz="2800" dirty="0" smtClean="0"/>
              <a:t>{</a:t>
            </a:r>
            <a:r>
              <a:rPr lang="en-US" sz="2800" dirty="0" smtClean="0">
                <a:effectLst/>
              </a:rPr>
              <a:t>      </a:t>
            </a:r>
          </a:p>
          <a:p>
            <a:r>
              <a:rPr lang="en-US" sz="2800" dirty="0"/>
              <a:t> </a:t>
            </a:r>
            <a:r>
              <a:rPr lang="en-US" sz="2800" dirty="0" smtClean="0"/>
              <a:t>      // </a:t>
            </a:r>
            <a:r>
              <a:rPr lang="en-US" sz="2800" dirty="0"/>
              <a:t>code to handle </a:t>
            </a:r>
            <a:r>
              <a:rPr lang="en-US" sz="2800" dirty="0" smtClean="0"/>
              <a:t>any exception</a:t>
            </a:r>
            <a:r>
              <a:rPr lang="en-US" sz="2800" dirty="0" smtClean="0">
                <a:effectLst/>
              </a:rPr>
              <a:t> </a:t>
            </a:r>
          </a:p>
          <a:p>
            <a:r>
              <a:rPr lang="en-US" sz="2800" dirty="0" smtClean="0"/>
              <a:t>}</a:t>
            </a:r>
            <a:endParaRPr lang="en-US" sz="2800" b="1" dirty="0"/>
          </a:p>
        </p:txBody>
      </p:sp>
    </p:spTree>
    <p:extLst>
      <p:ext uri="{BB962C8B-B14F-4D97-AF65-F5344CB8AC3E}">
        <p14:creationId xmlns:p14="http://schemas.microsoft.com/office/powerpoint/2010/main" val="605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r>
              <a:rPr lang="en-US" b="1" dirty="0"/>
              <a:t>Catching Exceptions</a:t>
            </a:r>
          </a:p>
        </p:txBody>
      </p:sp>
      <p:sp>
        <p:nvSpPr>
          <p:cNvPr id="3" name="Content Placeholder 2"/>
          <p:cNvSpPr>
            <a:spLocks noGrp="1"/>
          </p:cNvSpPr>
          <p:nvPr>
            <p:ph idx="1"/>
          </p:nvPr>
        </p:nvSpPr>
        <p:spPr>
          <a:xfrm>
            <a:off x="342898" y="1182687"/>
            <a:ext cx="4471990" cy="4875213"/>
          </a:xfrm>
        </p:spPr>
        <p:txBody>
          <a:bodyPr>
            <a:normAutofit fontScale="92500"/>
          </a:bodyPr>
          <a:lstStyle/>
          <a:p>
            <a:r>
              <a:rPr lang="en-US" dirty="0"/>
              <a:t>The following is an example, which throws a division by zero exception and we catch it in catch block</a:t>
            </a:r>
            <a:r>
              <a:rPr lang="en-US" dirty="0" smtClean="0"/>
              <a:t>.</a:t>
            </a:r>
          </a:p>
          <a:p>
            <a:r>
              <a:rPr lang="en-US" dirty="0"/>
              <a:t>Because we are raising an exception of type </a:t>
            </a:r>
            <a:r>
              <a:rPr lang="en-US" b="1" dirty="0" err="1"/>
              <a:t>const</a:t>
            </a:r>
            <a:r>
              <a:rPr lang="en-US" b="1" dirty="0"/>
              <a:t> char*</a:t>
            </a:r>
            <a:r>
              <a:rPr lang="en-US" dirty="0"/>
              <a:t>, so while catching this exception, we have to use </a:t>
            </a:r>
            <a:r>
              <a:rPr lang="en-US" dirty="0" err="1"/>
              <a:t>const</a:t>
            </a:r>
            <a:r>
              <a:rPr lang="en-US" dirty="0"/>
              <a:t> char* in catch block. If we compile and run above code, this would produce the following result:</a:t>
            </a:r>
          </a:p>
        </p:txBody>
      </p:sp>
      <p:sp>
        <p:nvSpPr>
          <p:cNvPr id="4" name="TextBox 3"/>
          <p:cNvSpPr txBox="1"/>
          <p:nvPr/>
        </p:nvSpPr>
        <p:spPr>
          <a:xfrm>
            <a:off x="5886451" y="82544"/>
            <a:ext cx="5086350" cy="6817251"/>
          </a:xfrm>
          <a:prstGeom prst="rect">
            <a:avLst/>
          </a:prstGeom>
          <a:noFill/>
        </p:spPr>
        <p:txBody>
          <a:bodyPr wrap="square" rtlCol="0">
            <a:spAutoFit/>
          </a:bodyPr>
          <a:lstStyle/>
          <a:p>
            <a:r>
              <a:rPr lang="en-US" sz="1900" b="1" dirty="0"/>
              <a:t>#include</a:t>
            </a:r>
            <a:r>
              <a:rPr lang="en-US" sz="1900" b="1" dirty="0" smtClean="0">
                <a:effectLst/>
              </a:rPr>
              <a:t> </a:t>
            </a:r>
            <a:r>
              <a:rPr lang="en-US" sz="1900" b="1" dirty="0"/>
              <a:t>&lt;</a:t>
            </a:r>
            <a:r>
              <a:rPr lang="en-US" sz="1900" b="1" dirty="0" err="1"/>
              <a:t>iostream</a:t>
            </a:r>
            <a:r>
              <a:rPr lang="en-US" sz="1900" b="1" dirty="0"/>
              <a:t>&gt;</a:t>
            </a:r>
            <a:r>
              <a:rPr lang="en-US" sz="1900" b="1" dirty="0" smtClean="0">
                <a:effectLst/>
              </a:rPr>
              <a:t> </a:t>
            </a:r>
          </a:p>
          <a:p>
            <a:r>
              <a:rPr lang="en-US" sz="1900" b="1" dirty="0" smtClean="0"/>
              <a:t>using</a:t>
            </a:r>
            <a:r>
              <a:rPr lang="en-US" sz="1900" b="1" dirty="0" smtClean="0">
                <a:effectLst/>
              </a:rPr>
              <a:t> </a:t>
            </a:r>
            <a:r>
              <a:rPr lang="en-US" sz="1900" b="1" dirty="0"/>
              <a:t>namespace</a:t>
            </a:r>
            <a:r>
              <a:rPr lang="en-US" sz="1900" b="1" dirty="0" smtClean="0">
                <a:effectLst/>
              </a:rPr>
              <a:t> </a:t>
            </a:r>
            <a:r>
              <a:rPr lang="en-US" sz="1900" b="1" dirty="0" err="1" smtClean="0">
                <a:effectLst/>
              </a:rPr>
              <a:t>std</a:t>
            </a:r>
            <a:r>
              <a:rPr lang="en-US" sz="1900" b="1" dirty="0"/>
              <a:t>;</a:t>
            </a:r>
            <a:r>
              <a:rPr lang="en-US" sz="1900" b="1" dirty="0" smtClean="0">
                <a:effectLst/>
              </a:rPr>
              <a:t> </a:t>
            </a:r>
          </a:p>
          <a:p>
            <a:r>
              <a:rPr lang="en-US" sz="1900" b="1" dirty="0" smtClean="0"/>
              <a:t>double</a:t>
            </a:r>
            <a:r>
              <a:rPr lang="en-US" sz="1900" b="1" dirty="0" smtClean="0">
                <a:effectLst/>
              </a:rPr>
              <a:t> division</a:t>
            </a:r>
            <a:r>
              <a:rPr lang="en-US" sz="1900" b="1" dirty="0"/>
              <a:t>(</a:t>
            </a:r>
            <a:r>
              <a:rPr lang="en-US" sz="1900" b="1" dirty="0" err="1"/>
              <a:t>int</a:t>
            </a:r>
            <a:r>
              <a:rPr lang="en-US" sz="1900" b="1" dirty="0" smtClean="0">
                <a:effectLst/>
              </a:rPr>
              <a:t> a</a:t>
            </a:r>
            <a:r>
              <a:rPr lang="en-US" sz="1900" b="1" dirty="0"/>
              <a:t>,</a:t>
            </a:r>
            <a:r>
              <a:rPr lang="en-US" sz="1900" b="1" dirty="0" smtClean="0">
                <a:effectLst/>
              </a:rPr>
              <a:t> </a:t>
            </a:r>
            <a:r>
              <a:rPr lang="en-US" sz="1900" b="1" dirty="0" err="1"/>
              <a:t>int</a:t>
            </a:r>
            <a:r>
              <a:rPr lang="en-US" sz="1900" b="1" dirty="0" smtClean="0">
                <a:effectLst/>
              </a:rPr>
              <a:t> b</a:t>
            </a:r>
            <a:r>
              <a:rPr lang="en-US" sz="1900" b="1" dirty="0"/>
              <a:t>)</a:t>
            </a:r>
            <a:r>
              <a:rPr lang="en-US" sz="1900" b="1" dirty="0" smtClean="0">
                <a:effectLst/>
              </a:rPr>
              <a:t> </a:t>
            </a:r>
          </a:p>
          <a:p>
            <a:r>
              <a:rPr lang="en-US" sz="1900" b="1" dirty="0" smtClean="0"/>
              <a:t>{</a:t>
            </a:r>
            <a:r>
              <a:rPr lang="en-US" sz="1900" b="1" dirty="0" smtClean="0">
                <a:effectLst/>
              </a:rPr>
              <a:t> </a:t>
            </a:r>
          </a:p>
          <a:p>
            <a:r>
              <a:rPr lang="en-US" sz="1900" b="1" dirty="0"/>
              <a:t> </a:t>
            </a:r>
            <a:r>
              <a:rPr lang="en-US" sz="1900" b="1" dirty="0" smtClean="0"/>
              <a:t>      if</a:t>
            </a:r>
            <a:r>
              <a:rPr lang="en-US" sz="1900" b="1" dirty="0"/>
              <a:t>(</a:t>
            </a:r>
            <a:r>
              <a:rPr lang="en-US" sz="1900" b="1" dirty="0" smtClean="0">
                <a:effectLst/>
              </a:rPr>
              <a:t> b </a:t>
            </a:r>
            <a:r>
              <a:rPr lang="en-US" sz="1900" b="1" dirty="0"/>
              <a:t>==</a:t>
            </a:r>
            <a:r>
              <a:rPr lang="en-US" sz="1900" b="1" dirty="0" smtClean="0">
                <a:effectLst/>
              </a:rPr>
              <a:t> </a:t>
            </a:r>
            <a:r>
              <a:rPr lang="en-US" sz="1900" b="1" dirty="0"/>
              <a:t>0</a:t>
            </a:r>
            <a:r>
              <a:rPr lang="en-US" sz="1900" b="1" dirty="0" smtClean="0">
                <a:effectLst/>
              </a:rPr>
              <a:t> </a:t>
            </a:r>
            <a:r>
              <a:rPr lang="en-US" sz="1900" b="1" dirty="0"/>
              <a:t>)</a:t>
            </a:r>
            <a:r>
              <a:rPr lang="en-US" sz="1900" b="1" dirty="0" smtClean="0">
                <a:effectLst/>
              </a:rPr>
              <a:t> </a:t>
            </a:r>
          </a:p>
          <a:p>
            <a:r>
              <a:rPr lang="en-US" sz="1900" b="1" dirty="0"/>
              <a:t> </a:t>
            </a:r>
            <a:r>
              <a:rPr lang="en-US" sz="1900" b="1" dirty="0" smtClean="0"/>
              <a:t>      {</a:t>
            </a:r>
            <a:r>
              <a:rPr lang="en-US" sz="1900" b="1" dirty="0" smtClean="0">
                <a:effectLst/>
              </a:rPr>
              <a:t>  </a:t>
            </a:r>
          </a:p>
          <a:p>
            <a:r>
              <a:rPr lang="en-US" sz="1900" b="1" dirty="0"/>
              <a:t> </a:t>
            </a:r>
            <a:r>
              <a:rPr lang="en-US" sz="1900" b="1" dirty="0" smtClean="0"/>
              <a:t>             throw</a:t>
            </a:r>
            <a:r>
              <a:rPr lang="en-US" sz="1900" b="1" dirty="0" smtClean="0">
                <a:effectLst/>
              </a:rPr>
              <a:t> </a:t>
            </a:r>
            <a:r>
              <a:rPr lang="en-US" sz="1900" b="1" dirty="0"/>
              <a:t>"Division by zero condition!";</a:t>
            </a:r>
            <a:r>
              <a:rPr lang="en-US" sz="1900" b="1" dirty="0" smtClean="0">
                <a:effectLst/>
              </a:rPr>
              <a:t> </a:t>
            </a:r>
          </a:p>
          <a:p>
            <a:r>
              <a:rPr lang="en-US" sz="1900" b="1" dirty="0"/>
              <a:t> </a:t>
            </a:r>
            <a:r>
              <a:rPr lang="en-US" sz="1900" b="1" dirty="0" smtClean="0"/>
              <a:t>       }</a:t>
            </a:r>
            <a:r>
              <a:rPr lang="en-US" sz="1900" b="1" dirty="0" smtClean="0">
                <a:effectLst/>
              </a:rPr>
              <a:t> </a:t>
            </a:r>
          </a:p>
          <a:p>
            <a:r>
              <a:rPr lang="en-US" sz="1900" b="1" dirty="0"/>
              <a:t> </a:t>
            </a:r>
            <a:r>
              <a:rPr lang="en-US" sz="1900" b="1" dirty="0" smtClean="0"/>
              <a:t>       return</a:t>
            </a:r>
            <a:r>
              <a:rPr lang="en-US" sz="1900" b="1" dirty="0" smtClean="0">
                <a:effectLst/>
              </a:rPr>
              <a:t> </a:t>
            </a:r>
            <a:r>
              <a:rPr lang="en-US" sz="1900" b="1" dirty="0"/>
              <a:t>(</a:t>
            </a:r>
            <a:r>
              <a:rPr lang="en-US" sz="1900" b="1" dirty="0" smtClean="0">
                <a:effectLst/>
              </a:rPr>
              <a:t>a</a:t>
            </a:r>
            <a:r>
              <a:rPr lang="en-US" sz="1900" b="1" dirty="0"/>
              <a:t>/</a:t>
            </a:r>
            <a:r>
              <a:rPr lang="en-US" sz="1900" b="1" dirty="0" smtClean="0">
                <a:effectLst/>
              </a:rPr>
              <a:t>b</a:t>
            </a:r>
            <a:r>
              <a:rPr lang="en-US" sz="1900" b="1" dirty="0"/>
              <a:t>);</a:t>
            </a:r>
            <a:r>
              <a:rPr lang="en-US" sz="1900" b="1" dirty="0" smtClean="0">
                <a:effectLst/>
              </a:rPr>
              <a:t> </a:t>
            </a:r>
          </a:p>
          <a:p>
            <a:r>
              <a:rPr lang="en-US" sz="1900" b="1" dirty="0" smtClean="0"/>
              <a:t>}</a:t>
            </a:r>
            <a:r>
              <a:rPr lang="en-US" sz="1900" b="1" dirty="0" smtClean="0">
                <a:effectLst/>
              </a:rPr>
              <a:t> </a:t>
            </a:r>
          </a:p>
          <a:p>
            <a:r>
              <a:rPr lang="en-US" sz="1900" b="1" dirty="0" err="1" smtClean="0"/>
              <a:t>int</a:t>
            </a:r>
            <a:r>
              <a:rPr lang="en-US" sz="1900" b="1" dirty="0" smtClean="0">
                <a:effectLst/>
              </a:rPr>
              <a:t> main </a:t>
            </a:r>
            <a:r>
              <a:rPr lang="en-US" sz="1900" b="1" dirty="0"/>
              <a:t>()</a:t>
            </a:r>
            <a:r>
              <a:rPr lang="en-US" sz="1900" b="1" dirty="0" smtClean="0">
                <a:effectLst/>
              </a:rPr>
              <a:t> </a:t>
            </a:r>
          </a:p>
          <a:p>
            <a:r>
              <a:rPr lang="en-US" sz="1900" b="1" dirty="0" smtClean="0"/>
              <a:t>{</a:t>
            </a:r>
            <a:r>
              <a:rPr lang="en-US" sz="1900" b="1" dirty="0" smtClean="0">
                <a:effectLst/>
              </a:rPr>
              <a:t> </a:t>
            </a:r>
          </a:p>
          <a:p>
            <a:r>
              <a:rPr lang="en-US" sz="1900" b="1" dirty="0"/>
              <a:t> </a:t>
            </a:r>
            <a:r>
              <a:rPr lang="en-US" sz="1900" b="1" dirty="0" smtClean="0"/>
              <a:t>       </a:t>
            </a:r>
            <a:r>
              <a:rPr lang="en-US" sz="1900" b="1" dirty="0" err="1" smtClean="0"/>
              <a:t>int</a:t>
            </a:r>
            <a:r>
              <a:rPr lang="en-US" sz="1900" b="1" dirty="0" smtClean="0">
                <a:effectLst/>
              </a:rPr>
              <a:t> x </a:t>
            </a:r>
            <a:r>
              <a:rPr lang="en-US" sz="1900" b="1" dirty="0"/>
              <a:t>=</a:t>
            </a:r>
            <a:r>
              <a:rPr lang="en-US" sz="1900" b="1" dirty="0" smtClean="0">
                <a:effectLst/>
              </a:rPr>
              <a:t> </a:t>
            </a:r>
            <a:r>
              <a:rPr lang="en-US" sz="1900" b="1" dirty="0"/>
              <a:t>50;</a:t>
            </a:r>
            <a:r>
              <a:rPr lang="en-US" sz="1900" b="1" dirty="0" smtClean="0">
                <a:effectLst/>
              </a:rPr>
              <a:t> </a:t>
            </a:r>
          </a:p>
          <a:p>
            <a:r>
              <a:rPr lang="en-US" sz="1900" b="1" dirty="0"/>
              <a:t> </a:t>
            </a:r>
            <a:r>
              <a:rPr lang="en-US" sz="1900" b="1" dirty="0" smtClean="0"/>
              <a:t>       </a:t>
            </a:r>
            <a:r>
              <a:rPr lang="en-US" sz="1900" b="1" dirty="0" err="1" smtClean="0"/>
              <a:t>int</a:t>
            </a:r>
            <a:r>
              <a:rPr lang="en-US" sz="1900" b="1" dirty="0" smtClean="0">
                <a:effectLst/>
              </a:rPr>
              <a:t> y </a:t>
            </a:r>
            <a:r>
              <a:rPr lang="en-US" sz="1900" b="1" dirty="0"/>
              <a:t>=</a:t>
            </a:r>
            <a:r>
              <a:rPr lang="en-US" sz="1900" b="1" dirty="0" smtClean="0">
                <a:effectLst/>
              </a:rPr>
              <a:t> </a:t>
            </a:r>
            <a:r>
              <a:rPr lang="en-US" sz="1900" b="1" dirty="0"/>
              <a:t>0;</a:t>
            </a:r>
            <a:r>
              <a:rPr lang="en-US" sz="1900" b="1" dirty="0" smtClean="0">
                <a:effectLst/>
              </a:rPr>
              <a:t> </a:t>
            </a:r>
          </a:p>
          <a:p>
            <a:r>
              <a:rPr lang="en-US" sz="1900" b="1" dirty="0"/>
              <a:t>  </a:t>
            </a:r>
            <a:r>
              <a:rPr lang="en-US" sz="1900" b="1" dirty="0" smtClean="0"/>
              <a:t>      double</a:t>
            </a:r>
            <a:r>
              <a:rPr lang="en-US" sz="1900" b="1" dirty="0" smtClean="0">
                <a:effectLst/>
              </a:rPr>
              <a:t> z </a:t>
            </a:r>
            <a:r>
              <a:rPr lang="en-US" sz="1900" b="1" dirty="0"/>
              <a:t>=</a:t>
            </a:r>
            <a:r>
              <a:rPr lang="en-US" sz="1900" b="1" dirty="0" smtClean="0">
                <a:effectLst/>
              </a:rPr>
              <a:t> </a:t>
            </a:r>
            <a:r>
              <a:rPr lang="en-US" sz="1900" b="1" dirty="0"/>
              <a:t>0;</a:t>
            </a:r>
            <a:r>
              <a:rPr lang="en-US" sz="1900" b="1" dirty="0" smtClean="0">
                <a:effectLst/>
              </a:rPr>
              <a:t> </a:t>
            </a:r>
          </a:p>
          <a:p>
            <a:r>
              <a:rPr lang="en-US" sz="1900" b="1" dirty="0"/>
              <a:t> </a:t>
            </a:r>
            <a:r>
              <a:rPr lang="en-US" sz="1900" b="1" dirty="0" smtClean="0"/>
              <a:t>       try</a:t>
            </a:r>
            <a:r>
              <a:rPr lang="en-US" sz="1900" b="1" dirty="0" smtClean="0">
                <a:effectLst/>
              </a:rPr>
              <a:t> </a:t>
            </a:r>
            <a:r>
              <a:rPr lang="en-US" sz="1900" b="1" dirty="0"/>
              <a:t>{</a:t>
            </a:r>
            <a:r>
              <a:rPr lang="en-US" sz="1900" b="1" dirty="0" smtClean="0">
                <a:effectLst/>
              </a:rPr>
              <a:t> </a:t>
            </a:r>
          </a:p>
          <a:p>
            <a:r>
              <a:rPr lang="en-US" sz="1900" b="1" dirty="0"/>
              <a:t> </a:t>
            </a:r>
            <a:r>
              <a:rPr lang="en-US" sz="1900" b="1" dirty="0" smtClean="0"/>
              <a:t>          </a:t>
            </a:r>
            <a:r>
              <a:rPr lang="en-US" sz="1900" b="1" dirty="0" smtClean="0">
                <a:effectLst/>
              </a:rPr>
              <a:t>z </a:t>
            </a:r>
            <a:r>
              <a:rPr lang="en-US" sz="1900" b="1" dirty="0"/>
              <a:t>=</a:t>
            </a:r>
            <a:r>
              <a:rPr lang="en-US" sz="1900" b="1" dirty="0" smtClean="0">
                <a:effectLst/>
              </a:rPr>
              <a:t> division</a:t>
            </a:r>
            <a:r>
              <a:rPr lang="en-US" sz="1900" b="1" dirty="0"/>
              <a:t>(</a:t>
            </a:r>
            <a:r>
              <a:rPr lang="en-US" sz="1900" b="1" dirty="0" smtClean="0">
                <a:effectLst/>
              </a:rPr>
              <a:t>x</a:t>
            </a:r>
            <a:r>
              <a:rPr lang="en-US" sz="1900" b="1" dirty="0"/>
              <a:t>,</a:t>
            </a:r>
            <a:r>
              <a:rPr lang="en-US" sz="1900" b="1" dirty="0" smtClean="0">
                <a:effectLst/>
              </a:rPr>
              <a:t> y</a:t>
            </a:r>
            <a:r>
              <a:rPr lang="en-US" sz="1900" b="1" dirty="0"/>
              <a:t>);</a:t>
            </a:r>
            <a:r>
              <a:rPr lang="en-US" sz="1900" b="1" dirty="0" smtClean="0">
                <a:effectLst/>
              </a:rPr>
              <a:t> </a:t>
            </a:r>
          </a:p>
          <a:p>
            <a:r>
              <a:rPr lang="en-US" sz="1900" b="1" dirty="0"/>
              <a:t> </a:t>
            </a:r>
            <a:r>
              <a:rPr lang="en-US" sz="1900" b="1" dirty="0" smtClean="0"/>
              <a:t>          </a:t>
            </a:r>
            <a:r>
              <a:rPr lang="en-US" sz="1900" b="1" dirty="0" err="1" smtClean="0">
                <a:effectLst/>
              </a:rPr>
              <a:t>cout</a:t>
            </a:r>
            <a:r>
              <a:rPr lang="en-US" sz="1900" b="1" dirty="0" smtClean="0">
                <a:effectLst/>
              </a:rPr>
              <a:t> </a:t>
            </a:r>
            <a:r>
              <a:rPr lang="en-US" sz="1900" b="1" dirty="0"/>
              <a:t>&lt;&lt;</a:t>
            </a:r>
            <a:r>
              <a:rPr lang="en-US" sz="1900" b="1" dirty="0" smtClean="0">
                <a:effectLst/>
              </a:rPr>
              <a:t> z </a:t>
            </a:r>
            <a:r>
              <a:rPr lang="en-US" sz="1900" b="1" dirty="0"/>
              <a:t>&lt;&lt;</a:t>
            </a:r>
            <a:r>
              <a:rPr lang="en-US" sz="1900" b="1" dirty="0" smtClean="0">
                <a:effectLst/>
              </a:rPr>
              <a:t> </a:t>
            </a:r>
            <a:r>
              <a:rPr lang="en-US" sz="1900" b="1" dirty="0" err="1" smtClean="0">
                <a:effectLst/>
              </a:rPr>
              <a:t>endl</a:t>
            </a:r>
            <a:r>
              <a:rPr lang="en-US" sz="1900" b="1" dirty="0"/>
              <a:t>;</a:t>
            </a:r>
            <a:r>
              <a:rPr lang="en-US" sz="1900" b="1" dirty="0" smtClean="0">
                <a:effectLst/>
              </a:rPr>
              <a:t> </a:t>
            </a:r>
          </a:p>
          <a:p>
            <a:r>
              <a:rPr lang="en-US" sz="1900" b="1" dirty="0"/>
              <a:t> </a:t>
            </a:r>
            <a:r>
              <a:rPr lang="en-US" sz="1900" b="1" dirty="0" smtClean="0"/>
              <a:t>        }</a:t>
            </a:r>
            <a:r>
              <a:rPr lang="en-US" sz="1900" b="1" dirty="0"/>
              <a:t>catch</a:t>
            </a:r>
            <a:r>
              <a:rPr lang="en-US" sz="1900" b="1" dirty="0" smtClean="0">
                <a:effectLst/>
              </a:rPr>
              <a:t> </a:t>
            </a:r>
            <a:r>
              <a:rPr lang="en-US" sz="1900" b="1" dirty="0"/>
              <a:t>(</a:t>
            </a:r>
            <a:r>
              <a:rPr lang="en-US" sz="1900" b="1" dirty="0" err="1"/>
              <a:t>const</a:t>
            </a:r>
            <a:r>
              <a:rPr lang="en-US" sz="1900" b="1" dirty="0" smtClean="0">
                <a:effectLst/>
              </a:rPr>
              <a:t> </a:t>
            </a:r>
            <a:r>
              <a:rPr lang="en-US" sz="1900" b="1" dirty="0"/>
              <a:t>char*</a:t>
            </a:r>
            <a:r>
              <a:rPr lang="en-US" sz="1900" b="1" dirty="0" smtClean="0">
                <a:effectLst/>
              </a:rPr>
              <a:t> </a:t>
            </a:r>
            <a:r>
              <a:rPr lang="en-US" sz="1900" b="1" dirty="0" err="1" smtClean="0">
                <a:effectLst/>
              </a:rPr>
              <a:t>msg</a:t>
            </a:r>
            <a:r>
              <a:rPr lang="en-US" sz="1900" b="1" dirty="0"/>
              <a:t>)</a:t>
            </a:r>
            <a:r>
              <a:rPr lang="en-US" sz="1900" b="1" dirty="0" smtClean="0">
                <a:effectLst/>
              </a:rPr>
              <a:t> </a:t>
            </a:r>
            <a:r>
              <a:rPr lang="en-US" sz="1900" b="1" dirty="0"/>
              <a:t>{</a:t>
            </a:r>
            <a:r>
              <a:rPr lang="en-US" sz="1900" b="1" dirty="0" smtClean="0">
                <a:effectLst/>
              </a:rPr>
              <a:t> </a:t>
            </a:r>
          </a:p>
          <a:p>
            <a:r>
              <a:rPr lang="en-US" sz="1900" b="1" dirty="0"/>
              <a:t> </a:t>
            </a:r>
            <a:r>
              <a:rPr lang="en-US" sz="1900" b="1" dirty="0" smtClean="0"/>
              <a:t>            </a:t>
            </a:r>
            <a:r>
              <a:rPr lang="en-US" sz="1900" b="1" dirty="0" err="1" smtClean="0">
                <a:effectLst/>
              </a:rPr>
              <a:t>cerr</a:t>
            </a:r>
            <a:r>
              <a:rPr lang="en-US" sz="1900" b="1" dirty="0" smtClean="0">
                <a:effectLst/>
              </a:rPr>
              <a:t> </a:t>
            </a:r>
            <a:r>
              <a:rPr lang="en-US" sz="1900" b="1" dirty="0"/>
              <a:t>&lt;&lt;</a:t>
            </a:r>
            <a:r>
              <a:rPr lang="en-US" sz="1900" b="1" dirty="0" smtClean="0">
                <a:effectLst/>
              </a:rPr>
              <a:t> </a:t>
            </a:r>
            <a:r>
              <a:rPr lang="en-US" sz="1900" b="1" dirty="0" err="1" smtClean="0">
                <a:effectLst/>
              </a:rPr>
              <a:t>msg</a:t>
            </a:r>
            <a:r>
              <a:rPr lang="en-US" sz="1900" b="1" dirty="0" smtClean="0">
                <a:effectLst/>
              </a:rPr>
              <a:t> </a:t>
            </a:r>
            <a:r>
              <a:rPr lang="en-US" sz="1900" b="1" dirty="0"/>
              <a:t>&lt;&lt;</a:t>
            </a:r>
            <a:r>
              <a:rPr lang="en-US" sz="1900" b="1" dirty="0" smtClean="0">
                <a:effectLst/>
              </a:rPr>
              <a:t> </a:t>
            </a:r>
            <a:r>
              <a:rPr lang="en-US" sz="1900" b="1" dirty="0" err="1" smtClean="0">
                <a:effectLst/>
              </a:rPr>
              <a:t>endl</a:t>
            </a:r>
            <a:r>
              <a:rPr lang="en-US" sz="1900" b="1" dirty="0"/>
              <a:t>;</a:t>
            </a:r>
            <a:r>
              <a:rPr lang="en-US" sz="1900" b="1" dirty="0" smtClean="0">
                <a:effectLst/>
              </a:rPr>
              <a:t> </a:t>
            </a:r>
          </a:p>
          <a:p>
            <a:r>
              <a:rPr lang="en-US" sz="1900" b="1" dirty="0"/>
              <a:t> </a:t>
            </a:r>
            <a:r>
              <a:rPr lang="en-US" sz="1900" b="1" dirty="0" smtClean="0"/>
              <a:t>         }</a:t>
            </a:r>
            <a:r>
              <a:rPr lang="en-US" sz="1900" b="1" dirty="0" smtClean="0">
                <a:effectLst/>
              </a:rPr>
              <a:t> </a:t>
            </a:r>
          </a:p>
          <a:p>
            <a:r>
              <a:rPr lang="en-US" sz="1900" b="1" dirty="0"/>
              <a:t> </a:t>
            </a:r>
            <a:r>
              <a:rPr lang="en-US" sz="1900" b="1" dirty="0" smtClean="0"/>
              <a:t>         return</a:t>
            </a:r>
            <a:r>
              <a:rPr lang="en-US" sz="1900" b="1" dirty="0" smtClean="0">
                <a:effectLst/>
              </a:rPr>
              <a:t> </a:t>
            </a:r>
            <a:r>
              <a:rPr lang="en-US" sz="1900" b="1" dirty="0"/>
              <a:t>0;</a:t>
            </a:r>
            <a:r>
              <a:rPr lang="en-US" sz="1900" b="1" dirty="0" smtClean="0">
                <a:effectLst/>
              </a:rPr>
              <a:t> </a:t>
            </a:r>
          </a:p>
          <a:p>
            <a:r>
              <a:rPr lang="en-US" sz="1900" b="1" dirty="0" smtClean="0"/>
              <a:t>}</a:t>
            </a:r>
            <a:endParaRPr lang="en-US" sz="1900" b="1" dirty="0"/>
          </a:p>
        </p:txBody>
      </p:sp>
      <p:sp>
        <p:nvSpPr>
          <p:cNvPr id="5" name="TextBox 4"/>
          <p:cNvSpPr txBox="1"/>
          <p:nvPr/>
        </p:nvSpPr>
        <p:spPr>
          <a:xfrm>
            <a:off x="628650" y="6057900"/>
            <a:ext cx="4042773" cy="523220"/>
          </a:xfrm>
          <a:prstGeom prst="rect">
            <a:avLst/>
          </a:prstGeom>
          <a:noFill/>
        </p:spPr>
        <p:txBody>
          <a:bodyPr wrap="none" rtlCol="0">
            <a:spAutoFit/>
          </a:bodyPr>
          <a:lstStyle/>
          <a:p>
            <a:r>
              <a:rPr lang="en-US" sz="2800" dirty="0">
                <a:solidFill>
                  <a:srgbClr val="FF0000"/>
                </a:solidFill>
              </a:rPr>
              <a:t>Division</a:t>
            </a:r>
            <a:r>
              <a:rPr lang="en-US" sz="2800" dirty="0" smtClean="0">
                <a:solidFill>
                  <a:srgbClr val="FF0000"/>
                </a:solidFill>
                <a:effectLst/>
              </a:rPr>
              <a:t> </a:t>
            </a:r>
            <a:r>
              <a:rPr lang="en-US" sz="2800" dirty="0">
                <a:solidFill>
                  <a:srgbClr val="FF0000"/>
                </a:solidFill>
              </a:rPr>
              <a:t>by</a:t>
            </a:r>
            <a:r>
              <a:rPr lang="en-US" sz="2800" dirty="0" smtClean="0">
                <a:solidFill>
                  <a:srgbClr val="FF0000"/>
                </a:solidFill>
                <a:effectLst/>
              </a:rPr>
              <a:t> zero condition</a:t>
            </a:r>
            <a:r>
              <a:rPr lang="en-US" sz="2800" dirty="0">
                <a:solidFill>
                  <a:srgbClr val="FF0000"/>
                </a:solidFill>
              </a:rPr>
              <a:t>!</a:t>
            </a:r>
          </a:p>
        </p:txBody>
      </p:sp>
    </p:spTree>
    <p:extLst>
      <p:ext uri="{BB962C8B-B14F-4D97-AF65-F5344CB8AC3E}">
        <p14:creationId xmlns:p14="http://schemas.microsoft.com/office/powerpoint/2010/main" val="46895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r>
              <a:rPr lang="en-US" b="1" dirty="0"/>
              <a:t>C++ Standard Exceptions</a:t>
            </a:r>
          </a:p>
        </p:txBody>
      </p:sp>
      <p:sp>
        <p:nvSpPr>
          <p:cNvPr id="3" name="Content Placeholder 2"/>
          <p:cNvSpPr>
            <a:spLocks noGrp="1"/>
          </p:cNvSpPr>
          <p:nvPr>
            <p:ph idx="1"/>
          </p:nvPr>
        </p:nvSpPr>
        <p:spPr>
          <a:xfrm>
            <a:off x="838199" y="1182687"/>
            <a:ext cx="4960717" cy="4998193"/>
          </a:xfrm>
        </p:spPr>
        <p:txBody>
          <a:bodyPr>
            <a:normAutofit/>
          </a:bodyPr>
          <a:lstStyle/>
          <a:p>
            <a:r>
              <a:rPr lang="en-US" dirty="0"/>
              <a:t>C++ provides a list of standard exceptions defined in </a:t>
            </a:r>
            <a:r>
              <a:rPr lang="en-US" b="1" dirty="0"/>
              <a:t>&lt;exception&gt;</a:t>
            </a:r>
            <a:r>
              <a:rPr lang="en-US" dirty="0"/>
              <a:t> which we can use in our programs. These are arranged in a parent-child class hierarchy shown below: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571" y="341775"/>
            <a:ext cx="4902200" cy="6184900"/>
          </a:xfrm>
          <a:prstGeom prst="rect">
            <a:avLst/>
          </a:prstGeom>
        </p:spPr>
      </p:pic>
    </p:spTree>
    <p:extLst>
      <p:ext uri="{BB962C8B-B14F-4D97-AF65-F5344CB8AC3E}">
        <p14:creationId xmlns:p14="http://schemas.microsoft.com/office/powerpoint/2010/main" val="604516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737</Words>
  <Application>Microsoft Macintosh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Arial</vt:lpstr>
      <vt:lpstr>Office Theme</vt:lpstr>
      <vt:lpstr>C++ Exception Handling </vt:lpstr>
      <vt:lpstr>C++ Exception Handling</vt:lpstr>
      <vt:lpstr>C++ Exception Handling</vt:lpstr>
      <vt:lpstr>C++ Exception Handling</vt:lpstr>
      <vt:lpstr>Throwing Exceptions</vt:lpstr>
      <vt:lpstr>Catching Exceptions</vt:lpstr>
      <vt:lpstr>Catching Exceptions</vt:lpstr>
      <vt:lpstr>Catching Exceptions</vt:lpstr>
      <vt:lpstr>C++ Standard Exceptions</vt:lpstr>
      <vt:lpstr>C++ Standard Exceptions</vt:lpstr>
      <vt:lpstr>Define New Exceptions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 Handling </dc:title>
  <dc:creator>Keeling, Harry</dc:creator>
  <cp:lastModifiedBy>Keeling, Harry</cp:lastModifiedBy>
  <cp:revision>5</cp:revision>
  <dcterms:created xsi:type="dcterms:W3CDTF">2016-09-06T11:28:16Z</dcterms:created>
  <dcterms:modified xsi:type="dcterms:W3CDTF">2016-09-06T12:12:06Z</dcterms:modified>
</cp:coreProperties>
</file>