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57" r:id="rId5"/>
    <p:sldId id="258" r:id="rId6"/>
    <p:sldId id="259" r:id="rId7"/>
    <p:sldId id="260" r:id="rId8"/>
    <p:sldId id="264" r:id="rId9"/>
    <p:sldId id="265" r:id="rId10"/>
    <p:sldId id="266" r:id="rId11"/>
    <p:sldId id="267" r:id="rId12"/>
    <p:sldId id="268" r:id="rId13"/>
    <p:sldId id="26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p:scale>
          <a:sx n="59" d="100"/>
          <a:sy n="59" d="100"/>
        </p:scale>
        <p:origin x="206" y="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EFC0156-66F9-4D64-9360-E4E145346E4A}"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2858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EFC0156-66F9-4D64-9360-E4E145346E4A}"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349933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EFC0156-66F9-4D64-9360-E4E145346E4A}"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372557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EFC0156-66F9-4D64-9360-E4E145346E4A}"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202703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FC0156-66F9-4D64-9360-E4E145346E4A}"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393724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0EFC0156-66F9-4D64-9360-E4E145346E4A}"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364679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0EFC0156-66F9-4D64-9360-E4E145346E4A}" type="datetimeFigureOut">
              <a:rPr lang="en-US" smtClean="0"/>
              <a:t>9/18/2016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19783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EFC0156-66F9-4D64-9360-E4E145346E4A}"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422703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C0156-66F9-4D64-9360-E4E145346E4A}" type="datetimeFigureOut">
              <a:rPr lang="en-US" smtClean="0"/>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47569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FC0156-66F9-4D64-9360-E4E145346E4A}"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90473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FC0156-66F9-4D64-9360-E4E145346E4A}"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48552-D8CD-42CE-805B-824FB3538143}" type="slidenum">
              <a:rPr lang="en-US" smtClean="0"/>
              <a:t>‹#›</a:t>
            </a:fld>
            <a:endParaRPr lang="en-US"/>
          </a:p>
        </p:txBody>
      </p:sp>
    </p:spTree>
    <p:extLst>
      <p:ext uri="{BB962C8B-B14F-4D97-AF65-F5344CB8AC3E}">
        <p14:creationId xmlns:p14="http://schemas.microsoft.com/office/powerpoint/2010/main" val="183207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C0156-66F9-4D64-9360-E4E145346E4A}" type="datetimeFigureOut">
              <a:rPr lang="en-US" smtClean="0"/>
              <a:t>9/18/2016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48552-D8CD-42CE-805B-824FB3538143}" type="slidenum">
              <a:rPr lang="en-US" smtClean="0"/>
              <a:t>‹#›</a:t>
            </a:fld>
            <a:endParaRPr lang="en-US"/>
          </a:p>
        </p:txBody>
      </p:sp>
    </p:spTree>
    <p:extLst>
      <p:ext uri="{BB962C8B-B14F-4D97-AF65-F5344CB8AC3E}">
        <p14:creationId xmlns:p14="http://schemas.microsoft.com/office/powerpoint/2010/main" val="3531732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 Overloading </a:t>
            </a:r>
            <a:br>
              <a:rPr lang="en-US" dirty="0"/>
            </a:br>
            <a:r>
              <a:rPr lang="en-US" dirty="0"/>
              <a:t>(Function and Operator)</a:t>
            </a:r>
            <a:br>
              <a:rPr lang="en-US" dirty="0"/>
            </a:br>
            <a:endParaRPr lang="en-US" dirty="0"/>
          </a:p>
        </p:txBody>
      </p:sp>
      <p:sp>
        <p:nvSpPr>
          <p:cNvPr id="3" name="Subtitle 2"/>
          <p:cNvSpPr>
            <a:spLocks noGrp="1"/>
          </p:cNvSpPr>
          <p:nvPr>
            <p:ph type="subTitle" idx="1"/>
          </p:nvPr>
        </p:nvSpPr>
        <p:spPr>
          <a:xfrm>
            <a:off x="1748058" y="3347702"/>
            <a:ext cx="9144000" cy="1655762"/>
          </a:xfrm>
        </p:spPr>
        <p:txBody>
          <a:bodyPr>
            <a:noAutofit/>
          </a:bodyPr>
          <a:lstStyle/>
          <a:p>
            <a:pPr marL="342900" indent="-342900" algn="l">
              <a:buFont typeface="Arial" panose="020B0604020202020204" pitchFamily="34" charset="0"/>
              <a:buChar char="•"/>
            </a:pPr>
            <a:r>
              <a:rPr lang="en-US" dirty="0"/>
              <a:t>C++ allows you to specify more than one definition for a </a:t>
            </a:r>
            <a:r>
              <a:rPr lang="en-US" b="1" dirty="0"/>
              <a:t>function</a:t>
            </a:r>
            <a:r>
              <a:rPr lang="en-US" dirty="0"/>
              <a:t> name or an </a:t>
            </a:r>
            <a:r>
              <a:rPr lang="en-US" b="1" dirty="0"/>
              <a:t>operator</a:t>
            </a:r>
            <a:r>
              <a:rPr lang="en-US" dirty="0"/>
              <a:t> in the same scope, which is called </a:t>
            </a:r>
            <a:r>
              <a:rPr lang="en-US" b="1" dirty="0"/>
              <a:t>function overloading</a:t>
            </a:r>
            <a:r>
              <a:rPr lang="en-US" dirty="0"/>
              <a:t> and </a:t>
            </a:r>
            <a:r>
              <a:rPr lang="en-US" b="1" dirty="0"/>
              <a:t>operator overloading </a:t>
            </a:r>
            <a:r>
              <a:rPr lang="en-US" dirty="0"/>
              <a:t>respectively.</a:t>
            </a:r>
          </a:p>
          <a:p>
            <a:pPr marL="342900" indent="-342900" algn="l">
              <a:buFont typeface="Arial" panose="020B0604020202020204" pitchFamily="34" charset="0"/>
              <a:buChar char="•"/>
            </a:pPr>
            <a:r>
              <a:rPr lang="en-US" dirty="0"/>
              <a:t>The process of selecting the most appropriate overloaded function or operator is called </a:t>
            </a:r>
            <a:r>
              <a:rPr lang="en-US" b="1" dirty="0"/>
              <a:t>overload resolution</a:t>
            </a:r>
            <a:r>
              <a:rPr lang="en-US" dirty="0"/>
              <a:t>.</a:t>
            </a:r>
          </a:p>
          <a:p>
            <a:pPr marL="342900" indent="-342900" algn="l">
              <a:buFont typeface="Arial" panose="020B0604020202020204" pitchFamily="34" charset="0"/>
              <a:buChar char="•"/>
            </a:pPr>
            <a:r>
              <a:rPr lang="en-US" dirty="0"/>
              <a:t>Operators are treated like functions in C++ </a:t>
            </a:r>
          </a:p>
          <a:p>
            <a:pPr marL="342900" indent="-342900" algn="l">
              <a:buFont typeface="Arial" panose="020B0604020202020204" pitchFamily="34" charset="0"/>
              <a:buChar char="•"/>
            </a:pPr>
            <a:r>
              <a:rPr lang="en-US" dirty="0"/>
              <a:t>Operators have operands (parameters) and return types</a:t>
            </a:r>
          </a:p>
        </p:txBody>
      </p:sp>
    </p:spTree>
    <p:extLst>
      <p:ext uri="{BB962C8B-B14F-4D97-AF65-F5344CB8AC3E}">
        <p14:creationId xmlns:p14="http://schemas.microsoft.com/office/powerpoint/2010/main" val="220731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247650" y="1936115"/>
            <a:ext cx="4624754" cy="18576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Here is the example to show the concept of operator overloading using a member function.  The following is the output of this code: </a:t>
            </a:r>
          </a:p>
        </p:txBody>
      </p:sp>
      <p:sp>
        <p:nvSpPr>
          <p:cNvPr id="3" name="Rectangle 2"/>
          <p:cNvSpPr>
            <a:spLocks noChangeArrowheads="1"/>
          </p:cNvSpPr>
          <p:nvPr/>
        </p:nvSpPr>
        <p:spPr bwMode="auto">
          <a:xfrm>
            <a:off x="6271234" y="108198"/>
            <a:ext cx="5687302" cy="66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28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880000"/>
                </a:solidFill>
                <a:effectLst/>
                <a:latin typeface="Menlo"/>
              </a:rPr>
              <a:t>// Main function for the program</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88"/>
                </a:solidFill>
                <a:effectLst/>
                <a:latin typeface="Menlo"/>
              </a:rPr>
              <a:t>int</a:t>
            </a:r>
            <a:r>
              <a:rPr kumimoji="0" lang="en-US" altLang="en-US" sz="1300" b="1" i="0" u="none" strike="noStrike" cap="none" normalizeH="0" baseline="0" dirty="0">
                <a:ln>
                  <a:noFill/>
                </a:ln>
                <a:solidFill>
                  <a:srgbClr val="313131"/>
                </a:solidFill>
                <a:effectLst/>
                <a:latin typeface="Menlo"/>
              </a:rPr>
              <a:t> main</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7F0055"/>
                </a:solidFill>
                <a:effectLst/>
                <a:latin typeface="Menlo"/>
              </a:rPr>
              <a:t>Box</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7F0055"/>
                </a:solidFill>
                <a:effectLst/>
                <a:latin typeface="Menlo"/>
              </a:rPr>
              <a:t>Box1</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880000"/>
                </a:solidFill>
                <a:effectLst/>
                <a:latin typeface="Menlo"/>
              </a:rPr>
              <a:t>// Declare Box1 of type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880000"/>
                </a:solidFill>
                <a:latin typeface="Menlo"/>
              </a:rPr>
              <a:t>        </a:t>
            </a:r>
            <a:r>
              <a:rPr kumimoji="0" lang="en-US" altLang="en-US" sz="1300" b="1" i="0" u="none" strike="noStrike" cap="none" normalizeH="0" baseline="0" dirty="0">
                <a:ln>
                  <a:noFill/>
                </a:ln>
                <a:solidFill>
                  <a:srgbClr val="880000"/>
                </a:solidFill>
                <a:effectLst/>
                <a:latin typeface="Menlo"/>
              </a:rPr>
              <a:t>Box</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err="1">
                <a:ln>
                  <a:noFill/>
                </a:ln>
                <a:solidFill>
                  <a:srgbClr val="7F0055"/>
                </a:solidFill>
                <a:effectLst/>
                <a:latin typeface="Menlo"/>
              </a:rPr>
              <a:t>Box</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7F0055"/>
                </a:solidFill>
                <a:effectLst/>
                <a:latin typeface="Menlo"/>
              </a:rPr>
              <a:t>Box2</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880000"/>
                </a:solidFill>
                <a:effectLst/>
                <a:latin typeface="Menlo"/>
              </a:rPr>
              <a:t>// Declare</a:t>
            </a:r>
            <a:r>
              <a:rPr kumimoji="0" lang="en-US" altLang="en-US" sz="1300" b="1" i="0" u="none" strike="noStrike" cap="none" normalizeH="0" dirty="0">
                <a:ln>
                  <a:noFill/>
                </a:ln>
                <a:solidFill>
                  <a:srgbClr val="880000"/>
                </a:solidFill>
                <a:effectLst/>
                <a:latin typeface="Menlo"/>
              </a:rPr>
              <a:t> </a:t>
            </a:r>
            <a:r>
              <a:rPr kumimoji="0" lang="en-US" altLang="en-US" sz="1300" b="1" i="0" u="none" strike="noStrike" cap="none" normalizeH="0" baseline="0" dirty="0">
                <a:ln>
                  <a:noFill/>
                </a:ln>
                <a:solidFill>
                  <a:srgbClr val="880000"/>
                </a:solidFill>
                <a:effectLst/>
                <a:latin typeface="Menlo"/>
              </a:rPr>
              <a:t>Box2 of type Box</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7F0055"/>
                </a:solidFill>
                <a:effectLst/>
                <a:latin typeface="Menlo"/>
              </a:rPr>
              <a:t>Box</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7F0055"/>
                </a:solidFill>
                <a:effectLst/>
                <a:latin typeface="Menlo"/>
              </a:rPr>
              <a:t>Box3</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880000"/>
                </a:solidFill>
                <a:effectLst/>
                <a:latin typeface="Menlo"/>
              </a:rPr>
              <a:t>// Declare Box3 of type Box</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000088"/>
                </a:solidFill>
                <a:effectLst/>
                <a:latin typeface="Menlo"/>
              </a:rPr>
              <a:t>double</a:t>
            </a:r>
            <a:r>
              <a:rPr kumimoji="0" lang="en-US" altLang="en-US" sz="1300" b="1" i="0" u="none" strike="noStrike" cap="none" normalizeH="0" baseline="0" dirty="0">
                <a:ln>
                  <a:noFill/>
                </a:ln>
                <a:solidFill>
                  <a:srgbClr val="313131"/>
                </a:solidFill>
                <a:effectLst/>
                <a:latin typeface="Menlo"/>
              </a:rPr>
              <a:t> volume </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006666"/>
                </a:solidFill>
                <a:effectLst/>
                <a:latin typeface="Menlo"/>
              </a:rPr>
              <a:t>0.0</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880000"/>
                </a:solidFill>
                <a:effectLst/>
                <a:latin typeface="Menlo"/>
              </a:rPr>
              <a:t>// Store the volume of a box here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880000"/>
                </a:solidFill>
                <a:latin typeface="Menlo"/>
              </a:rPr>
              <a:t>       </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880000"/>
                </a:solidFill>
                <a:effectLst/>
                <a:latin typeface="Menlo"/>
              </a:rPr>
              <a:t>// box 1 specification</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7F0055"/>
                </a:solidFill>
                <a:effectLst/>
                <a:latin typeface="Menlo"/>
              </a:rPr>
              <a:t>Box1</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setLength</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006666"/>
                </a:solidFill>
                <a:effectLst/>
                <a:latin typeface="Menlo"/>
              </a:rPr>
              <a:t>6.0</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7F0055"/>
                </a:solidFill>
                <a:effectLst/>
                <a:latin typeface="Menlo"/>
              </a:rPr>
              <a:t>Box1</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setBreadth</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006666"/>
                </a:solidFill>
                <a:effectLst/>
                <a:latin typeface="Menlo"/>
              </a:rPr>
              <a:t>7.0</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7F0055"/>
                </a:solidFill>
                <a:effectLst/>
                <a:latin typeface="Menlo"/>
              </a:rPr>
              <a:t>Box1</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setHeight</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006666"/>
                </a:solidFill>
                <a:effectLst/>
                <a:latin typeface="Menlo"/>
              </a:rPr>
              <a:t>5.0</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880000"/>
                </a:solidFill>
                <a:effectLst/>
                <a:latin typeface="Menlo"/>
              </a:rPr>
              <a:t>// box 2 specification</a:t>
            </a:r>
            <a:r>
              <a:rPr kumimoji="0" lang="en-US" altLang="en-US" sz="1300" b="1" i="0" u="none" strike="noStrike" cap="none" normalizeH="0" baseline="0" dirty="0">
                <a:ln>
                  <a:noFill/>
                </a:ln>
                <a:solidFill>
                  <a:srgbClr val="313131"/>
                </a:solidFill>
                <a:effectLst/>
                <a:latin typeface="Menlo"/>
              </a:rPr>
              <a:t> </a:t>
            </a:r>
            <a:endParaRPr lang="en-US" altLang="en-US" sz="1300" b="1"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7F0055"/>
                </a:solidFill>
                <a:effectLst/>
                <a:latin typeface="Menlo"/>
              </a:rPr>
              <a:t>Box2</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setLength</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006666"/>
                </a:solidFill>
                <a:effectLst/>
                <a:latin typeface="Menlo"/>
              </a:rPr>
              <a:t>12.0</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7F0055"/>
                </a:solidFill>
                <a:effectLst/>
                <a:latin typeface="Menlo"/>
              </a:rPr>
              <a:t>Box2</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setBreadth</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006666"/>
                </a:solidFill>
                <a:effectLst/>
                <a:latin typeface="Menlo"/>
              </a:rPr>
              <a:t>13.0</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7F0055"/>
                </a:solidFill>
                <a:effectLst/>
                <a:latin typeface="Menlo"/>
              </a:rPr>
              <a:t>Box2</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setHeight</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006666"/>
                </a:solidFill>
                <a:effectLst/>
                <a:latin typeface="Menlo"/>
              </a:rPr>
              <a:t>10.0</a:t>
            </a:r>
            <a:r>
              <a:rPr kumimoji="0" lang="en-US" altLang="en-US" sz="1300" b="1"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666600"/>
                </a:solidFill>
                <a:latin typeface="Menlo"/>
              </a:rPr>
              <a:t>       </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880000"/>
                </a:solidFill>
                <a:effectLst/>
                <a:latin typeface="Menlo"/>
              </a:rPr>
              <a:t>// volume of box 1</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313131"/>
                </a:solidFill>
                <a:effectLst/>
                <a:latin typeface="Menlo"/>
              </a:rPr>
              <a:t>volume </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7F0055"/>
                </a:solidFill>
                <a:effectLst/>
                <a:latin typeface="Menlo"/>
              </a:rPr>
              <a:t>Box1</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getVolume</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err="1">
                <a:ln>
                  <a:noFill/>
                </a:ln>
                <a:solidFill>
                  <a:srgbClr val="313131"/>
                </a:solidFill>
                <a:effectLst/>
                <a:latin typeface="Menlo"/>
              </a:rPr>
              <a:t>cout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666600"/>
                </a:solidFill>
                <a:effectLst/>
                <a:latin typeface="Menlo"/>
              </a:rPr>
              <a:t>&lt;&lt;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008800"/>
                </a:solidFill>
                <a:effectLst/>
                <a:latin typeface="Menlo"/>
              </a:rPr>
              <a:t>"Volume of Box1 : "</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666600"/>
                </a:solidFill>
                <a:effectLst/>
                <a:latin typeface="Menlo"/>
              </a:rPr>
              <a:t>&lt;&lt;</a:t>
            </a:r>
            <a:r>
              <a:rPr kumimoji="0" lang="en-US" altLang="en-US" sz="1300" b="1" i="0" u="none" strike="noStrike" cap="none" normalizeH="0" baseline="0" dirty="0">
                <a:ln>
                  <a:noFill/>
                </a:ln>
                <a:solidFill>
                  <a:srgbClr val="313131"/>
                </a:solidFill>
                <a:effectLst/>
                <a:latin typeface="Menlo"/>
              </a:rPr>
              <a:t> volume </a:t>
            </a:r>
            <a:r>
              <a:rPr kumimoji="0" lang="en-US" altLang="en-US" sz="1300" b="1" i="0" u="none" strike="noStrike" cap="none" normalizeH="0" baseline="0" dirty="0">
                <a:ln>
                  <a:noFill/>
                </a:ln>
                <a:solidFill>
                  <a:srgbClr val="666600"/>
                </a:solidFill>
                <a:effectLst/>
                <a:latin typeface="Menlo"/>
              </a:rPr>
              <a:t>&lt;&lt;</a:t>
            </a:r>
            <a:r>
              <a:rPr kumimoji="0" lang="en-US" altLang="en-US" sz="1300" b="1" i="0" u="none" strike="noStrike" cap="none" normalizeH="0" baseline="0" dirty="0" err="1">
                <a:ln>
                  <a:noFill/>
                </a:ln>
                <a:solidFill>
                  <a:srgbClr val="313131"/>
                </a:solidFill>
                <a:effectLst/>
                <a:latin typeface="Menlo"/>
              </a:rPr>
              <a:t>endl</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88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880000"/>
                </a:solidFill>
                <a:effectLst/>
                <a:latin typeface="Menlo"/>
              </a:rPr>
              <a:t> // volume of box 2</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313131"/>
                </a:solidFill>
                <a:effectLst/>
                <a:latin typeface="Menlo"/>
              </a:rPr>
              <a:t>volume </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7F0055"/>
                </a:solidFill>
                <a:effectLst/>
                <a:latin typeface="Menlo"/>
              </a:rPr>
              <a:t>Box2</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getVolume</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err="1">
                <a:ln>
                  <a:noFill/>
                </a:ln>
                <a:solidFill>
                  <a:srgbClr val="313131"/>
                </a:solidFill>
                <a:effectLst/>
                <a:latin typeface="Menlo"/>
              </a:rPr>
              <a:t>cout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666600"/>
                </a:solidFill>
                <a:effectLst/>
                <a:latin typeface="Menlo"/>
              </a:rPr>
              <a:t>&lt;&lt;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008800"/>
                </a:solidFill>
                <a:effectLst/>
                <a:latin typeface="Menlo"/>
              </a:rPr>
              <a:t>"Volume of Box2 : "</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666600"/>
                </a:solidFill>
                <a:effectLst/>
                <a:latin typeface="Menlo"/>
              </a:rPr>
              <a:t>&lt;&lt;</a:t>
            </a:r>
            <a:r>
              <a:rPr kumimoji="0" lang="en-US" altLang="en-US" sz="1300" b="1" i="0" u="none" strike="noStrike" cap="none" normalizeH="0" baseline="0" dirty="0">
                <a:ln>
                  <a:noFill/>
                </a:ln>
                <a:solidFill>
                  <a:srgbClr val="313131"/>
                </a:solidFill>
                <a:effectLst/>
                <a:latin typeface="Menlo"/>
              </a:rPr>
              <a:t> volume </a:t>
            </a:r>
            <a:r>
              <a:rPr kumimoji="0" lang="en-US" altLang="en-US" sz="1300" b="1" i="0" u="none" strike="noStrike" cap="none" normalizeH="0" baseline="0" dirty="0">
                <a:ln>
                  <a:noFill/>
                </a:ln>
                <a:solidFill>
                  <a:srgbClr val="666600"/>
                </a:solidFill>
                <a:effectLst/>
                <a:latin typeface="Menlo"/>
              </a:rPr>
              <a:t>&lt;&lt;</a:t>
            </a:r>
            <a:r>
              <a:rPr kumimoji="0" lang="en-US" altLang="en-US" sz="1300" b="1" i="0" u="none" strike="noStrike" cap="none" normalizeH="0" baseline="0" dirty="0" err="1">
                <a:ln>
                  <a:noFill/>
                </a:ln>
                <a:solidFill>
                  <a:srgbClr val="313131"/>
                </a:solidFill>
                <a:effectLst/>
                <a:latin typeface="Menlo"/>
              </a:rPr>
              <a:t>endl</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880000"/>
                </a:solidFill>
                <a:effectLst/>
                <a:latin typeface="Menlo"/>
              </a:rPr>
              <a:t>// Add two object as follows:</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7F0055"/>
                </a:solidFill>
                <a:effectLst/>
                <a:latin typeface="Menlo"/>
              </a:rPr>
              <a:t>Box3</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7F0055"/>
                </a:solidFill>
                <a:effectLst/>
                <a:latin typeface="Menlo"/>
              </a:rPr>
              <a:t>Box1</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7F0055"/>
                </a:solidFill>
                <a:effectLst/>
                <a:latin typeface="Menlo"/>
              </a:rPr>
              <a:t>Box2</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880000"/>
                </a:solidFill>
                <a:effectLst/>
                <a:latin typeface="Menlo"/>
              </a:rPr>
              <a:t>// volume of box 3</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313131"/>
                </a:solidFill>
                <a:effectLst/>
                <a:latin typeface="Menlo"/>
              </a:rPr>
              <a:t>volume </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7F0055"/>
                </a:solidFill>
                <a:effectLst/>
                <a:latin typeface="Menlo"/>
              </a:rPr>
              <a:t>Box3</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getVolume</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err="1">
                <a:ln>
                  <a:noFill/>
                </a:ln>
                <a:solidFill>
                  <a:srgbClr val="313131"/>
                </a:solidFill>
                <a:effectLst/>
                <a:latin typeface="Menlo"/>
              </a:rPr>
              <a:t>cout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666600"/>
                </a:solidFill>
                <a:effectLst/>
                <a:latin typeface="Menlo"/>
              </a:rPr>
              <a:t>&lt;&lt;</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008800"/>
                </a:solidFill>
                <a:effectLst/>
                <a:latin typeface="Menlo"/>
              </a:rPr>
              <a:t>"Volume of Box3 : "</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666600"/>
                </a:solidFill>
                <a:effectLst/>
                <a:latin typeface="Menlo"/>
              </a:rPr>
              <a:t>&lt;&lt;</a:t>
            </a:r>
            <a:r>
              <a:rPr kumimoji="0" lang="en-US" altLang="en-US" sz="1300" b="1" i="0" u="none" strike="noStrike" cap="none" normalizeH="0" baseline="0" dirty="0">
                <a:ln>
                  <a:noFill/>
                </a:ln>
                <a:solidFill>
                  <a:srgbClr val="313131"/>
                </a:solidFill>
                <a:effectLst/>
                <a:latin typeface="Menlo"/>
              </a:rPr>
              <a:t> volume </a:t>
            </a:r>
            <a:r>
              <a:rPr kumimoji="0" lang="en-US" altLang="en-US" sz="1300" b="1" i="0" u="none" strike="noStrike" cap="none" normalizeH="0" baseline="0" dirty="0">
                <a:ln>
                  <a:noFill/>
                </a:ln>
                <a:solidFill>
                  <a:srgbClr val="666600"/>
                </a:solidFill>
                <a:effectLst/>
                <a:latin typeface="Menlo"/>
              </a:rPr>
              <a:t>&lt;&lt;</a:t>
            </a:r>
            <a:r>
              <a:rPr kumimoji="0" lang="en-US" altLang="en-US" sz="1300" b="1" i="0" u="none" strike="noStrike" cap="none" normalizeH="0" baseline="0" dirty="0" err="1">
                <a:ln>
                  <a:noFill/>
                </a:ln>
                <a:solidFill>
                  <a:srgbClr val="313131"/>
                </a:solidFill>
                <a:effectLst/>
                <a:latin typeface="Menlo"/>
              </a:rPr>
              <a:t>endl</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313131"/>
                </a:solidFill>
                <a:latin typeface="Menlo"/>
              </a:rPr>
              <a:t>        </a:t>
            </a:r>
            <a:r>
              <a:rPr kumimoji="0" lang="en-US" altLang="en-US" sz="1300" b="1" i="0" u="none" strike="noStrike" cap="none" normalizeH="0" baseline="0" dirty="0">
                <a:ln>
                  <a:noFill/>
                </a:ln>
                <a:solidFill>
                  <a:srgbClr val="000088"/>
                </a:solidFill>
                <a:effectLst/>
                <a:latin typeface="Menlo"/>
              </a:rPr>
              <a:t>return</a:t>
            </a:r>
            <a:r>
              <a:rPr kumimoji="0" lang="en-US" altLang="en-US" sz="1300" b="1" i="0" u="none" strike="noStrike" cap="none" normalizeH="0" baseline="0" dirty="0">
                <a:ln>
                  <a:noFill/>
                </a:ln>
                <a:solidFill>
                  <a:srgbClr val="313131"/>
                </a:solidFill>
                <a:effectLst/>
                <a:latin typeface="Menlo"/>
              </a:rPr>
              <a:t> </a:t>
            </a:r>
            <a:r>
              <a:rPr kumimoji="0" lang="en-US" altLang="en-US" sz="1300" b="1" i="0" u="none" strike="noStrike" cap="none" normalizeH="0" baseline="0" dirty="0">
                <a:ln>
                  <a:noFill/>
                </a:ln>
                <a:solidFill>
                  <a:srgbClr val="006666"/>
                </a:solidFill>
                <a:effectLst/>
                <a:latin typeface="Menlo"/>
              </a:rPr>
              <a:t>0</a:t>
            </a: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666600"/>
                </a:solidFill>
                <a:effectLst/>
                <a:latin typeface="Menlo"/>
              </a:rPr>
              <a:t>}</a:t>
            </a:r>
            <a:r>
              <a:rPr kumimoji="0" lang="en-US" altLang="en-US" sz="1300" b="1" i="0" u="none" strike="noStrike" cap="none" normalizeH="0" baseline="0" dirty="0">
                <a:ln>
                  <a:noFill/>
                </a:ln>
                <a:solidFill>
                  <a:schemeClr val="tx1"/>
                </a:solidFill>
                <a:effectLst/>
              </a:rPr>
              <a:t> </a:t>
            </a:r>
            <a:endParaRPr kumimoji="0" lang="en-US" altLang="en-US" sz="1300" b="1" i="0" u="none" strike="noStrike" cap="none" normalizeH="0" baseline="0" dirty="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90146" y="365125"/>
            <a:ext cx="5308038" cy="1325563"/>
          </a:xfrm>
        </p:spPr>
        <p:txBody>
          <a:bodyPr/>
          <a:lstStyle/>
          <a:p>
            <a:r>
              <a:rPr lang="en-US" dirty="0"/>
              <a:t>Operator overloading:</a:t>
            </a:r>
          </a:p>
        </p:txBody>
      </p:sp>
      <p:sp>
        <p:nvSpPr>
          <p:cNvPr id="7" name="Rectangle 6"/>
          <p:cNvSpPr/>
          <p:nvPr/>
        </p:nvSpPr>
        <p:spPr>
          <a:xfrm>
            <a:off x="1121923" y="5064868"/>
            <a:ext cx="3599234" cy="1384995"/>
          </a:xfrm>
          <a:prstGeom prst="rect">
            <a:avLst/>
          </a:prstGeom>
        </p:spPr>
        <p:txBody>
          <a:bodyPr wrap="square">
            <a:spAutoFit/>
          </a:bodyPr>
          <a:lstStyle/>
          <a:p>
            <a:r>
              <a:rPr lang="en-US" sz="2800" dirty="0"/>
              <a:t>Volume of Box1 : 210</a:t>
            </a:r>
          </a:p>
          <a:p>
            <a:r>
              <a:rPr lang="en-US" sz="2800" dirty="0"/>
              <a:t>Volume of Box2 : 1560</a:t>
            </a:r>
          </a:p>
          <a:p>
            <a:r>
              <a:rPr lang="en-US" sz="2800" dirty="0"/>
              <a:t>Volume of Box3 : 5400</a:t>
            </a:r>
          </a:p>
        </p:txBody>
      </p:sp>
    </p:spTree>
    <p:extLst>
      <p:ext uri="{BB962C8B-B14F-4D97-AF65-F5344CB8AC3E}">
        <p14:creationId xmlns:p14="http://schemas.microsoft.com/office/powerpoint/2010/main" val="302362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Polymorphism in C++</a:t>
            </a:r>
          </a:p>
        </p:txBody>
      </p:sp>
      <p:sp>
        <p:nvSpPr>
          <p:cNvPr id="3" name="Content Placeholder 2"/>
          <p:cNvSpPr>
            <a:spLocks noGrp="1"/>
          </p:cNvSpPr>
          <p:nvPr>
            <p:ph idx="1"/>
          </p:nvPr>
        </p:nvSpPr>
        <p:spPr>
          <a:xfrm>
            <a:off x="838200" y="1825623"/>
            <a:ext cx="5069732" cy="4640027"/>
          </a:xfrm>
        </p:spPr>
        <p:txBody>
          <a:bodyPr>
            <a:normAutofit lnSpcReduction="10000"/>
          </a:bodyPr>
          <a:lstStyle/>
          <a:p>
            <a:r>
              <a:rPr lang="en-US" dirty="0"/>
              <a:t>The word </a:t>
            </a:r>
            <a:r>
              <a:rPr lang="en-US" b="1" dirty="0"/>
              <a:t>polymorphism</a:t>
            </a:r>
            <a:r>
              <a:rPr lang="en-US" dirty="0"/>
              <a:t> means having many forms. Typically, polymorphism occurs when there is a hierarchy of classes and they are related by inheritance.</a:t>
            </a:r>
          </a:p>
          <a:p>
            <a:r>
              <a:rPr lang="en-US" b="1" dirty="0"/>
              <a:t>Overriding</a:t>
            </a:r>
            <a:r>
              <a:rPr lang="en-US" dirty="0"/>
              <a:t> is a concept used in inheritance which involves a base class implementation of a method. Then in a subclass, you would make another implementation of the method.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188" y="1690688"/>
            <a:ext cx="4192737" cy="4220689"/>
          </a:xfrm>
          <a:prstGeom prst="rect">
            <a:avLst/>
          </a:prstGeom>
        </p:spPr>
      </p:pic>
    </p:spTree>
    <p:extLst>
      <p:ext uri="{BB962C8B-B14F-4D97-AF65-F5344CB8AC3E}">
        <p14:creationId xmlns:p14="http://schemas.microsoft.com/office/powerpoint/2010/main" val="1813567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289" y="239949"/>
            <a:ext cx="9024932" cy="6413771"/>
          </a:xfrm>
        </p:spPr>
      </p:pic>
    </p:spTree>
    <p:extLst>
      <p:ext uri="{BB962C8B-B14F-4D97-AF65-F5344CB8AC3E}">
        <p14:creationId xmlns:p14="http://schemas.microsoft.com/office/powerpoint/2010/main" val="4222495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02" y="74456"/>
            <a:ext cx="9205855" cy="1325563"/>
          </a:xfrm>
        </p:spPr>
        <p:txBody>
          <a:bodyPr/>
          <a:lstStyle/>
          <a:p>
            <a:r>
              <a:rPr lang="en-US" dirty="0"/>
              <a:t>Function overriding: another example</a:t>
            </a:r>
          </a:p>
        </p:txBody>
      </p:sp>
      <p:sp>
        <p:nvSpPr>
          <p:cNvPr id="3" name="Content Placeholder 2"/>
          <p:cNvSpPr>
            <a:spLocks noGrp="1"/>
          </p:cNvSpPr>
          <p:nvPr>
            <p:ph idx="1"/>
          </p:nvPr>
        </p:nvSpPr>
        <p:spPr>
          <a:xfrm>
            <a:off x="838200" y="1825625"/>
            <a:ext cx="4151638" cy="4272394"/>
          </a:xfrm>
        </p:spPr>
        <p:txBody>
          <a:bodyPr>
            <a:normAutofit fontScale="85000" lnSpcReduction="10000"/>
          </a:bodyPr>
          <a:lstStyle/>
          <a:p>
            <a:pPr marL="0" indent="0">
              <a:buNone/>
            </a:pPr>
            <a:r>
              <a:rPr lang="en-US" dirty="0"/>
              <a:t>Here you can see that the derived class overrides the base class method DoSomething to have its own implementation where it adds to its variable, and then invokes the parent version of the function by calling Base::DoSomething() so that the x variable gets incremented as well. The virtual keyword is used to that the class variable can figure out which version of the method to call at runtime.</a:t>
            </a:r>
          </a:p>
        </p:txBody>
      </p:sp>
      <p:sp>
        <p:nvSpPr>
          <p:cNvPr id="6" name="TextBox 5"/>
          <p:cNvSpPr txBox="1"/>
          <p:nvPr/>
        </p:nvSpPr>
        <p:spPr>
          <a:xfrm>
            <a:off x="6588525" y="2670533"/>
            <a:ext cx="223540" cy="369332"/>
          </a:xfrm>
          <a:prstGeom prst="rect">
            <a:avLst/>
          </a:prstGeom>
          <a:noFill/>
        </p:spPr>
        <p:txBody>
          <a:bodyPr wrap="square" rtlCol="0">
            <a:spAutoFit/>
          </a:bodyPr>
          <a:lstStyle/>
          <a:p>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929" y="2082639"/>
            <a:ext cx="6924730" cy="3107472"/>
          </a:xfrm>
          <a:prstGeom prst="rect">
            <a:avLst/>
          </a:prstGeom>
        </p:spPr>
      </p:pic>
    </p:spTree>
    <p:extLst>
      <p:ext uri="{BB962C8B-B14F-4D97-AF65-F5344CB8AC3E}">
        <p14:creationId xmlns:p14="http://schemas.microsoft.com/office/powerpoint/2010/main" val="263008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051" y="788300"/>
            <a:ext cx="9118060" cy="6088234"/>
          </a:xfrm>
        </p:spPr>
      </p:pic>
    </p:spTree>
    <p:extLst>
      <p:ext uri="{BB962C8B-B14F-4D97-AF65-F5344CB8AC3E}">
        <p14:creationId xmlns:p14="http://schemas.microsoft.com/office/powerpoint/2010/main" val="313654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 Overloading </a:t>
            </a:r>
            <a:br>
              <a:rPr lang="en-US" dirty="0"/>
            </a:br>
            <a:r>
              <a:rPr lang="en-US" dirty="0"/>
              <a:t>(Function and Operator)</a:t>
            </a:r>
            <a:br>
              <a:rPr lang="en-US" dirty="0"/>
            </a:br>
            <a:endParaRPr lang="en-US" dirty="0"/>
          </a:p>
        </p:txBody>
      </p:sp>
      <p:sp>
        <p:nvSpPr>
          <p:cNvPr id="3" name="Subtitle 2"/>
          <p:cNvSpPr>
            <a:spLocks noGrp="1"/>
          </p:cNvSpPr>
          <p:nvPr>
            <p:ph type="subTitle" idx="1"/>
          </p:nvPr>
        </p:nvSpPr>
        <p:spPr>
          <a:xfrm>
            <a:off x="1748058" y="3347701"/>
            <a:ext cx="3726231" cy="2320367"/>
          </a:xfrm>
        </p:spPr>
        <p:txBody>
          <a:bodyPr>
            <a:noAutofit/>
          </a:bodyPr>
          <a:lstStyle/>
          <a:p>
            <a:pPr marL="342900" indent="-342900" algn="l">
              <a:buFont typeface="Arial" panose="020B0604020202020204" pitchFamily="34" charset="0"/>
              <a:buChar char="•"/>
            </a:pPr>
            <a:r>
              <a:rPr lang="en-US" dirty="0"/>
              <a:t>C++ compiler determines which function/operator to call based on the type, number and order or the arguments.</a:t>
            </a:r>
          </a:p>
          <a:p>
            <a:pPr marL="342900" indent="-342900" algn="l">
              <a:buFont typeface="Arial" panose="020B0604020202020204" pitchFamily="34" charset="0"/>
              <a:buChar char="•"/>
            </a:pPr>
            <a:r>
              <a:rPr lang="en-US" dirty="0"/>
              <a:t>For example, many math functions/operators are overloaded for different numeric types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920" y="3347701"/>
            <a:ext cx="6143625" cy="2390775"/>
          </a:xfrm>
          <a:prstGeom prst="rect">
            <a:avLst/>
          </a:prstGeom>
        </p:spPr>
      </p:pic>
    </p:spTree>
    <p:extLst>
      <p:ext uri="{BB962C8B-B14F-4D97-AF65-F5344CB8AC3E}">
        <p14:creationId xmlns:p14="http://schemas.microsoft.com/office/powerpoint/2010/main" val="291025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 Overloading </a:t>
            </a:r>
            <a:br>
              <a:rPr lang="en-US" dirty="0"/>
            </a:br>
            <a:r>
              <a:rPr lang="en-US" dirty="0"/>
              <a:t>(Function and Operator)</a:t>
            </a:r>
            <a:br>
              <a:rPr lang="en-US" dirty="0"/>
            </a:br>
            <a:endParaRPr lang="en-US" dirty="0"/>
          </a:p>
        </p:txBody>
      </p:sp>
      <p:sp>
        <p:nvSpPr>
          <p:cNvPr id="3" name="Subtitle 2"/>
          <p:cNvSpPr>
            <a:spLocks noGrp="1"/>
          </p:cNvSpPr>
          <p:nvPr>
            <p:ph type="subTitle" idx="1"/>
          </p:nvPr>
        </p:nvSpPr>
        <p:spPr>
          <a:xfrm>
            <a:off x="1748058" y="3347702"/>
            <a:ext cx="9144000" cy="1655762"/>
          </a:xfrm>
        </p:spPr>
        <p:txBody>
          <a:bodyPr>
            <a:noAutofit/>
          </a:bodyPr>
          <a:lstStyle/>
          <a:p>
            <a:pPr marL="342900" indent="-342900" algn="l">
              <a:buFont typeface="Arial" panose="020B0604020202020204" pitchFamily="34" charset="0"/>
              <a:buChar char="•"/>
            </a:pPr>
            <a:r>
              <a:rPr lang="en-US" dirty="0"/>
              <a:t>Some operators can not be overloaded:</a:t>
            </a:r>
          </a:p>
          <a:p>
            <a:pPr marL="800100" lvl="1" indent="-342900" algn="l">
              <a:buFont typeface="Arial" panose="020B0604020202020204" pitchFamily="34" charset="0"/>
              <a:buChar char="•"/>
            </a:pPr>
            <a:r>
              <a:rPr lang="en-US" dirty="0"/>
              <a:t>:: - Scope resolution operator</a:t>
            </a:r>
          </a:p>
          <a:p>
            <a:pPr marL="800100" lvl="1" indent="-342900" algn="l">
              <a:buFont typeface="Arial" panose="020B0604020202020204" pitchFamily="34" charset="0"/>
              <a:buChar char="•"/>
            </a:pPr>
            <a:r>
              <a:rPr lang="en-US" dirty="0"/>
              <a:t>. – member selection operator</a:t>
            </a:r>
          </a:p>
          <a:p>
            <a:pPr marL="342900" indent="-342900" algn="l">
              <a:buFont typeface="Arial" panose="020B0604020202020204" pitchFamily="34" charset="0"/>
              <a:buChar char="•"/>
            </a:pPr>
            <a:r>
              <a:rPr lang="en-US" dirty="0"/>
              <a:t>Syntax errors:</a:t>
            </a:r>
          </a:p>
          <a:p>
            <a:pPr algn="l"/>
            <a:r>
              <a:rPr lang="en-US" dirty="0"/>
              <a:t>      void </a:t>
            </a:r>
            <a:r>
              <a:rPr lang="en-US" dirty="0" err="1"/>
              <a:t>someFunction</a:t>
            </a:r>
            <a:r>
              <a:rPr lang="en-US" dirty="0"/>
              <a:t> (</a:t>
            </a:r>
            <a:r>
              <a:rPr lang="en-US" dirty="0" err="1"/>
              <a:t>int</a:t>
            </a:r>
            <a:r>
              <a:rPr lang="en-US" dirty="0"/>
              <a:t> x, float y);</a:t>
            </a:r>
          </a:p>
          <a:p>
            <a:pPr algn="l"/>
            <a:r>
              <a:rPr lang="en-US" dirty="0"/>
              <a:t>       </a:t>
            </a:r>
            <a:r>
              <a:rPr lang="en-US" dirty="0" err="1"/>
              <a:t>int</a:t>
            </a:r>
            <a:r>
              <a:rPr lang="en-US" dirty="0"/>
              <a:t> </a:t>
            </a:r>
            <a:r>
              <a:rPr lang="en-US" dirty="0" err="1"/>
              <a:t>someFunction</a:t>
            </a:r>
            <a:r>
              <a:rPr lang="en-US" dirty="0"/>
              <a:t> (</a:t>
            </a:r>
            <a:r>
              <a:rPr lang="en-US" dirty="0" err="1"/>
              <a:t>int</a:t>
            </a:r>
            <a:r>
              <a:rPr lang="en-US" dirty="0"/>
              <a:t> x, float y);</a:t>
            </a:r>
          </a:p>
        </p:txBody>
      </p:sp>
    </p:spTree>
    <p:extLst>
      <p:ext uri="{BB962C8B-B14F-4D97-AF65-F5344CB8AC3E}">
        <p14:creationId xmlns:p14="http://schemas.microsoft.com/office/powerpoint/2010/main" val="86942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302" y="74456"/>
            <a:ext cx="5247707" cy="1325563"/>
          </a:xfrm>
        </p:spPr>
        <p:txBody>
          <a:bodyPr/>
          <a:lstStyle/>
          <a:p>
            <a:r>
              <a:rPr lang="en-US" dirty="0"/>
              <a:t>Function overloading :</a:t>
            </a:r>
          </a:p>
        </p:txBody>
      </p:sp>
      <p:sp>
        <p:nvSpPr>
          <p:cNvPr id="3" name="Content Placeholder 2"/>
          <p:cNvSpPr>
            <a:spLocks noGrp="1"/>
          </p:cNvSpPr>
          <p:nvPr>
            <p:ph idx="1"/>
          </p:nvPr>
        </p:nvSpPr>
        <p:spPr>
          <a:xfrm>
            <a:off x="838200" y="1825625"/>
            <a:ext cx="3091904" cy="3370105"/>
          </a:xfrm>
        </p:spPr>
        <p:txBody>
          <a:bodyPr/>
          <a:lstStyle/>
          <a:p>
            <a:pPr marL="0" indent="0">
              <a:buNone/>
            </a:pPr>
            <a:r>
              <a:rPr lang="en-US" dirty="0"/>
              <a:t>The definition of each overloaded function must differ from each other by the types and/or the number of arguments in the argument list. </a:t>
            </a:r>
          </a:p>
        </p:txBody>
      </p:sp>
      <p:sp>
        <p:nvSpPr>
          <p:cNvPr id="6" name="TextBox 5"/>
          <p:cNvSpPr txBox="1"/>
          <p:nvPr/>
        </p:nvSpPr>
        <p:spPr>
          <a:xfrm>
            <a:off x="6588525" y="2670533"/>
            <a:ext cx="223540" cy="369332"/>
          </a:xfrm>
          <a:prstGeom prst="rect">
            <a:avLst/>
          </a:prstGeom>
          <a:noFill/>
        </p:spPr>
        <p:txBody>
          <a:bodyPr wrap="square" rtlCol="0">
            <a:spAutoFit/>
          </a:bodyPr>
          <a:lstStyle/>
          <a:p>
            <a:r>
              <a:rPr lang="en-US" dirty="0"/>
              <a:t>     </a:t>
            </a:r>
          </a:p>
        </p:txBody>
      </p:sp>
      <p:sp>
        <p:nvSpPr>
          <p:cNvPr id="7" name="Rectangle 3"/>
          <p:cNvSpPr>
            <a:spLocks noChangeArrowheads="1"/>
          </p:cNvSpPr>
          <p:nvPr/>
        </p:nvSpPr>
        <p:spPr bwMode="auto">
          <a:xfrm>
            <a:off x="6079852" y="331595"/>
            <a:ext cx="5813403" cy="669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28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Menlo"/>
              </a:rPr>
              <a:t>#include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&lt;</a:t>
            </a:r>
            <a:r>
              <a:rPr kumimoji="0" lang="en-US" altLang="en-US" sz="1600" b="0" i="0" u="none" strike="noStrike" cap="none" normalizeH="0" baseline="0" dirty="0" err="1">
                <a:ln>
                  <a:noFill/>
                </a:ln>
                <a:solidFill>
                  <a:srgbClr val="008800"/>
                </a:solidFill>
                <a:effectLst/>
                <a:latin typeface="Menlo"/>
              </a:rPr>
              <a:t>iostream</a:t>
            </a:r>
            <a:r>
              <a:rPr kumimoji="0" lang="en-US" altLang="en-US" sz="1600" b="0" i="0" u="none" strike="noStrike" cap="none" normalizeH="0" baseline="0" dirty="0">
                <a:ln>
                  <a:noFill/>
                </a:ln>
                <a:solidFill>
                  <a:srgbClr val="008800"/>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using</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namespace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std</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class</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printData</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public</a:t>
            </a: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void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int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i</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err="1">
                <a:ln>
                  <a:noFill/>
                </a:ln>
                <a:solidFill>
                  <a:srgbClr val="313131"/>
                </a:solidFill>
                <a:effectLst/>
                <a:latin typeface="Menlo"/>
              </a:rPr>
              <a:t>cout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"Printing </a:t>
            </a:r>
            <a:r>
              <a:rPr kumimoji="0" lang="en-US" altLang="en-US" sz="1600" b="0" i="0" u="none" strike="noStrike" cap="none" normalizeH="0" baseline="0" dirty="0" err="1">
                <a:ln>
                  <a:noFill/>
                </a:ln>
                <a:solidFill>
                  <a:srgbClr val="008800"/>
                </a:solidFill>
                <a:effectLst/>
                <a:latin typeface="Menlo"/>
              </a:rPr>
              <a:t>int</a:t>
            </a:r>
            <a:r>
              <a:rPr kumimoji="0" lang="en-US" altLang="en-US" sz="1600" b="0" i="0" u="none" strike="noStrike" cap="none" normalizeH="0" baseline="0" dirty="0">
                <a:ln>
                  <a:noFill/>
                </a:ln>
                <a:solidFill>
                  <a:srgbClr val="008800"/>
                </a:solidFill>
                <a:effectLst/>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i</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endl</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000088"/>
                </a:solidFill>
                <a:effectLst/>
                <a:latin typeface="Menlo"/>
              </a:rPr>
              <a:t>void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0088"/>
                </a:solidFill>
                <a:effectLst/>
                <a:latin typeface="Menlo"/>
              </a:rPr>
              <a:t>double</a:t>
            </a:r>
            <a:r>
              <a:rPr kumimoji="0" lang="en-US" altLang="en-US" sz="1600" b="0" i="0" u="none" strike="noStrike" cap="none" normalizeH="0" baseline="0" dirty="0">
                <a:ln>
                  <a:noFill/>
                </a:ln>
                <a:solidFill>
                  <a:srgbClr val="313131"/>
                </a:solidFill>
                <a:effectLst/>
                <a:latin typeface="Menlo"/>
              </a:rPr>
              <a:t> f</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cout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"Printing float: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f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endl</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000088"/>
                </a:solidFill>
                <a:effectLst/>
                <a:latin typeface="Menlo"/>
              </a:rPr>
              <a:t>void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0088"/>
                </a:solidFill>
                <a:effectLst/>
                <a:latin typeface="Menlo"/>
              </a:rPr>
              <a:t>char</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c</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err="1">
                <a:ln>
                  <a:noFill/>
                </a:ln>
                <a:solidFill>
                  <a:srgbClr val="313131"/>
                </a:solidFill>
                <a:effectLst/>
                <a:latin typeface="Menlo"/>
              </a:rPr>
              <a:t>cout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"Printing character: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c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endl</a:t>
            </a: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88"/>
                </a:solidFill>
                <a:effectLst/>
                <a:latin typeface="Menlo"/>
              </a:rPr>
              <a:t>int</a:t>
            </a:r>
            <a:r>
              <a:rPr kumimoji="0" lang="en-US" altLang="en-US" sz="1600" b="0" i="0" u="none" strike="noStrike" cap="none" normalizeH="0" baseline="0" dirty="0">
                <a:ln>
                  <a:noFill/>
                </a:ln>
                <a:solidFill>
                  <a:srgbClr val="313131"/>
                </a:solidFill>
                <a:effectLst/>
                <a:latin typeface="Menlo"/>
              </a:rPr>
              <a:t> main</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0088"/>
                </a:solidFill>
                <a:effectLst/>
                <a:latin typeface="Menlo"/>
              </a:rPr>
              <a:t>void</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err="1">
                <a:ln>
                  <a:noFill/>
                </a:ln>
                <a:solidFill>
                  <a:srgbClr val="313131"/>
                </a:solidFill>
                <a:effectLst/>
                <a:latin typeface="Menlo"/>
              </a:rPr>
              <a:t>printData</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pd</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880000"/>
                </a:solidFill>
                <a:effectLst/>
                <a:latin typeface="Menlo"/>
              </a:rPr>
              <a:t>// Call print to print integer</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err="1">
                <a:ln>
                  <a:noFill/>
                </a:ln>
                <a:solidFill>
                  <a:srgbClr val="313131"/>
                </a:solidFill>
                <a:effectLst/>
                <a:latin typeface="Menlo"/>
              </a:rPr>
              <a:t>pd</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6666"/>
                </a:solidFill>
                <a:effectLst/>
                <a:latin typeface="Menlo"/>
              </a:rPr>
              <a:t>5</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880000"/>
                </a:solidFill>
                <a:effectLst/>
                <a:latin typeface="Menlo"/>
              </a:rPr>
              <a:t>// Call print to print float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880000"/>
                </a:solidFill>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pd</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6666"/>
                </a:solidFill>
                <a:effectLst/>
                <a:latin typeface="Menlo"/>
              </a:rPr>
              <a:t>500.263</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880000"/>
                </a:solidFill>
                <a:effectLst/>
                <a:latin typeface="Menlo"/>
              </a:rPr>
              <a:t>// Call print to print character</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pd</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8800"/>
                </a:solidFill>
                <a:effectLst/>
                <a:latin typeface="Menlo"/>
              </a:rPr>
              <a:t>"Hello C++"</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000088"/>
                </a:solidFill>
                <a:effectLst/>
                <a:latin typeface="Menlo"/>
              </a:rPr>
              <a:t>return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6666"/>
                </a:solidFill>
                <a:effectLst/>
                <a:latin typeface="Menlo"/>
              </a:rPr>
              <a:t>0</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19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02" y="74456"/>
            <a:ext cx="5247707" cy="1325563"/>
          </a:xfrm>
        </p:spPr>
        <p:txBody>
          <a:bodyPr/>
          <a:lstStyle/>
          <a:p>
            <a:r>
              <a:rPr lang="en-US" dirty="0"/>
              <a:t>Function overloading :</a:t>
            </a:r>
          </a:p>
        </p:txBody>
      </p:sp>
      <p:sp>
        <p:nvSpPr>
          <p:cNvPr id="3" name="Content Placeholder 2"/>
          <p:cNvSpPr>
            <a:spLocks noGrp="1"/>
          </p:cNvSpPr>
          <p:nvPr>
            <p:ph idx="1"/>
          </p:nvPr>
        </p:nvSpPr>
        <p:spPr>
          <a:xfrm>
            <a:off x="838200" y="1825625"/>
            <a:ext cx="3146404" cy="3503329"/>
          </a:xfrm>
        </p:spPr>
        <p:txBody>
          <a:bodyPr/>
          <a:lstStyle/>
          <a:p>
            <a:pPr marL="0" indent="0">
              <a:buNone/>
            </a:pPr>
            <a:r>
              <a:rPr lang="en-US" dirty="0"/>
              <a:t>The definition of each overloaded function must differ from each other by the types and/or the number of arguments in the argument list. </a:t>
            </a:r>
          </a:p>
        </p:txBody>
      </p:sp>
      <p:sp>
        <p:nvSpPr>
          <p:cNvPr id="6" name="TextBox 5"/>
          <p:cNvSpPr txBox="1"/>
          <p:nvPr/>
        </p:nvSpPr>
        <p:spPr>
          <a:xfrm>
            <a:off x="6588525" y="2670533"/>
            <a:ext cx="223540" cy="369332"/>
          </a:xfrm>
          <a:prstGeom prst="rect">
            <a:avLst/>
          </a:prstGeom>
          <a:noFill/>
        </p:spPr>
        <p:txBody>
          <a:bodyPr wrap="square" rtlCol="0">
            <a:spAutoFit/>
          </a:bodyPr>
          <a:lstStyle/>
          <a:p>
            <a:r>
              <a:rPr lang="en-US" dirty="0"/>
              <a:t>     </a:t>
            </a:r>
          </a:p>
        </p:txBody>
      </p:sp>
      <p:sp>
        <p:nvSpPr>
          <p:cNvPr id="7" name="Rectangle 3"/>
          <p:cNvSpPr>
            <a:spLocks noChangeArrowheads="1"/>
          </p:cNvSpPr>
          <p:nvPr/>
        </p:nvSpPr>
        <p:spPr bwMode="auto">
          <a:xfrm>
            <a:off x="6079852" y="331595"/>
            <a:ext cx="5813403" cy="669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28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Menlo"/>
              </a:rPr>
              <a:t>#include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&lt;</a:t>
            </a:r>
            <a:r>
              <a:rPr kumimoji="0" lang="en-US" altLang="en-US" sz="1600" b="0" i="0" u="none" strike="noStrike" cap="none" normalizeH="0" baseline="0" dirty="0" err="1">
                <a:ln>
                  <a:noFill/>
                </a:ln>
                <a:solidFill>
                  <a:srgbClr val="008800"/>
                </a:solidFill>
                <a:effectLst/>
                <a:latin typeface="Menlo"/>
              </a:rPr>
              <a:t>iostream</a:t>
            </a:r>
            <a:r>
              <a:rPr kumimoji="0" lang="en-US" altLang="en-US" sz="1600" b="0" i="0" u="none" strike="noStrike" cap="none" normalizeH="0" baseline="0" dirty="0">
                <a:ln>
                  <a:noFill/>
                </a:ln>
                <a:solidFill>
                  <a:srgbClr val="008800"/>
                </a:solidFill>
                <a:effectLst/>
                <a:latin typeface="Menlo"/>
              </a:rPr>
              <a:t>&gt;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using</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namespace</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std</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Menlo"/>
              </a:rPr>
              <a:t>class</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printData</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public</a:t>
            </a: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void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int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i</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err="1">
                <a:ln>
                  <a:noFill/>
                </a:ln>
                <a:solidFill>
                  <a:srgbClr val="313131"/>
                </a:solidFill>
                <a:effectLst/>
                <a:latin typeface="Menlo"/>
              </a:rPr>
              <a:t>cout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"Printing </a:t>
            </a:r>
            <a:r>
              <a:rPr kumimoji="0" lang="en-US" altLang="en-US" sz="1600" b="0" i="0" u="none" strike="noStrike" cap="none" normalizeH="0" baseline="0" dirty="0" err="1">
                <a:ln>
                  <a:noFill/>
                </a:ln>
                <a:solidFill>
                  <a:srgbClr val="008800"/>
                </a:solidFill>
                <a:effectLst/>
                <a:latin typeface="Menlo"/>
              </a:rPr>
              <a:t>int</a:t>
            </a:r>
            <a:r>
              <a:rPr kumimoji="0" lang="en-US" altLang="en-US" sz="1600" b="0" i="0" u="none" strike="noStrike" cap="none" normalizeH="0" baseline="0" dirty="0">
                <a:ln>
                  <a:noFill/>
                </a:ln>
                <a:solidFill>
                  <a:srgbClr val="008800"/>
                </a:solidFill>
                <a:effectLst/>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i</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endl</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000088"/>
                </a:solidFill>
                <a:effectLst/>
                <a:latin typeface="Menlo"/>
              </a:rPr>
              <a:t>void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0088"/>
                </a:solidFill>
                <a:effectLst/>
                <a:latin typeface="Menlo"/>
              </a:rPr>
              <a:t>double</a:t>
            </a:r>
            <a:r>
              <a:rPr kumimoji="0" lang="en-US" altLang="en-US" sz="1600" b="0" i="0" u="none" strike="noStrike" cap="none" normalizeH="0" baseline="0" dirty="0">
                <a:ln>
                  <a:noFill/>
                </a:ln>
                <a:solidFill>
                  <a:srgbClr val="313131"/>
                </a:solidFill>
                <a:effectLst/>
                <a:latin typeface="Menlo"/>
              </a:rPr>
              <a:t> f</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cout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"Printing float: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f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endl</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000088"/>
                </a:solidFill>
                <a:effectLst/>
                <a:latin typeface="Menlo"/>
              </a:rPr>
              <a:t>void</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0088"/>
                </a:solidFill>
                <a:effectLst/>
                <a:latin typeface="Menlo"/>
              </a:rPr>
              <a:t>char</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c</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err="1">
                <a:ln>
                  <a:noFill/>
                </a:ln>
                <a:solidFill>
                  <a:srgbClr val="313131"/>
                </a:solidFill>
                <a:effectLst/>
                <a:latin typeface="Menlo"/>
              </a:rPr>
              <a:t>cout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8800"/>
                </a:solidFill>
                <a:effectLst/>
                <a:latin typeface="Menlo"/>
              </a:rPr>
              <a:t>"Printing character: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c </a:t>
            </a:r>
            <a:r>
              <a:rPr kumimoji="0" lang="en-US" altLang="en-US" sz="1600" b="0" i="0" u="none" strike="noStrike" cap="none" normalizeH="0" baseline="0" dirty="0">
                <a:ln>
                  <a:noFill/>
                </a:ln>
                <a:solidFill>
                  <a:srgbClr val="666600"/>
                </a:solidFill>
                <a:effectLst/>
                <a:latin typeface="Menlo"/>
              </a:rPr>
              <a:t>&lt;&lt;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endl</a:t>
            </a:r>
            <a:r>
              <a:rPr kumimoji="0" lang="en-US" altLang="en-US" sz="1600" b="0"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88"/>
                </a:solidFill>
                <a:effectLst/>
                <a:latin typeface="Menlo"/>
              </a:rPr>
              <a:t>int</a:t>
            </a:r>
            <a:r>
              <a:rPr kumimoji="0" lang="en-US" altLang="en-US" sz="1600" b="0" i="0" u="none" strike="noStrike" cap="none" normalizeH="0" baseline="0" dirty="0">
                <a:ln>
                  <a:noFill/>
                </a:ln>
                <a:solidFill>
                  <a:srgbClr val="313131"/>
                </a:solidFill>
                <a:effectLst/>
                <a:latin typeface="Menlo"/>
              </a:rPr>
              <a:t> main</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0088"/>
                </a:solidFill>
                <a:effectLst/>
                <a:latin typeface="Menlo"/>
              </a:rPr>
              <a:t>void</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err="1">
                <a:ln>
                  <a:noFill/>
                </a:ln>
                <a:solidFill>
                  <a:srgbClr val="313131"/>
                </a:solidFill>
                <a:effectLst/>
                <a:latin typeface="Menlo"/>
              </a:rPr>
              <a:t>printData</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pd</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880000"/>
                </a:solidFill>
                <a:effectLst/>
                <a:latin typeface="Menlo"/>
              </a:rPr>
              <a:t>// Call print to print integer</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err="1">
                <a:ln>
                  <a:noFill/>
                </a:ln>
                <a:solidFill>
                  <a:srgbClr val="313131"/>
                </a:solidFill>
                <a:effectLst/>
                <a:latin typeface="Menlo"/>
              </a:rPr>
              <a:t>pd</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6666"/>
                </a:solidFill>
                <a:effectLst/>
                <a:latin typeface="Menlo"/>
              </a:rPr>
              <a:t>5</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880000"/>
                </a:solidFill>
                <a:effectLst/>
                <a:latin typeface="Menlo"/>
              </a:rPr>
              <a:t>// Call print to print float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880000"/>
                </a:solidFill>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pd</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6666"/>
                </a:solidFill>
                <a:effectLst/>
                <a:latin typeface="Menlo"/>
              </a:rPr>
              <a:t>500.263</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880000"/>
                </a:solidFill>
                <a:effectLst/>
                <a:latin typeface="Menlo"/>
              </a:rPr>
              <a:t>// Call print to print character</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pd</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print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008800"/>
                </a:solidFill>
                <a:effectLst/>
                <a:latin typeface="Menlo"/>
              </a:rPr>
              <a:t>"Hello C++"</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13131"/>
                </a:solidFill>
                <a:latin typeface="Menlo"/>
              </a:rPr>
              <a:t>        </a:t>
            </a:r>
            <a:r>
              <a:rPr kumimoji="0" lang="en-US" altLang="en-US" sz="1600" b="0" i="0" u="none" strike="noStrike" cap="none" normalizeH="0" baseline="0" dirty="0">
                <a:ln>
                  <a:noFill/>
                </a:ln>
                <a:solidFill>
                  <a:srgbClr val="000088"/>
                </a:solidFill>
                <a:effectLst/>
                <a:latin typeface="Menlo"/>
              </a:rPr>
              <a:t>return</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6666"/>
                </a:solidFill>
                <a:effectLst/>
                <a:latin typeface="Menlo"/>
              </a:rPr>
              <a:t>0</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Menlo"/>
              </a:rPr>
              <a:t>}</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189932" y="5517674"/>
            <a:ext cx="3500154" cy="7819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28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Printing</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000088"/>
                </a:solidFill>
                <a:effectLst/>
                <a:latin typeface="Menlo"/>
              </a:rPr>
              <a:t>int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6666"/>
                </a:solidFill>
                <a:effectLst/>
                <a:latin typeface="Menlo"/>
              </a:rPr>
              <a:t>5</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Printing</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float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6666"/>
                </a:solidFill>
                <a:effectLst/>
                <a:latin typeface="Menlo"/>
              </a:rPr>
              <a:t>500.263</a:t>
            </a:r>
            <a:r>
              <a:rPr kumimoji="0" lang="en-US" altLang="en-US" sz="16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F0055"/>
                </a:solidFill>
                <a:effectLst/>
                <a:latin typeface="Menlo"/>
              </a:rPr>
              <a:t>Printing</a:t>
            </a:r>
            <a:r>
              <a:rPr kumimoji="0" lang="en-US" altLang="en-US" sz="1600" b="0" i="0" u="none" strike="noStrike" cap="none" normalizeH="0" baseline="0" dirty="0">
                <a:ln>
                  <a:noFill/>
                </a:ln>
                <a:solidFill>
                  <a:srgbClr val="313131"/>
                </a:solidFill>
                <a:effectLst/>
                <a:latin typeface="Menlo"/>
              </a:rPr>
              <a:t> character</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Hello</a:t>
            </a:r>
            <a:r>
              <a:rPr kumimoji="0" lang="en-US" altLang="en-US" sz="1600" b="0" i="0" u="none" strike="noStrike" cap="none" normalizeH="0" baseline="0" dirty="0">
                <a:ln>
                  <a:noFill/>
                </a:ln>
                <a:solidFill>
                  <a:srgbClr val="313131"/>
                </a:solidFill>
                <a:effectLst/>
                <a:latin typeface="Menlo"/>
              </a:rPr>
              <a:t> C</a:t>
            </a:r>
            <a:r>
              <a:rPr kumimoji="0" lang="en-US" altLang="en-US" sz="1600" b="0" i="0" u="none" strike="noStrike" cap="none" normalizeH="0" baseline="0" dirty="0">
                <a:ln>
                  <a:noFill/>
                </a:ln>
                <a:solidFill>
                  <a:srgbClr val="666600"/>
                </a:solidFill>
                <a:effectLst/>
                <a:latin typeface="Menlo"/>
              </a:rPr>
              <a:t>++</a:t>
            </a:r>
            <a:r>
              <a:rPr kumimoji="0" lang="en-US" altLang="en-US" sz="11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862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284" y="154330"/>
            <a:ext cx="5635267" cy="1325563"/>
          </a:xfrm>
        </p:spPr>
        <p:txBody>
          <a:bodyPr/>
          <a:lstStyle/>
          <a:p>
            <a:r>
              <a:rPr lang="en-US" dirty="0"/>
              <a:t>Operator overloading:</a:t>
            </a:r>
          </a:p>
        </p:txBody>
      </p:sp>
      <p:sp>
        <p:nvSpPr>
          <p:cNvPr id="3" name="Content Placeholder 2"/>
          <p:cNvSpPr>
            <a:spLocks noGrp="1"/>
          </p:cNvSpPr>
          <p:nvPr>
            <p:ph idx="1"/>
          </p:nvPr>
        </p:nvSpPr>
        <p:spPr>
          <a:xfrm>
            <a:off x="838200" y="1825625"/>
            <a:ext cx="3091904" cy="3370105"/>
          </a:xfrm>
        </p:spPr>
        <p:txBody>
          <a:bodyPr>
            <a:normAutofit fontScale="92500" lnSpcReduction="20000"/>
          </a:bodyPr>
          <a:lstStyle/>
          <a:p>
            <a:r>
              <a:rPr lang="en-US" dirty="0"/>
              <a:t>You can redefine or </a:t>
            </a:r>
            <a:r>
              <a:rPr lang="en-US" b="1" i="1" dirty="0"/>
              <a:t>overload</a:t>
            </a:r>
            <a:r>
              <a:rPr lang="en-US" dirty="0"/>
              <a:t> most of the built-in operators available in C++. </a:t>
            </a:r>
          </a:p>
          <a:p>
            <a:r>
              <a:rPr lang="en-US" dirty="0"/>
              <a:t>Thus a programmer can use </a:t>
            </a:r>
            <a:r>
              <a:rPr lang="en-US" b="1" i="1" dirty="0"/>
              <a:t>operator overloading </a:t>
            </a:r>
            <a:r>
              <a:rPr lang="en-US" dirty="0"/>
              <a:t>with user-defined types as well.</a:t>
            </a:r>
          </a:p>
        </p:txBody>
      </p:sp>
      <p:sp>
        <p:nvSpPr>
          <p:cNvPr id="6" name="TextBox 5"/>
          <p:cNvSpPr txBox="1"/>
          <p:nvPr/>
        </p:nvSpPr>
        <p:spPr>
          <a:xfrm>
            <a:off x="6588525" y="2670533"/>
            <a:ext cx="223540" cy="369332"/>
          </a:xfrm>
          <a:prstGeom prst="rect">
            <a:avLst/>
          </a:prstGeom>
          <a:noFill/>
        </p:spPr>
        <p:txBody>
          <a:bodyPr wrap="square" rtlCol="0">
            <a:spAutoFit/>
          </a:bodyPr>
          <a:lstStyle/>
          <a:p>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025" y="1601566"/>
            <a:ext cx="6991534" cy="3730443"/>
          </a:xfrm>
          <a:prstGeom prst="rect">
            <a:avLst/>
          </a:prstGeom>
        </p:spPr>
      </p:pic>
    </p:spTree>
    <p:extLst>
      <p:ext uri="{BB962C8B-B14F-4D97-AF65-F5344CB8AC3E}">
        <p14:creationId xmlns:p14="http://schemas.microsoft.com/office/powerpoint/2010/main" val="413714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284" y="154330"/>
            <a:ext cx="5635267" cy="1325563"/>
          </a:xfrm>
        </p:spPr>
        <p:txBody>
          <a:bodyPr/>
          <a:lstStyle/>
          <a:p>
            <a:r>
              <a:rPr lang="en-US" dirty="0"/>
              <a:t>Operator overloading:</a:t>
            </a:r>
          </a:p>
        </p:txBody>
      </p:sp>
      <p:sp>
        <p:nvSpPr>
          <p:cNvPr id="3" name="Content Placeholder 2"/>
          <p:cNvSpPr>
            <a:spLocks noGrp="1"/>
          </p:cNvSpPr>
          <p:nvPr>
            <p:ph idx="1"/>
          </p:nvPr>
        </p:nvSpPr>
        <p:spPr>
          <a:xfrm>
            <a:off x="838200" y="1825625"/>
            <a:ext cx="3091904" cy="3370105"/>
          </a:xfrm>
        </p:spPr>
        <p:txBody>
          <a:bodyPr>
            <a:normAutofit fontScale="77500" lnSpcReduction="20000"/>
          </a:bodyPr>
          <a:lstStyle/>
          <a:p>
            <a:r>
              <a:rPr lang="en-US" dirty="0"/>
              <a:t>Overloaded operators are functions with special names the keyword operator followed by the symbol for the operator being defined. </a:t>
            </a:r>
          </a:p>
          <a:p>
            <a:r>
              <a:rPr lang="en-US" dirty="0"/>
              <a:t>Like any other function, an overloaded operator has a return type and a parameter list.</a:t>
            </a:r>
          </a:p>
        </p:txBody>
      </p:sp>
      <p:sp>
        <p:nvSpPr>
          <p:cNvPr id="6" name="TextBox 5"/>
          <p:cNvSpPr txBox="1"/>
          <p:nvPr/>
        </p:nvSpPr>
        <p:spPr>
          <a:xfrm>
            <a:off x="6588525" y="2670533"/>
            <a:ext cx="223540" cy="369332"/>
          </a:xfrm>
          <a:prstGeom prst="rect">
            <a:avLst/>
          </a:prstGeom>
          <a:noFill/>
        </p:spPr>
        <p:txBody>
          <a:bodyPr wrap="square" rtlCol="0">
            <a:spAutoFit/>
          </a:bodyPr>
          <a:lstStyle/>
          <a:p>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678" y="1471120"/>
            <a:ext cx="5188034" cy="2768157"/>
          </a:xfrm>
          <a:prstGeom prst="rect">
            <a:avLst/>
          </a:prstGeom>
        </p:spPr>
      </p:pic>
      <p:sp>
        <p:nvSpPr>
          <p:cNvPr id="5" name="TextBox 4"/>
          <p:cNvSpPr txBox="1"/>
          <p:nvPr/>
        </p:nvSpPr>
        <p:spPr>
          <a:xfrm>
            <a:off x="5610239" y="5383454"/>
            <a:ext cx="45719" cy="369332"/>
          </a:xfrm>
          <a:prstGeom prst="rect">
            <a:avLst/>
          </a:prstGeom>
          <a:noFill/>
        </p:spPr>
        <p:txBody>
          <a:bodyPr wrap="square" rtlCol="0">
            <a:spAutoFit/>
          </a:bodyPr>
          <a:lstStyle/>
          <a:p>
            <a:endParaRPr lang="en-US" dirty="0"/>
          </a:p>
        </p:txBody>
      </p:sp>
      <p:sp>
        <p:nvSpPr>
          <p:cNvPr id="9" name="TextBox 8"/>
          <p:cNvSpPr txBox="1"/>
          <p:nvPr/>
        </p:nvSpPr>
        <p:spPr>
          <a:xfrm>
            <a:off x="596629" y="5423524"/>
            <a:ext cx="4584972" cy="523220"/>
          </a:xfrm>
          <a:prstGeom prst="rect">
            <a:avLst/>
          </a:prstGeom>
          <a:noFill/>
        </p:spPr>
        <p:txBody>
          <a:bodyPr wrap="square" rtlCol="0">
            <a:spAutoFit/>
          </a:bodyPr>
          <a:lstStyle/>
          <a:p>
            <a:r>
              <a:rPr lang="en-US" sz="2800" b="1" dirty="0"/>
              <a:t>Box operator+(</a:t>
            </a:r>
            <a:r>
              <a:rPr lang="en-US" sz="2800" b="1" dirty="0" err="1"/>
              <a:t>const</a:t>
            </a:r>
            <a:r>
              <a:rPr lang="en-US" sz="2800" b="1" dirty="0"/>
              <a:t> Box&amp;); </a:t>
            </a:r>
          </a:p>
        </p:txBody>
      </p:sp>
      <p:sp>
        <p:nvSpPr>
          <p:cNvPr id="10" name="TextBox 9"/>
          <p:cNvSpPr txBox="1"/>
          <p:nvPr/>
        </p:nvSpPr>
        <p:spPr>
          <a:xfrm>
            <a:off x="6001965" y="4934120"/>
            <a:ext cx="4584972" cy="523220"/>
          </a:xfrm>
          <a:prstGeom prst="rect">
            <a:avLst/>
          </a:prstGeom>
          <a:noFill/>
        </p:spPr>
        <p:txBody>
          <a:bodyPr wrap="square" rtlCol="0">
            <a:spAutoFit/>
          </a:bodyPr>
          <a:lstStyle/>
          <a:p>
            <a:r>
              <a:rPr lang="en-US" sz="2800" b="1" dirty="0"/>
              <a:t>box1      =     box2     +     box3; </a:t>
            </a:r>
          </a:p>
        </p:txBody>
      </p:sp>
    </p:spTree>
    <p:extLst>
      <p:ext uri="{BB962C8B-B14F-4D97-AF65-F5344CB8AC3E}">
        <p14:creationId xmlns:p14="http://schemas.microsoft.com/office/powerpoint/2010/main" val="17323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363" y="2134480"/>
            <a:ext cx="5622902" cy="3351920"/>
          </a:xfrm>
        </p:spPr>
        <p:txBody>
          <a:bodyPr>
            <a:normAutofit fontScale="92500" lnSpcReduction="20000"/>
          </a:bodyPr>
          <a:lstStyle/>
          <a:p>
            <a:r>
              <a:rPr lang="en-US" dirty="0"/>
              <a:t>The statement above declares the addition operator that can be used to </a:t>
            </a:r>
            <a:r>
              <a:rPr lang="en-US" b="1" dirty="0"/>
              <a:t>add</a:t>
            </a:r>
            <a:r>
              <a:rPr lang="en-US" dirty="0"/>
              <a:t> two Box objects and returns final Box object. Most overloaded operators may be defined as ordinary non-member functions or as class member functions. </a:t>
            </a:r>
          </a:p>
          <a:p>
            <a:r>
              <a:rPr lang="en-US" dirty="0"/>
              <a:t>In case we define above function as non-member function of a class then we would have to pass two arguments for each operand as follows:</a:t>
            </a:r>
          </a:p>
        </p:txBody>
      </p:sp>
      <p:sp>
        <p:nvSpPr>
          <p:cNvPr id="4" name="Rectangle 1"/>
          <p:cNvSpPr>
            <a:spLocks noGrp="1" noChangeArrowheads="1"/>
          </p:cNvSpPr>
          <p:nvPr>
            <p:ph type="title"/>
          </p:nvPr>
        </p:nvSpPr>
        <p:spPr bwMode="auto">
          <a:xfrm>
            <a:off x="838200" y="589197"/>
            <a:ext cx="10515600" cy="132556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28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7F0055"/>
                </a:solidFill>
                <a:effectLst/>
                <a:latin typeface="Menlo"/>
              </a:rPr>
              <a:t>Box</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a:ln>
                  <a:noFill/>
                </a:ln>
                <a:solidFill>
                  <a:srgbClr val="000088"/>
                </a:solidFill>
                <a:effectLst/>
                <a:latin typeface="Menlo"/>
              </a:rPr>
              <a:t>operator</a:t>
            </a:r>
            <a:r>
              <a:rPr kumimoji="0" lang="en-US" altLang="en-US" sz="3200" b="0" i="0" u="none" strike="noStrike" cap="none" normalizeH="0" baseline="0" dirty="0">
                <a:ln>
                  <a:noFill/>
                </a:ln>
                <a:solidFill>
                  <a:srgbClr val="666600"/>
                </a:solidFill>
                <a:effectLst/>
                <a:latin typeface="Menlo"/>
              </a:rPr>
              <a:t>+(</a:t>
            </a:r>
            <a:r>
              <a:rPr kumimoji="0" lang="en-US" altLang="en-US" sz="3200" b="0" i="0" u="none" strike="noStrike" cap="none" normalizeH="0" baseline="0" dirty="0" err="1">
                <a:ln>
                  <a:noFill/>
                </a:ln>
                <a:solidFill>
                  <a:srgbClr val="000088"/>
                </a:solidFill>
                <a:effectLst/>
                <a:latin typeface="Menlo"/>
              </a:rPr>
              <a:t>const</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a:ln>
                  <a:noFill/>
                </a:ln>
                <a:solidFill>
                  <a:srgbClr val="7F0055"/>
                </a:solidFill>
                <a:effectLst/>
                <a:latin typeface="Menlo"/>
              </a:rPr>
              <a:t>Box</a:t>
            </a:r>
            <a:r>
              <a:rPr kumimoji="0" lang="en-US" altLang="en-US" sz="3200" b="0" i="0" u="none" strike="noStrike" cap="none" normalizeH="0" baseline="0" dirty="0">
                <a:ln>
                  <a:noFill/>
                </a:ln>
                <a:solidFill>
                  <a:srgbClr val="666600"/>
                </a:solidFill>
                <a:effectLst/>
                <a:latin typeface="Menlo"/>
              </a:rPr>
              <a:t>&amp;);</a:t>
            </a:r>
            <a:r>
              <a:rPr kumimoji="0" lang="en-US" altLang="en-US" sz="20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5802399"/>
            <a:ext cx="7348165" cy="8127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28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7F0055"/>
                </a:solidFill>
                <a:effectLst/>
                <a:latin typeface="Menlo"/>
              </a:rPr>
              <a:t>Box</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a:ln>
                  <a:noFill/>
                </a:ln>
                <a:solidFill>
                  <a:srgbClr val="000088"/>
                </a:solidFill>
                <a:effectLst/>
                <a:latin typeface="Menlo"/>
              </a:rPr>
              <a:t>operator</a:t>
            </a:r>
            <a:r>
              <a:rPr kumimoji="0" lang="en-US" altLang="en-US" sz="3200" b="0" i="0" u="none" strike="noStrike" cap="none" normalizeH="0" baseline="0" dirty="0">
                <a:ln>
                  <a:noFill/>
                </a:ln>
                <a:solidFill>
                  <a:srgbClr val="666600"/>
                </a:solidFill>
                <a:effectLst/>
                <a:latin typeface="Menlo"/>
              </a:rPr>
              <a:t>+(</a:t>
            </a:r>
            <a:r>
              <a:rPr kumimoji="0" lang="en-US" altLang="en-US" sz="3200" b="0" i="0" u="none" strike="noStrike" cap="none" normalizeH="0" baseline="0" dirty="0" err="1">
                <a:ln>
                  <a:noFill/>
                </a:ln>
                <a:solidFill>
                  <a:srgbClr val="000088"/>
                </a:solidFill>
                <a:effectLst/>
                <a:latin typeface="Menlo"/>
              </a:rPr>
              <a:t>const</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a:ln>
                  <a:noFill/>
                </a:ln>
                <a:solidFill>
                  <a:srgbClr val="7F0055"/>
                </a:solidFill>
                <a:effectLst/>
                <a:latin typeface="Menlo"/>
              </a:rPr>
              <a:t>Box</a:t>
            </a:r>
            <a:r>
              <a:rPr kumimoji="0" lang="en-US" altLang="en-US" sz="3200" b="0" i="0" u="none" strike="noStrike" cap="none" normalizeH="0" baseline="0" dirty="0">
                <a:ln>
                  <a:noFill/>
                </a:ln>
                <a:solidFill>
                  <a:srgbClr val="666600"/>
                </a:solidFill>
                <a:effectLst/>
                <a:latin typeface="Menlo"/>
              </a:rPr>
              <a:t>&amp;,</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err="1">
                <a:ln>
                  <a:noFill/>
                </a:ln>
                <a:solidFill>
                  <a:srgbClr val="000088"/>
                </a:solidFill>
                <a:effectLst/>
                <a:latin typeface="Menlo"/>
              </a:rPr>
              <a:t>const</a:t>
            </a:r>
            <a:r>
              <a:rPr kumimoji="0" lang="en-US" altLang="en-US" sz="3200" b="0" i="0" u="none" strike="noStrike" cap="none" normalizeH="0" baseline="0" dirty="0">
                <a:ln>
                  <a:noFill/>
                </a:ln>
                <a:solidFill>
                  <a:srgbClr val="313131"/>
                </a:solidFill>
                <a:effectLst/>
                <a:latin typeface="Menlo"/>
              </a:rPr>
              <a:t> </a:t>
            </a:r>
            <a:r>
              <a:rPr kumimoji="0" lang="en-US" altLang="en-US" sz="3200" b="0" i="0" u="none" strike="noStrike" cap="none" normalizeH="0" baseline="0" dirty="0">
                <a:ln>
                  <a:noFill/>
                </a:ln>
                <a:solidFill>
                  <a:srgbClr val="7F0055"/>
                </a:solidFill>
                <a:effectLst/>
                <a:latin typeface="Menlo"/>
              </a:rPr>
              <a:t>Box</a:t>
            </a:r>
            <a:r>
              <a:rPr kumimoji="0" lang="en-US" altLang="en-US" sz="3200" b="0" i="0" u="none" strike="noStrike" cap="none" normalizeH="0" baseline="0" dirty="0">
                <a:ln>
                  <a:noFill/>
                </a:ln>
                <a:solidFill>
                  <a:srgbClr val="666600"/>
                </a:solidFill>
                <a:effectLst/>
                <a:latin typeface="Menlo"/>
              </a:rPr>
              <a:t>&amp;);</a:t>
            </a: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264" y="2343131"/>
            <a:ext cx="5775683" cy="3028211"/>
          </a:xfrm>
          <a:prstGeom prst="rect">
            <a:avLst/>
          </a:prstGeom>
        </p:spPr>
      </p:pic>
    </p:spTree>
    <p:extLst>
      <p:ext uri="{BB962C8B-B14F-4D97-AF65-F5344CB8AC3E}">
        <p14:creationId xmlns:p14="http://schemas.microsoft.com/office/powerpoint/2010/main" val="170437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146" y="365125"/>
            <a:ext cx="5308038" cy="1325563"/>
          </a:xfrm>
        </p:spPr>
        <p:txBody>
          <a:bodyPr/>
          <a:lstStyle/>
          <a:p>
            <a:r>
              <a:rPr lang="en-US" dirty="0"/>
              <a:t>Operator overloading:</a:t>
            </a:r>
          </a:p>
        </p:txBody>
      </p:sp>
      <p:sp>
        <p:nvSpPr>
          <p:cNvPr id="4" name="Content Placeholder 2"/>
          <p:cNvSpPr txBox="1">
            <a:spLocks/>
          </p:cNvSpPr>
          <p:nvPr/>
        </p:nvSpPr>
        <p:spPr>
          <a:xfrm>
            <a:off x="880353" y="1690688"/>
            <a:ext cx="4430949" cy="1686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Here is the example to show the concept of operator overloading using a member function. </a:t>
            </a:r>
          </a:p>
        </p:txBody>
      </p:sp>
      <p:sp>
        <p:nvSpPr>
          <p:cNvPr id="5" name="Rectangle 2"/>
          <p:cNvSpPr>
            <a:spLocks noChangeArrowheads="1"/>
          </p:cNvSpPr>
          <p:nvPr/>
        </p:nvSpPr>
        <p:spPr bwMode="auto">
          <a:xfrm>
            <a:off x="6157726" y="218706"/>
            <a:ext cx="5906257" cy="65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28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880000"/>
                </a:solidFill>
                <a:effectLst/>
                <a:latin typeface="Menlo"/>
              </a:rPr>
              <a:t>#</a:t>
            </a:r>
            <a:r>
              <a:rPr kumimoji="0" lang="en-US" altLang="en-US" sz="1400" b="1" i="0" u="none" strike="noStrike" cap="none" normalizeH="0" baseline="0" dirty="0">
                <a:ln>
                  <a:noFill/>
                </a:ln>
                <a:solidFill>
                  <a:srgbClr val="880000"/>
                </a:solidFill>
                <a:effectLst/>
                <a:latin typeface="Menlo"/>
              </a:rPr>
              <a:t>include</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8800"/>
                </a:solidFill>
                <a:effectLst/>
                <a:latin typeface="Menlo"/>
              </a:rPr>
              <a:t>&lt;</a:t>
            </a:r>
            <a:r>
              <a:rPr kumimoji="0" lang="en-US" altLang="en-US" sz="1400" b="1" i="0" u="none" strike="noStrike" cap="none" normalizeH="0" baseline="0" dirty="0" err="1">
                <a:ln>
                  <a:noFill/>
                </a:ln>
                <a:solidFill>
                  <a:srgbClr val="008800"/>
                </a:solidFill>
                <a:effectLst/>
                <a:latin typeface="Menlo"/>
              </a:rPr>
              <a:t>iostream</a:t>
            </a:r>
            <a:r>
              <a:rPr kumimoji="0" lang="en-US" altLang="en-US" sz="1400" b="1" i="0" u="none" strike="noStrike" cap="none" normalizeH="0" baseline="0" dirty="0">
                <a:ln>
                  <a:noFill/>
                </a:ln>
                <a:solidFill>
                  <a:srgbClr val="008800"/>
                </a:solidFill>
                <a:effectLst/>
                <a:latin typeface="Menlo"/>
              </a:rPr>
              <a:t>&gt;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8"/>
                </a:solidFill>
                <a:effectLst/>
                <a:latin typeface="Menlo"/>
              </a:rPr>
              <a:t>using</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namespace</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std</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8"/>
                </a:solidFill>
                <a:effectLst/>
                <a:latin typeface="Menlo"/>
              </a:rPr>
              <a:t>class</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7F0055"/>
                </a:solidFill>
                <a:effectLst/>
                <a:latin typeface="Menlo"/>
              </a:rPr>
              <a:t>Box</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public</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double</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err="1">
                <a:ln>
                  <a:noFill/>
                </a:ln>
                <a:solidFill>
                  <a:srgbClr val="313131"/>
                </a:solidFill>
                <a:effectLst/>
                <a:latin typeface="Menlo"/>
              </a:rPr>
              <a:t>getVolume</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000088"/>
                </a:solidFill>
                <a:effectLst/>
                <a:latin typeface="Menlo"/>
              </a:rPr>
              <a:t>void</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000088"/>
                </a:solidFill>
                <a:effectLst/>
                <a:latin typeface="Menlo"/>
              </a:rPr>
              <a:t>return</a:t>
            </a:r>
            <a:r>
              <a:rPr kumimoji="0" lang="en-US" altLang="en-US" sz="1400" b="1" i="0" u="none" strike="noStrike" cap="none" normalizeH="0" baseline="0" dirty="0">
                <a:ln>
                  <a:noFill/>
                </a:ln>
                <a:solidFill>
                  <a:srgbClr val="313131"/>
                </a:solidFill>
                <a:effectLst/>
                <a:latin typeface="Menlo"/>
              </a:rPr>
              <a:t> length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breadth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height</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000088"/>
                </a:solidFill>
                <a:effectLst/>
                <a:latin typeface="Menlo"/>
              </a:rPr>
              <a:t>void</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setLength</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double</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len</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313131"/>
                </a:solidFill>
                <a:effectLst/>
                <a:latin typeface="Menlo"/>
              </a:rPr>
              <a:t>length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len</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000088"/>
                </a:solidFill>
                <a:effectLst/>
                <a:latin typeface="Menlo"/>
              </a:rPr>
              <a:t>void</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setBreadth</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double</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bre</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313131"/>
                </a:solidFill>
                <a:effectLst/>
                <a:latin typeface="Menlo"/>
              </a:rPr>
              <a:t>breadth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bre</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000088"/>
                </a:solidFill>
                <a:effectLst/>
                <a:latin typeface="Menlo"/>
              </a:rPr>
              <a:t>void</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setHeight</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double</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hei</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313131"/>
                </a:solidFill>
                <a:effectLst/>
                <a:latin typeface="Menlo"/>
              </a:rPr>
              <a:t>height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hei</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880000"/>
                </a:solidFill>
                <a:effectLst/>
                <a:latin typeface="Menlo"/>
              </a:rPr>
              <a:t>// Overload + operator to add two Box objects.</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7F0055"/>
                </a:solidFill>
                <a:effectLst/>
                <a:latin typeface="Menlo"/>
              </a:rPr>
              <a:t>Box</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operator</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err="1">
                <a:ln>
                  <a:noFill/>
                </a:ln>
                <a:solidFill>
                  <a:srgbClr val="000088"/>
                </a:solidFill>
                <a:effectLst/>
                <a:latin typeface="Menlo"/>
              </a:rPr>
              <a:t>const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7F0055"/>
                </a:solidFill>
                <a:effectLst/>
                <a:latin typeface="Menlo"/>
              </a:rPr>
              <a:t>Box</a:t>
            </a:r>
            <a:r>
              <a:rPr kumimoji="0" lang="en-US" altLang="en-US" sz="1400" b="1" i="0" u="none" strike="noStrike" cap="none" normalizeH="0" baseline="0" dirty="0">
                <a:ln>
                  <a:noFill/>
                </a:ln>
                <a:solidFill>
                  <a:srgbClr val="666600"/>
                </a:solidFill>
                <a:effectLst/>
                <a:latin typeface="Menlo"/>
              </a:rPr>
              <a:t>&amp;</a:t>
            </a:r>
            <a:r>
              <a:rPr kumimoji="0" lang="en-US" altLang="en-US" sz="1400" b="1" i="0" u="none" strike="noStrike" cap="none" normalizeH="0" baseline="0" dirty="0">
                <a:ln>
                  <a:noFill/>
                </a:ln>
                <a:solidFill>
                  <a:srgbClr val="313131"/>
                </a:solidFill>
                <a:effectLst/>
                <a:latin typeface="Menlo"/>
              </a:rPr>
              <a:t> b</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0055"/>
                </a:solidFill>
                <a:effectLst/>
                <a:latin typeface="Menlo"/>
              </a:rPr>
              <a:t>                     Box</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box</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err="1">
                <a:ln>
                  <a:noFill/>
                </a:ln>
                <a:solidFill>
                  <a:srgbClr val="313131"/>
                </a:solidFill>
                <a:effectLst/>
                <a:latin typeface="Menlo"/>
              </a:rPr>
              <a:t>box</a:t>
            </a:r>
            <a:r>
              <a:rPr kumimoji="0" lang="en-US" altLang="en-US" sz="1400" b="1" i="0" u="none" strike="noStrike" cap="none" normalizeH="0" baseline="0" dirty="0" err="1">
                <a:ln>
                  <a:noFill/>
                </a:ln>
                <a:solidFill>
                  <a:srgbClr val="666600"/>
                </a:solidFill>
                <a:effectLst/>
                <a:latin typeface="Menlo"/>
              </a:rPr>
              <a:t>.</a:t>
            </a:r>
            <a:r>
              <a:rPr kumimoji="0" lang="en-US" altLang="en-US" sz="1400" b="1" i="0" u="none" strike="noStrike" cap="none" normalizeH="0" baseline="0" dirty="0" err="1">
                <a:ln>
                  <a:noFill/>
                </a:ln>
                <a:solidFill>
                  <a:srgbClr val="313131"/>
                </a:solidFill>
                <a:effectLst/>
                <a:latin typeface="Menlo"/>
              </a:rPr>
              <a:t>length</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this</a:t>
            </a:r>
            <a:r>
              <a:rPr kumimoji="0" lang="en-US" altLang="en-US" sz="1400" b="1" i="0" u="none" strike="noStrike" cap="none" normalizeH="0" baseline="0" dirty="0">
                <a:ln>
                  <a:noFill/>
                </a:ln>
                <a:solidFill>
                  <a:srgbClr val="666600"/>
                </a:solidFill>
                <a:effectLst/>
                <a:latin typeface="Menlo"/>
              </a:rPr>
              <a:t>-&gt;</a:t>
            </a:r>
            <a:r>
              <a:rPr kumimoji="0" lang="en-US" altLang="en-US" sz="1400" b="1" i="0" u="none" strike="noStrike" cap="none" normalizeH="0" baseline="0" dirty="0">
                <a:ln>
                  <a:noFill/>
                </a:ln>
                <a:solidFill>
                  <a:srgbClr val="313131"/>
                </a:solidFill>
                <a:effectLst/>
                <a:latin typeface="Menlo"/>
              </a:rPr>
              <a:t>length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b</a:t>
            </a:r>
            <a:r>
              <a:rPr kumimoji="0" lang="en-US" altLang="en-US" sz="1400" b="1" i="0" u="none" strike="noStrike" cap="none" normalizeH="0" baseline="0" dirty="0" err="1">
                <a:ln>
                  <a:noFill/>
                </a:ln>
                <a:solidFill>
                  <a:srgbClr val="666600"/>
                </a:solidFill>
                <a:effectLst/>
                <a:latin typeface="Menlo"/>
              </a:rPr>
              <a:t>.</a:t>
            </a:r>
            <a:r>
              <a:rPr kumimoji="0" lang="en-US" altLang="en-US" sz="1400" b="1" i="0" u="none" strike="noStrike" cap="none" normalizeH="0" baseline="0" dirty="0" err="1">
                <a:ln>
                  <a:noFill/>
                </a:ln>
                <a:solidFill>
                  <a:srgbClr val="313131"/>
                </a:solidFill>
                <a:effectLst/>
                <a:latin typeface="Menlo"/>
              </a:rPr>
              <a:t>length</a:t>
            </a:r>
            <a:r>
              <a:rPr kumimoji="0" lang="en-US" altLang="en-US" sz="1400" b="1"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666600"/>
                </a:solidFill>
                <a:latin typeface="Menlo"/>
              </a:rPr>
              <a:t>                    </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box</a:t>
            </a:r>
            <a:r>
              <a:rPr kumimoji="0" lang="en-US" altLang="en-US" sz="1400" b="1" i="0" u="none" strike="noStrike" cap="none" normalizeH="0" baseline="0" dirty="0" err="1">
                <a:ln>
                  <a:noFill/>
                </a:ln>
                <a:solidFill>
                  <a:srgbClr val="666600"/>
                </a:solidFill>
                <a:effectLst/>
                <a:latin typeface="Menlo"/>
              </a:rPr>
              <a:t>.</a:t>
            </a:r>
            <a:r>
              <a:rPr kumimoji="0" lang="en-US" altLang="en-US" sz="1400" b="1" i="0" u="none" strike="noStrike" cap="none" normalizeH="0" baseline="0" dirty="0" err="1">
                <a:ln>
                  <a:noFill/>
                </a:ln>
                <a:solidFill>
                  <a:srgbClr val="313131"/>
                </a:solidFill>
                <a:effectLst/>
                <a:latin typeface="Menlo"/>
              </a:rPr>
              <a:t>breadth</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this</a:t>
            </a:r>
            <a:r>
              <a:rPr kumimoji="0" lang="en-US" altLang="en-US" sz="1400" b="1" i="0" u="none" strike="noStrike" cap="none" normalizeH="0" baseline="0" dirty="0">
                <a:ln>
                  <a:noFill/>
                </a:ln>
                <a:solidFill>
                  <a:srgbClr val="666600"/>
                </a:solidFill>
                <a:effectLst/>
                <a:latin typeface="Menlo"/>
              </a:rPr>
              <a:t>-&gt;</a:t>
            </a:r>
            <a:r>
              <a:rPr kumimoji="0" lang="en-US" altLang="en-US" sz="1400" b="1" i="0" u="none" strike="noStrike" cap="none" normalizeH="0" baseline="0" dirty="0">
                <a:ln>
                  <a:noFill/>
                </a:ln>
                <a:solidFill>
                  <a:srgbClr val="313131"/>
                </a:solidFill>
                <a:effectLst/>
                <a:latin typeface="Menlo"/>
              </a:rPr>
              <a:t>breadth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b</a:t>
            </a:r>
            <a:r>
              <a:rPr kumimoji="0" lang="en-US" altLang="en-US" sz="1400" b="1" i="0" u="none" strike="noStrike" cap="none" normalizeH="0" baseline="0" dirty="0" err="1">
                <a:ln>
                  <a:noFill/>
                </a:ln>
                <a:solidFill>
                  <a:srgbClr val="666600"/>
                </a:solidFill>
                <a:effectLst/>
                <a:latin typeface="Menlo"/>
              </a:rPr>
              <a:t>.</a:t>
            </a:r>
            <a:r>
              <a:rPr kumimoji="0" lang="en-US" altLang="en-US" sz="1400" b="1" i="0" u="none" strike="noStrike" cap="none" normalizeH="0" baseline="0" dirty="0" err="1">
                <a:ln>
                  <a:noFill/>
                </a:ln>
                <a:solidFill>
                  <a:srgbClr val="313131"/>
                </a:solidFill>
                <a:effectLst/>
                <a:latin typeface="Menlo"/>
              </a:rPr>
              <a:t>breadth</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err="1">
                <a:ln>
                  <a:noFill/>
                </a:ln>
                <a:solidFill>
                  <a:srgbClr val="313131"/>
                </a:solidFill>
                <a:effectLst/>
                <a:latin typeface="Menlo"/>
              </a:rPr>
              <a:t>box</a:t>
            </a:r>
            <a:r>
              <a:rPr kumimoji="0" lang="en-US" altLang="en-US" sz="1400" b="1" i="0" u="none" strike="noStrike" cap="none" normalizeH="0" baseline="0" dirty="0" err="1">
                <a:ln>
                  <a:noFill/>
                </a:ln>
                <a:solidFill>
                  <a:srgbClr val="666600"/>
                </a:solidFill>
                <a:effectLst/>
                <a:latin typeface="Menlo"/>
              </a:rPr>
              <a:t>.</a:t>
            </a:r>
            <a:r>
              <a:rPr kumimoji="0" lang="en-US" altLang="en-US" sz="1400" b="1" i="0" u="none" strike="noStrike" cap="none" normalizeH="0" baseline="0" dirty="0" err="1">
                <a:ln>
                  <a:noFill/>
                </a:ln>
                <a:solidFill>
                  <a:srgbClr val="313131"/>
                </a:solidFill>
                <a:effectLst/>
                <a:latin typeface="Menlo"/>
              </a:rPr>
              <a:t>height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this</a:t>
            </a:r>
            <a:r>
              <a:rPr kumimoji="0" lang="en-US" altLang="en-US" sz="1400" b="1" i="0" u="none" strike="noStrike" cap="none" normalizeH="0" baseline="0" dirty="0">
                <a:ln>
                  <a:noFill/>
                </a:ln>
                <a:solidFill>
                  <a:srgbClr val="666600"/>
                </a:solidFill>
                <a:effectLst/>
                <a:latin typeface="Menlo"/>
              </a:rPr>
              <a:t>-&gt;</a:t>
            </a:r>
            <a:r>
              <a:rPr kumimoji="0" lang="en-US" altLang="en-US" sz="1400" b="1" i="0" u="none" strike="noStrike" cap="none" normalizeH="0" baseline="0" dirty="0">
                <a:ln>
                  <a:noFill/>
                </a:ln>
                <a:solidFill>
                  <a:srgbClr val="313131"/>
                </a:solidFill>
                <a:effectLst/>
                <a:latin typeface="Menlo"/>
              </a:rPr>
              <a:t>height </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err="1">
                <a:ln>
                  <a:noFill/>
                </a:ln>
                <a:solidFill>
                  <a:srgbClr val="313131"/>
                </a:solidFill>
                <a:effectLst/>
                <a:latin typeface="Menlo"/>
              </a:rPr>
              <a:t>b</a:t>
            </a:r>
            <a:r>
              <a:rPr kumimoji="0" lang="en-US" altLang="en-US" sz="1400" b="1" i="0" u="none" strike="noStrike" cap="none" normalizeH="0" baseline="0" dirty="0" err="1">
                <a:ln>
                  <a:noFill/>
                </a:ln>
                <a:solidFill>
                  <a:srgbClr val="666600"/>
                </a:solidFill>
                <a:effectLst/>
                <a:latin typeface="Menlo"/>
              </a:rPr>
              <a:t>.</a:t>
            </a:r>
            <a:r>
              <a:rPr kumimoji="0" lang="en-US" altLang="en-US" sz="1400" b="1" i="0" u="none" strike="noStrike" cap="none" normalizeH="0" baseline="0" dirty="0" err="1">
                <a:ln>
                  <a:noFill/>
                </a:ln>
                <a:solidFill>
                  <a:srgbClr val="313131"/>
                </a:solidFill>
                <a:effectLst/>
                <a:latin typeface="Menlo"/>
              </a:rPr>
              <a:t>height</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000088"/>
                </a:solidFill>
                <a:effectLst/>
                <a:latin typeface="Menlo"/>
              </a:rPr>
              <a:t>return</a:t>
            </a:r>
            <a:r>
              <a:rPr kumimoji="0" lang="en-US" altLang="en-US" sz="1400" b="1" i="0" u="none" strike="noStrike" cap="none" normalizeH="0" baseline="0" dirty="0">
                <a:ln>
                  <a:noFill/>
                </a:ln>
                <a:solidFill>
                  <a:srgbClr val="313131"/>
                </a:solidFill>
                <a:effectLst/>
                <a:latin typeface="Menlo"/>
              </a:rPr>
              <a:t> box</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000088"/>
                </a:solidFill>
                <a:effectLst/>
                <a:latin typeface="Menlo"/>
              </a:rPr>
              <a:t>private</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000088"/>
                </a:solidFill>
                <a:effectLst/>
                <a:latin typeface="Menlo"/>
              </a:rPr>
              <a:t>double</a:t>
            </a:r>
            <a:r>
              <a:rPr kumimoji="0" lang="en-US" altLang="en-US" sz="1400" b="1" i="0" u="none" strike="noStrike" cap="none" normalizeH="0" baseline="0" dirty="0">
                <a:ln>
                  <a:noFill/>
                </a:ln>
                <a:solidFill>
                  <a:srgbClr val="313131"/>
                </a:solidFill>
                <a:effectLst/>
                <a:latin typeface="Menlo"/>
              </a:rPr>
              <a:t> length</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880000"/>
                </a:solidFill>
                <a:effectLst/>
                <a:latin typeface="Menlo"/>
              </a:rPr>
              <a:t>// Length of a box</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000088"/>
                </a:solidFill>
                <a:effectLst/>
                <a:latin typeface="Menlo"/>
              </a:rPr>
              <a:t>double</a:t>
            </a:r>
            <a:r>
              <a:rPr kumimoji="0" lang="en-US" altLang="en-US" sz="1400" b="1" i="0" u="none" strike="noStrike" cap="none" normalizeH="0" baseline="0" dirty="0">
                <a:ln>
                  <a:noFill/>
                </a:ln>
                <a:solidFill>
                  <a:srgbClr val="313131"/>
                </a:solidFill>
                <a:effectLst/>
                <a:latin typeface="Menlo"/>
              </a:rPr>
              <a:t> breadth</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880000"/>
                </a:solidFill>
                <a:effectLst/>
                <a:latin typeface="Menlo"/>
              </a:rPr>
              <a:t>// Breadth of a box</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13131"/>
                </a:solidFill>
                <a:latin typeface="Menlo"/>
              </a:rPr>
              <a:t>           </a:t>
            </a:r>
            <a:r>
              <a:rPr kumimoji="0" lang="en-US" altLang="en-US" sz="1400" b="1" i="0" u="none" strike="noStrike" cap="none" normalizeH="0" baseline="0" dirty="0">
                <a:ln>
                  <a:noFill/>
                </a:ln>
                <a:solidFill>
                  <a:srgbClr val="000088"/>
                </a:solidFill>
                <a:effectLst/>
                <a:latin typeface="Menlo"/>
              </a:rPr>
              <a:t>double</a:t>
            </a:r>
            <a:r>
              <a:rPr kumimoji="0" lang="en-US" altLang="en-US" sz="1400" b="1" i="0" u="none" strike="noStrike" cap="none" normalizeH="0" baseline="0" dirty="0">
                <a:ln>
                  <a:noFill/>
                </a:ln>
                <a:solidFill>
                  <a:srgbClr val="313131"/>
                </a:solidFill>
                <a:effectLst/>
                <a:latin typeface="Menlo"/>
              </a:rPr>
              <a:t> height</a:t>
            </a:r>
            <a:r>
              <a:rPr kumimoji="0" lang="en-US" altLang="en-US" sz="1400" b="1" i="0" u="none" strike="noStrike" cap="none" normalizeH="0" baseline="0" dirty="0">
                <a:ln>
                  <a:noFill/>
                </a:ln>
                <a:solidFill>
                  <a:srgbClr val="666600"/>
                </a:solidFill>
                <a:effectLst/>
                <a:latin typeface="Menlo"/>
              </a:rPr>
              <a:t>;</a:t>
            </a:r>
            <a:r>
              <a:rPr kumimoji="0" lang="en-US" altLang="en-US" sz="1400" b="1" i="0" u="none" strike="noStrike" cap="none" normalizeH="0" baseline="0" dirty="0">
                <a:ln>
                  <a:noFill/>
                </a:ln>
                <a:solidFill>
                  <a:srgbClr val="313131"/>
                </a:solidFill>
                <a:effectLst/>
                <a:latin typeface="Menlo"/>
              </a:rPr>
              <a:t> </a:t>
            </a:r>
            <a:r>
              <a:rPr kumimoji="0" lang="en-US" altLang="en-US" sz="1400" b="1" i="0" u="none" strike="noStrike" cap="none" normalizeH="0" baseline="0" dirty="0">
                <a:ln>
                  <a:noFill/>
                </a:ln>
                <a:solidFill>
                  <a:srgbClr val="880000"/>
                </a:solidFill>
                <a:effectLst/>
                <a:latin typeface="Menlo"/>
              </a:rPr>
              <a:t>// Height of a box</a:t>
            </a:r>
            <a:r>
              <a:rPr kumimoji="0" lang="en-US" altLang="en-US" sz="1400" b="1"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66600"/>
                </a:solidFill>
                <a:effectLst/>
                <a:latin typeface="Menlo"/>
              </a:rPr>
              <a:t>};</a:t>
            </a:r>
            <a:r>
              <a:rPr kumimoji="0" lang="en-US" altLang="en-US" sz="1050" b="1" i="0" u="none" strike="noStrike" cap="none" normalizeH="0" baseline="0" dirty="0">
                <a:ln>
                  <a:noFill/>
                </a:ln>
                <a:solidFill>
                  <a:schemeClr val="tx1"/>
                </a:solidFill>
                <a:effectLst/>
              </a:rPr>
              <a:t> </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51" y="3560323"/>
            <a:ext cx="4748765" cy="3865123"/>
          </a:xfrm>
          <a:prstGeom prst="rect">
            <a:avLst/>
          </a:prstGeom>
        </p:spPr>
      </p:pic>
    </p:spTree>
    <p:extLst>
      <p:ext uri="{BB962C8B-B14F-4D97-AF65-F5344CB8AC3E}">
        <p14:creationId xmlns:p14="http://schemas.microsoft.com/office/powerpoint/2010/main" val="1940196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2369</TotalTime>
  <Words>1005</Words>
  <Application>Microsoft Office PowerPoint</Application>
  <PresentationFormat>Widescreen</PresentationFormat>
  <Paragraphs>168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Menlo</vt:lpstr>
      <vt:lpstr>Office Theme</vt:lpstr>
      <vt:lpstr>C++ Overloading  (Function and Operator) </vt:lpstr>
      <vt:lpstr>C++ Overloading  (Function and Operator) </vt:lpstr>
      <vt:lpstr>C++ Overloading  (Function and Operator) </vt:lpstr>
      <vt:lpstr>Function overloading :</vt:lpstr>
      <vt:lpstr>Function overloading :</vt:lpstr>
      <vt:lpstr>Operator overloading:</vt:lpstr>
      <vt:lpstr>Operator overloading:</vt:lpstr>
      <vt:lpstr>Box operator+(const Box&amp;); </vt:lpstr>
      <vt:lpstr>Operator overloading:</vt:lpstr>
      <vt:lpstr>Operator overloading:</vt:lpstr>
      <vt:lpstr>Polymorphism in C++</vt:lpstr>
      <vt:lpstr>PowerPoint Presentation</vt:lpstr>
      <vt:lpstr>Function overriding: another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Overloading (Operator and Function)</dc:title>
  <dc:creator>Harry Keeling</dc:creator>
  <cp:lastModifiedBy>Harry Keeling</cp:lastModifiedBy>
  <cp:revision>33</cp:revision>
  <dcterms:created xsi:type="dcterms:W3CDTF">2016-09-18T19:56:36Z</dcterms:created>
  <dcterms:modified xsi:type="dcterms:W3CDTF">2016-09-20T11:25:46Z</dcterms:modified>
</cp:coreProperties>
</file>