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96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44C9A-7D6F-45CE-AD15-E4BC32F41E7A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FE33A-B0FD-44E9-BEA1-88085C0FC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1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FE33A-B0FD-44E9-BEA1-88085C0FC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684-E674-724F-87E4-B1F0F597CCF3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361-37BE-D34A-9DF5-11BDB84EE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684-E674-724F-87E4-B1F0F597CCF3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361-37BE-D34A-9DF5-11BDB84EE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684-E674-724F-87E4-B1F0F597CCF3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361-37BE-D34A-9DF5-11BDB84EE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684-E674-724F-87E4-B1F0F597CCF3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361-37BE-D34A-9DF5-11BDB84EE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684-E674-724F-87E4-B1F0F597CCF3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361-37BE-D34A-9DF5-11BDB84EE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684-E674-724F-87E4-B1F0F597CCF3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361-37BE-D34A-9DF5-11BDB84EE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684-E674-724F-87E4-B1F0F597CCF3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361-37BE-D34A-9DF5-11BDB84EE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684-E674-724F-87E4-B1F0F597CCF3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361-37BE-D34A-9DF5-11BDB84EE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684-E674-724F-87E4-B1F0F597CCF3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361-37BE-D34A-9DF5-11BDB84EE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684-E674-724F-87E4-B1F0F597CCF3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361-37BE-D34A-9DF5-11BDB84EE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7684-E674-724F-87E4-B1F0F597CCF3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A361-37BE-D34A-9DF5-11BDB84EE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7684-E674-724F-87E4-B1F0F597CCF3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A361-37BE-D34A-9DF5-11BDB84EE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Linked-List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Illustrated Example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err="1" smtClean="0"/>
              <a:t>nodeType</a:t>
            </a:r>
            <a:r>
              <a:rPr lang="en-US" sz="2000" dirty="0" smtClean="0"/>
              <a:t>*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; //Declare a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pointer called "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".</a:t>
            </a:r>
          </a:p>
          <a:p>
            <a:pPr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 //Declare a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and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// make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 to it.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-&gt;info=name[0];// Store the first letter of your name in the info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//  part of the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that you just created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-&gt;next=new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;//The thing that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              // </a:t>
            </a:r>
            <a:r>
              <a:rPr lang="en-US" sz="2000" dirty="0" err="1" smtClean="0"/>
              <a:t>to’s</a:t>
            </a:r>
            <a:r>
              <a:rPr lang="en-US" sz="2000" dirty="0" smtClean="0"/>
              <a:t> next part points to a new </a:t>
            </a:r>
            <a:r>
              <a:rPr lang="en-US" sz="2000" dirty="0" err="1" smtClean="0"/>
              <a:t>nodeType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* current;//definition of 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=1;                  // and an integer to iterate over the character array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smtClean="0">
                <a:solidFill>
                  <a:srgbClr val="000000"/>
                </a:solidFill>
              </a:rPr>
              <a:t>current=</a:t>
            </a:r>
            <a:r>
              <a:rPr lang="en-US" sz="2000" dirty="0" err="1" smtClean="0">
                <a:solidFill>
                  <a:srgbClr val="000000"/>
                </a:solidFill>
              </a:rPr>
              <a:t>firstletterPTR</a:t>
            </a:r>
            <a:r>
              <a:rPr lang="en-US" sz="2000" dirty="0" err="1" smtClean="0"/>
              <a:t>;cnt</a:t>
            </a:r>
            <a:r>
              <a:rPr lang="en-US" sz="2000" dirty="0" smtClean="0"/>
              <a:t>&lt;</a:t>
            </a:r>
            <a:r>
              <a:rPr lang="en-US" sz="2000" dirty="0" err="1" smtClean="0"/>
              <a:t>name.length();current</a:t>
            </a:r>
            <a:r>
              <a:rPr lang="en-US" sz="2000" dirty="0" smtClean="0"/>
              <a:t>-&gt;next=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   {   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smtClean="0">
                <a:solidFill>
                  <a:srgbClr val="FF0000"/>
                </a:solidFill>
              </a:rPr>
              <a:t>current-&gt;next-&gt;info=</a:t>
            </a:r>
            <a:r>
              <a:rPr lang="en-US" sz="2000" dirty="0" err="1" smtClean="0">
                <a:solidFill>
                  <a:srgbClr val="FF0000"/>
                </a:solidFill>
              </a:rPr>
              <a:t>name[cnt</a:t>
            </a:r>
            <a:r>
              <a:rPr lang="en-US" sz="2000" dirty="0" smtClean="0">
                <a:solidFill>
                  <a:srgbClr val="FF0000"/>
                </a:solidFill>
              </a:rPr>
              <a:t>];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cnt</a:t>
            </a:r>
            <a:r>
              <a:rPr lang="en-US" sz="2000" dirty="0" smtClean="0"/>
              <a:t>++;</a:t>
            </a:r>
          </a:p>
          <a:p>
            <a:pPr>
              <a:buNone/>
            </a:pPr>
            <a:r>
              <a:rPr lang="en-US" sz="2000" dirty="0" smtClean="0"/>
              <a:t>        current=current-&gt;next;</a:t>
            </a:r>
          </a:p>
          <a:p>
            <a:pPr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225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79797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009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352" y="923875"/>
            <a:ext cx="138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firstLetterPtr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1037634" y="211284"/>
            <a:ext cx="509518" cy="915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1274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70846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2058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2583442" y="906290"/>
            <a:ext cx="4578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700" y="8950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nt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0659" y="71552"/>
            <a:ext cx="313035" cy="306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4238748" y="-35776"/>
            <a:ext cx="1158897" cy="378282"/>
            <a:chOff x="4404861" y="17894"/>
            <a:chExt cx="1158897" cy="378282"/>
          </a:xfrm>
        </p:grpSpPr>
        <p:sp>
          <p:nvSpPr>
            <p:cNvPr id="14" name="TextBox 13"/>
            <p:cNvSpPr txBox="1"/>
            <p:nvPr/>
          </p:nvSpPr>
          <p:spPr>
            <a:xfrm>
              <a:off x="4686595" y="17894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04861" y="89446"/>
              <a:ext cx="313035" cy="30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>
            <a:stCxn id="17" idx="1"/>
            <a:endCxn id="9" idx="0"/>
          </p:cNvCxnSpPr>
          <p:nvPr/>
        </p:nvCxnSpPr>
        <p:spPr>
          <a:xfrm rot="10800000" flipV="1">
            <a:off x="3406666" y="189141"/>
            <a:ext cx="832082" cy="225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38748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68320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9532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9" idx="1"/>
          </p:cNvCxnSpPr>
          <p:nvPr/>
        </p:nvCxnSpPr>
        <p:spPr>
          <a:xfrm flipV="1">
            <a:off x="3910488" y="906290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err="1" smtClean="0"/>
              <a:t>nodeType</a:t>
            </a:r>
            <a:r>
              <a:rPr lang="en-US" sz="2000" dirty="0" smtClean="0"/>
              <a:t>*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; //Declare a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pointer called "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".</a:t>
            </a:r>
          </a:p>
          <a:p>
            <a:pPr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 //Declare a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and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// make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 to it.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-&gt;info=name[0];// Store the first letter of your name in the info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//  part of the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that you just created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-&gt;next=new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;//The thing that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              // </a:t>
            </a:r>
            <a:r>
              <a:rPr lang="en-US" sz="2000" dirty="0" err="1" smtClean="0"/>
              <a:t>to’s</a:t>
            </a:r>
            <a:r>
              <a:rPr lang="en-US" sz="2000" dirty="0" smtClean="0"/>
              <a:t> next part points to a new </a:t>
            </a:r>
            <a:r>
              <a:rPr lang="en-US" sz="2000" dirty="0" err="1" smtClean="0"/>
              <a:t>nodeType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* current;//definition of 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=1;                  // and an integer to iterate over the character array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smtClean="0">
                <a:solidFill>
                  <a:srgbClr val="000000"/>
                </a:solidFill>
              </a:rPr>
              <a:t>current=</a:t>
            </a:r>
            <a:r>
              <a:rPr lang="en-US" sz="2000" dirty="0" err="1" smtClean="0">
                <a:solidFill>
                  <a:srgbClr val="000000"/>
                </a:solidFill>
              </a:rPr>
              <a:t>firstletterPTR</a:t>
            </a:r>
            <a:r>
              <a:rPr lang="en-US" sz="2000" dirty="0" err="1" smtClean="0"/>
              <a:t>;cnt</a:t>
            </a:r>
            <a:r>
              <a:rPr lang="en-US" sz="2000" dirty="0" smtClean="0"/>
              <a:t>&lt;</a:t>
            </a:r>
            <a:r>
              <a:rPr lang="en-US" sz="2000" dirty="0" err="1" smtClean="0"/>
              <a:t>name.length();current</a:t>
            </a:r>
            <a:r>
              <a:rPr lang="en-US" sz="2000" dirty="0" smtClean="0"/>
              <a:t>-&gt;next=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   {   </a:t>
            </a:r>
          </a:p>
          <a:p>
            <a:pPr>
              <a:buNone/>
            </a:pPr>
            <a:r>
              <a:rPr lang="en-US" sz="2000" dirty="0" smtClean="0"/>
              <a:t>        current-&gt;next-&gt;info=</a:t>
            </a:r>
            <a:r>
              <a:rPr lang="en-US" sz="2000" dirty="0" err="1" smtClean="0"/>
              <a:t>name[cnt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>
                <a:solidFill>
                  <a:srgbClr val="FF0000"/>
                </a:solidFill>
              </a:rPr>
              <a:t>cnt</a:t>
            </a:r>
            <a:r>
              <a:rPr lang="en-US" sz="2000" dirty="0" smtClean="0">
                <a:solidFill>
                  <a:srgbClr val="FF0000"/>
                </a:solidFill>
              </a:rPr>
              <a:t>++;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        current=current-&gt;next;</a:t>
            </a:r>
          </a:p>
          <a:p>
            <a:pPr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225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79797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009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352" y="923875"/>
            <a:ext cx="138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firstLetterPtr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1037634" y="211284"/>
            <a:ext cx="509518" cy="915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1274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70846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2058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2583442" y="906290"/>
            <a:ext cx="4578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700" y="8950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nt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0659" y="71552"/>
            <a:ext cx="313035" cy="306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4238748" y="-35776"/>
            <a:ext cx="1158897" cy="378282"/>
            <a:chOff x="4404861" y="17894"/>
            <a:chExt cx="1158897" cy="378282"/>
          </a:xfrm>
        </p:grpSpPr>
        <p:sp>
          <p:nvSpPr>
            <p:cNvPr id="14" name="TextBox 13"/>
            <p:cNvSpPr txBox="1"/>
            <p:nvPr/>
          </p:nvSpPr>
          <p:spPr>
            <a:xfrm>
              <a:off x="4686595" y="17894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04861" y="89446"/>
              <a:ext cx="313035" cy="30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>
            <a:endCxn id="19" idx="0"/>
          </p:cNvCxnSpPr>
          <p:nvPr/>
        </p:nvCxnSpPr>
        <p:spPr>
          <a:xfrm>
            <a:off x="4368320" y="189141"/>
            <a:ext cx="235820" cy="225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38748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68320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9532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9" idx="1"/>
          </p:cNvCxnSpPr>
          <p:nvPr/>
        </p:nvCxnSpPr>
        <p:spPr>
          <a:xfrm flipV="1">
            <a:off x="3910488" y="906290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err="1" smtClean="0"/>
              <a:t>nodeType</a:t>
            </a:r>
            <a:r>
              <a:rPr lang="en-US" sz="2000" dirty="0" smtClean="0"/>
              <a:t>*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; //Declare a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pointer called "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".</a:t>
            </a:r>
          </a:p>
          <a:p>
            <a:pPr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 //Declare a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and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// make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 to it.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-&gt;info=name[0];// Store the first letter of your name in the info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//  part of the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that you just created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-&gt;next=new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;//The thing that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              // </a:t>
            </a:r>
            <a:r>
              <a:rPr lang="en-US" sz="2000" dirty="0" err="1" smtClean="0"/>
              <a:t>to’s</a:t>
            </a:r>
            <a:r>
              <a:rPr lang="en-US" sz="2000" dirty="0" smtClean="0"/>
              <a:t> next part points to a new </a:t>
            </a:r>
            <a:r>
              <a:rPr lang="en-US" sz="2000" dirty="0" err="1" smtClean="0"/>
              <a:t>nodeType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* current;//definition of 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=1;                  // and an integer to iterate over the character array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smtClean="0">
                <a:solidFill>
                  <a:srgbClr val="000000"/>
                </a:solidFill>
              </a:rPr>
              <a:t>current=</a:t>
            </a:r>
            <a:r>
              <a:rPr lang="en-US" sz="2000" dirty="0" err="1" smtClean="0">
                <a:solidFill>
                  <a:srgbClr val="000000"/>
                </a:solidFill>
              </a:rPr>
              <a:t>firstletterPTR</a:t>
            </a:r>
            <a:r>
              <a:rPr lang="en-US" sz="2000" dirty="0" err="1" smtClean="0"/>
              <a:t>;cnt</a:t>
            </a:r>
            <a:r>
              <a:rPr lang="en-US" sz="2000" dirty="0" smtClean="0"/>
              <a:t>&lt;</a:t>
            </a:r>
            <a:r>
              <a:rPr lang="en-US" sz="2000" dirty="0" err="1" smtClean="0"/>
              <a:t>name.length();</a:t>
            </a:r>
            <a:r>
              <a:rPr lang="en-US" sz="2000" dirty="0" err="1" smtClean="0">
                <a:solidFill>
                  <a:srgbClr val="FF0000"/>
                </a:solidFill>
              </a:rPr>
              <a:t>current</a:t>
            </a:r>
            <a:r>
              <a:rPr lang="en-US" sz="2000" dirty="0" smtClean="0">
                <a:solidFill>
                  <a:srgbClr val="FF0000"/>
                </a:solidFill>
              </a:rPr>
              <a:t>-&gt;next= new </a:t>
            </a:r>
            <a:r>
              <a:rPr lang="en-US" sz="2000" dirty="0" err="1" smtClean="0">
                <a:solidFill>
                  <a:srgbClr val="FF0000"/>
                </a:solidFill>
              </a:rPr>
              <a:t>NodeType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   {   </a:t>
            </a:r>
          </a:p>
          <a:p>
            <a:pPr>
              <a:buNone/>
            </a:pPr>
            <a:r>
              <a:rPr lang="en-US" sz="2000" dirty="0" smtClean="0"/>
              <a:t>        current-&gt;next-&gt;info=</a:t>
            </a:r>
            <a:r>
              <a:rPr lang="en-US" sz="2000" dirty="0" err="1" smtClean="0"/>
              <a:t>name[cnt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cnt</a:t>
            </a:r>
            <a:r>
              <a:rPr lang="en-US" sz="2000" dirty="0" smtClean="0"/>
              <a:t>++;</a:t>
            </a:r>
          </a:p>
          <a:p>
            <a:pPr>
              <a:buNone/>
            </a:pPr>
            <a:r>
              <a:rPr lang="en-US" sz="2000" dirty="0" smtClean="0"/>
              <a:t>        current=current-&gt;next;</a:t>
            </a:r>
          </a:p>
          <a:p>
            <a:pPr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225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79797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009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352" y="923875"/>
            <a:ext cx="138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firstLetterPtr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1037634" y="211284"/>
            <a:ext cx="509518" cy="915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1274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70846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2058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2583442" y="906290"/>
            <a:ext cx="4578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700" y="8950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nt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0659" y="71552"/>
            <a:ext cx="313035" cy="306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4238748" y="-35776"/>
            <a:ext cx="1158897" cy="378282"/>
            <a:chOff x="4404861" y="17894"/>
            <a:chExt cx="1158897" cy="378282"/>
          </a:xfrm>
        </p:grpSpPr>
        <p:sp>
          <p:nvSpPr>
            <p:cNvPr id="14" name="TextBox 13"/>
            <p:cNvSpPr txBox="1"/>
            <p:nvPr/>
          </p:nvSpPr>
          <p:spPr>
            <a:xfrm>
              <a:off x="4686595" y="17894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04861" y="89446"/>
              <a:ext cx="313035" cy="30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>
            <a:endCxn id="19" idx="0"/>
          </p:cNvCxnSpPr>
          <p:nvPr/>
        </p:nvCxnSpPr>
        <p:spPr>
          <a:xfrm>
            <a:off x="4368320" y="189141"/>
            <a:ext cx="235820" cy="225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38748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68320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9532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9" idx="1"/>
          </p:cNvCxnSpPr>
          <p:nvPr/>
        </p:nvCxnSpPr>
        <p:spPr>
          <a:xfrm flipV="1">
            <a:off x="3910488" y="906290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438832" y="415945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68404" y="717128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616" y="415945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5" idx="1"/>
          </p:cNvCxnSpPr>
          <p:nvPr/>
        </p:nvCxnSpPr>
        <p:spPr>
          <a:xfrm flipV="1">
            <a:off x="5110572" y="907878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err="1" smtClean="0"/>
              <a:t>nodeType</a:t>
            </a:r>
            <a:r>
              <a:rPr lang="en-US" sz="2000" dirty="0" smtClean="0"/>
              <a:t>*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; //Declare a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pointer called "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".</a:t>
            </a:r>
          </a:p>
          <a:p>
            <a:pPr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 //Declare a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and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// make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 to it.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-&gt;info=name[0];// Store the first letter of your name in the info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//  part of the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that you just created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-&gt;next=new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;//The thing that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              // </a:t>
            </a:r>
            <a:r>
              <a:rPr lang="en-US" sz="2000" dirty="0" err="1" smtClean="0"/>
              <a:t>to’s</a:t>
            </a:r>
            <a:r>
              <a:rPr lang="en-US" sz="2000" dirty="0" smtClean="0"/>
              <a:t> next part points to a new </a:t>
            </a:r>
            <a:r>
              <a:rPr lang="en-US" sz="2000" dirty="0" err="1" smtClean="0"/>
              <a:t>nodeType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* current;//definition of 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=1;                  // and an integer to iterate over the character array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smtClean="0">
                <a:solidFill>
                  <a:srgbClr val="000000"/>
                </a:solidFill>
              </a:rPr>
              <a:t>current=</a:t>
            </a:r>
            <a:r>
              <a:rPr lang="en-US" sz="2000" dirty="0" err="1" smtClean="0">
                <a:solidFill>
                  <a:srgbClr val="000000"/>
                </a:solidFill>
              </a:rPr>
              <a:t>firstletterPTR</a:t>
            </a:r>
            <a:r>
              <a:rPr lang="en-US" sz="2000" dirty="0" err="1" smtClean="0"/>
              <a:t>;cnt</a:t>
            </a:r>
            <a:r>
              <a:rPr lang="en-US" sz="2000" dirty="0" smtClean="0"/>
              <a:t>&lt;</a:t>
            </a:r>
            <a:r>
              <a:rPr lang="en-US" sz="2000" dirty="0" err="1" smtClean="0"/>
              <a:t>name.length();current</a:t>
            </a:r>
            <a:r>
              <a:rPr lang="en-US" sz="2000" dirty="0" smtClean="0"/>
              <a:t>-&gt;next=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   {   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smtClean="0">
                <a:solidFill>
                  <a:srgbClr val="FF0000"/>
                </a:solidFill>
              </a:rPr>
              <a:t>current-&gt;next-&gt;info=</a:t>
            </a:r>
            <a:r>
              <a:rPr lang="en-US" sz="2000" dirty="0" err="1" smtClean="0">
                <a:solidFill>
                  <a:srgbClr val="FF0000"/>
                </a:solidFill>
              </a:rPr>
              <a:t>name[cnt</a:t>
            </a:r>
            <a:r>
              <a:rPr lang="en-US" sz="2000" dirty="0" smtClean="0">
                <a:solidFill>
                  <a:srgbClr val="FF0000"/>
                </a:solidFill>
              </a:rPr>
              <a:t>];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cnt</a:t>
            </a:r>
            <a:r>
              <a:rPr lang="en-US" sz="2000" dirty="0" smtClean="0"/>
              <a:t>++;</a:t>
            </a:r>
          </a:p>
          <a:p>
            <a:pPr>
              <a:buNone/>
            </a:pPr>
            <a:r>
              <a:rPr lang="en-US" sz="2000" dirty="0" smtClean="0"/>
              <a:t>        current=current-&gt;next;</a:t>
            </a:r>
          </a:p>
          <a:p>
            <a:pPr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225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79797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009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352" y="923875"/>
            <a:ext cx="138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firstLetterPtr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1037634" y="211284"/>
            <a:ext cx="509518" cy="915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1274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70846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2058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2583442" y="906290"/>
            <a:ext cx="4578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700" y="8950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nt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0659" y="71552"/>
            <a:ext cx="313035" cy="306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4238748" y="-35776"/>
            <a:ext cx="1158897" cy="378282"/>
            <a:chOff x="4404861" y="17894"/>
            <a:chExt cx="1158897" cy="378282"/>
          </a:xfrm>
        </p:grpSpPr>
        <p:sp>
          <p:nvSpPr>
            <p:cNvPr id="14" name="TextBox 13"/>
            <p:cNvSpPr txBox="1"/>
            <p:nvPr/>
          </p:nvSpPr>
          <p:spPr>
            <a:xfrm>
              <a:off x="4686595" y="17894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04861" y="89446"/>
              <a:ext cx="313035" cy="30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>
            <a:endCxn id="19" idx="0"/>
          </p:cNvCxnSpPr>
          <p:nvPr/>
        </p:nvCxnSpPr>
        <p:spPr>
          <a:xfrm>
            <a:off x="4368320" y="189141"/>
            <a:ext cx="235820" cy="225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38748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68320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9532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9" idx="1"/>
          </p:cNvCxnSpPr>
          <p:nvPr/>
        </p:nvCxnSpPr>
        <p:spPr>
          <a:xfrm flipV="1">
            <a:off x="3910488" y="906290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438832" y="415945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68404" y="717128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616" y="415945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5" idx="1"/>
          </p:cNvCxnSpPr>
          <p:nvPr/>
        </p:nvCxnSpPr>
        <p:spPr>
          <a:xfrm flipV="1">
            <a:off x="5110572" y="907878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err="1" smtClean="0"/>
              <a:t>nodeType</a:t>
            </a:r>
            <a:r>
              <a:rPr lang="en-US" sz="2000" dirty="0" smtClean="0"/>
              <a:t>*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; //Declare a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pointer called "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".</a:t>
            </a:r>
          </a:p>
          <a:p>
            <a:pPr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 //Declare a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and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// make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 to it.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-&gt;info=name[0];// Store the first letter of your name in the info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//  part of the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that you just created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-&gt;next=new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;//The thing that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              // </a:t>
            </a:r>
            <a:r>
              <a:rPr lang="en-US" sz="2000" dirty="0" err="1" smtClean="0"/>
              <a:t>to’s</a:t>
            </a:r>
            <a:r>
              <a:rPr lang="en-US" sz="2000" dirty="0" smtClean="0"/>
              <a:t> next part points to a new </a:t>
            </a:r>
            <a:r>
              <a:rPr lang="en-US" sz="2000" dirty="0" err="1" smtClean="0"/>
              <a:t>nodeType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* current;//definition of 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=1;                  // and an integer to iterate over the character array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smtClean="0">
                <a:solidFill>
                  <a:srgbClr val="000000"/>
                </a:solidFill>
              </a:rPr>
              <a:t>current=</a:t>
            </a:r>
            <a:r>
              <a:rPr lang="en-US" sz="2000" dirty="0" err="1" smtClean="0">
                <a:solidFill>
                  <a:srgbClr val="000000"/>
                </a:solidFill>
              </a:rPr>
              <a:t>firstletterPTR</a:t>
            </a:r>
            <a:r>
              <a:rPr lang="en-US" sz="2000" dirty="0" err="1" smtClean="0"/>
              <a:t>;cnt</a:t>
            </a:r>
            <a:r>
              <a:rPr lang="en-US" sz="2000" dirty="0" smtClean="0"/>
              <a:t>&lt;</a:t>
            </a:r>
            <a:r>
              <a:rPr lang="en-US" sz="2000" dirty="0" err="1" smtClean="0"/>
              <a:t>name.length();current</a:t>
            </a:r>
            <a:r>
              <a:rPr lang="en-US" sz="2000" dirty="0" smtClean="0"/>
              <a:t>-&gt;next=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   {   </a:t>
            </a:r>
          </a:p>
          <a:p>
            <a:pPr>
              <a:buNone/>
            </a:pPr>
            <a:r>
              <a:rPr lang="en-US" sz="2000" dirty="0" smtClean="0"/>
              <a:t>        current-&gt;next-&gt;info=</a:t>
            </a:r>
            <a:r>
              <a:rPr lang="en-US" sz="2000" dirty="0" err="1" smtClean="0"/>
              <a:t>name[cnt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>
                <a:solidFill>
                  <a:srgbClr val="FF0000"/>
                </a:solidFill>
              </a:rPr>
              <a:t>cnt</a:t>
            </a:r>
            <a:r>
              <a:rPr lang="en-US" sz="2000" dirty="0" smtClean="0">
                <a:solidFill>
                  <a:srgbClr val="FF0000"/>
                </a:solidFill>
              </a:rPr>
              <a:t>++;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        current=current-&gt;next;</a:t>
            </a:r>
          </a:p>
          <a:p>
            <a:pPr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225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79797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009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352" y="923875"/>
            <a:ext cx="138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firstLetterPtr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1037634" y="211284"/>
            <a:ext cx="509518" cy="915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1274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70846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2058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2583442" y="906290"/>
            <a:ext cx="4578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700" y="8950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nt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0659" y="71552"/>
            <a:ext cx="313035" cy="306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4238748" y="-35776"/>
            <a:ext cx="1158897" cy="378282"/>
            <a:chOff x="4404861" y="17894"/>
            <a:chExt cx="1158897" cy="378282"/>
          </a:xfrm>
        </p:grpSpPr>
        <p:sp>
          <p:nvSpPr>
            <p:cNvPr id="14" name="TextBox 13"/>
            <p:cNvSpPr txBox="1"/>
            <p:nvPr/>
          </p:nvSpPr>
          <p:spPr>
            <a:xfrm>
              <a:off x="4686595" y="17894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04861" y="89446"/>
              <a:ext cx="313035" cy="30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368320" y="189141"/>
            <a:ext cx="1200084" cy="226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38748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68320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9532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9" idx="1"/>
          </p:cNvCxnSpPr>
          <p:nvPr/>
        </p:nvCxnSpPr>
        <p:spPr>
          <a:xfrm flipV="1">
            <a:off x="3910488" y="906290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438832" y="415945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68404" y="717128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616" y="415945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5" idx="1"/>
          </p:cNvCxnSpPr>
          <p:nvPr/>
        </p:nvCxnSpPr>
        <p:spPr>
          <a:xfrm flipV="1">
            <a:off x="5110572" y="907878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err="1" smtClean="0"/>
              <a:t>nodeType</a:t>
            </a:r>
            <a:r>
              <a:rPr lang="en-US" sz="2000" dirty="0" smtClean="0"/>
              <a:t>*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; //Declare a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pointer called "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".</a:t>
            </a:r>
          </a:p>
          <a:p>
            <a:pPr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 //Declare a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and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// make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 to it.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-&gt;info=name[0];// Store the first letter of your name in the info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//  part of the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that you just created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-&gt;next=new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;//The thing that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              // </a:t>
            </a:r>
            <a:r>
              <a:rPr lang="en-US" sz="2000" dirty="0" err="1" smtClean="0"/>
              <a:t>to’s</a:t>
            </a:r>
            <a:r>
              <a:rPr lang="en-US" sz="2000" dirty="0" smtClean="0"/>
              <a:t> next part points to a new </a:t>
            </a:r>
            <a:r>
              <a:rPr lang="en-US" sz="2000" dirty="0" err="1" smtClean="0"/>
              <a:t>nodeType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* current;//definition of 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=1;                  // and an integer to iterate over the character array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smtClean="0">
                <a:solidFill>
                  <a:srgbClr val="000000"/>
                </a:solidFill>
              </a:rPr>
              <a:t>current=</a:t>
            </a:r>
            <a:r>
              <a:rPr lang="en-US" sz="2000" dirty="0" err="1" smtClean="0">
                <a:solidFill>
                  <a:srgbClr val="000000"/>
                </a:solidFill>
              </a:rPr>
              <a:t>firstletterPTR</a:t>
            </a:r>
            <a:r>
              <a:rPr lang="en-US" sz="2000" dirty="0" err="1" smtClean="0"/>
              <a:t>;cnt</a:t>
            </a:r>
            <a:r>
              <a:rPr lang="en-US" sz="2000" dirty="0" smtClean="0"/>
              <a:t>&lt;</a:t>
            </a:r>
            <a:r>
              <a:rPr lang="en-US" sz="2000" dirty="0" err="1" smtClean="0"/>
              <a:t>name.length();</a:t>
            </a:r>
            <a:r>
              <a:rPr lang="en-US" sz="2000" dirty="0" err="1" smtClean="0">
                <a:solidFill>
                  <a:srgbClr val="FF0000"/>
                </a:solidFill>
              </a:rPr>
              <a:t>current</a:t>
            </a:r>
            <a:r>
              <a:rPr lang="en-US" sz="2000" dirty="0" smtClean="0">
                <a:solidFill>
                  <a:srgbClr val="FF0000"/>
                </a:solidFill>
              </a:rPr>
              <a:t>-&gt;next= new </a:t>
            </a:r>
            <a:r>
              <a:rPr lang="en-US" sz="2000" dirty="0" err="1" smtClean="0">
                <a:solidFill>
                  <a:srgbClr val="FF0000"/>
                </a:solidFill>
              </a:rPr>
              <a:t>NodeType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   {   </a:t>
            </a:r>
          </a:p>
          <a:p>
            <a:pPr>
              <a:buNone/>
            </a:pPr>
            <a:r>
              <a:rPr lang="en-US" sz="2000" dirty="0" smtClean="0"/>
              <a:t>        current-&gt;next-&gt;info=</a:t>
            </a:r>
            <a:r>
              <a:rPr lang="en-US" sz="2000" dirty="0" err="1" smtClean="0"/>
              <a:t>name[cnt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cnt</a:t>
            </a:r>
            <a:r>
              <a:rPr lang="en-US" sz="2000" dirty="0" smtClean="0"/>
              <a:t>++;</a:t>
            </a:r>
          </a:p>
          <a:p>
            <a:pPr>
              <a:buNone/>
            </a:pPr>
            <a:r>
              <a:rPr lang="en-US" sz="2000" dirty="0" smtClean="0"/>
              <a:t>        current=current-&gt;next;</a:t>
            </a:r>
          </a:p>
          <a:p>
            <a:pPr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225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79797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009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352" y="923875"/>
            <a:ext cx="138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firstLetterPtr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1037634" y="211284"/>
            <a:ext cx="509518" cy="915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1274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70846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2058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2583442" y="906290"/>
            <a:ext cx="4578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700" y="8950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nt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0659" y="71552"/>
            <a:ext cx="313035" cy="306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4238748" y="-35776"/>
            <a:ext cx="1158897" cy="378282"/>
            <a:chOff x="4404861" y="17894"/>
            <a:chExt cx="1158897" cy="378282"/>
          </a:xfrm>
        </p:grpSpPr>
        <p:sp>
          <p:nvSpPr>
            <p:cNvPr id="14" name="TextBox 13"/>
            <p:cNvSpPr txBox="1"/>
            <p:nvPr/>
          </p:nvSpPr>
          <p:spPr>
            <a:xfrm>
              <a:off x="4686595" y="17894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04861" y="89446"/>
              <a:ext cx="313035" cy="30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368320" y="189141"/>
            <a:ext cx="1200084" cy="226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38748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68320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9532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9" idx="1"/>
          </p:cNvCxnSpPr>
          <p:nvPr/>
        </p:nvCxnSpPr>
        <p:spPr>
          <a:xfrm flipV="1">
            <a:off x="3910488" y="906290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438832" y="415945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68404" y="717128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616" y="415945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5" idx="1"/>
          </p:cNvCxnSpPr>
          <p:nvPr/>
        </p:nvCxnSpPr>
        <p:spPr>
          <a:xfrm flipV="1">
            <a:off x="5110572" y="907878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68276" y="412769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37576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767148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68360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0" idx="1"/>
          </p:cNvCxnSpPr>
          <p:nvPr/>
        </p:nvCxnSpPr>
        <p:spPr>
          <a:xfrm flipV="1">
            <a:off x="6309316" y="906290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err="1" smtClean="0"/>
              <a:t>nodeType</a:t>
            </a:r>
            <a:r>
              <a:rPr lang="en-US" sz="2000" dirty="0" smtClean="0"/>
              <a:t>*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; //Declare a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pointer called "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".</a:t>
            </a:r>
          </a:p>
          <a:p>
            <a:pPr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 //Declare a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and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// make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 to it.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-&gt;info=name[0];// Store the first letter of your name in the info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//  part of the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that you just created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-&gt;next=new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;//The thing that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              // </a:t>
            </a:r>
            <a:r>
              <a:rPr lang="en-US" sz="2000" dirty="0" err="1" smtClean="0"/>
              <a:t>to’s</a:t>
            </a:r>
            <a:r>
              <a:rPr lang="en-US" sz="2000" dirty="0" smtClean="0"/>
              <a:t> next part points to a new </a:t>
            </a:r>
            <a:r>
              <a:rPr lang="en-US" sz="2000" dirty="0" err="1" smtClean="0"/>
              <a:t>nodeType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* current;//definition of 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=1;                  // and an integer to iterate over the character array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smtClean="0">
                <a:solidFill>
                  <a:srgbClr val="000000"/>
                </a:solidFill>
              </a:rPr>
              <a:t>current=</a:t>
            </a:r>
            <a:r>
              <a:rPr lang="en-US" sz="2000" dirty="0" err="1" smtClean="0">
                <a:solidFill>
                  <a:srgbClr val="000000"/>
                </a:solidFill>
              </a:rPr>
              <a:t>firstletterPTR</a:t>
            </a:r>
            <a:r>
              <a:rPr lang="en-US" sz="2000" dirty="0" err="1" smtClean="0"/>
              <a:t>;cnt</a:t>
            </a:r>
            <a:r>
              <a:rPr lang="en-US" sz="2000" dirty="0" smtClean="0"/>
              <a:t>&lt;</a:t>
            </a:r>
            <a:r>
              <a:rPr lang="en-US" sz="2000" dirty="0" err="1" smtClean="0"/>
              <a:t>name.length();current</a:t>
            </a:r>
            <a:r>
              <a:rPr lang="en-US" sz="2000" dirty="0" smtClean="0"/>
              <a:t>-&gt;next=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   {   </a:t>
            </a:r>
          </a:p>
          <a:p>
            <a:pPr>
              <a:buNone/>
            </a:pPr>
            <a:r>
              <a:rPr lang="en-US" sz="2000" dirty="0" smtClean="0"/>
              <a:t>        current-&gt;next-&gt;info=</a:t>
            </a:r>
            <a:r>
              <a:rPr lang="en-US" sz="2000" dirty="0" err="1" smtClean="0"/>
              <a:t>name[cnt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>
                <a:solidFill>
                  <a:srgbClr val="FF0000"/>
                </a:solidFill>
              </a:rPr>
              <a:t>cnt</a:t>
            </a:r>
            <a:r>
              <a:rPr lang="en-US" sz="2000" dirty="0" smtClean="0">
                <a:solidFill>
                  <a:srgbClr val="FF0000"/>
                </a:solidFill>
              </a:rPr>
              <a:t>++;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        current=current-&gt;next;</a:t>
            </a:r>
          </a:p>
          <a:p>
            <a:pPr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225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79797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009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352" y="923875"/>
            <a:ext cx="138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firstLetterPtr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1037634" y="211284"/>
            <a:ext cx="509518" cy="915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1274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70846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2058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2583442" y="906290"/>
            <a:ext cx="4578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700" y="8950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nt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0659" y="71552"/>
            <a:ext cx="313035" cy="306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4238748" y="-35776"/>
            <a:ext cx="1158897" cy="378282"/>
            <a:chOff x="4404861" y="17894"/>
            <a:chExt cx="1158897" cy="378282"/>
          </a:xfrm>
        </p:grpSpPr>
        <p:sp>
          <p:nvSpPr>
            <p:cNvPr id="14" name="TextBox 13"/>
            <p:cNvSpPr txBox="1"/>
            <p:nvPr/>
          </p:nvSpPr>
          <p:spPr>
            <a:xfrm>
              <a:off x="4686595" y="17894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04861" y="89446"/>
              <a:ext cx="313035" cy="30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368320" y="189141"/>
            <a:ext cx="2269256" cy="223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38748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68320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9532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9" idx="1"/>
          </p:cNvCxnSpPr>
          <p:nvPr/>
        </p:nvCxnSpPr>
        <p:spPr>
          <a:xfrm flipV="1">
            <a:off x="3910488" y="906290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438832" y="415945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68404" y="717128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616" y="415945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5" idx="1"/>
          </p:cNvCxnSpPr>
          <p:nvPr/>
        </p:nvCxnSpPr>
        <p:spPr>
          <a:xfrm flipV="1">
            <a:off x="5110572" y="907878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68276" y="412769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37576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68360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0" idx="1"/>
          </p:cNvCxnSpPr>
          <p:nvPr/>
        </p:nvCxnSpPr>
        <p:spPr>
          <a:xfrm flipV="1">
            <a:off x="6309316" y="906290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820904" y="727183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rgbClr val="000000"/>
                </a:solidFill>
              </a:rPr>
              <a:t>y</a:t>
            </a:r>
            <a:endParaRPr lang="en-US"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err="1" smtClean="0"/>
              <a:t>nodeType</a:t>
            </a:r>
            <a:r>
              <a:rPr lang="en-US" sz="2000" dirty="0" smtClean="0"/>
              <a:t>*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; //Declare a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pointer called "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".</a:t>
            </a:r>
          </a:p>
          <a:p>
            <a:pPr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 //Declare a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and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// make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 to it.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-&gt;info=name[0];// Store the first letter of your name in the info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//  part of the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that you just created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-&gt;next=new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;//The thing that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              // </a:t>
            </a:r>
            <a:r>
              <a:rPr lang="en-US" sz="2000" dirty="0" err="1" smtClean="0"/>
              <a:t>to’s</a:t>
            </a:r>
            <a:r>
              <a:rPr lang="en-US" sz="2000" dirty="0" smtClean="0"/>
              <a:t> next part points to a new </a:t>
            </a:r>
            <a:r>
              <a:rPr lang="en-US" sz="2000" dirty="0" err="1" smtClean="0"/>
              <a:t>nodeType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* current;//definition of 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=1;                  // and an integer to iterate over the character array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smtClean="0">
                <a:solidFill>
                  <a:srgbClr val="000000"/>
                </a:solidFill>
              </a:rPr>
              <a:t>current=</a:t>
            </a:r>
            <a:r>
              <a:rPr lang="en-US" sz="2000" dirty="0" err="1" smtClean="0">
                <a:solidFill>
                  <a:srgbClr val="000000"/>
                </a:solidFill>
              </a:rPr>
              <a:t>firstletterPTR</a:t>
            </a:r>
            <a:r>
              <a:rPr lang="en-US" sz="2000" dirty="0" err="1" smtClean="0"/>
              <a:t>;</a:t>
            </a:r>
            <a:r>
              <a:rPr lang="en-US" sz="2000" dirty="0" err="1" smtClean="0">
                <a:solidFill>
                  <a:srgbClr val="FF0000"/>
                </a:solidFill>
              </a:rPr>
              <a:t>cnt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name.length()</a:t>
            </a:r>
            <a:r>
              <a:rPr lang="en-US" sz="2000" dirty="0" err="1" smtClean="0"/>
              <a:t>;current</a:t>
            </a:r>
            <a:r>
              <a:rPr lang="en-US" sz="2000" dirty="0" smtClean="0"/>
              <a:t>-&gt;next=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   {   </a:t>
            </a:r>
          </a:p>
          <a:p>
            <a:pPr>
              <a:buNone/>
            </a:pPr>
            <a:r>
              <a:rPr lang="en-US" sz="2000" dirty="0" smtClean="0"/>
              <a:t>        current-&gt;next-&gt;info=</a:t>
            </a:r>
            <a:r>
              <a:rPr lang="en-US" sz="2000" dirty="0" err="1" smtClean="0"/>
              <a:t>name[cnt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cnt</a:t>
            </a:r>
            <a:r>
              <a:rPr lang="en-US" sz="2000" dirty="0" smtClean="0"/>
              <a:t>++;</a:t>
            </a:r>
          </a:p>
          <a:p>
            <a:pPr>
              <a:buNone/>
            </a:pPr>
            <a:r>
              <a:rPr lang="en-US" sz="2000" dirty="0" smtClean="0"/>
              <a:t>        current=current-&gt;next;</a:t>
            </a:r>
          </a:p>
          <a:p>
            <a:pPr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225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79797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009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352" y="923875"/>
            <a:ext cx="138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firstLetterPtr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1037634" y="211284"/>
            <a:ext cx="509518" cy="915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1274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70846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2058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2583442" y="906290"/>
            <a:ext cx="4578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700" y="8950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nt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0659" y="71552"/>
            <a:ext cx="313035" cy="306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4238748" y="-35776"/>
            <a:ext cx="1158897" cy="378282"/>
            <a:chOff x="4404861" y="17894"/>
            <a:chExt cx="1158897" cy="378282"/>
          </a:xfrm>
        </p:grpSpPr>
        <p:sp>
          <p:nvSpPr>
            <p:cNvPr id="14" name="TextBox 13"/>
            <p:cNvSpPr txBox="1"/>
            <p:nvPr/>
          </p:nvSpPr>
          <p:spPr>
            <a:xfrm>
              <a:off x="4686595" y="17894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04861" y="89446"/>
              <a:ext cx="313035" cy="30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368320" y="189141"/>
            <a:ext cx="2269256" cy="223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38748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68320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9532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9" idx="1"/>
          </p:cNvCxnSpPr>
          <p:nvPr/>
        </p:nvCxnSpPr>
        <p:spPr>
          <a:xfrm flipV="1">
            <a:off x="3910488" y="906290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438832" y="415945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68404" y="717128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616" y="415945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5" idx="1"/>
          </p:cNvCxnSpPr>
          <p:nvPr/>
        </p:nvCxnSpPr>
        <p:spPr>
          <a:xfrm flipV="1">
            <a:off x="5110572" y="907878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68276" y="412769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37576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68360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0" idx="1"/>
          </p:cNvCxnSpPr>
          <p:nvPr/>
        </p:nvCxnSpPr>
        <p:spPr>
          <a:xfrm flipV="1">
            <a:off x="6309316" y="906290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820904" y="727183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rgbClr val="000000"/>
                </a:solidFill>
              </a:rPr>
              <a:t>y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38748" y="6287804"/>
            <a:ext cx="1921995" cy="369332"/>
          </a:xfrm>
          <a:prstGeom prst="rect">
            <a:avLst/>
          </a:prstGeom>
          <a:solidFill>
            <a:srgbClr val="F2DCDB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 is not less than 5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rot="16200000" flipV="1">
            <a:off x="3628690" y="4805922"/>
            <a:ext cx="1905124" cy="105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err="1" smtClean="0"/>
              <a:t>nodeType</a:t>
            </a:r>
            <a:r>
              <a:rPr lang="en-US" sz="2000" dirty="0" smtClean="0"/>
              <a:t>*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; //Declare a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pointer called "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".</a:t>
            </a:r>
          </a:p>
          <a:p>
            <a:pPr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 //Declare a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and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// make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 to it.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-&gt;info=name[0];// Store the first letter of your name in the info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//  part of the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that you just created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-&gt;next=new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;//The thing that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              // </a:t>
            </a:r>
            <a:r>
              <a:rPr lang="en-US" sz="2000" dirty="0" err="1" smtClean="0"/>
              <a:t>to’s</a:t>
            </a:r>
            <a:r>
              <a:rPr lang="en-US" sz="2000" dirty="0" smtClean="0"/>
              <a:t> next part points to a new </a:t>
            </a:r>
            <a:r>
              <a:rPr lang="en-US" sz="2000" dirty="0" err="1" smtClean="0"/>
              <a:t>nodeType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* current;//definition of 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=1;                  // and an integer to iterate over the character array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smtClean="0">
                <a:solidFill>
                  <a:srgbClr val="000000"/>
                </a:solidFill>
              </a:rPr>
              <a:t>current=</a:t>
            </a:r>
            <a:r>
              <a:rPr lang="en-US" sz="2000" dirty="0" err="1" smtClean="0">
                <a:solidFill>
                  <a:srgbClr val="000000"/>
                </a:solidFill>
              </a:rPr>
              <a:t>firstletterPTR</a:t>
            </a:r>
            <a:r>
              <a:rPr lang="en-US" sz="2000" dirty="0" err="1" smtClean="0"/>
              <a:t>;cnt</a:t>
            </a:r>
            <a:r>
              <a:rPr lang="en-US" sz="2000" dirty="0" smtClean="0"/>
              <a:t>&lt;</a:t>
            </a:r>
            <a:r>
              <a:rPr lang="en-US" sz="2000" dirty="0" err="1" smtClean="0"/>
              <a:t>name.length();current</a:t>
            </a:r>
            <a:r>
              <a:rPr lang="en-US" sz="2000" dirty="0" smtClean="0"/>
              <a:t>-&gt;next=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   {   </a:t>
            </a:r>
          </a:p>
          <a:p>
            <a:pPr>
              <a:buNone/>
            </a:pPr>
            <a:r>
              <a:rPr lang="en-US" sz="2000" dirty="0" smtClean="0"/>
              <a:t>        current-&gt;next-&gt;info=</a:t>
            </a:r>
            <a:r>
              <a:rPr lang="en-US" sz="2000" dirty="0" err="1" smtClean="0"/>
              <a:t>name[cnt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cnt</a:t>
            </a:r>
            <a:r>
              <a:rPr lang="en-US" sz="2000" dirty="0" smtClean="0"/>
              <a:t>++;</a:t>
            </a:r>
          </a:p>
          <a:p>
            <a:pPr>
              <a:buNone/>
            </a:pPr>
            <a:r>
              <a:rPr lang="en-US" sz="2000" dirty="0" smtClean="0"/>
              <a:t>        current=current-&gt;next;</a:t>
            </a:r>
          </a:p>
          <a:p>
            <a:pPr>
              <a:buNone/>
            </a:pPr>
            <a:r>
              <a:rPr lang="en-US" sz="2000" dirty="0" smtClean="0"/>
              <a:t>    }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current-&gt;next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225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79797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009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352" y="923875"/>
            <a:ext cx="138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firstLetterPtr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1037634" y="211284"/>
            <a:ext cx="509518" cy="915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1274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70846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2058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2583442" y="906290"/>
            <a:ext cx="4578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700" y="8950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nt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0659" y="71552"/>
            <a:ext cx="313035" cy="306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4238748" y="-35776"/>
            <a:ext cx="1158897" cy="378282"/>
            <a:chOff x="4404861" y="17894"/>
            <a:chExt cx="1158897" cy="378282"/>
          </a:xfrm>
        </p:grpSpPr>
        <p:sp>
          <p:nvSpPr>
            <p:cNvPr id="14" name="TextBox 13"/>
            <p:cNvSpPr txBox="1"/>
            <p:nvPr/>
          </p:nvSpPr>
          <p:spPr>
            <a:xfrm>
              <a:off x="4686595" y="17894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04861" y="89446"/>
              <a:ext cx="313035" cy="30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368320" y="189141"/>
            <a:ext cx="2269256" cy="223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38748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68320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9532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9" idx="1"/>
          </p:cNvCxnSpPr>
          <p:nvPr/>
        </p:nvCxnSpPr>
        <p:spPr>
          <a:xfrm flipV="1">
            <a:off x="3910488" y="906290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438832" y="415945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68404" y="717128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616" y="415945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5" idx="1"/>
          </p:cNvCxnSpPr>
          <p:nvPr/>
        </p:nvCxnSpPr>
        <p:spPr>
          <a:xfrm flipV="1">
            <a:off x="5110572" y="907878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68276" y="412769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37576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68360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0" idx="1"/>
          </p:cNvCxnSpPr>
          <p:nvPr/>
        </p:nvCxnSpPr>
        <p:spPr>
          <a:xfrm flipV="1">
            <a:off x="6309316" y="906290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820904" y="727183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rgbClr val="000000"/>
                </a:solidFill>
              </a:rPr>
              <a:t>y</a:t>
            </a:r>
            <a:endParaRPr lang="en-US" sz="1500" dirty="0">
              <a:solidFill>
                <a:srgbClr val="00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7016364" y="767941"/>
            <a:ext cx="983866" cy="279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40715" cy="313130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nodeType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    char info;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nodeType</a:t>
            </a:r>
            <a:r>
              <a:rPr lang="en-US" dirty="0" smtClean="0"/>
              <a:t>* next;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285833" y="1806738"/>
            <a:ext cx="1261088" cy="1753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09430" y="2343392"/>
            <a:ext cx="509802" cy="7065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46921" y="1806738"/>
            <a:ext cx="482969" cy="1753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hape 15"/>
          <p:cNvCxnSpPr>
            <a:endCxn id="9" idx="2"/>
          </p:cNvCxnSpPr>
          <p:nvPr/>
        </p:nvCxnSpPr>
        <p:spPr>
          <a:xfrm>
            <a:off x="2298577" y="3559810"/>
            <a:ext cx="4489829" cy="1588"/>
          </a:xfrm>
          <a:prstGeom prst="curvedConnector4">
            <a:avLst>
              <a:gd name="adj1" fmla="val -299"/>
              <a:gd name="adj2" fmla="val 887773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flipV="1">
            <a:off x="2432736" y="2343392"/>
            <a:ext cx="3345011" cy="474045"/>
          </a:xfrm>
          <a:prstGeom prst="curvedConnector3">
            <a:avLst>
              <a:gd name="adj1" fmla="val 187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nodeType</a:t>
            </a:r>
            <a:r>
              <a:rPr lang="en-US" sz="2000" dirty="0" smtClean="0"/>
              <a:t>*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; //Declare a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pointer called "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".</a:t>
            </a:r>
          </a:p>
          <a:p>
            <a:pPr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 //Declare a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and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// make </a:t>
            </a:r>
            <a:r>
              <a:rPr lang="en-US" sz="2000" dirty="0" err="1" smtClean="0"/>
              <a:t>firstLetter</a:t>
            </a:r>
            <a:r>
              <a:rPr lang="en-US" sz="2000" dirty="0" smtClean="0"/>
              <a:t> point to it.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50225" y="414357"/>
            <a:ext cx="1010658" cy="983866"/>
            <a:chOff x="5285833" y="1806738"/>
            <a:chExt cx="1744057" cy="1753072"/>
          </a:xfrm>
        </p:grpSpPr>
        <p:sp>
          <p:nvSpPr>
            <p:cNvPr id="4" name="Rectangle 3"/>
            <p:cNvSpPr/>
            <p:nvPr/>
          </p:nvSpPr>
          <p:spPr>
            <a:xfrm>
              <a:off x="5285833" y="1806738"/>
              <a:ext cx="1261088" cy="1753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509430" y="2343392"/>
              <a:ext cx="509802" cy="70659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46921" y="1806738"/>
              <a:ext cx="482969" cy="1753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4352" y="923875"/>
            <a:ext cx="138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firstLetterPtr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1037634" y="211284"/>
            <a:ext cx="509518" cy="915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nodeType</a:t>
            </a:r>
            <a:r>
              <a:rPr lang="en-US" sz="2000" dirty="0" smtClean="0"/>
              <a:t>*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; //Declare a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pointer called "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".</a:t>
            </a:r>
          </a:p>
          <a:p>
            <a:pPr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 //Declare a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and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// make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 to it.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-&gt;info=name[0];// Store the first letter of your name in the info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//  part of the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that you just created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-&gt;next=new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;//The thing that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              // </a:t>
            </a:r>
            <a:r>
              <a:rPr lang="en-US" sz="2000" dirty="0" err="1" smtClean="0"/>
              <a:t>to’s</a:t>
            </a:r>
            <a:r>
              <a:rPr lang="en-US" sz="2000" dirty="0" smtClean="0"/>
              <a:t> next part points to a new </a:t>
            </a:r>
            <a:r>
              <a:rPr lang="en-US" sz="2000" dirty="0" err="1" smtClean="0"/>
              <a:t>nodeType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225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79797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009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352" y="923875"/>
            <a:ext cx="138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firstLetterPtr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1037634" y="211284"/>
            <a:ext cx="509518" cy="915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1274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70846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2058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2583442" y="906290"/>
            <a:ext cx="4578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nodeType</a:t>
            </a:r>
            <a:r>
              <a:rPr lang="en-US" sz="2000" dirty="0" smtClean="0"/>
              <a:t>*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; //Declare a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pointer called "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".</a:t>
            </a:r>
          </a:p>
          <a:p>
            <a:pPr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 //Declare a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and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// make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 to it.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-&gt;info=name[0];// Store the first letter of your name in the info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//  part of the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that you just created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-&gt;next=new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;//The thing that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              // </a:t>
            </a:r>
            <a:r>
              <a:rPr lang="en-US" sz="2000" dirty="0" err="1" smtClean="0"/>
              <a:t>to’s</a:t>
            </a:r>
            <a:r>
              <a:rPr lang="en-US" sz="2000" dirty="0" smtClean="0"/>
              <a:t> next part points to a new </a:t>
            </a:r>
            <a:r>
              <a:rPr lang="en-US" sz="2000" dirty="0" err="1" smtClean="0"/>
              <a:t>nodeType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* current;//definition of 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=1;                  // and an integer to iterate over the character array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225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79797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009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352" y="923875"/>
            <a:ext cx="138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firstLetterPtr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1037634" y="211284"/>
            <a:ext cx="509518" cy="915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1274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70846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2058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2583442" y="906290"/>
            <a:ext cx="4578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700" y="8950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nt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0659" y="71552"/>
            <a:ext cx="313035" cy="306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238748" y="-35776"/>
            <a:ext cx="1158897" cy="378282"/>
            <a:chOff x="4404861" y="17894"/>
            <a:chExt cx="1158897" cy="378282"/>
          </a:xfrm>
        </p:grpSpPr>
        <p:sp>
          <p:nvSpPr>
            <p:cNvPr id="14" name="TextBox 13"/>
            <p:cNvSpPr txBox="1"/>
            <p:nvPr/>
          </p:nvSpPr>
          <p:spPr>
            <a:xfrm>
              <a:off x="4686595" y="17894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04861" y="89446"/>
              <a:ext cx="313035" cy="30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err="1" smtClean="0"/>
              <a:t>nodeType</a:t>
            </a:r>
            <a:r>
              <a:rPr lang="en-US" sz="2000" dirty="0" smtClean="0"/>
              <a:t>*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; //Declare a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pointer called "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".</a:t>
            </a:r>
          </a:p>
          <a:p>
            <a:pPr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 //Declare a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and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// make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 to it.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-&gt;info=name[0];// Store the first letter of your name in the info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//  part of the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that you just created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-&gt;next=new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;//The thing that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              // </a:t>
            </a:r>
            <a:r>
              <a:rPr lang="en-US" sz="2000" dirty="0" err="1" smtClean="0"/>
              <a:t>to’s</a:t>
            </a:r>
            <a:r>
              <a:rPr lang="en-US" sz="2000" dirty="0" smtClean="0"/>
              <a:t> next part points to a new </a:t>
            </a:r>
            <a:r>
              <a:rPr lang="en-US" sz="2000" dirty="0" err="1" smtClean="0"/>
              <a:t>nodeType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* current;//definition of 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=1;                  // and an integer to iterate over the character array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smtClean="0">
                <a:solidFill>
                  <a:srgbClr val="FF0000"/>
                </a:solidFill>
              </a:rPr>
              <a:t>current=</a:t>
            </a:r>
            <a:r>
              <a:rPr lang="en-US" sz="2000" dirty="0" err="1" smtClean="0">
                <a:solidFill>
                  <a:srgbClr val="FF0000"/>
                </a:solidFill>
              </a:rPr>
              <a:t>firstletterPTR</a:t>
            </a:r>
            <a:r>
              <a:rPr lang="en-US" sz="2000" dirty="0" err="1" smtClean="0"/>
              <a:t>;cnt</a:t>
            </a:r>
            <a:r>
              <a:rPr lang="en-US" sz="2000" dirty="0" smtClean="0"/>
              <a:t>&lt;</a:t>
            </a:r>
            <a:r>
              <a:rPr lang="en-US" sz="2000" dirty="0" err="1" smtClean="0"/>
              <a:t>name.length();current</a:t>
            </a:r>
            <a:r>
              <a:rPr lang="en-US" sz="2000" dirty="0" smtClean="0"/>
              <a:t>-&gt;next=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   {   </a:t>
            </a:r>
          </a:p>
          <a:p>
            <a:pPr>
              <a:buNone/>
            </a:pPr>
            <a:r>
              <a:rPr lang="en-US" sz="2000" dirty="0" smtClean="0"/>
              <a:t>        current-&gt;next-&gt;info=</a:t>
            </a:r>
            <a:r>
              <a:rPr lang="en-US" sz="2000" dirty="0" err="1" smtClean="0"/>
              <a:t>name[cnt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cnt</a:t>
            </a:r>
            <a:r>
              <a:rPr lang="en-US" sz="2000" dirty="0" smtClean="0"/>
              <a:t>++;</a:t>
            </a:r>
          </a:p>
          <a:p>
            <a:pPr>
              <a:buNone/>
            </a:pPr>
            <a:r>
              <a:rPr lang="en-US" sz="2000" dirty="0" smtClean="0"/>
              <a:t>        current=current-&gt;next;</a:t>
            </a:r>
          </a:p>
          <a:p>
            <a:pPr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225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79797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009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352" y="923875"/>
            <a:ext cx="138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firstLetterPtr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1037634" y="211284"/>
            <a:ext cx="509518" cy="915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1274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70846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2058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2583442" y="906290"/>
            <a:ext cx="4578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700" y="8950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nt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0659" y="71552"/>
            <a:ext cx="313035" cy="306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4238748" y="-35776"/>
            <a:ext cx="1158897" cy="378282"/>
            <a:chOff x="4404861" y="17894"/>
            <a:chExt cx="1158897" cy="378282"/>
          </a:xfrm>
        </p:grpSpPr>
        <p:sp>
          <p:nvSpPr>
            <p:cNvPr id="14" name="TextBox 13"/>
            <p:cNvSpPr txBox="1"/>
            <p:nvPr/>
          </p:nvSpPr>
          <p:spPr>
            <a:xfrm>
              <a:off x="4686595" y="17894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04861" y="89446"/>
              <a:ext cx="313035" cy="30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 flipV="1">
            <a:off x="1750226" y="189141"/>
            <a:ext cx="2488523" cy="22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err="1" smtClean="0"/>
              <a:t>nodeType</a:t>
            </a:r>
            <a:r>
              <a:rPr lang="en-US" sz="2000" dirty="0" smtClean="0"/>
              <a:t>*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; //Declare a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pointer called "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".</a:t>
            </a:r>
          </a:p>
          <a:p>
            <a:pPr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 //Declare a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and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// make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 to it.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-&gt;info=name[0];// Store the first letter of your name in the info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//  part of the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that you just created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-&gt;next=new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;//The thing that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              // </a:t>
            </a:r>
            <a:r>
              <a:rPr lang="en-US" sz="2000" dirty="0" err="1" smtClean="0"/>
              <a:t>to’s</a:t>
            </a:r>
            <a:r>
              <a:rPr lang="en-US" sz="2000" dirty="0" smtClean="0"/>
              <a:t> next part points to a new </a:t>
            </a:r>
            <a:r>
              <a:rPr lang="en-US" sz="2000" dirty="0" err="1" smtClean="0"/>
              <a:t>nodeType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* current;//definition of 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=1;                  // and an integer to iterate over the character array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smtClean="0">
                <a:solidFill>
                  <a:srgbClr val="000000"/>
                </a:solidFill>
              </a:rPr>
              <a:t>current=</a:t>
            </a:r>
            <a:r>
              <a:rPr lang="en-US" sz="2000" dirty="0" err="1" smtClean="0">
                <a:solidFill>
                  <a:srgbClr val="000000"/>
                </a:solidFill>
              </a:rPr>
              <a:t>firstletterPTR</a:t>
            </a:r>
            <a:r>
              <a:rPr lang="en-US" sz="2000" dirty="0" err="1" smtClean="0"/>
              <a:t>;cnt</a:t>
            </a:r>
            <a:r>
              <a:rPr lang="en-US" sz="2000" dirty="0" smtClean="0"/>
              <a:t>&lt;</a:t>
            </a:r>
            <a:r>
              <a:rPr lang="en-US" sz="2000" dirty="0" err="1" smtClean="0"/>
              <a:t>name.length();current</a:t>
            </a:r>
            <a:r>
              <a:rPr lang="en-US" sz="2000" dirty="0" smtClean="0"/>
              <a:t>-&gt;next=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   {   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smtClean="0">
                <a:solidFill>
                  <a:srgbClr val="FF0000"/>
                </a:solidFill>
              </a:rPr>
              <a:t>current-&gt;next-&gt;info=</a:t>
            </a:r>
            <a:r>
              <a:rPr lang="en-US" sz="2000" dirty="0" err="1" smtClean="0">
                <a:solidFill>
                  <a:srgbClr val="FF0000"/>
                </a:solidFill>
              </a:rPr>
              <a:t>name[cnt</a:t>
            </a:r>
            <a:r>
              <a:rPr lang="en-US" sz="2000" dirty="0" smtClean="0">
                <a:solidFill>
                  <a:srgbClr val="FF0000"/>
                </a:solidFill>
              </a:rPr>
              <a:t>];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cnt</a:t>
            </a:r>
            <a:r>
              <a:rPr lang="en-US" sz="2000" dirty="0" smtClean="0"/>
              <a:t>++;</a:t>
            </a:r>
          </a:p>
          <a:p>
            <a:pPr>
              <a:buNone/>
            </a:pPr>
            <a:r>
              <a:rPr lang="en-US" sz="2000" dirty="0" smtClean="0"/>
              <a:t>        current=current-&gt;next;</a:t>
            </a:r>
          </a:p>
          <a:p>
            <a:pPr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225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79797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009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352" y="923875"/>
            <a:ext cx="138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firstLetterPtr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1037634" y="211284"/>
            <a:ext cx="509518" cy="915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1274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70846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2058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2583442" y="906290"/>
            <a:ext cx="4578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700" y="8950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nt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0659" y="71552"/>
            <a:ext cx="313035" cy="306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4238748" y="-35776"/>
            <a:ext cx="1158897" cy="378282"/>
            <a:chOff x="4404861" y="17894"/>
            <a:chExt cx="1158897" cy="378282"/>
          </a:xfrm>
        </p:grpSpPr>
        <p:sp>
          <p:nvSpPr>
            <p:cNvPr id="14" name="TextBox 13"/>
            <p:cNvSpPr txBox="1"/>
            <p:nvPr/>
          </p:nvSpPr>
          <p:spPr>
            <a:xfrm>
              <a:off x="4686595" y="17894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04861" y="89446"/>
              <a:ext cx="313035" cy="30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 flipV="1">
            <a:off x="1750226" y="189141"/>
            <a:ext cx="2488523" cy="22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err="1" smtClean="0"/>
              <a:t>nodeType</a:t>
            </a:r>
            <a:r>
              <a:rPr lang="en-US" sz="2000" dirty="0" smtClean="0"/>
              <a:t>*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; //Declare a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pointer called "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".</a:t>
            </a:r>
          </a:p>
          <a:p>
            <a:pPr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 //Declare a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and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// make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 to it.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-&gt;info=name[0];// Store the first letter of your name in the info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//  part of the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that you just created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-&gt;next=new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;//The thing that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              // </a:t>
            </a:r>
            <a:r>
              <a:rPr lang="en-US" sz="2000" dirty="0" err="1" smtClean="0"/>
              <a:t>to’s</a:t>
            </a:r>
            <a:r>
              <a:rPr lang="en-US" sz="2000" dirty="0" smtClean="0"/>
              <a:t> next part points to a new </a:t>
            </a:r>
            <a:r>
              <a:rPr lang="en-US" sz="2000" dirty="0" err="1" smtClean="0"/>
              <a:t>nodeType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* current;//definition of 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=1;                  // and an integer to iterate over the character array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smtClean="0">
                <a:solidFill>
                  <a:srgbClr val="000000"/>
                </a:solidFill>
              </a:rPr>
              <a:t>current=</a:t>
            </a:r>
            <a:r>
              <a:rPr lang="en-US" sz="2000" dirty="0" err="1" smtClean="0">
                <a:solidFill>
                  <a:srgbClr val="000000"/>
                </a:solidFill>
              </a:rPr>
              <a:t>firstletterPTR</a:t>
            </a:r>
            <a:r>
              <a:rPr lang="en-US" sz="2000" dirty="0" err="1" smtClean="0"/>
              <a:t>;cnt</a:t>
            </a:r>
            <a:r>
              <a:rPr lang="en-US" sz="2000" dirty="0" smtClean="0"/>
              <a:t>&lt;</a:t>
            </a:r>
            <a:r>
              <a:rPr lang="en-US" sz="2000" dirty="0" err="1" smtClean="0"/>
              <a:t>name.length();current</a:t>
            </a:r>
            <a:r>
              <a:rPr lang="en-US" sz="2000" dirty="0" smtClean="0"/>
              <a:t>-&gt;next=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   {   </a:t>
            </a:r>
          </a:p>
          <a:p>
            <a:pPr>
              <a:buNone/>
            </a:pPr>
            <a:r>
              <a:rPr lang="en-US" sz="2000" dirty="0" smtClean="0"/>
              <a:t>        current-&gt;next-&gt;info=</a:t>
            </a:r>
            <a:r>
              <a:rPr lang="en-US" sz="2000" dirty="0" err="1" smtClean="0"/>
              <a:t>name[cnt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       </a:t>
            </a:r>
            <a:r>
              <a:rPr lang="en-US" sz="2000" dirty="0" smtClean="0">
                <a:solidFill>
                  <a:srgbClr val="FF0000"/>
                </a:solidFill>
              </a:rPr>
              <a:t> </a:t>
            </a:r>
            <a:r>
              <a:rPr lang="en-US" sz="2000" dirty="0" err="1" smtClean="0">
                <a:solidFill>
                  <a:srgbClr val="FF0000"/>
                </a:solidFill>
              </a:rPr>
              <a:t>cnt</a:t>
            </a:r>
            <a:r>
              <a:rPr lang="en-US" sz="2000" dirty="0" smtClean="0">
                <a:solidFill>
                  <a:srgbClr val="FF0000"/>
                </a:solidFill>
              </a:rPr>
              <a:t>++;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        current=current-&gt;next;</a:t>
            </a:r>
          </a:p>
          <a:p>
            <a:pPr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225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79797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009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352" y="923875"/>
            <a:ext cx="138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firstLetterPtr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1037634" y="211284"/>
            <a:ext cx="509518" cy="915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1274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70846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2058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2583442" y="906290"/>
            <a:ext cx="4578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700" y="8950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nt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0659" y="71552"/>
            <a:ext cx="313035" cy="306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4238748" y="-35776"/>
            <a:ext cx="1158897" cy="378282"/>
            <a:chOff x="4404861" y="17894"/>
            <a:chExt cx="1158897" cy="378282"/>
          </a:xfrm>
        </p:grpSpPr>
        <p:sp>
          <p:nvSpPr>
            <p:cNvPr id="14" name="TextBox 13"/>
            <p:cNvSpPr txBox="1"/>
            <p:nvPr/>
          </p:nvSpPr>
          <p:spPr>
            <a:xfrm>
              <a:off x="4686595" y="17894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04861" y="89446"/>
              <a:ext cx="313035" cy="30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>
            <a:stCxn id="17" idx="1"/>
            <a:endCxn id="9" idx="0"/>
          </p:cNvCxnSpPr>
          <p:nvPr/>
        </p:nvCxnSpPr>
        <p:spPr>
          <a:xfrm rot="10800000" flipV="1">
            <a:off x="3406666" y="189141"/>
            <a:ext cx="832082" cy="225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err="1" smtClean="0"/>
              <a:t>nodeType</a:t>
            </a:r>
            <a:r>
              <a:rPr lang="en-US" sz="2000" dirty="0" smtClean="0"/>
              <a:t>*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; //Declare a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pointer called "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".</a:t>
            </a:r>
          </a:p>
          <a:p>
            <a:pPr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 //Declare a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and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// make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 to it.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firstletterPTR</a:t>
            </a:r>
            <a:r>
              <a:rPr lang="en-US" sz="2000" dirty="0" smtClean="0"/>
              <a:t>-&gt;info=name[0];// Store the first letter of your name in the info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//  part of the 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 that you just created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-&gt;next=new 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;//The thing that </a:t>
            </a:r>
            <a:r>
              <a:rPr lang="en-US" sz="2000" dirty="0" err="1" smtClean="0"/>
              <a:t>firstLetterPtr</a:t>
            </a:r>
            <a:r>
              <a:rPr lang="en-US" sz="2000" dirty="0" smtClean="0"/>
              <a:t> points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                   // </a:t>
            </a:r>
            <a:r>
              <a:rPr lang="en-US" sz="2000" dirty="0" err="1" smtClean="0"/>
              <a:t>to’s</a:t>
            </a:r>
            <a:r>
              <a:rPr lang="en-US" sz="2000" dirty="0" smtClean="0"/>
              <a:t> next part points to a new </a:t>
            </a:r>
            <a:r>
              <a:rPr lang="en-US" sz="2000" dirty="0" err="1" smtClean="0"/>
              <a:t>nodeType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 </a:t>
            </a:r>
            <a:r>
              <a:rPr lang="en-US" sz="2000" dirty="0" err="1" smtClean="0"/>
              <a:t>NodeType</a:t>
            </a:r>
            <a:r>
              <a:rPr lang="en-US" sz="2000" dirty="0" smtClean="0"/>
              <a:t>* current;//definition of 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=1;                  // and an integer to iterate over the character array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en-US" sz="2000" dirty="0" smtClean="0">
                <a:solidFill>
                  <a:srgbClr val="000000"/>
                </a:solidFill>
              </a:rPr>
              <a:t>current=</a:t>
            </a:r>
            <a:r>
              <a:rPr lang="en-US" sz="2000" dirty="0" err="1" smtClean="0">
                <a:solidFill>
                  <a:srgbClr val="000000"/>
                </a:solidFill>
              </a:rPr>
              <a:t>firstletterPTR</a:t>
            </a:r>
            <a:r>
              <a:rPr lang="en-US" sz="2000" dirty="0" err="1" smtClean="0"/>
              <a:t>;cnt</a:t>
            </a:r>
            <a:r>
              <a:rPr lang="en-US" sz="2000" dirty="0" smtClean="0"/>
              <a:t>&lt;</a:t>
            </a:r>
            <a:r>
              <a:rPr lang="en-US" sz="2000" dirty="0" err="1" smtClean="0"/>
              <a:t>name.length();</a:t>
            </a:r>
            <a:r>
              <a:rPr lang="en-US" sz="2000" dirty="0" err="1" smtClean="0">
                <a:solidFill>
                  <a:srgbClr val="FF0000"/>
                </a:solidFill>
              </a:rPr>
              <a:t>current</a:t>
            </a:r>
            <a:r>
              <a:rPr lang="en-US" sz="2000" dirty="0" smtClean="0">
                <a:solidFill>
                  <a:srgbClr val="FF0000"/>
                </a:solidFill>
              </a:rPr>
              <a:t>-&gt;next= new </a:t>
            </a:r>
            <a:r>
              <a:rPr lang="en-US" sz="2000" dirty="0" err="1" smtClean="0">
                <a:solidFill>
                  <a:srgbClr val="FF0000"/>
                </a:solidFill>
              </a:rPr>
              <a:t>NodeType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   {   </a:t>
            </a:r>
          </a:p>
          <a:p>
            <a:pPr>
              <a:buNone/>
            </a:pPr>
            <a:r>
              <a:rPr lang="en-US" sz="2000" dirty="0" smtClean="0"/>
              <a:t>        current-&gt;next-&gt;info=</a:t>
            </a:r>
            <a:r>
              <a:rPr lang="en-US" sz="2000" dirty="0" err="1" smtClean="0"/>
              <a:t>name[cnt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cnt</a:t>
            </a:r>
            <a:r>
              <a:rPr lang="en-US" sz="2000" dirty="0" smtClean="0"/>
              <a:t>++;</a:t>
            </a:r>
          </a:p>
          <a:p>
            <a:pPr>
              <a:buNone/>
            </a:pPr>
            <a:r>
              <a:rPr lang="en-US" sz="2000" dirty="0" smtClean="0"/>
              <a:t>        current=current-&gt;next;</a:t>
            </a:r>
          </a:p>
          <a:p>
            <a:pPr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225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79797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009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352" y="923875"/>
            <a:ext cx="138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firstLetterPtr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1037634" y="211284"/>
            <a:ext cx="509518" cy="915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1274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70846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2058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2583442" y="906290"/>
            <a:ext cx="4578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700" y="8950"/>
            <a:ext cx="64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nt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0659" y="71552"/>
            <a:ext cx="313035" cy="306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4238748" y="-35776"/>
            <a:ext cx="1158897" cy="378282"/>
            <a:chOff x="4404861" y="17894"/>
            <a:chExt cx="1158897" cy="378282"/>
          </a:xfrm>
        </p:grpSpPr>
        <p:sp>
          <p:nvSpPr>
            <p:cNvPr id="14" name="TextBox 13"/>
            <p:cNvSpPr txBox="1"/>
            <p:nvPr/>
          </p:nvSpPr>
          <p:spPr>
            <a:xfrm>
              <a:off x="4686595" y="17894"/>
              <a:ext cx="87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04861" y="89446"/>
              <a:ext cx="313035" cy="306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>
            <a:stCxn id="17" idx="1"/>
            <a:endCxn id="9" idx="0"/>
          </p:cNvCxnSpPr>
          <p:nvPr/>
        </p:nvCxnSpPr>
        <p:spPr>
          <a:xfrm rot="10800000" flipV="1">
            <a:off x="3406666" y="189141"/>
            <a:ext cx="832082" cy="225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38748" y="414357"/>
            <a:ext cx="73078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68320" y="715540"/>
            <a:ext cx="295424" cy="3965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9532" y="414357"/>
            <a:ext cx="279874" cy="983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9" idx="1"/>
          </p:cNvCxnSpPr>
          <p:nvPr/>
        </p:nvCxnSpPr>
        <p:spPr>
          <a:xfrm flipV="1">
            <a:off x="3910488" y="906290"/>
            <a:ext cx="328260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1020</Words>
  <Application>Microsoft Office PowerPoint</Application>
  <PresentationFormat>On-screen Show (4:3)</PresentationFormat>
  <Paragraphs>368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Linked-List</vt:lpstr>
      <vt:lpstr>The Nodes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Howard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Linked-List</dc:title>
  <dc:creator>HARRY N KEELING</dc:creator>
  <cp:lastModifiedBy>HKeelingnew</cp:lastModifiedBy>
  <cp:revision>2</cp:revision>
  <dcterms:created xsi:type="dcterms:W3CDTF">2014-04-01T12:39:12Z</dcterms:created>
  <dcterms:modified xsi:type="dcterms:W3CDTF">2016-09-27T14:06:17Z</dcterms:modified>
</cp:coreProperties>
</file>