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581F855-8A1B-4CC5-9657-34883A96A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298" y="446872"/>
            <a:ext cx="7451403" cy="1962100"/>
          </a:xfrm>
        </p:spPr>
        <p:txBody>
          <a:bodyPr>
            <a:noAutofit/>
          </a:bodyPr>
          <a:lstStyle/>
          <a:p>
            <a:r>
              <a:rPr lang="en-US" sz="6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Obstacles Avoiding Smart Car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E082A1F-6F63-425E-8430-8603BC2EC659}"/>
              </a:ext>
            </a:extLst>
          </p:cNvPr>
          <p:cNvGrpSpPr/>
          <p:nvPr/>
        </p:nvGrpSpPr>
        <p:grpSpPr>
          <a:xfrm>
            <a:off x="2370298" y="2734528"/>
            <a:ext cx="7694958" cy="3429001"/>
            <a:chOff x="2755624" y="2734529"/>
            <a:chExt cx="7694958" cy="34290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40B494F-B10B-40E2-93F5-5BB9D50BE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5624" y="2734529"/>
              <a:ext cx="2571750" cy="34290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9D4074-F99D-4914-B46B-7F2889751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27375" y="2734530"/>
              <a:ext cx="2571750" cy="3429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FB123ED-A058-4F27-9E36-02A585F85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78831" y="2734529"/>
              <a:ext cx="2571751" cy="3429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182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BF0172-25DF-4C69-9A8F-B8115E545631}"/>
              </a:ext>
            </a:extLst>
          </p:cNvPr>
          <p:cNvSpPr/>
          <p:nvPr/>
        </p:nvSpPr>
        <p:spPr>
          <a:xfrm>
            <a:off x="1922178" y="309490"/>
            <a:ext cx="6780627" cy="13208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C7AF5-699F-4385-A7F0-9ACFC712387F}"/>
              </a:ext>
            </a:extLst>
          </p:cNvPr>
          <p:cNvSpPr txBox="1"/>
          <p:nvPr/>
        </p:nvSpPr>
        <p:spPr>
          <a:xfrm>
            <a:off x="2354198" y="554391"/>
            <a:ext cx="5781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Mechanism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B73FD-E5B9-4670-B76B-25CE9C606915}"/>
              </a:ext>
            </a:extLst>
          </p:cNvPr>
          <p:cNvSpPr txBox="1"/>
          <p:nvPr/>
        </p:nvSpPr>
        <p:spPr>
          <a:xfrm>
            <a:off x="2252870" y="1772513"/>
            <a:ext cx="8653670" cy="4539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Switched on by giving power.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 keeps sensing continuously.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Servo motor changes the direction of ultrasonic sensor.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electrical signal to the Arduino.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starts moving.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Obstacle detect then stop and move in another direction.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Continues… </a:t>
            </a:r>
          </a:p>
        </p:txBody>
      </p:sp>
    </p:spTree>
    <p:extLst>
      <p:ext uri="{BB962C8B-B14F-4D97-AF65-F5344CB8AC3E}">
        <p14:creationId xmlns:p14="http://schemas.microsoft.com/office/powerpoint/2010/main" val="2686364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BF0172-25DF-4C69-9A8F-B8115E545631}"/>
              </a:ext>
            </a:extLst>
          </p:cNvPr>
          <p:cNvSpPr/>
          <p:nvPr/>
        </p:nvSpPr>
        <p:spPr>
          <a:xfrm>
            <a:off x="2372751" y="309490"/>
            <a:ext cx="6780627" cy="13208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C7AF5-699F-4385-A7F0-9ACFC712387F}"/>
              </a:ext>
            </a:extLst>
          </p:cNvPr>
          <p:cNvSpPr txBox="1"/>
          <p:nvPr/>
        </p:nvSpPr>
        <p:spPr>
          <a:xfrm>
            <a:off x="2804771" y="554391"/>
            <a:ext cx="5781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Mechanism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80424-87EA-4F15-BCF2-BFA897002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751" y="1875191"/>
            <a:ext cx="7877474" cy="442841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9216A84-2C9D-4B73-A7FD-BF8D57FCEF34}"/>
              </a:ext>
            </a:extLst>
          </p:cNvPr>
          <p:cNvGrpSpPr/>
          <p:nvPr/>
        </p:nvGrpSpPr>
        <p:grpSpPr>
          <a:xfrm>
            <a:off x="4784035" y="4704521"/>
            <a:ext cx="503583" cy="503583"/>
            <a:chOff x="636104" y="3988904"/>
            <a:chExt cx="596348" cy="58309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BAC7DCF3-E1D0-410B-A8A7-FB7F5E04A8AC}"/>
                </a:ext>
              </a:extLst>
            </p:cNvPr>
            <p:cNvSpPr/>
            <p:nvPr/>
          </p:nvSpPr>
          <p:spPr>
            <a:xfrm>
              <a:off x="636104" y="3988904"/>
              <a:ext cx="596348" cy="58309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9EF190B-14CF-40F0-BB67-BC33C45D38EB}"/>
                </a:ext>
              </a:extLst>
            </p:cNvPr>
            <p:cNvSpPr txBox="1"/>
            <p:nvPr/>
          </p:nvSpPr>
          <p:spPr>
            <a:xfrm>
              <a:off x="788504" y="4095786"/>
              <a:ext cx="291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92E8F45-13A7-4DD5-8E60-3AE8C358819A}"/>
              </a:ext>
            </a:extLst>
          </p:cNvPr>
          <p:cNvGrpSpPr/>
          <p:nvPr/>
        </p:nvGrpSpPr>
        <p:grpSpPr>
          <a:xfrm>
            <a:off x="6109252" y="5392770"/>
            <a:ext cx="503583" cy="503583"/>
            <a:chOff x="636104" y="3988904"/>
            <a:chExt cx="596348" cy="58309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78B38FB-B36E-437A-8BD2-B71431FD6A46}"/>
                </a:ext>
              </a:extLst>
            </p:cNvPr>
            <p:cNvSpPr/>
            <p:nvPr/>
          </p:nvSpPr>
          <p:spPr>
            <a:xfrm>
              <a:off x="636104" y="3988904"/>
              <a:ext cx="596348" cy="58309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A0BA53E-D85B-4376-97FB-B47D05CCA7FE}"/>
                </a:ext>
              </a:extLst>
            </p:cNvPr>
            <p:cNvSpPr txBox="1"/>
            <p:nvPr/>
          </p:nvSpPr>
          <p:spPr>
            <a:xfrm>
              <a:off x="788504" y="4095786"/>
              <a:ext cx="291548" cy="42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5341CD-5735-4C46-B92E-B61881B6697F}"/>
              </a:ext>
            </a:extLst>
          </p:cNvPr>
          <p:cNvGrpSpPr/>
          <p:nvPr/>
        </p:nvGrpSpPr>
        <p:grpSpPr>
          <a:xfrm>
            <a:off x="3483616" y="5140978"/>
            <a:ext cx="503583" cy="503583"/>
            <a:chOff x="636104" y="3988904"/>
            <a:chExt cx="596348" cy="58309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32F81E-D297-42BC-8EA6-9227522107AA}"/>
                </a:ext>
              </a:extLst>
            </p:cNvPr>
            <p:cNvSpPr/>
            <p:nvPr/>
          </p:nvSpPr>
          <p:spPr>
            <a:xfrm>
              <a:off x="636104" y="3988904"/>
              <a:ext cx="596348" cy="58309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37F2217-4009-44E5-9AB6-4F7C25F72ACE}"/>
                </a:ext>
              </a:extLst>
            </p:cNvPr>
            <p:cNvSpPr txBox="1"/>
            <p:nvPr/>
          </p:nvSpPr>
          <p:spPr>
            <a:xfrm>
              <a:off x="788504" y="4095786"/>
              <a:ext cx="201923" cy="42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E8DF920-9596-4662-B021-AD87CEE70933}"/>
              </a:ext>
            </a:extLst>
          </p:cNvPr>
          <p:cNvGrpSpPr/>
          <p:nvPr/>
        </p:nvGrpSpPr>
        <p:grpSpPr>
          <a:xfrm>
            <a:off x="9419496" y="4089400"/>
            <a:ext cx="503583" cy="503583"/>
            <a:chOff x="636104" y="3988904"/>
            <a:chExt cx="596348" cy="58309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62893B0-1566-4A5D-95A3-C57DD119976F}"/>
                </a:ext>
              </a:extLst>
            </p:cNvPr>
            <p:cNvSpPr/>
            <p:nvPr/>
          </p:nvSpPr>
          <p:spPr>
            <a:xfrm>
              <a:off x="636104" y="3988904"/>
              <a:ext cx="596348" cy="58309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537876-1BF4-47C5-9EAA-51EFE7239E9E}"/>
                </a:ext>
              </a:extLst>
            </p:cNvPr>
            <p:cNvSpPr txBox="1"/>
            <p:nvPr/>
          </p:nvSpPr>
          <p:spPr>
            <a:xfrm>
              <a:off x="788504" y="4095786"/>
              <a:ext cx="291548" cy="42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8C50C06-B53F-40B7-A8CE-316B0AAE88DA}"/>
              </a:ext>
            </a:extLst>
          </p:cNvPr>
          <p:cNvGrpSpPr/>
          <p:nvPr/>
        </p:nvGrpSpPr>
        <p:grpSpPr>
          <a:xfrm>
            <a:off x="2935149" y="3745063"/>
            <a:ext cx="503583" cy="503583"/>
            <a:chOff x="636104" y="3988904"/>
            <a:chExt cx="596348" cy="58309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FC2CA7-D77D-4C4E-8B23-653838E11000}"/>
                </a:ext>
              </a:extLst>
            </p:cNvPr>
            <p:cNvSpPr/>
            <p:nvPr/>
          </p:nvSpPr>
          <p:spPr>
            <a:xfrm>
              <a:off x="636104" y="3988904"/>
              <a:ext cx="596348" cy="58309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F8F415-2710-49D5-B06C-EED474A39C46}"/>
                </a:ext>
              </a:extLst>
            </p:cNvPr>
            <p:cNvSpPr txBox="1"/>
            <p:nvPr/>
          </p:nvSpPr>
          <p:spPr>
            <a:xfrm>
              <a:off x="788504" y="4095786"/>
              <a:ext cx="291548" cy="42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BC20C3-CB87-46A4-AD62-476B494DE39E}"/>
              </a:ext>
            </a:extLst>
          </p:cNvPr>
          <p:cNvGrpSpPr/>
          <p:nvPr/>
        </p:nvGrpSpPr>
        <p:grpSpPr>
          <a:xfrm>
            <a:off x="3438732" y="2357563"/>
            <a:ext cx="503583" cy="503583"/>
            <a:chOff x="636104" y="3988904"/>
            <a:chExt cx="596348" cy="58309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E6E7953-CE2F-44E6-8C4F-98F48BBBA65E}"/>
                </a:ext>
              </a:extLst>
            </p:cNvPr>
            <p:cNvSpPr/>
            <p:nvPr/>
          </p:nvSpPr>
          <p:spPr>
            <a:xfrm>
              <a:off x="636104" y="3988904"/>
              <a:ext cx="596348" cy="58309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B7A97A9-B64E-48F1-B0A8-2EE6EED599F7}"/>
                </a:ext>
              </a:extLst>
            </p:cNvPr>
            <p:cNvSpPr txBox="1"/>
            <p:nvPr/>
          </p:nvSpPr>
          <p:spPr>
            <a:xfrm>
              <a:off x="788504" y="4095786"/>
              <a:ext cx="201923" cy="42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3383A3F-145E-4C37-A476-394D79EF9732}"/>
              </a:ext>
            </a:extLst>
          </p:cNvPr>
          <p:cNvGrpSpPr/>
          <p:nvPr/>
        </p:nvGrpSpPr>
        <p:grpSpPr>
          <a:xfrm>
            <a:off x="8753269" y="2265256"/>
            <a:ext cx="503583" cy="503583"/>
            <a:chOff x="636104" y="3988904"/>
            <a:chExt cx="596348" cy="58309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A734EF2-8EB6-4B31-AE69-CA517F3A29AF}"/>
                </a:ext>
              </a:extLst>
            </p:cNvPr>
            <p:cNvSpPr/>
            <p:nvPr/>
          </p:nvSpPr>
          <p:spPr>
            <a:xfrm>
              <a:off x="636104" y="3988904"/>
              <a:ext cx="596348" cy="58309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8AA95B7-1C42-4901-9CB5-3181E66F5825}"/>
                </a:ext>
              </a:extLst>
            </p:cNvPr>
            <p:cNvSpPr txBox="1"/>
            <p:nvPr/>
          </p:nvSpPr>
          <p:spPr>
            <a:xfrm>
              <a:off x="788504" y="4095786"/>
              <a:ext cx="201923" cy="42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06C6915-158A-4B29-9AA7-55543E252CA5}"/>
              </a:ext>
            </a:extLst>
          </p:cNvPr>
          <p:cNvGrpSpPr/>
          <p:nvPr/>
        </p:nvGrpSpPr>
        <p:grpSpPr>
          <a:xfrm>
            <a:off x="8791112" y="5286293"/>
            <a:ext cx="503583" cy="503583"/>
            <a:chOff x="636104" y="3988904"/>
            <a:chExt cx="596348" cy="583096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6B43D0-3006-45D7-81D1-B41A5AF13B09}"/>
                </a:ext>
              </a:extLst>
            </p:cNvPr>
            <p:cNvSpPr/>
            <p:nvPr/>
          </p:nvSpPr>
          <p:spPr>
            <a:xfrm>
              <a:off x="636104" y="3988904"/>
              <a:ext cx="596348" cy="58309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B50FB1-B6B7-4118-A280-C3F164190F7E}"/>
                </a:ext>
              </a:extLst>
            </p:cNvPr>
            <p:cNvSpPr txBox="1"/>
            <p:nvPr/>
          </p:nvSpPr>
          <p:spPr>
            <a:xfrm>
              <a:off x="788504" y="4095786"/>
              <a:ext cx="201923" cy="42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8ADFDFC-70F5-48AA-97A7-91BB65685C9D}"/>
              </a:ext>
            </a:extLst>
          </p:cNvPr>
          <p:cNvGrpSpPr/>
          <p:nvPr/>
        </p:nvGrpSpPr>
        <p:grpSpPr>
          <a:xfrm>
            <a:off x="6177322" y="3587807"/>
            <a:ext cx="503583" cy="503583"/>
            <a:chOff x="636104" y="3988904"/>
            <a:chExt cx="596348" cy="58309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5124962-D65C-42AA-9162-91B9DDFD319F}"/>
                </a:ext>
              </a:extLst>
            </p:cNvPr>
            <p:cNvSpPr/>
            <p:nvPr/>
          </p:nvSpPr>
          <p:spPr>
            <a:xfrm>
              <a:off x="636104" y="3988904"/>
              <a:ext cx="596348" cy="58309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8B4AB4-BFB7-4E27-B7AD-67E4E1E6ADFC}"/>
                </a:ext>
              </a:extLst>
            </p:cNvPr>
            <p:cNvSpPr txBox="1"/>
            <p:nvPr/>
          </p:nvSpPr>
          <p:spPr>
            <a:xfrm>
              <a:off x="788504" y="4095786"/>
              <a:ext cx="291548" cy="42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5943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BF0172-25DF-4C69-9A8F-B8115E545631}"/>
              </a:ext>
            </a:extLst>
          </p:cNvPr>
          <p:cNvSpPr/>
          <p:nvPr/>
        </p:nvSpPr>
        <p:spPr>
          <a:xfrm>
            <a:off x="2372752" y="309490"/>
            <a:ext cx="5048466" cy="1241014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C7AF5-699F-4385-A7F0-9ACFC712387F}"/>
              </a:ext>
            </a:extLst>
          </p:cNvPr>
          <p:cNvSpPr txBox="1"/>
          <p:nvPr/>
        </p:nvSpPr>
        <p:spPr>
          <a:xfrm>
            <a:off x="2871031" y="449783"/>
            <a:ext cx="433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676E9-8E61-4BF5-BBF0-1AEF45117867}"/>
              </a:ext>
            </a:extLst>
          </p:cNvPr>
          <p:cNvSpPr txBox="1"/>
          <p:nvPr/>
        </p:nvSpPr>
        <p:spPr>
          <a:xfrm>
            <a:off x="2515874" y="2146852"/>
            <a:ext cx="6482352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Alarms alert for obstacle detected can be developed.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with remotely controlled functionality can be developed.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Cameras can be added to give live visuals.</a:t>
            </a:r>
          </a:p>
        </p:txBody>
      </p:sp>
    </p:spTree>
    <p:extLst>
      <p:ext uri="{BB962C8B-B14F-4D97-AF65-F5344CB8AC3E}">
        <p14:creationId xmlns:p14="http://schemas.microsoft.com/office/powerpoint/2010/main" val="3915209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BF0172-25DF-4C69-9A8F-B8115E545631}"/>
              </a:ext>
            </a:extLst>
          </p:cNvPr>
          <p:cNvSpPr/>
          <p:nvPr/>
        </p:nvSpPr>
        <p:spPr>
          <a:xfrm>
            <a:off x="2372752" y="309490"/>
            <a:ext cx="5048466" cy="1241014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C7AF5-699F-4385-A7F0-9ACFC712387F}"/>
              </a:ext>
            </a:extLst>
          </p:cNvPr>
          <p:cNvSpPr txBox="1"/>
          <p:nvPr/>
        </p:nvSpPr>
        <p:spPr>
          <a:xfrm>
            <a:off x="3083066" y="501382"/>
            <a:ext cx="3953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676E9-8E61-4BF5-BBF0-1AEF45117867}"/>
              </a:ext>
            </a:extLst>
          </p:cNvPr>
          <p:cNvSpPr txBox="1"/>
          <p:nvPr/>
        </p:nvSpPr>
        <p:spPr>
          <a:xfrm>
            <a:off x="1934817" y="1842052"/>
            <a:ext cx="7023653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automatically detects obstacles.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risks for the humans in unpredictable environments.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can be expanded further with new technologies in the future for better experience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116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BF0172-25DF-4C69-9A8F-B8115E545631}"/>
              </a:ext>
            </a:extLst>
          </p:cNvPr>
          <p:cNvSpPr/>
          <p:nvPr/>
        </p:nvSpPr>
        <p:spPr>
          <a:xfrm>
            <a:off x="3075117" y="2443090"/>
            <a:ext cx="5048466" cy="1241014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C7AF5-699F-4385-A7F0-9ACFC712387F}"/>
              </a:ext>
            </a:extLst>
          </p:cNvPr>
          <p:cNvSpPr txBox="1"/>
          <p:nvPr/>
        </p:nvSpPr>
        <p:spPr>
          <a:xfrm>
            <a:off x="4487796" y="2443090"/>
            <a:ext cx="39538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34804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BF0172-25DF-4C69-9A8F-B8115E545631}"/>
              </a:ext>
            </a:extLst>
          </p:cNvPr>
          <p:cNvSpPr/>
          <p:nvPr/>
        </p:nvSpPr>
        <p:spPr>
          <a:xfrm>
            <a:off x="3075117" y="2443090"/>
            <a:ext cx="5989370" cy="1373536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C7AF5-699F-4385-A7F0-9ACFC712387F}"/>
              </a:ext>
            </a:extLst>
          </p:cNvPr>
          <p:cNvSpPr txBox="1"/>
          <p:nvPr/>
        </p:nvSpPr>
        <p:spPr>
          <a:xfrm>
            <a:off x="4119081" y="2622026"/>
            <a:ext cx="39538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2592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BF0172-25DF-4C69-9A8F-B8115E545631}"/>
              </a:ext>
            </a:extLst>
          </p:cNvPr>
          <p:cNvSpPr/>
          <p:nvPr/>
        </p:nvSpPr>
        <p:spPr>
          <a:xfrm>
            <a:off x="2537905" y="2443090"/>
            <a:ext cx="6578978" cy="1585571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97D8427-1212-43A5-823B-3241AE878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905" y="2443090"/>
            <a:ext cx="7116190" cy="1093338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Questions…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742949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72EE93-D303-4E2B-9393-B3A86FA3C95F}"/>
              </a:ext>
            </a:extLst>
          </p:cNvPr>
          <p:cNvSpPr>
            <a:spLocks noChangeAspect="1"/>
          </p:cNvSpPr>
          <p:nvPr/>
        </p:nvSpPr>
        <p:spPr>
          <a:xfrm>
            <a:off x="7005711" y="12448"/>
            <a:ext cx="5186289" cy="68580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8EBB8B5-A09D-4713-80C8-AEFF3B6B3EF2}"/>
              </a:ext>
            </a:extLst>
          </p:cNvPr>
          <p:cNvSpPr txBox="1">
            <a:spLocks/>
          </p:cNvSpPr>
          <p:nvPr/>
        </p:nvSpPr>
        <p:spPr>
          <a:xfrm>
            <a:off x="233651" y="2019394"/>
            <a:ext cx="5810563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51C35ED-85E2-44AF-B2B9-879D8476CD41}"/>
              </a:ext>
            </a:extLst>
          </p:cNvPr>
          <p:cNvGrpSpPr/>
          <p:nvPr/>
        </p:nvGrpSpPr>
        <p:grpSpPr>
          <a:xfrm>
            <a:off x="6254870" y="732723"/>
            <a:ext cx="3782937" cy="579242"/>
            <a:chOff x="6148854" y="295401"/>
            <a:chExt cx="3782937" cy="579242"/>
          </a:xfrm>
        </p:grpSpPr>
        <p:sp>
          <p:nvSpPr>
            <p:cNvPr id="10" name="Flowchart: Off-page Connector 9">
              <a:extLst>
                <a:ext uri="{FF2B5EF4-FFF2-40B4-BE49-F238E27FC236}">
                  <a16:creationId xmlns:a16="http://schemas.microsoft.com/office/drawing/2014/main" id="{8F3EB87C-F4A7-40BA-8666-36FB463E3F7B}"/>
                </a:ext>
              </a:extLst>
            </p:cNvPr>
            <p:cNvSpPr/>
            <p:nvPr/>
          </p:nvSpPr>
          <p:spPr>
            <a:xfrm rot="5400000">
              <a:off x="7750702" y="-1306447"/>
              <a:ext cx="579242" cy="3782937"/>
            </a:xfrm>
            <a:prstGeom prst="flowChartOffpageConnector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4ADDFE-C8CB-4F9D-A133-3CC06F56B956}"/>
                </a:ext>
              </a:extLst>
            </p:cNvPr>
            <p:cNvSpPr txBox="1"/>
            <p:nvPr/>
          </p:nvSpPr>
          <p:spPr>
            <a:xfrm>
              <a:off x="7105888" y="354189"/>
              <a:ext cx="28135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Sujan Thapa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75D366-D8C9-4D09-9A52-0C6D3BF4A114}"/>
              </a:ext>
            </a:extLst>
          </p:cNvPr>
          <p:cNvGrpSpPr/>
          <p:nvPr/>
        </p:nvGrpSpPr>
        <p:grpSpPr>
          <a:xfrm>
            <a:off x="6230142" y="1584434"/>
            <a:ext cx="3782937" cy="579242"/>
            <a:chOff x="6148854" y="295401"/>
            <a:chExt cx="3782937" cy="579242"/>
          </a:xfrm>
        </p:grpSpPr>
        <p:sp>
          <p:nvSpPr>
            <p:cNvPr id="17" name="Flowchart: Off-page Connector 16">
              <a:extLst>
                <a:ext uri="{FF2B5EF4-FFF2-40B4-BE49-F238E27FC236}">
                  <a16:creationId xmlns:a16="http://schemas.microsoft.com/office/drawing/2014/main" id="{D63E5A11-70E6-4C84-8A71-C24A251E2274}"/>
                </a:ext>
              </a:extLst>
            </p:cNvPr>
            <p:cNvSpPr/>
            <p:nvPr/>
          </p:nvSpPr>
          <p:spPr>
            <a:xfrm rot="5400000">
              <a:off x="7750702" y="-1306447"/>
              <a:ext cx="579242" cy="3782937"/>
            </a:xfrm>
            <a:prstGeom prst="flowChartOffpageConnector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88752C-C014-485E-AE32-6A6F47210AE9}"/>
                </a:ext>
              </a:extLst>
            </p:cNvPr>
            <p:cNvSpPr txBox="1"/>
            <p:nvPr/>
          </p:nvSpPr>
          <p:spPr>
            <a:xfrm>
              <a:off x="7105888" y="354189"/>
              <a:ext cx="28135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Santosh Adhikari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B3B063D-099B-4153-B7D7-61BD51E80CF1}"/>
              </a:ext>
            </a:extLst>
          </p:cNvPr>
          <p:cNvGrpSpPr/>
          <p:nvPr/>
        </p:nvGrpSpPr>
        <p:grpSpPr>
          <a:xfrm>
            <a:off x="6255024" y="2482804"/>
            <a:ext cx="3782937" cy="579242"/>
            <a:chOff x="6148854" y="295401"/>
            <a:chExt cx="3782937" cy="579242"/>
          </a:xfrm>
        </p:grpSpPr>
        <p:sp>
          <p:nvSpPr>
            <p:cNvPr id="20" name="Flowchart: Off-page Connector 19">
              <a:extLst>
                <a:ext uri="{FF2B5EF4-FFF2-40B4-BE49-F238E27FC236}">
                  <a16:creationId xmlns:a16="http://schemas.microsoft.com/office/drawing/2014/main" id="{5AF404B8-089C-4C1D-9D68-074A1F6EC560}"/>
                </a:ext>
              </a:extLst>
            </p:cNvPr>
            <p:cNvSpPr/>
            <p:nvPr/>
          </p:nvSpPr>
          <p:spPr>
            <a:xfrm rot="5400000">
              <a:off x="7750702" y="-1306447"/>
              <a:ext cx="579242" cy="3782937"/>
            </a:xfrm>
            <a:prstGeom prst="flowChartOffpageConnector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B96AA7-B476-4D40-90FE-FB4F873618B6}"/>
                </a:ext>
              </a:extLst>
            </p:cNvPr>
            <p:cNvSpPr txBox="1"/>
            <p:nvPr/>
          </p:nvSpPr>
          <p:spPr>
            <a:xfrm>
              <a:off x="7105888" y="354189"/>
              <a:ext cx="28135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Raman Chaudhary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2865C2-FF7D-42CE-90EF-8746FC43F8A4}"/>
              </a:ext>
            </a:extLst>
          </p:cNvPr>
          <p:cNvGrpSpPr/>
          <p:nvPr/>
        </p:nvGrpSpPr>
        <p:grpSpPr>
          <a:xfrm>
            <a:off x="6265754" y="3354859"/>
            <a:ext cx="3782937" cy="579242"/>
            <a:chOff x="6148854" y="295401"/>
            <a:chExt cx="3782937" cy="579242"/>
          </a:xfrm>
        </p:grpSpPr>
        <p:sp>
          <p:nvSpPr>
            <p:cNvPr id="23" name="Flowchart: Off-page Connector 22">
              <a:extLst>
                <a:ext uri="{FF2B5EF4-FFF2-40B4-BE49-F238E27FC236}">
                  <a16:creationId xmlns:a16="http://schemas.microsoft.com/office/drawing/2014/main" id="{E24EE1AB-710F-47D8-8440-1A7240270B23}"/>
                </a:ext>
              </a:extLst>
            </p:cNvPr>
            <p:cNvSpPr/>
            <p:nvPr/>
          </p:nvSpPr>
          <p:spPr>
            <a:xfrm rot="5400000">
              <a:off x="7750702" y="-1306447"/>
              <a:ext cx="579242" cy="3782937"/>
            </a:xfrm>
            <a:prstGeom prst="flowChartOffpageConnector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16B8FC-D40B-4152-8E53-472339D2D492}"/>
                </a:ext>
              </a:extLst>
            </p:cNvPr>
            <p:cNvSpPr txBox="1"/>
            <p:nvPr/>
          </p:nvSpPr>
          <p:spPr>
            <a:xfrm>
              <a:off x="7105888" y="354189"/>
              <a:ext cx="28135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Bikesh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Khyaju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AB17869-A9F3-429D-AB87-12C93CE4A743}"/>
              </a:ext>
            </a:extLst>
          </p:cNvPr>
          <p:cNvGrpSpPr/>
          <p:nvPr/>
        </p:nvGrpSpPr>
        <p:grpSpPr>
          <a:xfrm>
            <a:off x="6268276" y="4255867"/>
            <a:ext cx="3782937" cy="579242"/>
            <a:chOff x="6148854" y="295401"/>
            <a:chExt cx="3782937" cy="579242"/>
          </a:xfrm>
        </p:grpSpPr>
        <p:sp>
          <p:nvSpPr>
            <p:cNvPr id="26" name="Flowchart: Off-page Connector 25">
              <a:extLst>
                <a:ext uri="{FF2B5EF4-FFF2-40B4-BE49-F238E27FC236}">
                  <a16:creationId xmlns:a16="http://schemas.microsoft.com/office/drawing/2014/main" id="{4C009B18-634F-4730-8A0A-E53345E5CB2E}"/>
                </a:ext>
              </a:extLst>
            </p:cNvPr>
            <p:cNvSpPr/>
            <p:nvPr/>
          </p:nvSpPr>
          <p:spPr>
            <a:xfrm rot="5400000">
              <a:off x="7750702" y="-1306447"/>
              <a:ext cx="579242" cy="3782937"/>
            </a:xfrm>
            <a:prstGeom prst="flowChartOffpageConnector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473BB61-A056-4882-A9BC-CBECB9EBAE27}"/>
                </a:ext>
              </a:extLst>
            </p:cNvPr>
            <p:cNvSpPr txBox="1"/>
            <p:nvPr/>
          </p:nvSpPr>
          <p:spPr>
            <a:xfrm>
              <a:off x="7105888" y="354189"/>
              <a:ext cx="28135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Sajesh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Shrestha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1535A6E-6D10-455D-BCF5-306C257D6C44}"/>
              </a:ext>
            </a:extLst>
          </p:cNvPr>
          <p:cNvGrpSpPr/>
          <p:nvPr/>
        </p:nvGrpSpPr>
        <p:grpSpPr>
          <a:xfrm>
            <a:off x="6242506" y="5139066"/>
            <a:ext cx="3782937" cy="579242"/>
            <a:chOff x="6148854" y="295401"/>
            <a:chExt cx="3782937" cy="579242"/>
          </a:xfrm>
        </p:grpSpPr>
        <p:sp>
          <p:nvSpPr>
            <p:cNvPr id="29" name="Flowchart: Off-page Connector 28">
              <a:extLst>
                <a:ext uri="{FF2B5EF4-FFF2-40B4-BE49-F238E27FC236}">
                  <a16:creationId xmlns:a16="http://schemas.microsoft.com/office/drawing/2014/main" id="{8D4118F8-18DA-40D0-8413-722CE447FCB8}"/>
                </a:ext>
              </a:extLst>
            </p:cNvPr>
            <p:cNvSpPr/>
            <p:nvPr/>
          </p:nvSpPr>
          <p:spPr>
            <a:xfrm rot="5400000">
              <a:off x="7750702" y="-1306447"/>
              <a:ext cx="579242" cy="3782937"/>
            </a:xfrm>
            <a:prstGeom prst="flowChartOffpageConnector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FC9908-38B5-4127-ABBD-0A9A22B39168}"/>
                </a:ext>
              </a:extLst>
            </p:cNvPr>
            <p:cNvSpPr txBox="1"/>
            <p:nvPr/>
          </p:nvSpPr>
          <p:spPr>
            <a:xfrm>
              <a:off x="7105888" y="354189"/>
              <a:ext cx="28135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Ritesh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Chaudhary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86410B4-37F4-49C4-8F98-A62DFA804AAF}"/>
              </a:ext>
            </a:extLst>
          </p:cNvPr>
          <p:cNvGrpSpPr/>
          <p:nvPr/>
        </p:nvGrpSpPr>
        <p:grpSpPr>
          <a:xfrm>
            <a:off x="1400808" y="3644479"/>
            <a:ext cx="3476248" cy="1334875"/>
            <a:chOff x="1586083" y="5139065"/>
            <a:chExt cx="3476248" cy="1334875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DF59798-DA96-4CA8-8E49-C9484FCD78D1}"/>
                </a:ext>
              </a:extLst>
            </p:cNvPr>
            <p:cNvSpPr/>
            <p:nvPr/>
          </p:nvSpPr>
          <p:spPr>
            <a:xfrm>
              <a:off x="1586083" y="5139065"/>
              <a:ext cx="3476248" cy="13348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9EAD5C-A652-4FF1-9C1D-FF55F0C33864}"/>
                </a:ext>
              </a:extLst>
            </p:cNvPr>
            <p:cNvSpPr txBox="1"/>
            <p:nvPr/>
          </p:nvSpPr>
          <p:spPr>
            <a:xfrm>
              <a:off x="2214027" y="5441805"/>
              <a:ext cx="2232225" cy="699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/>
                  </a:solidFill>
                </a:rPr>
                <a:t>Project Supervisor:</a:t>
              </a:r>
            </a:p>
            <a:p>
              <a:pPr algn="ctr"/>
              <a:r>
                <a:rPr lang="en-US" b="1" dirty="0">
                  <a:solidFill>
                    <a:schemeClr val="bg2"/>
                  </a:solidFill>
                </a:rPr>
                <a:t>Suman </a:t>
              </a:r>
              <a:r>
                <a:rPr lang="en-US" b="1" dirty="0" err="1">
                  <a:solidFill>
                    <a:schemeClr val="bg2"/>
                  </a:solidFill>
                </a:rPr>
                <a:t>Dhital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2171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E35E12B-E0F5-4B5F-9DB5-622BFDDE9A63}"/>
              </a:ext>
            </a:extLst>
          </p:cNvPr>
          <p:cNvGrpSpPr/>
          <p:nvPr/>
        </p:nvGrpSpPr>
        <p:grpSpPr>
          <a:xfrm>
            <a:off x="1603515" y="-41945"/>
            <a:ext cx="8746433" cy="6855219"/>
            <a:chOff x="662609" y="183081"/>
            <a:chExt cx="8189843" cy="64827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48B68D9-A9E4-445D-BB9E-D44F57674607}"/>
                </a:ext>
              </a:extLst>
            </p:cNvPr>
            <p:cNvSpPr/>
            <p:nvPr/>
          </p:nvSpPr>
          <p:spPr>
            <a:xfrm>
              <a:off x="662609" y="265043"/>
              <a:ext cx="8189843" cy="64008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E3851A7-7E6D-4AE2-824F-460BF1187486}"/>
                </a:ext>
              </a:extLst>
            </p:cNvPr>
            <p:cNvSpPr txBox="1"/>
            <p:nvPr/>
          </p:nvSpPr>
          <p:spPr>
            <a:xfrm>
              <a:off x="3154020" y="183081"/>
              <a:ext cx="5261113" cy="6203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6000" b="1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Contents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32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32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 Statement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32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Objectives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32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 of Sensors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32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Working Mechanism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32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Further Works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32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027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BF0172-25DF-4C69-9A8F-B8115E545631}"/>
              </a:ext>
            </a:extLst>
          </p:cNvPr>
          <p:cNvSpPr/>
          <p:nvPr/>
        </p:nvSpPr>
        <p:spPr>
          <a:xfrm>
            <a:off x="2252869" y="410751"/>
            <a:ext cx="6780627" cy="13208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C7AF5-699F-4385-A7F0-9ACFC712387F}"/>
              </a:ext>
            </a:extLst>
          </p:cNvPr>
          <p:cNvSpPr txBox="1"/>
          <p:nvPr/>
        </p:nvSpPr>
        <p:spPr>
          <a:xfrm>
            <a:off x="3551582" y="410751"/>
            <a:ext cx="50888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196561-FB7D-4BEC-835C-8189BF1CFB3B}"/>
              </a:ext>
            </a:extLst>
          </p:cNvPr>
          <p:cNvSpPr txBox="1"/>
          <p:nvPr/>
        </p:nvSpPr>
        <p:spPr>
          <a:xfrm>
            <a:off x="2252869" y="2160104"/>
            <a:ext cx="8494644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Smart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car, which can automatically sense &amp; overcome the obstacles.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Impressive fusion of robotics &amp; technological innovation.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of our project is Arduino.</a:t>
            </a:r>
          </a:p>
        </p:txBody>
      </p:sp>
    </p:spTree>
    <p:extLst>
      <p:ext uri="{BB962C8B-B14F-4D97-AF65-F5344CB8AC3E}">
        <p14:creationId xmlns:p14="http://schemas.microsoft.com/office/powerpoint/2010/main" val="91217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BF0172-25DF-4C69-9A8F-B8115E545631}"/>
              </a:ext>
            </a:extLst>
          </p:cNvPr>
          <p:cNvSpPr/>
          <p:nvPr/>
        </p:nvSpPr>
        <p:spPr>
          <a:xfrm>
            <a:off x="2372751" y="309490"/>
            <a:ext cx="6780627" cy="13208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C7AF5-699F-4385-A7F0-9ACFC712387F}"/>
              </a:ext>
            </a:extLst>
          </p:cNvPr>
          <p:cNvSpPr txBox="1"/>
          <p:nvPr/>
        </p:nvSpPr>
        <p:spPr>
          <a:xfrm>
            <a:off x="3260034" y="554108"/>
            <a:ext cx="5486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196561-FB7D-4BEC-835C-8189BF1CFB3B}"/>
              </a:ext>
            </a:extLst>
          </p:cNvPr>
          <p:cNvSpPr txBox="1"/>
          <p:nvPr/>
        </p:nvSpPr>
        <p:spPr>
          <a:xfrm>
            <a:off x="2570921" y="2186608"/>
            <a:ext cx="6582457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the detection of obstacles that appear suddenly.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minimize human risk in risky works.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use and mobilize IOT.</a:t>
            </a:r>
          </a:p>
        </p:txBody>
      </p:sp>
    </p:spTree>
    <p:extLst>
      <p:ext uri="{BB962C8B-B14F-4D97-AF65-F5344CB8AC3E}">
        <p14:creationId xmlns:p14="http://schemas.microsoft.com/office/powerpoint/2010/main" val="210464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BF0172-25DF-4C69-9A8F-B8115E545631}"/>
              </a:ext>
            </a:extLst>
          </p:cNvPr>
          <p:cNvSpPr/>
          <p:nvPr/>
        </p:nvSpPr>
        <p:spPr>
          <a:xfrm>
            <a:off x="2372751" y="309490"/>
            <a:ext cx="6780627" cy="13208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C7AF5-699F-4385-A7F0-9ACFC712387F}"/>
              </a:ext>
            </a:extLst>
          </p:cNvPr>
          <p:cNvSpPr txBox="1"/>
          <p:nvPr/>
        </p:nvSpPr>
        <p:spPr>
          <a:xfrm>
            <a:off x="4205933" y="448091"/>
            <a:ext cx="3114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196561-FB7D-4BEC-835C-8189BF1CFB3B}"/>
              </a:ext>
            </a:extLst>
          </p:cNvPr>
          <p:cNvSpPr txBox="1"/>
          <p:nvPr/>
        </p:nvSpPr>
        <p:spPr>
          <a:xfrm>
            <a:off x="2804771" y="2186608"/>
            <a:ext cx="6582457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car that detects obstacles that appears in the way.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minimize the human risks in the unknown environments.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and mobilize Iot Systems.</a:t>
            </a:r>
          </a:p>
        </p:txBody>
      </p:sp>
    </p:spTree>
    <p:extLst>
      <p:ext uri="{BB962C8B-B14F-4D97-AF65-F5344CB8AC3E}">
        <p14:creationId xmlns:p14="http://schemas.microsoft.com/office/powerpoint/2010/main" val="2077363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BF0172-25DF-4C69-9A8F-B8115E545631}"/>
              </a:ext>
            </a:extLst>
          </p:cNvPr>
          <p:cNvSpPr/>
          <p:nvPr/>
        </p:nvSpPr>
        <p:spPr>
          <a:xfrm>
            <a:off x="2372751" y="309490"/>
            <a:ext cx="6780627" cy="13208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C7AF5-699F-4385-A7F0-9ACFC712387F}"/>
              </a:ext>
            </a:extLst>
          </p:cNvPr>
          <p:cNvSpPr txBox="1"/>
          <p:nvPr/>
        </p:nvSpPr>
        <p:spPr>
          <a:xfrm>
            <a:off x="3607087" y="554391"/>
            <a:ext cx="5384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B91134-11E6-4B49-93A4-3036E6DAD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779" y="1875191"/>
            <a:ext cx="8012569" cy="450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58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BF0172-25DF-4C69-9A8F-B8115E545631}"/>
              </a:ext>
            </a:extLst>
          </p:cNvPr>
          <p:cNvSpPr/>
          <p:nvPr/>
        </p:nvSpPr>
        <p:spPr>
          <a:xfrm>
            <a:off x="2372749" y="309489"/>
            <a:ext cx="6780627" cy="13208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C7AF5-699F-4385-A7F0-9ACFC712387F}"/>
              </a:ext>
            </a:extLst>
          </p:cNvPr>
          <p:cNvSpPr txBox="1"/>
          <p:nvPr/>
        </p:nvSpPr>
        <p:spPr>
          <a:xfrm>
            <a:off x="3605456" y="554391"/>
            <a:ext cx="4315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Sensors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196561-FB7D-4BEC-835C-8189BF1CFB3B}"/>
              </a:ext>
            </a:extLst>
          </p:cNvPr>
          <p:cNvSpPr txBox="1"/>
          <p:nvPr/>
        </p:nvSpPr>
        <p:spPr>
          <a:xfrm>
            <a:off x="2804771" y="2239617"/>
            <a:ext cx="6582457" cy="260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 is used in our project.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obstacles and measures their distance from the car.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electrical signal to the Arduino.</a:t>
            </a:r>
          </a:p>
        </p:txBody>
      </p:sp>
    </p:spTree>
    <p:extLst>
      <p:ext uri="{BB962C8B-B14F-4D97-AF65-F5344CB8AC3E}">
        <p14:creationId xmlns:p14="http://schemas.microsoft.com/office/powerpoint/2010/main" val="4110859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BF0172-25DF-4C69-9A8F-B8115E545631}"/>
              </a:ext>
            </a:extLst>
          </p:cNvPr>
          <p:cNvSpPr/>
          <p:nvPr/>
        </p:nvSpPr>
        <p:spPr>
          <a:xfrm>
            <a:off x="2097021" y="282983"/>
            <a:ext cx="7391535" cy="1439799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C7AF5-699F-4385-A7F0-9ACFC712387F}"/>
              </a:ext>
            </a:extLst>
          </p:cNvPr>
          <p:cNvSpPr txBox="1"/>
          <p:nvPr/>
        </p:nvSpPr>
        <p:spPr>
          <a:xfrm>
            <a:off x="2479021" y="602694"/>
            <a:ext cx="7009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of Ultrasonic Sensor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5D0A53-5EFB-4E4B-8F98-D58131001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165" y="2294075"/>
            <a:ext cx="9353669" cy="351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6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Custom 1">
      <a:dk1>
        <a:srgbClr val="212123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357</TotalTime>
  <Words>280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Calisto MT</vt:lpstr>
      <vt:lpstr>Times New Roman</vt:lpstr>
      <vt:lpstr>Wingdings</vt:lpstr>
      <vt:lpstr>Wingdings 2</vt:lpstr>
      <vt:lpstr>Slate</vt:lpstr>
      <vt:lpstr>Obstacles Avoiding Smart Car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 Thapa</dc:creator>
  <cp:lastModifiedBy>Sujan Thapa</cp:lastModifiedBy>
  <cp:revision>81</cp:revision>
  <dcterms:created xsi:type="dcterms:W3CDTF">2023-12-12T10:07:50Z</dcterms:created>
  <dcterms:modified xsi:type="dcterms:W3CDTF">2023-12-13T03:11:57Z</dcterms:modified>
</cp:coreProperties>
</file>