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524C1-53CF-4CD7-BB69-1F352B2F20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C05B40-DA1C-4E15-BDEE-A2A84BC08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Brief overview of the analysis</a:t>
          </a:r>
        </a:p>
      </dgm:t>
    </dgm:pt>
    <dgm:pt modelId="{8EF598F3-3A61-448B-90FE-141F1B3BD985}" type="parTrans" cxnId="{752E0AB2-AA0E-450F-8F05-25DFBFB90B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9161C-D275-46E9-98B0-899938EC3029}" type="sibTrans" cxnId="{752E0AB2-AA0E-450F-8F05-25DFBFB90B2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84DA5A-6C6F-42C0-866F-5938B6FFB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Objectives of the presentation</a:t>
          </a:r>
        </a:p>
      </dgm:t>
    </dgm:pt>
    <dgm:pt modelId="{A9FEBBDB-8D5A-4F8F-AD8A-96E5963DACDF}" type="parTrans" cxnId="{0E74B45A-07F2-494A-A0F4-02FA1C9A632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CECDFF-3619-4B59-BAEA-DD9034C8F43D}" type="sibTrans" cxnId="{0E74B45A-07F2-494A-A0F4-02FA1C9A632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6D2D6A-5C04-49D3-89D3-D3B8C3B4C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Importance of data-driven decisions in sports</a:t>
          </a:r>
        </a:p>
      </dgm:t>
    </dgm:pt>
    <dgm:pt modelId="{46ACA199-EE7C-4A1D-9F62-7A10A415D2D5}" type="parTrans" cxnId="{037F8449-50D0-4FFE-B0B0-03606DE64E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C664AC9-3B90-4592-ADF6-D57D2949A33D}" type="sibTrans" cxnId="{037F8449-50D0-4FFE-B0B0-03606DE64E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E6EEEB-B5B0-4F0F-9BA9-EDD331C813AE}" type="pres">
      <dgm:prSet presAssocID="{AE4524C1-53CF-4CD7-BB69-1F352B2F201C}" presName="root" presStyleCnt="0">
        <dgm:presLayoutVars>
          <dgm:dir/>
          <dgm:resizeHandles val="exact"/>
        </dgm:presLayoutVars>
      </dgm:prSet>
      <dgm:spPr/>
    </dgm:pt>
    <dgm:pt modelId="{BA402396-1B1A-41A4-9B88-B0717BAF1302}" type="pres">
      <dgm:prSet presAssocID="{4EC05B40-DA1C-4E15-BDEE-A2A84BC08B64}" presName="compNode" presStyleCnt="0"/>
      <dgm:spPr/>
    </dgm:pt>
    <dgm:pt modelId="{276EB217-389D-4B5B-BF72-D32D4FA967B3}" type="pres">
      <dgm:prSet presAssocID="{4EC05B40-DA1C-4E15-BDEE-A2A84BC08B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FCB66D-02B8-4742-8CDA-6770E0143C82}" type="pres">
      <dgm:prSet presAssocID="{4EC05B40-DA1C-4E15-BDEE-A2A84BC08B64}" presName="spaceRect" presStyleCnt="0"/>
      <dgm:spPr/>
    </dgm:pt>
    <dgm:pt modelId="{FB06B215-4E50-4076-8F4A-DD8D978CA935}" type="pres">
      <dgm:prSet presAssocID="{4EC05B40-DA1C-4E15-BDEE-A2A84BC08B64}" presName="textRect" presStyleLbl="revTx" presStyleIdx="0" presStyleCnt="3">
        <dgm:presLayoutVars>
          <dgm:chMax val="1"/>
          <dgm:chPref val="1"/>
        </dgm:presLayoutVars>
      </dgm:prSet>
      <dgm:spPr/>
    </dgm:pt>
    <dgm:pt modelId="{EEADB726-FEDC-42BF-ADB8-7480855D515C}" type="pres">
      <dgm:prSet presAssocID="{3639161C-D275-46E9-98B0-899938EC3029}" presName="sibTrans" presStyleCnt="0"/>
      <dgm:spPr/>
    </dgm:pt>
    <dgm:pt modelId="{4D6E9967-3D8B-42C8-8613-D2F3EA1FDAFE}" type="pres">
      <dgm:prSet presAssocID="{6884DA5A-6C6F-42C0-866F-5938B6FFB32B}" presName="compNode" presStyleCnt="0"/>
      <dgm:spPr/>
    </dgm:pt>
    <dgm:pt modelId="{B0021D53-20E4-4622-8FFE-2A5679406580}" type="pres">
      <dgm:prSet presAssocID="{6884DA5A-6C6F-42C0-866F-5938B6FFB3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26C327B-A5AC-4B1A-AD69-ED54713D0C50}" type="pres">
      <dgm:prSet presAssocID="{6884DA5A-6C6F-42C0-866F-5938B6FFB32B}" presName="spaceRect" presStyleCnt="0"/>
      <dgm:spPr/>
    </dgm:pt>
    <dgm:pt modelId="{1F9F0172-F7CF-4E6F-A9C2-B920D0B8E422}" type="pres">
      <dgm:prSet presAssocID="{6884DA5A-6C6F-42C0-866F-5938B6FFB32B}" presName="textRect" presStyleLbl="revTx" presStyleIdx="1" presStyleCnt="3">
        <dgm:presLayoutVars>
          <dgm:chMax val="1"/>
          <dgm:chPref val="1"/>
        </dgm:presLayoutVars>
      </dgm:prSet>
      <dgm:spPr/>
    </dgm:pt>
    <dgm:pt modelId="{679531AC-4B6A-4BAD-BEF6-EFE193F6AB8F}" type="pres">
      <dgm:prSet presAssocID="{75CECDFF-3619-4B59-BAEA-DD9034C8F43D}" presName="sibTrans" presStyleCnt="0"/>
      <dgm:spPr/>
    </dgm:pt>
    <dgm:pt modelId="{8F0E05DE-4EAE-467D-A2CD-32EEB330097D}" type="pres">
      <dgm:prSet presAssocID="{4B6D2D6A-5C04-49D3-89D3-D3B8C3B4C67E}" presName="compNode" presStyleCnt="0"/>
      <dgm:spPr/>
    </dgm:pt>
    <dgm:pt modelId="{12BC097A-138A-4691-89D3-B3CE9DC3BBE1}" type="pres">
      <dgm:prSet presAssocID="{4B6D2D6A-5C04-49D3-89D3-D3B8C3B4C6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8267BE78-63F2-4DF7-81C3-4FF084514C73}" type="pres">
      <dgm:prSet presAssocID="{4B6D2D6A-5C04-49D3-89D3-D3B8C3B4C67E}" presName="spaceRect" presStyleCnt="0"/>
      <dgm:spPr/>
    </dgm:pt>
    <dgm:pt modelId="{8ACC816E-4A70-4A0B-A466-32BD56251572}" type="pres">
      <dgm:prSet presAssocID="{4B6D2D6A-5C04-49D3-89D3-D3B8C3B4C6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94B613-D180-4A44-9B44-8F180F57F919}" type="presOf" srcId="{AE4524C1-53CF-4CD7-BB69-1F352B2F201C}" destId="{99E6EEEB-B5B0-4F0F-9BA9-EDD331C813AE}" srcOrd="0" destOrd="0" presId="urn:microsoft.com/office/officeart/2018/2/layout/IconLabelList"/>
    <dgm:cxn modelId="{C7E7F663-5893-4528-9317-061AE39559FA}" type="presOf" srcId="{4B6D2D6A-5C04-49D3-89D3-D3B8C3B4C67E}" destId="{8ACC816E-4A70-4A0B-A466-32BD56251572}" srcOrd="0" destOrd="0" presId="urn:microsoft.com/office/officeart/2018/2/layout/IconLabelList"/>
    <dgm:cxn modelId="{037F8449-50D0-4FFE-B0B0-03606DE64ED3}" srcId="{AE4524C1-53CF-4CD7-BB69-1F352B2F201C}" destId="{4B6D2D6A-5C04-49D3-89D3-D3B8C3B4C67E}" srcOrd="2" destOrd="0" parTransId="{46ACA199-EE7C-4A1D-9F62-7A10A415D2D5}" sibTransId="{6C664AC9-3B90-4592-ADF6-D57D2949A33D}"/>
    <dgm:cxn modelId="{0E74B45A-07F2-494A-A0F4-02FA1C9A632D}" srcId="{AE4524C1-53CF-4CD7-BB69-1F352B2F201C}" destId="{6884DA5A-6C6F-42C0-866F-5938B6FFB32B}" srcOrd="1" destOrd="0" parTransId="{A9FEBBDB-8D5A-4F8F-AD8A-96E5963DACDF}" sibTransId="{75CECDFF-3619-4B59-BAEA-DD9034C8F43D}"/>
    <dgm:cxn modelId="{37E1D4A0-E176-4EC0-B2F5-B8562F87A42D}" type="presOf" srcId="{6884DA5A-6C6F-42C0-866F-5938B6FFB32B}" destId="{1F9F0172-F7CF-4E6F-A9C2-B920D0B8E422}" srcOrd="0" destOrd="0" presId="urn:microsoft.com/office/officeart/2018/2/layout/IconLabelList"/>
    <dgm:cxn modelId="{752E0AB2-AA0E-450F-8F05-25DFBFB90B25}" srcId="{AE4524C1-53CF-4CD7-BB69-1F352B2F201C}" destId="{4EC05B40-DA1C-4E15-BDEE-A2A84BC08B64}" srcOrd="0" destOrd="0" parTransId="{8EF598F3-3A61-448B-90FE-141F1B3BD985}" sibTransId="{3639161C-D275-46E9-98B0-899938EC3029}"/>
    <dgm:cxn modelId="{F1F4E9D6-AD07-488C-9789-07CD795B4E4C}" type="presOf" srcId="{4EC05B40-DA1C-4E15-BDEE-A2A84BC08B64}" destId="{FB06B215-4E50-4076-8F4A-DD8D978CA935}" srcOrd="0" destOrd="0" presId="urn:microsoft.com/office/officeart/2018/2/layout/IconLabelList"/>
    <dgm:cxn modelId="{34ACB68B-D56A-4272-8186-F7B0864636C1}" type="presParOf" srcId="{99E6EEEB-B5B0-4F0F-9BA9-EDD331C813AE}" destId="{BA402396-1B1A-41A4-9B88-B0717BAF1302}" srcOrd="0" destOrd="0" presId="urn:microsoft.com/office/officeart/2018/2/layout/IconLabelList"/>
    <dgm:cxn modelId="{E3EB31CB-646F-45D1-86E2-0EFF8E27B361}" type="presParOf" srcId="{BA402396-1B1A-41A4-9B88-B0717BAF1302}" destId="{276EB217-389D-4B5B-BF72-D32D4FA967B3}" srcOrd="0" destOrd="0" presId="urn:microsoft.com/office/officeart/2018/2/layout/IconLabelList"/>
    <dgm:cxn modelId="{64AF0350-EEED-477C-9691-28A20D9F6C50}" type="presParOf" srcId="{BA402396-1B1A-41A4-9B88-B0717BAF1302}" destId="{00FCB66D-02B8-4742-8CDA-6770E0143C82}" srcOrd="1" destOrd="0" presId="urn:microsoft.com/office/officeart/2018/2/layout/IconLabelList"/>
    <dgm:cxn modelId="{E94BA558-733B-4625-B4E9-75B778076604}" type="presParOf" srcId="{BA402396-1B1A-41A4-9B88-B0717BAF1302}" destId="{FB06B215-4E50-4076-8F4A-DD8D978CA935}" srcOrd="2" destOrd="0" presId="urn:microsoft.com/office/officeart/2018/2/layout/IconLabelList"/>
    <dgm:cxn modelId="{68ED74E2-DB45-4035-BFBE-872B315A36B1}" type="presParOf" srcId="{99E6EEEB-B5B0-4F0F-9BA9-EDD331C813AE}" destId="{EEADB726-FEDC-42BF-ADB8-7480855D515C}" srcOrd="1" destOrd="0" presId="urn:microsoft.com/office/officeart/2018/2/layout/IconLabelList"/>
    <dgm:cxn modelId="{D766D938-79B3-4BA9-95BC-3B95D6079879}" type="presParOf" srcId="{99E6EEEB-B5B0-4F0F-9BA9-EDD331C813AE}" destId="{4D6E9967-3D8B-42C8-8613-D2F3EA1FDAFE}" srcOrd="2" destOrd="0" presId="urn:microsoft.com/office/officeart/2018/2/layout/IconLabelList"/>
    <dgm:cxn modelId="{32D486AF-84D2-4D81-8E7C-2E87AED8E200}" type="presParOf" srcId="{4D6E9967-3D8B-42C8-8613-D2F3EA1FDAFE}" destId="{B0021D53-20E4-4622-8FFE-2A5679406580}" srcOrd="0" destOrd="0" presId="urn:microsoft.com/office/officeart/2018/2/layout/IconLabelList"/>
    <dgm:cxn modelId="{98602D24-C259-46C0-BF6F-9B7EBE97BCDE}" type="presParOf" srcId="{4D6E9967-3D8B-42C8-8613-D2F3EA1FDAFE}" destId="{526C327B-A5AC-4B1A-AD69-ED54713D0C50}" srcOrd="1" destOrd="0" presId="urn:microsoft.com/office/officeart/2018/2/layout/IconLabelList"/>
    <dgm:cxn modelId="{E9F6F0FA-5779-455D-851E-69CD2BD8453A}" type="presParOf" srcId="{4D6E9967-3D8B-42C8-8613-D2F3EA1FDAFE}" destId="{1F9F0172-F7CF-4E6F-A9C2-B920D0B8E422}" srcOrd="2" destOrd="0" presId="urn:microsoft.com/office/officeart/2018/2/layout/IconLabelList"/>
    <dgm:cxn modelId="{1982801A-5BC5-4D73-A2E8-58A54A8F7B52}" type="presParOf" srcId="{99E6EEEB-B5B0-4F0F-9BA9-EDD331C813AE}" destId="{679531AC-4B6A-4BAD-BEF6-EFE193F6AB8F}" srcOrd="3" destOrd="0" presId="urn:microsoft.com/office/officeart/2018/2/layout/IconLabelList"/>
    <dgm:cxn modelId="{F19AB454-211B-46A1-AED3-6171AEF7E62B}" type="presParOf" srcId="{99E6EEEB-B5B0-4F0F-9BA9-EDD331C813AE}" destId="{8F0E05DE-4EAE-467D-A2CD-32EEB330097D}" srcOrd="4" destOrd="0" presId="urn:microsoft.com/office/officeart/2018/2/layout/IconLabelList"/>
    <dgm:cxn modelId="{E012817A-AAA2-449F-AF77-09B01FB2BC8C}" type="presParOf" srcId="{8F0E05DE-4EAE-467D-A2CD-32EEB330097D}" destId="{12BC097A-138A-4691-89D3-B3CE9DC3BBE1}" srcOrd="0" destOrd="0" presId="urn:microsoft.com/office/officeart/2018/2/layout/IconLabelList"/>
    <dgm:cxn modelId="{A02BF4CC-0F12-47F8-8040-8307B41965EE}" type="presParOf" srcId="{8F0E05DE-4EAE-467D-A2CD-32EEB330097D}" destId="{8267BE78-63F2-4DF7-81C3-4FF084514C73}" srcOrd="1" destOrd="0" presId="urn:microsoft.com/office/officeart/2018/2/layout/IconLabelList"/>
    <dgm:cxn modelId="{323E6410-884D-46E0-8C4C-99A2D92CFCE5}" type="presParOf" srcId="{8F0E05DE-4EAE-467D-A2CD-32EEB330097D}" destId="{8ACC816E-4A70-4A0B-A466-32BD562515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EB217-389D-4B5B-BF72-D32D4FA967B3}">
      <dsp:nvSpPr>
        <dsp:cNvPr id="0" name=""/>
        <dsp:cNvSpPr/>
      </dsp:nvSpPr>
      <dsp:spPr>
        <a:xfrm>
          <a:off x="632575" y="98671"/>
          <a:ext cx="601962" cy="601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6B215-4E50-4076-8F4A-DD8D978CA935}">
      <dsp:nvSpPr>
        <dsp:cNvPr id="0" name=""/>
        <dsp:cNvSpPr/>
      </dsp:nvSpPr>
      <dsp:spPr>
        <a:xfrm>
          <a:off x="264709" y="901338"/>
          <a:ext cx="1337695" cy="53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Brief overview of the analysis</a:t>
          </a:r>
        </a:p>
      </dsp:txBody>
      <dsp:txXfrm>
        <a:off x="264709" y="901338"/>
        <a:ext cx="1337695" cy="535078"/>
      </dsp:txXfrm>
    </dsp:sp>
    <dsp:sp modelId="{B0021D53-20E4-4622-8FFE-2A5679406580}">
      <dsp:nvSpPr>
        <dsp:cNvPr id="0" name=""/>
        <dsp:cNvSpPr/>
      </dsp:nvSpPr>
      <dsp:spPr>
        <a:xfrm>
          <a:off x="2204367" y="98671"/>
          <a:ext cx="601962" cy="601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F0172-F7CF-4E6F-A9C2-B920D0B8E422}">
      <dsp:nvSpPr>
        <dsp:cNvPr id="0" name=""/>
        <dsp:cNvSpPr/>
      </dsp:nvSpPr>
      <dsp:spPr>
        <a:xfrm>
          <a:off x="1836501" y="901338"/>
          <a:ext cx="1337695" cy="53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</a:rPr>
            <a:t>Objectives of the presentation</a:t>
          </a:r>
        </a:p>
      </dsp:txBody>
      <dsp:txXfrm>
        <a:off x="1836501" y="901338"/>
        <a:ext cx="1337695" cy="535078"/>
      </dsp:txXfrm>
    </dsp:sp>
    <dsp:sp modelId="{12BC097A-138A-4691-89D3-B3CE9DC3BBE1}">
      <dsp:nvSpPr>
        <dsp:cNvPr id="0" name=""/>
        <dsp:cNvSpPr/>
      </dsp:nvSpPr>
      <dsp:spPr>
        <a:xfrm>
          <a:off x="1418471" y="1770840"/>
          <a:ext cx="601962" cy="601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C816E-4A70-4A0B-A466-32BD56251572}">
      <dsp:nvSpPr>
        <dsp:cNvPr id="0" name=""/>
        <dsp:cNvSpPr/>
      </dsp:nvSpPr>
      <dsp:spPr>
        <a:xfrm>
          <a:off x="1050605" y="2573507"/>
          <a:ext cx="1337695" cy="53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</a:rPr>
            <a:t>Importance of data-driven decisions in sports</a:t>
          </a:r>
        </a:p>
      </dsp:txBody>
      <dsp:txXfrm>
        <a:off x="1050605" y="2573507"/>
        <a:ext cx="1337695" cy="535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football players huddling on a field&#10;&#10;Description automatically generated">
            <a:extLst>
              <a:ext uri="{FF2B5EF4-FFF2-40B4-BE49-F238E27FC236}">
                <a16:creationId xmlns:a16="http://schemas.microsoft.com/office/drawing/2014/main" id="{A0890E52-1BD0-F320-7463-834981E52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>
          <a:xfrm>
            <a:off x="2852790" y="10"/>
            <a:ext cx="9339209" cy="685799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A3DBA-62BC-E856-96F0-5A4694C74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955207" cy="3204134"/>
          </a:xfrm>
        </p:spPr>
        <p:txBody>
          <a:bodyPr anchor="b">
            <a:normAutofit/>
          </a:bodyPr>
          <a:lstStyle/>
          <a:p>
            <a:r>
              <a:rPr lang="en-ZA" sz="5400" b="1" dirty="0">
                <a:solidFill>
                  <a:schemeClr val="bg1"/>
                </a:solidFill>
                <a:latin typeface="Myraid"/>
              </a:rPr>
              <a:t>Manchester United’s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2876-C62B-B8DE-6F0D-F6920690C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A 2023/2024 Season</a:t>
            </a:r>
            <a:endParaRPr lang="en-ZA" sz="20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34D1D-F9CA-4654-E80C-E9A217B4C6AD}"/>
              </a:ext>
            </a:extLst>
          </p:cNvPr>
          <p:cNvCxnSpPr>
            <a:cxnSpLocks/>
          </p:cNvCxnSpPr>
          <p:nvPr/>
        </p:nvCxnSpPr>
        <p:spPr>
          <a:xfrm>
            <a:off x="509588" y="700085"/>
            <a:ext cx="790575" cy="0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4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person in a red jersey jumping in the air with a crowd in the background&#10;&#10;Description automatically generated">
            <a:extLst>
              <a:ext uri="{FF2B5EF4-FFF2-40B4-BE49-F238E27FC236}">
                <a16:creationId xmlns:a16="http://schemas.microsoft.com/office/drawing/2014/main" id="{E5513442-FFA3-3862-2B05-630F100F8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2" t="-1" r="-1" b="-1"/>
          <a:stretch/>
        </p:blipFill>
        <p:spPr>
          <a:xfrm>
            <a:off x="-9525" y="10"/>
            <a:ext cx="7810500" cy="685799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82F530-CCBC-884F-B831-7BCBC7560317}"/>
              </a:ext>
            </a:extLst>
          </p:cNvPr>
          <p:cNvSpPr txBox="1">
            <a:spLocks/>
          </p:cNvSpPr>
          <p:nvPr/>
        </p:nvSpPr>
        <p:spPr>
          <a:xfrm>
            <a:off x="8395868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Myraid"/>
              </a:rPr>
              <a:t>Introduction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8" name="Content Placeholder 2">
            <a:extLst>
              <a:ext uri="{FF2B5EF4-FFF2-40B4-BE49-F238E27FC236}">
                <a16:creationId xmlns:a16="http://schemas.microsoft.com/office/drawing/2014/main" id="{D5B0D123-C9D7-1947-035F-A91AAD3A1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802321"/>
              </p:ext>
            </p:extLst>
          </p:nvPr>
        </p:nvGraphicFramePr>
        <p:xfrm>
          <a:off x="8395868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3C90DA-29C5-151D-D15F-3FDE19F3857D}"/>
              </a:ext>
            </a:extLst>
          </p:cNvPr>
          <p:cNvCxnSpPr>
            <a:cxnSpLocks/>
          </p:cNvCxnSpPr>
          <p:nvPr/>
        </p:nvCxnSpPr>
        <p:spPr>
          <a:xfrm>
            <a:off x="8395868" y="895919"/>
            <a:ext cx="790575" cy="0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ootball player on the ground with his hands on his head&#10;&#10;Description automatically generated">
            <a:extLst>
              <a:ext uri="{FF2B5EF4-FFF2-40B4-BE49-F238E27FC236}">
                <a16:creationId xmlns:a16="http://schemas.microsoft.com/office/drawing/2014/main" id="{A3925364-AF5D-11A3-BE1D-23F72BA8A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r="41575"/>
          <a:stretch/>
        </p:blipFill>
        <p:spPr>
          <a:xfrm flipH="1">
            <a:off x="6574969" y="0"/>
            <a:ext cx="5617030" cy="6857999"/>
          </a:xfrm>
          <a:prstGeom prst="rect">
            <a:avLst/>
          </a:prstGeom>
          <a:gradFill>
            <a:gsLst>
              <a:gs pos="27000">
                <a:schemeClr val="tx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1"/>
          </a:gradFill>
          <a:effectLst>
            <a:glow>
              <a:schemeClr val="tx1">
                <a:alpha val="73000"/>
              </a:schemeClr>
            </a:glow>
            <a:softEdge rad="7112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452FB1-4A8A-9FFE-29B1-7ACDAECC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4153755"/>
            <a:ext cx="5617028" cy="2341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EBF16-45EF-825A-5B93-656DDD661967}"/>
              </a:ext>
            </a:extLst>
          </p:cNvPr>
          <p:cNvSpPr txBox="1"/>
          <p:nvPr/>
        </p:nvSpPr>
        <p:spPr>
          <a:xfrm>
            <a:off x="478972" y="162832"/>
            <a:ext cx="58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yraid"/>
              </a:rPr>
              <a:t>The Magic Trio: Key Playmakers</a:t>
            </a:r>
            <a:endParaRPr lang="en-ZA" sz="3200" b="1" dirty="0">
              <a:solidFill>
                <a:schemeClr val="bg1"/>
              </a:solidFill>
              <a:latin typeface="Myrai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213336-7E6A-1965-146D-56AD61833AA6}"/>
              </a:ext>
            </a:extLst>
          </p:cNvPr>
          <p:cNvCxnSpPr>
            <a:cxnSpLocks/>
          </p:cNvCxnSpPr>
          <p:nvPr/>
        </p:nvCxnSpPr>
        <p:spPr>
          <a:xfrm>
            <a:off x="602901" y="875741"/>
            <a:ext cx="32958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C0D29D-FBD3-F289-1C40-AC01DD6B5F2C}"/>
              </a:ext>
            </a:extLst>
          </p:cNvPr>
          <p:cNvSpPr txBox="1"/>
          <p:nvPr/>
        </p:nvSpPr>
        <p:spPr>
          <a:xfrm>
            <a:off x="478972" y="1048931"/>
            <a:ext cx="6245678" cy="227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Bruno Fernandes, Rasmus Højlund, and Alejandro Garnacho: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A0106"/>
                </a:solidFill>
                <a:latin typeface="Myraid"/>
              </a:rPr>
              <a:t>The leading contributors in terms of goals and assists.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A0106"/>
                </a:solidFill>
                <a:latin typeface="Myraid"/>
              </a:rPr>
              <a:t>Continue leveraging the playmaking abilities of Bruno Fernandes and the attacking contributions of Rasmus Højlund and Alejandro Garnacho.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A0106"/>
                </a:solidFill>
                <a:latin typeface="Myraid"/>
              </a:rPr>
              <a:t>Focus on creating more scoring opportunities through the midfield.</a:t>
            </a:r>
            <a:endParaRPr lang="en-ZA" sz="1500" dirty="0">
              <a:solidFill>
                <a:srgbClr val="DA0106"/>
              </a:solidFill>
              <a:latin typeface="Myraid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83D6B0-3E44-8257-6C60-C68B2D0D47D4}"/>
              </a:ext>
            </a:extLst>
          </p:cNvPr>
          <p:cNvCxnSpPr>
            <a:cxnSpLocks/>
          </p:cNvCxnSpPr>
          <p:nvPr/>
        </p:nvCxnSpPr>
        <p:spPr>
          <a:xfrm>
            <a:off x="2800141" y="3571316"/>
            <a:ext cx="329585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9796E-F219-DB0E-B18C-2063F57ECD02}"/>
              </a:ext>
            </a:extLst>
          </p:cNvPr>
          <p:cNvSpPr txBox="1"/>
          <p:nvPr/>
        </p:nvSpPr>
        <p:spPr>
          <a:xfrm>
            <a:off x="409575" y="209550"/>
            <a:ext cx="488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bg1"/>
                </a:solidFill>
                <a:latin typeface="Myraid"/>
              </a:rPr>
              <a:t>Most Consistent Starters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6AC8F-8A38-87C7-AB91-30A9E3E0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3280103"/>
            <a:ext cx="4676775" cy="32766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391B3-F4D5-E00D-637F-7D7EC43E7677}"/>
              </a:ext>
            </a:extLst>
          </p:cNvPr>
          <p:cNvCxnSpPr>
            <a:cxnSpLocks/>
          </p:cNvCxnSpPr>
          <p:nvPr/>
        </p:nvCxnSpPr>
        <p:spPr>
          <a:xfrm>
            <a:off x="460026" y="904316"/>
            <a:ext cx="32958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oup of football players huddling on a field&#10;&#10;Description automatically generated">
            <a:extLst>
              <a:ext uri="{FF2B5EF4-FFF2-40B4-BE49-F238E27FC236}">
                <a16:creationId xmlns:a16="http://schemas.microsoft.com/office/drawing/2014/main" id="{B35769AC-BAF3-2AEE-472D-20F4D185A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2" r="23518"/>
          <a:stretch/>
        </p:blipFill>
        <p:spPr>
          <a:xfrm>
            <a:off x="8239125" y="-1"/>
            <a:ext cx="393686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7D856-C2E2-8038-D02E-DEDDFE880A5E}"/>
              </a:ext>
            </a:extLst>
          </p:cNvPr>
          <p:cNvSpPr txBox="1"/>
          <p:nvPr/>
        </p:nvSpPr>
        <p:spPr>
          <a:xfrm>
            <a:off x="409575" y="1094437"/>
            <a:ext cx="6245678" cy="199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Andre Onana, Diogo Dalot &amp; Bruno Fernandes: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A0106"/>
                </a:solidFill>
                <a:latin typeface="Myraid"/>
              </a:rPr>
              <a:t>The most consistent players in the team.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A0106"/>
                </a:solidFill>
                <a:latin typeface="Myraid"/>
              </a:rPr>
              <a:t>High energy and less injuries.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DA0106"/>
                </a:solidFill>
                <a:latin typeface="Myraid"/>
              </a:rPr>
              <a:t>Continue to ensure that they play more games as they did.</a:t>
            </a:r>
          </a:p>
          <a:p>
            <a:pPr>
              <a:lnSpc>
                <a:spcPct val="150000"/>
              </a:lnSpc>
            </a:pPr>
            <a:endParaRPr lang="en-ZA" sz="1500" dirty="0">
              <a:solidFill>
                <a:srgbClr val="DA0106"/>
              </a:solidFill>
              <a:latin typeface="Myrai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8C3F63-2594-DC3D-461C-D524A3746490}"/>
              </a:ext>
            </a:extLst>
          </p:cNvPr>
          <p:cNvCxnSpPr>
            <a:cxnSpLocks/>
          </p:cNvCxnSpPr>
          <p:nvPr/>
        </p:nvCxnSpPr>
        <p:spPr>
          <a:xfrm>
            <a:off x="2000041" y="2933141"/>
            <a:ext cx="329585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2892</TotalTime>
  <Words>116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Myraid</vt:lpstr>
      <vt:lpstr>AccentBoxVTI</vt:lpstr>
      <vt:lpstr>Manchester United’s Performance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thapelo maloka</dc:creator>
  <cp:lastModifiedBy>thapelo maloka</cp:lastModifiedBy>
  <cp:revision>1</cp:revision>
  <dcterms:created xsi:type="dcterms:W3CDTF">2024-06-05T18:32:22Z</dcterms:created>
  <dcterms:modified xsi:type="dcterms:W3CDTF">2024-06-07T18:44:43Z</dcterms:modified>
</cp:coreProperties>
</file>