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73" r:id="rId5"/>
    <p:sldId id="259" r:id="rId6"/>
    <p:sldId id="260" r:id="rId7"/>
    <p:sldId id="263" r:id="rId8"/>
    <p:sldId id="264" r:id="rId9"/>
    <p:sldId id="270" r:id="rId10"/>
    <p:sldId id="271" r:id="rId11"/>
    <p:sldId id="27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D97BC7-5AD4-4595-8532-0CAE2CBE5DA5}" type="datetimeFigureOut">
              <a:rPr lang="en-IN" smtClean="0"/>
              <a:t>20-10-2024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C67E8C-B798-4339-BFB9-148EB07B1C9F}" type="slidenum">
              <a:rPr lang="en-IN" smtClean="0"/>
              <a:t>‹#›</a:t>
            </a:fld>
            <a:endParaRPr lang="en-IN"/>
          </a:p>
        </p:txBody>
      </p:sp>
    </p:spTree>
    <p:extLst>
      <p:ext uri="{BB962C8B-B14F-4D97-AF65-F5344CB8AC3E}">
        <p14:creationId xmlns:p14="http://schemas.microsoft.com/office/powerpoint/2010/main" val="3113966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20/10/2024</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109/ICSIIT.2017.33" TargetMode="External"/><Relationship Id="rId7" Type="http://schemas.openxmlformats.org/officeDocument/2006/relationships/hyperlink" Target="https://doi:10.1109/ICCPCT61902.2024.1067268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i.org/10.1109/ICBIR57571.2023.10147638" TargetMode="External"/><Relationship Id="rId5" Type="http://schemas.openxmlformats.org/officeDocument/2006/relationships/hyperlink" Target="https://doi/10.1109/SKIMA.2015.7400049" TargetMode="External"/><Relationship Id="rId4" Type="http://schemas.openxmlformats.org/officeDocument/2006/relationships/hyperlink" Target="https://doi.org/10.1109/ICCPCT61902.2024.10672688"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US" b="0" dirty="0">
                <a:solidFill>
                  <a:schemeClr val="tx1"/>
                </a:solidFill>
              </a:rPr>
              <a:t>Goonj - Providing Materials of Relief and Rehabilitation After Disaster Like Floods</a:t>
            </a:r>
            <a:endParaRPr lang="en-US" dirty="0">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panose="02040503050406030204" pitchFamily="18" charset="0"/>
                <a:ea typeface="Cambria" panose="02040503050406030204" pitchFamily="18" charset="0"/>
              </a:rPr>
              <a:t>Batch Number: CSE49</a:t>
            </a:r>
            <a:endParaRPr>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a:solidFill>
                            <a:srgbClr val="17365D"/>
                          </a:solidFill>
                        </a:rPr>
                        <a:t>Roll Number</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a:solidFill>
                            <a:srgbClr val="17365D"/>
                          </a:solidFill>
                        </a:rPr>
                        <a:t>Student Name</a:t>
                      </a:r>
                      <a:endParaRPr sz="1800" b="1" u="none" strike="noStrike" cap="none">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a:solidFill>
                  <a:srgbClr val="17365D"/>
                </a:solidFill>
                <a:latin typeface="Cambria" panose="02040503050406030204" pitchFamily="18" charset="0"/>
                <a:ea typeface="Cambria" panose="02040503050406030204" pitchFamily="18" charset="0"/>
                <a:cs typeface="Verdana"/>
                <a:sym typeface="Verdana"/>
              </a:rPr>
              <a:t>Under the Supervision of,</a:t>
            </a:r>
            <a:endParaRPr>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GB" sz="1700" b="1">
                <a:solidFill>
                  <a:srgbClr val="17365D"/>
                </a:solidFill>
                <a:latin typeface="Cambria"/>
                <a:ea typeface="Cambria"/>
                <a:cs typeface="Verdana"/>
                <a:sym typeface="Verdana"/>
              </a:rPr>
              <a:t>Ms. Megha D Bengaluru</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a:solidFill>
                  <a:srgbClr val="17365D"/>
                </a:solidFill>
                <a:latin typeface="Cambria"/>
                <a:ea typeface="Cambria"/>
                <a:cs typeface="Verdana"/>
                <a:sym typeface="Verdana"/>
              </a:rPr>
              <a:t>Assistant</a:t>
            </a:r>
            <a:r>
              <a:rPr lang="en-GB" sz="1700" b="1" i="0" u="none" strike="noStrike" cap="none">
                <a:solidFill>
                  <a:srgbClr val="17365D"/>
                </a:solidFill>
                <a:latin typeface="Cambria"/>
                <a:ea typeface="Cambria"/>
                <a:cs typeface="Verdana"/>
                <a:sym typeface="Verdana"/>
              </a:rPr>
              <a:t> Professor</a:t>
            </a:r>
            <a:endParaRPr>
              <a:latin typeface="Cambria"/>
              <a:ea typeface="Cambria"/>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a:solidFill>
                  <a:srgbClr val="17365D"/>
                </a:solidFill>
                <a:latin typeface="Cambria" panose="02040503050406030204" pitchFamily="18" charset="0"/>
                <a:ea typeface="Cambria" panose="02040503050406030204" pitchFamily="18" charset="0"/>
                <a:cs typeface="Verdana"/>
                <a:sym typeface="Verdana"/>
              </a:rPr>
              <a:t>Presidency University</a:t>
            </a:r>
            <a:endParaRPr>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err="1">
                <a:solidFill>
                  <a:schemeClr val="tx1"/>
                </a:solidFill>
                <a:latin typeface="Cambria" panose="02040503050406030204" pitchFamily="18" charset="0"/>
                <a:ea typeface="Cambria" panose="02040503050406030204" pitchFamily="18" charset="0"/>
                <a:cs typeface="Verdana"/>
                <a:sym typeface="Verdana"/>
              </a:rPr>
              <a:t>B.Tech</a:t>
            </a:r>
            <a:endPar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err="1">
                <a:solidFill>
                  <a:schemeClr val="tx1"/>
                </a:solidFill>
                <a:latin typeface="Cambria" panose="02040503050406030204" pitchFamily="18" charset="0"/>
                <a:ea typeface="Cambria" panose="02040503050406030204" pitchFamily="18" charset="0"/>
                <a:cs typeface="Verdana"/>
                <a:sym typeface="Verdana"/>
              </a:rPr>
              <a:t>Dr.Asif</a:t>
            </a:r>
            <a:r>
              <a:rPr lang="en-US" sz="2000" b="1">
                <a:solidFill>
                  <a:schemeClr val="tx1"/>
                </a:solidFill>
                <a:latin typeface="Cambria" panose="02040503050406030204" pitchFamily="18" charset="0"/>
                <a:ea typeface="Cambria" panose="02040503050406030204" pitchFamily="18" charset="0"/>
                <a:cs typeface="Verdana"/>
                <a:sym typeface="Verdana"/>
              </a:rPr>
              <a:t> Mohammed</a:t>
            </a:r>
          </a:p>
          <a:p>
            <a:pPr marL="0" marR="0" lvl="0" indent="0" rtl="0">
              <a:spcBef>
                <a:spcPts val="0"/>
              </a:spcBef>
              <a:spcAft>
                <a:spcPts val="0"/>
              </a:spcAft>
              <a:buClr>
                <a:srgbClr val="17365D"/>
              </a:buClr>
              <a:buSzPct val="100000"/>
              <a:buFont typeface="Arial"/>
              <a:buNone/>
            </a:pPr>
            <a:r>
              <a:rPr lang="en-US" sz="2000" b="1" i="0" u="none" strike="noStrike" cap="none">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sv-SE" sz="2000" b="1" i="0" u="none" strike="noStrike" cap="none">
                <a:solidFill>
                  <a:schemeClr val="tx1"/>
                </a:solidFill>
                <a:latin typeface="Cambria" panose="02040503050406030204" pitchFamily="18" charset="0"/>
                <a:ea typeface="Cambria" panose="02040503050406030204" pitchFamily="18" charset="0"/>
                <a:cs typeface="Verdana"/>
                <a:sym typeface="Verdana"/>
              </a:rPr>
              <a:t>Mr.Amarnath J L ( AP) / Dr. Jayanthi</a:t>
            </a:r>
          </a:p>
          <a:p>
            <a:pPr marL="0" marR="0" lvl="0" indent="0" rtl="0">
              <a:spcBef>
                <a:spcPts val="0"/>
              </a:spcBef>
              <a:spcAft>
                <a:spcPts val="0"/>
              </a:spcAft>
              <a:buClr>
                <a:srgbClr val="17365D"/>
              </a:buClr>
              <a:buSzPct val="100000"/>
              <a:buFont typeface="Arial"/>
              <a:buNone/>
            </a:pPr>
            <a:r>
              <a:rPr lang="sv-SE" sz="2000" b="1" i="0" u="none" strike="noStrike" cap="none">
                <a:solidFill>
                  <a:schemeClr val="tx1"/>
                </a:solidFill>
                <a:latin typeface="Cambria" panose="02040503050406030204" pitchFamily="18" charset="0"/>
                <a:ea typeface="Cambria" panose="02040503050406030204" pitchFamily="18" charset="0"/>
                <a:cs typeface="Verdana"/>
                <a:sym typeface="Verdana"/>
              </a:rPr>
              <a:t>Kamalasekaran</a:t>
            </a:r>
            <a:endPar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a:solidFill>
                <a:schemeClr val="tx1"/>
              </a:solidFill>
              <a:latin typeface="Cambria" panose="02040503050406030204" pitchFamily="18" charset="0"/>
              <a:ea typeface="Cambria" panose="02040503050406030204" pitchFamily="18" charset="0"/>
              <a:cs typeface="Verdana"/>
              <a:sym typeface="Verdana"/>
            </a:endParaRPr>
          </a:p>
        </p:txBody>
      </p:sp>
      <p:graphicFrame>
        <p:nvGraphicFramePr>
          <p:cNvPr id="3" name="Table 2">
            <a:extLst>
              <a:ext uri="{FF2B5EF4-FFF2-40B4-BE49-F238E27FC236}">
                <a16:creationId xmlns:a16="http://schemas.microsoft.com/office/drawing/2014/main" id="{D3F96907-6368-7EA5-7502-A4AB91202C34}"/>
              </a:ext>
            </a:extLst>
          </p:cNvPr>
          <p:cNvGraphicFramePr>
            <a:graphicFrameLocks noGrp="1"/>
          </p:cNvGraphicFramePr>
          <p:nvPr>
            <p:extLst>
              <p:ext uri="{D42A27DB-BD31-4B8C-83A1-F6EECF244321}">
                <p14:modId xmlns:p14="http://schemas.microsoft.com/office/powerpoint/2010/main" val="807743473"/>
              </p:ext>
            </p:extLst>
          </p:nvPr>
        </p:nvGraphicFramePr>
        <p:xfrm>
          <a:off x="786302" y="2720052"/>
          <a:ext cx="4675236" cy="1828800"/>
        </p:xfrm>
        <a:graphic>
          <a:graphicData uri="http://schemas.openxmlformats.org/drawingml/2006/table">
            <a:tbl>
              <a:tblPr firstRow="1" bandRow="1"/>
              <a:tblGrid>
                <a:gridCol w="2337618">
                  <a:extLst>
                    <a:ext uri="{9D8B030D-6E8A-4147-A177-3AD203B41FA5}">
                      <a16:colId xmlns:a16="http://schemas.microsoft.com/office/drawing/2014/main" val="1188500534"/>
                    </a:ext>
                  </a:extLst>
                </a:gridCol>
                <a:gridCol w="2337618">
                  <a:extLst>
                    <a:ext uri="{9D8B030D-6E8A-4147-A177-3AD203B41FA5}">
                      <a16:colId xmlns:a16="http://schemas.microsoft.com/office/drawing/2014/main" val="1261546457"/>
                    </a:ext>
                  </a:extLst>
                </a:gridCol>
              </a:tblGrid>
              <a:tr h="342204">
                <a:tc>
                  <a:txBody>
                    <a:bodyPr/>
                    <a:lstStyle/>
                    <a:p>
                      <a:endParaRPr lang="en-US"/>
                    </a:p>
                  </a:txBody>
                  <a:tcPr/>
                </a:tc>
                <a:tc>
                  <a:txBody>
                    <a:bodyPr/>
                    <a:lstStyle/>
                    <a:p>
                      <a:endParaRPr lang="en-US"/>
                    </a:p>
                  </a:txBody>
                  <a:tcPr/>
                </a:tc>
                <a:extLst>
                  <a:ext uri="{0D108BD9-81ED-4DB2-BD59-A6C34878D82A}">
                    <a16:rowId xmlns:a16="http://schemas.microsoft.com/office/drawing/2014/main" val="3473688638"/>
                  </a:ext>
                </a:extLst>
              </a:tr>
              <a:tr h="342204">
                <a:tc>
                  <a:txBody>
                    <a:bodyPr/>
                    <a:lstStyle/>
                    <a:p>
                      <a:pPr lvl="0">
                        <a:buNone/>
                      </a:pPr>
                      <a:r>
                        <a:rPr lang="en-US" dirty="0"/>
                        <a:t>Anurag Kumar</a:t>
                      </a:r>
                    </a:p>
                  </a:txBody>
                  <a:tcPr/>
                </a:tc>
                <a:tc>
                  <a:txBody>
                    <a:bodyPr/>
                    <a:lstStyle/>
                    <a:p>
                      <a:r>
                        <a:rPr lang="en-US"/>
                        <a:t>20211CSE0347</a:t>
                      </a:r>
                    </a:p>
                  </a:txBody>
                  <a:tcPr/>
                </a:tc>
                <a:extLst>
                  <a:ext uri="{0D108BD9-81ED-4DB2-BD59-A6C34878D82A}">
                    <a16:rowId xmlns:a16="http://schemas.microsoft.com/office/drawing/2014/main" val="599426472"/>
                  </a:ext>
                </a:extLst>
              </a:tr>
              <a:tr h="342204">
                <a:tc>
                  <a:txBody>
                    <a:bodyPr/>
                    <a:lstStyle/>
                    <a:p>
                      <a:r>
                        <a:rPr lang="en-US"/>
                        <a:t>Hruthvik H S</a:t>
                      </a:r>
                    </a:p>
                  </a:txBody>
                  <a:tcPr/>
                </a:tc>
                <a:tc>
                  <a:txBody>
                    <a:bodyPr/>
                    <a:lstStyle/>
                    <a:p>
                      <a:r>
                        <a:rPr lang="en-US"/>
                        <a:t>20211CSE0348</a:t>
                      </a:r>
                    </a:p>
                  </a:txBody>
                  <a:tcPr/>
                </a:tc>
                <a:extLst>
                  <a:ext uri="{0D108BD9-81ED-4DB2-BD59-A6C34878D82A}">
                    <a16:rowId xmlns:a16="http://schemas.microsoft.com/office/drawing/2014/main" val="3948636216"/>
                  </a:ext>
                </a:extLst>
              </a:tr>
              <a:tr h="342204">
                <a:tc>
                  <a:txBody>
                    <a:bodyPr/>
                    <a:lstStyle/>
                    <a:p>
                      <a:r>
                        <a:rPr lang="en-US"/>
                        <a:t>Ananth Vardhan </a:t>
                      </a:r>
                    </a:p>
                  </a:txBody>
                  <a:tcPr/>
                </a:tc>
                <a:tc>
                  <a:txBody>
                    <a:bodyPr/>
                    <a:lstStyle/>
                    <a:p>
                      <a:r>
                        <a:rPr lang="en-US"/>
                        <a:t>20211CSE0376</a:t>
                      </a:r>
                    </a:p>
                  </a:txBody>
                  <a:tcPr/>
                </a:tc>
                <a:extLst>
                  <a:ext uri="{0D108BD9-81ED-4DB2-BD59-A6C34878D82A}">
                    <a16:rowId xmlns:a16="http://schemas.microsoft.com/office/drawing/2014/main" val="2909516541"/>
                  </a:ext>
                </a:extLst>
              </a:tr>
              <a:tr h="342204">
                <a:tc>
                  <a:txBody>
                    <a:bodyPr/>
                    <a:lstStyle/>
                    <a:p>
                      <a:r>
                        <a:rPr lang="en-US" err="1"/>
                        <a:t>Thaqiya</a:t>
                      </a:r>
                      <a:r>
                        <a:rPr lang="en-US"/>
                        <a:t> Aman S</a:t>
                      </a:r>
                    </a:p>
                  </a:txBody>
                  <a:tcPr/>
                </a:tc>
                <a:tc>
                  <a:txBody>
                    <a:bodyPr/>
                    <a:lstStyle/>
                    <a:p>
                      <a:r>
                        <a:rPr lang="en-US" dirty="0"/>
                        <a:t>20211CSE0398</a:t>
                      </a:r>
                    </a:p>
                  </a:txBody>
                  <a:tcPr/>
                </a:tc>
                <a:extLst>
                  <a:ext uri="{0D108BD9-81ED-4DB2-BD59-A6C34878D82A}">
                    <a16:rowId xmlns:a16="http://schemas.microsoft.com/office/drawing/2014/main" val="2293795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a:latin typeface="Cambria" panose="02040503050406030204" pitchFamily="18" charset="0"/>
                <a:ea typeface="Cambria" panose="02040503050406030204" pitchFamily="18" charset="0"/>
              </a:rPr>
              <a:t>References (IEEE Paper format)</a:t>
            </a:r>
            <a:endParaRPr>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495300" indent="-342900">
              <a:spcBef>
                <a:spcPts val="0"/>
              </a:spcBef>
            </a:pPr>
            <a:r>
              <a:rPr lang="en-US" sz="1800">
                <a:latin typeface="Cambria"/>
              </a:rPr>
              <a:t>Schwab, A. J. M., Omaña, J. E. C., </a:t>
            </a:r>
            <a:r>
              <a:rPr lang="en-US" sz="1800" err="1">
                <a:latin typeface="Cambria"/>
              </a:rPr>
              <a:t>Roazol</a:t>
            </a:r>
            <a:r>
              <a:rPr lang="en-US" sz="1800">
                <a:latin typeface="Cambria"/>
              </a:rPr>
              <a:t>, K. V., Abe, T. A. Y., &amp; </a:t>
            </a:r>
            <a:r>
              <a:rPr lang="en-US" sz="1800" err="1">
                <a:latin typeface="Cambria"/>
              </a:rPr>
              <a:t>Fabito</a:t>
            </a:r>
            <a:r>
              <a:rPr lang="en-US" sz="1800">
                <a:latin typeface="Cambria"/>
              </a:rPr>
              <a:t>, B. S. (2017). </a:t>
            </a:r>
            <a:r>
              <a:rPr lang="en-US" sz="1800" err="1">
                <a:latin typeface="Cambria"/>
              </a:rPr>
              <a:t>iSagip</a:t>
            </a:r>
            <a:r>
              <a:rPr lang="en-US" sz="1800">
                <a:latin typeface="Cambria"/>
              </a:rPr>
              <a:t>: A crowdsource disaster relief and monitoring application framework. In </a:t>
            </a:r>
            <a:r>
              <a:rPr lang="en-US" sz="1800" i="1">
                <a:latin typeface="Cambria"/>
              </a:rPr>
              <a:t>Proceedings of the 2017 International Conference on Soft Computing, Intelligent System and Information Technology (ICSIIT)</a:t>
            </a:r>
            <a:r>
              <a:rPr lang="en-US" sz="1800">
                <a:latin typeface="Cambria"/>
              </a:rPr>
              <a:t>. IEEE. </a:t>
            </a:r>
            <a:r>
              <a:rPr lang="en-US" sz="1800">
                <a:latin typeface="Cambria"/>
                <a:hlinkClick r:id="rId3"/>
              </a:rPr>
              <a:t>https://doi.org/10.1109/ICSIIT.2017.33</a:t>
            </a:r>
            <a:endParaRPr lang="en-US" sz="1800">
              <a:latin typeface="Cambria"/>
            </a:endParaRPr>
          </a:p>
          <a:p>
            <a:pPr marL="495300" indent="-342900">
              <a:spcBef>
                <a:spcPts val="0"/>
              </a:spcBef>
            </a:pPr>
            <a:endParaRPr lang="en-US" sz="1800">
              <a:latin typeface="Cambria"/>
            </a:endParaRPr>
          </a:p>
          <a:p>
            <a:pPr marL="495300" indent="-342900">
              <a:spcBef>
                <a:spcPts val="0"/>
              </a:spcBef>
            </a:pPr>
            <a:r>
              <a:rPr lang="en-US" sz="1800">
                <a:latin typeface="Cambria"/>
              </a:rPr>
              <a:t>Authors. (2024). Spot light: A disaster safety assistance mobile application with disaster alert, rescue center search, relief apply, and seeking help features. In </a:t>
            </a:r>
            <a:r>
              <a:rPr lang="en-US" sz="1800" i="1">
                <a:latin typeface="Cambria"/>
              </a:rPr>
              <a:t>Proceedings of the 2024 7th International Conference on Circuit Power and Computing Technologies (ICCPCT)</a:t>
            </a:r>
            <a:r>
              <a:rPr lang="en-US" sz="1800">
                <a:latin typeface="Cambria"/>
              </a:rPr>
              <a:t>. IEEE. </a:t>
            </a:r>
            <a:r>
              <a:rPr lang="en-US" sz="1800">
                <a:latin typeface="Cambria"/>
                <a:hlinkClick r:id="rId4"/>
              </a:rPr>
              <a:t>https://doi.org/10.1109/ICCPCT61902.2024.10672688</a:t>
            </a:r>
            <a:endParaRPr lang="en-US" sz="1800">
              <a:latin typeface="Cambria"/>
            </a:endParaRPr>
          </a:p>
          <a:p>
            <a:pPr marL="495300" indent="-342900">
              <a:spcBef>
                <a:spcPts val="0"/>
              </a:spcBef>
            </a:pPr>
            <a:endParaRPr lang="en-US" sz="1800">
              <a:latin typeface="Cambria"/>
            </a:endParaRPr>
          </a:p>
          <a:p>
            <a:pPr marL="495300" indent="-342900">
              <a:spcBef>
                <a:spcPts val="0"/>
              </a:spcBef>
            </a:pPr>
            <a:r>
              <a:rPr lang="en-US" sz="1800">
                <a:latin typeface="Cambria"/>
              </a:rPr>
              <a:t>S. </a:t>
            </a:r>
            <a:r>
              <a:rPr lang="en-US" sz="1800" err="1">
                <a:latin typeface="Cambria"/>
              </a:rPr>
              <a:t>Khwanpheng</a:t>
            </a:r>
            <a:r>
              <a:rPr lang="en-US" sz="1800">
                <a:latin typeface="Cambria"/>
              </a:rPr>
              <a:t>, K. T. Lwin, R. </a:t>
            </a:r>
            <a:r>
              <a:rPr lang="en-US" sz="1800" err="1">
                <a:latin typeface="Cambria"/>
              </a:rPr>
              <a:t>Chaisricharoen</a:t>
            </a:r>
            <a:r>
              <a:rPr lang="en-US" sz="1800">
                <a:latin typeface="Cambria"/>
              </a:rPr>
              <a:t> and P. </a:t>
            </a:r>
            <a:r>
              <a:rPr lang="en-US" sz="1800" err="1">
                <a:latin typeface="Cambria"/>
              </a:rPr>
              <a:t>Temdee</a:t>
            </a:r>
            <a:r>
              <a:rPr lang="en-US" sz="1800">
                <a:latin typeface="Cambria"/>
              </a:rPr>
              <a:t>, "Collaborative crosschecking system of observed loss estimation for disaster relief management," </a:t>
            </a:r>
            <a:r>
              <a:rPr lang="en-US" sz="1800" i="1">
                <a:latin typeface="Cambria"/>
              </a:rPr>
              <a:t>2015 9th International Conference on Software, Knowledge, Information Management and Applications (SKIMA)</a:t>
            </a:r>
            <a:r>
              <a:rPr lang="en-US" sz="1800">
                <a:latin typeface="Cambria"/>
              </a:rPr>
              <a:t>, Kathmandu, Nepal, 2015, pp. 1-5, </a:t>
            </a:r>
            <a:r>
              <a:rPr lang="en-US" sz="1800">
                <a:latin typeface="Cambria"/>
                <a:hlinkClick r:id="rId5"/>
              </a:rPr>
              <a:t>https://doi.org/10.1109/SKIMA.2015.7400049</a:t>
            </a:r>
            <a:r>
              <a:rPr lang="en-US" sz="1800">
                <a:latin typeface="Cambria"/>
              </a:rPr>
              <a:t>.</a:t>
            </a:r>
          </a:p>
          <a:p>
            <a:pPr marL="495300" indent="-342900">
              <a:spcBef>
                <a:spcPts val="0"/>
              </a:spcBef>
            </a:pPr>
            <a:endParaRPr lang="en-US" sz="1800">
              <a:latin typeface="Cambria"/>
            </a:endParaRPr>
          </a:p>
          <a:p>
            <a:pPr marL="495300" indent="-342900">
              <a:spcBef>
                <a:spcPts val="0"/>
              </a:spcBef>
            </a:pPr>
            <a:r>
              <a:rPr lang="en-US" sz="1800">
                <a:latin typeface="Cambria"/>
              </a:rPr>
              <a:t>Escolano, V. J. C., Caballero, A. R., Albina, E. M., Hernandez, A. A., &amp; </a:t>
            </a:r>
            <a:r>
              <a:rPr lang="en-US" sz="1800" err="1">
                <a:latin typeface="Cambria"/>
              </a:rPr>
              <a:t>Juanatas</a:t>
            </a:r>
            <a:r>
              <a:rPr lang="en-US" sz="1800">
                <a:latin typeface="Cambria"/>
              </a:rPr>
              <a:t>, R. A. (2023). Acceptance of mobile application on disaster preparedness: Towards decision intelligence in disaster management. In </a:t>
            </a:r>
            <a:r>
              <a:rPr lang="en-US" sz="1800" i="1">
                <a:latin typeface="Cambria"/>
              </a:rPr>
              <a:t>Proceedings of the 2023 8th International Conference on Business and Industrial Research (ICBIR)</a:t>
            </a:r>
            <a:r>
              <a:rPr lang="en-US" sz="1800">
                <a:latin typeface="Cambria"/>
              </a:rPr>
              <a:t>. IEEE. </a:t>
            </a:r>
            <a:r>
              <a:rPr lang="en-US" sz="1800">
                <a:latin typeface="Cambria"/>
                <a:hlinkClick r:id="rId6"/>
              </a:rPr>
              <a:t>https://doi.org/10.1109/ICBIR57571.2023.10147638</a:t>
            </a:r>
            <a:endParaRPr lang="en-US" sz="1800">
              <a:latin typeface="Cambria"/>
            </a:endParaRPr>
          </a:p>
          <a:p>
            <a:pPr marL="495300" indent="-342900">
              <a:spcBef>
                <a:spcPts val="0"/>
              </a:spcBef>
            </a:pPr>
            <a:endParaRPr lang="en-US" sz="1800">
              <a:latin typeface="Cambria"/>
            </a:endParaRPr>
          </a:p>
          <a:p>
            <a:pPr marL="495300" indent="-342900">
              <a:spcBef>
                <a:spcPts val="0"/>
              </a:spcBef>
            </a:pPr>
            <a:r>
              <a:rPr lang="en-US" sz="1800">
                <a:latin typeface="Cambria"/>
              </a:rPr>
              <a:t>M. Chowdhury, Z. S. Meem and M. A. B. Shah, "Spot Light: A Disaster Safety Assistance Mobile Application with Disaster Alert, Rescue Center Search, Relief Apply, and Seeking Help Features," 2024 7th International Conference on Circuit Power and Computing Technologies (ICCPCT), Kollam, India, 2024, pp. 1344-1349, </a:t>
            </a:r>
            <a:r>
              <a:rPr lang="en-US" sz="1800">
                <a:latin typeface="Cambria"/>
                <a:hlinkClick r:id="rId7"/>
              </a:rPr>
              <a:t>https://doi.org/10.1109/ICCPCT61902.2024.10672688</a:t>
            </a:r>
            <a:endParaRPr lang="en-US" sz="1800">
              <a:latin typeface="Cambria"/>
            </a:endParaRPr>
          </a:p>
          <a:p>
            <a:pPr marL="495300" indent="-342900">
              <a:spcBef>
                <a:spcPts val="0"/>
              </a:spcBef>
            </a:pPr>
            <a:endParaRPr lang="en-US" sz="1800">
              <a:latin typeface="Cambria"/>
            </a:endParaRPr>
          </a:p>
          <a:p>
            <a:pPr marL="495300" indent="-342900">
              <a:spcBef>
                <a:spcPts val="0"/>
              </a:spcBef>
            </a:pPr>
            <a:endParaRPr lang="en-US" sz="1800">
              <a:latin typeface="Cambria"/>
            </a:endParaRPr>
          </a:p>
          <a:p>
            <a:pPr marL="495300" indent="-342900">
              <a:spcBef>
                <a:spcPts val="0"/>
              </a:spcBef>
            </a:pPr>
            <a:endParaRPr lang="en-US" sz="1800">
              <a:latin typeface="Cambria"/>
            </a:endParaRPr>
          </a:p>
          <a:p>
            <a:pPr marL="152400" indent="0">
              <a:spcBef>
                <a:spcPts val="0"/>
              </a:spcBef>
              <a:buNone/>
            </a:pPr>
            <a:r>
              <a:rPr lang="en-US" sz="1800">
                <a:latin typeface="Cambria"/>
                <a:ea typeface="Cambria"/>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569167" y="1143001"/>
            <a:ext cx="10911633" cy="4952997"/>
          </a:xfrm>
        </p:spPr>
        <p:txBody>
          <a:bodyPr>
            <a:noAutofit/>
          </a:bodyPr>
          <a:lstStyle/>
          <a:p>
            <a:r>
              <a:rPr lang="en-US" sz="2200" dirty="0">
                <a:latin typeface="Arial" panose="020B0604020202020204" pitchFamily="34" charset="0"/>
                <a:ea typeface="Cambria" panose="02040503050406030204" pitchFamily="18" charset="0"/>
                <a:cs typeface="Arial" panose="020B0604020202020204" pitchFamily="34" charset="0"/>
              </a:rPr>
              <a:t>Disasters, both natural and man-made, pose significant challenges to countries, affecting infrastructure, economies, and lives. Effective disaster response is critical to minimize damage and ensure community welfare. However, outdated systems hinder efficient management of relief supplies, causing delays and miscommunication.</a:t>
            </a:r>
            <a:endParaRPr lang="en-GB" sz="2200" dirty="0">
              <a:latin typeface="Arial" panose="020B0604020202020204" pitchFamily="34" charset="0"/>
              <a:ea typeface="Cambria" panose="02040503050406030204" pitchFamily="18" charset="0"/>
              <a:cs typeface="Arial" panose="020B0604020202020204" pitchFamily="34" charset="0"/>
            </a:endParaRPr>
          </a:p>
          <a:p>
            <a:r>
              <a:rPr lang="en-US" sz="2200" dirty="0">
                <a:latin typeface="Arial" panose="020B0604020202020204" pitchFamily="34" charset="0"/>
                <a:ea typeface="Cambria" panose="02040503050406030204" pitchFamily="18" charset="0"/>
                <a:cs typeface="Arial" panose="020B0604020202020204" pitchFamily="34" charset="0"/>
              </a:rPr>
              <a:t>This project addresses these challenges by developing a centralized application to manage disaster relief efforts in India. It provides real-time tracking of relief materials using a barcode system and a centralized database. Features include secure login for aid workers, tracking missing persons, connecting with medical professionals, and locating nearby aid camps. The technology stack includes Google Vision API, Firebase, MySQL, and React JS, with AI integration via </a:t>
            </a:r>
            <a:r>
              <a:rPr lang="en-US" sz="2200" dirty="0" err="1">
                <a:latin typeface="Arial" panose="020B0604020202020204" pitchFamily="34" charset="0"/>
                <a:ea typeface="Cambria" panose="02040503050406030204" pitchFamily="18" charset="0"/>
                <a:cs typeface="Arial" panose="020B0604020202020204" pitchFamily="34" charset="0"/>
              </a:rPr>
              <a:t>Dialogflow</a:t>
            </a:r>
            <a:r>
              <a:rPr lang="en-US" sz="2200" dirty="0">
                <a:latin typeface="Arial" panose="020B0604020202020204" pitchFamily="34" charset="0"/>
                <a:ea typeface="Cambria" panose="02040503050406030204" pitchFamily="18" charset="0"/>
                <a:cs typeface="Arial" panose="020B0604020202020204" pitchFamily="34" charset="0"/>
              </a:rPr>
              <a:t> to enhance user experience and decision-making. The goal is to improve efficiency, communication, and decision-making during disaster relief operations.</a:t>
            </a:r>
          </a:p>
          <a:p>
            <a:endParaRPr lang="en-US" sz="23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a:xfrm>
            <a:off x="718464" y="1115008"/>
            <a:ext cx="10920963" cy="4952997"/>
          </a:xfrm>
        </p:spPr>
        <p:txBody>
          <a:bodyPr>
            <a:noAutofit/>
          </a:bodyPr>
          <a:lstStyle/>
          <a:p>
            <a:pPr marL="0" indent="0">
              <a:buNone/>
            </a:pPr>
            <a:r>
              <a:rPr lang="en-US" sz="2000" dirty="0">
                <a:latin typeface="Arial" panose="020B0604020202020204" pitchFamily="34" charset="0"/>
                <a:cs typeface="Arial" panose="020B0604020202020204" pitchFamily="34" charset="0"/>
              </a:rPr>
              <a:t>The literature review covers a range of technologies that are essential for effective disaster management systems. Web-based applications provide centralized platforms for managing relief supplies and post-disaster assessments, though they depend on internet connectivity and face security risks. Mobile applications offer real-time alerts and user-friendly interfaces, but rely on device availability and battery life. Barcode and RFID tracking systems ensure precise inventory management, while cloud computing offers scalability and remote data access, albeit with security and service dependency issues. Geofencing enables location-based alerts but may drain device batteries. Decision intelligence tools and simulations enhance disaster preparedness, although they require significant computational resources. Real-time communication systems improve coordination between relief providers, medical professionals, and affected individuals. Collaborative systems allow multiple stakeholders to share data and coordinate responses, but may face integration and cooperation challenges. Overall, these technologies collectively improve resource management, communication, and decision-making in disaster situations, despite certain limitations.</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4" name="Rectangle 1">
            <a:extLst>
              <a:ext uri="{FF2B5EF4-FFF2-40B4-BE49-F238E27FC236}">
                <a16:creationId xmlns:a16="http://schemas.microsoft.com/office/drawing/2014/main" id="{D3B1A908-114F-0B17-5D5B-BCF1F78D2941}"/>
              </a:ext>
            </a:extLst>
          </p:cNvPr>
          <p:cNvSpPr>
            <a:spLocks noGrp="1" noChangeArrowheads="1"/>
          </p:cNvSpPr>
          <p:nvPr>
            <p:ph idx="1"/>
          </p:nvPr>
        </p:nvSpPr>
        <p:spPr bwMode="auto">
          <a:xfrm>
            <a:off x="812800" y="1353452"/>
            <a:ext cx="1066799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Centralized Tracking System:</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Develop a system to efficiently track disaster relief materials across India, minimizing 	waste and improving resource allocation.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Communication: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Implement real-time chat to enhance coordination between relief providers and 	individuals, ensuring faster assistance.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Resource Management with Barcoding:</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Enable real-time tracking and status notifications of relief materials using a barcode 	system for better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AI Integration for User Experience:</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Incorporate AI (</a:t>
            </a:r>
            <a:r>
              <a:rPr kumimoji="0" lang="en-US" altLang="en-US" sz="2000" b="0" i="0" u="none" strike="noStrike" cap="none" normalizeH="0" baseline="0" dirty="0" err="1">
                <a:ln>
                  <a:noFill/>
                </a:ln>
                <a:solidFill>
                  <a:schemeClr val="tx1"/>
                </a:solidFill>
                <a:effectLst/>
                <a:latin typeface="Arial" panose="020B0604020202020204" pitchFamily="34" charset="0"/>
              </a:rPr>
              <a:t>Dialogflow</a:t>
            </a:r>
            <a:r>
              <a:rPr kumimoji="0" lang="en-US" altLang="en-US" sz="2000" b="0" i="0" u="none" strike="noStrike" cap="none" normalizeH="0" baseline="0" dirty="0">
                <a:ln>
                  <a:noFill/>
                </a:ln>
                <a:solidFill>
                  <a:schemeClr val="tx1"/>
                </a:solidFill>
                <a:effectLst/>
                <a:latin typeface="Arial" panose="020B0604020202020204" pitchFamily="34" charset="0"/>
              </a:rPr>
              <a:t>) for features like locating relief camps and tracking missing 	persons, improving user interaction during emergencies.</a:t>
            </a:r>
          </a:p>
        </p:txBody>
      </p:sp>
    </p:spTree>
    <p:extLst>
      <p:ext uri="{BB962C8B-B14F-4D97-AF65-F5344CB8AC3E}">
        <p14:creationId xmlns:p14="http://schemas.microsoft.com/office/powerpoint/2010/main" val="3108970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6" name="Rectangle 3">
            <a:extLst>
              <a:ext uri="{FF2B5EF4-FFF2-40B4-BE49-F238E27FC236}">
                <a16:creationId xmlns:a16="http://schemas.microsoft.com/office/drawing/2014/main" id="{74F519F1-F294-2C08-CE51-57DC1ADE1EC1}"/>
              </a:ext>
            </a:extLst>
          </p:cNvPr>
          <p:cNvSpPr>
            <a:spLocks noGrp="1" noChangeArrowheads="1"/>
          </p:cNvSpPr>
          <p:nvPr>
            <p:ph idx="1"/>
          </p:nvPr>
        </p:nvSpPr>
        <p:spPr bwMode="auto">
          <a:xfrm>
            <a:off x="812800" y="940380"/>
            <a:ext cx="939231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Analysis of Requirements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Conduct literature review to identify gaps and best practices in disaster management.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System Design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Architectural Design:</a:t>
            </a:r>
            <a:r>
              <a:rPr kumimoji="0" lang="en-US" altLang="en-US" sz="1800" b="0" i="0" u="none" strike="noStrike" cap="none" normalizeH="0" baseline="0" dirty="0">
                <a:ln>
                  <a:noFill/>
                </a:ln>
                <a:solidFill>
                  <a:schemeClr val="tx1"/>
                </a:solidFill>
                <a:effectLst/>
                <a:latin typeface="Arial" panose="020B0604020202020204" pitchFamily="34" charset="0"/>
              </a:rPr>
              <a:t> </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Define database, frontend, and backend components.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Database Design: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MySQL to manage relief materials (types, quantities, status).</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User Interface Design:</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Design wireframes/mockups with Adobe XD or Figma for intuitive navigation.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800" b="1" i="0" u="none" strike="noStrike" cap="none" normalizeH="0" baseline="0" dirty="0">
                <a:ln>
                  <a:noFill/>
                </a:ln>
                <a:solidFill>
                  <a:schemeClr val="tx1"/>
                </a:solidFill>
                <a:effectLst/>
                <a:latin typeface="Arial" panose="020B0604020202020204" pitchFamily="34" charset="0"/>
              </a:rPr>
              <a:t>Technology Stack Selection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Frontend:</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b="1"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React JS for responsive, user-friendly interface.</a:t>
            </a:r>
          </a:p>
          <a:p>
            <a:pPr marR="0" lvl="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Backend:</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Use Node.js/Express for API management and data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Real-Time Information:</a:t>
            </a: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Integrate Firebase for real-time updates on supplies.</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812800" y="1091677"/>
            <a:ext cx="10668000" cy="4808374"/>
          </a:xfrm>
        </p:spPr>
        <p:txBody>
          <a:bodyPr>
            <a:normAutofit lnSpcReduction="10000"/>
          </a:bodyPr>
          <a:lstStyle/>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Barcode Management: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Google Vision API for barcode creation and scanning.</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AI Integration: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a:t>
            </a:r>
            <a:r>
              <a:rPr kumimoji="0" lang="en-US" altLang="en-US" sz="1800" b="0" i="0" u="none" strike="noStrike" cap="none" normalizeH="0" baseline="0" dirty="0" err="1">
                <a:ln>
                  <a:noFill/>
                </a:ln>
                <a:solidFill>
                  <a:schemeClr val="tx1"/>
                </a:solidFill>
                <a:effectLst/>
                <a:latin typeface="Arial" panose="020B0604020202020204" pitchFamily="34" charset="0"/>
              </a:rPr>
              <a:t>Dialogflow</a:t>
            </a:r>
            <a:r>
              <a:rPr kumimoji="0" lang="en-US" altLang="en-US" sz="1800" b="0" i="0" u="none" strike="noStrike" cap="none" normalizeH="0" baseline="0" dirty="0">
                <a:ln>
                  <a:noFill/>
                </a:ln>
                <a:solidFill>
                  <a:schemeClr val="tx1"/>
                </a:solidFill>
                <a:effectLst/>
                <a:latin typeface="Arial" panose="020B0604020202020204" pitchFamily="34" charset="0"/>
              </a:rPr>
              <a:t> for features like locating camps and tracking missing people.</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Implementation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Frontend Development: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Build UI with features like barcode scanning, secure login, and real-time chat.</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Backend Development: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Create RESTful APIs for database interaction.</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Testing and Debugging: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Perform unit and integrated testing to fix issues.</a:t>
            </a:r>
          </a:p>
          <a:p>
            <a:pPr marL="0" indent="0" eaLnBrk="0" fontAlgn="base" hangingPunct="0">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q"/>
            </a:pPr>
            <a:r>
              <a:rPr kumimoji="0" lang="en-US" altLang="en-US" sz="1800" b="1" i="0" u="none" strike="noStrike" cap="none" normalizeH="0" baseline="0" dirty="0">
                <a:ln>
                  <a:noFill/>
                </a:ln>
                <a:solidFill>
                  <a:schemeClr val="tx1"/>
                </a:solidFill>
                <a:effectLst/>
                <a:latin typeface="Arial" panose="020B0604020202020204" pitchFamily="34" charset="0"/>
              </a:rPr>
              <a:t>Monitoring and Maintenance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Performance Monitoring: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kumimoji="0" lang="en-US" altLang="en-US" sz="1800" b="0" i="0" u="none" strike="noStrike" cap="none" normalizeH="0" baseline="0" dirty="0">
                <a:ln>
                  <a:noFill/>
                </a:ln>
                <a:solidFill>
                  <a:schemeClr val="tx1"/>
                </a:solidFill>
                <a:effectLst/>
                <a:latin typeface="Arial" panose="020B0604020202020204" pitchFamily="34" charset="0"/>
              </a:rPr>
              <a:t>	Track user interactions and app performance.</a:t>
            </a:r>
          </a:p>
          <a:p>
            <a:pPr eaLnBrk="0" fontAlgn="base" hangingPunct="0">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Frequent Upgrades: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indent="0" eaLnBrk="0" fontAlgn="base" hangingPunct="0">
              <a:spcBef>
                <a:spcPct val="0"/>
              </a:spcBef>
              <a:spcAft>
                <a:spcPct val="0"/>
              </a:spcAft>
              <a:buNone/>
            </a:pPr>
            <a:r>
              <a:rPr lang="en-US" altLang="en-US" sz="1800" dirty="0">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Regular updates to introduce new features and handle challenges in disaster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264304"/>
            <a:ext cx="10668000" cy="4952997"/>
          </a:xfrm>
        </p:spPr>
        <p:txBody>
          <a:bodyPr>
            <a:noAutofit/>
          </a:bodyPr>
          <a:lstStyle/>
          <a:p>
            <a:r>
              <a:rPr lang="en-US" dirty="0">
                <a:latin typeface="Arial" panose="020B0604020202020204" pitchFamily="34" charset="0"/>
                <a:cs typeface="Arial" panose="020B0604020202020204" pitchFamily="34" charset="0"/>
              </a:rPr>
              <a:t>Improved Resource Tracking: Centralized platform enhances visibility and management of relief materials, reducing waste and optimizing allocation. </a:t>
            </a:r>
          </a:p>
          <a:p>
            <a:r>
              <a:rPr lang="en-US" dirty="0">
                <a:latin typeface="Arial" panose="020B0604020202020204" pitchFamily="34" charset="0"/>
                <a:cs typeface="Arial" panose="020B0604020202020204" pitchFamily="34" charset="0"/>
              </a:rPr>
              <a:t>Real-Time Notifications: Timely updates on the status of relief goods improve coordination and response efficiency. </a:t>
            </a:r>
          </a:p>
          <a:p>
            <a:r>
              <a:rPr lang="en-US" dirty="0">
                <a:latin typeface="Arial" panose="020B0604020202020204" pitchFamily="34" charset="0"/>
                <a:cs typeface="Arial" panose="020B0604020202020204" pitchFamily="34" charset="0"/>
              </a:rPr>
              <a:t>Enhanced Communication: Real-time chat features facilitate better communication among relief providers and affected individuals. </a:t>
            </a:r>
          </a:p>
          <a:p>
            <a:r>
              <a:rPr lang="en-US" dirty="0">
                <a:latin typeface="Arial" panose="020B0604020202020204" pitchFamily="34" charset="0"/>
                <a:cs typeface="Arial" panose="020B0604020202020204" pitchFamily="34" charset="0"/>
              </a:rPr>
              <a:t>AI-Driven Assistance: Smart features enable users to find relief camps and track missing persons, providing critical information during emergencies. </a:t>
            </a:r>
          </a:p>
          <a:p>
            <a:r>
              <a:rPr lang="en-US" dirty="0">
                <a:latin typeface="Arial" panose="020B0604020202020204" pitchFamily="34" charset="0"/>
                <a:cs typeface="Arial" panose="020B0604020202020204" pitchFamily="34" charset="0"/>
              </a:rPr>
              <a:t>Positive Social Impact: Improved preparedness and response contribute to saving lives and enhancing assistance quality</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3928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The proposed disaster relief management application aims to transform resource tracking and management during emergencies in India by providing a centralized platform for communication, real-time updates, and enhanced visibility. With technologies like barcoding, AI, and cloud scalability, the solution is both efficient and adaptable. Ultimately, the project seeks to improve disaster response, save lives, and ensure aid reaches those most in need, while remaining flexible for future enhancements.</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857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a:latin typeface="Cambria" panose="02040503050406030204" pitchFamily="18" charset="0"/>
                <a:ea typeface="Cambria" panose="02040503050406030204" pitchFamily="18" charset="0"/>
              </a:rPr>
              <a:t>Timeline of the Project (Gantt Chart)</a:t>
            </a:r>
            <a:endParaRPr>
              <a:latin typeface="Cambria" panose="02040503050406030204" pitchFamily="18" charset="0"/>
              <a:ea typeface="Cambria" panose="02040503050406030204" pitchFamily="18" charset="0"/>
            </a:endParaRPr>
          </a:p>
        </p:txBody>
      </p:sp>
      <p:pic>
        <p:nvPicPr>
          <p:cNvPr id="2" name="Picture 1" descr="A graph with colorful rectangles&#10;&#10;Description automatically generated">
            <a:extLst>
              <a:ext uri="{FF2B5EF4-FFF2-40B4-BE49-F238E27FC236}">
                <a16:creationId xmlns:a16="http://schemas.microsoft.com/office/drawing/2014/main" id="{6A7D5E42-5BF0-FE71-2673-FF86FB9D1BCE}"/>
              </a:ext>
            </a:extLst>
          </p:cNvPr>
          <p:cNvPicPr>
            <a:picLocks noChangeAspect="1"/>
          </p:cNvPicPr>
          <p:nvPr/>
        </p:nvPicPr>
        <p:blipFill>
          <a:blip r:embed="rId3"/>
          <a:stretch>
            <a:fillRect/>
          </a:stretch>
        </p:blipFill>
        <p:spPr>
          <a:xfrm>
            <a:off x="10297" y="2151451"/>
            <a:ext cx="12219595" cy="2555096"/>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8A2C149D477E4E814B4B477F0E243C" ma:contentTypeVersion="13" ma:contentTypeDescription="Create a new document." ma:contentTypeScope="" ma:versionID="89242249e9f2fc9f35c8ac40d1749aa8">
  <xsd:schema xmlns:xsd="http://www.w3.org/2001/XMLSchema" xmlns:xs="http://www.w3.org/2001/XMLSchema" xmlns:p="http://schemas.microsoft.com/office/2006/metadata/properties" xmlns:ns2="ed62f681-7444-4666-891e-c71d42de2ddf" xmlns:ns3="b8676f30-e579-463a-a8aa-821338b00374" targetNamespace="http://schemas.microsoft.com/office/2006/metadata/properties" ma:root="true" ma:fieldsID="a661edb3eb918c130b5b038713d75e6b" ns2:_="" ns3:_="">
    <xsd:import namespace="ed62f681-7444-4666-891e-c71d42de2ddf"/>
    <xsd:import namespace="b8676f30-e579-463a-a8aa-821338b00374"/>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d62f681-7444-4666-891e-c71d42de2dd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4626717-1439-4315-99ce-985d7ba5c11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dexed="true"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8676f30-e579-463a-a8aa-821338b00374"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df08d022-328e-4f53-b2cf-c730c7a35dee}" ma:internalName="TaxCatchAll" ma:showField="CatchAllData" ma:web="b8676f30-e579-463a-a8aa-821338b003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d62f681-7444-4666-891e-c71d42de2ddf">
      <Terms xmlns="http://schemas.microsoft.com/office/infopath/2007/PartnerControls"/>
    </lcf76f155ced4ddcb4097134ff3c332f>
    <TaxCatchAll xmlns="b8676f30-e579-463a-a8aa-821338b00374" xsi:nil="true"/>
  </documentManagement>
</p:properties>
</file>

<file path=customXml/itemProps1.xml><?xml version="1.0" encoding="utf-8"?>
<ds:datastoreItem xmlns:ds="http://schemas.openxmlformats.org/officeDocument/2006/customXml" ds:itemID="{94C0884B-A2DE-4B77-88DD-C359F65A7469}"/>
</file>

<file path=customXml/itemProps2.xml><?xml version="1.0" encoding="utf-8"?>
<ds:datastoreItem xmlns:ds="http://schemas.openxmlformats.org/officeDocument/2006/customXml" ds:itemID="{4CA953E9-D8FE-4936-9719-2CE83D38200C}"/>
</file>

<file path=customXml/itemProps3.xml><?xml version="1.0" encoding="utf-8"?>
<ds:datastoreItem xmlns:ds="http://schemas.openxmlformats.org/officeDocument/2006/customXml" ds:itemID="{C437D6D1-9BE2-4509-9F37-E497B3D31C8A}"/>
</file>

<file path=docProps/app.xml><?xml version="1.0" encoding="utf-8"?>
<Properties xmlns="http://schemas.openxmlformats.org/officeDocument/2006/extended-properties" xmlns:vt="http://schemas.openxmlformats.org/officeDocument/2006/docPropsVTypes">
  <Template>Bioinformatics</Template>
  <TotalTime>93</TotalTime>
  <Words>1320</Words>
  <Application>Microsoft Office PowerPoint</Application>
  <PresentationFormat>Widescreen</PresentationFormat>
  <Paragraphs>96</Paragraphs>
  <Slides>11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Bookman Old Style</vt:lpstr>
      <vt:lpstr>Cambria</vt:lpstr>
      <vt:lpstr>Verdana</vt:lpstr>
      <vt:lpstr>Wingdings</vt:lpstr>
      <vt:lpstr>Bioinformatics</vt:lpstr>
      <vt:lpstr>Goonj - Providing Materials of Relief and Rehabilitation After Disaster Like Floods</vt:lpstr>
      <vt:lpstr>Introduction</vt:lpstr>
      <vt:lpstr>Literature Review</vt:lpstr>
      <vt:lpstr>Objectives</vt:lpstr>
      <vt:lpstr>Methodology</vt:lpstr>
      <vt:lpstr>Methodology</vt:lpstr>
      <vt:lpstr>Expected Outcomes</vt:lpstr>
      <vt:lpstr>Conclusion</vt:lpstr>
      <vt:lpstr>Timeline of the Project (Gantt Chart)</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ananth raju</cp:lastModifiedBy>
  <cp:revision>14</cp:revision>
  <dcterms:created xsi:type="dcterms:W3CDTF">2023-03-16T03:26:27Z</dcterms:created>
  <dcterms:modified xsi:type="dcterms:W3CDTF">2024-10-20T15:56:21Z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0x010100FA8A2C149D477E4E814B4B477F0E243C</vt:lpwstr>
  </property>
</Properties>
</file>