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_rels/notesSlide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9.png" ContentType="image/png"/>
  <Override PartName="/ppt/media/image8.jpeg" ContentType="image/jpeg"/>
  <Override PartName="/ppt/media/image2.png" ContentType="image/png"/>
  <Override PartName="/ppt/media/image3.png" ContentType="image/png"/>
  <Override PartName="/ppt/media/image4.jpeg" ContentType="image/jpeg"/>
  <Override PartName="/ppt/media/image5.png" ContentType="image/png"/>
  <Override PartName="/ppt/media/image6.png" ContentType="image/png"/>
  <Override PartName="/ppt/media/image7.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0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10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10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0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D01F2E04-9F70-4D60-A973-A24BFAB7D346}"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4038480" y="857160"/>
            <a:ext cx="4114440" cy="2314080"/>
          </a:xfrm>
          <a:prstGeom prst="rect">
            <a:avLst/>
          </a:prstGeom>
          <a:ln w="0">
            <a:noFill/>
          </a:ln>
        </p:spPr>
      </p:sp>
      <p:sp>
        <p:nvSpPr>
          <p:cNvPr id="211" name="PlaceHolder 2"/>
          <p:cNvSpPr>
            <a:spLocks noGrp="1"/>
          </p:cNvSpPr>
          <p:nvPr>
            <p:ph type="body"/>
          </p:nvPr>
        </p:nvSpPr>
        <p:spPr>
          <a:xfrm>
            <a:off x="1219320" y="3300480"/>
            <a:ext cx="9753120" cy="27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212" name="PlaceHolder 3"/>
          <p:cNvSpPr>
            <a:spLocks noGrp="1"/>
          </p:cNvSpPr>
          <p:nvPr>
            <p:ph type="sldNum" idx="17"/>
          </p:nvPr>
        </p:nvSpPr>
        <p:spPr>
          <a:xfrm>
            <a:off x="6905520" y="6513480"/>
            <a:ext cx="5283000" cy="344160"/>
          </a:xfrm>
          <a:prstGeom prst="rect">
            <a:avLst/>
          </a:prstGeom>
          <a:noFill/>
          <a:ln w="0">
            <a:noFill/>
          </a:ln>
        </p:spPr>
        <p:txBody>
          <a:bodyPr anchor="b">
            <a:noAutofit/>
          </a:bodyPr>
          <a:lstStyle>
            <a:lvl1pPr indent="0" algn="r">
              <a:lnSpc>
                <a:spcPct val="100000"/>
              </a:lnSpc>
              <a:buNone/>
              <a:defRPr b="0" lang="en-IN" sz="1200" spc="-1" strike="noStrike">
                <a:solidFill>
                  <a:srgbClr val="000000"/>
                </a:solidFill>
                <a:latin typeface="Times New Roman"/>
              </a:defRPr>
            </a:lvl1pPr>
          </a:lstStyle>
          <a:p>
            <a:pPr indent="0" algn="r">
              <a:lnSpc>
                <a:spcPct val="100000"/>
              </a:lnSpc>
              <a:buNone/>
            </a:pPr>
            <a:fld id="{8D57C2E9-47D5-4E54-B4A6-52A910809F62}" type="slidenum">
              <a:rPr b="0" lang="en-IN"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E0449FB0-0AB4-4C80-B8D6-00021507E76E}"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DF1621D0-50C2-407E-B4E2-F7F348482BE8}"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F5D05E0F-1875-4D59-B64A-7A058C8165B7}"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EFF2E59C-25F3-49BD-AAD9-C11CA3F2C18D}"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508F35EE-A272-4D44-901B-EB9F3E7A19A1}"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259FF92B-ED09-472D-B078-ED2E5F3D9C23}"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D9E4A5D7-63BB-4B75-A99A-17C62026475B}"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926D24F9-45ED-47D8-8090-8D3D58322E09}"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62C90A02-8ECB-4423-A318-99D63EAD21D2}"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76C58F45-EA54-47E6-9F3D-A1BD8BFC0216}"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7DFCFF78-DB0B-4C32-B291-74F9E5808226}"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53E5457A-5A58-43FE-A923-174E77C89258}"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C7B77A74-3DB5-44C3-B886-69691D49CC91}"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4A3D53D0-BF60-42E6-A67D-5DBD66CC2713}"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5FD585D3-B82A-4C77-8D36-7E435964E66F}"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46C374EA-03E4-4D92-830C-BDB41ACD4436}"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E4D4392E-C0D5-41A3-AB94-7BD2FF20A8F2}"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41B31FD9-182F-4917-87EE-3EA07FD21F58}"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CDC1B1D6-81C4-449D-976D-D6ECED006A7C}"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F6AC6443-6842-4396-A86D-20C2AAA24BDD}"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8402D453-D8D5-4422-9090-BB7F9FB2D668}"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DE77A97A-CB6A-4E06-A15E-E5D69F211F43}"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2DDD6384-7FD2-4402-A6EC-B33D8057FB95}"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2B62E6FC-DB31-437F-A187-76A994EBC3BB}"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rIns="0" tIns="0" bIns="0" anchor="t">
            <a:noAutofit/>
          </a:bodyPr>
          <a:p>
            <a:pPr indent="0">
              <a:buNone/>
            </a:pPr>
            <a:r>
              <a:rPr b="0" lang="en-US" sz="3200" spc="-1" strike="noStrike">
                <a:solidFill>
                  <a:srgbClr val="000000"/>
                </a:solidFill>
                <a:latin typeface="Calibri"/>
              </a:rPr>
              <a:t>Click to edit the title text format</a:t>
            </a:r>
            <a:endParaRPr b="0" lang="en-US" sz="3200" spc="-1" strike="noStrike">
              <a:solidFill>
                <a:srgbClr val="000000"/>
              </a:solidFill>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a:lnSpc>
                <a:spcPct val="100000"/>
              </a:lnSpc>
              <a:buNone/>
              <a:defRPr b="0" lang="en-US" sz="1800" spc="-1" strike="noStrike">
                <a:solidFill>
                  <a:srgbClr val="b2b2b2"/>
                </a:solidFill>
                <a:latin typeface="Calibri"/>
              </a:defRPr>
            </a:lvl1pPr>
          </a:lstStyle>
          <a:p>
            <a:pPr indent="0">
              <a:lnSpc>
                <a:spcPct val="100000"/>
              </a:lnSpc>
              <a:buNone/>
            </a:pPr>
            <a:r>
              <a:rPr b="0" lang="en-US" sz="1800" spc="-1" strike="noStrike">
                <a:solidFill>
                  <a:srgbClr val="b2b2b2"/>
                </a:solidFill>
                <a:latin typeface="Calibri"/>
              </a:rPr>
              <a:t> </a:t>
            </a:r>
            <a:endParaRPr b="0" lang="en-IN" sz="1800" spc="-1" strike="noStrike">
              <a:solidFill>
                <a:srgbClr val="000000"/>
              </a:solidFill>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rIns="0" tIns="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8CD0425F-FA2A-47B0-AF63-DF269B15FF9E}" type="slidenum">
              <a:rPr b="0" lang="en-US" sz="1100" spc="9" strike="noStrike">
                <a:solidFill>
                  <a:srgbClr val="2d936b"/>
                </a:solidFill>
                <a:latin typeface="Trebuchet MS"/>
              </a:rPr>
              <a:t>9</a:t>
            </a:fld>
            <a:endParaRPr b="0" lang="en-IN" sz="1100" spc="-1" strike="noStrike">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5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6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61"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pc="-1" strike="noStrike">
                <a:solidFill>
                  <a:srgbClr val="000000"/>
                </a:solidFill>
                <a:latin typeface="Calibri"/>
              </a:rPr>
              <a:t>Click to edit the title text format</a:t>
            </a:r>
            <a:endParaRPr b="0" lang="en-US" sz="4800" spc="-1" strike="noStrike">
              <a:solidFill>
                <a:srgbClr val="000000"/>
              </a:solidFill>
              <a:latin typeface="Calibri"/>
            </a:endParaRP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a:lnSpc>
                <a:spcPct val="100000"/>
              </a:lnSpc>
              <a:buNone/>
              <a:defRPr b="0" lang="en-US" sz="1800" spc="-1" strike="noStrike">
                <a:solidFill>
                  <a:srgbClr val="b2b2b2"/>
                </a:solidFill>
                <a:latin typeface="Calibri"/>
              </a:defRPr>
            </a:lvl1pPr>
          </a:lstStyle>
          <a:p>
            <a:pPr indent="0">
              <a:lnSpc>
                <a:spcPct val="100000"/>
              </a:lnSpc>
              <a:buNone/>
            </a:pPr>
            <a:r>
              <a:rPr b="0" lang="en-US" sz="1800" spc="-1" strike="noStrike">
                <a:solidFill>
                  <a:srgbClr val="b2b2b2"/>
                </a:solidFill>
                <a:latin typeface="Calibri"/>
              </a:rPr>
              <a:t>&lt;date/time&gt;</a:t>
            </a:r>
            <a:endParaRPr b="0" lang="en-IN" sz="1800" spc="-1" strike="noStrike">
              <a:solidFill>
                <a:srgbClr val="000000"/>
              </a:solidFill>
              <a:latin typeface="Times New Roman"/>
            </a:endParaRPr>
          </a:p>
        </p:txBody>
      </p:sp>
      <p:sp>
        <p:nvSpPr>
          <p:cNvPr id="64" name="PlaceHolder 4"/>
          <p:cNvSpPr>
            <a:spLocks noGrp="1"/>
          </p:cNvSpPr>
          <p:nvPr>
            <p:ph type="sldNum" idx="6"/>
          </p:nvPr>
        </p:nvSpPr>
        <p:spPr>
          <a:xfrm>
            <a:off x="11353320" y="6473160"/>
            <a:ext cx="150840" cy="191520"/>
          </a:xfrm>
          <a:prstGeom prst="rect">
            <a:avLst/>
          </a:prstGeom>
          <a:noFill/>
          <a:ln w="0">
            <a:noFill/>
          </a:ln>
        </p:spPr>
        <p:txBody>
          <a:bodyPr lIns="0" rIns="0" tIns="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7EED0ABE-8199-468E-91FA-01092E45CB44}"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8" name="object 2"/>
          <p:cNvGrpSpPr/>
          <p:nvPr/>
        </p:nvGrpSpPr>
        <p:grpSpPr>
          <a:xfrm>
            <a:off x="876240" y="990720"/>
            <a:ext cx="1742760" cy="1333080"/>
            <a:chOff x="876240" y="990720"/>
            <a:chExt cx="1742760" cy="1333080"/>
          </a:xfrm>
        </p:grpSpPr>
        <p:sp>
          <p:nvSpPr>
            <p:cNvPr id="109" name="object 3"/>
            <p:cNvSpPr/>
            <p:nvPr/>
          </p:nvSpPr>
          <p:spPr>
            <a:xfrm>
              <a:off x="876240" y="126684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10" name="object 4"/>
            <p:cNvSpPr/>
            <p:nvPr/>
          </p:nvSpPr>
          <p:spPr>
            <a:xfrm>
              <a:off x="1971720" y="99072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grpSp>
      <p:sp>
        <p:nvSpPr>
          <p:cNvPr id="111"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12"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13" name="PlaceHolder 1"/>
          <p:cNvSpPr>
            <a:spLocks noGrp="1"/>
          </p:cNvSpPr>
          <p:nvPr>
            <p:ph type="title"/>
          </p:nvPr>
        </p:nvSpPr>
        <p:spPr>
          <a:xfrm>
            <a:off x="-828720" y="19800"/>
            <a:ext cx="9981720" cy="1161720"/>
          </a:xfrm>
          <a:prstGeom prst="rect">
            <a:avLst/>
          </a:prstGeom>
          <a:noFill/>
          <a:ln w="0">
            <a:noFill/>
          </a:ln>
        </p:spPr>
        <p:txBody>
          <a:bodyPr lIns="0" rIns="0" tIns="16560" bIns="0" anchor="t">
            <a:noAutofit/>
          </a:bodyPr>
          <a:p>
            <a:pPr marL="3213720" indent="0">
              <a:lnSpc>
                <a:spcPct val="100000"/>
              </a:lnSpc>
              <a:spcBef>
                <a:spcPts val="130"/>
              </a:spcBef>
              <a:buNone/>
            </a:pPr>
            <a:r>
              <a:rPr b="1" lang="en-US" sz="3200" spc="-1" strike="noStrike">
                <a:solidFill>
                  <a:srgbClr val="0f0f0f"/>
                </a:solidFill>
                <a:latin typeface="Times New Roman"/>
              </a:rPr>
              <a:t>Employee Data Analysis using Excel </a:t>
            </a:r>
            <a:br>
              <a:rPr sz="3200"/>
            </a:br>
            <a:endParaRPr b="0" lang="en-US" sz="3200" spc="-1" strike="noStrike">
              <a:solidFill>
                <a:srgbClr val="000000"/>
              </a:solidFill>
              <a:latin typeface="Calibri"/>
            </a:endParaRPr>
          </a:p>
        </p:txBody>
      </p:sp>
      <p:pic>
        <p:nvPicPr>
          <p:cNvPr id="114" name="object 9" descr=""/>
          <p:cNvPicPr/>
          <p:nvPr/>
        </p:nvPicPr>
        <p:blipFill>
          <a:blip r:embed="rId1"/>
          <a:stretch/>
        </p:blipFill>
        <p:spPr>
          <a:xfrm>
            <a:off x="676440" y="6467400"/>
            <a:ext cx="2142720" cy="199800"/>
          </a:xfrm>
          <a:prstGeom prst="rect">
            <a:avLst/>
          </a:prstGeom>
          <a:ln w="0">
            <a:noFill/>
          </a:ln>
        </p:spPr>
      </p:pic>
      <p:sp>
        <p:nvSpPr>
          <p:cNvPr id="115" name="PlaceHolder 2"/>
          <p:cNvSpPr>
            <a:spLocks noGrp="1"/>
          </p:cNvSpPr>
          <p:nvPr>
            <p:ph type="sldNum" idx="10"/>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0B0F59E4-1283-4DB5-8077-5C2D519D373B}"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16" name="TextBox 13"/>
          <p:cNvSpPr/>
          <p:nvPr/>
        </p:nvSpPr>
        <p:spPr>
          <a:xfrm>
            <a:off x="2554560" y="3314160"/>
            <a:ext cx="8610120" cy="264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STUDENT NAME: S.THARANGINI</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Calibri"/>
              </a:rPr>
              <a:t>REGISTER NO: 2213391042066</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Calibri"/>
              </a:rPr>
              <a:t>NM ID: 0FC30CFDE85DC50B3D84BE8E856424F9</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Calibri"/>
              </a:rPr>
              <a:t>DEPARTMENT: BACHELOR OF COMMERCE [CORPORATE SECRETARYSHIP]</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Calibri"/>
              </a:rPr>
              <a:t>COLLEGE: QUEEN MARYS COLLEGE </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Calibri"/>
              </a:rPr>
              <a:t>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203"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204"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pic>
        <p:nvPicPr>
          <p:cNvPr id="205" name="object 6" descr=""/>
          <p:cNvPicPr/>
          <p:nvPr/>
        </p:nvPicPr>
        <p:blipFill>
          <a:blip r:embed="rId1"/>
          <a:stretch/>
        </p:blipFill>
        <p:spPr>
          <a:xfrm>
            <a:off x="1666800" y="6467400"/>
            <a:ext cx="75960" cy="177480"/>
          </a:xfrm>
          <a:prstGeom prst="rect">
            <a:avLst/>
          </a:prstGeom>
          <a:ln w="0">
            <a:noFill/>
          </a:ln>
        </p:spPr>
      </p:pic>
      <p:sp>
        <p:nvSpPr>
          <p:cNvPr id="206" name="object 9"/>
          <p:cNvSpPr/>
          <p:nvPr/>
        </p:nvSpPr>
        <p:spPr>
          <a:xfrm>
            <a:off x="11277360" y="6473160"/>
            <a:ext cx="22824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8CA147CA-F3C9-4D80-9040-628FA3CF03D9}"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207" name=""/>
          <p:cNvSpPr txBox="1"/>
          <p:nvPr/>
        </p:nvSpPr>
        <p:spPr>
          <a:xfrm>
            <a:off x="651240" y="1873440"/>
            <a:ext cx="10991880" cy="3162240"/>
          </a:xfrm>
          <a:prstGeom prst="rect">
            <a:avLst/>
          </a:prstGeom>
          <a:noFill/>
          <a:ln w="0">
            <a:noFill/>
          </a:ln>
        </p:spPr>
        <p:txBody>
          <a:bodyPr lIns="90000" rIns="90000" tIns="45000" bIns="45000" anchor="t">
            <a:noAutofit/>
          </a:bodyPr>
          <a:p>
            <a:r>
              <a:rPr b="0" lang="en-IN" sz="1800" spc="-1" strike="noStrike">
                <a:solidFill>
                  <a:srgbClr val="000000"/>
                </a:solidFill>
                <a:latin typeface="Arial"/>
              </a:rPr>
              <a:t>Result Summary</a:t>
            </a:r>
            <a:endParaRPr b="0" lang="en-IN" sz="1800" spc="-1" strike="noStrike">
              <a:solidFill>
                <a:srgbClr val="000000"/>
              </a:solidFill>
              <a:latin typeface="Arial"/>
            </a:endParaRPr>
          </a:p>
          <a:p>
            <a:r>
              <a:rPr b="0" lang="en-IN" sz="1800" spc="-1" strike="noStrike">
                <a:solidFill>
                  <a:srgbClr val="000000"/>
                </a:solidFill>
                <a:latin typeface="Arial"/>
              </a:rPr>
              <a:t>Based on the dataset provided and the described analysis, here is a concise summary of the results:</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1. Total Sum of Salaries Reported:</a:t>
            </a:r>
            <a:endParaRPr b="0" lang="en-IN" sz="1800" spc="-1" strike="noStrike">
              <a:solidFill>
                <a:srgbClr val="000000"/>
              </a:solidFill>
              <a:latin typeface="Arial"/>
            </a:endParaRPr>
          </a:p>
          <a:p>
            <a:r>
              <a:rPr b="0" lang="en-IN" sz="1800" spc="-1" strike="noStrike">
                <a:solidFill>
                  <a:srgbClr val="000000"/>
                </a:solidFill>
                <a:latin typeface="Arial"/>
              </a:rPr>
              <a:t>Calculated Total: 2,440,000</a:t>
            </a:r>
            <a:endParaRPr b="0" lang="en-IN" sz="1800" spc="-1" strike="noStrike">
              <a:solidFill>
                <a:srgbClr val="000000"/>
              </a:solidFill>
              <a:latin typeface="Arial"/>
            </a:endParaRPr>
          </a:p>
          <a:p>
            <a:r>
              <a:rPr b="0" lang="en-IN" sz="1800" spc="-1" strike="noStrike">
                <a:solidFill>
                  <a:srgbClr val="000000"/>
                </a:solidFill>
                <a:latin typeface="Arial"/>
              </a:rPr>
              <a:t>Description: This is the aggregated total of all salary entries reported by the companies.</a:t>
            </a:r>
            <a:endParaRPr b="0" lang="en-IN" sz="1800" spc="-1" strike="noStrike">
              <a:solidFill>
                <a:srgbClr val="000000"/>
              </a:solidFill>
              <a:latin typeface="Arial"/>
            </a:endParaRPr>
          </a:p>
          <a:p>
            <a:r>
              <a:rPr b="0" lang="en-IN" sz="1800" spc="-1" strike="noStrike">
                <a:solidFill>
                  <a:srgbClr val="000000"/>
                </a:solidFill>
                <a:latin typeface="Arial"/>
              </a:rPr>
              <a:t>2. Total Number of Salaries Reported:</a:t>
            </a:r>
            <a:endParaRPr b="0" lang="en-IN" sz="1800" spc="-1" strike="noStrike">
              <a:solidFill>
                <a:srgbClr val="000000"/>
              </a:solidFill>
              <a:latin typeface="Arial"/>
            </a:endParaRPr>
          </a:p>
          <a:p>
            <a:r>
              <a:rPr b="0" lang="en-IN" sz="1800" spc="-1" strike="noStrike">
                <a:solidFill>
                  <a:srgbClr val="000000"/>
                </a:solidFill>
                <a:latin typeface="Arial"/>
              </a:rPr>
              <a:t>Calculated Total: 16</a:t>
            </a:r>
            <a:endParaRPr b="0" lang="en-IN" sz="1800" spc="-1" strike="noStrike">
              <a:solidFill>
                <a:srgbClr val="000000"/>
              </a:solidFill>
              <a:latin typeface="Arial"/>
            </a:endParaRPr>
          </a:p>
          <a:p>
            <a:r>
              <a:rPr b="0" lang="en-IN" sz="1800" spc="-1" strike="noStrike">
                <a:solidFill>
                  <a:srgbClr val="000000"/>
                </a:solidFill>
                <a:latin typeface="Arial"/>
              </a:rPr>
              <a:t>Description: This represents the total count of individual salary entries reported by all companies combined.</a:t>
            </a:r>
            <a:endParaRPr b="0" lang="en-IN" sz="1800" spc="-1" strike="noStrike">
              <a:solidFill>
                <a:srgbClr val="000000"/>
              </a:solidFill>
              <a:latin typeface="Arial"/>
            </a:endParaRPr>
          </a:p>
          <a:p>
            <a:r>
              <a:rPr b="0" lang="en-IN" sz="1800" spc="-1" strike="noStrike">
                <a:solidFill>
                  <a:srgbClr val="000000"/>
                </a:solidFill>
                <a:latin typeface="Arial"/>
              </a:rPr>
              <a:t>3. Average Salary per Company:</a:t>
            </a:r>
            <a:endParaRPr b="0" lang="en-IN" sz="1800" spc="-1" strike="noStrike">
              <a:solidFill>
                <a:srgbClr val="000000"/>
              </a:solidFill>
              <a:latin typeface="Arial"/>
            </a:endParaRPr>
          </a:p>
          <a:p>
            <a:r>
              <a:rPr b="0" lang="en-IN" sz="1800" spc="-1" strike="noStrike">
                <a:solidFill>
                  <a:srgbClr val="000000"/>
                </a:solidFill>
                <a:latin typeface="Arial"/>
              </a:rPr>
              <a:t>Calculated Average: 433,333.33</a:t>
            </a:r>
            <a:endParaRPr b="0" lang="en-IN" sz="1800" spc="-1" strike="noStrike">
              <a:solidFill>
                <a:srgbClr val="000000"/>
              </a:solidFill>
              <a:latin typeface="Arial"/>
            </a:endParaRPr>
          </a:p>
          <a:p>
            <a:r>
              <a:rPr b="0" lang="en-IN" sz="1800" spc="-1" strike="noStrike">
                <a:solidFill>
                  <a:srgbClr val="000000"/>
                </a:solidFill>
                <a:latin typeface="Arial"/>
              </a:rPr>
              <a:t>Description: This is the average salary amount reported by each company across the dataset.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lnSpc>
                <a:spcPct val="100000"/>
              </a:lnSpc>
              <a:buNone/>
            </a:pPr>
            <a:r>
              <a:rPr b="1" lang="en-US" sz="4800" spc="-1" strike="noStrike">
                <a:solidFill>
                  <a:srgbClr val="000000"/>
                </a:solidFill>
                <a:latin typeface="Times New Roman"/>
              </a:rPr>
              <a:t>conclusion</a:t>
            </a:r>
            <a:endParaRPr b="0" lang="en-US" sz="4800" spc="-1" strike="noStrike">
              <a:solidFill>
                <a:srgbClr val="000000"/>
              </a:solidFill>
              <a:latin typeface="Calibri"/>
            </a:endParaRPr>
          </a:p>
        </p:txBody>
      </p:sp>
      <p:sp>
        <p:nvSpPr>
          <p:cNvPr id="209" name=""/>
          <p:cNvSpPr txBox="1"/>
          <p:nvPr/>
        </p:nvSpPr>
        <p:spPr>
          <a:xfrm>
            <a:off x="540000" y="1361520"/>
            <a:ext cx="9180000" cy="4953600"/>
          </a:xfrm>
          <a:prstGeom prst="rect">
            <a:avLst/>
          </a:prstGeom>
          <a:noFill/>
          <a:ln w="0">
            <a:noFill/>
          </a:ln>
        </p:spPr>
        <p:txBody>
          <a:bodyPr lIns="90000" rIns="90000" tIns="45000" bIns="45000" anchor="t">
            <a:noAutofit/>
          </a:bodyPr>
          <a:p>
            <a:r>
              <a:rPr b="0" lang="en-IN" sz="1800" spc="-1" strike="noStrike">
                <a:solidFill>
                  <a:srgbClr val="000000"/>
                </a:solidFill>
                <a:latin typeface="Arial"/>
              </a:rPr>
              <a:t>Objective Recap: The project aimed to analyze and validate the salary data reported by various companies to ensure accuracy, consistency, and completeness. This involved verifying the total reported salaries, the number of salary entries, and ensuring that the sum of individual salaries aligns with the reported totals.</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Findings:</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Accuracy of Reported Totals:</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The calculated total sum of salaries reported across all companies was 2,440,000, and the total number of salary entries was 16. This aligns with the expected totals based on the data provided.</a:t>
            </a:r>
            <a:endParaRPr b="0" lang="en-IN" sz="1800" spc="-1" strike="noStrike">
              <a:solidFill>
                <a:srgbClr val="000000"/>
              </a:solidFill>
              <a:latin typeface="Arial"/>
            </a:endParaRPr>
          </a:p>
          <a:p>
            <a:r>
              <a:rPr b="0" lang="en-IN" sz="1800" spc="-1" strike="noStrike">
                <a:solidFill>
                  <a:srgbClr val="000000"/>
                </a:solidFill>
                <a:latin typeface="Arial"/>
              </a:rPr>
              <a:t>Consistency Check:</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For the majority of companies, the Sum - Salary values matched the sum of individual salary entries, indicating that the data is generally accurate.</a:t>
            </a:r>
            <a:endParaRPr b="0" lang="en-IN" sz="1800" spc="-1" strike="noStrike">
              <a:solidFill>
                <a:srgbClr val="000000"/>
              </a:solidFill>
              <a:latin typeface="Arial"/>
            </a:endParaRPr>
          </a:p>
          <a:p>
            <a:r>
              <a:rPr b="0" lang="en-IN" sz="1800" spc="-1" strike="noStrike">
                <a:solidFill>
                  <a:srgbClr val="000000"/>
                </a:solidFill>
                <a:latin typeface="Arial"/>
              </a:rPr>
              <a:t>Notably, Bookmyshow had a potential discrepancy that requires further investigation to ensure that its reported Sum - Salary correctly reflects the sum of individual salary entries.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7"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Times New Roman"/>
            </a:endParaRPr>
          </a:p>
        </p:txBody>
      </p:sp>
      <p:grpSp>
        <p:nvGrpSpPr>
          <p:cNvPr id="118" name="object 3"/>
          <p:cNvGrpSpPr/>
          <p:nvPr/>
        </p:nvGrpSpPr>
        <p:grpSpPr>
          <a:xfrm>
            <a:off x="7448760" y="0"/>
            <a:ext cx="4743360" cy="6858360"/>
            <a:chOff x="7448760" y="0"/>
            <a:chExt cx="4743360" cy="6858360"/>
          </a:xfrm>
        </p:grpSpPr>
        <p:sp>
          <p:nvSpPr>
            <p:cNvPr id="119"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0"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1"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2"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3"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4"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5"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6"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7"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grpSp>
      <p:sp>
        <p:nvSpPr>
          <p:cNvPr id="128"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29"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30" name="object 15"/>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31"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32" name="PlaceHolder 1"/>
          <p:cNvSpPr>
            <a:spLocks noGrp="1"/>
          </p:cNvSpPr>
          <p:nvPr>
            <p:ph type="title"/>
          </p:nvPr>
        </p:nvSpPr>
        <p:spPr>
          <a:xfrm>
            <a:off x="739800" y="829800"/>
            <a:ext cx="3909240" cy="1161720"/>
          </a:xfrm>
          <a:prstGeom prst="rect">
            <a:avLst/>
          </a:prstGeom>
          <a:noFill/>
          <a:ln w="0">
            <a:noFill/>
          </a:ln>
        </p:spPr>
        <p:txBody>
          <a:bodyPr lIns="0" rIns="0" tIns="16560" bIns="0" anchor="t">
            <a:noAutofit/>
          </a:bodyPr>
          <a:p>
            <a:pPr marL="12600" indent="0">
              <a:lnSpc>
                <a:spcPct val="100000"/>
              </a:lnSpc>
              <a:spcBef>
                <a:spcPts val="130"/>
              </a:spcBef>
              <a:buNone/>
            </a:pPr>
            <a:r>
              <a:rPr b="1" lang="en-US" sz="4250" spc="4" strike="noStrike">
                <a:solidFill>
                  <a:srgbClr val="000000"/>
                </a:solidFill>
                <a:latin typeface="Trebuchet MS"/>
              </a:rPr>
              <a:t>PROJECT</a:t>
            </a:r>
            <a:r>
              <a:rPr b="1" lang="en-US" sz="4250" spc="-86" strike="noStrike">
                <a:solidFill>
                  <a:srgbClr val="000000"/>
                </a:solidFill>
                <a:latin typeface="Trebuchet MS"/>
              </a:rPr>
              <a:t> </a:t>
            </a:r>
            <a:r>
              <a:rPr b="1" lang="en-US" sz="4250" spc="24" strike="noStrike">
                <a:solidFill>
                  <a:srgbClr val="000000"/>
                </a:solidFill>
                <a:latin typeface="Trebuchet MS"/>
              </a:rPr>
              <a:t>TITLE</a:t>
            </a:r>
            <a:endParaRPr b="0" lang="en-US" sz="4250" spc="-1" strike="noStrike">
              <a:solidFill>
                <a:srgbClr val="000000"/>
              </a:solidFill>
              <a:latin typeface="Calibri"/>
            </a:endParaRPr>
          </a:p>
        </p:txBody>
      </p:sp>
      <p:grpSp>
        <p:nvGrpSpPr>
          <p:cNvPr id="133" name="object 18"/>
          <p:cNvGrpSpPr/>
          <p:nvPr/>
        </p:nvGrpSpPr>
        <p:grpSpPr>
          <a:xfrm>
            <a:off x="466560" y="6410160"/>
            <a:ext cx="3704760" cy="294840"/>
            <a:chOff x="466560" y="6410160"/>
            <a:chExt cx="3704760" cy="294840"/>
          </a:xfrm>
        </p:grpSpPr>
        <p:pic>
          <p:nvPicPr>
            <p:cNvPr id="134" name="object 19" descr=""/>
            <p:cNvPicPr/>
            <p:nvPr/>
          </p:nvPicPr>
          <p:blipFill>
            <a:blip r:embed="rId1"/>
            <a:stretch/>
          </p:blipFill>
          <p:spPr>
            <a:xfrm>
              <a:off x="676440" y="6467400"/>
              <a:ext cx="2142720" cy="199800"/>
            </a:xfrm>
            <a:prstGeom prst="rect">
              <a:avLst/>
            </a:prstGeom>
            <a:ln w="0">
              <a:noFill/>
            </a:ln>
          </p:spPr>
        </p:pic>
        <p:pic>
          <p:nvPicPr>
            <p:cNvPr id="135" name="object 20" descr=""/>
            <p:cNvPicPr/>
            <p:nvPr/>
          </p:nvPicPr>
          <p:blipFill>
            <a:blip r:embed="rId2"/>
            <a:stretch/>
          </p:blipFill>
          <p:spPr>
            <a:xfrm>
              <a:off x="466560" y="6410160"/>
              <a:ext cx="3704760" cy="294840"/>
            </a:xfrm>
            <a:prstGeom prst="rect">
              <a:avLst/>
            </a:prstGeom>
            <a:ln w="0">
              <a:noFill/>
            </a:ln>
          </p:spPr>
        </p:pic>
      </p:grpSp>
      <p:sp>
        <p:nvSpPr>
          <p:cNvPr id="136" name="PlaceHolder 2"/>
          <p:cNvSpPr>
            <a:spLocks noGrp="1"/>
          </p:cNvSpPr>
          <p:nvPr>
            <p:ph type="sldNum" idx="11"/>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F26C4311-2AC3-4298-88D3-78ACEF316143}"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37" name="TextBox 22"/>
          <p:cNvSpPr/>
          <p:nvPr/>
        </p:nvSpPr>
        <p:spPr>
          <a:xfrm>
            <a:off x="1217520" y="2123280"/>
            <a:ext cx="8592840" cy="1430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4400" spc="-1" strike="noStrike">
                <a:solidFill>
                  <a:srgbClr val="0f0f0f"/>
                </a:solidFill>
                <a:latin typeface="Times New Roman"/>
              </a:rPr>
              <a:t>SALARY DATASET Analysis using Excel</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8" name="object 2"/>
          <p:cNvSpPr/>
          <p:nvPr/>
        </p:nvSpPr>
        <p:spPr>
          <a:xfrm>
            <a:off x="-76320" y="28440"/>
            <a:ext cx="12481200" cy="6857640"/>
          </a:xfrm>
          <a:custGeom>
            <a:avLst/>
            <a:gdLst>
              <a:gd name="textAreaLeft" fmla="*/ 0 w 12481200"/>
              <a:gd name="textAreaRight" fmla="*/ 12481560 w 1248120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grpSp>
        <p:nvGrpSpPr>
          <p:cNvPr id="139" name="object 3"/>
          <p:cNvGrpSpPr/>
          <p:nvPr/>
        </p:nvGrpSpPr>
        <p:grpSpPr>
          <a:xfrm>
            <a:off x="7448760" y="0"/>
            <a:ext cx="4743360" cy="6858360"/>
            <a:chOff x="7448760" y="0"/>
            <a:chExt cx="4743360" cy="6858360"/>
          </a:xfrm>
        </p:grpSpPr>
        <p:sp>
          <p:nvSpPr>
            <p:cNvPr id="140"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1"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2"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3"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4"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5"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6"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7"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48"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grpSp>
      <p:sp>
        <p:nvSpPr>
          <p:cNvPr id="149"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50" name="object 14"/>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51"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52"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pic>
        <p:nvPicPr>
          <p:cNvPr id="153" name="object 17" descr=""/>
          <p:cNvPicPr/>
          <p:nvPr/>
        </p:nvPicPr>
        <p:blipFill>
          <a:blip r:embed="rId1"/>
          <a:stretch/>
        </p:blipFill>
        <p:spPr>
          <a:xfrm>
            <a:off x="10686960" y="6134040"/>
            <a:ext cx="247320" cy="247320"/>
          </a:xfrm>
          <a:prstGeom prst="rect">
            <a:avLst/>
          </a:prstGeom>
          <a:ln w="0">
            <a:noFill/>
          </a:ln>
        </p:spPr>
      </p:pic>
      <p:grpSp>
        <p:nvGrpSpPr>
          <p:cNvPr id="154" name="object 18"/>
          <p:cNvGrpSpPr/>
          <p:nvPr/>
        </p:nvGrpSpPr>
        <p:grpSpPr>
          <a:xfrm>
            <a:off x="47520" y="3819600"/>
            <a:ext cx="4123800" cy="3009600"/>
            <a:chOff x="47520" y="3819600"/>
            <a:chExt cx="4123800" cy="3009600"/>
          </a:xfrm>
        </p:grpSpPr>
        <p:pic>
          <p:nvPicPr>
            <p:cNvPr id="155" name="object 19" descr=""/>
            <p:cNvPicPr/>
            <p:nvPr/>
          </p:nvPicPr>
          <p:blipFill>
            <a:blip r:embed="rId2"/>
            <a:stretch/>
          </p:blipFill>
          <p:spPr>
            <a:xfrm>
              <a:off x="466560" y="6410160"/>
              <a:ext cx="3704760" cy="294840"/>
            </a:xfrm>
            <a:prstGeom prst="rect">
              <a:avLst/>
            </a:prstGeom>
            <a:ln w="0">
              <a:noFill/>
            </a:ln>
          </p:spPr>
        </p:pic>
        <p:pic>
          <p:nvPicPr>
            <p:cNvPr id="156" name="object 20" descr=""/>
            <p:cNvPicPr/>
            <p:nvPr/>
          </p:nvPicPr>
          <p:blipFill>
            <a:blip r:embed="rId3"/>
            <a:stretch/>
          </p:blipFill>
          <p:spPr>
            <a:xfrm>
              <a:off x="47520" y="3819600"/>
              <a:ext cx="1733040" cy="3009600"/>
            </a:xfrm>
            <a:prstGeom prst="rect">
              <a:avLst/>
            </a:prstGeom>
            <a:ln w="0">
              <a:noFill/>
            </a:ln>
          </p:spPr>
        </p:pic>
      </p:grpSp>
      <p:sp>
        <p:nvSpPr>
          <p:cNvPr id="157" name="PlaceHolder 1"/>
          <p:cNvSpPr>
            <a:spLocks noGrp="1"/>
          </p:cNvSpPr>
          <p:nvPr>
            <p:ph type="title"/>
          </p:nvPr>
        </p:nvSpPr>
        <p:spPr>
          <a:xfrm>
            <a:off x="739800" y="445320"/>
            <a:ext cx="2356920" cy="1158480"/>
          </a:xfrm>
          <a:prstGeom prst="rect">
            <a:avLst/>
          </a:prstGeom>
          <a:noFill/>
          <a:ln w="0">
            <a:noFill/>
          </a:ln>
        </p:spPr>
        <p:txBody>
          <a:bodyPr lIns="0" rIns="0" tIns="13320" bIns="0" anchor="t">
            <a:noAutofit/>
          </a:bodyPr>
          <a:p>
            <a:pPr marL="12600" indent="0">
              <a:lnSpc>
                <a:spcPct val="100000"/>
              </a:lnSpc>
              <a:spcBef>
                <a:spcPts val="105"/>
              </a:spcBef>
              <a:buNone/>
            </a:pPr>
            <a:r>
              <a:rPr b="1" lang="en-US" sz="4800" spc="24" strike="noStrike">
                <a:solidFill>
                  <a:srgbClr val="000000"/>
                </a:solidFill>
                <a:latin typeface="Trebuchet MS"/>
              </a:rPr>
              <a:t>A</a:t>
            </a:r>
            <a:r>
              <a:rPr b="1" lang="en-US" sz="4800" spc="-7" strike="noStrike">
                <a:solidFill>
                  <a:srgbClr val="000000"/>
                </a:solidFill>
                <a:latin typeface="Trebuchet MS"/>
              </a:rPr>
              <a:t>G</a:t>
            </a:r>
            <a:r>
              <a:rPr b="1" lang="en-US" sz="4800" spc="-35" strike="noStrike">
                <a:solidFill>
                  <a:srgbClr val="000000"/>
                </a:solidFill>
                <a:latin typeface="Trebuchet MS"/>
              </a:rPr>
              <a:t>E</a:t>
            </a:r>
            <a:r>
              <a:rPr b="1" lang="en-US" sz="4800" spc="12" strike="noStrike">
                <a:solidFill>
                  <a:srgbClr val="000000"/>
                </a:solidFill>
                <a:latin typeface="Trebuchet MS"/>
              </a:rPr>
              <a:t>N</a:t>
            </a:r>
            <a:r>
              <a:rPr b="1" lang="en-US" sz="4800" spc="-1" strike="noStrike">
                <a:solidFill>
                  <a:srgbClr val="000000"/>
                </a:solidFill>
                <a:latin typeface="Trebuchet MS"/>
              </a:rPr>
              <a:t>DA</a:t>
            </a:r>
            <a:endParaRPr b="0" lang="en-US" sz="4800" spc="-1" strike="noStrike">
              <a:solidFill>
                <a:srgbClr val="000000"/>
              </a:solidFill>
              <a:latin typeface="Calibri"/>
            </a:endParaRPr>
          </a:p>
        </p:txBody>
      </p:sp>
      <p:sp>
        <p:nvSpPr>
          <p:cNvPr id="158" name="PlaceHolder 2"/>
          <p:cNvSpPr>
            <a:spLocks noGrp="1"/>
          </p:cNvSpPr>
          <p:nvPr>
            <p:ph type="sldNum" idx="12"/>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6FC8EA5A-8C80-49F9-A7AB-7BF5EC1418EB}"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59" name="TextBox 22"/>
          <p:cNvSpPr/>
          <p:nvPr/>
        </p:nvSpPr>
        <p:spPr>
          <a:xfrm>
            <a:off x="2509920" y="1041480"/>
            <a:ext cx="5028840" cy="4355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2800" spc="-1" strike="noStrike">
              <a:solidFill>
                <a:srgbClr val="000000"/>
              </a:solidFill>
              <a:latin typeface="Arial"/>
            </a:endParaRPr>
          </a:p>
          <a:p>
            <a:pPr indent="-216000">
              <a:lnSpc>
                <a:spcPct val="100000"/>
              </a:lnSpc>
              <a:buClr>
                <a:srgbClr val="0d0d0d"/>
              </a:buClr>
              <a:buFont typeface="Calibri"/>
              <a:buAutoNum type="arabicPeriod"/>
            </a:pPr>
            <a:r>
              <a:rPr b="0" lang="en-US" sz="2800" spc="-1" strike="noStrike">
                <a:solidFill>
                  <a:srgbClr val="0d0d0d"/>
                </a:solidFill>
                <a:latin typeface="Times New Roman"/>
              </a:rPr>
              <a:t>Problem Statement</a:t>
            </a:r>
            <a:endParaRPr b="0" lang="en-IN" sz="2800" spc="-1" strike="noStrike">
              <a:solidFill>
                <a:srgbClr val="000000"/>
              </a:solidFill>
              <a:latin typeface="Arial"/>
            </a:endParaRPr>
          </a:p>
          <a:p>
            <a:pPr indent="-216000">
              <a:lnSpc>
                <a:spcPct val="100000"/>
              </a:lnSpc>
              <a:buClr>
                <a:srgbClr val="0d0d0d"/>
              </a:buClr>
              <a:buFont typeface="Calibri"/>
              <a:buAutoNum type="arabicPeriod"/>
            </a:pPr>
            <a:r>
              <a:rPr b="0" lang="en-US" sz="2800" spc="-1" strike="noStrike">
                <a:solidFill>
                  <a:srgbClr val="0d0d0d"/>
                </a:solidFill>
                <a:latin typeface="Times New Roman"/>
              </a:rPr>
              <a:t>Project Overview</a:t>
            </a:r>
            <a:endParaRPr b="0" lang="en-IN" sz="2800" spc="-1" strike="noStrike">
              <a:solidFill>
                <a:srgbClr val="000000"/>
              </a:solidFill>
              <a:latin typeface="Arial"/>
            </a:endParaRPr>
          </a:p>
          <a:p>
            <a:pPr indent="-216000">
              <a:lnSpc>
                <a:spcPct val="100000"/>
              </a:lnSpc>
              <a:buClr>
                <a:srgbClr val="0d0d0d"/>
              </a:buClr>
              <a:buFont typeface="Calibri"/>
              <a:buAutoNum type="arabicPeriod"/>
            </a:pPr>
            <a:r>
              <a:rPr b="0" lang="en-US" sz="2800" spc="-1" strike="noStrike">
                <a:solidFill>
                  <a:srgbClr val="0d0d0d"/>
                </a:solidFill>
                <a:latin typeface="Times New Roman"/>
              </a:rPr>
              <a:t>End Users</a:t>
            </a:r>
            <a:endParaRPr b="0" lang="en-IN" sz="2800" spc="-1" strike="noStrike">
              <a:solidFill>
                <a:srgbClr val="000000"/>
              </a:solidFill>
              <a:latin typeface="Arial"/>
            </a:endParaRPr>
          </a:p>
          <a:p>
            <a:pPr indent="-216000">
              <a:lnSpc>
                <a:spcPct val="100000"/>
              </a:lnSpc>
              <a:buClr>
                <a:srgbClr val="0d0d0d"/>
              </a:buClr>
              <a:buFont typeface="Calibri"/>
              <a:buAutoNum type="arabicPeriod"/>
            </a:pPr>
            <a:r>
              <a:rPr b="0" lang="en-US" sz="2800" spc="-1" strike="noStrike">
                <a:solidFill>
                  <a:srgbClr val="0d0d0d"/>
                </a:solidFill>
                <a:latin typeface="Times New Roman"/>
              </a:rPr>
              <a:t>Our Solution and Proposition</a:t>
            </a:r>
            <a:endParaRPr b="0" lang="en-IN" sz="2800" spc="-1" strike="noStrike">
              <a:solidFill>
                <a:srgbClr val="000000"/>
              </a:solidFill>
              <a:latin typeface="Arial"/>
            </a:endParaRPr>
          </a:p>
          <a:p>
            <a:pPr indent="-216000">
              <a:lnSpc>
                <a:spcPct val="100000"/>
              </a:lnSpc>
              <a:buClr>
                <a:srgbClr val="0d0d0d"/>
              </a:buClr>
              <a:buFont typeface="Calibri"/>
              <a:buAutoNum type="arabicPeriod"/>
            </a:pPr>
            <a:r>
              <a:rPr b="0" lang="en-US" sz="2800" spc="-1" strike="noStrike">
                <a:solidFill>
                  <a:srgbClr val="0d0d0d"/>
                </a:solidFill>
                <a:latin typeface="Times New Roman"/>
              </a:rPr>
              <a:t>Dataset Description</a:t>
            </a:r>
            <a:endParaRPr b="0" lang="en-IN" sz="2800" spc="-1" strike="noStrike">
              <a:solidFill>
                <a:srgbClr val="000000"/>
              </a:solidFill>
              <a:latin typeface="Arial"/>
            </a:endParaRPr>
          </a:p>
          <a:p>
            <a:pPr indent="-216000">
              <a:lnSpc>
                <a:spcPct val="100000"/>
              </a:lnSpc>
              <a:buClr>
                <a:srgbClr val="0d0d0d"/>
              </a:buClr>
              <a:buFont typeface="Calibri"/>
              <a:buAutoNum type="arabicPeriod"/>
            </a:pPr>
            <a:r>
              <a:rPr b="0" lang="en-US" sz="2800" spc="-1" strike="noStrike">
                <a:solidFill>
                  <a:srgbClr val="0d0d0d"/>
                </a:solidFill>
                <a:latin typeface="Times New Roman"/>
              </a:rPr>
              <a:t>Modelling Approach</a:t>
            </a:r>
            <a:endParaRPr b="0" lang="en-IN" sz="2800" spc="-1" strike="noStrike">
              <a:solidFill>
                <a:srgbClr val="000000"/>
              </a:solidFill>
              <a:latin typeface="Arial"/>
            </a:endParaRPr>
          </a:p>
          <a:p>
            <a:pPr indent="-216000">
              <a:lnSpc>
                <a:spcPct val="100000"/>
              </a:lnSpc>
              <a:buClr>
                <a:srgbClr val="0d0d0d"/>
              </a:buClr>
              <a:buFont typeface="Calibri"/>
              <a:buAutoNum type="arabicPeriod"/>
            </a:pPr>
            <a:r>
              <a:rPr b="0" lang="en-US" sz="2800" spc="-1" strike="noStrike">
                <a:solidFill>
                  <a:srgbClr val="0d0d0d"/>
                </a:solidFill>
                <a:latin typeface="Times New Roman"/>
              </a:rPr>
              <a:t>Results and Discussion</a:t>
            </a:r>
            <a:endParaRPr b="0" lang="en-IN" sz="2800" spc="-1" strike="noStrike">
              <a:solidFill>
                <a:srgbClr val="000000"/>
              </a:solidFill>
              <a:latin typeface="Arial"/>
            </a:endParaRPr>
          </a:p>
          <a:p>
            <a:pPr indent="-216000">
              <a:lnSpc>
                <a:spcPct val="100000"/>
              </a:lnSpc>
              <a:buClr>
                <a:srgbClr val="0d0d0d"/>
              </a:buClr>
              <a:buFont typeface="Calibri"/>
              <a:buAutoNum type="arabicPeriod"/>
            </a:pPr>
            <a:r>
              <a:rPr b="0" lang="en-US" sz="2800" spc="-1" strike="noStrike">
                <a:solidFill>
                  <a:srgbClr val="0d0d0d"/>
                </a:solidFill>
                <a:latin typeface="Times New Roman"/>
              </a:rPr>
              <a:t>Conclusion</a:t>
            </a:r>
            <a:endParaRPr b="0" lang="en-IN" sz="2800" spc="-1" strike="noStrike">
              <a:solidFill>
                <a:srgbClr val="000000"/>
              </a:solidFill>
              <a:latin typeface="Arial"/>
            </a:endParaRPr>
          </a:p>
          <a:p>
            <a:pPr>
              <a:lnSpc>
                <a:spcPct val="100000"/>
              </a:lnSpc>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0" name="object 2"/>
          <p:cNvGrpSpPr/>
          <p:nvPr/>
        </p:nvGrpSpPr>
        <p:grpSpPr>
          <a:xfrm>
            <a:off x="7991640" y="2933640"/>
            <a:ext cx="2761920" cy="3257280"/>
            <a:chOff x="7991640" y="2933640"/>
            <a:chExt cx="2761920" cy="3257280"/>
          </a:xfrm>
        </p:grpSpPr>
        <p:sp>
          <p:nvSpPr>
            <p:cNvPr id="161"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62"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pic>
          <p:nvPicPr>
            <p:cNvPr id="163" name="object 5" descr=""/>
            <p:cNvPicPr/>
            <p:nvPr/>
          </p:nvPicPr>
          <p:blipFill>
            <a:blip r:embed="rId1"/>
            <a:stretch/>
          </p:blipFill>
          <p:spPr>
            <a:xfrm>
              <a:off x="7991640" y="2933640"/>
              <a:ext cx="2761920" cy="3257280"/>
            </a:xfrm>
            <a:prstGeom prst="rect">
              <a:avLst/>
            </a:prstGeom>
            <a:ln w="0">
              <a:noFill/>
            </a:ln>
          </p:spPr>
        </p:pic>
      </p:grpSp>
      <p:sp>
        <p:nvSpPr>
          <p:cNvPr id="164"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65" name="PlaceHolder 1"/>
          <p:cNvSpPr>
            <a:spLocks noGrp="1"/>
          </p:cNvSpPr>
          <p:nvPr>
            <p:ph type="title"/>
          </p:nvPr>
        </p:nvSpPr>
        <p:spPr>
          <a:xfrm>
            <a:off x="834120" y="574920"/>
            <a:ext cx="5636520" cy="1311480"/>
          </a:xfrm>
          <a:prstGeom prst="rect">
            <a:avLst/>
          </a:prstGeom>
          <a:noFill/>
          <a:ln w="0">
            <a:noFill/>
          </a:ln>
        </p:spPr>
        <p:txBody>
          <a:bodyPr lIns="0" rIns="0" tIns="16560" bIns="0" anchor="t">
            <a:noAutofit/>
          </a:bodyPr>
          <a:p>
            <a:pPr marL="12600" indent="0">
              <a:lnSpc>
                <a:spcPct val="100000"/>
              </a:lnSpc>
              <a:spcBef>
                <a:spcPts val="130"/>
              </a:spcBef>
              <a:buNone/>
              <a:tabLst>
                <a:tab algn="l" pos="2728080"/>
              </a:tabLst>
            </a:pPr>
            <a:r>
              <a:rPr b="1" lang="en-US" sz="4250" spc="-21" strike="noStrike">
                <a:solidFill>
                  <a:srgbClr val="000000"/>
                </a:solidFill>
                <a:latin typeface="Trebuchet MS"/>
              </a:rPr>
              <a:t>P</a:t>
            </a:r>
            <a:r>
              <a:rPr b="1" lang="en-US" sz="4250" spc="12" strike="noStrike">
                <a:solidFill>
                  <a:srgbClr val="000000"/>
                </a:solidFill>
                <a:latin typeface="Trebuchet MS"/>
              </a:rPr>
              <a:t>ROB</a:t>
            </a:r>
            <a:r>
              <a:rPr b="1" lang="en-US" sz="4250" spc="52" strike="noStrike">
                <a:solidFill>
                  <a:srgbClr val="000000"/>
                </a:solidFill>
                <a:latin typeface="Trebuchet MS"/>
              </a:rPr>
              <a:t>L</a:t>
            </a:r>
            <a:r>
              <a:rPr b="1" lang="en-US" sz="4250" spc="-21" strike="noStrike">
                <a:solidFill>
                  <a:srgbClr val="000000"/>
                </a:solidFill>
                <a:latin typeface="Trebuchet MS"/>
              </a:rPr>
              <a:t>E</a:t>
            </a:r>
            <a:r>
              <a:rPr b="1" lang="en-US" sz="4250" spc="18" strike="noStrike">
                <a:solidFill>
                  <a:srgbClr val="000000"/>
                </a:solidFill>
                <a:latin typeface="Trebuchet MS"/>
              </a:rPr>
              <a:t>M</a:t>
            </a:r>
            <a:r>
              <a:rPr b="1" lang="en-US" sz="4250" spc="-1" strike="noStrike">
                <a:solidFill>
                  <a:srgbClr val="000000"/>
                </a:solidFill>
                <a:latin typeface="Trebuchet MS"/>
              </a:rPr>
              <a:t>	</a:t>
            </a:r>
            <a:r>
              <a:rPr b="1" lang="en-US" sz="4250" spc="9" strike="noStrike">
                <a:solidFill>
                  <a:srgbClr val="000000"/>
                </a:solidFill>
                <a:latin typeface="Trebuchet MS"/>
              </a:rPr>
              <a:t>S</a:t>
            </a:r>
            <a:r>
              <a:rPr b="1" lang="en-US" sz="4250" spc="-372" strike="noStrike">
                <a:solidFill>
                  <a:srgbClr val="000000"/>
                </a:solidFill>
                <a:latin typeface="Trebuchet MS"/>
              </a:rPr>
              <a:t>T</a:t>
            </a:r>
            <a:r>
              <a:rPr b="1" lang="en-US" sz="4250" spc="-375" strike="noStrike">
                <a:solidFill>
                  <a:srgbClr val="000000"/>
                </a:solidFill>
                <a:latin typeface="Trebuchet MS"/>
              </a:rPr>
              <a:t>A</a:t>
            </a:r>
            <a:r>
              <a:rPr b="1" lang="en-US" sz="4250" spc="12" strike="noStrike">
                <a:solidFill>
                  <a:srgbClr val="000000"/>
                </a:solidFill>
                <a:latin typeface="Trebuchet MS"/>
              </a:rPr>
              <a:t>T</a:t>
            </a:r>
            <a:r>
              <a:rPr b="1" lang="en-US" sz="4250" spc="-12" strike="noStrike">
                <a:solidFill>
                  <a:srgbClr val="000000"/>
                </a:solidFill>
                <a:latin typeface="Trebuchet MS"/>
              </a:rPr>
              <a:t>E</a:t>
            </a:r>
            <a:r>
              <a:rPr b="1" lang="en-US" sz="4250" spc="-21" strike="noStrike">
                <a:solidFill>
                  <a:srgbClr val="000000"/>
                </a:solidFill>
                <a:latin typeface="Trebuchet MS"/>
              </a:rPr>
              <a:t>ME</a:t>
            </a:r>
            <a:r>
              <a:rPr b="1" lang="en-US" sz="4250" spc="9" strike="noStrike">
                <a:solidFill>
                  <a:srgbClr val="000000"/>
                </a:solidFill>
                <a:latin typeface="Trebuchet MS"/>
              </a:rPr>
              <a:t>NT</a:t>
            </a:r>
            <a:endParaRPr b="0" lang="en-US" sz="4250" spc="-1" strike="noStrike">
              <a:solidFill>
                <a:srgbClr val="000000"/>
              </a:solidFill>
              <a:latin typeface="Calibri"/>
            </a:endParaRPr>
          </a:p>
        </p:txBody>
      </p:sp>
      <p:pic>
        <p:nvPicPr>
          <p:cNvPr id="166" name="object 8" descr=""/>
          <p:cNvPicPr/>
          <p:nvPr/>
        </p:nvPicPr>
        <p:blipFill>
          <a:blip r:embed="rId2"/>
          <a:stretch/>
        </p:blipFill>
        <p:spPr>
          <a:xfrm>
            <a:off x="676440" y="6467400"/>
            <a:ext cx="2142720" cy="199800"/>
          </a:xfrm>
          <a:prstGeom prst="rect">
            <a:avLst/>
          </a:prstGeom>
          <a:ln w="0">
            <a:noFill/>
          </a:ln>
        </p:spPr>
      </p:pic>
      <p:sp>
        <p:nvSpPr>
          <p:cNvPr id="167" name="PlaceHolder 2"/>
          <p:cNvSpPr>
            <a:spLocks noGrp="1"/>
          </p:cNvSpPr>
          <p:nvPr>
            <p:ph type="sldNum" idx="13"/>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7B4A41B4-72FB-40CC-9505-04C6360A0508}"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8" name=""/>
          <p:cNvSpPr txBox="1"/>
          <p:nvPr/>
        </p:nvSpPr>
        <p:spPr>
          <a:xfrm>
            <a:off x="0" y="1648080"/>
            <a:ext cx="9180000" cy="5721480"/>
          </a:xfrm>
          <a:prstGeom prst="rect">
            <a:avLst/>
          </a:prstGeom>
          <a:noFill/>
          <a:ln w="0">
            <a:noFill/>
          </a:ln>
        </p:spPr>
        <p:txBody>
          <a:bodyPr lIns="90000" rIns="90000" tIns="45000" bIns="45000" anchor="t">
            <a:noAutofit/>
          </a:bodyPr>
          <a:p>
            <a:r>
              <a:rPr b="0" lang="en-IN" sz="1800" spc="-1" strike="noStrike">
                <a:solidFill>
                  <a:srgbClr val="000000"/>
                </a:solidFill>
                <a:latin typeface="Arial"/>
              </a:rPr>
              <a:t>Data Accuracy and Completeness: There may be inconsistencies or inaccuracies in the reported salary data or the number of salaries reported per company. For example, discrepancies between the total reported salaries and the sum of individual salaries need to be examined.</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Company Salary Distribution: The distribution of salaries across different companies is uneven. Some companies report higher salaries with fewer entries, while others have more entries but lower salaries. This distribution needs to be analyzed to understand the variance in salary structures.</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Reporting Methodology: The methodology for reporting salaries (e.g., how the "Sum - Salaries Reported" is calculated and verified) could be flawed. This requires review to ensure that the sum of reported salaries accurately reflects the data.</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Data Aggregation Issues: The total sum of salaries reported (2,440,000) must be verified against the individual company data to ensure correct aggregation. Any discrepancies between the aggregated data and individual entries should be addressed.</a:t>
            </a:r>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9" name="object 2"/>
          <p:cNvGrpSpPr/>
          <p:nvPr/>
        </p:nvGrpSpPr>
        <p:grpSpPr>
          <a:xfrm>
            <a:off x="8658360" y="2647800"/>
            <a:ext cx="3533400" cy="3809520"/>
            <a:chOff x="8658360" y="2647800"/>
            <a:chExt cx="3533400" cy="3809520"/>
          </a:xfrm>
        </p:grpSpPr>
        <p:sp>
          <p:nvSpPr>
            <p:cNvPr id="170"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71"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pic>
          <p:nvPicPr>
            <p:cNvPr id="172" name="object 5" descr=""/>
            <p:cNvPicPr/>
            <p:nvPr/>
          </p:nvPicPr>
          <p:blipFill>
            <a:blip r:embed="rId1"/>
            <a:stretch/>
          </p:blipFill>
          <p:spPr>
            <a:xfrm>
              <a:off x="8658360" y="2647800"/>
              <a:ext cx="3533400" cy="3809520"/>
            </a:xfrm>
            <a:prstGeom prst="rect">
              <a:avLst/>
            </a:prstGeom>
            <a:ln w="0">
              <a:noFill/>
            </a:ln>
          </p:spPr>
        </p:pic>
      </p:grpSp>
      <p:sp>
        <p:nvSpPr>
          <p:cNvPr id="173"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74" name="PlaceHolder 1"/>
          <p:cNvSpPr>
            <a:spLocks noGrp="1"/>
          </p:cNvSpPr>
          <p:nvPr>
            <p:ph type="title"/>
          </p:nvPr>
        </p:nvSpPr>
        <p:spPr>
          <a:xfrm>
            <a:off x="739800" y="829800"/>
            <a:ext cx="5263200" cy="1161720"/>
          </a:xfrm>
          <a:prstGeom prst="rect">
            <a:avLst/>
          </a:prstGeom>
          <a:noFill/>
          <a:ln w="0">
            <a:noFill/>
          </a:ln>
        </p:spPr>
        <p:txBody>
          <a:bodyPr lIns="0" rIns="0" tIns="16560" bIns="0" anchor="t">
            <a:noAutofit/>
          </a:bodyPr>
          <a:p>
            <a:pPr marL="12600" indent="0">
              <a:lnSpc>
                <a:spcPct val="100000"/>
              </a:lnSpc>
              <a:spcBef>
                <a:spcPts val="130"/>
              </a:spcBef>
              <a:buNone/>
              <a:tabLst>
                <a:tab algn="l" pos="2642760"/>
              </a:tabLst>
            </a:pPr>
            <a:r>
              <a:rPr b="1" lang="en-US" sz="4250" spc="4" strike="noStrike">
                <a:solidFill>
                  <a:srgbClr val="000000"/>
                </a:solidFill>
                <a:latin typeface="Trebuchet MS"/>
              </a:rPr>
              <a:t>PROJECT</a:t>
            </a:r>
            <a:r>
              <a:rPr b="1" lang="en-US" sz="4250" spc="4" strike="noStrike">
                <a:solidFill>
                  <a:srgbClr val="000000"/>
                </a:solidFill>
                <a:latin typeface="Trebuchet MS"/>
              </a:rPr>
              <a:t>	</a:t>
            </a:r>
            <a:r>
              <a:rPr b="1" lang="en-US" sz="4250" spc="-21" strike="noStrike">
                <a:solidFill>
                  <a:srgbClr val="000000"/>
                </a:solidFill>
                <a:latin typeface="Trebuchet MS"/>
              </a:rPr>
              <a:t>OVERVIEW</a:t>
            </a:r>
            <a:endParaRPr b="0" lang="en-US" sz="4250" spc="-1" strike="noStrike">
              <a:solidFill>
                <a:srgbClr val="000000"/>
              </a:solidFill>
              <a:latin typeface="Calibri"/>
            </a:endParaRPr>
          </a:p>
        </p:txBody>
      </p:sp>
      <p:pic>
        <p:nvPicPr>
          <p:cNvPr id="175" name="object 8" descr=""/>
          <p:cNvPicPr/>
          <p:nvPr/>
        </p:nvPicPr>
        <p:blipFill>
          <a:blip r:embed="rId2"/>
          <a:stretch/>
        </p:blipFill>
        <p:spPr>
          <a:xfrm>
            <a:off x="676440" y="6467400"/>
            <a:ext cx="2142720" cy="199800"/>
          </a:xfrm>
          <a:prstGeom prst="rect">
            <a:avLst/>
          </a:prstGeom>
          <a:ln w="0">
            <a:noFill/>
          </a:ln>
        </p:spPr>
      </p:pic>
      <p:sp>
        <p:nvSpPr>
          <p:cNvPr id="176" name="PlaceHolder 2"/>
          <p:cNvSpPr>
            <a:spLocks noGrp="1"/>
          </p:cNvSpPr>
          <p:nvPr>
            <p:ph type="sldNum" idx="14"/>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306C2428-40E4-4DFD-A8AE-37445785C9F4}"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77" name="TextBox 10"/>
          <p:cNvSpPr/>
          <p:nvPr/>
        </p:nvSpPr>
        <p:spPr>
          <a:xfrm>
            <a:off x="990720" y="2133720"/>
            <a:ext cx="7924320" cy="82116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0d0d0d"/>
              </a:buClr>
              <a:buFont typeface="Arial"/>
              <a:buChar char="•"/>
            </a:pPr>
            <a:r>
              <a:rPr b="0" lang="en-US" sz="2400" spc="-1" strike="noStrike">
                <a:solidFill>
                  <a:srgbClr val="0d0d0d"/>
                </a:solidFill>
                <a:latin typeface="Times New Roman"/>
              </a:rPr>
              <a:t>.</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
        <p:nvSpPr>
          <p:cNvPr id="178" name=""/>
          <p:cNvSpPr txBox="1"/>
          <p:nvPr/>
        </p:nvSpPr>
        <p:spPr>
          <a:xfrm rot="21588600">
            <a:off x="22320" y="2006280"/>
            <a:ext cx="9154800" cy="3417840"/>
          </a:xfrm>
          <a:prstGeom prst="rect">
            <a:avLst/>
          </a:prstGeom>
          <a:noFill/>
          <a:ln w="0">
            <a:noFill/>
          </a:ln>
        </p:spPr>
        <p:txBody>
          <a:bodyPr lIns="90000" rIns="90000" tIns="45000" bIns="45000" anchor="t">
            <a:noAutofit/>
          </a:bodyPr>
          <a:p>
            <a:r>
              <a:rPr b="0" lang="en-IN" sz="1800" spc="-1" strike="noStrike">
                <a:solidFill>
                  <a:srgbClr val="000000"/>
                </a:solidFill>
                <a:latin typeface="Arial"/>
              </a:rPr>
              <a:t>Project Title: Analysis and Validation of Company Salary Reports</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Objective: To verify the accuracy and completeness of salary data reported by various companies, ensuring consistency between reported totals and individual salary entries.</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Scope:</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Data Verification: Confirm the accuracy of the reported salaries and the number of salary entries for each company.</a:t>
            </a:r>
            <a:endParaRPr b="0" lang="en-IN" sz="1800" spc="-1" strike="noStrike">
              <a:solidFill>
                <a:srgbClr val="000000"/>
              </a:solidFill>
              <a:latin typeface="Arial"/>
            </a:endParaRPr>
          </a:p>
          <a:p>
            <a:r>
              <a:rPr b="0" lang="en-IN" sz="1800" spc="-1" strike="noStrike">
                <a:solidFill>
                  <a:srgbClr val="000000"/>
                </a:solidFill>
                <a:latin typeface="Arial"/>
              </a:rPr>
              <a:t>Consistency Check: Ensure that the sum of reported salaries matches the sum of individual salaries.</a:t>
            </a:r>
            <a:endParaRPr b="0" lang="en-IN" sz="1800" spc="-1" strike="noStrike">
              <a:solidFill>
                <a:srgbClr val="000000"/>
              </a:solidFill>
              <a:latin typeface="Arial"/>
            </a:endParaRPr>
          </a:p>
          <a:p>
            <a:r>
              <a:rPr b="0" lang="en-IN" sz="1800" spc="-1" strike="noStrike">
                <a:solidFill>
                  <a:srgbClr val="000000"/>
                </a:solidFill>
                <a:latin typeface="Arial"/>
              </a:rPr>
              <a:t>Analysis of Reporting Structure: Review the methodology for reporting salaries and identify any discrepancies or anomalies.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80"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81"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82" name="PlaceHolder 1"/>
          <p:cNvSpPr>
            <a:spLocks noGrp="1"/>
          </p:cNvSpPr>
          <p:nvPr>
            <p:ph type="title"/>
          </p:nvPr>
        </p:nvSpPr>
        <p:spPr>
          <a:xfrm>
            <a:off x="699480" y="891720"/>
            <a:ext cx="5014080" cy="1161720"/>
          </a:xfrm>
          <a:prstGeom prst="rect">
            <a:avLst/>
          </a:prstGeom>
          <a:noFill/>
          <a:ln w="0">
            <a:noFill/>
          </a:ln>
        </p:spPr>
        <p:txBody>
          <a:bodyPr lIns="0" rIns="0" tIns="16560" bIns="0" anchor="t">
            <a:noAutofit/>
          </a:bodyPr>
          <a:p>
            <a:pPr marL="12600" indent="0">
              <a:lnSpc>
                <a:spcPct val="100000"/>
              </a:lnSpc>
              <a:spcBef>
                <a:spcPts val="130"/>
              </a:spcBef>
              <a:buNone/>
            </a:pPr>
            <a:r>
              <a:rPr b="1" lang="en-US" sz="3200" spc="24" strike="noStrike">
                <a:solidFill>
                  <a:srgbClr val="000000"/>
                </a:solidFill>
                <a:latin typeface="Trebuchet MS"/>
              </a:rPr>
              <a:t>W</a:t>
            </a:r>
            <a:r>
              <a:rPr b="1" lang="en-US" sz="3200" spc="-21" strike="noStrike">
                <a:solidFill>
                  <a:srgbClr val="000000"/>
                </a:solidFill>
                <a:latin typeface="Trebuchet MS"/>
              </a:rPr>
              <a:t>H</a:t>
            </a:r>
            <a:r>
              <a:rPr b="1" lang="en-US" sz="3200" spc="18" strike="noStrike">
                <a:solidFill>
                  <a:srgbClr val="000000"/>
                </a:solidFill>
                <a:latin typeface="Trebuchet MS"/>
              </a:rPr>
              <a:t>O</a:t>
            </a:r>
            <a:r>
              <a:rPr b="1" lang="en-US" sz="3200" spc="-236" strike="noStrike">
                <a:solidFill>
                  <a:srgbClr val="000000"/>
                </a:solidFill>
                <a:latin typeface="Trebuchet MS"/>
              </a:rPr>
              <a:t> </a:t>
            </a:r>
            <a:r>
              <a:rPr b="1" lang="en-US" sz="3200" spc="-12" strike="noStrike">
                <a:solidFill>
                  <a:srgbClr val="000000"/>
                </a:solidFill>
                <a:latin typeface="Trebuchet MS"/>
              </a:rPr>
              <a:t>AR</a:t>
            </a:r>
            <a:r>
              <a:rPr b="1" lang="en-US" sz="3200" spc="12" strike="noStrike">
                <a:solidFill>
                  <a:srgbClr val="000000"/>
                </a:solidFill>
                <a:latin typeface="Trebuchet MS"/>
              </a:rPr>
              <a:t>E</a:t>
            </a:r>
            <a:r>
              <a:rPr b="1" lang="en-US" sz="3200" spc="-35" strike="noStrike">
                <a:solidFill>
                  <a:srgbClr val="000000"/>
                </a:solidFill>
                <a:latin typeface="Trebuchet MS"/>
              </a:rPr>
              <a:t> </a:t>
            </a:r>
            <a:r>
              <a:rPr b="1" lang="en-US" sz="3200" spc="-12" strike="noStrike">
                <a:solidFill>
                  <a:srgbClr val="000000"/>
                </a:solidFill>
                <a:latin typeface="Trebuchet MS"/>
              </a:rPr>
              <a:t>T</a:t>
            </a:r>
            <a:r>
              <a:rPr b="1" lang="en-US" sz="3200" spc="-15" strike="noStrike">
                <a:solidFill>
                  <a:srgbClr val="000000"/>
                </a:solidFill>
                <a:latin typeface="Trebuchet MS"/>
              </a:rPr>
              <a:t>H</a:t>
            </a:r>
            <a:r>
              <a:rPr b="1" lang="en-US" sz="3200" spc="12" strike="noStrike">
                <a:solidFill>
                  <a:srgbClr val="000000"/>
                </a:solidFill>
                <a:latin typeface="Trebuchet MS"/>
              </a:rPr>
              <a:t>E</a:t>
            </a:r>
            <a:r>
              <a:rPr b="1" lang="en-US" sz="3200" spc="-35" strike="noStrike">
                <a:solidFill>
                  <a:srgbClr val="000000"/>
                </a:solidFill>
                <a:latin typeface="Trebuchet MS"/>
              </a:rPr>
              <a:t> </a:t>
            </a:r>
            <a:r>
              <a:rPr b="1" lang="en-US" sz="3200" spc="-21" strike="noStrike">
                <a:solidFill>
                  <a:srgbClr val="000000"/>
                </a:solidFill>
                <a:latin typeface="Trebuchet MS"/>
              </a:rPr>
              <a:t>E</a:t>
            </a:r>
            <a:r>
              <a:rPr b="1" lang="en-US" sz="3200" spc="29" strike="noStrike">
                <a:solidFill>
                  <a:srgbClr val="000000"/>
                </a:solidFill>
                <a:latin typeface="Trebuchet MS"/>
              </a:rPr>
              <a:t>N</a:t>
            </a:r>
            <a:r>
              <a:rPr b="1" lang="en-US" sz="3200" spc="12" strike="noStrike">
                <a:solidFill>
                  <a:srgbClr val="000000"/>
                </a:solidFill>
                <a:latin typeface="Trebuchet MS"/>
              </a:rPr>
              <a:t>D</a:t>
            </a:r>
            <a:r>
              <a:rPr b="1" lang="en-US" sz="3200" spc="-46" strike="noStrike">
                <a:solidFill>
                  <a:srgbClr val="000000"/>
                </a:solidFill>
                <a:latin typeface="Trebuchet MS"/>
              </a:rPr>
              <a:t> </a:t>
            </a:r>
            <a:r>
              <a:rPr b="1" lang="en-US" sz="3200" spc="-1" strike="noStrike">
                <a:solidFill>
                  <a:srgbClr val="000000"/>
                </a:solidFill>
                <a:latin typeface="Trebuchet MS"/>
              </a:rPr>
              <a:t>U</a:t>
            </a:r>
            <a:r>
              <a:rPr b="1" lang="en-US" sz="3200" spc="9" strike="noStrike">
                <a:solidFill>
                  <a:srgbClr val="000000"/>
                </a:solidFill>
                <a:latin typeface="Trebuchet MS"/>
              </a:rPr>
              <a:t>S</a:t>
            </a:r>
            <a:r>
              <a:rPr b="1" lang="en-US" sz="3200" spc="-26" strike="noStrike">
                <a:solidFill>
                  <a:srgbClr val="000000"/>
                </a:solidFill>
                <a:latin typeface="Trebuchet MS"/>
              </a:rPr>
              <a:t>E</a:t>
            </a:r>
            <a:r>
              <a:rPr b="1" lang="en-US" sz="3200" spc="-12" strike="noStrike">
                <a:solidFill>
                  <a:srgbClr val="000000"/>
                </a:solidFill>
                <a:latin typeface="Trebuchet MS"/>
              </a:rPr>
              <a:t>R</a:t>
            </a:r>
            <a:r>
              <a:rPr b="1" lang="en-US" sz="3200" spc="4" strike="noStrike">
                <a:solidFill>
                  <a:srgbClr val="000000"/>
                </a:solidFill>
                <a:latin typeface="Trebuchet MS"/>
              </a:rPr>
              <a:t>S?</a:t>
            </a:r>
            <a:endParaRPr b="0" lang="en-US" sz="3200" spc="-1" strike="noStrike">
              <a:solidFill>
                <a:srgbClr val="000000"/>
              </a:solidFill>
              <a:latin typeface="Calibri"/>
            </a:endParaRPr>
          </a:p>
        </p:txBody>
      </p:sp>
      <p:pic>
        <p:nvPicPr>
          <p:cNvPr id="183" name="object 6" descr=""/>
          <p:cNvPicPr/>
          <p:nvPr/>
        </p:nvPicPr>
        <p:blipFill>
          <a:blip r:embed="rId1"/>
          <a:stretch/>
        </p:blipFill>
        <p:spPr>
          <a:xfrm>
            <a:off x="723960" y="6172200"/>
            <a:ext cx="2180880" cy="485280"/>
          </a:xfrm>
          <a:prstGeom prst="rect">
            <a:avLst/>
          </a:prstGeom>
          <a:ln w="0">
            <a:noFill/>
          </a:ln>
        </p:spPr>
      </p:pic>
      <p:sp>
        <p:nvSpPr>
          <p:cNvPr id="184" name="PlaceHolder 2"/>
          <p:cNvSpPr>
            <a:spLocks noGrp="1"/>
          </p:cNvSpPr>
          <p:nvPr>
            <p:ph type="sldNum" idx="15"/>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44219962-467B-4122-8932-8BEAFC7C3840}"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85" name=""/>
          <p:cNvSpPr txBox="1"/>
          <p:nvPr/>
        </p:nvSpPr>
        <p:spPr>
          <a:xfrm>
            <a:off x="197280" y="1877760"/>
            <a:ext cx="10242720" cy="4185720"/>
          </a:xfrm>
          <a:prstGeom prst="rect">
            <a:avLst/>
          </a:prstGeom>
          <a:noFill/>
          <a:ln w="0">
            <a:noFill/>
          </a:ln>
        </p:spPr>
        <p:txBody>
          <a:bodyPr lIns="90000" rIns="90000" tIns="45000" bIns="45000" anchor="t">
            <a:noAutofit/>
          </a:bodyPr>
          <a:p>
            <a:r>
              <a:rPr b="0" lang="en-IN" sz="1800" spc="-1" strike="noStrike">
                <a:solidFill>
                  <a:srgbClr val="000000"/>
                </a:solidFill>
                <a:latin typeface="Arial"/>
              </a:rPr>
              <a:t>Company Management Teams:</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Purpose: To ensure accurate salary reporting and address any discrepancies in the data.</a:t>
            </a:r>
            <a:endParaRPr b="0" lang="en-IN" sz="1800" spc="-1" strike="noStrike">
              <a:solidFill>
                <a:srgbClr val="000000"/>
              </a:solidFill>
              <a:latin typeface="Arial"/>
            </a:endParaRPr>
          </a:p>
          <a:p>
            <a:r>
              <a:rPr b="0" lang="en-IN" sz="1800" spc="-1" strike="noStrike">
                <a:solidFill>
                  <a:srgbClr val="000000"/>
                </a:solidFill>
                <a:latin typeface="Arial"/>
              </a:rPr>
              <a:t>Use: Review validated reports to make informed decisions on budgeting, payroll, and financial planning.</a:t>
            </a:r>
            <a:endParaRPr b="0" lang="en-IN" sz="1800" spc="-1" strike="noStrike">
              <a:solidFill>
                <a:srgbClr val="000000"/>
              </a:solidFill>
              <a:latin typeface="Arial"/>
            </a:endParaRPr>
          </a:p>
          <a:p>
            <a:r>
              <a:rPr b="0" lang="en-IN" sz="1800" spc="-1" strike="noStrike">
                <a:solidFill>
                  <a:srgbClr val="000000"/>
                </a:solidFill>
                <a:latin typeface="Arial"/>
              </a:rPr>
              <a:t>Human Resources Departments:</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Purpose: To verify the accuracy of salary information reported and ensure compliance with internal policies.</a:t>
            </a:r>
            <a:endParaRPr b="0" lang="en-IN" sz="1800" spc="-1" strike="noStrike">
              <a:solidFill>
                <a:srgbClr val="000000"/>
              </a:solidFill>
              <a:latin typeface="Arial"/>
            </a:endParaRPr>
          </a:p>
          <a:p>
            <a:r>
              <a:rPr b="0" lang="en-IN" sz="1800" spc="-1" strike="noStrike">
                <a:solidFill>
                  <a:srgbClr val="000000"/>
                </a:solidFill>
                <a:latin typeface="Arial"/>
              </a:rPr>
              <a:t>Use: Utilize the validated data for payroll processing, employee compensation planning, and audits.</a:t>
            </a:r>
            <a:endParaRPr b="0" lang="en-IN" sz="1800" spc="-1" strike="noStrike">
              <a:solidFill>
                <a:srgbClr val="000000"/>
              </a:solidFill>
              <a:latin typeface="Arial"/>
            </a:endParaRPr>
          </a:p>
          <a:p>
            <a:r>
              <a:rPr b="0" lang="en-IN" sz="1800" spc="-1" strike="noStrike">
                <a:solidFill>
                  <a:srgbClr val="000000"/>
                </a:solidFill>
                <a:latin typeface="Arial"/>
              </a:rPr>
              <a:t>Finance and Accounting Teams:</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Purpose: To reconcile salary data with financial records and ensure accurate reporting for financial statements.</a:t>
            </a:r>
            <a:endParaRPr b="0" lang="en-IN" sz="1800" spc="-1" strike="noStrike">
              <a:solidFill>
                <a:srgbClr val="000000"/>
              </a:solidFill>
              <a:latin typeface="Arial"/>
            </a:endParaRPr>
          </a:p>
          <a:p>
            <a:r>
              <a:rPr b="0" lang="en-IN" sz="1800" spc="-1" strike="noStrike">
                <a:solidFill>
                  <a:srgbClr val="000000"/>
                </a:solidFill>
                <a:latin typeface="Arial"/>
              </a:rPr>
              <a:t>Use: Integrate accurate salary data into financial reports, budget forecasts, and compliance documentation.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object 2" descr=""/>
          <p:cNvPicPr/>
          <p:nvPr/>
        </p:nvPicPr>
        <p:blipFill>
          <a:blip r:embed="rId1"/>
          <a:stretch/>
        </p:blipFill>
        <p:spPr>
          <a:xfrm>
            <a:off x="0" y="1476360"/>
            <a:ext cx="2695320" cy="3247560"/>
          </a:xfrm>
          <a:prstGeom prst="rect">
            <a:avLst/>
          </a:prstGeom>
          <a:ln w="0">
            <a:noFill/>
          </a:ln>
        </p:spPr>
      </p:pic>
      <p:sp>
        <p:nvSpPr>
          <p:cNvPr id="18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88"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8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190" name="PlaceHolder 1"/>
          <p:cNvSpPr>
            <a:spLocks noGrp="1"/>
          </p:cNvSpPr>
          <p:nvPr>
            <p:ph type="title"/>
          </p:nvPr>
        </p:nvSpPr>
        <p:spPr>
          <a:xfrm>
            <a:off x="558000" y="857880"/>
            <a:ext cx="9762840" cy="1158480"/>
          </a:xfrm>
          <a:prstGeom prst="rect">
            <a:avLst/>
          </a:prstGeom>
          <a:noFill/>
          <a:ln w="0">
            <a:noFill/>
          </a:ln>
        </p:spPr>
        <p:txBody>
          <a:bodyPr lIns="0" rIns="0" tIns="13320" bIns="0" anchor="t">
            <a:noAutofit/>
          </a:bodyPr>
          <a:p>
            <a:pPr marL="12600" indent="0">
              <a:lnSpc>
                <a:spcPct val="100000"/>
              </a:lnSpc>
              <a:spcBef>
                <a:spcPts val="105"/>
              </a:spcBef>
              <a:buNone/>
            </a:pPr>
            <a:r>
              <a:rPr b="1" lang="en-US" sz="3600" spc="9" strike="noStrike">
                <a:solidFill>
                  <a:srgbClr val="000000"/>
                </a:solidFill>
                <a:latin typeface="Trebuchet MS"/>
              </a:rPr>
              <a:t>O</a:t>
            </a:r>
            <a:r>
              <a:rPr b="1" lang="en-US" sz="3600" spc="24" strike="noStrike">
                <a:solidFill>
                  <a:srgbClr val="000000"/>
                </a:solidFill>
                <a:latin typeface="Trebuchet MS"/>
              </a:rPr>
              <a:t>U</a:t>
            </a:r>
            <a:r>
              <a:rPr b="1" lang="en-US" sz="3600" spc="-1" strike="noStrike">
                <a:solidFill>
                  <a:srgbClr val="000000"/>
                </a:solidFill>
                <a:latin typeface="Trebuchet MS"/>
              </a:rPr>
              <a:t>R</a:t>
            </a:r>
            <a:r>
              <a:rPr b="1" lang="en-US" sz="3600" spc="4" strike="noStrike">
                <a:solidFill>
                  <a:srgbClr val="000000"/>
                </a:solidFill>
                <a:latin typeface="Trebuchet MS"/>
              </a:rPr>
              <a:t> </a:t>
            </a:r>
            <a:r>
              <a:rPr b="1" lang="en-US" sz="3600" spc="24" strike="noStrike">
                <a:solidFill>
                  <a:srgbClr val="000000"/>
                </a:solidFill>
                <a:latin typeface="Trebuchet MS"/>
              </a:rPr>
              <a:t>S</a:t>
            </a:r>
            <a:r>
              <a:rPr b="1" lang="en-US" sz="3600" spc="9" strike="noStrike">
                <a:solidFill>
                  <a:srgbClr val="000000"/>
                </a:solidFill>
                <a:latin typeface="Trebuchet MS"/>
              </a:rPr>
              <a:t>O</a:t>
            </a:r>
            <a:r>
              <a:rPr b="1" lang="en-US" sz="3600" spc="24" strike="noStrike">
                <a:solidFill>
                  <a:srgbClr val="000000"/>
                </a:solidFill>
                <a:latin typeface="Trebuchet MS"/>
              </a:rPr>
              <a:t>LU</a:t>
            </a:r>
            <a:r>
              <a:rPr b="1" lang="en-US" sz="3600" spc="-35" strike="noStrike">
                <a:solidFill>
                  <a:srgbClr val="000000"/>
                </a:solidFill>
                <a:latin typeface="Trebuchet MS"/>
              </a:rPr>
              <a:t>T</a:t>
            </a:r>
            <a:r>
              <a:rPr b="1" lang="en-US" sz="3600" spc="-32" strike="noStrike">
                <a:solidFill>
                  <a:srgbClr val="000000"/>
                </a:solidFill>
                <a:latin typeface="Trebuchet MS"/>
              </a:rPr>
              <a:t>I</a:t>
            </a:r>
            <a:r>
              <a:rPr b="1" lang="en-US" sz="3600" spc="9" strike="noStrike">
                <a:solidFill>
                  <a:srgbClr val="000000"/>
                </a:solidFill>
                <a:latin typeface="Trebuchet MS"/>
              </a:rPr>
              <a:t>O</a:t>
            </a:r>
            <a:r>
              <a:rPr b="1" lang="en-US" sz="3600" spc="-1" strike="noStrike">
                <a:solidFill>
                  <a:srgbClr val="000000"/>
                </a:solidFill>
                <a:latin typeface="Trebuchet MS"/>
              </a:rPr>
              <a:t>N</a:t>
            </a:r>
            <a:r>
              <a:rPr b="1" lang="en-US" sz="3600" spc="-347" strike="noStrike">
                <a:solidFill>
                  <a:srgbClr val="000000"/>
                </a:solidFill>
                <a:latin typeface="Trebuchet MS"/>
              </a:rPr>
              <a:t> </a:t>
            </a:r>
            <a:r>
              <a:rPr b="1" lang="en-US" sz="3600" spc="-35" strike="noStrike">
                <a:solidFill>
                  <a:srgbClr val="000000"/>
                </a:solidFill>
                <a:latin typeface="Trebuchet MS"/>
              </a:rPr>
              <a:t>A</a:t>
            </a:r>
            <a:r>
              <a:rPr b="1" lang="en-US" sz="3600" spc="-7" strike="noStrike">
                <a:solidFill>
                  <a:srgbClr val="000000"/>
                </a:solidFill>
                <a:latin typeface="Trebuchet MS"/>
              </a:rPr>
              <a:t>N</a:t>
            </a:r>
            <a:r>
              <a:rPr b="1" lang="en-US" sz="3600" spc="-1" strike="noStrike">
                <a:solidFill>
                  <a:srgbClr val="000000"/>
                </a:solidFill>
                <a:latin typeface="Trebuchet MS"/>
              </a:rPr>
              <a:t>D</a:t>
            </a:r>
            <a:r>
              <a:rPr b="1" lang="en-US" sz="3600" spc="32" strike="noStrike">
                <a:solidFill>
                  <a:srgbClr val="000000"/>
                </a:solidFill>
                <a:latin typeface="Trebuchet MS"/>
              </a:rPr>
              <a:t> </a:t>
            </a:r>
            <a:r>
              <a:rPr b="1" lang="en-US" sz="3600" spc="-32" strike="noStrike">
                <a:solidFill>
                  <a:srgbClr val="000000"/>
                </a:solidFill>
                <a:latin typeface="Trebuchet MS"/>
              </a:rPr>
              <a:t>I</a:t>
            </a:r>
            <a:r>
              <a:rPr b="1" lang="en-US" sz="3600" spc="-35" strike="noStrike">
                <a:solidFill>
                  <a:srgbClr val="000000"/>
                </a:solidFill>
                <a:latin typeface="Trebuchet MS"/>
              </a:rPr>
              <a:t>T</a:t>
            </a:r>
            <a:r>
              <a:rPr b="1" lang="en-US" sz="3600" spc="-1" strike="noStrike">
                <a:solidFill>
                  <a:srgbClr val="000000"/>
                </a:solidFill>
                <a:latin typeface="Trebuchet MS"/>
              </a:rPr>
              <a:t>S</a:t>
            </a:r>
            <a:r>
              <a:rPr b="1" lang="en-US" sz="3600" spc="58" strike="noStrike">
                <a:solidFill>
                  <a:srgbClr val="000000"/>
                </a:solidFill>
                <a:latin typeface="Trebuchet MS"/>
              </a:rPr>
              <a:t> </a:t>
            </a:r>
            <a:r>
              <a:rPr b="1" lang="en-US" sz="3600" spc="-296" strike="noStrike">
                <a:solidFill>
                  <a:srgbClr val="000000"/>
                </a:solidFill>
                <a:latin typeface="Trebuchet MS"/>
              </a:rPr>
              <a:t>V</a:t>
            </a:r>
            <a:r>
              <a:rPr b="1" lang="en-US" sz="3600" spc="-35" strike="noStrike">
                <a:solidFill>
                  <a:srgbClr val="000000"/>
                </a:solidFill>
                <a:latin typeface="Trebuchet MS"/>
              </a:rPr>
              <a:t>A</a:t>
            </a:r>
            <a:r>
              <a:rPr b="1" lang="en-US" sz="3600" spc="24" strike="noStrike">
                <a:solidFill>
                  <a:srgbClr val="000000"/>
                </a:solidFill>
                <a:latin typeface="Trebuchet MS"/>
              </a:rPr>
              <a:t>LU</a:t>
            </a:r>
            <a:r>
              <a:rPr b="1" lang="en-US" sz="3600" spc="-1" strike="noStrike">
                <a:solidFill>
                  <a:srgbClr val="000000"/>
                </a:solidFill>
                <a:latin typeface="Trebuchet MS"/>
              </a:rPr>
              <a:t>E</a:t>
            </a:r>
            <a:r>
              <a:rPr b="1" lang="en-US" sz="3600" spc="-66" strike="noStrike">
                <a:solidFill>
                  <a:srgbClr val="000000"/>
                </a:solidFill>
                <a:latin typeface="Trebuchet MS"/>
              </a:rPr>
              <a:t> </a:t>
            </a:r>
            <a:r>
              <a:rPr b="1" lang="en-US" sz="3600" spc="-15" strike="noStrike">
                <a:solidFill>
                  <a:srgbClr val="000000"/>
                </a:solidFill>
                <a:latin typeface="Trebuchet MS"/>
              </a:rPr>
              <a:t>P</a:t>
            </a:r>
            <a:r>
              <a:rPr b="1" lang="en-US" sz="3600" spc="-32" strike="noStrike">
                <a:solidFill>
                  <a:srgbClr val="000000"/>
                </a:solidFill>
                <a:latin typeface="Trebuchet MS"/>
              </a:rPr>
              <a:t>R</a:t>
            </a:r>
            <a:r>
              <a:rPr b="1" lang="en-US" sz="3600" spc="9" strike="noStrike">
                <a:solidFill>
                  <a:srgbClr val="000000"/>
                </a:solidFill>
                <a:latin typeface="Trebuchet MS"/>
              </a:rPr>
              <a:t>O</a:t>
            </a:r>
            <a:r>
              <a:rPr b="1" lang="en-US" sz="3600" spc="-15" strike="noStrike">
                <a:solidFill>
                  <a:srgbClr val="000000"/>
                </a:solidFill>
                <a:latin typeface="Trebuchet MS"/>
              </a:rPr>
              <a:t>P</a:t>
            </a:r>
            <a:r>
              <a:rPr b="1" lang="en-US" sz="3600" spc="9" strike="noStrike">
                <a:solidFill>
                  <a:srgbClr val="000000"/>
                </a:solidFill>
                <a:latin typeface="Trebuchet MS"/>
              </a:rPr>
              <a:t>O</a:t>
            </a:r>
            <a:r>
              <a:rPr b="1" lang="en-US" sz="3600" spc="24" strike="noStrike">
                <a:solidFill>
                  <a:srgbClr val="000000"/>
                </a:solidFill>
                <a:latin typeface="Trebuchet MS"/>
              </a:rPr>
              <a:t>S</a:t>
            </a:r>
            <a:r>
              <a:rPr b="1" lang="en-US" sz="3600" spc="-32" strike="noStrike">
                <a:solidFill>
                  <a:srgbClr val="000000"/>
                </a:solidFill>
                <a:latin typeface="Trebuchet MS"/>
              </a:rPr>
              <a:t>I</a:t>
            </a:r>
            <a:r>
              <a:rPr b="1" lang="en-US" sz="3600" spc="-35" strike="noStrike">
                <a:solidFill>
                  <a:srgbClr val="000000"/>
                </a:solidFill>
                <a:latin typeface="Trebuchet MS"/>
              </a:rPr>
              <a:t>T</a:t>
            </a:r>
            <a:r>
              <a:rPr b="1" lang="en-US" sz="3600" spc="-32" strike="noStrike">
                <a:solidFill>
                  <a:srgbClr val="000000"/>
                </a:solidFill>
                <a:latin typeface="Trebuchet MS"/>
              </a:rPr>
              <a:t>I</a:t>
            </a:r>
            <a:r>
              <a:rPr b="1" lang="en-US" sz="3600" spc="9" strike="noStrike">
                <a:solidFill>
                  <a:srgbClr val="000000"/>
                </a:solidFill>
                <a:latin typeface="Trebuchet MS"/>
              </a:rPr>
              <a:t>O</a:t>
            </a:r>
            <a:r>
              <a:rPr b="1" lang="en-US" sz="3600" spc="-1" strike="noStrike">
                <a:solidFill>
                  <a:srgbClr val="000000"/>
                </a:solidFill>
                <a:latin typeface="Trebuchet MS"/>
              </a:rPr>
              <a:t>N</a:t>
            </a:r>
            <a:endParaRPr b="0" lang="en-US" sz="3600" spc="-1" strike="noStrike">
              <a:solidFill>
                <a:srgbClr val="000000"/>
              </a:solidFill>
              <a:latin typeface="Calibri"/>
            </a:endParaRPr>
          </a:p>
        </p:txBody>
      </p:sp>
      <p:pic>
        <p:nvPicPr>
          <p:cNvPr id="191" name="object 7" descr=""/>
          <p:cNvPicPr/>
          <p:nvPr/>
        </p:nvPicPr>
        <p:blipFill>
          <a:blip r:embed="rId2"/>
          <a:stretch/>
        </p:blipFill>
        <p:spPr>
          <a:xfrm>
            <a:off x="676440" y="6467400"/>
            <a:ext cx="2142720" cy="199800"/>
          </a:xfrm>
          <a:prstGeom prst="rect">
            <a:avLst/>
          </a:prstGeom>
          <a:ln w="0">
            <a:noFill/>
          </a:ln>
        </p:spPr>
      </p:pic>
      <p:sp>
        <p:nvSpPr>
          <p:cNvPr id="192" name="PlaceHolder 2"/>
          <p:cNvSpPr>
            <a:spLocks noGrp="1"/>
          </p:cNvSpPr>
          <p:nvPr>
            <p:ph type="sldNum" idx="16"/>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US" sz="1100" spc="9" strike="noStrike">
                <a:solidFill>
                  <a:srgbClr val="2d936b"/>
                </a:solidFill>
                <a:latin typeface="Trebuchet MS"/>
              </a:defRPr>
            </a:lvl1pPr>
          </a:lstStyle>
          <a:p>
            <a:pPr marL="38160" indent="0">
              <a:lnSpc>
                <a:spcPct val="100000"/>
              </a:lnSpc>
              <a:spcBef>
                <a:spcPts val="54"/>
              </a:spcBef>
              <a:buNone/>
            </a:pPr>
            <a:fld id="{AD0BFDF4-ABB2-4479-A6F8-3798FA042D06}"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93" name=""/>
          <p:cNvSpPr txBox="1"/>
          <p:nvPr/>
        </p:nvSpPr>
        <p:spPr>
          <a:xfrm>
            <a:off x="3060000" y="1440000"/>
            <a:ext cx="8100000" cy="5721480"/>
          </a:xfrm>
          <a:prstGeom prst="rect">
            <a:avLst/>
          </a:prstGeom>
          <a:noFill/>
          <a:ln w="0">
            <a:noFill/>
          </a:ln>
        </p:spPr>
        <p:txBody>
          <a:bodyPr lIns="90000" rIns="90000" tIns="45000" bIns="45000" anchor="t">
            <a:noAutofit/>
          </a:bodyPr>
          <a:p>
            <a:r>
              <a:rPr b="0" lang="en-IN" sz="1800" spc="-1" strike="noStrike">
                <a:solidFill>
                  <a:srgbClr val="000000"/>
                </a:solidFill>
                <a:latin typeface="Arial"/>
              </a:rPr>
              <a:t>Data Verification and Validation Tools:</a:t>
            </a:r>
            <a:endParaRPr b="0" lang="en-IN" sz="1800" spc="-1" strike="noStrike">
              <a:solidFill>
                <a:srgbClr val="000000"/>
              </a:solidFill>
              <a:latin typeface="Arial"/>
            </a:endParaRPr>
          </a:p>
          <a:p>
            <a:r>
              <a:rPr b="0" lang="en-IN" sz="1800" spc="-1" strike="noStrike">
                <a:solidFill>
                  <a:srgbClr val="000000"/>
                </a:solidFill>
                <a:latin typeface="Arial"/>
              </a:rPr>
              <a:t>Microsoft Excel: For initial data examination, manipulation, and verification.</a:t>
            </a:r>
            <a:endParaRPr b="0" lang="en-IN" sz="1800" spc="-1" strike="noStrike">
              <a:solidFill>
                <a:srgbClr val="000000"/>
              </a:solidFill>
              <a:latin typeface="Arial"/>
            </a:endParaRPr>
          </a:p>
          <a:p>
            <a:r>
              <a:rPr b="0" lang="en-IN" sz="1800" spc="-1" strike="noStrike">
                <a:solidFill>
                  <a:srgbClr val="000000"/>
                </a:solidFill>
                <a:latin typeface="Arial"/>
              </a:rPr>
              <a:t>Google Sheets: For collaborative data analysis and sharing.</a:t>
            </a:r>
            <a:endParaRPr b="0" lang="en-IN" sz="1800" spc="-1" strike="noStrike">
              <a:solidFill>
                <a:srgbClr val="000000"/>
              </a:solidFill>
              <a:latin typeface="Arial"/>
            </a:endParaRPr>
          </a:p>
          <a:p>
            <a:r>
              <a:rPr b="0" lang="en-IN" sz="1800" spc="-1" strike="noStrike">
                <a:solidFill>
                  <a:srgbClr val="000000"/>
                </a:solidFill>
                <a:latin typeface="Arial"/>
              </a:rPr>
              <a:t>Data Validation Software (e.g., Talend, Informatica): For more sophisticated data quality checks and validation.</a:t>
            </a:r>
            <a:endParaRPr b="0" lang="en-IN" sz="1800" spc="-1" strike="noStrike">
              <a:solidFill>
                <a:srgbClr val="000000"/>
              </a:solidFill>
              <a:latin typeface="Arial"/>
            </a:endParaRPr>
          </a:p>
          <a:p>
            <a:r>
              <a:rPr b="0" lang="en-IN" sz="1800" spc="-1" strike="noStrike">
                <a:solidFill>
                  <a:srgbClr val="000000"/>
                </a:solidFill>
                <a:latin typeface="Arial"/>
              </a:rPr>
              <a:t>2. Data Analysis Tools:</a:t>
            </a:r>
            <a:endParaRPr b="0" lang="en-IN" sz="1800" spc="-1" strike="noStrike">
              <a:solidFill>
                <a:srgbClr val="000000"/>
              </a:solidFill>
              <a:latin typeface="Arial"/>
            </a:endParaRPr>
          </a:p>
          <a:p>
            <a:r>
              <a:rPr b="0" lang="en-IN" sz="1800" spc="-1" strike="noStrike">
                <a:solidFill>
                  <a:srgbClr val="000000"/>
                </a:solidFill>
                <a:latin typeface="Arial"/>
              </a:rPr>
              <a:t>Microsoft Excel/Google Sheets: For creating pivot tables, charts, and performing basic data analysis.</a:t>
            </a:r>
            <a:endParaRPr b="0" lang="en-IN" sz="1800" spc="-1" strike="noStrike">
              <a:solidFill>
                <a:srgbClr val="000000"/>
              </a:solidFill>
              <a:latin typeface="Arial"/>
            </a:endParaRPr>
          </a:p>
          <a:p>
            <a:r>
              <a:rPr b="0" lang="en-IN" sz="1800" spc="-1" strike="noStrike">
                <a:solidFill>
                  <a:srgbClr val="000000"/>
                </a:solidFill>
                <a:latin typeface="Arial"/>
              </a:rPr>
              <a:t>R/Python: For advanced statistical analysis and data manipulation (using libraries like Pandas for Python or dplyr for R).</a:t>
            </a:r>
            <a:endParaRPr b="0" lang="en-IN" sz="1800" spc="-1" strike="noStrike">
              <a:solidFill>
                <a:srgbClr val="000000"/>
              </a:solidFill>
              <a:latin typeface="Arial"/>
            </a:endParaRPr>
          </a:p>
          <a:p>
            <a:r>
              <a:rPr b="0" lang="en-IN" sz="1800" spc="-1" strike="noStrike">
                <a:solidFill>
                  <a:srgbClr val="000000"/>
                </a:solidFill>
                <a:latin typeface="Arial"/>
              </a:rPr>
              <a:t>SQL: For querying and aggregating data from relational databases.</a:t>
            </a:r>
            <a:endParaRPr b="0" lang="en-IN" sz="1800" spc="-1" strike="noStrike">
              <a:solidFill>
                <a:srgbClr val="000000"/>
              </a:solidFill>
              <a:latin typeface="Arial"/>
            </a:endParaRPr>
          </a:p>
          <a:p>
            <a:r>
              <a:rPr b="0" lang="en-IN" sz="1800" spc="-1" strike="noStrike">
                <a:solidFill>
                  <a:srgbClr val="000000"/>
                </a:solidFill>
                <a:latin typeface="Arial"/>
              </a:rPr>
              <a:t>3. Data Aggregation and Reporting Tools:</a:t>
            </a:r>
            <a:endParaRPr b="0" lang="en-IN" sz="1800" spc="-1" strike="noStrike">
              <a:solidFill>
                <a:srgbClr val="000000"/>
              </a:solidFill>
              <a:latin typeface="Arial"/>
            </a:endParaRPr>
          </a:p>
          <a:p>
            <a:r>
              <a:rPr b="0" lang="en-IN" sz="1800" spc="-1" strike="noStrike">
                <a:solidFill>
                  <a:srgbClr val="000000"/>
                </a:solidFill>
                <a:latin typeface="Arial"/>
              </a:rPr>
              <a:t>Business Intelligence (BI) Tools (e.g., Tableau, Power BI): For creating comprehensive reports and visualizations to display salary data and trends.</a:t>
            </a:r>
            <a:endParaRPr b="0" lang="en-IN" sz="1800" spc="-1" strike="noStrike">
              <a:solidFill>
                <a:srgbClr val="000000"/>
              </a:solidFill>
              <a:latin typeface="Arial"/>
            </a:endParaRPr>
          </a:p>
          <a:p>
            <a:r>
              <a:rPr b="0" lang="en-IN" sz="1800" spc="-1" strike="noStrike">
                <a:solidFill>
                  <a:srgbClr val="000000"/>
                </a:solidFill>
                <a:latin typeface="Arial"/>
              </a:rPr>
              <a:t>Report Generation Software (e.g., Crystal Reports, JasperReports): For creating detailed, formatted reports.</a:t>
            </a:r>
            <a:endParaRPr b="0" lang="en-IN" sz="1800" spc="-1" strike="noStrike">
              <a:solidFill>
                <a:srgbClr val="000000"/>
              </a:solidFill>
              <a:latin typeface="Arial"/>
            </a:endParaRPr>
          </a:p>
          <a:p>
            <a:r>
              <a:rPr b="0" lang="en-IN" sz="1800" spc="-1" strike="noStrike">
                <a:solidFill>
                  <a:srgbClr val="000000"/>
                </a:solidFill>
                <a:latin typeface="Arial"/>
              </a:rPr>
              <a:t>4. Methodology Review Tools:</a:t>
            </a:r>
            <a:endParaRPr b="0" lang="en-IN" sz="1800" spc="-1" strike="noStrike">
              <a:solidFill>
                <a:srgbClr val="000000"/>
              </a:solidFill>
              <a:latin typeface="Arial"/>
            </a:endParaRPr>
          </a:p>
          <a:p>
            <a:r>
              <a:rPr b="0" lang="en-IN" sz="1800" spc="-1" strike="noStrike">
                <a:solidFill>
                  <a:srgbClr val="000000"/>
                </a:solidFill>
                <a:latin typeface="Arial"/>
              </a:rPr>
              <a:t>Document Management Systems (e.g., SharePoint, Google Drive): For storing and reviewing documentation related to reporting methodologies.</a:t>
            </a:r>
            <a:endParaRPr b="0" lang="en-IN" sz="1800" spc="-1" strike="noStrike">
              <a:solidFill>
                <a:srgbClr val="000000"/>
              </a:solidFill>
              <a:latin typeface="Arial"/>
            </a:endParaRPr>
          </a:p>
          <a:p>
            <a:r>
              <a:rPr b="0" lang="en-IN" sz="1800" spc="-1" strike="noStrike">
                <a:solidFill>
                  <a:srgbClr val="000000"/>
                </a:solidFill>
                <a:latin typeface="Arial"/>
              </a:rPr>
              <a:t>Collaboration Tools (e.g., Slack, Microsoft Teams): For team discussions and feedback on reporting practices and methodologies.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lnSpc>
                <a:spcPct val="100000"/>
              </a:lnSpc>
              <a:buNone/>
            </a:pPr>
            <a:r>
              <a:rPr b="1" lang="en-IN" sz="4800" spc="-1" strike="noStrike">
                <a:solidFill>
                  <a:srgbClr val="000000"/>
                </a:solidFill>
                <a:latin typeface="Trebuchet MS"/>
              </a:rPr>
              <a:t>Dataset Description</a:t>
            </a:r>
            <a:endParaRPr b="0" lang="en-US" sz="4800" spc="-1" strike="noStrike">
              <a:solidFill>
                <a:srgbClr val="000000"/>
              </a:solidFill>
              <a:latin typeface="Calibri"/>
            </a:endParaRPr>
          </a:p>
        </p:txBody>
      </p:sp>
      <p:sp>
        <p:nvSpPr>
          <p:cNvPr id="195" name=""/>
          <p:cNvSpPr txBox="1"/>
          <p:nvPr/>
        </p:nvSpPr>
        <p:spPr>
          <a:xfrm>
            <a:off x="2127240" y="1346040"/>
            <a:ext cx="8039880" cy="4953960"/>
          </a:xfrm>
          <a:prstGeom prst="rect">
            <a:avLst/>
          </a:prstGeom>
          <a:noFill/>
          <a:ln w="0">
            <a:noFill/>
          </a:ln>
        </p:spPr>
        <p:txBody>
          <a:bodyPr lIns="90000" rIns="90000" tIns="45000" bIns="45000" anchor="t">
            <a:noAutofit/>
          </a:bodyPr>
          <a:p>
            <a:r>
              <a:rPr b="0" lang="en-IN" sz="1800" spc="-1" strike="noStrike">
                <a:solidFill>
                  <a:srgbClr val="000000"/>
                </a:solidFill>
                <a:latin typeface="Arial"/>
              </a:rPr>
              <a:t>Worksheet Name:</a:t>
            </a:r>
            <a:endParaRPr b="0" lang="en-IN" sz="1800" spc="-1" strike="noStrike">
              <a:solidFill>
                <a:srgbClr val="000000"/>
              </a:solidFill>
              <a:latin typeface="Arial"/>
            </a:endParaRPr>
          </a:p>
          <a:p>
            <a:r>
              <a:rPr b="0" lang="en-IN" sz="1800" spc="-1" strike="noStrike">
                <a:solidFill>
                  <a:srgbClr val="000000"/>
                </a:solidFill>
                <a:latin typeface="Arial"/>
              </a:rPr>
              <a:t>Company_Salaries</a:t>
            </a:r>
            <a:endParaRPr b="0" lang="en-IN" sz="1800" spc="-1" strike="noStrike">
              <a:solidFill>
                <a:srgbClr val="000000"/>
              </a:solidFill>
              <a:latin typeface="Arial"/>
            </a:endParaRPr>
          </a:p>
          <a:p>
            <a:r>
              <a:rPr b="0" lang="en-IN" sz="1800" spc="-1" strike="noStrike">
                <a:solidFill>
                  <a:srgbClr val="000000"/>
                </a:solidFill>
                <a:latin typeface="Arial"/>
              </a:rPr>
              <a:t>2. Columns and Their Descriptions:</a:t>
            </a:r>
            <a:endParaRPr b="0" lang="en-IN" sz="1800" spc="-1" strike="noStrike">
              <a:solidFill>
                <a:srgbClr val="000000"/>
              </a:solidFill>
              <a:latin typeface="Arial"/>
            </a:endParaRPr>
          </a:p>
          <a:p>
            <a:r>
              <a:rPr b="0" lang="en-IN" sz="1800" spc="-1" strike="noStrike">
                <a:solidFill>
                  <a:srgbClr val="000000"/>
                </a:solidFill>
                <a:latin typeface="Arial"/>
              </a:rPr>
              <a:t>a. Company Name</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Description: The name of the company reporting salary data.</a:t>
            </a:r>
            <a:endParaRPr b="0" lang="en-IN" sz="1800" spc="-1" strike="noStrike">
              <a:solidFill>
                <a:srgbClr val="000000"/>
              </a:solidFill>
              <a:latin typeface="Arial"/>
            </a:endParaRPr>
          </a:p>
          <a:p>
            <a:r>
              <a:rPr b="0" lang="en-IN" sz="1800" spc="-1" strike="noStrike">
                <a:solidFill>
                  <a:srgbClr val="000000"/>
                </a:solidFill>
                <a:latin typeface="Arial"/>
              </a:rPr>
              <a:t>Data Type: Text</a:t>
            </a:r>
            <a:endParaRPr b="0" lang="en-IN" sz="1800" spc="-1" strike="noStrike">
              <a:solidFill>
                <a:srgbClr val="000000"/>
              </a:solidFill>
              <a:latin typeface="Arial"/>
            </a:endParaRPr>
          </a:p>
          <a:p>
            <a:r>
              <a:rPr b="0" lang="en-IN" sz="1800" spc="-1" strike="noStrike">
                <a:solidFill>
                  <a:srgbClr val="000000"/>
                </a:solidFill>
                <a:latin typeface="Arial"/>
              </a:rPr>
              <a:t>Example: Advanced Millennium Technologies, Appoids Tech Solutions</a:t>
            </a:r>
            <a:endParaRPr b="0" lang="en-IN" sz="1800" spc="-1" strike="noStrike">
              <a:solidFill>
                <a:srgbClr val="000000"/>
              </a:solidFill>
              <a:latin typeface="Arial"/>
            </a:endParaRPr>
          </a:p>
          <a:p>
            <a:r>
              <a:rPr b="0" lang="en-IN" sz="1800" spc="-1" strike="noStrike">
                <a:solidFill>
                  <a:srgbClr val="000000"/>
                </a:solidFill>
                <a:latin typeface="Arial"/>
              </a:rPr>
              <a:t>b. Salary</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Description: The amount of salary reported by the company.</a:t>
            </a:r>
            <a:endParaRPr b="0" lang="en-IN" sz="1800" spc="-1" strike="noStrike">
              <a:solidFill>
                <a:srgbClr val="000000"/>
              </a:solidFill>
              <a:latin typeface="Arial"/>
            </a:endParaRPr>
          </a:p>
          <a:p>
            <a:r>
              <a:rPr b="0" lang="en-IN" sz="1800" spc="-1" strike="noStrike">
                <a:solidFill>
                  <a:srgbClr val="000000"/>
                </a:solidFill>
                <a:latin typeface="Arial"/>
              </a:rPr>
              <a:t>Data Type: Numeric (Currency)</a:t>
            </a:r>
            <a:endParaRPr b="0" lang="en-IN" sz="1800" spc="-1" strike="noStrike">
              <a:solidFill>
                <a:srgbClr val="000000"/>
              </a:solidFill>
              <a:latin typeface="Arial"/>
            </a:endParaRPr>
          </a:p>
          <a:p>
            <a:r>
              <a:rPr b="0" lang="en-IN" sz="1800" spc="-1" strike="noStrike">
                <a:solidFill>
                  <a:srgbClr val="000000"/>
                </a:solidFill>
                <a:latin typeface="Arial"/>
              </a:rPr>
              <a:t>Example: 400000, 600000</a:t>
            </a:r>
            <a:endParaRPr b="0" lang="en-IN" sz="1800" spc="-1" strike="noStrike">
              <a:solidFill>
                <a:srgbClr val="000000"/>
              </a:solidFill>
              <a:latin typeface="Arial"/>
            </a:endParaRPr>
          </a:p>
          <a:p>
            <a:r>
              <a:rPr b="0" lang="en-IN" sz="1800" spc="-1" strike="noStrike">
                <a:solidFill>
                  <a:srgbClr val="000000"/>
                </a:solidFill>
                <a:latin typeface="Arial"/>
              </a:rPr>
              <a:t>c. Sum - Salary</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Description: Total sum of salaries reported by the company.</a:t>
            </a:r>
            <a:endParaRPr b="0" lang="en-IN" sz="1800" spc="-1" strike="noStrike">
              <a:solidFill>
                <a:srgbClr val="000000"/>
              </a:solidFill>
              <a:latin typeface="Arial"/>
            </a:endParaRPr>
          </a:p>
          <a:p>
            <a:r>
              <a:rPr b="0" lang="en-IN" sz="1800" spc="-1" strike="noStrike">
                <a:solidFill>
                  <a:srgbClr val="000000"/>
                </a:solidFill>
                <a:latin typeface="Arial"/>
              </a:rPr>
              <a:t>Data Type: Numeric (Currency)</a:t>
            </a:r>
            <a:endParaRPr b="0" lang="en-IN" sz="1800" spc="-1" strike="noStrike">
              <a:solidFill>
                <a:srgbClr val="000000"/>
              </a:solidFill>
              <a:latin typeface="Arial"/>
            </a:endParaRPr>
          </a:p>
          <a:p>
            <a:r>
              <a:rPr b="0" lang="en-IN" sz="1800" spc="-1" strike="noStrike">
                <a:solidFill>
                  <a:srgbClr val="000000"/>
                </a:solidFill>
                <a:latin typeface="Arial"/>
              </a:rPr>
              <a:t>Note: This should match the sum of individual salaries reported in the dataset.</a:t>
            </a:r>
            <a:endParaRPr b="0" lang="en-IN" sz="1800" spc="-1" strike="noStrike">
              <a:solidFill>
                <a:srgbClr val="000000"/>
              </a:solidFill>
              <a:latin typeface="Arial"/>
            </a:endParaRPr>
          </a:p>
          <a:p>
            <a:r>
              <a:rPr b="0" lang="en-IN" sz="1800" spc="-1" strike="noStrike">
                <a:solidFill>
                  <a:srgbClr val="000000"/>
                </a:solidFill>
                <a:latin typeface="Arial"/>
              </a:rPr>
              <a:t>Example: 400000, 600000</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pic>
        <p:nvPicPr>
          <p:cNvPr id="197" name="object 6" descr=""/>
          <p:cNvPicPr/>
          <p:nvPr/>
        </p:nvPicPr>
        <p:blipFill>
          <a:blip r:embed="rId1"/>
          <a:stretch/>
        </p:blipFill>
        <p:spPr>
          <a:xfrm>
            <a:off x="1666800" y="6467400"/>
            <a:ext cx="75960" cy="177480"/>
          </a:xfrm>
          <a:prstGeom prst="rect">
            <a:avLst/>
          </a:prstGeom>
          <a:ln w="0">
            <a:noFill/>
          </a:ln>
        </p:spPr>
      </p:pic>
      <p:sp>
        <p:nvSpPr>
          <p:cNvPr id="198" name="object 9"/>
          <p:cNvSpPr/>
          <p:nvPr/>
        </p:nvSpPr>
        <p:spPr>
          <a:xfrm>
            <a:off x="11277360" y="6473160"/>
            <a:ext cx="22824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0845BDAD-8D6F-4F56-9B12-E4B33F203569}"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199" name="object 8"/>
          <p:cNvSpPr/>
          <p:nvPr/>
        </p:nvSpPr>
        <p:spPr>
          <a:xfrm>
            <a:off x="739800" y="291240"/>
            <a:ext cx="3303720" cy="7441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en-US" sz="4800" spc="12" strike="noStrike">
                <a:solidFill>
                  <a:srgbClr val="000000"/>
                </a:solidFill>
                <a:latin typeface="Trebuchet MS"/>
              </a:rPr>
              <a:t>M</a:t>
            </a:r>
            <a:r>
              <a:rPr b="1" lang="en-US" sz="4800" spc="-1" strike="noStrike">
                <a:solidFill>
                  <a:srgbClr val="000000"/>
                </a:solidFill>
                <a:latin typeface="Trebuchet MS"/>
              </a:rPr>
              <a:t>O</a:t>
            </a:r>
            <a:r>
              <a:rPr b="1" lang="en-US" sz="4800" spc="-15" strike="noStrike">
                <a:solidFill>
                  <a:srgbClr val="000000"/>
                </a:solidFill>
                <a:latin typeface="Trebuchet MS"/>
              </a:rPr>
              <a:t>D</a:t>
            </a:r>
            <a:r>
              <a:rPr b="1" lang="en-US" sz="4800" spc="-35" strike="noStrike">
                <a:solidFill>
                  <a:srgbClr val="000000"/>
                </a:solidFill>
                <a:latin typeface="Trebuchet MS"/>
              </a:rPr>
              <a:t>E</a:t>
            </a:r>
            <a:r>
              <a:rPr b="1" lang="en-US" sz="4800" spc="-32" strike="noStrike">
                <a:solidFill>
                  <a:srgbClr val="000000"/>
                </a:solidFill>
                <a:latin typeface="Trebuchet MS"/>
              </a:rPr>
              <a:t>LL</a:t>
            </a:r>
            <a:r>
              <a:rPr b="1" lang="en-US" sz="4800" spc="-7" strike="noStrike">
                <a:solidFill>
                  <a:srgbClr val="000000"/>
                </a:solidFill>
                <a:latin typeface="Trebuchet MS"/>
              </a:rPr>
              <a:t>I</a:t>
            </a:r>
            <a:r>
              <a:rPr b="1" lang="en-US" sz="4800" spc="29" strike="noStrike">
                <a:solidFill>
                  <a:srgbClr val="000000"/>
                </a:solidFill>
                <a:latin typeface="Trebuchet MS"/>
              </a:rPr>
              <a:t>N</a:t>
            </a:r>
            <a:r>
              <a:rPr b="1" lang="en-US" sz="4800" spc="4" strike="noStrike">
                <a:solidFill>
                  <a:srgbClr val="000000"/>
                </a:solidFill>
                <a:latin typeface="Trebuchet MS"/>
              </a:rPr>
              <a:t>G</a:t>
            </a:r>
            <a:endParaRPr b="0" lang="en-IN" sz="4800" spc="-1" strike="noStrike">
              <a:solidFill>
                <a:srgbClr val="000000"/>
              </a:solidFill>
              <a:latin typeface="Arial"/>
            </a:endParaRPr>
          </a:p>
        </p:txBody>
      </p:sp>
      <p:sp>
        <p:nvSpPr>
          <p:cNvPr id="200" name="object 3"/>
          <p:cNvSpPr/>
          <p:nvPr/>
        </p:nvSpPr>
        <p:spPr>
          <a:xfrm>
            <a:off x="10058400" y="52524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ndParaRPr>
          </a:p>
        </p:txBody>
      </p:sp>
      <p:sp>
        <p:nvSpPr>
          <p:cNvPr id="201" name=""/>
          <p:cNvSpPr txBox="1"/>
          <p:nvPr/>
        </p:nvSpPr>
        <p:spPr>
          <a:xfrm>
            <a:off x="-37800" y="1980000"/>
            <a:ext cx="11377800" cy="2287800"/>
          </a:xfrm>
          <a:prstGeom prst="rect">
            <a:avLst/>
          </a:prstGeom>
          <a:noFill/>
          <a:ln w="0">
            <a:noFill/>
          </a:ln>
        </p:spPr>
        <p:txBody>
          <a:bodyPr lIns="90000" rIns="90000" tIns="45000" bIns="45000" anchor="t">
            <a:noAutofit/>
          </a:bodyPr>
          <a:p>
            <a:r>
              <a:rPr b="0" lang="en-IN" sz="1800" spc="-1" strike="noStrike">
                <a:solidFill>
                  <a:srgbClr val="000000"/>
                </a:solidFill>
                <a:latin typeface="Arial"/>
              </a:rPr>
              <a:t>STEP 1 : ENTER INTO KAGGLE .SELECT DATABASE. DOWNLOAD DATABASE                                          </a:t>
            </a:r>
            <a:endParaRPr b="0" lang="en-IN" sz="1800" spc="-1" strike="noStrike">
              <a:solidFill>
                <a:srgbClr val="000000"/>
              </a:solidFill>
              <a:latin typeface="Arial"/>
            </a:endParaRPr>
          </a:p>
          <a:p>
            <a:r>
              <a:rPr b="0" lang="en-IN" sz="1800" spc="-1" strike="noStrike">
                <a:solidFill>
                  <a:srgbClr val="000000"/>
                </a:solidFill>
                <a:latin typeface="Arial"/>
              </a:rPr>
              <a:t>STEP 2 : IN MS EXCEL INSERT A DATASET. DRAG DATABASE INSERT OPTION-PIVOT TABLE AND PIVOT CHART                                                                                                                                          </a:t>
            </a:r>
            <a:endParaRPr b="0" lang="en-IN" sz="1800" spc="-1" strike="noStrike">
              <a:solidFill>
                <a:srgbClr val="000000"/>
              </a:solidFill>
              <a:latin typeface="Arial"/>
            </a:endParaRPr>
          </a:p>
          <a:p>
            <a:r>
              <a:rPr b="0" lang="en-IN" sz="1800" spc="-1" strike="noStrike">
                <a:solidFill>
                  <a:srgbClr val="000000"/>
                </a:solidFill>
                <a:latin typeface="Arial"/>
              </a:rPr>
              <a:t>STEP 3 : DOWNLOAD POWER POINT EXCEL NAAN MUDALVAN                                                                       </a:t>
            </a:r>
            <a:endParaRPr b="0" lang="en-IN" sz="1800" spc="-1" strike="noStrike">
              <a:solidFill>
                <a:srgbClr val="000000"/>
              </a:solidFill>
              <a:latin typeface="Arial"/>
            </a:endParaRPr>
          </a:p>
          <a:p>
            <a:r>
              <a:rPr b="0" lang="en-IN" sz="1800" spc="-1" strike="noStrike">
                <a:solidFill>
                  <a:srgbClr val="000000"/>
                </a:solidFill>
                <a:latin typeface="Arial"/>
              </a:rPr>
              <a:t>STEP 4 : EDIT THE POWER POINT                                                                                                                     STEP 5 : IN POWER POINT INSERTED THE DETAILS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228</TotalTime>
  <Application>LibreOffice/7.5.0.3$Windows_X86_64 LibreOffice_project/c21113d003cd3efa8c53188764377a8272d9d6de</Application>
  <AppVersion>15.0000</AppVersion>
  <Words>90</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dc:description/>
  <dc:language>en-IN</dc:language>
  <cp:lastModifiedBy/>
  <dcterms:modified xsi:type="dcterms:W3CDTF">2024-08-29T12:20:00Z</dcterms:modified>
  <cp:revision>13</cp:revision>
  <dc:subject/>
  <dc:title>Face Mask Detection using Convolutional Neural Network (CNN)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Notes">
    <vt:i4>1</vt:i4>
  </property>
  <property fmtid="{D5CDD505-2E9C-101B-9397-08002B2CF9AE}" pid="5" name="PresentationFormat">
    <vt:lpwstr>Widescreen</vt:lpwstr>
  </property>
  <property fmtid="{D5CDD505-2E9C-101B-9397-08002B2CF9AE}" pid="6" name="Slides">
    <vt:i4>12</vt:i4>
  </property>
</Properties>
</file>