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72" r:id="rId14"/>
    <p:sldId id="273" r:id="rId15"/>
    <p:sldId id="274" r:id="rId16"/>
    <p:sldId id="268" r:id="rId17"/>
    <p:sldId id="271" r:id="rId18"/>
    <p:sldId id="275" r:id="rId19"/>
    <p:sldId id="276" r:id="rId20"/>
    <p:sldId id="277" r:id="rId21"/>
    <p:sldId id="294" r:id="rId22"/>
    <p:sldId id="295" r:id="rId23"/>
    <p:sldId id="296" r:id="rId24"/>
    <p:sldId id="297" r:id="rId25"/>
    <p:sldId id="278" r:id="rId26"/>
    <p:sldId id="279" r:id="rId27"/>
    <p:sldId id="280" r:id="rId28"/>
    <p:sldId id="281" r:id="rId29"/>
    <p:sldId id="282" r:id="rId30"/>
    <p:sldId id="298" r:id="rId31"/>
    <p:sldId id="283" r:id="rId32"/>
    <p:sldId id="284" r:id="rId33"/>
    <p:sldId id="299" r:id="rId34"/>
    <p:sldId id="285" r:id="rId35"/>
    <p:sldId id="300" r:id="rId36"/>
    <p:sldId id="301" r:id="rId37"/>
    <p:sldId id="302" r:id="rId38"/>
    <p:sldId id="303" r:id="rId39"/>
    <p:sldId id="286" r:id="rId40"/>
    <p:sldId id="287" r:id="rId41"/>
    <p:sldId id="288" r:id="rId42"/>
    <p:sldId id="289" r:id="rId43"/>
    <p:sldId id="309" r:id="rId44"/>
    <p:sldId id="291" r:id="rId45"/>
    <p:sldId id="304" r:id="rId46"/>
    <p:sldId id="305" r:id="rId47"/>
    <p:sldId id="306" r:id="rId48"/>
    <p:sldId id="310" r:id="rId49"/>
    <p:sldId id="311" r:id="rId50"/>
    <p:sldId id="312" r:id="rId51"/>
    <p:sldId id="313" r:id="rId52"/>
    <p:sldId id="292" r:id="rId53"/>
    <p:sldId id="308" r:id="rId54"/>
    <p:sldId id="307" r:id="rId55"/>
    <p:sldId id="290" r:id="rId56"/>
    <p:sldId id="293" r:id="rId57"/>
    <p:sldId id="314" r:id="rId58"/>
    <p:sldId id="315" r:id="rId59"/>
    <p:sldId id="316" r:id="rId60"/>
    <p:sldId id="317" r:id="rId61"/>
    <p:sldId id="319" r:id="rId62"/>
    <p:sldId id="318" r:id="rId63"/>
    <p:sldId id="320" r:id="rId64"/>
    <p:sldId id="321" r:id="rId65"/>
    <p:sldId id="322" r:id="rId66"/>
    <p:sldId id="323" r:id="rId67"/>
    <p:sldId id="324" r:id="rId68"/>
    <p:sldId id="325" r:id="rId69"/>
    <p:sldId id="326" r:id="rId70"/>
    <p:sldId id="328" r:id="rId71"/>
    <p:sldId id="327"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6" r:id="rId119"/>
    <p:sldId id="377" r:id="rId120"/>
    <p:sldId id="378" r:id="rId121"/>
    <p:sldId id="375" r:id="rId1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095" autoAdjust="0"/>
  </p:normalViewPr>
  <p:slideViewPr>
    <p:cSldViewPr snapToGrid="0">
      <p:cViewPr varScale="1">
        <p:scale>
          <a:sx n="70" d="100"/>
          <a:sy n="70" d="100"/>
        </p:scale>
        <p:origin x="508" y="44"/>
      </p:cViewPr>
      <p:guideLst/>
    </p:cSldViewPr>
  </p:slideViewPr>
  <p:notesTextViewPr>
    <p:cViewPr>
      <p:scale>
        <a:sx n="1" d="1"/>
        <a:sy n="1" d="1"/>
      </p:scale>
      <p:origin x="0" y="0"/>
    </p:cViewPr>
  </p:notesTextViewPr>
  <p:sorterViewPr>
    <p:cViewPr>
      <p:scale>
        <a:sx n="100" d="100"/>
        <a:sy n="100" d="100"/>
      </p:scale>
      <p:origin x="0" y="-418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7/24/2024</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7/24/2024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7/24/2024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7/24/2024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7/24/2024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7/24/2024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7/24/2024</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799" y="919347"/>
            <a:ext cx="8761413" cy="706964"/>
          </a:xfrm>
        </p:spPr>
        <p:txBody>
          <a:bodyPr/>
          <a:lstStyle/>
          <a:p>
            <a:r>
              <a:rPr lang="en-US" dirty="0" err="1" smtClean="0">
                <a:latin typeface="Times New Roman" panose="02020603050405020304" pitchFamily="18" charset="0"/>
                <a:cs typeface="Times New Roman" panose="02020603050405020304" pitchFamily="18" charset="0"/>
              </a:rPr>
              <a:t>MySql</a:t>
            </a:r>
            <a:r>
              <a:rPr lang="en-US" dirty="0" smtClean="0">
                <a:latin typeface="Times New Roman" panose="02020603050405020304" pitchFamily="18" charset="0"/>
                <a:cs typeface="Times New Roman" panose="02020603050405020304" pitchFamily="18" charset="0"/>
              </a:rPr>
              <a:t> :- 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0799" y="2386217"/>
            <a:ext cx="8761412" cy="3416300"/>
          </a:xfrm>
        </p:spPr>
        <p:txBody>
          <a:bodyPr>
            <a:normAutofit/>
          </a:bodyPr>
          <a:lstStyle/>
          <a:p>
            <a:r>
              <a:rPr lang="en-US" dirty="0">
                <a:latin typeface="Times New Roman" panose="02020603050405020304" pitchFamily="18" charset="0"/>
                <a:cs typeface="Times New Roman" panose="02020603050405020304" pitchFamily="18" charset="0"/>
              </a:rPr>
              <a:t>Data:</a:t>
            </a:r>
          </a:p>
          <a:p>
            <a:r>
              <a:rPr lang="en-US" dirty="0">
                <a:latin typeface="Times New Roman" panose="02020603050405020304" pitchFamily="18" charset="0"/>
                <a:cs typeface="Times New Roman" panose="02020603050405020304" pitchFamily="18" charset="0"/>
              </a:rPr>
              <a:t>Data refers to raw facts or information that can be processed or used for various purposes. It can be numbers, text, images, audio, video, or any other form of information. In computing, data is typically stored and manipulated digitally.</a:t>
            </a:r>
          </a:p>
          <a:p>
            <a:r>
              <a:rPr lang="en-US" dirty="0">
                <a:latin typeface="Times New Roman" panose="02020603050405020304" pitchFamily="18" charset="0"/>
                <a:cs typeface="Times New Roman" panose="02020603050405020304" pitchFamily="18" charset="0"/>
              </a:rPr>
              <a:t>Database:</a:t>
            </a:r>
          </a:p>
          <a:p>
            <a:r>
              <a:rPr lang="en-US" dirty="0">
                <a:latin typeface="Times New Roman" panose="02020603050405020304" pitchFamily="18" charset="0"/>
                <a:cs typeface="Times New Roman" panose="02020603050405020304" pitchFamily="18" charset="0"/>
              </a:rPr>
              <a:t>A database is a structured collection of data that is organized in a way that allows for efficient storage, retrieval, and manipulation. It provides a mechanism for managing large volumes of data and ensuring data integrity. Databases are commonly used in applications ranging from simple personal tools to large-scale enterprise systems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2516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a:t>
            </a:r>
            <a:endParaRPr lang="en-US" dirty="0"/>
          </a:p>
        </p:txBody>
      </p:sp>
      <p:sp>
        <p:nvSpPr>
          <p:cNvPr id="3" name="Content Placeholder 2"/>
          <p:cNvSpPr>
            <a:spLocks noGrp="1"/>
          </p:cNvSpPr>
          <p:nvPr>
            <p:ph idx="1"/>
          </p:nvPr>
        </p:nvSpPr>
        <p:spPr>
          <a:xfrm>
            <a:off x="579422" y="2362954"/>
            <a:ext cx="10130828" cy="3656846"/>
          </a:xfrm>
        </p:spPr>
        <p:txBody>
          <a:bodyPr/>
          <a:lstStyle/>
          <a:p>
            <a:r>
              <a:rPr lang="en-US" b="1" dirty="0" err="1" smtClean="0">
                <a:latin typeface="Times New Roman" panose="02020603050405020304" pitchFamily="18" charset="0"/>
                <a:cs typeface="Times New Roman" panose="02020603050405020304" pitchFamily="18" charset="0"/>
              </a:rPr>
              <a:t>Mysql</a:t>
            </a:r>
            <a:r>
              <a:rPr lang="en-US" b="1" dirty="0" smtClean="0">
                <a:latin typeface="Times New Roman" panose="02020603050405020304" pitchFamily="18" charset="0"/>
                <a:cs typeface="Times New Roman" panose="02020603050405020304" pitchFamily="18" charset="0"/>
              </a:rPr>
              <a:t> –u root –p  after this enter password       # use to get into data base  </a:t>
            </a:r>
          </a:p>
          <a:p>
            <a:r>
              <a:rPr lang="en-US" b="1" dirty="0" smtClean="0">
                <a:latin typeface="Times New Roman" panose="02020603050405020304" pitchFamily="18" charset="0"/>
                <a:cs typeface="Times New Roman" panose="02020603050405020304" pitchFamily="18" charset="0"/>
              </a:rPr>
              <a:t>Show databases;                                                     # use to list the databases present</a:t>
            </a:r>
          </a:p>
          <a:p>
            <a:r>
              <a:rPr lang="en-US" b="1" dirty="0" smtClean="0">
                <a:latin typeface="Times New Roman" panose="02020603050405020304" pitchFamily="18" charset="0"/>
                <a:cs typeface="Times New Roman" panose="02020603050405020304" pitchFamily="18" charset="0"/>
              </a:rPr>
              <a:t>Select database();                                                   #  shows the current data base in use </a:t>
            </a:r>
          </a:p>
          <a:p>
            <a:r>
              <a:rPr lang="en-US" b="1" dirty="0" smtClean="0">
                <a:latin typeface="Times New Roman" panose="02020603050405020304" pitchFamily="18" charset="0"/>
                <a:cs typeface="Times New Roman" panose="02020603050405020304" pitchFamily="18" charset="0"/>
              </a:rPr>
              <a:t>Create database </a:t>
            </a:r>
            <a:r>
              <a:rPr lang="en-US" b="1" dirty="0" err="1" smtClean="0">
                <a:latin typeface="Times New Roman" panose="02020603050405020304" pitchFamily="18" charset="0"/>
                <a:cs typeface="Times New Roman" panose="02020603050405020304" pitchFamily="18" charset="0"/>
              </a:rPr>
              <a:t>databasename</a:t>
            </a:r>
            <a:r>
              <a:rPr lang="en-US" b="1" dirty="0" smtClean="0">
                <a:latin typeface="Times New Roman" panose="02020603050405020304" pitchFamily="18" charset="0"/>
                <a:cs typeface="Times New Roman" panose="02020603050405020304" pitchFamily="18" charset="0"/>
              </a:rPr>
              <a:t>;                           # use to create the new database </a:t>
            </a:r>
          </a:p>
          <a:p>
            <a:r>
              <a:rPr lang="en-US" b="1" dirty="0">
                <a:latin typeface="Times New Roman" panose="02020603050405020304" pitchFamily="18" charset="0"/>
                <a:cs typeface="Times New Roman" panose="02020603050405020304" pitchFamily="18" charset="0"/>
              </a:rPr>
              <a:t>Use </a:t>
            </a:r>
            <a:r>
              <a:rPr lang="en-US" b="1" dirty="0" err="1">
                <a:latin typeface="Times New Roman" panose="02020603050405020304" pitchFamily="18" charset="0"/>
                <a:cs typeface="Times New Roman" panose="02020603050405020304" pitchFamily="18" charset="0"/>
              </a:rPr>
              <a:t>databasename</a:t>
            </a:r>
            <a:r>
              <a:rPr lang="en-US" b="1" dirty="0" smtClean="0">
                <a:latin typeface="Times New Roman" panose="02020603050405020304" pitchFamily="18" charset="0"/>
                <a:cs typeface="Times New Roman" panose="02020603050405020304" pitchFamily="18" charset="0"/>
              </a:rPr>
              <a:t>;                                                  # use to select the database of our choice </a:t>
            </a:r>
          </a:p>
          <a:p>
            <a:r>
              <a:rPr lang="en-US" b="1" dirty="0">
                <a:latin typeface="Times New Roman" panose="02020603050405020304" pitchFamily="18" charset="0"/>
                <a:cs typeface="Times New Roman" panose="02020603050405020304" pitchFamily="18" charset="0"/>
              </a:rPr>
              <a:t>drop </a:t>
            </a:r>
            <a:r>
              <a:rPr lang="en-US" b="1" dirty="0" smtClean="0">
                <a:latin typeface="Times New Roman" panose="02020603050405020304" pitchFamily="18" charset="0"/>
                <a:cs typeface="Times New Roman" panose="02020603050405020304" pitchFamily="18" charset="0"/>
              </a:rPr>
              <a:t>database </a:t>
            </a:r>
            <a:r>
              <a:rPr lang="en-US" b="1" dirty="0" err="1">
                <a:latin typeface="Times New Roman" panose="02020603050405020304" pitchFamily="18" charset="0"/>
                <a:cs typeface="Times New Roman" panose="02020603050405020304" pitchFamily="18" charset="0"/>
              </a:rPr>
              <a:t>databasename</a:t>
            </a:r>
            <a:r>
              <a:rPr lang="en-US" b="1" dirty="0" smtClean="0">
                <a:latin typeface="Times New Roman" panose="02020603050405020304" pitchFamily="18" charset="0"/>
                <a:cs typeface="Times New Roman" panose="02020603050405020304" pitchFamily="18" charset="0"/>
              </a:rPr>
              <a:t> ;                                # use to delete the database .</a:t>
            </a:r>
          </a:p>
          <a:p>
            <a:r>
              <a:rPr lang="en-US" b="1" dirty="0" smtClean="0">
                <a:latin typeface="Times New Roman" panose="02020603050405020304" pitchFamily="18" charset="0"/>
                <a:cs typeface="Times New Roman" panose="02020603050405020304" pitchFamily="18" charset="0"/>
              </a:rPr>
              <a:t>Show tables;                                                               # will show the tables present in database</a:t>
            </a:r>
          </a:p>
          <a:p>
            <a:r>
              <a:rPr lang="en-US" b="1" dirty="0" err="1" smtClean="0">
                <a:latin typeface="Times New Roman" panose="02020603050405020304" pitchFamily="18" charset="0"/>
                <a:cs typeface="Times New Roman" panose="02020603050405020304" pitchFamily="18" charset="0"/>
              </a:rPr>
              <a:t>Desc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table_name</a:t>
            </a:r>
            <a:r>
              <a:rPr lang="en-US" b="1" dirty="0" smtClean="0">
                <a:latin typeface="Times New Roman" panose="02020603050405020304" pitchFamily="18" charset="0"/>
                <a:cs typeface="Times New Roman" panose="02020603050405020304" pitchFamily="18" charset="0"/>
              </a:rPr>
              <a:t>;                                                        # show the </a:t>
            </a:r>
            <a:r>
              <a:rPr lang="en-US" b="1" dirty="0" err="1" smtClean="0">
                <a:latin typeface="Times New Roman" panose="02020603050405020304" pitchFamily="18" charset="0"/>
                <a:cs typeface="Times New Roman" panose="02020603050405020304" pitchFamily="18" charset="0"/>
              </a:rPr>
              <a:t>decription</a:t>
            </a:r>
            <a:r>
              <a:rPr lang="en-US" b="1" dirty="0" smtClean="0">
                <a:latin typeface="Times New Roman" panose="02020603050405020304" pitchFamily="18" charset="0"/>
                <a:cs typeface="Times New Roman" panose="02020603050405020304" pitchFamily="18" charset="0"/>
              </a:rPr>
              <a:t> of table</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620169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bg1"/>
                </a:solidFill>
                <a:latin typeface="Times New Roman" panose="02020603050405020304" pitchFamily="18" charset="0"/>
                <a:cs typeface="Times New Roman" panose="02020603050405020304" pitchFamily="18" charset="0"/>
              </a:rPr>
              <a:t>3NF - Decomposition</a:t>
            </a:r>
          </a:p>
        </p:txBody>
      </p:sp>
      <p:sp>
        <p:nvSpPr>
          <p:cNvPr id="3" name="Content Placeholder 2"/>
          <p:cNvSpPr>
            <a:spLocks noGrp="1"/>
          </p:cNvSpPr>
          <p:nvPr>
            <p:ph idx="1"/>
          </p:nvPr>
        </p:nvSpPr>
        <p:spPr>
          <a:xfrm>
            <a:off x="512158" y="2259467"/>
            <a:ext cx="9482867" cy="4476311"/>
          </a:xfrm>
        </p:spPr>
        <p:txBody>
          <a:bodyPr>
            <a:normAutofit/>
          </a:bodyPr>
          <a:lstStyle/>
          <a:p>
            <a:pPr marL="609600" indent="-609600" algn="just">
              <a:buFontTx/>
              <a:buAutoNum type="arabicPeriod"/>
            </a:pPr>
            <a:r>
              <a:rPr lang="en-US" altLang="en-US" sz="2000" dirty="0">
                <a:latin typeface="Arial Unicode MS" panose="020B0604020202020204" pitchFamily="34" charset="-128"/>
                <a:ea typeface="Arial Unicode MS" panose="020B0604020202020204" pitchFamily="34" charset="-128"/>
                <a:cs typeface="Arial Unicode MS" panose="020B0604020202020204" pitchFamily="34" charset="-128"/>
              </a:rPr>
              <a:t>Move all items involved in transitive dependencies to a new entity.</a:t>
            </a:r>
          </a:p>
          <a:p>
            <a:pPr marL="609600" indent="-609600" algn="just">
              <a:buFontTx/>
              <a:buAutoNum type="arabicPeriod"/>
            </a:pPr>
            <a:r>
              <a:rPr lang="en-US" altLang="en-US" sz="2000" dirty="0">
                <a:latin typeface="Arial Unicode MS" panose="020B0604020202020204" pitchFamily="34" charset="-128"/>
                <a:ea typeface="Arial Unicode MS" panose="020B0604020202020204" pitchFamily="34" charset="-128"/>
                <a:cs typeface="Arial Unicode MS" panose="020B0604020202020204" pitchFamily="34" charset="-128"/>
              </a:rPr>
              <a:t>Identify a primary key for the new entity.</a:t>
            </a:r>
          </a:p>
          <a:p>
            <a:pPr marL="609600" indent="-609600" algn="just">
              <a:buFontTx/>
              <a:buAutoNum type="arabicPeriod"/>
            </a:pPr>
            <a:r>
              <a:rPr lang="en-US" altLang="en-US" sz="2000" dirty="0">
                <a:latin typeface="Arial Unicode MS" panose="020B0604020202020204" pitchFamily="34" charset="-128"/>
                <a:ea typeface="Arial Unicode MS" panose="020B0604020202020204" pitchFamily="34" charset="-128"/>
                <a:cs typeface="Arial Unicode MS" panose="020B0604020202020204" pitchFamily="34" charset="-128"/>
              </a:rPr>
              <a:t>Place the primary key for the new entity as a foreign key on the original entity. </a:t>
            </a:r>
          </a:p>
          <a:p>
            <a:pPr marL="609600" indent="-609600">
              <a:spcBef>
                <a:spcPct val="50000"/>
              </a:spcBef>
              <a:buNone/>
            </a:pPr>
            <a:r>
              <a:rPr lang="en-US" altLang="en-US" sz="2400" b="1" dirty="0">
                <a:solidFill>
                  <a:srgbClr val="CC0000"/>
                </a:solidFill>
                <a:latin typeface="Arial Unicode MS" panose="020B0604020202020204" pitchFamily="34" charset="-128"/>
                <a:cs typeface="Times New Roman" panose="02020603050405020304" pitchFamily="18" charset="0"/>
              </a:rPr>
              <a:t>Example 1 (Convert to 3NF) </a:t>
            </a:r>
          </a:p>
          <a:p>
            <a:pPr marL="1100138" lvl="1" indent="-533400">
              <a:spcBef>
                <a:spcPct val="50000"/>
              </a:spcBef>
              <a:buNone/>
            </a:pPr>
            <a:r>
              <a:rPr lang="en-US" altLang="en-US" sz="2000" b="1" dirty="0">
                <a:latin typeface="Arial Unicode MS" panose="020B0604020202020204" pitchFamily="34" charset="-128"/>
                <a:ea typeface="Arial Unicode MS" panose="020B0604020202020204" pitchFamily="34" charset="-128"/>
                <a:cs typeface="Arial Unicode MS" panose="020B0604020202020204" pitchFamily="34" charset="-128"/>
              </a:rPr>
              <a:t>Old Scheme </a:t>
            </a:r>
            <a:r>
              <a:rPr lang="en-US" altLang="en-US" sz="2000" b="1" dirty="0">
                <a:ea typeface="Arial Unicode MS" panose="020B0604020202020204" pitchFamily="34" charset="-128"/>
                <a:cs typeface="Arial Unicode MS" panose="020B0604020202020204" pitchFamily="34" charset="-128"/>
                <a:sym typeface="Wingdings" panose="05000000000000000000" pitchFamily="2" charset="2"/>
              </a:rPr>
              <a:t></a:t>
            </a:r>
            <a:r>
              <a:rPr lang="en-US" altLang="en-US" sz="20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2000" b="1" dirty="0">
                <a:latin typeface="Arial Unicode MS" panose="020B0604020202020204" pitchFamily="34" charset="-128"/>
                <a:cs typeface="Times New Roman" panose="02020603050405020304" pitchFamily="18" charset="0"/>
              </a:rPr>
              <a:t>Title, </a:t>
            </a:r>
            <a:r>
              <a:rPr lang="en-US" altLang="en-US" sz="2000" b="1" dirty="0" err="1">
                <a:latin typeface="Arial Unicode MS" panose="020B0604020202020204" pitchFamily="34" charset="-128"/>
                <a:cs typeface="Times New Roman" panose="02020603050405020304" pitchFamily="18" charset="0"/>
              </a:rPr>
              <a:t>PubID</a:t>
            </a:r>
            <a:r>
              <a:rPr lang="en-US" altLang="en-US" sz="2000" b="1" dirty="0">
                <a:latin typeface="Arial Unicode MS" panose="020B0604020202020204" pitchFamily="34" charset="-128"/>
                <a:cs typeface="Times New Roman" panose="02020603050405020304" pitchFamily="18" charset="0"/>
              </a:rPr>
              <a:t>, </a:t>
            </a:r>
            <a:r>
              <a:rPr lang="en-US" altLang="en-US" sz="2000" b="1" dirty="0" err="1">
                <a:latin typeface="Arial Unicode MS" panose="020B0604020202020204" pitchFamily="34" charset="-128"/>
                <a:cs typeface="Times New Roman" panose="02020603050405020304" pitchFamily="18" charset="0"/>
              </a:rPr>
              <a:t>PageCount</a:t>
            </a:r>
            <a:r>
              <a:rPr lang="en-US" altLang="en-US" sz="2000" b="1" dirty="0">
                <a:latin typeface="Arial Unicode MS" panose="020B0604020202020204" pitchFamily="34" charset="-128"/>
                <a:cs typeface="Times New Roman" panose="02020603050405020304" pitchFamily="18" charset="0"/>
              </a:rPr>
              <a:t>, Price</a:t>
            </a:r>
            <a:r>
              <a:rPr lang="en-US" altLang="en-US" sz="2000" b="1" dirty="0">
                <a:latin typeface="Arial Unicode MS" panose="020B0604020202020204" pitchFamily="34" charset="-128"/>
                <a:ea typeface="Arial Unicode MS" panose="020B0604020202020204" pitchFamily="34" charset="-128"/>
                <a:cs typeface="Arial Unicode MS" panose="020B0604020202020204" pitchFamily="34" charset="-128"/>
              </a:rPr>
              <a:t> }</a:t>
            </a:r>
          </a:p>
          <a:p>
            <a:pPr marL="1100138" lvl="1" indent="-533400">
              <a:spcBef>
                <a:spcPct val="50000"/>
              </a:spcBef>
              <a:buNone/>
            </a:pPr>
            <a:r>
              <a:rPr lang="en-US" altLang="en-US" sz="2000" b="1" dirty="0">
                <a:latin typeface="Arial Unicode MS" panose="020B0604020202020204" pitchFamily="34" charset="-128"/>
                <a:ea typeface="Arial Unicode MS" panose="020B0604020202020204" pitchFamily="34" charset="-128"/>
                <a:cs typeface="Arial Unicode MS" panose="020B0604020202020204" pitchFamily="34" charset="-128"/>
              </a:rPr>
              <a:t>New Scheme </a:t>
            </a:r>
            <a:r>
              <a:rPr lang="en-US" altLang="en-US" sz="2000" b="1" dirty="0">
                <a:ea typeface="Arial Unicode MS" panose="020B0604020202020204" pitchFamily="34" charset="-128"/>
                <a:cs typeface="Arial Unicode MS" panose="020B0604020202020204" pitchFamily="34" charset="-128"/>
                <a:sym typeface="Wingdings" panose="05000000000000000000" pitchFamily="2" charset="2"/>
              </a:rPr>
              <a:t></a:t>
            </a:r>
            <a:r>
              <a:rPr lang="en-US" altLang="en-US" sz="20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2000" b="1" dirty="0" err="1">
                <a:latin typeface="Arial Unicode MS" panose="020B0604020202020204" pitchFamily="34" charset="-128"/>
                <a:cs typeface="Times New Roman" panose="02020603050405020304" pitchFamily="18" charset="0"/>
              </a:rPr>
              <a:t>PubID</a:t>
            </a:r>
            <a:r>
              <a:rPr lang="en-US" altLang="en-US" sz="2000" b="1" dirty="0">
                <a:latin typeface="Arial Unicode MS" panose="020B0604020202020204" pitchFamily="34" charset="-128"/>
                <a:cs typeface="Times New Roman" panose="02020603050405020304" pitchFamily="18" charset="0"/>
              </a:rPr>
              <a:t>, </a:t>
            </a:r>
            <a:r>
              <a:rPr lang="en-US" altLang="en-US" sz="2000" b="1" dirty="0" err="1">
                <a:latin typeface="Arial Unicode MS" panose="020B0604020202020204" pitchFamily="34" charset="-128"/>
                <a:cs typeface="Times New Roman" panose="02020603050405020304" pitchFamily="18" charset="0"/>
              </a:rPr>
              <a:t>PageCount</a:t>
            </a:r>
            <a:r>
              <a:rPr lang="en-US" altLang="en-US" sz="2000" b="1" dirty="0">
                <a:latin typeface="Arial Unicode MS" panose="020B0604020202020204" pitchFamily="34" charset="-128"/>
                <a:cs typeface="Times New Roman" panose="02020603050405020304" pitchFamily="18" charset="0"/>
              </a:rPr>
              <a:t>, Price</a:t>
            </a:r>
            <a:r>
              <a:rPr lang="en-US" altLang="en-US" sz="2000" b="1"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1100138" lvl="1" indent="-533400">
              <a:spcBef>
                <a:spcPct val="50000"/>
              </a:spcBef>
              <a:buNone/>
            </a:pPr>
            <a:r>
              <a:rPr lang="en-US" altLang="en-US" sz="2000" b="1" dirty="0">
                <a:latin typeface="Arial Unicode MS" panose="020B0604020202020204" pitchFamily="34" charset="-128"/>
                <a:ea typeface="Arial Unicode MS" panose="020B0604020202020204" pitchFamily="34" charset="-128"/>
                <a:cs typeface="Arial Unicode MS" panose="020B0604020202020204" pitchFamily="34" charset="-128"/>
              </a:rPr>
              <a:t>New Scheme </a:t>
            </a:r>
            <a:r>
              <a:rPr lang="en-US" altLang="en-US" sz="2000" b="1" dirty="0">
                <a:ea typeface="Arial Unicode MS" panose="020B0604020202020204" pitchFamily="34" charset="-128"/>
                <a:cs typeface="Arial Unicode MS" panose="020B0604020202020204" pitchFamily="34" charset="-128"/>
                <a:sym typeface="Wingdings" panose="05000000000000000000" pitchFamily="2" charset="2"/>
              </a:rPr>
              <a:t></a:t>
            </a:r>
            <a:r>
              <a:rPr lang="en-US" altLang="en-US" sz="20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2000" b="1" dirty="0">
                <a:latin typeface="Arial Unicode MS" panose="020B0604020202020204" pitchFamily="34" charset="-128"/>
                <a:cs typeface="Times New Roman" panose="02020603050405020304" pitchFamily="18" charset="0"/>
              </a:rPr>
              <a:t>Title, </a:t>
            </a:r>
            <a:r>
              <a:rPr lang="en-US" altLang="en-US" sz="2000" b="1" dirty="0" err="1">
                <a:latin typeface="Arial Unicode MS" panose="020B0604020202020204" pitchFamily="34" charset="-128"/>
                <a:cs typeface="Times New Roman" panose="02020603050405020304" pitchFamily="18" charset="0"/>
              </a:rPr>
              <a:t>PubID</a:t>
            </a:r>
            <a:r>
              <a:rPr lang="en-US" altLang="en-US" sz="2000" b="1" dirty="0">
                <a:latin typeface="Arial Unicode MS" panose="020B0604020202020204" pitchFamily="34" charset="-128"/>
                <a:cs typeface="Times New Roman" panose="02020603050405020304" pitchFamily="18" charset="0"/>
              </a:rPr>
              <a:t>, </a:t>
            </a:r>
            <a:r>
              <a:rPr lang="en-US" altLang="en-US" sz="2000" b="1" dirty="0" err="1">
                <a:latin typeface="Arial Unicode MS" panose="020B0604020202020204" pitchFamily="34" charset="-128"/>
                <a:cs typeface="Times New Roman" panose="02020603050405020304" pitchFamily="18" charset="0"/>
              </a:rPr>
              <a:t>PageCount</a:t>
            </a:r>
            <a:r>
              <a:rPr lang="en-US" altLang="en-US" sz="2000" b="1" dirty="0">
                <a:latin typeface="Arial Unicode MS" panose="020B0604020202020204" pitchFamily="34" charset="-128"/>
                <a:ea typeface="Arial Unicode MS" panose="020B0604020202020204" pitchFamily="34" charset="-128"/>
                <a:cs typeface="Arial Unicode MS" panose="020B0604020202020204" pitchFamily="34" charset="-128"/>
              </a:rPr>
              <a:t>}</a:t>
            </a:r>
          </a:p>
        </p:txBody>
      </p:sp>
    </p:spTree>
    <p:extLst>
      <p:ext uri="{BB962C8B-B14F-4D97-AF65-F5344CB8AC3E}">
        <p14:creationId xmlns:p14="http://schemas.microsoft.com/office/powerpoint/2010/main" val="35598155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bg1"/>
                </a:solidFill>
                <a:latin typeface="Times New Roman" panose="02020603050405020304" pitchFamily="18" charset="0"/>
                <a:cs typeface="Times New Roman" panose="02020603050405020304" pitchFamily="18" charset="0"/>
              </a:rPr>
              <a:t>3NF - Decomposition</a:t>
            </a:r>
          </a:p>
        </p:txBody>
      </p:sp>
      <p:sp>
        <p:nvSpPr>
          <p:cNvPr id="3" name="Content Placeholder 2"/>
          <p:cNvSpPr>
            <a:spLocks noGrp="1"/>
          </p:cNvSpPr>
          <p:nvPr>
            <p:ph idx="1"/>
          </p:nvPr>
        </p:nvSpPr>
        <p:spPr/>
        <p:txBody>
          <a:bodyPr>
            <a:normAutofit fontScale="92500" lnSpcReduction="10000"/>
          </a:bodyPr>
          <a:lstStyle/>
          <a:p>
            <a:pPr marL="609600" indent="-609600">
              <a:spcBef>
                <a:spcPct val="50000"/>
              </a:spcBef>
              <a:buNone/>
            </a:pPr>
            <a:r>
              <a:rPr lang="en-US" altLang="en-US" sz="2000" b="1" dirty="0">
                <a:solidFill>
                  <a:srgbClr val="CC0000"/>
                </a:solidFill>
                <a:latin typeface="Times New Roman" panose="02020603050405020304" pitchFamily="18" charset="0"/>
                <a:cs typeface="Times New Roman" panose="02020603050405020304" pitchFamily="18" charset="0"/>
              </a:rPr>
              <a:t>Example 2 (Convert to  3NF) </a:t>
            </a:r>
          </a:p>
          <a:p>
            <a:pPr marL="1100138" lvl="1" indent="-533400">
              <a:spcBef>
                <a:spcPct val="50000"/>
              </a:spcBef>
              <a:buNone/>
            </a:pP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Old Scheme </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b="1" u="sng" dirty="0">
                <a:latin typeface="Times New Roman" panose="02020603050405020304" pitchFamily="18" charset="0"/>
                <a:ea typeface="Arial Unicode MS" panose="020B0604020202020204" pitchFamily="34" charset="-128"/>
                <a:cs typeface="Times New Roman" panose="02020603050405020304" pitchFamily="18" charset="0"/>
              </a:rPr>
              <a:t>Studio</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b="1" dirty="0" err="1">
                <a:latin typeface="Times New Roman" panose="02020603050405020304" pitchFamily="18" charset="0"/>
                <a:ea typeface="Arial Unicode MS" panose="020B0604020202020204" pitchFamily="34" charset="-128"/>
                <a:cs typeface="Times New Roman" panose="02020603050405020304" pitchFamily="18" charset="0"/>
              </a:rPr>
              <a:t>StudioCity</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b="1" dirty="0" err="1">
                <a:latin typeface="Times New Roman" panose="02020603050405020304" pitchFamily="18" charset="0"/>
                <a:ea typeface="Arial Unicode MS" panose="020B0604020202020204" pitchFamily="34" charset="-128"/>
                <a:cs typeface="Times New Roman" panose="02020603050405020304" pitchFamily="18" charset="0"/>
              </a:rPr>
              <a:t>CityTemp</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a:t>
            </a:r>
          </a:p>
          <a:p>
            <a:pPr marL="1100138" lvl="1" indent="-533400">
              <a:spcBef>
                <a:spcPct val="50000"/>
              </a:spcBef>
              <a:buNone/>
            </a:pP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New Scheme </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b="1" u="sng" dirty="0">
                <a:latin typeface="Times New Roman" panose="02020603050405020304" pitchFamily="18" charset="0"/>
                <a:cs typeface="Times New Roman" panose="02020603050405020304" pitchFamily="18" charset="0"/>
              </a:rPr>
              <a:t>Studio</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StudioCity</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a:t>
            </a:r>
          </a:p>
          <a:p>
            <a:pPr marL="1100138" lvl="1" indent="-533400">
              <a:spcBef>
                <a:spcPct val="50000"/>
              </a:spcBef>
              <a:buNone/>
            </a:pP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New Scheme </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b="1" u="sng" dirty="0" err="1">
                <a:latin typeface="Times New Roman" panose="02020603050405020304" pitchFamily="18" charset="0"/>
                <a:ea typeface="Arial Unicode MS" panose="020B0604020202020204" pitchFamily="34" charset="-128"/>
                <a:cs typeface="Times New Roman" panose="02020603050405020304" pitchFamily="18" charset="0"/>
              </a:rPr>
              <a:t>StudioCity</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b="1" dirty="0" err="1">
                <a:latin typeface="Times New Roman" panose="02020603050405020304" pitchFamily="18" charset="0"/>
                <a:ea typeface="Arial Unicode MS" panose="020B0604020202020204" pitchFamily="34" charset="-128"/>
                <a:cs typeface="Times New Roman" panose="02020603050405020304" pitchFamily="18" charset="0"/>
              </a:rPr>
              <a:t>CityTemp</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a:t>
            </a:r>
          </a:p>
          <a:p>
            <a:pPr marL="1100138" lvl="1" indent="-533400">
              <a:spcBef>
                <a:spcPct val="50000"/>
              </a:spcBef>
              <a:buNone/>
            </a:pPr>
            <a:endParaRPr lang="en-US" altLang="en-US" b="1" dirty="0">
              <a:latin typeface="Times New Roman" panose="02020603050405020304" pitchFamily="18" charset="0"/>
              <a:ea typeface="Arial Unicode MS" panose="020B0604020202020204" pitchFamily="34" charset="-128"/>
              <a:cs typeface="Times New Roman" panose="02020603050405020304" pitchFamily="18" charset="0"/>
            </a:endParaRPr>
          </a:p>
          <a:p>
            <a:pPr marL="1100138" lvl="1" indent="-533400">
              <a:spcBef>
                <a:spcPct val="50000"/>
              </a:spcBef>
              <a:buNone/>
            </a:pPr>
            <a:endParaRPr lang="en-US" altLang="en-US" b="1" dirty="0">
              <a:latin typeface="Times New Roman" panose="02020603050405020304" pitchFamily="18" charset="0"/>
              <a:ea typeface="Arial Unicode MS" panose="020B0604020202020204" pitchFamily="34" charset="-128"/>
              <a:cs typeface="Times New Roman" panose="02020603050405020304" pitchFamily="18" charset="0"/>
            </a:endParaRPr>
          </a:p>
          <a:p>
            <a:pPr marL="609600" indent="-609600">
              <a:spcBef>
                <a:spcPct val="50000"/>
              </a:spcBef>
              <a:buNone/>
            </a:pPr>
            <a:r>
              <a:rPr lang="en-US" altLang="en-US" sz="2000" b="1" dirty="0">
                <a:solidFill>
                  <a:srgbClr val="CC0000"/>
                </a:solidFill>
                <a:latin typeface="Times New Roman" panose="02020603050405020304" pitchFamily="18" charset="0"/>
                <a:cs typeface="Times New Roman" panose="02020603050405020304" pitchFamily="18" charset="0"/>
              </a:rPr>
              <a:t>Example 3 (Convert to  3NF) </a:t>
            </a:r>
          </a:p>
          <a:p>
            <a:pPr marL="1100138" lvl="1" indent="-533400">
              <a:spcBef>
                <a:spcPct val="50000"/>
              </a:spcBef>
              <a:buNone/>
            </a:pP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Old Scheme </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b="1" dirty="0" err="1">
                <a:latin typeface="Times New Roman" panose="02020603050405020304" pitchFamily="18" charset="0"/>
                <a:ea typeface="Arial Unicode MS" panose="020B0604020202020204" pitchFamily="34" charset="-128"/>
                <a:cs typeface="Times New Roman" panose="02020603050405020304" pitchFamily="18" charset="0"/>
              </a:rPr>
              <a:t>BuildingID</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 Contractor, Fee}</a:t>
            </a:r>
          </a:p>
          <a:p>
            <a:pPr marL="1100138" lvl="1" indent="-533400">
              <a:spcBef>
                <a:spcPct val="50000"/>
              </a:spcBef>
              <a:buNone/>
            </a:pP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New Scheme </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b="1" dirty="0" err="1">
                <a:latin typeface="Times New Roman" panose="02020603050405020304" pitchFamily="18" charset="0"/>
                <a:ea typeface="Arial Unicode MS" panose="020B0604020202020204" pitchFamily="34" charset="-128"/>
                <a:cs typeface="Times New Roman" panose="02020603050405020304" pitchFamily="18" charset="0"/>
              </a:rPr>
              <a:t>BuildingID</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 Contractor}</a:t>
            </a:r>
          </a:p>
          <a:p>
            <a:pPr marL="1100138" lvl="1" indent="-533400">
              <a:spcBef>
                <a:spcPct val="50000"/>
              </a:spcBef>
              <a:buNone/>
            </a:pP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New Scheme </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 {Contractor, Fee}</a:t>
            </a:r>
            <a:endParaRPr lang="en-US" altLang="en-US" b="1" dirty="0">
              <a:latin typeface="Times New Roman" panose="02020603050405020304" pitchFamily="18" charset="0"/>
              <a:cs typeface="Times New Roman" panose="02020603050405020304" pitchFamily="18" charset="0"/>
            </a:endParaRPr>
          </a:p>
          <a:p>
            <a:pPr marL="1100138" lvl="1" indent="-533400">
              <a:spcBef>
                <a:spcPct val="50000"/>
              </a:spcBef>
              <a:buNone/>
            </a:pPr>
            <a:endParaRPr lang="en-US" altLang="en-US" b="1"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grpSp>
        <p:nvGrpSpPr>
          <p:cNvPr id="4" name="Group 4"/>
          <p:cNvGrpSpPr>
            <a:grpSpLocks/>
          </p:cNvGrpSpPr>
          <p:nvPr/>
        </p:nvGrpSpPr>
        <p:grpSpPr bwMode="auto">
          <a:xfrm>
            <a:off x="6556187" y="3423719"/>
            <a:ext cx="1079499" cy="319088"/>
            <a:chOff x="-43" y="0"/>
            <a:chExt cx="680" cy="403"/>
          </a:xfrm>
        </p:grpSpPr>
        <p:sp>
          <p:nvSpPr>
            <p:cNvPr id="5" name="Rectangle 5"/>
            <p:cNvSpPr>
              <a:spLocks noChangeArrowheads="1"/>
            </p:cNvSpPr>
            <p:nvPr/>
          </p:nvSpPr>
          <p:spPr bwMode="auto">
            <a:xfrm>
              <a:off x="-43" y="0"/>
              <a:ext cx="63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dirty="0" err="1" smtClean="0">
                  <a:ea typeface="Arial Unicode MS" panose="020B0604020202020204" pitchFamily="34" charset="-128"/>
                  <a:cs typeface="Times New Roman" panose="02020603050405020304" pitchFamily="18" charset="0"/>
                </a:rPr>
                <a:t>BuildingID</a:t>
              </a:r>
              <a:endParaRPr lang="en-US" altLang="en-US" sz="1200" dirty="0">
                <a:ea typeface="Arial Unicode MS" panose="020B0604020202020204" pitchFamily="34" charset="-128"/>
                <a:cs typeface="Times New Roman" panose="02020603050405020304" pitchFamily="18" charset="0"/>
              </a:endParaRPr>
            </a:p>
            <a:p>
              <a:pPr algn="just">
                <a:spcBef>
                  <a:spcPct val="0"/>
                </a:spcBef>
                <a:buFontTx/>
                <a:buNone/>
              </a:pPr>
              <a:endParaRPr lang="en-US" altLang="en-US" sz="2400" b="0" dirty="0">
                <a:cs typeface="Times New Roman" panose="02020603050405020304" pitchFamily="18" charset="0"/>
              </a:endParaRPr>
            </a:p>
          </p:txBody>
        </p:sp>
        <p:sp>
          <p:nvSpPr>
            <p:cNvPr id="6" name="Rectangle 6"/>
            <p:cNvSpPr>
              <a:spLocks noChangeArrowheads="1"/>
            </p:cNvSpPr>
            <p:nvPr/>
          </p:nvSpPr>
          <p:spPr bwMode="auto">
            <a:xfrm>
              <a:off x="0" y="0"/>
              <a:ext cx="63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cs typeface="Times New Roman" panose="02020603050405020304" pitchFamily="18" charset="0"/>
              </a:endParaRPr>
            </a:p>
          </p:txBody>
        </p:sp>
      </p:grpSp>
      <p:grpSp>
        <p:nvGrpSpPr>
          <p:cNvPr id="7" name="Group 7"/>
          <p:cNvGrpSpPr>
            <a:grpSpLocks/>
          </p:cNvGrpSpPr>
          <p:nvPr/>
        </p:nvGrpSpPr>
        <p:grpSpPr bwMode="auto">
          <a:xfrm>
            <a:off x="7635686" y="3423719"/>
            <a:ext cx="968375" cy="319088"/>
            <a:chOff x="637" y="0"/>
            <a:chExt cx="610" cy="403"/>
          </a:xfrm>
        </p:grpSpPr>
        <p:sp>
          <p:nvSpPr>
            <p:cNvPr id="8" name="Rectangle 8"/>
            <p:cNvSpPr>
              <a:spLocks noChangeArrowheads="1"/>
            </p:cNvSpPr>
            <p:nvPr/>
          </p:nvSpPr>
          <p:spPr bwMode="auto">
            <a:xfrm>
              <a:off x="680" y="0"/>
              <a:ext cx="5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dirty="0">
                  <a:cs typeface="Times New Roman" panose="02020603050405020304" pitchFamily="18" charset="0"/>
                </a:rPr>
                <a:t>Contractor</a:t>
              </a:r>
            </a:p>
            <a:p>
              <a:pPr algn="just">
                <a:spcBef>
                  <a:spcPct val="0"/>
                </a:spcBef>
                <a:buFontTx/>
                <a:buNone/>
              </a:pPr>
              <a:endParaRPr lang="en-US" altLang="en-US" sz="2400" b="0" dirty="0">
                <a:cs typeface="Times New Roman" panose="02020603050405020304" pitchFamily="18" charset="0"/>
              </a:endParaRPr>
            </a:p>
          </p:txBody>
        </p:sp>
        <p:sp>
          <p:nvSpPr>
            <p:cNvPr id="9" name="Rectangle 9"/>
            <p:cNvSpPr>
              <a:spLocks noChangeArrowheads="1"/>
            </p:cNvSpPr>
            <p:nvPr/>
          </p:nvSpPr>
          <p:spPr bwMode="auto">
            <a:xfrm>
              <a:off x="637" y="0"/>
              <a:ext cx="6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cs typeface="Times New Roman" panose="02020603050405020304" pitchFamily="18" charset="0"/>
              </a:endParaRPr>
            </a:p>
          </p:txBody>
        </p:sp>
      </p:grpSp>
      <p:grpSp>
        <p:nvGrpSpPr>
          <p:cNvPr id="10" name="Group 13"/>
          <p:cNvGrpSpPr>
            <a:grpSpLocks/>
          </p:cNvGrpSpPr>
          <p:nvPr/>
        </p:nvGrpSpPr>
        <p:grpSpPr bwMode="auto">
          <a:xfrm>
            <a:off x="6624449" y="3749157"/>
            <a:ext cx="1011237" cy="288925"/>
            <a:chOff x="0" y="403"/>
            <a:chExt cx="637" cy="403"/>
          </a:xfrm>
        </p:grpSpPr>
        <p:sp>
          <p:nvSpPr>
            <p:cNvPr id="11" name="Rectangle 14"/>
            <p:cNvSpPr>
              <a:spLocks noChangeArrowheads="1"/>
            </p:cNvSpPr>
            <p:nvPr/>
          </p:nvSpPr>
          <p:spPr bwMode="auto">
            <a:xfrm>
              <a:off x="43" y="403"/>
              <a:ext cx="55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ea typeface="Arial Unicode MS" panose="020B0604020202020204" pitchFamily="34" charset="-128"/>
                  <a:cs typeface="Times New Roman" panose="02020603050405020304" pitchFamily="18" charset="0"/>
                </a:rPr>
                <a:t> 100</a:t>
              </a:r>
            </a:p>
            <a:p>
              <a:pPr algn="ctr">
                <a:spcBef>
                  <a:spcPct val="0"/>
                </a:spcBef>
                <a:buFontTx/>
                <a:buNone/>
              </a:pPr>
              <a:endParaRPr lang="en-US" altLang="en-US" sz="2400" b="0">
                <a:cs typeface="Times New Roman" panose="02020603050405020304" pitchFamily="18" charset="0"/>
              </a:endParaRPr>
            </a:p>
          </p:txBody>
        </p:sp>
        <p:sp>
          <p:nvSpPr>
            <p:cNvPr id="12" name="Rectangle 15"/>
            <p:cNvSpPr>
              <a:spLocks noChangeArrowheads="1"/>
            </p:cNvSpPr>
            <p:nvPr/>
          </p:nvSpPr>
          <p:spPr bwMode="auto">
            <a:xfrm>
              <a:off x="0" y="403"/>
              <a:ext cx="63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cs typeface="Times New Roman" panose="02020603050405020304" pitchFamily="18" charset="0"/>
              </a:endParaRPr>
            </a:p>
          </p:txBody>
        </p:sp>
      </p:grpSp>
      <p:grpSp>
        <p:nvGrpSpPr>
          <p:cNvPr id="13" name="Group 16"/>
          <p:cNvGrpSpPr>
            <a:grpSpLocks/>
          </p:cNvGrpSpPr>
          <p:nvPr/>
        </p:nvGrpSpPr>
        <p:grpSpPr bwMode="auto">
          <a:xfrm>
            <a:off x="7635686" y="3749157"/>
            <a:ext cx="968375" cy="288925"/>
            <a:chOff x="637" y="403"/>
            <a:chExt cx="610" cy="403"/>
          </a:xfrm>
        </p:grpSpPr>
        <p:sp>
          <p:nvSpPr>
            <p:cNvPr id="14" name="Rectangle 17"/>
            <p:cNvSpPr>
              <a:spLocks noChangeArrowheads="1"/>
            </p:cNvSpPr>
            <p:nvPr/>
          </p:nvSpPr>
          <p:spPr bwMode="auto">
            <a:xfrm>
              <a:off x="680" y="403"/>
              <a:ext cx="5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ea typeface="Arial Unicode MS" panose="020B0604020202020204" pitchFamily="34" charset="-128"/>
                  <a:cs typeface="Times New Roman" panose="02020603050405020304" pitchFamily="18" charset="0"/>
                </a:rPr>
                <a:t>Randolph</a:t>
              </a:r>
            </a:p>
            <a:p>
              <a:pPr algn="ctr">
                <a:spcBef>
                  <a:spcPct val="0"/>
                </a:spcBef>
                <a:buFontTx/>
                <a:buNone/>
              </a:pPr>
              <a:endParaRPr lang="en-US" altLang="en-US" sz="2400" b="0">
                <a:cs typeface="Times New Roman" panose="02020603050405020304" pitchFamily="18" charset="0"/>
              </a:endParaRPr>
            </a:p>
          </p:txBody>
        </p:sp>
        <p:sp>
          <p:nvSpPr>
            <p:cNvPr id="15" name="Rectangle 18"/>
            <p:cNvSpPr>
              <a:spLocks noChangeArrowheads="1"/>
            </p:cNvSpPr>
            <p:nvPr/>
          </p:nvSpPr>
          <p:spPr bwMode="auto">
            <a:xfrm>
              <a:off x="637" y="403"/>
              <a:ext cx="6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cs typeface="Times New Roman" panose="02020603050405020304" pitchFamily="18" charset="0"/>
              </a:endParaRPr>
            </a:p>
          </p:txBody>
        </p:sp>
      </p:grpSp>
      <p:grpSp>
        <p:nvGrpSpPr>
          <p:cNvPr id="16" name="Group 22"/>
          <p:cNvGrpSpPr>
            <a:grpSpLocks/>
          </p:cNvGrpSpPr>
          <p:nvPr/>
        </p:nvGrpSpPr>
        <p:grpSpPr bwMode="auto">
          <a:xfrm>
            <a:off x="6624449" y="4038082"/>
            <a:ext cx="1011237" cy="258762"/>
            <a:chOff x="0" y="806"/>
            <a:chExt cx="637" cy="403"/>
          </a:xfrm>
        </p:grpSpPr>
        <p:sp>
          <p:nvSpPr>
            <p:cNvPr id="17" name="Rectangle 23"/>
            <p:cNvSpPr>
              <a:spLocks noChangeArrowheads="1"/>
            </p:cNvSpPr>
            <p:nvPr/>
          </p:nvSpPr>
          <p:spPr bwMode="auto">
            <a:xfrm>
              <a:off x="43" y="806"/>
              <a:ext cx="55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ea typeface="Arial Unicode MS" panose="020B0604020202020204" pitchFamily="34" charset="-128"/>
                  <a:cs typeface="Times New Roman" panose="02020603050405020304" pitchFamily="18" charset="0"/>
                </a:rPr>
                <a:t>150</a:t>
              </a:r>
            </a:p>
            <a:p>
              <a:pPr algn="ctr">
                <a:spcBef>
                  <a:spcPct val="0"/>
                </a:spcBef>
                <a:buFontTx/>
                <a:buNone/>
              </a:pPr>
              <a:endParaRPr lang="en-US" altLang="en-US" sz="2400" b="0">
                <a:cs typeface="Times New Roman" panose="02020603050405020304" pitchFamily="18" charset="0"/>
              </a:endParaRPr>
            </a:p>
          </p:txBody>
        </p:sp>
        <p:sp>
          <p:nvSpPr>
            <p:cNvPr id="18" name="Rectangle 24"/>
            <p:cNvSpPr>
              <a:spLocks noChangeArrowheads="1"/>
            </p:cNvSpPr>
            <p:nvPr/>
          </p:nvSpPr>
          <p:spPr bwMode="auto">
            <a:xfrm>
              <a:off x="0" y="806"/>
              <a:ext cx="63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cs typeface="Times New Roman" panose="02020603050405020304" pitchFamily="18" charset="0"/>
              </a:endParaRPr>
            </a:p>
          </p:txBody>
        </p:sp>
      </p:grpSp>
      <p:grpSp>
        <p:nvGrpSpPr>
          <p:cNvPr id="19" name="Group 25"/>
          <p:cNvGrpSpPr>
            <a:grpSpLocks/>
          </p:cNvGrpSpPr>
          <p:nvPr/>
        </p:nvGrpSpPr>
        <p:grpSpPr bwMode="auto">
          <a:xfrm>
            <a:off x="7635686" y="4038082"/>
            <a:ext cx="968375" cy="258762"/>
            <a:chOff x="637" y="806"/>
            <a:chExt cx="610" cy="403"/>
          </a:xfrm>
        </p:grpSpPr>
        <p:sp>
          <p:nvSpPr>
            <p:cNvPr id="20" name="Rectangle 26"/>
            <p:cNvSpPr>
              <a:spLocks noChangeArrowheads="1"/>
            </p:cNvSpPr>
            <p:nvPr/>
          </p:nvSpPr>
          <p:spPr bwMode="auto">
            <a:xfrm>
              <a:off x="680" y="806"/>
              <a:ext cx="5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ea typeface="Arial Unicode MS" panose="020B0604020202020204" pitchFamily="34" charset="-128"/>
                  <a:cs typeface="Times New Roman" panose="02020603050405020304" pitchFamily="18" charset="0"/>
                </a:rPr>
                <a:t>Ingersoll</a:t>
              </a:r>
            </a:p>
            <a:p>
              <a:pPr algn="ctr">
                <a:spcBef>
                  <a:spcPct val="0"/>
                </a:spcBef>
                <a:buFontTx/>
                <a:buNone/>
              </a:pPr>
              <a:endParaRPr lang="en-US" altLang="en-US" sz="2400" b="0">
                <a:cs typeface="Times New Roman" panose="02020603050405020304" pitchFamily="18" charset="0"/>
              </a:endParaRPr>
            </a:p>
          </p:txBody>
        </p:sp>
        <p:sp>
          <p:nvSpPr>
            <p:cNvPr id="21" name="Rectangle 27"/>
            <p:cNvSpPr>
              <a:spLocks noChangeArrowheads="1"/>
            </p:cNvSpPr>
            <p:nvPr/>
          </p:nvSpPr>
          <p:spPr bwMode="auto">
            <a:xfrm>
              <a:off x="637" y="806"/>
              <a:ext cx="6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cs typeface="Times New Roman" panose="02020603050405020304" pitchFamily="18" charset="0"/>
              </a:endParaRPr>
            </a:p>
          </p:txBody>
        </p:sp>
      </p:grpSp>
      <p:grpSp>
        <p:nvGrpSpPr>
          <p:cNvPr id="22" name="Group 31"/>
          <p:cNvGrpSpPr>
            <a:grpSpLocks/>
          </p:cNvGrpSpPr>
          <p:nvPr/>
        </p:nvGrpSpPr>
        <p:grpSpPr bwMode="auto">
          <a:xfrm>
            <a:off x="6624449" y="4295257"/>
            <a:ext cx="1011237" cy="304800"/>
            <a:chOff x="0" y="1209"/>
            <a:chExt cx="637" cy="403"/>
          </a:xfrm>
        </p:grpSpPr>
        <p:sp>
          <p:nvSpPr>
            <p:cNvPr id="23" name="Rectangle 32"/>
            <p:cNvSpPr>
              <a:spLocks noChangeArrowheads="1"/>
            </p:cNvSpPr>
            <p:nvPr/>
          </p:nvSpPr>
          <p:spPr bwMode="auto">
            <a:xfrm>
              <a:off x="43" y="1209"/>
              <a:ext cx="55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ea typeface="Arial Unicode MS" panose="020B0604020202020204" pitchFamily="34" charset="-128"/>
                  <a:cs typeface="Times New Roman" panose="02020603050405020304" pitchFamily="18" charset="0"/>
                </a:rPr>
                <a:t>200</a:t>
              </a:r>
            </a:p>
            <a:p>
              <a:pPr algn="ctr">
                <a:spcBef>
                  <a:spcPct val="0"/>
                </a:spcBef>
                <a:buFontTx/>
                <a:buNone/>
              </a:pPr>
              <a:endParaRPr lang="en-US" altLang="en-US" sz="2400" b="0">
                <a:cs typeface="Times New Roman" panose="02020603050405020304" pitchFamily="18" charset="0"/>
              </a:endParaRPr>
            </a:p>
          </p:txBody>
        </p:sp>
        <p:sp>
          <p:nvSpPr>
            <p:cNvPr id="24" name="Rectangle 33"/>
            <p:cNvSpPr>
              <a:spLocks noChangeArrowheads="1"/>
            </p:cNvSpPr>
            <p:nvPr/>
          </p:nvSpPr>
          <p:spPr bwMode="auto">
            <a:xfrm>
              <a:off x="0" y="1209"/>
              <a:ext cx="63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cs typeface="Times New Roman" panose="02020603050405020304" pitchFamily="18" charset="0"/>
              </a:endParaRPr>
            </a:p>
          </p:txBody>
        </p:sp>
      </p:grpSp>
      <p:grpSp>
        <p:nvGrpSpPr>
          <p:cNvPr id="25" name="Group 34"/>
          <p:cNvGrpSpPr>
            <a:grpSpLocks/>
          </p:cNvGrpSpPr>
          <p:nvPr/>
        </p:nvGrpSpPr>
        <p:grpSpPr bwMode="auto">
          <a:xfrm>
            <a:off x="7635686" y="4295257"/>
            <a:ext cx="968375" cy="304800"/>
            <a:chOff x="637" y="1209"/>
            <a:chExt cx="610" cy="403"/>
          </a:xfrm>
        </p:grpSpPr>
        <p:sp>
          <p:nvSpPr>
            <p:cNvPr id="26" name="Rectangle 35"/>
            <p:cNvSpPr>
              <a:spLocks noChangeArrowheads="1"/>
            </p:cNvSpPr>
            <p:nvPr/>
          </p:nvSpPr>
          <p:spPr bwMode="auto">
            <a:xfrm>
              <a:off x="680" y="1209"/>
              <a:ext cx="5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ea typeface="Arial Unicode MS" panose="020B0604020202020204" pitchFamily="34" charset="-128"/>
                  <a:cs typeface="Times New Roman" panose="02020603050405020304" pitchFamily="18" charset="0"/>
                </a:rPr>
                <a:t>Randolph</a:t>
              </a:r>
            </a:p>
            <a:p>
              <a:pPr algn="ctr">
                <a:spcBef>
                  <a:spcPct val="0"/>
                </a:spcBef>
                <a:buFontTx/>
                <a:buNone/>
              </a:pPr>
              <a:endParaRPr lang="en-US" altLang="en-US" sz="2400" b="0">
                <a:cs typeface="Times New Roman" panose="02020603050405020304" pitchFamily="18" charset="0"/>
              </a:endParaRPr>
            </a:p>
          </p:txBody>
        </p:sp>
        <p:sp>
          <p:nvSpPr>
            <p:cNvPr id="27" name="Rectangle 36"/>
            <p:cNvSpPr>
              <a:spLocks noChangeArrowheads="1"/>
            </p:cNvSpPr>
            <p:nvPr/>
          </p:nvSpPr>
          <p:spPr bwMode="auto">
            <a:xfrm>
              <a:off x="637" y="1209"/>
              <a:ext cx="6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cs typeface="Times New Roman" panose="02020603050405020304" pitchFamily="18" charset="0"/>
              </a:endParaRPr>
            </a:p>
          </p:txBody>
        </p:sp>
      </p:grpSp>
      <p:grpSp>
        <p:nvGrpSpPr>
          <p:cNvPr id="28" name="Group 40"/>
          <p:cNvGrpSpPr>
            <a:grpSpLocks/>
          </p:cNvGrpSpPr>
          <p:nvPr/>
        </p:nvGrpSpPr>
        <p:grpSpPr bwMode="auto">
          <a:xfrm>
            <a:off x="6624449" y="4601644"/>
            <a:ext cx="1011237" cy="274638"/>
            <a:chOff x="0" y="1612"/>
            <a:chExt cx="637" cy="403"/>
          </a:xfrm>
        </p:grpSpPr>
        <p:sp>
          <p:nvSpPr>
            <p:cNvPr id="29" name="Rectangle 41"/>
            <p:cNvSpPr>
              <a:spLocks noChangeArrowheads="1"/>
            </p:cNvSpPr>
            <p:nvPr/>
          </p:nvSpPr>
          <p:spPr bwMode="auto">
            <a:xfrm>
              <a:off x="43" y="1612"/>
              <a:ext cx="55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ea typeface="Arial Unicode MS" panose="020B0604020202020204" pitchFamily="34" charset="-128"/>
                  <a:cs typeface="Times New Roman" panose="02020603050405020304" pitchFamily="18" charset="0"/>
                </a:rPr>
                <a:t>250</a:t>
              </a:r>
            </a:p>
            <a:p>
              <a:pPr algn="ctr">
                <a:spcBef>
                  <a:spcPct val="0"/>
                </a:spcBef>
                <a:buFontTx/>
                <a:buNone/>
              </a:pPr>
              <a:endParaRPr lang="en-US" altLang="en-US" sz="2400" b="0">
                <a:cs typeface="Times New Roman" panose="02020603050405020304" pitchFamily="18" charset="0"/>
              </a:endParaRPr>
            </a:p>
          </p:txBody>
        </p:sp>
        <p:sp>
          <p:nvSpPr>
            <p:cNvPr id="30" name="Rectangle 42"/>
            <p:cNvSpPr>
              <a:spLocks noChangeArrowheads="1"/>
            </p:cNvSpPr>
            <p:nvPr/>
          </p:nvSpPr>
          <p:spPr bwMode="auto">
            <a:xfrm>
              <a:off x="0" y="1612"/>
              <a:ext cx="63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cs typeface="Times New Roman" panose="02020603050405020304" pitchFamily="18" charset="0"/>
              </a:endParaRPr>
            </a:p>
          </p:txBody>
        </p:sp>
      </p:grpSp>
      <p:grpSp>
        <p:nvGrpSpPr>
          <p:cNvPr id="31" name="Group 43"/>
          <p:cNvGrpSpPr>
            <a:grpSpLocks/>
          </p:cNvGrpSpPr>
          <p:nvPr/>
        </p:nvGrpSpPr>
        <p:grpSpPr bwMode="auto">
          <a:xfrm>
            <a:off x="7635686" y="4601644"/>
            <a:ext cx="968375" cy="274638"/>
            <a:chOff x="637" y="1612"/>
            <a:chExt cx="610" cy="403"/>
          </a:xfrm>
        </p:grpSpPr>
        <p:sp>
          <p:nvSpPr>
            <p:cNvPr id="32" name="Rectangle 44"/>
            <p:cNvSpPr>
              <a:spLocks noChangeArrowheads="1"/>
            </p:cNvSpPr>
            <p:nvPr/>
          </p:nvSpPr>
          <p:spPr bwMode="auto">
            <a:xfrm>
              <a:off x="680" y="1612"/>
              <a:ext cx="5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ea typeface="Arial Unicode MS" panose="020B0604020202020204" pitchFamily="34" charset="-128"/>
                  <a:cs typeface="Times New Roman" panose="02020603050405020304" pitchFamily="18" charset="0"/>
                </a:rPr>
                <a:t>Pitkin</a:t>
              </a:r>
            </a:p>
            <a:p>
              <a:pPr algn="ctr">
                <a:spcBef>
                  <a:spcPct val="0"/>
                </a:spcBef>
                <a:buFontTx/>
                <a:buNone/>
              </a:pPr>
              <a:endParaRPr lang="en-US" altLang="en-US" sz="2400" b="0">
                <a:cs typeface="Times New Roman" panose="02020603050405020304" pitchFamily="18" charset="0"/>
              </a:endParaRPr>
            </a:p>
          </p:txBody>
        </p:sp>
        <p:sp>
          <p:nvSpPr>
            <p:cNvPr id="33" name="Rectangle 45"/>
            <p:cNvSpPr>
              <a:spLocks noChangeArrowheads="1"/>
            </p:cNvSpPr>
            <p:nvPr/>
          </p:nvSpPr>
          <p:spPr bwMode="auto">
            <a:xfrm>
              <a:off x="637" y="1612"/>
              <a:ext cx="6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cs typeface="Times New Roman" panose="02020603050405020304" pitchFamily="18" charset="0"/>
              </a:endParaRPr>
            </a:p>
          </p:txBody>
        </p:sp>
      </p:grpSp>
      <p:grpSp>
        <p:nvGrpSpPr>
          <p:cNvPr id="34" name="Group 49"/>
          <p:cNvGrpSpPr>
            <a:grpSpLocks/>
          </p:cNvGrpSpPr>
          <p:nvPr/>
        </p:nvGrpSpPr>
        <p:grpSpPr bwMode="auto">
          <a:xfrm>
            <a:off x="6624449" y="4876282"/>
            <a:ext cx="1011237" cy="320675"/>
            <a:chOff x="0" y="2015"/>
            <a:chExt cx="637" cy="403"/>
          </a:xfrm>
        </p:grpSpPr>
        <p:sp>
          <p:nvSpPr>
            <p:cNvPr id="35" name="Rectangle 50"/>
            <p:cNvSpPr>
              <a:spLocks noChangeArrowheads="1"/>
            </p:cNvSpPr>
            <p:nvPr/>
          </p:nvSpPr>
          <p:spPr bwMode="auto">
            <a:xfrm>
              <a:off x="43" y="2015"/>
              <a:ext cx="55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ea typeface="Arial Unicode MS" panose="020B0604020202020204" pitchFamily="34" charset="-128"/>
                  <a:cs typeface="Times New Roman" panose="02020603050405020304" pitchFamily="18" charset="0"/>
                </a:rPr>
                <a:t>300</a:t>
              </a:r>
            </a:p>
            <a:p>
              <a:pPr algn="ctr">
                <a:spcBef>
                  <a:spcPct val="0"/>
                </a:spcBef>
                <a:buFontTx/>
                <a:buNone/>
              </a:pPr>
              <a:endParaRPr lang="en-US" altLang="en-US" sz="2400" b="0">
                <a:cs typeface="Times New Roman" panose="02020603050405020304" pitchFamily="18" charset="0"/>
              </a:endParaRPr>
            </a:p>
          </p:txBody>
        </p:sp>
        <p:sp>
          <p:nvSpPr>
            <p:cNvPr id="36" name="Rectangle 51"/>
            <p:cNvSpPr>
              <a:spLocks noChangeArrowheads="1"/>
            </p:cNvSpPr>
            <p:nvPr/>
          </p:nvSpPr>
          <p:spPr bwMode="auto">
            <a:xfrm>
              <a:off x="0" y="2015"/>
              <a:ext cx="63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cs typeface="Times New Roman" panose="02020603050405020304" pitchFamily="18" charset="0"/>
              </a:endParaRPr>
            </a:p>
          </p:txBody>
        </p:sp>
      </p:grpSp>
      <p:grpSp>
        <p:nvGrpSpPr>
          <p:cNvPr id="37" name="Group 52"/>
          <p:cNvGrpSpPr>
            <a:grpSpLocks/>
          </p:cNvGrpSpPr>
          <p:nvPr/>
        </p:nvGrpSpPr>
        <p:grpSpPr bwMode="auto">
          <a:xfrm>
            <a:off x="7635686" y="4876282"/>
            <a:ext cx="968375" cy="320675"/>
            <a:chOff x="637" y="2015"/>
            <a:chExt cx="610" cy="403"/>
          </a:xfrm>
        </p:grpSpPr>
        <p:sp>
          <p:nvSpPr>
            <p:cNvPr id="38" name="Rectangle 53"/>
            <p:cNvSpPr>
              <a:spLocks noChangeArrowheads="1"/>
            </p:cNvSpPr>
            <p:nvPr/>
          </p:nvSpPr>
          <p:spPr bwMode="auto">
            <a:xfrm>
              <a:off x="680" y="2015"/>
              <a:ext cx="5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ea typeface="Arial Unicode MS" panose="020B0604020202020204" pitchFamily="34" charset="-128"/>
                  <a:cs typeface="Times New Roman" panose="02020603050405020304" pitchFamily="18" charset="0"/>
                </a:rPr>
                <a:t>Randolph</a:t>
              </a:r>
            </a:p>
            <a:p>
              <a:pPr algn="ctr">
                <a:spcBef>
                  <a:spcPct val="0"/>
                </a:spcBef>
                <a:buFontTx/>
                <a:buNone/>
              </a:pPr>
              <a:endParaRPr lang="en-US" altLang="en-US" sz="2400" b="0">
                <a:cs typeface="Times New Roman" panose="02020603050405020304" pitchFamily="18" charset="0"/>
              </a:endParaRPr>
            </a:p>
          </p:txBody>
        </p:sp>
        <p:sp>
          <p:nvSpPr>
            <p:cNvPr id="39" name="Rectangle 54"/>
            <p:cNvSpPr>
              <a:spLocks noChangeArrowheads="1"/>
            </p:cNvSpPr>
            <p:nvPr/>
          </p:nvSpPr>
          <p:spPr bwMode="auto">
            <a:xfrm>
              <a:off x="637" y="2015"/>
              <a:ext cx="6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cs typeface="Times New Roman" panose="02020603050405020304" pitchFamily="18" charset="0"/>
              </a:endParaRPr>
            </a:p>
          </p:txBody>
        </p:sp>
      </p:grpSp>
      <p:grpSp>
        <p:nvGrpSpPr>
          <p:cNvPr id="40" name="Group 61"/>
          <p:cNvGrpSpPr>
            <a:grpSpLocks/>
          </p:cNvGrpSpPr>
          <p:nvPr/>
        </p:nvGrpSpPr>
        <p:grpSpPr bwMode="auto">
          <a:xfrm>
            <a:off x="8781861" y="3423719"/>
            <a:ext cx="968375" cy="319088"/>
            <a:chOff x="637" y="0"/>
            <a:chExt cx="610" cy="403"/>
          </a:xfrm>
        </p:grpSpPr>
        <p:sp>
          <p:nvSpPr>
            <p:cNvPr id="41" name="Rectangle 62"/>
            <p:cNvSpPr>
              <a:spLocks noChangeArrowheads="1"/>
            </p:cNvSpPr>
            <p:nvPr/>
          </p:nvSpPr>
          <p:spPr bwMode="auto">
            <a:xfrm>
              <a:off x="680" y="0"/>
              <a:ext cx="5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dirty="0">
                  <a:cs typeface="Times New Roman" panose="02020603050405020304" pitchFamily="18" charset="0"/>
                </a:rPr>
                <a:t>Contractor</a:t>
              </a:r>
            </a:p>
            <a:p>
              <a:pPr algn="just">
                <a:spcBef>
                  <a:spcPct val="0"/>
                </a:spcBef>
                <a:buFontTx/>
                <a:buNone/>
              </a:pPr>
              <a:endParaRPr lang="en-US" altLang="en-US" sz="2400" b="0" dirty="0">
                <a:cs typeface="Times New Roman" panose="02020603050405020304" pitchFamily="18" charset="0"/>
              </a:endParaRPr>
            </a:p>
          </p:txBody>
        </p:sp>
        <p:sp>
          <p:nvSpPr>
            <p:cNvPr id="42" name="Rectangle 63"/>
            <p:cNvSpPr>
              <a:spLocks noChangeArrowheads="1"/>
            </p:cNvSpPr>
            <p:nvPr/>
          </p:nvSpPr>
          <p:spPr bwMode="auto">
            <a:xfrm>
              <a:off x="637" y="0"/>
              <a:ext cx="6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cs typeface="Times New Roman" panose="02020603050405020304" pitchFamily="18" charset="0"/>
              </a:endParaRPr>
            </a:p>
          </p:txBody>
        </p:sp>
      </p:grpSp>
      <p:grpSp>
        <p:nvGrpSpPr>
          <p:cNvPr id="43" name="Group 64"/>
          <p:cNvGrpSpPr>
            <a:grpSpLocks/>
          </p:cNvGrpSpPr>
          <p:nvPr/>
        </p:nvGrpSpPr>
        <p:grpSpPr bwMode="auto">
          <a:xfrm>
            <a:off x="9750236" y="3423719"/>
            <a:ext cx="657225" cy="319088"/>
            <a:chOff x="1247" y="0"/>
            <a:chExt cx="414" cy="403"/>
          </a:xfrm>
        </p:grpSpPr>
        <p:sp>
          <p:nvSpPr>
            <p:cNvPr id="44" name="Rectangle 65"/>
            <p:cNvSpPr>
              <a:spLocks noChangeArrowheads="1"/>
            </p:cNvSpPr>
            <p:nvPr/>
          </p:nvSpPr>
          <p:spPr bwMode="auto">
            <a:xfrm>
              <a:off x="1290" y="0"/>
              <a:ext cx="32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dirty="0">
                  <a:ea typeface="Arial Unicode MS" panose="020B0604020202020204" pitchFamily="34" charset="-128"/>
                  <a:cs typeface="Times New Roman" panose="02020603050405020304" pitchFamily="18" charset="0"/>
                </a:rPr>
                <a:t>Fee</a:t>
              </a:r>
            </a:p>
            <a:p>
              <a:pPr algn="just">
                <a:spcBef>
                  <a:spcPct val="0"/>
                </a:spcBef>
                <a:buFontTx/>
                <a:buNone/>
              </a:pPr>
              <a:endParaRPr lang="en-US" altLang="en-US" sz="2400" b="0" dirty="0">
                <a:cs typeface="Times New Roman" panose="02020603050405020304" pitchFamily="18" charset="0"/>
              </a:endParaRPr>
            </a:p>
          </p:txBody>
        </p:sp>
        <p:sp>
          <p:nvSpPr>
            <p:cNvPr id="45" name="Rectangle 66"/>
            <p:cNvSpPr>
              <a:spLocks noChangeArrowheads="1"/>
            </p:cNvSpPr>
            <p:nvPr/>
          </p:nvSpPr>
          <p:spPr bwMode="auto">
            <a:xfrm>
              <a:off x="1247" y="0"/>
              <a:ext cx="41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cs typeface="Times New Roman" panose="02020603050405020304" pitchFamily="18" charset="0"/>
              </a:endParaRPr>
            </a:p>
          </p:txBody>
        </p:sp>
      </p:grpSp>
      <p:grpSp>
        <p:nvGrpSpPr>
          <p:cNvPr id="46" name="Group 70"/>
          <p:cNvGrpSpPr>
            <a:grpSpLocks/>
          </p:cNvGrpSpPr>
          <p:nvPr/>
        </p:nvGrpSpPr>
        <p:grpSpPr bwMode="auto">
          <a:xfrm>
            <a:off x="8781861" y="3749157"/>
            <a:ext cx="968375" cy="288925"/>
            <a:chOff x="637" y="403"/>
            <a:chExt cx="610" cy="403"/>
          </a:xfrm>
        </p:grpSpPr>
        <p:sp>
          <p:nvSpPr>
            <p:cNvPr id="47" name="Rectangle 71"/>
            <p:cNvSpPr>
              <a:spLocks noChangeArrowheads="1"/>
            </p:cNvSpPr>
            <p:nvPr/>
          </p:nvSpPr>
          <p:spPr bwMode="auto">
            <a:xfrm>
              <a:off x="680" y="403"/>
              <a:ext cx="5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ea typeface="Arial Unicode MS" panose="020B0604020202020204" pitchFamily="34" charset="-128"/>
                  <a:cs typeface="Times New Roman" panose="02020603050405020304" pitchFamily="18" charset="0"/>
                </a:rPr>
                <a:t>Randolph</a:t>
              </a:r>
            </a:p>
            <a:p>
              <a:pPr algn="ctr">
                <a:spcBef>
                  <a:spcPct val="0"/>
                </a:spcBef>
                <a:buFontTx/>
                <a:buNone/>
              </a:pPr>
              <a:endParaRPr lang="en-US" altLang="en-US" sz="2400" b="0">
                <a:cs typeface="Times New Roman" panose="02020603050405020304" pitchFamily="18" charset="0"/>
              </a:endParaRPr>
            </a:p>
          </p:txBody>
        </p:sp>
        <p:sp>
          <p:nvSpPr>
            <p:cNvPr id="48" name="Rectangle 72"/>
            <p:cNvSpPr>
              <a:spLocks noChangeArrowheads="1"/>
            </p:cNvSpPr>
            <p:nvPr/>
          </p:nvSpPr>
          <p:spPr bwMode="auto">
            <a:xfrm>
              <a:off x="637" y="403"/>
              <a:ext cx="6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cs typeface="Times New Roman" panose="02020603050405020304" pitchFamily="18" charset="0"/>
              </a:endParaRPr>
            </a:p>
          </p:txBody>
        </p:sp>
      </p:grpSp>
      <p:grpSp>
        <p:nvGrpSpPr>
          <p:cNvPr id="49" name="Group 73"/>
          <p:cNvGrpSpPr>
            <a:grpSpLocks/>
          </p:cNvGrpSpPr>
          <p:nvPr/>
        </p:nvGrpSpPr>
        <p:grpSpPr bwMode="auto">
          <a:xfrm>
            <a:off x="9750236" y="3749157"/>
            <a:ext cx="657225" cy="288925"/>
            <a:chOff x="1247" y="403"/>
            <a:chExt cx="414" cy="403"/>
          </a:xfrm>
        </p:grpSpPr>
        <p:sp>
          <p:nvSpPr>
            <p:cNvPr id="50" name="Rectangle 74"/>
            <p:cNvSpPr>
              <a:spLocks noChangeArrowheads="1"/>
            </p:cNvSpPr>
            <p:nvPr/>
          </p:nvSpPr>
          <p:spPr bwMode="auto">
            <a:xfrm>
              <a:off x="1290" y="403"/>
              <a:ext cx="32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ea typeface="Arial Unicode MS" panose="020B0604020202020204" pitchFamily="34" charset="-128"/>
                  <a:cs typeface="Times New Roman" panose="02020603050405020304" pitchFamily="18" charset="0"/>
                </a:rPr>
                <a:t>1200</a:t>
              </a:r>
            </a:p>
            <a:p>
              <a:pPr algn="ctr">
                <a:spcBef>
                  <a:spcPct val="0"/>
                </a:spcBef>
                <a:buFontTx/>
                <a:buNone/>
              </a:pPr>
              <a:endParaRPr lang="en-US" altLang="en-US" sz="2400" b="0">
                <a:cs typeface="Times New Roman" panose="02020603050405020304" pitchFamily="18" charset="0"/>
              </a:endParaRPr>
            </a:p>
          </p:txBody>
        </p:sp>
        <p:sp>
          <p:nvSpPr>
            <p:cNvPr id="51" name="Rectangle 75"/>
            <p:cNvSpPr>
              <a:spLocks noChangeArrowheads="1"/>
            </p:cNvSpPr>
            <p:nvPr/>
          </p:nvSpPr>
          <p:spPr bwMode="auto">
            <a:xfrm>
              <a:off x="1247" y="403"/>
              <a:ext cx="41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cs typeface="Times New Roman" panose="02020603050405020304" pitchFamily="18" charset="0"/>
              </a:endParaRPr>
            </a:p>
          </p:txBody>
        </p:sp>
      </p:grpSp>
      <p:grpSp>
        <p:nvGrpSpPr>
          <p:cNvPr id="52" name="Group 79"/>
          <p:cNvGrpSpPr>
            <a:grpSpLocks/>
          </p:cNvGrpSpPr>
          <p:nvPr/>
        </p:nvGrpSpPr>
        <p:grpSpPr bwMode="auto">
          <a:xfrm>
            <a:off x="8781861" y="4038082"/>
            <a:ext cx="968375" cy="258762"/>
            <a:chOff x="637" y="806"/>
            <a:chExt cx="610" cy="403"/>
          </a:xfrm>
        </p:grpSpPr>
        <p:sp>
          <p:nvSpPr>
            <p:cNvPr id="53" name="Rectangle 80"/>
            <p:cNvSpPr>
              <a:spLocks noChangeArrowheads="1"/>
            </p:cNvSpPr>
            <p:nvPr/>
          </p:nvSpPr>
          <p:spPr bwMode="auto">
            <a:xfrm>
              <a:off x="680" y="806"/>
              <a:ext cx="5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ea typeface="Arial Unicode MS" panose="020B0604020202020204" pitchFamily="34" charset="-128"/>
                  <a:cs typeface="Times New Roman" panose="02020603050405020304" pitchFamily="18" charset="0"/>
                </a:rPr>
                <a:t>Ingersoll</a:t>
              </a:r>
            </a:p>
            <a:p>
              <a:pPr algn="ctr">
                <a:spcBef>
                  <a:spcPct val="0"/>
                </a:spcBef>
                <a:buFontTx/>
                <a:buNone/>
              </a:pPr>
              <a:endParaRPr lang="en-US" altLang="en-US" sz="2400" b="0">
                <a:cs typeface="Times New Roman" panose="02020603050405020304" pitchFamily="18" charset="0"/>
              </a:endParaRPr>
            </a:p>
          </p:txBody>
        </p:sp>
        <p:sp>
          <p:nvSpPr>
            <p:cNvPr id="54" name="Rectangle 81"/>
            <p:cNvSpPr>
              <a:spLocks noChangeArrowheads="1"/>
            </p:cNvSpPr>
            <p:nvPr/>
          </p:nvSpPr>
          <p:spPr bwMode="auto">
            <a:xfrm>
              <a:off x="637" y="806"/>
              <a:ext cx="6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cs typeface="Times New Roman" panose="02020603050405020304" pitchFamily="18" charset="0"/>
              </a:endParaRPr>
            </a:p>
          </p:txBody>
        </p:sp>
      </p:grpSp>
      <p:grpSp>
        <p:nvGrpSpPr>
          <p:cNvPr id="55" name="Group 82"/>
          <p:cNvGrpSpPr>
            <a:grpSpLocks/>
          </p:cNvGrpSpPr>
          <p:nvPr/>
        </p:nvGrpSpPr>
        <p:grpSpPr bwMode="auto">
          <a:xfrm>
            <a:off x="9750236" y="4038082"/>
            <a:ext cx="657225" cy="258762"/>
            <a:chOff x="1247" y="806"/>
            <a:chExt cx="414" cy="403"/>
          </a:xfrm>
        </p:grpSpPr>
        <p:sp>
          <p:nvSpPr>
            <p:cNvPr id="56" name="Rectangle 83"/>
            <p:cNvSpPr>
              <a:spLocks noChangeArrowheads="1"/>
            </p:cNvSpPr>
            <p:nvPr/>
          </p:nvSpPr>
          <p:spPr bwMode="auto">
            <a:xfrm>
              <a:off x="1290" y="806"/>
              <a:ext cx="32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ea typeface="Arial Unicode MS" panose="020B0604020202020204" pitchFamily="34" charset="-128"/>
                  <a:cs typeface="Times New Roman" panose="02020603050405020304" pitchFamily="18" charset="0"/>
                </a:rPr>
                <a:t>1100</a:t>
              </a:r>
            </a:p>
            <a:p>
              <a:pPr algn="ctr">
                <a:spcBef>
                  <a:spcPct val="0"/>
                </a:spcBef>
                <a:buFontTx/>
                <a:buNone/>
              </a:pPr>
              <a:endParaRPr lang="en-US" altLang="en-US" sz="2400" b="0">
                <a:cs typeface="Times New Roman" panose="02020603050405020304" pitchFamily="18" charset="0"/>
              </a:endParaRPr>
            </a:p>
          </p:txBody>
        </p:sp>
        <p:sp>
          <p:nvSpPr>
            <p:cNvPr id="57" name="Rectangle 84"/>
            <p:cNvSpPr>
              <a:spLocks noChangeArrowheads="1"/>
            </p:cNvSpPr>
            <p:nvPr/>
          </p:nvSpPr>
          <p:spPr bwMode="auto">
            <a:xfrm>
              <a:off x="1247" y="806"/>
              <a:ext cx="41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cs typeface="Times New Roman" panose="02020603050405020304" pitchFamily="18" charset="0"/>
              </a:endParaRPr>
            </a:p>
          </p:txBody>
        </p:sp>
      </p:grpSp>
      <p:grpSp>
        <p:nvGrpSpPr>
          <p:cNvPr id="58" name="Group 97"/>
          <p:cNvGrpSpPr>
            <a:grpSpLocks/>
          </p:cNvGrpSpPr>
          <p:nvPr/>
        </p:nvGrpSpPr>
        <p:grpSpPr bwMode="auto">
          <a:xfrm>
            <a:off x="8781861" y="4300019"/>
            <a:ext cx="968375" cy="274638"/>
            <a:chOff x="637" y="1612"/>
            <a:chExt cx="610" cy="403"/>
          </a:xfrm>
        </p:grpSpPr>
        <p:sp>
          <p:nvSpPr>
            <p:cNvPr id="59" name="Rectangle 98"/>
            <p:cNvSpPr>
              <a:spLocks noChangeArrowheads="1"/>
            </p:cNvSpPr>
            <p:nvPr/>
          </p:nvSpPr>
          <p:spPr bwMode="auto">
            <a:xfrm>
              <a:off x="680" y="1612"/>
              <a:ext cx="5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ea typeface="Arial Unicode MS" panose="020B0604020202020204" pitchFamily="34" charset="-128"/>
                  <a:cs typeface="Times New Roman" panose="02020603050405020304" pitchFamily="18" charset="0"/>
                </a:rPr>
                <a:t>Pitkin</a:t>
              </a:r>
            </a:p>
            <a:p>
              <a:pPr algn="ctr">
                <a:spcBef>
                  <a:spcPct val="0"/>
                </a:spcBef>
                <a:buFontTx/>
                <a:buNone/>
              </a:pPr>
              <a:endParaRPr lang="en-US" altLang="en-US" sz="2400" b="0">
                <a:cs typeface="Times New Roman" panose="02020603050405020304" pitchFamily="18" charset="0"/>
              </a:endParaRPr>
            </a:p>
          </p:txBody>
        </p:sp>
        <p:sp>
          <p:nvSpPr>
            <p:cNvPr id="60" name="Rectangle 99"/>
            <p:cNvSpPr>
              <a:spLocks noChangeArrowheads="1"/>
            </p:cNvSpPr>
            <p:nvPr/>
          </p:nvSpPr>
          <p:spPr bwMode="auto">
            <a:xfrm>
              <a:off x="637" y="1612"/>
              <a:ext cx="6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cs typeface="Times New Roman" panose="02020603050405020304" pitchFamily="18" charset="0"/>
              </a:endParaRPr>
            </a:p>
          </p:txBody>
        </p:sp>
      </p:grpSp>
      <p:grpSp>
        <p:nvGrpSpPr>
          <p:cNvPr id="61" name="Group 100"/>
          <p:cNvGrpSpPr>
            <a:grpSpLocks/>
          </p:cNvGrpSpPr>
          <p:nvPr/>
        </p:nvGrpSpPr>
        <p:grpSpPr bwMode="auto">
          <a:xfrm>
            <a:off x="9750236" y="4300019"/>
            <a:ext cx="657225" cy="274638"/>
            <a:chOff x="1247" y="1612"/>
            <a:chExt cx="414" cy="403"/>
          </a:xfrm>
        </p:grpSpPr>
        <p:sp>
          <p:nvSpPr>
            <p:cNvPr id="62" name="Rectangle 101"/>
            <p:cNvSpPr>
              <a:spLocks noChangeArrowheads="1"/>
            </p:cNvSpPr>
            <p:nvPr/>
          </p:nvSpPr>
          <p:spPr bwMode="auto">
            <a:xfrm>
              <a:off x="1290" y="1612"/>
              <a:ext cx="32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ea typeface="Arial Unicode MS" panose="020B0604020202020204" pitchFamily="34" charset="-128"/>
                  <a:cs typeface="Times New Roman" panose="02020603050405020304" pitchFamily="18" charset="0"/>
                </a:rPr>
                <a:t>1100</a:t>
              </a:r>
            </a:p>
            <a:p>
              <a:pPr algn="ctr">
                <a:spcBef>
                  <a:spcPct val="0"/>
                </a:spcBef>
                <a:buFontTx/>
                <a:buNone/>
              </a:pPr>
              <a:endParaRPr lang="en-US" altLang="en-US" sz="2400" b="0">
                <a:cs typeface="Times New Roman" panose="02020603050405020304" pitchFamily="18" charset="0"/>
              </a:endParaRPr>
            </a:p>
          </p:txBody>
        </p:sp>
        <p:sp>
          <p:nvSpPr>
            <p:cNvPr id="63" name="Rectangle 102"/>
            <p:cNvSpPr>
              <a:spLocks noChangeArrowheads="1"/>
            </p:cNvSpPr>
            <p:nvPr/>
          </p:nvSpPr>
          <p:spPr bwMode="auto">
            <a:xfrm>
              <a:off x="1247" y="1612"/>
              <a:ext cx="41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cs typeface="Times New Roman" panose="02020603050405020304" pitchFamily="18" charset="0"/>
              </a:endParaRPr>
            </a:p>
          </p:txBody>
        </p:sp>
      </p:grpSp>
    </p:spTree>
    <p:extLst>
      <p:ext uri="{BB962C8B-B14F-4D97-AF65-F5344CB8AC3E}">
        <p14:creationId xmlns:p14="http://schemas.microsoft.com/office/powerpoint/2010/main" val="27731351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bg1"/>
                </a:solidFill>
                <a:latin typeface="Times New Roman" panose="02020603050405020304" pitchFamily="18" charset="0"/>
                <a:cs typeface="Times New Roman" panose="02020603050405020304" pitchFamily="18" charset="0"/>
              </a:rPr>
              <a:t>Boyce-</a:t>
            </a:r>
            <a:r>
              <a:rPr lang="en-US" altLang="en-US" dirty="0" err="1">
                <a:solidFill>
                  <a:schemeClr val="bg1"/>
                </a:solidFill>
                <a:latin typeface="Times New Roman" panose="02020603050405020304" pitchFamily="18" charset="0"/>
                <a:cs typeface="Times New Roman" panose="02020603050405020304" pitchFamily="18" charset="0"/>
              </a:rPr>
              <a:t>Codd</a:t>
            </a:r>
            <a:r>
              <a:rPr lang="en-US" altLang="en-US" dirty="0">
                <a:solidFill>
                  <a:schemeClr val="bg1"/>
                </a:solidFill>
                <a:latin typeface="Times New Roman" panose="02020603050405020304" pitchFamily="18" charset="0"/>
                <a:cs typeface="Times New Roman" panose="02020603050405020304" pitchFamily="18" charset="0"/>
              </a:rPr>
              <a:t> Normal Form  (BCNF)</a:t>
            </a:r>
            <a:r>
              <a:rPr lang="en-US" altLang="en-US" sz="4400" dirty="0">
                <a:solidFill>
                  <a:schemeClr val="bg1"/>
                </a:solidFill>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488887" y="2236206"/>
            <a:ext cx="7930836" cy="4762123"/>
          </a:xfrm>
        </p:spPr>
        <p:txBody>
          <a:bodyPr>
            <a:normAutofit fontScale="92500" lnSpcReduction="10000"/>
          </a:bodyPr>
          <a:lstStyle/>
          <a:p>
            <a:pPr marL="609600" indent="-609600" algn="just"/>
            <a:r>
              <a:rPr lang="en-US" altLang="en-US" sz="1600" b="1" dirty="0">
                <a:latin typeface="Times New Roman" panose="02020603050405020304" pitchFamily="18" charset="0"/>
                <a:ea typeface="Arial Unicode MS" panose="020B0604020202020204" pitchFamily="34" charset="-128"/>
                <a:cs typeface="Times New Roman" panose="02020603050405020304" pitchFamily="18" charset="0"/>
              </a:rPr>
              <a:t>BCNF does not allow dependencies between attributes that belong to candidate keys.</a:t>
            </a:r>
          </a:p>
          <a:p>
            <a:pPr marL="609600" indent="-609600" algn="just"/>
            <a:r>
              <a:rPr lang="en-US" altLang="en-US" sz="1600" b="1" dirty="0">
                <a:latin typeface="Times New Roman" panose="02020603050405020304" pitchFamily="18" charset="0"/>
                <a:ea typeface="Arial Unicode MS" panose="020B0604020202020204" pitchFamily="34" charset="-128"/>
                <a:cs typeface="Times New Roman" panose="02020603050405020304" pitchFamily="18" charset="0"/>
              </a:rPr>
              <a:t>BCNF is a refinement of the third normal form in which it drops the restriction of a non-key attribute from the 3rd normal form.</a:t>
            </a:r>
            <a:r>
              <a:rPr lang="en-US" altLang="en-US" sz="1600" b="1" dirty="0">
                <a:solidFill>
                  <a:srgbClr val="CC0000"/>
                </a:solidFill>
                <a:latin typeface="Times New Roman" panose="02020603050405020304" pitchFamily="18" charset="0"/>
                <a:cs typeface="Times New Roman" panose="02020603050405020304" pitchFamily="18" charset="0"/>
              </a:rPr>
              <a:t> </a:t>
            </a:r>
          </a:p>
          <a:p>
            <a:pPr marL="609600" indent="-609600" algn="just"/>
            <a:r>
              <a:rPr lang="en-US" altLang="en-US" sz="1600" b="1" dirty="0">
                <a:latin typeface="Times New Roman" panose="02020603050405020304" pitchFamily="18" charset="0"/>
                <a:ea typeface="Arial Unicode MS" panose="020B0604020202020204" pitchFamily="34" charset="-128"/>
                <a:cs typeface="Times New Roman" panose="02020603050405020304" pitchFamily="18" charset="0"/>
              </a:rPr>
              <a:t>Third normal form and BCNF are not same if the following conditions are true:</a:t>
            </a:r>
          </a:p>
          <a:p>
            <a:pPr marL="1100138" lvl="1" indent="-533400" algn="just"/>
            <a:r>
              <a:rPr lang="en-US" altLang="en-US" sz="1400" b="1" dirty="0">
                <a:latin typeface="Times New Roman" panose="02020603050405020304" pitchFamily="18" charset="0"/>
                <a:ea typeface="Arial Unicode MS" panose="020B0604020202020204" pitchFamily="34" charset="-128"/>
                <a:cs typeface="Times New Roman" panose="02020603050405020304" pitchFamily="18" charset="0"/>
              </a:rPr>
              <a:t>The table has two or more candidate keys</a:t>
            </a:r>
          </a:p>
          <a:p>
            <a:pPr marL="1100138" lvl="1" indent="-533400" algn="just"/>
            <a:r>
              <a:rPr lang="en-US" altLang="en-US" sz="1400" b="1" dirty="0">
                <a:latin typeface="Times New Roman" panose="02020603050405020304" pitchFamily="18" charset="0"/>
                <a:ea typeface="Arial Unicode MS" panose="020B0604020202020204" pitchFamily="34" charset="-128"/>
                <a:cs typeface="Times New Roman" panose="02020603050405020304" pitchFamily="18" charset="0"/>
              </a:rPr>
              <a:t>At least two of the candidate keys are composed of more than one attribute</a:t>
            </a:r>
          </a:p>
          <a:p>
            <a:pPr marL="1100138" lvl="1" indent="-533400" algn="just"/>
            <a:r>
              <a:rPr lang="en-US" altLang="en-US" sz="1400" b="1" dirty="0">
                <a:latin typeface="Times New Roman" panose="02020603050405020304" pitchFamily="18" charset="0"/>
                <a:ea typeface="Arial Unicode MS" panose="020B0604020202020204" pitchFamily="34" charset="-128"/>
                <a:cs typeface="Times New Roman" panose="02020603050405020304" pitchFamily="18" charset="0"/>
              </a:rPr>
              <a:t>The keys are not disjoint i.e. The composite candidate keys share some </a:t>
            </a:r>
            <a:r>
              <a:rPr lang="en-US" altLang="en-US" sz="1400" b="1" dirty="0" smtClean="0">
                <a:latin typeface="Times New Roman" panose="02020603050405020304" pitchFamily="18" charset="0"/>
                <a:ea typeface="Arial Unicode MS" panose="020B0604020202020204" pitchFamily="34" charset="-128"/>
                <a:cs typeface="Times New Roman" panose="02020603050405020304" pitchFamily="18" charset="0"/>
              </a:rPr>
              <a:t>attributes</a:t>
            </a:r>
            <a:endParaRPr lang="en-US" altLang="en-US" sz="1600" b="1" dirty="0">
              <a:solidFill>
                <a:srgbClr val="CC0000"/>
              </a:solidFill>
              <a:latin typeface="Times New Roman" panose="02020603050405020304" pitchFamily="18" charset="0"/>
              <a:ea typeface="Arial Unicode MS" panose="020B0604020202020204" pitchFamily="34" charset="-128"/>
              <a:cs typeface="Times New Roman" panose="02020603050405020304" pitchFamily="18" charset="0"/>
            </a:endParaRPr>
          </a:p>
          <a:p>
            <a:pPr marL="609600" indent="-609600" algn="just">
              <a:buNone/>
            </a:pPr>
            <a:r>
              <a:rPr lang="en-US" altLang="en-US" sz="1600" b="1" dirty="0">
                <a:solidFill>
                  <a:srgbClr val="CC0000"/>
                </a:solidFill>
                <a:latin typeface="Times New Roman" panose="02020603050405020304" pitchFamily="18" charset="0"/>
                <a:ea typeface="Arial Unicode MS" panose="020B0604020202020204" pitchFamily="34" charset="-128"/>
                <a:cs typeface="Times New Roman" panose="02020603050405020304" pitchFamily="18" charset="0"/>
              </a:rPr>
              <a:t>Example 1 - Address (Not in BCNF)</a:t>
            </a:r>
          </a:p>
          <a:p>
            <a:pPr marL="609600" indent="-609600" algn="just">
              <a:buNone/>
            </a:pPr>
            <a:r>
              <a:rPr lang="en-US" altLang="en-US" sz="1600" b="1" dirty="0">
                <a:latin typeface="Times New Roman" panose="02020603050405020304" pitchFamily="18" charset="0"/>
                <a:ea typeface="Arial Unicode MS" panose="020B0604020202020204" pitchFamily="34" charset="-128"/>
                <a:cs typeface="Times New Roman" panose="02020603050405020304" pitchFamily="18" charset="0"/>
              </a:rPr>
              <a:t>Scheme </a:t>
            </a:r>
            <a:r>
              <a:rPr lang="en-US" altLang="en-US" sz="1600"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sz="16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City, Street, </a:t>
            </a:r>
            <a:r>
              <a:rPr lang="en-US" altLang="en-US" sz="1600" b="1" dirty="0" err="1">
                <a:latin typeface="Times New Roman" panose="02020603050405020304" pitchFamily="18" charset="0"/>
                <a:cs typeface="Times New Roman" panose="02020603050405020304" pitchFamily="18" charset="0"/>
              </a:rPr>
              <a:t>ZipCode</a:t>
            </a:r>
            <a:r>
              <a:rPr lang="en-US" altLang="en-US" sz="1600" b="1"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ea typeface="Arial Unicode MS" panose="020B0604020202020204" pitchFamily="34" charset="-128"/>
                <a:cs typeface="Times New Roman" panose="02020603050405020304" pitchFamily="18" charset="0"/>
              </a:rPr>
              <a:t>}</a:t>
            </a:r>
          </a:p>
          <a:p>
            <a:pPr marL="1100138" lvl="1" indent="-533400" algn="just">
              <a:buFontTx/>
              <a:buAutoNum type="arabicPeriod"/>
            </a:pPr>
            <a:r>
              <a:rPr lang="en-US" altLang="en-US" b="1" dirty="0">
                <a:latin typeface="Times New Roman" panose="02020603050405020304" pitchFamily="18" charset="0"/>
                <a:cs typeface="Times New Roman" panose="02020603050405020304" pitchFamily="18" charset="0"/>
              </a:rPr>
              <a:t>Key1 </a:t>
            </a:r>
            <a:r>
              <a:rPr lang="en-US" altLang="en-US" b="1"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b="1" dirty="0">
                <a:latin typeface="Times New Roman" panose="02020603050405020304" pitchFamily="18" charset="0"/>
                <a:cs typeface="Times New Roman" panose="02020603050405020304" pitchFamily="18" charset="0"/>
              </a:rPr>
              <a:t> {City, Street }</a:t>
            </a:r>
          </a:p>
          <a:p>
            <a:pPr marL="1100138" lvl="1" indent="-533400" algn="just">
              <a:buFontTx/>
              <a:buAutoNum type="arabicPeriod"/>
            </a:pPr>
            <a:r>
              <a:rPr lang="en-US" altLang="en-US" b="1" dirty="0">
                <a:latin typeface="Times New Roman" panose="02020603050405020304" pitchFamily="18" charset="0"/>
                <a:cs typeface="Times New Roman" panose="02020603050405020304" pitchFamily="18" charset="0"/>
              </a:rPr>
              <a:t>Key2 </a:t>
            </a:r>
            <a:r>
              <a:rPr lang="en-US" altLang="en-US" b="1"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ZipCode</a:t>
            </a:r>
            <a:r>
              <a:rPr lang="en-US" altLang="en-US" b="1" dirty="0">
                <a:latin typeface="Times New Roman" panose="02020603050405020304" pitchFamily="18" charset="0"/>
                <a:cs typeface="Times New Roman" panose="02020603050405020304" pitchFamily="18" charset="0"/>
              </a:rPr>
              <a:t>, Street}</a:t>
            </a:r>
          </a:p>
          <a:p>
            <a:pPr marL="1100138" lvl="1" indent="-533400" algn="just">
              <a:buFontTx/>
              <a:buAutoNum type="arabicPeriod"/>
            </a:pPr>
            <a:r>
              <a:rPr lang="en-US" altLang="en-US" b="1" dirty="0">
                <a:latin typeface="Times New Roman" panose="02020603050405020304" pitchFamily="18" charset="0"/>
                <a:cs typeface="Times New Roman" panose="02020603050405020304" pitchFamily="18" charset="0"/>
              </a:rPr>
              <a:t>No non-key attribute hence 3NF</a:t>
            </a:r>
            <a:endParaRPr lang="en-US" altLang="en-US" b="1" dirty="0">
              <a:latin typeface="Times New Roman" panose="02020603050405020304" pitchFamily="18" charset="0"/>
              <a:cs typeface="Times New Roman" panose="02020603050405020304" pitchFamily="18" charset="0"/>
              <a:sym typeface="Wingdings" panose="05000000000000000000" pitchFamily="2" charset="2"/>
            </a:endParaRPr>
          </a:p>
          <a:p>
            <a:pPr marL="1100138" lvl="1" indent="-533400" algn="just">
              <a:buFontTx/>
              <a:buAutoNum type="arabicPeriod"/>
            </a:pPr>
            <a:r>
              <a:rPr lang="en-US" altLang="en-US" b="1" dirty="0">
                <a:latin typeface="Times New Roman" panose="02020603050405020304" pitchFamily="18" charset="0"/>
                <a:cs typeface="Times New Roman" panose="02020603050405020304" pitchFamily="18" charset="0"/>
              </a:rPr>
              <a:t>{City, Street} </a:t>
            </a:r>
            <a:r>
              <a:rPr lang="en-US" altLang="en-US" b="1"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b="1" dirty="0" err="1">
                <a:latin typeface="Times New Roman" panose="02020603050405020304" pitchFamily="18" charset="0"/>
                <a:cs typeface="Times New Roman" panose="02020603050405020304" pitchFamily="18" charset="0"/>
                <a:sym typeface="Wingdings" panose="05000000000000000000" pitchFamily="2" charset="2"/>
              </a:rPr>
              <a:t>ZipCode</a:t>
            </a:r>
            <a:r>
              <a:rPr lang="en-US" altLang="en-US" b="1" dirty="0">
                <a:latin typeface="Times New Roman" panose="02020603050405020304" pitchFamily="18" charset="0"/>
                <a:cs typeface="Times New Roman" panose="02020603050405020304" pitchFamily="18" charset="0"/>
                <a:sym typeface="Wingdings" panose="05000000000000000000" pitchFamily="2" charset="2"/>
              </a:rPr>
              <a:t>}</a:t>
            </a:r>
          </a:p>
          <a:p>
            <a:pPr marL="1100138" lvl="1" indent="-533400" algn="just">
              <a:buFontTx/>
              <a:buAutoNum type="arabicPeriod"/>
            </a:pPr>
            <a:r>
              <a:rPr lang="en-US" altLang="en-US" b="1" dirty="0">
                <a:latin typeface="Times New Roman" panose="02020603050405020304" pitchFamily="18" charset="0"/>
                <a:cs typeface="Times New Roman" panose="02020603050405020304" pitchFamily="18" charset="0"/>
              </a:rPr>
              <a:t>{</a:t>
            </a:r>
            <a:r>
              <a:rPr lang="en-US" altLang="en-US" b="1" dirty="0" err="1">
                <a:latin typeface="Times New Roman" panose="02020603050405020304" pitchFamily="18" charset="0"/>
                <a:cs typeface="Times New Roman" panose="02020603050405020304" pitchFamily="18" charset="0"/>
              </a:rPr>
              <a:t>ZipCode</a:t>
            </a:r>
            <a:r>
              <a:rPr lang="en-US" altLang="en-US" b="1"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sym typeface="Wingdings" panose="05000000000000000000" pitchFamily="2" charset="2"/>
              </a:rPr>
              <a:t> {City}</a:t>
            </a:r>
            <a:endParaRPr lang="en-US" altLang="en-US" b="1" dirty="0">
              <a:latin typeface="Times New Roman" panose="02020603050405020304" pitchFamily="18" charset="0"/>
              <a:cs typeface="Times New Roman" panose="02020603050405020304" pitchFamily="18" charset="0"/>
            </a:endParaRPr>
          </a:p>
          <a:p>
            <a:pPr marL="1100138" lvl="1" indent="-533400" algn="just">
              <a:buFontTx/>
              <a:buAutoNum type="arabicPeriod"/>
            </a:pPr>
            <a:r>
              <a:rPr lang="en-US" altLang="en-US" b="1" dirty="0">
                <a:latin typeface="Times New Roman" panose="02020603050405020304" pitchFamily="18" charset="0"/>
                <a:cs typeface="Times New Roman" panose="02020603050405020304" pitchFamily="18" charset="0"/>
              </a:rPr>
              <a:t>Dependency between attributes belonging to a key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17318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Natural Key </a:t>
            </a:r>
            <a:r>
              <a:rPr lang="en-US" dirty="0" err="1">
                <a:latin typeface="Times New Roman" panose="02020603050405020304" pitchFamily="18" charset="0"/>
                <a:cs typeface="Times New Roman" panose="02020603050405020304" pitchFamily="18" charset="0"/>
              </a:rPr>
              <a:t>vs</a:t>
            </a:r>
            <a:r>
              <a:rPr lang="en-US" dirty="0">
                <a:latin typeface="Times New Roman" panose="02020603050405020304" pitchFamily="18" charset="0"/>
                <a:cs typeface="Times New Roman" panose="02020603050405020304" pitchFamily="18" charset="0"/>
              </a:rPr>
              <a:t> Surrogate </a:t>
            </a:r>
            <a:r>
              <a:rPr lang="en-US" dirty="0" err="1" smtClean="0">
                <a:latin typeface="Times New Roman" panose="02020603050405020304" pitchFamily="18" charset="0"/>
                <a:cs typeface="Times New Roman" panose="02020603050405020304" pitchFamily="18" charset="0"/>
              </a:rPr>
              <a:t>KeyNatural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603500"/>
            <a:ext cx="10451588" cy="4105118"/>
          </a:xfrm>
        </p:spPr>
        <p:txBody>
          <a:bodyPr>
            <a:normAutofit/>
          </a:bodyPr>
          <a:lstStyle/>
          <a:p>
            <a:r>
              <a:rPr lang="en-US" dirty="0">
                <a:latin typeface="Times New Roman" panose="02020603050405020304" pitchFamily="18" charset="0"/>
                <a:cs typeface="Times New Roman" panose="02020603050405020304" pitchFamily="18" charset="0"/>
              </a:rPr>
              <a:t>A natural key is a single column or set of columns that uniquely identifies a single record in a table, where the key columns are made up of real data.  When I say “real data” I mean data that has meaning and occurs naturally in the world of data.  A natural key is a column value that has a relationship with the rest of the column values in a given data record.   Here are some examples of natural keys values: Social Security Number, ISBN, and </a:t>
            </a:r>
            <a:r>
              <a:rPr lang="en-US" dirty="0" err="1">
                <a:latin typeface="Times New Roman" panose="02020603050405020304" pitchFamily="18" charset="0"/>
                <a:cs typeface="Times New Roman" panose="02020603050405020304" pitchFamily="18" charset="0"/>
              </a:rPr>
              <a:t>TaxId</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surrogate key like a natural key is a column that uniquely identifies a single record in a table.  But this is where the similarity stops.  Surrogate keys are similar to surrogate mothers.   They are keys that don’t have a natural relationship with the rest of the columns in a table.  The surrogate key is just a value that is generated and then stored with the rest of the columns in a record.  The key value is typically generated at run time right before the record is inserted into a table.   It is sometimes also referred to as a dumb key, because there is no meaning associated with the value.  Surrogate keys are commonly a numeric number. </a:t>
            </a:r>
          </a:p>
        </p:txBody>
      </p:sp>
    </p:spTree>
    <p:extLst>
      <p:ext uri="{BB962C8B-B14F-4D97-AF65-F5344CB8AC3E}">
        <p14:creationId xmlns:p14="http://schemas.microsoft.com/office/powerpoint/2010/main" val="266350398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bg1"/>
                </a:solidFill>
                <a:latin typeface="Times New Roman" panose="02020603050405020304" pitchFamily="18" charset="0"/>
                <a:cs typeface="Times New Roman" panose="02020603050405020304" pitchFamily="18" charset="0"/>
              </a:rPr>
              <a:t>Boyce </a:t>
            </a:r>
            <a:r>
              <a:rPr lang="en-US" altLang="en-US" dirty="0" err="1">
                <a:solidFill>
                  <a:schemeClr val="bg1"/>
                </a:solidFill>
                <a:latin typeface="Times New Roman" panose="02020603050405020304" pitchFamily="18" charset="0"/>
                <a:cs typeface="Times New Roman" panose="02020603050405020304" pitchFamily="18" charset="0"/>
              </a:rPr>
              <a:t>Codd</a:t>
            </a:r>
            <a:r>
              <a:rPr lang="en-US" altLang="en-US" dirty="0">
                <a:solidFill>
                  <a:schemeClr val="bg1"/>
                </a:solidFill>
                <a:latin typeface="Times New Roman" panose="02020603050405020304" pitchFamily="18" charset="0"/>
                <a:cs typeface="Times New Roman" panose="02020603050405020304" pitchFamily="18" charset="0"/>
              </a:rPr>
              <a:t> Normal Form  (BCNF)</a:t>
            </a:r>
            <a:endParaRPr lang="en-US" altLang="en-US" sz="44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9834" y="2218099"/>
            <a:ext cx="10918479" cy="4481465"/>
          </a:xfrm>
        </p:spPr>
        <p:txBody>
          <a:bodyPr>
            <a:normAutofit fontScale="70000" lnSpcReduction="20000"/>
          </a:bodyPr>
          <a:lstStyle/>
          <a:p>
            <a:pPr marL="609600" indent="-609600" algn="just">
              <a:buNone/>
            </a:pPr>
            <a:r>
              <a:rPr lang="en-US" altLang="en-US" sz="2000" b="1" dirty="0">
                <a:solidFill>
                  <a:srgbClr val="CC0000"/>
                </a:solidFill>
                <a:latin typeface="Times New Roman" panose="02020603050405020304" pitchFamily="18" charset="0"/>
                <a:cs typeface="Times New Roman" panose="02020603050405020304" pitchFamily="18" charset="0"/>
              </a:rPr>
              <a:t>Example 2 - Movie (Not in BCNF)</a:t>
            </a:r>
          </a:p>
          <a:p>
            <a:pPr marL="609600" indent="-609600" algn="just">
              <a:buNone/>
            </a:pP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Scheme </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b="1" dirty="0" err="1">
                <a:latin typeface="Times New Roman" panose="02020603050405020304" pitchFamily="18" charset="0"/>
                <a:ea typeface="Arial Unicode MS" panose="020B0604020202020204" pitchFamily="34" charset="-128"/>
                <a:cs typeface="Times New Roman" panose="02020603050405020304" pitchFamily="18" charset="0"/>
              </a:rPr>
              <a:t>M</a:t>
            </a:r>
            <a:r>
              <a:rPr lang="en-US" altLang="en-US" b="1" dirty="0" err="1">
                <a:latin typeface="Times New Roman" panose="02020603050405020304" pitchFamily="18" charset="0"/>
                <a:cs typeface="Times New Roman" panose="02020603050405020304" pitchFamily="18" charset="0"/>
              </a:rPr>
              <a:t>ovieTitle</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MovieID</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PersonName</a:t>
            </a:r>
            <a:r>
              <a:rPr lang="en-US" altLang="en-US" b="1" dirty="0">
                <a:latin typeface="Times New Roman" panose="02020603050405020304" pitchFamily="18" charset="0"/>
                <a:cs typeface="Times New Roman" panose="02020603050405020304" pitchFamily="18" charset="0"/>
              </a:rPr>
              <a:t>, Role, Payment</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 }	</a:t>
            </a:r>
          </a:p>
          <a:p>
            <a:pPr marL="1100138" lvl="1" indent="-533400" algn="just">
              <a:buFontTx/>
              <a:buAutoNum type="arabicPeriod"/>
            </a:pP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Key1 </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b="1" dirty="0" err="1">
                <a:latin typeface="Times New Roman" panose="02020603050405020304" pitchFamily="18" charset="0"/>
                <a:ea typeface="Arial Unicode MS" panose="020B0604020202020204" pitchFamily="34" charset="-128"/>
                <a:cs typeface="Times New Roman" panose="02020603050405020304" pitchFamily="18" charset="0"/>
              </a:rPr>
              <a:t>MovieTitle</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b="1" dirty="0" err="1">
                <a:latin typeface="Times New Roman" panose="02020603050405020304" pitchFamily="18" charset="0"/>
                <a:ea typeface="Arial Unicode MS" panose="020B0604020202020204" pitchFamily="34" charset="-128"/>
                <a:cs typeface="Times New Roman" panose="02020603050405020304" pitchFamily="18" charset="0"/>
              </a:rPr>
              <a:t>PersonName</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a:t>
            </a:r>
          </a:p>
          <a:p>
            <a:pPr marL="1100138" lvl="1" indent="-533400" algn="just">
              <a:buFontTx/>
              <a:buAutoNum type="arabicPeriod"/>
            </a:pP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Key2 </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b="1" dirty="0" err="1">
                <a:latin typeface="Times New Roman" panose="02020603050405020304" pitchFamily="18" charset="0"/>
                <a:ea typeface="Arial Unicode MS" panose="020B0604020202020204" pitchFamily="34" charset="-128"/>
                <a:cs typeface="Times New Roman" panose="02020603050405020304" pitchFamily="18" charset="0"/>
              </a:rPr>
              <a:t>MovieID</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b="1" dirty="0" err="1">
                <a:latin typeface="Times New Roman" panose="02020603050405020304" pitchFamily="18" charset="0"/>
                <a:ea typeface="Arial Unicode MS" panose="020B0604020202020204" pitchFamily="34" charset="-128"/>
                <a:cs typeface="Times New Roman" panose="02020603050405020304" pitchFamily="18" charset="0"/>
              </a:rPr>
              <a:t>PersonName</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a:t>
            </a:r>
          </a:p>
          <a:p>
            <a:pPr marL="1100138" lvl="1" indent="-533400" algn="just">
              <a:buFontTx/>
              <a:buAutoNum type="arabicPeriod"/>
            </a:pP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Both </a:t>
            </a:r>
            <a:r>
              <a:rPr lang="en-US" altLang="en-US" b="1" dirty="0">
                <a:latin typeface="Times New Roman" panose="02020603050405020304" pitchFamily="18" charset="0"/>
                <a:cs typeface="Times New Roman" panose="02020603050405020304" pitchFamily="18" charset="0"/>
              </a:rPr>
              <a:t>role and payment functionally depend on both candidate keys thus 3NF</a:t>
            </a:r>
            <a:endParaRPr lang="en-US" altLang="en-US" b="1" dirty="0">
              <a:latin typeface="Times New Roman" panose="02020603050405020304" pitchFamily="18" charset="0"/>
              <a:ea typeface="Arial Unicode MS" panose="020B0604020202020204" pitchFamily="34" charset="-128"/>
              <a:cs typeface="Times New Roman" panose="02020603050405020304" pitchFamily="18" charset="0"/>
            </a:endParaRPr>
          </a:p>
          <a:p>
            <a:pPr marL="1100138" lvl="1" indent="-533400" algn="just">
              <a:buFontTx/>
              <a:buAutoNum type="arabicPeriod"/>
            </a:pP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a:t>
            </a:r>
            <a:r>
              <a:rPr lang="en-US" altLang="en-US" b="1" dirty="0" err="1">
                <a:latin typeface="Times New Roman" panose="02020603050405020304" pitchFamily="18" charset="0"/>
                <a:ea typeface="Arial Unicode MS" panose="020B0604020202020204" pitchFamily="34" charset="-128"/>
                <a:cs typeface="Times New Roman" panose="02020603050405020304" pitchFamily="18" charset="0"/>
              </a:rPr>
              <a:t>MovieID</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 {</a:t>
            </a:r>
            <a:r>
              <a:rPr lang="en-US" altLang="en-US" b="1" dirty="0" err="1">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MovieTitle</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p>
          <a:p>
            <a:pPr marL="1100138" lvl="1" indent="-533400" algn="just">
              <a:buFontTx/>
              <a:buAutoNum type="arabicPeriod"/>
            </a:pPr>
            <a:r>
              <a:rPr lang="en-US" altLang="en-US" b="1" dirty="0">
                <a:latin typeface="Times New Roman" panose="02020603050405020304" pitchFamily="18" charset="0"/>
                <a:cs typeface="Times New Roman" panose="02020603050405020304" pitchFamily="18" charset="0"/>
              </a:rPr>
              <a:t>Dependency between </a:t>
            </a:r>
            <a:r>
              <a:rPr lang="en-US" altLang="en-US" b="1" dirty="0" err="1">
                <a:latin typeface="Times New Roman" panose="02020603050405020304" pitchFamily="18" charset="0"/>
                <a:cs typeface="Times New Roman" panose="02020603050405020304" pitchFamily="18" charset="0"/>
              </a:rPr>
              <a:t>MovieID</a:t>
            </a:r>
            <a:r>
              <a:rPr lang="en-US" altLang="en-US" b="1" dirty="0">
                <a:latin typeface="Times New Roman" panose="02020603050405020304" pitchFamily="18" charset="0"/>
                <a:cs typeface="Times New Roman" panose="02020603050405020304" pitchFamily="18" charset="0"/>
              </a:rPr>
              <a:t> &amp; </a:t>
            </a:r>
            <a:r>
              <a:rPr lang="en-US" altLang="en-US" b="1" dirty="0" err="1">
                <a:latin typeface="Times New Roman" panose="02020603050405020304" pitchFamily="18" charset="0"/>
                <a:cs typeface="Times New Roman" panose="02020603050405020304" pitchFamily="18" charset="0"/>
              </a:rPr>
              <a:t>MovieTitle</a:t>
            </a:r>
            <a:r>
              <a:rPr lang="en-US" altLang="en-US" b="1" dirty="0">
                <a:latin typeface="Times New Roman" panose="02020603050405020304" pitchFamily="18" charset="0"/>
                <a:cs typeface="Times New Roman" panose="02020603050405020304" pitchFamily="18" charset="0"/>
              </a:rPr>
              <a:t> Violates BCNF</a:t>
            </a:r>
            <a:endParaRPr lang="en-US" altLang="en-US"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endParaRPr>
          </a:p>
          <a:p>
            <a:pPr marL="1100138" lvl="1" indent="-533400" algn="just">
              <a:buFontTx/>
              <a:buAutoNum type="arabicPeriod"/>
            </a:pPr>
            <a:endParaRPr lang="en-US" altLang="en-US" b="1" dirty="0">
              <a:latin typeface="Times New Roman" panose="02020603050405020304" pitchFamily="18" charset="0"/>
              <a:ea typeface="Arial Unicode MS" panose="020B0604020202020204" pitchFamily="34" charset="-128"/>
              <a:cs typeface="Times New Roman" panose="02020603050405020304" pitchFamily="18" charset="0"/>
            </a:endParaRPr>
          </a:p>
          <a:p>
            <a:pPr marL="609600" indent="-609600" algn="just">
              <a:buNone/>
            </a:pPr>
            <a:r>
              <a:rPr lang="en-US" altLang="en-US" sz="2000" b="1" dirty="0">
                <a:solidFill>
                  <a:srgbClr val="CC0000"/>
                </a:solidFill>
                <a:latin typeface="Times New Roman" panose="02020603050405020304" pitchFamily="18" charset="0"/>
                <a:cs typeface="Times New Roman" panose="02020603050405020304" pitchFamily="18" charset="0"/>
              </a:rPr>
              <a:t>Example 3 - Consulting (Not in BCNF)</a:t>
            </a:r>
          </a:p>
          <a:p>
            <a:pPr marL="609600" indent="-609600" algn="just">
              <a:buNone/>
            </a:pP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Scheme </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 {Client, Problem, Consultant}</a:t>
            </a:r>
          </a:p>
          <a:p>
            <a:pPr marL="1100138" lvl="1" indent="-533400" algn="just">
              <a:buFontTx/>
              <a:buAutoNum type="arabicPeriod"/>
            </a:pPr>
            <a:r>
              <a:rPr lang="en-US" altLang="en-US" b="1" dirty="0">
                <a:latin typeface="Times New Roman" panose="02020603050405020304" pitchFamily="18" charset="0"/>
                <a:cs typeface="Times New Roman" panose="02020603050405020304" pitchFamily="18" charset="0"/>
              </a:rPr>
              <a:t>Key1 </a:t>
            </a:r>
            <a:r>
              <a:rPr lang="en-US" altLang="en-US" b="1"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b="1" dirty="0">
                <a:latin typeface="Times New Roman" panose="02020603050405020304" pitchFamily="18" charset="0"/>
                <a:cs typeface="Times New Roman" panose="02020603050405020304" pitchFamily="18" charset="0"/>
              </a:rPr>
              <a:t> {Client, Problem}</a:t>
            </a:r>
          </a:p>
          <a:p>
            <a:pPr marL="1100138" lvl="1" indent="-533400" algn="just">
              <a:buFontTx/>
              <a:buAutoNum type="arabicPeriod"/>
            </a:pPr>
            <a:r>
              <a:rPr lang="en-US" altLang="en-US" b="1" dirty="0">
                <a:latin typeface="Times New Roman" panose="02020603050405020304" pitchFamily="18" charset="0"/>
                <a:cs typeface="Times New Roman" panose="02020603050405020304" pitchFamily="18" charset="0"/>
              </a:rPr>
              <a:t>Key2 </a:t>
            </a:r>
            <a:r>
              <a:rPr lang="en-US" altLang="en-US" b="1" dirty="0">
                <a:latin typeface="Times New Roman" panose="02020603050405020304" pitchFamily="18" charset="0"/>
                <a:cs typeface="Times New Roman" panose="02020603050405020304" pitchFamily="18" charset="0"/>
                <a:sym typeface="Wingdings" panose="05000000000000000000" pitchFamily="2" charset="2"/>
              </a:rPr>
              <a:t> {Client, Consultant} </a:t>
            </a:r>
            <a:endParaRPr lang="en-US" altLang="en-US" b="1" dirty="0">
              <a:latin typeface="Times New Roman" panose="02020603050405020304" pitchFamily="18" charset="0"/>
              <a:cs typeface="Times New Roman" panose="02020603050405020304" pitchFamily="18" charset="0"/>
            </a:endParaRPr>
          </a:p>
          <a:p>
            <a:pPr marL="1100138" lvl="1" indent="-533400" algn="just">
              <a:buFontTx/>
              <a:buAutoNum type="arabicPeriod"/>
            </a:pPr>
            <a:r>
              <a:rPr lang="en-US" altLang="en-US" b="1" dirty="0">
                <a:latin typeface="Times New Roman" panose="02020603050405020304" pitchFamily="18" charset="0"/>
                <a:cs typeface="Times New Roman" panose="02020603050405020304" pitchFamily="18" charset="0"/>
              </a:rPr>
              <a:t>No non-key attribute hence 3NF</a:t>
            </a:r>
          </a:p>
          <a:p>
            <a:pPr marL="1100138" lvl="1" indent="-533400" algn="just">
              <a:buFontTx/>
              <a:buAutoNum type="arabicPeriod"/>
            </a:pPr>
            <a:r>
              <a:rPr lang="en-US" altLang="en-US" b="1" dirty="0">
                <a:latin typeface="Times New Roman" panose="02020603050405020304" pitchFamily="18" charset="0"/>
                <a:cs typeface="Times New Roman" panose="02020603050405020304" pitchFamily="18" charset="0"/>
              </a:rPr>
              <a:t>{Client, Problem} </a:t>
            </a:r>
            <a:r>
              <a:rPr lang="en-US" altLang="en-US" b="1" dirty="0">
                <a:latin typeface="Times New Roman" panose="02020603050405020304" pitchFamily="18" charset="0"/>
                <a:cs typeface="Times New Roman" panose="02020603050405020304" pitchFamily="18" charset="0"/>
                <a:sym typeface="Wingdings" panose="05000000000000000000" pitchFamily="2" charset="2"/>
              </a:rPr>
              <a:t> {Consultant}</a:t>
            </a:r>
          </a:p>
          <a:p>
            <a:pPr marL="1100138" lvl="1" indent="-533400" algn="just">
              <a:buFontTx/>
              <a:buAutoNum type="arabicPeriod"/>
            </a:pPr>
            <a:r>
              <a:rPr lang="en-US" altLang="en-US" b="1" dirty="0">
                <a:latin typeface="Times New Roman" panose="02020603050405020304" pitchFamily="18" charset="0"/>
                <a:cs typeface="Times New Roman" panose="02020603050405020304" pitchFamily="18" charset="0"/>
              </a:rPr>
              <a:t>{Client, Consultant} </a:t>
            </a:r>
            <a:r>
              <a:rPr lang="en-US" altLang="en-US" b="1" dirty="0">
                <a:latin typeface="Times New Roman" panose="02020603050405020304" pitchFamily="18" charset="0"/>
                <a:cs typeface="Times New Roman" panose="02020603050405020304" pitchFamily="18" charset="0"/>
                <a:sym typeface="Wingdings" panose="05000000000000000000" pitchFamily="2" charset="2"/>
              </a:rPr>
              <a:t> {Problem}</a:t>
            </a:r>
          </a:p>
          <a:p>
            <a:pPr marL="1100138" lvl="1" indent="-533400" algn="just">
              <a:buFontTx/>
              <a:buAutoNum type="arabicPeriod"/>
            </a:pPr>
            <a:r>
              <a:rPr lang="en-US" altLang="en-US" b="1" dirty="0">
                <a:latin typeface="Times New Roman" panose="02020603050405020304" pitchFamily="18" charset="0"/>
                <a:cs typeface="Times New Roman" panose="02020603050405020304" pitchFamily="18" charset="0"/>
              </a:rPr>
              <a:t>Dependency between </a:t>
            </a:r>
            <a:r>
              <a:rPr lang="en-US" altLang="en-US" b="1" dirty="0" err="1">
                <a:latin typeface="Times New Roman" panose="02020603050405020304" pitchFamily="18" charset="0"/>
                <a:cs typeface="Times New Roman" panose="02020603050405020304" pitchFamily="18" charset="0"/>
              </a:rPr>
              <a:t>attributess</a:t>
            </a:r>
            <a:r>
              <a:rPr lang="en-US" altLang="en-US" b="1" dirty="0">
                <a:latin typeface="Times New Roman" panose="02020603050405020304" pitchFamily="18" charset="0"/>
                <a:cs typeface="Times New Roman" panose="02020603050405020304" pitchFamily="18" charset="0"/>
              </a:rPr>
              <a:t> belonging to keys violates BCNF </a:t>
            </a:r>
          </a:p>
        </p:txBody>
      </p:sp>
    </p:spTree>
    <p:extLst>
      <p:ext uri="{BB962C8B-B14F-4D97-AF65-F5344CB8AC3E}">
        <p14:creationId xmlns:p14="http://schemas.microsoft.com/office/powerpoint/2010/main" val="302178004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bg1"/>
                </a:solidFill>
                <a:latin typeface="Times New Roman" panose="02020603050405020304" pitchFamily="18" charset="0"/>
                <a:cs typeface="Times New Roman" panose="02020603050405020304" pitchFamily="18" charset="0"/>
              </a:rPr>
              <a:t>BCNF - Decomposition</a:t>
            </a:r>
          </a:p>
        </p:txBody>
      </p:sp>
      <p:sp>
        <p:nvSpPr>
          <p:cNvPr id="3" name="Content Placeholder 2"/>
          <p:cNvSpPr>
            <a:spLocks noGrp="1"/>
          </p:cNvSpPr>
          <p:nvPr>
            <p:ph idx="1"/>
          </p:nvPr>
        </p:nvSpPr>
        <p:spPr>
          <a:xfrm>
            <a:off x="1154954" y="2603499"/>
            <a:ext cx="9066407" cy="3987423"/>
          </a:xfrm>
        </p:spPr>
        <p:txBody>
          <a:bodyPr>
            <a:normAutofit/>
          </a:bodyPr>
          <a:lstStyle/>
          <a:p>
            <a:pPr marL="609600" indent="-609600" algn="just" eaLnBrk="1" hangingPunct="1">
              <a:lnSpc>
                <a:spcPct val="90000"/>
              </a:lnSpc>
              <a:buFontTx/>
              <a:buAutoNum type="arabicPeriod"/>
            </a:pPr>
            <a:r>
              <a:rPr lang="en-US" altLang="en-US" dirty="0">
                <a:latin typeface="Times New Roman" panose="02020603050405020304" pitchFamily="18" charset="0"/>
                <a:cs typeface="Times New Roman" panose="02020603050405020304" pitchFamily="18" charset="0"/>
              </a:rPr>
              <a:t>Place the two candidate primary keys in separate entities</a:t>
            </a:r>
          </a:p>
          <a:p>
            <a:pPr marL="609600" indent="-609600" algn="just" eaLnBrk="1" hangingPunct="1">
              <a:lnSpc>
                <a:spcPct val="90000"/>
              </a:lnSpc>
              <a:buFontTx/>
              <a:buAutoNum type="arabicPeriod"/>
            </a:pPr>
            <a:r>
              <a:rPr lang="en-US" altLang="en-US" dirty="0">
                <a:latin typeface="Times New Roman" panose="02020603050405020304" pitchFamily="18" charset="0"/>
                <a:cs typeface="Times New Roman" panose="02020603050405020304" pitchFamily="18" charset="0"/>
              </a:rPr>
              <a:t>Place each of the remaining data items in one of the resulting entities according to its dependency on the primary key. </a:t>
            </a:r>
          </a:p>
          <a:p>
            <a:pPr marL="609600" indent="-609600" eaLnBrk="1" hangingPunct="1">
              <a:lnSpc>
                <a:spcPct val="90000"/>
              </a:lnSpc>
              <a:spcBef>
                <a:spcPct val="50000"/>
              </a:spcBef>
              <a:buFontTx/>
              <a:buNone/>
            </a:pPr>
            <a:r>
              <a:rPr lang="en-US" altLang="en-US" dirty="0">
                <a:latin typeface="Times New Roman" panose="02020603050405020304" pitchFamily="18" charset="0"/>
                <a:cs typeface="Times New Roman" panose="02020603050405020304" pitchFamily="18" charset="0"/>
              </a:rPr>
              <a:t>Example 1 (Convert to BCNF) </a:t>
            </a:r>
          </a:p>
          <a:p>
            <a:pPr marL="1100138" lvl="1" indent="-533400" eaLnBrk="1" hangingPunct="1">
              <a:lnSpc>
                <a:spcPct val="90000"/>
              </a:lnSpc>
              <a:spcBef>
                <a:spcPct val="50000"/>
              </a:spcBef>
              <a:buFontTx/>
              <a:buNone/>
            </a:pPr>
            <a:r>
              <a:rPr lang="en-US" altLang="en-US" dirty="0">
                <a:latin typeface="Times New Roman" panose="02020603050405020304" pitchFamily="18" charset="0"/>
                <a:cs typeface="Times New Roman" panose="02020603050405020304" pitchFamily="18" charset="0"/>
              </a:rPr>
              <a:t>Old Scheme </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dirty="0">
                <a:latin typeface="Times New Roman" panose="02020603050405020304" pitchFamily="18" charset="0"/>
                <a:cs typeface="Times New Roman" panose="02020603050405020304" pitchFamily="18" charset="0"/>
              </a:rPr>
              <a:t> {City, Street, </a:t>
            </a:r>
            <a:r>
              <a:rPr lang="en-US" altLang="en-US" dirty="0" err="1">
                <a:latin typeface="Times New Roman" panose="02020603050405020304" pitchFamily="18" charset="0"/>
                <a:cs typeface="Times New Roman" panose="02020603050405020304" pitchFamily="18" charset="0"/>
              </a:rPr>
              <a:t>ZipCode</a:t>
            </a:r>
            <a:r>
              <a:rPr lang="en-US" altLang="en-US" dirty="0">
                <a:latin typeface="Times New Roman" panose="02020603050405020304" pitchFamily="18" charset="0"/>
                <a:cs typeface="Times New Roman" panose="02020603050405020304" pitchFamily="18" charset="0"/>
              </a:rPr>
              <a:t> }</a:t>
            </a:r>
          </a:p>
          <a:p>
            <a:pPr marL="1100138" lvl="1" indent="-533400" eaLnBrk="1" hangingPunct="1">
              <a:lnSpc>
                <a:spcPct val="90000"/>
              </a:lnSpc>
              <a:spcBef>
                <a:spcPct val="50000"/>
              </a:spcBef>
              <a:buFontTx/>
              <a:buNone/>
            </a:pPr>
            <a:r>
              <a:rPr lang="en-US" altLang="en-US" dirty="0">
                <a:latin typeface="Times New Roman" panose="02020603050405020304" pitchFamily="18" charset="0"/>
                <a:cs typeface="Times New Roman" panose="02020603050405020304" pitchFamily="18" charset="0"/>
              </a:rPr>
              <a:t>New Scheme1 </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ZipCode</a:t>
            </a:r>
            <a:r>
              <a:rPr lang="en-US" altLang="en-US" dirty="0">
                <a:latin typeface="Times New Roman" panose="02020603050405020304" pitchFamily="18" charset="0"/>
                <a:cs typeface="Times New Roman" panose="02020603050405020304" pitchFamily="18" charset="0"/>
              </a:rPr>
              <a:t>, Street}</a:t>
            </a:r>
          </a:p>
          <a:p>
            <a:pPr marL="1100138" lvl="1" indent="-533400" eaLnBrk="1" hangingPunct="1">
              <a:lnSpc>
                <a:spcPct val="90000"/>
              </a:lnSpc>
              <a:spcBef>
                <a:spcPct val="50000"/>
              </a:spcBef>
              <a:buFontTx/>
              <a:buNone/>
            </a:pPr>
            <a:r>
              <a:rPr lang="en-US" altLang="en-US" dirty="0">
                <a:latin typeface="Times New Roman" panose="02020603050405020304" pitchFamily="18" charset="0"/>
                <a:cs typeface="Times New Roman" panose="02020603050405020304" pitchFamily="18" charset="0"/>
              </a:rPr>
              <a:t>New Scheme2 </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dirty="0">
                <a:latin typeface="Times New Roman" panose="02020603050405020304" pitchFamily="18" charset="0"/>
                <a:cs typeface="Times New Roman" panose="02020603050405020304" pitchFamily="18" charset="0"/>
              </a:rPr>
              <a:t> {City, Street}</a:t>
            </a:r>
          </a:p>
          <a:p>
            <a:pPr marL="609600" indent="-609600" eaLnBrk="1" hangingPunct="1">
              <a:lnSpc>
                <a:spcPct val="90000"/>
              </a:lnSpc>
              <a:spcBef>
                <a:spcPct val="50000"/>
              </a:spcBef>
            </a:pPr>
            <a:r>
              <a:rPr lang="en-US" altLang="en-US" dirty="0">
                <a:latin typeface="Times New Roman" panose="02020603050405020304" pitchFamily="18" charset="0"/>
                <a:cs typeface="Times New Roman" panose="02020603050405020304" pitchFamily="18" charset="0"/>
              </a:rPr>
              <a:t>Loss of relation {</a:t>
            </a:r>
            <a:r>
              <a:rPr lang="en-US" altLang="en-US" dirty="0" err="1">
                <a:latin typeface="Times New Roman" panose="02020603050405020304" pitchFamily="18" charset="0"/>
                <a:cs typeface="Times New Roman" panose="02020603050405020304" pitchFamily="18" charset="0"/>
              </a:rPr>
              <a:t>ZipCode</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 {City}</a:t>
            </a:r>
            <a:endParaRPr lang="en-US" altLang="en-US" dirty="0">
              <a:latin typeface="Times New Roman" panose="02020603050405020304" pitchFamily="18" charset="0"/>
              <a:cs typeface="Times New Roman" panose="02020603050405020304" pitchFamily="18" charset="0"/>
            </a:endParaRPr>
          </a:p>
          <a:p>
            <a:pPr marL="1100138" lvl="1" indent="-533400" eaLnBrk="1" hangingPunct="1">
              <a:lnSpc>
                <a:spcPct val="90000"/>
              </a:lnSpc>
              <a:spcBef>
                <a:spcPct val="50000"/>
              </a:spcBef>
              <a:buFontTx/>
              <a:buNone/>
            </a:pPr>
            <a:r>
              <a:rPr lang="en-US" altLang="en-US" dirty="0">
                <a:latin typeface="Times New Roman" panose="02020603050405020304" pitchFamily="18" charset="0"/>
                <a:cs typeface="Times New Roman" panose="02020603050405020304" pitchFamily="18" charset="0"/>
              </a:rPr>
              <a:t>Alternate New Scheme1 </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ZipCode</a:t>
            </a:r>
            <a:r>
              <a:rPr lang="en-US" altLang="en-US" dirty="0">
                <a:latin typeface="Times New Roman" panose="02020603050405020304" pitchFamily="18" charset="0"/>
                <a:cs typeface="Times New Roman" panose="02020603050405020304" pitchFamily="18" charset="0"/>
              </a:rPr>
              <a:t>, Street }</a:t>
            </a:r>
          </a:p>
          <a:p>
            <a:pPr marL="1100138" lvl="1" indent="-533400" eaLnBrk="1" hangingPunct="1">
              <a:lnSpc>
                <a:spcPct val="90000"/>
              </a:lnSpc>
              <a:spcBef>
                <a:spcPct val="50000"/>
              </a:spcBef>
              <a:buFontTx/>
              <a:buNone/>
            </a:pPr>
            <a:r>
              <a:rPr lang="en-US" altLang="en-US" dirty="0">
                <a:latin typeface="Times New Roman" panose="02020603050405020304" pitchFamily="18" charset="0"/>
                <a:cs typeface="Times New Roman" panose="02020603050405020304" pitchFamily="18" charset="0"/>
              </a:rPr>
              <a:t>Alternate New Scheme2 </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ZipCode</a:t>
            </a:r>
            <a:r>
              <a:rPr lang="en-US" altLang="en-US" dirty="0">
                <a:latin typeface="Times New Roman" panose="02020603050405020304" pitchFamily="18" charset="0"/>
                <a:cs typeface="Times New Roman" panose="02020603050405020304" pitchFamily="18" charset="0"/>
              </a:rPr>
              <a:t>, City}</a:t>
            </a:r>
          </a:p>
        </p:txBody>
      </p:sp>
    </p:spTree>
    <p:extLst>
      <p:ext uri="{BB962C8B-B14F-4D97-AF65-F5344CB8AC3E}">
        <p14:creationId xmlns:p14="http://schemas.microsoft.com/office/powerpoint/2010/main" val="383989493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bg1"/>
                </a:solidFill>
                <a:latin typeface="Times New Roman" panose="02020603050405020304" pitchFamily="18" charset="0"/>
                <a:cs typeface="Times New Roman" panose="02020603050405020304" pitchFamily="18" charset="0"/>
              </a:rPr>
              <a:t>Decomposition – Loss of Information</a:t>
            </a:r>
          </a:p>
        </p:txBody>
      </p:sp>
      <p:sp>
        <p:nvSpPr>
          <p:cNvPr id="3" name="Content Placeholder 2"/>
          <p:cNvSpPr>
            <a:spLocks noGrp="1"/>
          </p:cNvSpPr>
          <p:nvPr>
            <p:ph idx="1"/>
          </p:nvPr>
        </p:nvSpPr>
        <p:spPr>
          <a:xfrm>
            <a:off x="534154" y="2308634"/>
            <a:ext cx="10981854" cy="3711166"/>
          </a:xfrm>
        </p:spPr>
        <p:txBody>
          <a:bodyPr>
            <a:normAutofit/>
          </a:bodyPr>
          <a:lstStyle/>
          <a:p>
            <a:pPr marL="609600" indent="-609600" algn="just">
              <a:buFontTx/>
              <a:buAutoNum type="arabicPeriod"/>
            </a:pPr>
            <a:r>
              <a:rPr lang="en-US" altLang="en-US" sz="2000" dirty="0" smtClean="0">
                <a:latin typeface="Times New Roman" panose="02020603050405020304" pitchFamily="18" charset="0"/>
                <a:ea typeface="Arial Unicode MS" panose="020B0604020202020204" pitchFamily="34" charset="-128"/>
                <a:cs typeface="Times New Roman" panose="02020603050405020304" pitchFamily="18" charset="0"/>
              </a:rPr>
              <a:t>If decomposition does not cause any loss of information it is called a </a:t>
            </a:r>
            <a:r>
              <a:rPr lang="en-US" altLang="en-US" sz="2000" b="1" dirty="0" smtClean="0">
                <a:latin typeface="Times New Roman" panose="02020603050405020304" pitchFamily="18" charset="0"/>
                <a:ea typeface="Arial Unicode MS" panose="020B0604020202020204" pitchFamily="34" charset="-128"/>
                <a:cs typeface="Times New Roman" panose="02020603050405020304" pitchFamily="18" charset="0"/>
              </a:rPr>
              <a:t>lossless</a:t>
            </a:r>
            <a:r>
              <a:rPr lang="en-US" altLang="en-US" sz="2000" dirty="0" smtClean="0">
                <a:latin typeface="Times New Roman" panose="02020603050405020304" pitchFamily="18" charset="0"/>
                <a:ea typeface="Arial Unicode MS" panose="020B0604020202020204" pitchFamily="34" charset="-128"/>
                <a:cs typeface="Times New Roman" panose="02020603050405020304" pitchFamily="18" charset="0"/>
              </a:rPr>
              <a:t> decomposition. </a:t>
            </a:r>
          </a:p>
          <a:p>
            <a:pPr marL="609600" indent="-609600" algn="just">
              <a:buFontTx/>
              <a:buAutoNum type="arabicPeriod"/>
            </a:pPr>
            <a:r>
              <a:rPr lang="en-US" altLang="en-US" sz="2000" dirty="0" smtClean="0">
                <a:latin typeface="Times New Roman" panose="02020603050405020304" pitchFamily="18" charset="0"/>
                <a:ea typeface="Arial Unicode MS" panose="020B0604020202020204" pitchFamily="34" charset="-128"/>
                <a:cs typeface="Times New Roman" panose="02020603050405020304" pitchFamily="18" charset="0"/>
              </a:rPr>
              <a:t>If a decomposition does not cause any dependencies to be lost it is called a </a:t>
            </a:r>
            <a:r>
              <a:rPr lang="en-US" altLang="en-US" sz="2000" b="1" dirty="0" smtClean="0">
                <a:latin typeface="Times New Roman" panose="02020603050405020304" pitchFamily="18" charset="0"/>
                <a:ea typeface="Arial Unicode MS" panose="020B0604020202020204" pitchFamily="34" charset="-128"/>
                <a:cs typeface="Times New Roman" panose="02020603050405020304" pitchFamily="18" charset="0"/>
              </a:rPr>
              <a:t>dependency-preserving</a:t>
            </a:r>
            <a:r>
              <a:rPr lang="en-US" altLang="en-US" sz="2000" dirty="0" smtClean="0">
                <a:latin typeface="Times New Roman" panose="02020603050405020304" pitchFamily="18" charset="0"/>
                <a:ea typeface="Arial Unicode MS" panose="020B0604020202020204" pitchFamily="34" charset="-128"/>
                <a:cs typeface="Times New Roman" panose="02020603050405020304" pitchFamily="18" charset="0"/>
              </a:rPr>
              <a:t> decomposition. </a:t>
            </a:r>
          </a:p>
          <a:p>
            <a:pPr marL="609600" indent="-609600" algn="just">
              <a:buFontTx/>
              <a:buAutoNum type="arabicPeriod"/>
            </a:pPr>
            <a:r>
              <a:rPr lang="en-US" altLang="en-US" sz="2000" dirty="0" smtClean="0">
                <a:latin typeface="Times New Roman" panose="02020603050405020304" pitchFamily="18" charset="0"/>
                <a:ea typeface="Arial Unicode MS" panose="020B0604020202020204" pitchFamily="34" charset="-128"/>
                <a:cs typeface="Times New Roman" panose="02020603050405020304" pitchFamily="18" charset="0"/>
              </a:rPr>
              <a:t>Any table scheme can be decomposed in a lossless way into a collection of smaller schemas that are in BCNF form. However the dependency preservation is not guaranteed. </a:t>
            </a:r>
          </a:p>
          <a:p>
            <a:pPr marL="609600" indent="-609600" algn="just">
              <a:buFontTx/>
              <a:buAutoNum type="arabicPeriod"/>
            </a:pPr>
            <a:r>
              <a:rPr lang="en-US" altLang="en-US" sz="2000" dirty="0" smtClean="0">
                <a:latin typeface="Times New Roman" panose="02020603050405020304" pitchFamily="18" charset="0"/>
                <a:ea typeface="Arial Unicode MS" panose="020B0604020202020204" pitchFamily="34" charset="-128"/>
                <a:cs typeface="Times New Roman" panose="02020603050405020304" pitchFamily="18" charset="0"/>
              </a:rPr>
              <a:t>Any table can be decomposed in a lossless way into 3</a:t>
            </a:r>
            <a:r>
              <a:rPr lang="en-US" altLang="en-US" sz="2000" baseline="30000" dirty="0" smtClean="0">
                <a:latin typeface="Times New Roman" panose="02020603050405020304" pitchFamily="18" charset="0"/>
                <a:ea typeface="Arial Unicode MS" panose="020B0604020202020204" pitchFamily="34" charset="-128"/>
                <a:cs typeface="Times New Roman" panose="02020603050405020304" pitchFamily="18" charset="0"/>
              </a:rPr>
              <a:t>rd</a:t>
            </a:r>
            <a:r>
              <a:rPr lang="en-US" altLang="en-US" sz="2000" dirty="0" smtClean="0">
                <a:latin typeface="Times New Roman" panose="02020603050405020304" pitchFamily="18" charset="0"/>
                <a:ea typeface="Arial Unicode MS" panose="020B0604020202020204" pitchFamily="34" charset="-128"/>
                <a:cs typeface="Times New Roman" panose="02020603050405020304" pitchFamily="18" charset="0"/>
              </a:rPr>
              <a:t> normal form that also preserves the dependencies.</a:t>
            </a:r>
          </a:p>
          <a:p>
            <a:pPr marL="1100138" lvl="1" indent="-533400" algn="just">
              <a:buFontTx/>
              <a:buChar char="•"/>
            </a:pPr>
            <a:r>
              <a:rPr lang="en-US" altLang="en-US" sz="1800" dirty="0" smtClean="0">
                <a:latin typeface="Times New Roman" panose="02020603050405020304" pitchFamily="18" charset="0"/>
                <a:ea typeface="Arial Unicode MS" panose="020B0604020202020204" pitchFamily="34" charset="-128"/>
                <a:cs typeface="Times New Roman" panose="02020603050405020304" pitchFamily="18" charset="0"/>
              </a:rPr>
              <a:t>3NF may be better than BCNF in some cases</a:t>
            </a:r>
          </a:p>
        </p:txBody>
      </p:sp>
      <p:sp>
        <p:nvSpPr>
          <p:cNvPr id="4" name="Text Box 4"/>
          <p:cNvSpPr txBox="1">
            <a:spLocks noChangeArrowheads="1"/>
          </p:cNvSpPr>
          <p:nvPr/>
        </p:nvSpPr>
        <p:spPr bwMode="auto">
          <a:xfrm>
            <a:off x="609600" y="5638800"/>
            <a:ext cx="8001000" cy="457200"/>
          </a:xfrm>
          <a:prstGeom prst="rect">
            <a:avLst/>
          </a:prstGeom>
          <a:solidFill>
            <a:srgbClr val="FFFF99"/>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dirty="0">
                <a:solidFill>
                  <a:srgbClr val="000066"/>
                </a:solidFill>
              </a:rPr>
              <a:t>Use your own judgment when decomposing schemas</a:t>
            </a:r>
          </a:p>
        </p:txBody>
      </p:sp>
    </p:spTree>
    <p:extLst>
      <p:ext uri="{BB962C8B-B14F-4D97-AF65-F5344CB8AC3E}">
        <p14:creationId xmlns:p14="http://schemas.microsoft.com/office/powerpoint/2010/main" val="208330949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bg1"/>
                </a:solidFill>
                <a:latin typeface="Times New Roman" panose="02020603050405020304" pitchFamily="18" charset="0"/>
                <a:cs typeface="Times New Roman" panose="02020603050405020304" pitchFamily="18" charset="0"/>
              </a:rPr>
              <a:t>BCNF - </a:t>
            </a:r>
            <a:r>
              <a:rPr lang="en-US" altLang="en-US" dirty="0" smtClean="0">
                <a:solidFill>
                  <a:schemeClr val="bg1"/>
                </a:solidFill>
                <a:latin typeface="Times New Roman" panose="02020603050405020304" pitchFamily="18" charset="0"/>
                <a:cs typeface="Times New Roman" panose="02020603050405020304" pitchFamily="18" charset="0"/>
              </a:rPr>
              <a:t>Decomposition</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2672" y="2263366"/>
            <a:ext cx="10112721" cy="4300396"/>
          </a:xfrm>
        </p:spPr>
        <p:txBody>
          <a:bodyPr>
            <a:normAutofit fontScale="92500" lnSpcReduction="10000"/>
          </a:bodyPr>
          <a:lstStyle/>
          <a:p>
            <a:pPr marL="609600" indent="-609600">
              <a:spcBef>
                <a:spcPct val="50000"/>
              </a:spcBef>
              <a:buNone/>
            </a:pPr>
            <a:r>
              <a:rPr lang="en-US" altLang="en-US" sz="2000" b="1" dirty="0">
                <a:solidFill>
                  <a:srgbClr val="CC0000"/>
                </a:solidFill>
                <a:latin typeface="Times New Roman" panose="02020603050405020304" pitchFamily="18" charset="0"/>
                <a:cs typeface="Times New Roman" panose="02020603050405020304" pitchFamily="18" charset="0"/>
              </a:rPr>
              <a:t>Example 2  (Convert to  BCNF) </a:t>
            </a:r>
          </a:p>
          <a:p>
            <a:pPr marL="1100138" lvl="1" indent="-533400">
              <a:spcBef>
                <a:spcPct val="50000"/>
              </a:spcBef>
              <a:buNone/>
            </a:pP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Old Scheme </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b="1" dirty="0" err="1">
                <a:latin typeface="Times New Roman" panose="02020603050405020304" pitchFamily="18" charset="0"/>
                <a:ea typeface="Arial Unicode MS" panose="020B0604020202020204" pitchFamily="34" charset="-128"/>
                <a:cs typeface="Times New Roman" panose="02020603050405020304" pitchFamily="18" charset="0"/>
              </a:rPr>
              <a:t>M</a:t>
            </a:r>
            <a:r>
              <a:rPr lang="en-US" altLang="en-US" b="1" dirty="0" err="1">
                <a:latin typeface="Times New Roman" panose="02020603050405020304" pitchFamily="18" charset="0"/>
                <a:cs typeface="Times New Roman" panose="02020603050405020304" pitchFamily="18" charset="0"/>
              </a:rPr>
              <a:t>ovieTitle</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MovieID</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PersonName</a:t>
            </a:r>
            <a:r>
              <a:rPr lang="en-US" altLang="en-US" b="1" dirty="0">
                <a:latin typeface="Times New Roman" panose="02020603050405020304" pitchFamily="18" charset="0"/>
                <a:cs typeface="Times New Roman" panose="02020603050405020304" pitchFamily="18" charset="0"/>
              </a:rPr>
              <a:t>, Role, Payment</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 }</a:t>
            </a:r>
          </a:p>
          <a:p>
            <a:pPr marL="1100138" lvl="1" indent="-533400">
              <a:spcBef>
                <a:spcPct val="50000"/>
              </a:spcBef>
              <a:buNone/>
            </a:pP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New Scheme </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b="1" u="sng" dirty="0" err="1">
                <a:latin typeface="Times New Roman" panose="02020603050405020304" pitchFamily="18" charset="0"/>
                <a:ea typeface="Arial Unicode MS" panose="020B0604020202020204" pitchFamily="34" charset="-128"/>
                <a:cs typeface="Times New Roman" panose="02020603050405020304" pitchFamily="18" charset="0"/>
              </a:rPr>
              <a:t>M</a:t>
            </a:r>
            <a:r>
              <a:rPr lang="en-US" altLang="en-US" b="1" u="sng" dirty="0" err="1">
                <a:latin typeface="Times New Roman" panose="02020603050405020304" pitchFamily="18" charset="0"/>
                <a:cs typeface="Times New Roman" panose="02020603050405020304" pitchFamily="18" charset="0"/>
              </a:rPr>
              <a:t>ovieID</a:t>
            </a:r>
            <a:r>
              <a:rPr lang="en-US" altLang="en-US" b="1" u="sng" dirty="0">
                <a:latin typeface="Times New Roman" panose="02020603050405020304" pitchFamily="18" charset="0"/>
                <a:cs typeface="Times New Roman" panose="02020603050405020304" pitchFamily="18" charset="0"/>
              </a:rPr>
              <a:t>, </a:t>
            </a:r>
            <a:r>
              <a:rPr lang="en-US" altLang="en-US" b="1" u="sng" dirty="0" err="1">
                <a:latin typeface="Times New Roman" panose="02020603050405020304" pitchFamily="18" charset="0"/>
                <a:cs typeface="Times New Roman" panose="02020603050405020304" pitchFamily="18" charset="0"/>
              </a:rPr>
              <a:t>PersonName</a:t>
            </a:r>
            <a:r>
              <a:rPr lang="en-US" altLang="en-US" b="1" dirty="0">
                <a:latin typeface="Times New Roman" panose="02020603050405020304" pitchFamily="18" charset="0"/>
                <a:cs typeface="Times New Roman" panose="02020603050405020304" pitchFamily="18" charset="0"/>
              </a:rPr>
              <a:t>, Role, Payment</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a:t>
            </a:r>
          </a:p>
          <a:p>
            <a:pPr marL="1100138" lvl="1" indent="-533400">
              <a:spcBef>
                <a:spcPct val="50000"/>
              </a:spcBef>
              <a:buNone/>
            </a:pP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New Scheme </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b="1" u="sng" dirty="0" err="1">
                <a:latin typeface="Times New Roman" panose="02020603050405020304" pitchFamily="18" charset="0"/>
                <a:cs typeface="Times New Roman" panose="02020603050405020304" pitchFamily="18" charset="0"/>
              </a:rPr>
              <a:t>MovieTitle</a:t>
            </a:r>
            <a:r>
              <a:rPr lang="en-US" altLang="en-US" b="1" u="sng" dirty="0">
                <a:latin typeface="Times New Roman" panose="02020603050405020304" pitchFamily="18" charset="0"/>
                <a:cs typeface="Times New Roman" panose="02020603050405020304" pitchFamily="18" charset="0"/>
              </a:rPr>
              <a:t>, </a:t>
            </a:r>
            <a:r>
              <a:rPr lang="en-US" altLang="en-US" b="1" u="sng" dirty="0" err="1">
                <a:latin typeface="Times New Roman" panose="02020603050405020304" pitchFamily="18" charset="0"/>
                <a:cs typeface="Times New Roman" panose="02020603050405020304" pitchFamily="18" charset="0"/>
              </a:rPr>
              <a:t>PersonName</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a:t>
            </a:r>
          </a:p>
          <a:p>
            <a:pPr marL="609600" indent="-609600">
              <a:spcBef>
                <a:spcPct val="50000"/>
              </a:spcBef>
            </a:pP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Loss of relation {</a:t>
            </a:r>
            <a:r>
              <a:rPr lang="en-US" altLang="en-US" b="1" dirty="0" err="1">
                <a:latin typeface="Times New Roman" panose="02020603050405020304" pitchFamily="18" charset="0"/>
                <a:ea typeface="Arial Unicode MS" panose="020B0604020202020204" pitchFamily="34" charset="-128"/>
                <a:cs typeface="Times New Roman" panose="02020603050405020304" pitchFamily="18" charset="0"/>
              </a:rPr>
              <a:t>MovieID</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 {</a:t>
            </a:r>
            <a:r>
              <a:rPr lang="en-US" altLang="en-US" b="1" dirty="0" err="1">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MovieTitle</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p>
          <a:p>
            <a:pPr marL="1100138" lvl="1" indent="-533400">
              <a:spcBef>
                <a:spcPct val="50000"/>
              </a:spcBef>
              <a:buNone/>
            </a:pP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New Scheme </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b="1" u="sng" dirty="0" err="1">
                <a:latin typeface="Times New Roman" panose="02020603050405020304" pitchFamily="18" charset="0"/>
                <a:ea typeface="Arial Unicode MS" panose="020B0604020202020204" pitchFamily="34" charset="-128"/>
                <a:cs typeface="Times New Roman" panose="02020603050405020304" pitchFamily="18" charset="0"/>
              </a:rPr>
              <a:t>M</a:t>
            </a:r>
            <a:r>
              <a:rPr lang="en-US" altLang="en-US" b="1" u="sng" dirty="0" err="1">
                <a:latin typeface="Times New Roman" panose="02020603050405020304" pitchFamily="18" charset="0"/>
                <a:cs typeface="Times New Roman" panose="02020603050405020304" pitchFamily="18" charset="0"/>
              </a:rPr>
              <a:t>ovieID</a:t>
            </a:r>
            <a:r>
              <a:rPr lang="en-US" altLang="en-US" b="1" u="sng" dirty="0">
                <a:latin typeface="Times New Roman" panose="02020603050405020304" pitchFamily="18" charset="0"/>
                <a:cs typeface="Times New Roman" panose="02020603050405020304" pitchFamily="18" charset="0"/>
              </a:rPr>
              <a:t>, </a:t>
            </a:r>
            <a:r>
              <a:rPr lang="en-US" altLang="en-US" b="1" u="sng" dirty="0" err="1">
                <a:latin typeface="Times New Roman" panose="02020603050405020304" pitchFamily="18" charset="0"/>
                <a:cs typeface="Times New Roman" panose="02020603050405020304" pitchFamily="18" charset="0"/>
              </a:rPr>
              <a:t>PersonName</a:t>
            </a:r>
            <a:r>
              <a:rPr lang="en-US" altLang="en-US" b="1" dirty="0">
                <a:latin typeface="Times New Roman" panose="02020603050405020304" pitchFamily="18" charset="0"/>
                <a:cs typeface="Times New Roman" panose="02020603050405020304" pitchFamily="18" charset="0"/>
              </a:rPr>
              <a:t>, Role, Payment</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a:t>
            </a:r>
          </a:p>
          <a:p>
            <a:pPr marL="1100138" lvl="1" indent="-533400">
              <a:spcBef>
                <a:spcPct val="50000"/>
              </a:spcBef>
              <a:buNone/>
            </a:pP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New Scheme </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b="1" u="sng" dirty="0" err="1">
                <a:latin typeface="Times New Roman" panose="02020603050405020304" pitchFamily="18" charset="0"/>
                <a:cs typeface="Times New Roman" panose="02020603050405020304" pitchFamily="18" charset="0"/>
              </a:rPr>
              <a:t>MovieID</a:t>
            </a:r>
            <a:r>
              <a:rPr lang="en-US" altLang="en-US" b="1" u="sng" dirty="0">
                <a:latin typeface="Times New Roman" panose="02020603050405020304" pitchFamily="18" charset="0"/>
                <a:cs typeface="Times New Roman" panose="02020603050405020304" pitchFamily="18" charset="0"/>
              </a:rPr>
              <a:t>, </a:t>
            </a:r>
            <a:r>
              <a:rPr lang="en-US" altLang="en-US" b="1" u="sng" dirty="0" err="1">
                <a:latin typeface="Times New Roman" panose="02020603050405020304" pitchFamily="18" charset="0"/>
                <a:cs typeface="Times New Roman" panose="02020603050405020304" pitchFamily="18" charset="0"/>
              </a:rPr>
              <a:t>MovieTitle</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a:t>
            </a:r>
          </a:p>
          <a:p>
            <a:pPr marL="609600" indent="-609600">
              <a:spcBef>
                <a:spcPct val="50000"/>
              </a:spcBef>
            </a:pP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We got the {</a:t>
            </a:r>
            <a:r>
              <a:rPr lang="en-US" altLang="en-US" b="1" dirty="0" err="1">
                <a:latin typeface="Times New Roman" panose="02020603050405020304" pitchFamily="18" charset="0"/>
                <a:ea typeface="Arial Unicode MS" panose="020B0604020202020204" pitchFamily="34" charset="-128"/>
                <a:cs typeface="Times New Roman" panose="02020603050405020304" pitchFamily="18" charset="0"/>
              </a:rPr>
              <a:t>MovieID</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 {</a:t>
            </a:r>
            <a:r>
              <a:rPr lang="en-US" altLang="en-US" b="1" dirty="0" err="1">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MovieTitle</a:t>
            </a:r>
            <a:r>
              <a:rPr lang="en-US" altLang="en-US"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 relationship back</a:t>
            </a:r>
            <a:endParaRPr lang="en-US" altLang="en-US" b="1" dirty="0">
              <a:latin typeface="Times New Roman" panose="02020603050405020304" pitchFamily="18" charset="0"/>
              <a:ea typeface="Arial Unicode MS" panose="020B0604020202020204" pitchFamily="34" charset="-128"/>
              <a:cs typeface="Times New Roman" panose="02020603050405020304" pitchFamily="18" charset="0"/>
            </a:endParaRPr>
          </a:p>
          <a:p>
            <a:pPr marL="609600" indent="-609600">
              <a:spcBef>
                <a:spcPct val="50000"/>
              </a:spcBef>
              <a:buNone/>
            </a:pPr>
            <a:r>
              <a:rPr lang="en-US" altLang="en-US" sz="2000" b="1" dirty="0">
                <a:solidFill>
                  <a:srgbClr val="CC0000"/>
                </a:solidFill>
                <a:latin typeface="Times New Roman" panose="02020603050405020304" pitchFamily="18" charset="0"/>
                <a:cs typeface="Times New Roman" panose="02020603050405020304" pitchFamily="18" charset="0"/>
              </a:rPr>
              <a:t>Example 3  (Convert to  BCNF)</a:t>
            </a:r>
          </a:p>
          <a:p>
            <a:pPr marL="1100138" lvl="1" indent="-533400">
              <a:spcBef>
                <a:spcPct val="50000"/>
              </a:spcBef>
              <a:buNone/>
            </a:pP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Old Scheme </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{Client, Problem, Consultant}</a:t>
            </a:r>
          </a:p>
          <a:p>
            <a:pPr marL="1100138" lvl="1" indent="-533400">
              <a:spcBef>
                <a:spcPct val="50000"/>
              </a:spcBef>
              <a:buNone/>
            </a:pP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New Scheme </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{Client, Consultant}</a:t>
            </a:r>
          </a:p>
          <a:p>
            <a:pPr marL="1100138" lvl="1" indent="-533400">
              <a:spcBef>
                <a:spcPct val="50000"/>
              </a:spcBef>
              <a:buNone/>
            </a:pP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New Scheme </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{Client, Problem}</a:t>
            </a:r>
            <a:endParaRPr lang="en-US" altLang="en-US" sz="1800" b="1" dirty="0">
              <a:latin typeface="Times New Roman" panose="02020603050405020304" pitchFamily="18" charset="0"/>
              <a:cs typeface="Times New Roman" panose="02020603050405020304" pitchFamily="18" charset="0"/>
            </a:endParaRPr>
          </a:p>
          <a:p>
            <a:pPr marL="1100138" lvl="1" indent="-533400">
              <a:spcBef>
                <a:spcPct val="50000"/>
              </a:spcBef>
              <a:buNone/>
            </a:pPr>
            <a:endParaRPr lang="en-US" alt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262467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bg1"/>
                </a:solidFill>
                <a:latin typeface="Times New Roman" panose="02020603050405020304" pitchFamily="18" charset="0"/>
                <a:cs typeface="Times New Roman" panose="02020603050405020304" pitchFamily="18" charset="0"/>
              </a:rPr>
              <a:t>Fourth Normal Form  (4NF) </a:t>
            </a:r>
          </a:p>
        </p:txBody>
      </p:sp>
      <p:sp>
        <p:nvSpPr>
          <p:cNvPr id="3" name="Content Placeholder 2"/>
          <p:cNvSpPr>
            <a:spLocks noGrp="1"/>
          </p:cNvSpPr>
          <p:nvPr>
            <p:ph idx="1"/>
          </p:nvPr>
        </p:nvSpPr>
        <p:spPr>
          <a:xfrm>
            <a:off x="452673" y="2362953"/>
            <a:ext cx="9463694" cy="4626321"/>
          </a:xfrm>
        </p:spPr>
        <p:txBody>
          <a:bodyPr>
            <a:normAutofit fontScale="85000" lnSpcReduction="20000"/>
          </a:bodyPr>
          <a:lstStyle/>
          <a:p>
            <a:pPr marL="609600" indent="-609600" algn="just"/>
            <a:r>
              <a:rPr lang="en-US" altLang="en-US" sz="2000" b="1" dirty="0">
                <a:latin typeface="Times New Roman" panose="02020603050405020304" pitchFamily="18" charset="0"/>
                <a:ea typeface="Arial Unicode MS" panose="020B0604020202020204" pitchFamily="34" charset="-128"/>
                <a:cs typeface="Times New Roman" panose="02020603050405020304" pitchFamily="18" charset="0"/>
              </a:rPr>
              <a:t>Fourth normal form eliminates independent many-to-one relationships between columns. </a:t>
            </a:r>
          </a:p>
          <a:p>
            <a:pPr marL="609600" indent="-609600" algn="just"/>
            <a:r>
              <a:rPr lang="en-US" altLang="en-US" sz="2000" b="1" dirty="0">
                <a:latin typeface="Times New Roman" panose="02020603050405020304" pitchFamily="18" charset="0"/>
                <a:ea typeface="Arial Unicode MS" panose="020B0604020202020204" pitchFamily="34" charset="-128"/>
                <a:cs typeface="Times New Roman" panose="02020603050405020304" pitchFamily="18" charset="0"/>
              </a:rPr>
              <a:t>To be in Fourth Normal Form,</a:t>
            </a:r>
            <a:r>
              <a:rPr lang="en-US" altLang="en-US" sz="2400" b="1" dirty="0">
                <a:latin typeface="Times New Roman" panose="02020603050405020304" pitchFamily="18" charset="0"/>
                <a:ea typeface="Arial Unicode MS" panose="020B0604020202020204" pitchFamily="34" charset="-128"/>
                <a:cs typeface="Times New Roman" panose="02020603050405020304" pitchFamily="18" charset="0"/>
              </a:rPr>
              <a:t> </a:t>
            </a:r>
          </a:p>
          <a:p>
            <a:pPr marL="1100138" lvl="1" indent="-533400" algn="just"/>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a relation must first be in Boyce-</a:t>
            </a:r>
            <a:r>
              <a:rPr lang="en-US" altLang="en-US" sz="1800" b="1" dirty="0" err="1">
                <a:latin typeface="Times New Roman" panose="02020603050405020304" pitchFamily="18" charset="0"/>
                <a:ea typeface="Arial Unicode MS" panose="020B0604020202020204" pitchFamily="34" charset="-128"/>
                <a:cs typeface="Times New Roman" panose="02020603050405020304" pitchFamily="18" charset="0"/>
              </a:rPr>
              <a:t>Codd</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Normal Form. </a:t>
            </a:r>
          </a:p>
          <a:p>
            <a:pPr marL="1100138" lvl="1" indent="-533400" algn="just"/>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a given relation may not contain more than one multi-valued attribute.</a:t>
            </a:r>
            <a:endParaRPr lang="en-US" altLang="en-US" sz="1800" b="1" dirty="0">
              <a:solidFill>
                <a:srgbClr val="FF0000"/>
              </a:solidFill>
              <a:latin typeface="Times New Roman" panose="02020603050405020304" pitchFamily="18" charset="0"/>
              <a:ea typeface="Arial Unicode MS" panose="020B0604020202020204" pitchFamily="34" charset="-128"/>
              <a:cs typeface="Times New Roman" panose="02020603050405020304" pitchFamily="18" charset="0"/>
            </a:endParaRPr>
          </a:p>
          <a:p>
            <a:pPr marL="609600" indent="-609600" algn="just">
              <a:buNone/>
            </a:pPr>
            <a:endParaRPr lang="en-US" altLang="en-US" b="1" dirty="0">
              <a:solidFill>
                <a:srgbClr val="CC0000"/>
              </a:solidFill>
              <a:latin typeface="Times New Roman" panose="02020603050405020304" pitchFamily="18" charset="0"/>
              <a:cs typeface="Times New Roman" panose="02020603050405020304" pitchFamily="18" charset="0"/>
            </a:endParaRPr>
          </a:p>
          <a:p>
            <a:pPr marL="609600" indent="-609600" algn="just">
              <a:buNone/>
            </a:pPr>
            <a:r>
              <a:rPr lang="en-US" altLang="en-US" sz="2000" b="1" dirty="0">
                <a:solidFill>
                  <a:srgbClr val="CC0000"/>
                </a:solidFill>
                <a:latin typeface="Times New Roman" panose="02020603050405020304" pitchFamily="18" charset="0"/>
                <a:ea typeface="Arial Unicode MS" panose="020B0604020202020204" pitchFamily="34" charset="-128"/>
                <a:cs typeface="Times New Roman" panose="02020603050405020304" pitchFamily="18" charset="0"/>
              </a:rPr>
              <a:t>Example (Not in 4NF)</a:t>
            </a:r>
          </a:p>
          <a:p>
            <a:pPr marL="1100138" lvl="1" indent="-533400" algn="just">
              <a:buNone/>
            </a:pP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Scheme </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800" b="1" dirty="0" err="1">
                <a:latin typeface="Times New Roman" panose="02020603050405020304" pitchFamily="18" charset="0"/>
                <a:ea typeface="Arial Unicode MS" panose="020B0604020202020204" pitchFamily="34" charset="-128"/>
                <a:cs typeface="Times New Roman" panose="02020603050405020304" pitchFamily="18" charset="0"/>
              </a:rPr>
              <a:t>MovieName</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800" b="1" dirty="0" err="1">
                <a:latin typeface="Times New Roman" panose="02020603050405020304" pitchFamily="18" charset="0"/>
                <a:ea typeface="Arial Unicode MS" panose="020B0604020202020204" pitchFamily="34" charset="-128"/>
                <a:cs typeface="Times New Roman" panose="02020603050405020304" pitchFamily="18" charset="0"/>
              </a:rPr>
              <a:t>ScreeningCity</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Genre)</a:t>
            </a:r>
          </a:p>
          <a:p>
            <a:pPr marL="1100138" lvl="1" indent="-533400" algn="just">
              <a:buNone/>
            </a:pP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Primary Key: {</a:t>
            </a:r>
            <a:r>
              <a:rPr lang="en-US" altLang="en-US" sz="1800" b="1" dirty="0" err="1">
                <a:latin typeface="Times New Roman" panose="02020603050405020304" pitchFamily="18" charset="0"/>
                <a:ea typeface="Arial Unicode MS" panose="020B0604020202020204" pitchFamily="34" charset="-128"/>
                <a:cs typeface="Times New Roman" panose="02020603050405020304" pitchFamily="18" charset="0"/>
              </a:rPr>
              <a:t>MovieName</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800" b="1" dirty="0" err="1">
                <a:latin typeface="Times New Roman" panose="02020603050405020304" pitchFamily="18" charset="0"/>
                <a:ea typeface="Arial Unicode MS" panose="020B0604020202020204" pitchFamily="34" charset="-128"/>
                <a:cs typeface="Times New Roman" panose="02020603050405020304" pitchFamily="18" charset="0"/>
              </a:rPr>
              <a:t>ScreeningCity</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Genre)</a:t>
            </a:r>
          </a:p>
          <a:p>
            <a:pPr marL="1100138" lvl="1" indent="-533400" algn="just">
              <a:buFontTx/>
              <a:buAutoNum type="arabicPeriod"/>
            </a:pPr>
            <a:r>
              <a:rPr lang="en-US" altLang="en-US" sz="1800" b="1" dirty="0">
                <a:latin typeface="Times New Roman" panose="02020603050405020304" pitchFamily="18" charset="0"/>
                <a:cs typeface="Times New Roman" panose="02020603050405020304" pitchFamily="18" charset="0"/>
              </a:rPr>
              <a:t>All columns are a part of the only candidate key, hence BCNF</a:t>
            </a:r>
          </a:p>
          <a:p>
            <a:pPr marL="1100138" lvl="1" indent="-533400" algn="just">
              <a:buFontTx/>
              <a:buAutoNum type="arabicPeriod"/>
            </a:pPr>
            <a:r>
              <a:rPr lang="en-US" altLang="en-US" sz="1800" b="1" dirty="0">
                <a:latin typeface="Times New Roman" panose="02020603050405020304" pitchFamily="18" charset="0"/>
                <a:cs typeface="Times New Roman" panose="02020603050405020304" pitchFamily="18" charset="0"/>
              </a:rPr>
              <a:t>Many Movies can have the same Genre </a:t>
            </a:r>
          </a:p>
          <a:p>
            <a:pPr marL="1100138" lvl="1" indent="-533400" algn="just">
              <a:buFontTx/>
              <a:buAutoNum type="arabicPeriod"/>
            </a:pPr>
            <a:r>
              <a:rPr lang="en-US" altLang="en-US" sz="1800" b="1" dirty="0">
                <a:latin typeface="Times New Roman" panose="02020603050405020304" pitchFamily="18" charset="0"/>
                <a:cs typeface="Times New Roman" panose="02020603050405020304" pitchFamily="18" charset="0"/>
              </a:rPr>
              <a:t>Many Cities can have the same movie</a:t>
            </a:r>
          </a:p>
          <a:p>
            <a:pPr marL="1100138" lvl="1" indent="-533400" algn="just">
              <a:buFontTx/>
              <a:buAutoNum type="arabicPeriod"/>
            </a:pPr>
            <a:r>
              <a:rPr lang="en-US" altLang="en-US" sz="1800" b="1" dirty="0">
                <a:latin typeface="Times New Roman" panose="02020603050405020304" pitchFamily="18" charset="0"/>
                <a:cs typeface="Times New Roman" panose="02020603050405020304" pitchFamily="18" charset="0"/>
              </a:rPr>
              <a:t>Violates 4NF</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a:t>
            </a:r>
          </a:p>
          <a:p>
            <a:pPr marL="609600" indent="-609600" algn="just"/>
            <a:endParaRPr lang="en-US" altLang="en-US" sz="2000" b="1" dirty="0">
              <a:latin typeface="Times New Roman" panose="02020603050405020304" pitchFamily="18" charset="0"/>
              <a:ea typeface="Arial Unicode MS" panose="020B0604020202020204" pitchFamily="34" charset="-128"/>
              <a:cs typeface="Times New Roman" panose="02020603050405020304" pitchFamily="18" charset="0"/>
            </a:endParaRPr>
          </a:p>
          <a:p>
            <a:pPr marL="609600" indent="-609600" algn="just">
              <a:buNone/>
            </a:pPr>
            <a:r>
              <a:rPr lang="en-US" altLang="en-US" sz="2400" b="1" dirty="0">
                <a:latin typeface="Times New Roman" panose="02020603050405020304" pitchFamily="18" charset="0"/>
                <a:ea typeface="Arial Unicode MS" panose="020B0604020202020204" pitchFamily="34" charset="-128"/>
                <a:cs typeface="Times New Roman" panose="02020603050405020304" pitchFamily="18" charset="0"/>
              </a:rPr>
              <a:t> </a:t>
            </a:r>
          </a:p>
          <a:p>
            <a:pPr marL="609600" indent="-609600" algn="just">
              <a:buNone/>
            </a:pPr>
            <a:endParaRPr lang="en-US" altLang="en-US" sz="2400" b="1" dirty="0">
              <a:latin typeface="Times New Roman" panose="02020603050405020304" pitchFamily="18" charset="0"/>
              <a:cs typeface="Times New Roman" panose="02020603050405020304" pitchFamily="18" charset="0"/>
            </a:endParaRPr>
          </a:p>
        </p:txBody>
      </p:sp>
      <p:grpSp>
        <p:nvGrpSpPr>
          <p:cNvPr id="4" name="Group 63"/>
          <p:cNvGrpSpPr>
            <a:grpSpLocks/>
          </p:cNvGrpSpPr>
          <p:nvPr/>
        </p:nvGrpSpPr>
        <p:grpSpPr bwMode="auto">
          <a:xfrm>
            <a:off x="6839139" y="4412621"/>
            <a:ext cx="3505200" cy="1771650"/>
            <a:chOff x="3408" y="3156"/>
            <a:chExt cx="2208" cy="1116"/>
          </a:xfrm>
        </p:grpSpPr>
        <p:grpSp>
          <p:nvGrpSpPr>
            <p:cNvPr id="5" name="Group 24"/>
            <p:cNvGrpSpPr>
              <a:grpSpLocks/>
            </p:cNvGrpSpPr>
            <p:nvPr/>
          </p:nvGrpSpPr>
          <p:grpSpPr bwMode="auto">
            <a:xfrm>
              <a:off x="3408" y="3156"/>
              <a:ext cx="851" cy="191"/>
              <a:chOff x="0" y="403"/>
              <a:chExt cx="963" cy="403"/>
            </a:xfrm>
          </p:grpSpPr>
          <p:sp>
            <p:nvSpPr>
              <p:cNvPr id="57" name="Rectangle 5"/>
              <p:cNvSpPr>
                <a:spLocks noChangeArrowheads="1"/>
              </p:cNvSpPr>
              <p:nvPr/>
            </p:nvSpPr>
            <p:spPr bwMode="auto">
              <a:xfrm>
                <a:off x="43" y="403"/>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latin typeface="Arial Unicode MS" panose="020B0604020202020204" pitchFamily="34" charset="-128"/>
                    <a:ea typeface="Arial Unicode MS" panose="020B0604020202020204" pitchFamily="34" charset="-128"/>
                    <a:cs typeface="Arial Unicode MS" panose="020B0604020202020204" pitchFamily="34" charset="-128"/>
                  </a:rPr>
                  <a:t>Movie</a:t>
                </a:r>
              </a:p>
              <a:p>
                <a:pPr>
                  <a:spcBef>
                    <a:spcPct val="0"/>
                  </a:spcBef>
                  <a:buFontTx/>
                  <a:buNone/>
                </a:pPr>
                <a:endParaRPr lang="en-US" altLang="en-US" sz="1200"/>
              </a:p>
            </p:txBody>
          </p:sp>
          <p:sp>
            <p:nvSpPr>
              <p:cNvPr id="58" name="Rectangle 23"/>
              <p:cNvSpPr>
                <a:spLocks noChangeArrowheads="1"/>
              </p:cNvSpPr>
              <p:nvPr/>
            </p:nvSpPr>
            <p:spPr bwMode="auto">
              <a:xfrm>
                <a:off x="0" y="403"/>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6" name="Group 26"/>
            <p:cNvGrpSpPr>
              <a:grpSpLocks/>
            </p:cNvGrpSpPr>
            <p:nvPr/>
          </p:nvGrpSpPr>
          <p:grpSpPr bwMode="auto">
            <a:xfrm>
              <a:off x="4259" y="3156"/>
              <a:ext cx="797" cy="191"/>
              <a:chOff x="963" y="403"/>
              <a:chExt cx="797" cy="403"/>
            </a:xfrm>
          </p:grpSpPr>
          <p:sp>
            <p:nvSpPr>
              <p:cNvPr id="55" name="Rectangle 6"/>
              <p:cNvSpPr>
                <a:spLocks noChangeArrowheads="1"/>
              </p:cNvSpPr>
              <p:nvPr/>
            </p:nvSpPr>
            <p:spPr bwMode="auto">
              <a:xfrm>
                <a:off x="1006" y="403"/>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latin typeface="Arial Unicode MS" panose="020B0604020202020204" pitchFamily="34" charset="-128"/>
                    <a:ea typeface="Arial Unicode MS" panose="020B0604020202020204" pitchFamily="34" charset="-128"/>
                    <a:cs typeface="Arial Unicode MS" panose="020B0604020202020204" pitchFamily="34" charset="-128"/>
                  </a:rPr>
                  <a:t>ScreeningCity</a:t>
                </a:r>
              </a:p>
              <a:p>
                <a:pPr>
                  <a:spcBef>
                    <a:spcPct val="0"/>
                  </a:spcBef>
                  <a:buFontTx/>
                  <a:buNone/>
                </a:pPr>
                <a:endParaRPr lang="en-US" altLang="en-US" sz="1200"/>
              </a:p>
            </p:txBody>
          </p:sp>
          <p:sp>
            <p:nvSpPr>
              <p:cNvPr id="56" name="Rectangle 25"/>
              <p:cNvSpPr>
                <a:spLocks noChangeArrowheads="1"/>
              </p:cNvSpPr>
              <p:nvPr/>
            </p:nvSpPr>
            <p:spPr bwMode="auto">
              <a:xfrm>
                <a:off x="963" y="403"/>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7" name="Group 28"/>
            <p:cNvGrpSpPr>
              <a:grpSpLocks/>
            </p:cNvGrpSpPr>
            <p:nvPr/>
          </p:nvGrpSpPr>
          <p:grpSpPr bwMode="auto">
            <a:xfrm>
              <a:off x="5056" y="3156"/>
              <a:ext cx="560" cy="191"/>
              <a:chOff x="1760" y="403"/>
              <a:chExt cx="558" cy="403"/>
            </a:xfrm>
          </p:grpSpPr>
          <p:sp>
            <p:nvSpPr>
              <p:cNvPr id="53" name="Rectangle 7"/>
              <p:cNvSpPr>
                <a:spLocks noChangeArrowheads="1"/>
              </p:cNvSpPr>
              <p:nvPr/>
            </p:nvSpPr>
            <p:spPr bwMode="auto">
              <a:xfrm>
                <a:off x="1803" y="403"/>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latin typeface="Arial Unicode MS" panose="020B0604020202020204" pitchFamily="34" charset="-128"/>
                    <a:ea typeface="Arial Unicode MS" panose="020B0604020202020204" pitchFamily="34" charset="-128"/>
                    <a:cs typeface="Arial Unicode MS" panose="020B0604020202020204" pitchFamily="34" charset="-128"/>
                  </a:rPr>
                  <a:t>Genre</a:t>
                </a:r>
              </a:p>
              <a:p>
                <a:pPr>
                  <a:spcBef>
                    <a:spcPct val="0"/>
                  </a:spcBef>
                  <a:buFontTx/>
                  <a:buNone/>
                </a:pPr>
                <a:endParaRPr lang="en-US" altLang="en-US" sz="1200"/>
              </a:p>
            </p:txBody>
          </p:sp>
          <p:sp>
            <p:nvSpPr>
              <p:cNvPr id="54" name="Rectangle 27"/>
              <p:cNvSpPr>
                <a:spLocks noChangeArrowheads="1"/>
              </p:cNvSpPr>
              <p:nvPr/>
            </p:nvSpPr>
            <p:spPr bwMode="auto">
              <a:xfrm>
                <a:off x="1760" y="403"/>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8" name="Group 30"/>
            <p:cNvGrpSpPr>
              <a:grpSpLocks/>
            </p:cNvGrpSpPr>
            <p:nvPr/>
          </p:nvGrpSpPr>
          <p:grpSpPr bwMode="auto">
            <a:xfrm>
              <a:off x="3408" y="3348"/>
              <a:ext cx="851" cy="162"/>
              <a:chOff x="0" y="806"/>
              <a:chExt cx="963" cy="403"/>
            </a:xfrm>
          </p:grpSpPr>
          <p:sp>
            <p:nvSpPr>
              <p:cNvPr id="51" name="Rectangle 8"/>
              <p:cNvSpPr>
                <a:spLocks noChangeArrowheads="1"/>
              </p:cNvSpPr>
              <p:nvPr/>
            </p:nvSpPr>
            <p:spPr bwMode="auto">
              <a:xfrm>
                <a:off x="43" y="806"/>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latin typeface="Arial Unicode MS" panose="020B0604020202020204" pitchFamily="34" charset="-128"/>
                    <a:ea typeface="Arial Unicode MS" panose="020B0604020202020204" pitchFamily="34" charset="-128"/>
                    <a:cs typeface="Arial Unicode MS" panose="020B0604020202020204" pitchFamily="34" charset="-128"/>
                  </a:rPr>
                  <a:t>Hard Code</a:t>
                </a:r>
              </a:p>
              <a:p>
                <a:pPr>
                  <a:spcBef>
                    <a:spcPct val="0"/>
                  </a:spcBef>
                  <a:buFontTx/>
                  <a:buNone/>
                </a:pPr>
                <a:endParaRPr lang="en-US" altLang="en-US" sz="1000" b="0"/>
              </a:p>
            </p:txBody>
          </p:sp>
          <p:sp>
            <p:nvSpPr>
              <p:cNvPr id="52" name="Rectangle 29"/>
              <p:cNvSpPr>
                <a:spLocks noChangeArrowheads="1"/>
              </p:cNvSpPr>
              <p:nvPr/>
            </p:nvSpPr>
            <p:spPr bwMode="auto">
              <a:xfrm>
                <a:off x="0" y="806"/>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9" name="Group 32"/>
            <p:cNvGrpSpPr>
              <a:grpSpLocks/>
            </p:cNvGrpSpPr>
            <p:nvPr/>
          </p:nvGrpSpPr>
          <p:grpSpPr bwMode="auto">
            <a:xfrm>
              <a:off x="4259" y="3348"/>
              <a:ext cx="797" cy="162"/>
              <a:chOff x="963" y="806"/>
              <a:chExt cx="797" cy="403"/>
            </a:xfrm>
          </p:grpSpPr>
          <p:sp>
            <p:nvSpPr>
              <p:cNvPr id="49" name="Rectangle 9"/>
              <p:cNvSpPr>
                <a:spLocks noChangeArrowheads="1"/>
              </p:cNvSpPr>
              <p:nvPr/>
            </p:nvSpPr>
            <p:spPr bwMode="auto">
              <a:xfrm>
                <a:off x="1006" y="806"/>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latin typeface="Arial Unicode MS" panose="020B0604020202020204" pitchFamily="34" charset="-128"/>
                    <a:ea typeface="Arial Unicode MS" panose="020B0604020202020204" pitchFamily="34" charset="-128"/>
                    <a:cs typeface="Arial Unicode MS" panose="020B0604020202020204" pitchFamily="34" charset="-128"/>
                  </a:rPr>
                  <a:t>Los Angles</a:t>
                </a:r>
              </a:p>
              <a:p>
                <a:pPr>
                  <a:spcBef>
                    <a:spcPct val="0"/>
                  </a:spcBef>
                  <a:buFontTx/>
                  <a:buNone/>
                </a:pPr>
                <a:endParaRPr lang="en-US" altLang="en-US" sz="1000" b="0"/>
              </a:p>
            </p:txBody>
          </p:sp>
          <p:sp>
            <p:nvSpPr>
              <p:cNvPr id="50" name="Rectangle 31"/>
              <p:cNvSpPr>
                <a:spLocks noChangeArrowheads="1"/>
              </p:cNvSpPr>
              <p:nvPr/>
            </p:nvSpPr>
            <p:spPr bwMode="auto">
              <a:xfrm>
                <a:off x="963" y="806"/>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0" name="Group 34"/>
            <p:cNvGrpSpPr>
              <a:grpSpLocks/>
            </p:cNvGrpSpPr>
            <p:nvPr/>
          </p:nvGrpSpPr>
          <p:grpSpPr bwMode="auto">
            <a:xfrm>
              <a:off x="5056" y="3348"/>
              <a:ext cx="560" cy="162"/>
              <a:chOff x="1760" y="806"/>
              <a:chExt cx="558" cy="403"/>
            </a:xfrm>
          </p:grpSpPr>
          <p:sp>
            <p:nvSpPr>
              <p:cNvPr id="47" name="Rectangle 10"/>
              <p:cNvSpPr>
                <a:spLocks noChangeArrowheads="1"/>
              </p:cNvSpPr>
              <p:nvPr/>
            </p:nvSpPr>
            <p:spPr bwMode="auto">
              <a:xfrm>
                <a:off x="1803" y="806"/>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latin typeface="Arial Unicode MS" panose="020B0604020202020204" pitchFamily="34" charset="-128"/>
                    <a:ea typeface="Arial Unicode MS" panose="020B0604020202020204" pitchFamily="34" charset="-128"/>
                    <a:cs typeface="Arial Unicode MS" panose="020B0604020202020204" pitchFamily="34" charset="-128"/>
                  </a:rPr>
                  <a:t>Comedy</a:t>
                </a:r>
              </a:p>
              <a:p>
                <a:pPr>
                  <a:spcBef>
                    <a:spcPct val="0"/>
                  </a:spcBef>
                  <a:buFontTx/>
                  <a:buNone/>
                </a:pPr>
                <a:endParaRPr lang="en-US" altLang="en-US" sz="1000" b="0"/>
              </a:p>
            </p:txBody>
          </p:sp>
          <p:sp>
            <p:nvSpPr>
              <p:cNvPr id="48" name="Rectangle 33"/>
              <p:cNvSpPr>
                <a:spLocks noChangeArrowheads="1"/>
              </p:cNvSpPr>
              <p:nvPr/>
            </p:nvSpPr>
            <p:spPr bwMode="auto">
              <a:xfrm>
                <a:off x="1760" y="806"/>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1" name="Group 36"/>
            <p:cNvGrpSpPr>
              <a:grpSpLocks/>
            </p:cNvGrpSpPr>
            <p:nvPr/>
          </p:nvGrpSpPr>
          <p:grpSpPr bwMode="auto">
            <a:xfrm>
              <a:off x="3408" y="3510"/>
              <a:ext cx="851" cy="181"/>
              <a:chOff x="0" y="1209"/>
              <a:chExt cx="963" cy="403"/>
            </a:xfrm>
          </p:grpSpPr>
          <p:sp>
            <p:nvSpPr>
              <p:cNvPr id="45" name="Rectangle 11"/>
              <p:cNvSpPr>
                <a:spLocks noChangeArrowheads="1"/>
              </p:cNvSpPr>
              <p:nvPr/>
            </p:nvSpPr>
            <p:spPr bwMode="auto">
              <a:xfrm>
                <a:off x="43" y="1209"/>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latin typeface="Arial Unicode MS" panose="020B0604020202020204" pitchFamily="34" charset="-128"/>
                    <a:ea typeface="Arial Unicode MS" panose="020B0604020202020204" pitchFamily="34" charset="-128"/>
                    <a:cs typeface="Arial Unicode MS" panose="020B0604020202020204" pitchFamily="34" charset="-128"/>
                  </a:rPr>
                  <a:t>Hard Code</a:t>
                </a:r>
              </a:p>
              <a:p>
                <a:pPr>
                  <a:spcBef>
                    <a:spcPct val="0"/>
                  </a:spcBef>
                  <a:buFontTx/>
                  <a:buNone/>
                </a:pPr>
                <a:endParaRPr lang="en-US" altLang="en-US" sz="1000" b="0"/>
              </a:p>
            </p:txBody>
          </p:sp>
          <p:sp>
            <p:nvSpPr>
              <p:cNvPr id="46" name="Rectangle 35"/>
              <p:cNvSpPr>
                <a:spLocks noChangeArrowheads="1"/>
              </p:cNvSpPr>
              <p:nvPr/>
            </p:nvSpPr>
            <p:spPr bwMode="auto">
              <a:xfrm>
                <a:off x="0" y="1209"/>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2" name="Group 38"/>
            <p:cNvGrpSpPr>
              <a:grpSpLocks/>
            </p:cNvGrpSpPr>
            <p:nvPr/>
          </p:nvGrpSpPr>
          <p:grpSpPr bwMode="auto">
            <a:xfrm>
              <a:off x="4259" y="3510"/>
              <a:ext cx="797" cy="181"/>
              <a:chOff x="963" y="1209"/>
              <a:chExt cx="797" cy="403"/>
            </a:xfrm>
          </p:grpSpPr>
          <p:sp>
            <p:nvSpPr>
              <p:cNvPr id="43" name="Rectangle 12"/>
              <p:cNvSpPr>
                <a:spLocks noChangeArrowheads="1"/>
              </p:cNvSpPr>
              <p:nvPr/>
            </p:nvSpPr>
            <p:spPr bwMode="auto">
              <a:xfrm>
                <a:off x="1006" y="1209"/>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latin typeface="Arial Unicode MS" panose="020B0604020202020204" pitchFamily="34" charset="-128"/>
                    <a:ea typeface="Arial Unicode MS" panose="020B0604020202020204" pitchFamily="34" charset="-128"/>
                    <a:cs typeface="Arial Unicode MS" panose="020B0604020202020204" pitchFamily="34" charset="-128"/>
                  </a:rPr>
                  <a:t>New York</a:t>
                </a:r>
              </a:p>
              <a:p>
                <a:pPr>
                  <a:spcBef>
                    <a:spcPct val="0"/>
                  </a:spcBef>
                  <a:buFontTx/>
                  <a:buNone/>
                </a:pPr>
                <a:endParaRPr lang="en-US" altLang="en-US" sz="1000" b="0"/>
              </a:p>
            </p:txBody>
          </p:sp>
          <p:sp>
            <p:nvSpPr>
              <p:cNvPr id="44" name="Rectangle 37"/>
              <p:cNvSpPr>
                <a:spLocks noChangeArrowheads="1"/>
              </p:cNvSpPr>
              <p:nvPr/>
            </p:nvSpPr>
            <p:spPr bwMode="auto">
              <a:xfrm>
                <a:off x="963" y="1209"/>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3" name="Group 40"/>
            <p:cNvGrpSpPr>
              <a:grpSpLocks/>
            </p:cNvGrpSpPr>
            <p:nvPr/>
          </p:nvGrpSpPr>
          <p:grpSpPr bwMode="auto">
            <a:xfrm>
              <a:off x="5056" y="3510"/>
              <a:ext cx="560" cy="181"/>
              <a:chOff x="1760" y="1209"/>
              <a:chExt cx="558" cy="403"/>
            </a:xfrm>
          </p:grpSpPr>
          <p:sp>
            <p:nvSpPr>
              <p:cNvPr id="41" name="Rectangle 13"/>
              <p:cNvSpPr>
                <a:spLocks noChangeArrowheads="1"/>
              </p:cNvSpPr>
              <p:nvPr/>
            </p:nvSpPr>
            <p:spPr bwMode="auto">
              <a:xfrm>
                <a:off x="1803" y="1209"/>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latin typeface="Arial Unicode MS" panose="020B0604020202020204" pitchFamily="34" charset="-128"/>
                    <a:ea typeface="Arial Unicode MS" panose="020B0604020202020204" pitchFamily="34" charset="-128"/>
                    <a:cs typeface="Arial Unicode MS" panose="020B0604020202020204" pitchFamily="34" charset="-128"/>
                  </a:rPr>
                  <a:t>Comedy</a:t>
                </a:r>
              </a:p>
              <a:p>
                <a:pPr>
                  <a:spcBef>
                    <a:spcPct val="0"/>
                  </a:spcBef>
                  <a:buFontTx/>
                  <a:buNone/>
                </a:pPr>
                <a:endParaRPr lang="en-US" altLang="en-US" sz="1000" b="0"/>
              </a:p>
            </p:txBody>
          </p:sp>
          <p:sp>
            <p:nvSpPr>
              <p:cNvPr id="42" name="Rectangle 39"/>
              <p:cNvSpPr>
                <a:spLocks noChangeArrowheads="1"/>
              </p:cNvSpPr>
              <p:nvPr/>
            </p:nvSpPr>
            <p:spPr bwMode="auto">
              <a:xfrm>
                <a:off x="1760" y="1209"/>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4" name="Group 42"/>
            <p:cNvGrpSpPr>
              <a:grpSpLocks/>
            </p:cNvGrpSpPr>
            <p:nvPr/>
          </p:nvGrpSpPr>
          <p:grpSpPr bwMode="auto">
            <a:xfrm>
              <a:off x="3408" y="3690"/>
              <a:ext cx="851" cy="200"/>
              <a:chOff x="0" y="1612"/>
              <a:chExt cx="963" cy="403"/>
            </a:xfrm>
          </p:grpSpPr>
          <p:sp>
            <p:nvSpPr>
              <p:cNvPr id="39" name="Rectangle 14"/>
              <p:cNvSpPr>
                <a:spLocks noChangeArrowheads="1"/>
              </p:cNvSpPr>
              <p:nvPr/>
            </p:nvSpPr>
            <p:spPr bwMode="auto">
              <a:xfrm>
                <a:off x="43" y="1612"/>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latin typeface="Arial Unicode MS" panose="020B0604020202020204" pitchFamily="34" charset="-128"/>
                    <a:ea typeface="Arial Unicode MS" panose="020B0604020202020204" pitchFamily="34" charset="-128"/>
                    <a:cs typeface="Arial Unicode MS" panose="020B0604020202020204" pitchFamily="34" charset="-128"/>
                  </a:rPr>
                  <a:t>Bill Durham</a:t>
                </a:r>
              </a:p>
              <a:p>
                <a:pPr>
                  <a:spcBef>
                    <a:spcPct val="0"/>
                  </a:spcBef>
                  <a:buFontTx/>
                  <a:buNone/>
                </a:pPr>
                <a:endParaRPr lang="en-US" altLang="en-US" sz="1000" b="0"/>
              </a:p>
            </p:txBody>
          </p:sp>
          <p:sp>
            <p:nvSpPr>
              <p:cNvPr id="40" name="Rectangle 41"/>
              <p:cNvSpPr>
                <a:spLocks noChangeArrowheads="1"/>
              </p:cNvSpPr>
              <p:nvPr/>
            </p:nvSpPr>
            <p:spPr bwMode="auto">
              <a:xfrm>
                <a:off x="0" y="1612"/>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5" name="Group 44"/>
            <p:cNvGrpSpPr>
              <a:grpSpLocks/>
            </p:cNvGrpSpPr>
            <p:nvPr/>
          </p:nvGrpSpPr>
          <p:grpSpPr bwMode="auto">
            <a:xfrm>
              <a:off x="4259" y="3690"/>
              <a:ext cx="797" cy="200"/>
              <a:chOff x="963" y="1612"/>
              <a:chExt cx="797" cy="403"/>
            </a:xfrm>
          </p:grpSpPr>
          <p:sp>
            <p:nvSpPr>
              <p:cNvPr id="37" name="Rectangle 15"/>
              <p:cNvSpPr>
                <a:spLocks noChangeArrowheads="1"/>
              </p:cNvSpPr>
              <p:nvPr/>
            </p:nvSpPr>
            <p:spPr bwMode="auto">
              <a:xfrm>
                <a:off x="1006" y="1612"/>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latin typeface="Arial Unicode MS" panose="020B0604020202020204" pitchFamily="34" charset="-128"/>
                    <a:ea typeface="Arial Unicode MS" panose="020B0604020202020204" pitchFamily="34" charset="-128"/>
                    <a:cs typeface="Arial Unicode MS" panose="020B0604020202020204" pitchFamily="34" charset="-128"/>
                  </a:rPr>
                  <a:t>Santa Cruz</a:t>
                </a:r>
              </a:p>
              <a:p>
                <a:pPr>
                  <a:spcBef>
                    <a:spcPct val="0"/>
                  </a:spcBef>
                  <a:buFontTx/>
                  <a:buNone/>
                </a:pPr>
                <a:endParaRPr lang="en-US" altLang="en-US" sz="1000" b="0"/>
              </a:p>
            </p:txBody>
          </p:sp>
          <p:sp>
            <p:nvSpPr>
              <p:cNvPr id="38" name="Rectangle 43"/>
              <p:cNvSpPr>
                <a:spLocks noChangeArrowheads="1"/>
              </p:cNvSpPr>
              <p:nvPr/>
            </p:nvSpPr>
            <p:spPr bwMode="auto">
              <a:xfrm>
                <a:off x="963" y="1612"/>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6" name="Group 46"/>
            <p:cNvGrpSpPr>
              <a:grpSpLocks/>
            </p:cNvGrpSpPr>
            <p:nvPr/>
          </p:nvGrpSpPr>
          <p:grpSpPr bwMode="auto">
            <a:xfrm>
              <a:off x="5056" y="3690"/>
              <a:ext cx="560" cy="200"/>
              <a:chOff x="1760" y="1612"/>
              <a:chExt cx="558" cy="403"/>
            </a:xfrm>
          </p:grpSpPr>
          <p:sp>
            <p:nvSpPr>
              <p:cNvPr id="35" name="Rectangle 16"/>
              <p:cNvSpPr>
                <a:spLocks noChangeArrowheads="1"/>
              </p:cNvSpPr>
              <p:nvPr/>
            </p:nvSpPr>
            <p:spPr bwMode="auto">
              <a:xfrm>
                <a:off x="1803" y="1612"/>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latin typeface="Arial Unicode MS" panose="020B0604020202020204" pitchFamily="34" charset="-128"/>
                    <a:ea typeface="Arial Unicode MS" panose="020B0604020202020204" pitchFamily="34" charset="-128"/>
                    <a:cs typeface="Arial Unicode MS" panose="020B0604020202020204" pitchFamily="34" charset="-128"/>
                  </a:rPr>
                  <a:t>Drama</a:t>
                </a:r>
              </a:p>
              <a:p>
                <a:pPr>
                  <a:spcBef>
                    <a:spcPct val="0"/>
                  </a:spcBef>
                  <a:buFontTx/>
                  <a:buNone/>
                </a:pPr>
                <a:endParaRPr lang="en-US" altLang="en-US" sz="1000" b="0"/>
              </a:p>
            </p:txBody>
          </p:sp>
          <p:sp>
            <p:nvSpPr>
              <p:cNvPr id="36" name="Rectangle 45"/>
              <p:cNvSpPr>
                <a:spLocks noChangeArrowheads="1"/>
              </p:cNvSpPr>
              <p:nvPr/>
            </p:nvSpPr>
            <p:spPr bwMode="auto">
              <a:xfrm>
                <a:off x="1760" y="1612"/>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7" name="Group 48"/>
            <p:cNvGrpSpPr>
              <a:grpSpLocks/>
            </p:cNvGrpSpPr>
            <p:nvPr/>
          </p:nvGrpSpPr>
          <p:grpSpPr bwMode="auto">
            <a:xfrm>
              <a:off x="3408" y="3888"/>
              <a:ext cx="851" cy="171"/>
              <a:chOff x="0" y="2015"/>
              <a:chExt cx="963" cy="403"/>
            </a:xfrm>
          </p:grpSpPr>
          <p:sp>
            <p:nvSpPr>
              <p:cNvPr id="33" name="Rectangle 17"/>
              <p:cNvSpPr>
                <a:spLocks noChangeArrowheads="1"/>
              </p:cNvSpPr>
              <p:nvPr/>
            </p:nvSpPr>
            <p:spPr bwMode="auto">
              <a:xfrm>
                <a:off x="43" y="2015"/>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latin typeface="Arial Unicode MS" panose="020B0604020202020204" pitchFamily="34" charset="-128"/>
                    <a:ea typeface="Arial Unicode MS" panose="020B0604020202020204" pitchFamily="34" charset="-128"/>
                    <a:cs typeface="Arial Unicode MS" panose="020B0604020202020204" pitchFamily="34" charset="-128"/>
                  </a:rPr>
                  <a:t>Bill Durham</a:t>
                </a:r>
              </a:p>
              <a:p>
                <a:pPr>
                  <a:spcBef>
                    <a:spcPct val="0"/>
                  </a:spcBef>
                  <a:buFontTx/>
                  <a:buNone/>
                </a:pPr>
                <a:endParaRPr lang="en-US" altLang="en-US" sz="1000" b="0"/>
              </a:p>
            </p:txBody>
          </p:sp>
          <p:sp>
            <p:nvSpPr>
              <p:cNvPr id="34" name="Rectangle 47"/>
              <p:cNvSpPr>
                <a:spLocks noChangeArrowheads="1"/>
              </p:cNvSpPr>
              <p:nvPr/>
            </p:nvSpPr>
            <p:spPr bwMode="auto">
              <a:xfrm>
                <a:off x="0" y="2015"/>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8" name="Group 50"/>
            <p:cNvGrpSpPr>
              <a:grpSpLocks/>
            </p:cNvGrpSpPr>
            <p:nvPr/>
          </p:nvGrpSpPr>
          <p:grpSpPr bwMode="auto">
            <a:xfrm>
              <a:off x="4259" y="3888"/>
              <a:ext cx="797" cy="171"/>
              <a:chOff x="963" y="2015"/>
              <a:chExt cx="797" cy="403"/>
            </a:xfrm>
          </p:grpSpPr>
          <p:sp>
            <p:nvSpPr>
              <p:cNvPr id="31" name="Rectangle 18"/>
              <p:cNvSpPr>
                <a:spLocks noChangeArrowheads="1"/>
              </p:cNvSpPr>
              <p:nvPr/>
            </p:nvSpPr>
            <p:spPr bwMode="auto">
              <a:xfrm>
                <a:off x="1006" y="2015"/>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latin typeface="Arial Unicode MS" panose="020B0604020202020204" pitchFamily="34" charset="-128"/>
                    <a:ea typeface="Arial Unicode MS" panose="020B0604020202020204" pitchFamily="34" charset="-128"/>
                    <a:cs typeface="Arial Unicode MS" panose="020B0604020202020204" pitchFamily="34" charset="-128"/>
                  </a:rPr>
                  <a:t>Durham</a:t>
                </a:r>
              </a:p>
              <a:p>
                <a:pPr>
                  <a:spcBef>
                    <a:spcPct val="0"/>
                  </a:spcBef>
                  <a:buFontTx/>
                  <a:buNone/>
                </a:pPr>
                <a:endParaRPr lang="en-US" altLang="en-US" sz="1000" b="0"/>
              </a:p>
            </p:txBody>
          </p:sp>
          <p:sp>
            <p:nvSpPr>
              <p:cNvPr id="32" name="Rectangle 49"/>
              <p:cNvSpPr>
                <a:spLocks noChangeArrowheads="1"/>
              </p:cNvSpPr>
              <p:nvPr/>
            </p:nvSpPr>
            <p:spPr bwMode="auto">
              <a:xfrm>
                <a:off x="963" y="2015"/>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9" name="Group 52"/>
            <p:cNvGrpSpPr>
              <a:grpSpLocks/>
            </p:cNvGrpSpPr>
            <p:nvPr/>
          </p:nvGrpSpPr>
          <p:grpSpPr bwMode="auto">
            <a:xfrm>
              <a:off x="5056" y="3888"/>
              <a:ext cx="560" cy="171"/>
              <a:chOff x="1760" y="2015"/>
              <a:chExt cx="558" cy="403"/>
            </a:xfrm>
          </p:grpSpPr>
          <p:sp>
            <p:nvSpPr>
              <p:cNvPr id="29" name="Rectangle 19"/>
              <p:cNvSpPr>
                <a:spLocks noChangeArrowheads="1"/>
              </p:cNvSpPr>
              <p:nvPr/>
            </p:nvSpPr>
            <p:spPr bwMode="auto">
              <a:xfrm>
                <a:off x="1803" y="2015"/>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latin typeface="Arial Unicode MS" panose="020B0604020202020204" pitchFamily="34" charset="-128"/>
                    <a:ea typeface="Arial Unicode MS" panose="020B0604020202020204" pitchFamily="34" charset="-128"/>
                    <a:cs typeface="Arial Unicode MS" panose="020B0604020202020204" pitchFamily="34" charset="-128"/>
                  </a:rPr>
                  <a:t>Drama</a:t>
                </a:r>
              </a:p>
              <a:p>
                <a:pPr>
                  <a:spcBef>
                    <a:spcPct val="0"/>
                  </a:spcBef>
                  <a:buFontTx/>
                  <a:buNone/>
                </a:pPr>
                <a:endParaRPr lang="en-US" altLang="en-US" sz="1000" b="0"/>
              </a:p>
            </p:txBody>
          </p:sp>
          <p:sp>
            <p:nvSpPr>
              <p:cNvPr id="30" name="Rectangle 51"/>
              <p:cNvSpPr>
                <a:spLocks noChangeArrowheads="1"/>
              </p:cNvSpPr>
              <p:nvPr/>
            </p:nvSpPr>
            <p:spPr bwMode="auto">
              <a:xfrm>
                <a:off x="1760" y="2015"/>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20" name="Group 54"/>
            <p:cNvGrpSpPr>
              <a:grpSpLocks/>
            </p:cNvGrpSpPr>
            <p:nvPr/>
          </p:nvGrpSpPr>
          <p:grpSpPr bwMode="auto">
            <a:xfrm>
              <a:off x="3408" y="4059"/>
              <a:ext cx="851" cy="213"/>
              <a:chOff x="0" y="2418"/>
              <a:chExt cx="963" cy="403"/>
            </a:xfrm>
          </p:grpSpPr>
          <p:sp>
            <p:nvSpPr>
              <p:cNvPr id="27" name="Rectangle 20"/>
              <p:cNvSpPr>
                <a:spLocks noChangeArrowheads="1"/>
              </p:cNvSpPr>
              <p:nvPr/>
            </p:nvSpPr>
            <p:spPr bwMode="auto">
              <a:xfrm>
                <a:off x="43" y="2418"/>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latin typeface="Arial Unicode MS" panose="020B0604020202020204" pitchFamily="34" charset="-128"/>
                    <a:ea typeface="Arial Unicode MS" panose="020B0604020202020204" pitchFamily="34" charset="-128"/>
                    <a:cs typeface="Arial Unicode MS" panose="020B0604020202020204" pitchFamily="34" charset="-128"/>
                  </a:rPr>
                  <a:t>The Code Warrier</a:t>
                </a:r>
              </a:p>
              <a:p>
                <a:pPr>
                  <a:spcBef>
                    <a:spcPct val="0"/>
                  </a:spcBef>
                  <a:buFontTx/>
                  <a:buNone/>
                </a:pPr>
                <a:endParaRPr lang="en-US" altLang="en-US" sz="1000" b="0"/>
              </a:p>
            </p:txBody>
          </p:sp>
          <p:sp>
            <p:nvSpPr>
              <p:cNvPr id="28" name="Rectangle 53"/>
              <p:cNvSpPr>
                <a:spLocks noChangeArrowheads="1"/>
              </p:cNvSpPr>
              <p:nvPr/>
            </p:nvSpPr>
            <p:spPr bwMode="auto">
              <a:xfrm>
                <a:off x="0" y="2418"/>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21" name="Group 56"/>
            <p:cNvGrpSpPr>
              <a:grpSpLocks/>
            </p:cNvGrpSpPr>
            <p:nvPr/>
          </p:nvGrpSpPr>
          <p:grpSpPr bwMode="auto">
            <a:xfrm>
              <a:off x="4259" y="4059"/>
              <a:ext cx="797" cy="213"/>
              <a:chOff x="963" y="2418"/>
              <a:chExt cx="797" cy="403"/>
            </a:xfrm>
          </p:grpSpPr>
          <p:sp>
            <p:nvSpPr>
              <p:cNvPr id="25" name="Rectangle 21"/>
              <p:cNvSpPr>
                <a:spLocks noChangeArrowheads="1"/>
              </p:cNvSpPr>
              <p:nvPr/>
            </p:nvSpPr>
            <p:spPr bwMode="auto">
              <a:xfrm>
                <a:off x="1006" y="2418"/>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latin typeface="Arial Unicode MS" panose="020B0604020202020204" pitchFamily="34" charset="-128"/>
                    <a:ea typeface="Arial Unicode MS" panose="020B0604020202020204" pitchFamily="34" charset="-128"/>
                    <a:cs typeface="Arial Unicode MS" panose="020B0604020202020204" pitchFamily="34" charset="-128"/>
                  </a:rPr>
                  <a:t>New York</a:t>
                </a:r>
              </a:p>
              <a:p>
                <a:pPr>
                  <a:spcBef>
                    <a:spcPct val="0"/>
                  </a:spcBef>
                  <a:buFontTx/>
                  <a:buNone/>
                </a:pPr>
                <a:endParaRPr lang="en-US" altLang="en-US" sz="1000" b="0"/>
              </a:p>
            </p:txBody>
          </p:sp>
          <p:sp>
            <p:nvSpPr>
              <p:cNvPr id="26" name="Rectangle 55"/>
              <p:cNvSpPr>
                <a:spLocks noChangeArrowheads="1"/>
              </p:cNvSpPr>
              <p:nvPr/>
            </p:nvSpPr>
            <p:spPr bwMode="auto">
              <a:xfrm>
                <a:off x="963" y="2418"/>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22" name="Group 58"/>
            <p:cNvGrpSpPr>
              <a:grpSpLocks/>
            </p:cNvGrpSpPr>
            <p:nvPr/>
          </p:nvGrpSpPr>
          <p:grpSpPr bwMode="auto">
            <a:xfrm>
              <a:off x="5056" y="4059"/>
              <a:ext cx="560" cy="213"/>
              <a:chOff x="1760" y="2418"/>
              <a:chExt cx="558" cy="403"/>
            </a:xfrm>
          </p:grpSpPr>
          <p:sp>
            <p:nvSpPr>
              <p:cNvPr id="23" name="Rectangle 22"/>
              <p:cNvSpPr>
                <a:spLocks noChangeArrowheads="1"/>
              </p:cNvSpPr>
              <p:nvPr/>
            </p:nvSpPr>
            <p:spPr bwMode="auto">
              <a:xfrm>
                <a:off x="1803" y="2418"/>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latin typeface="Arial Unicode MS" panose="020B0604020202020204" pitchFamily="34" charset="-128"/>
                    <a:ea typeface="Arial Unicode MS" panose="020B0604020202020204" pitchFamily="34" charset="-128"/>
                    <a:cs typeface="Arial Unicode MS" panose="020B0604020202020204" pitchFamily="34" charset="-128"/>
                  </a:rPr>
                  <a:t>Horror</a:t>
                </a:r>
              </a:p>
              <a:p>
                <a:pPr>
                  <a:spcBef>
                    <a:spcPct val="0"/>
                  </a:spcBef>
                  <a:buFontTx/>
                  <a:buNone/>
                </a:pPr>
                <a:endParaRPr lang="en-US" altLang="en-US" sz="1000" b="0"/>
              </a:p>
            </p:txBody>
          </p:sp>
          <p:sp>
            <p:nvSpPr>
              <p:cNvPr id="24" name="Rectangle 57"/>
              <p:cNvSpPr>
                <a:spLocks noChangeArrowheads="1"/>
              </p:cNvSpPr>
              <p:nvPr/>
            </p:nvSpPr>
            <p:spPr bwMode="auto">
              <a:xfrm>
                <a:off x="1760" y="2418"/>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spTree>
    <p:extLst>
      <p:ext uri="{BB962C8B-B14F-4D97-AF65-F5344CB8AC3E}">
        <p14:creationId xmlns:p14="http://schemas.microsoft.com/office/powerpoint/2010/main" val="52774843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bg1"/>
                </a:solidFill>
                <a:latin typeface="Times New Roman" panose="02020603050405020304" pitchFamily="18" charset="0"/>
                <a:cs typeface="Times New Roman" panose="02020603050405020304" pitchFamily="18" charset="0"/>
              </a:rPr>
              <a:t>Fourth Normal Form  (4NF) </a:t>
            </a:r>
          </a:p>
        </p:txBody>
      </p:sp>
      <p:sp>
        <p:nvSpPr>
          <p:cNvPr id="3" name="Content Placeholder 2"/>
          <p:cNvSpPr>
            <a:spLocks noGrp="1"/>
          </p:cNvSpPr>
          <p:nvPr>
            <p:ph idx="1"/>
          </p:nvPr>
        </p:nvSpPr>
        <p:spPr>
          <a:xfrm>
            <a:off x="443620" y="2190939"/>
            <a:ext cx="9472747" cy="3828861"/>
          </a:xfrm>
        </p:spPr>
        <p:txBody>
          <a:bodyPr>
            <a:normAutofit fontScale="77500" lnSpcReduction="20000"/>
          </a:bodyPr>
          <a:lstStyle/>
          <a:p>
            <a:pPr marL="609600" indent="-609600" algn="just">
              <a:buNone/>
            </a:pPr>
            <a:r>
              <a:rPr lang="en-US" altLang="en-US" sz="2000" b="1" dirty="0">
                <a:solidFill>
                  <a:srgbClr val="CC0000"/>
                </a:solidFill>
                <a:latin typeface="Arial Unicode MS" panose="020B0604020202020204" pitchFamily="34" charset="-128"/>
                <a:cs typeface="Times New Roman" panose="02020603050405020304" pitchFamily="18" charset="0"/>
              </a:rPr>
              <a:t>Example 2 (Not in 4NF) </a:t>
            </a:r>
          </a:p>
          <a:p>
            <a:pPr marL="609600" indent="-609600" algn="just">
              <a:buNone/>
            </a:pPr>
            <a:r>
              <a:rPr lang="en-US" altLang="en-US" sz="2000" b="1" dirty="0">
                <a:latin typeface="Arial Unicode MS" panose="020B0604020202020204" pitchFamily="34" charset="-128"/>
                <a:ea typeface="Arial Unicode MS" panose="020B0604020202020204" pitchFamily="34" charset="-128"/>
                <a:cs typeface="Arial Unicode MS" panose="020B0604020202020204" pitchFamily="34" charset="-128"/>
              </a:rPr>
              <a:t>Scheme </a:t>
            </a:r>
            <a:r>
              <a:rPr lang="en-US" altLang="en-US" sz="2000" b="1" dirty="0">
                <a:ea typeface="Arial Unicode MS" panose="020B0604020202020204" pitchFamily="34" charset="-128"/>
                <a:cs typeface="Arial Unicode MS" panose="020B0604020202020204" pitchFamily="34" charset="-128"/>
                <a:sym typeface="Wingdings" panose="05000000000000000000" pitchFamily="2" charset="2"/>
              </a:rPr>
              <a:t></a:t>
            </a:r>
            <a:r>
              <a:rPr lang="en-US" altLang="en-US" sz="2000" b="1" dirty="0">
                <a:latin typeface="Arial Unicode MS" panose="020B0604020202020204" pitchFamily="34" charset="-128"/>
                <a:ea typeface="Arial Unicode MS" panose="020B0604020202020204" pitchFamily="34" charset="-128"/>
                <a:cs typeface="Arial Unicode MS" panose="020B0604020202020204" pitchFamily="34" charset="-128"/>
              </a:rPr>
              <a:t> {Manager, Child, Employee} </a:t>
            </a:r>
          </a:p>
          <a:p>
            <a:pPr marL="1100138" lvl="1" indent="-533400" algn="just">
              <a:buFontTx/>
              <a:buAutoNum type="arabicPeriod"/>
            </a:pPr>
            <a:r>
              <a:rPr lang="en-US" altLang="en-US" b="1" dirty="0">
                <a:latin typeface="Arial Unicode MS" panose="020B0604020202020204" pitchFamily="34" charset="-128"/>
                <a:ea typeface="Arial Unicode MS" panose="020B0604020202020204" pitchFamily="34" charset="-128"/>
                <a:cs typeface="Arial Unicode MS" panose="020B0604020202020204" pitchFamily="34" charset="-128"/>
              </a:rPr>
              <a:t>Primary Key </a:t>
            </a:r>
            <a:r>
              <a:rPr lang="en-US" altLang="en-US" b="1" dirty="0">
                <a:ea typeface="Arial Unicode MS" panose="020B0604020202020204" pitchFamily="34" charset="-128"/>
                <a:cs typeface="Arial Unicode MS" panose="020B0604020202020204" pitchFamily="34" charset="-128"/>
                <a:sym typeface="Wingdings" panose="05000000000000000000" pitchFamily="2" charset="2"/>
              </a:rPr>
              <a:t></a:t>
            </a:r>
            <a:r>
              <a:rPr lang="en-US" altLang="en-US" b="1" dirty="0">
                <a:latin typeface="Arial Unicode MS" panose="020B0604020202020204" pitchFamily="34" charset="-128"/>
                <a:ea typeface="Arial Unicode MS" panose="020B0604020202020204" pitchFamily="34" charset="-128"/>
                <a:cs typeface="Arial Unicode MS" panose="020B0604020202020204" pitchFamily="34" charset="-128"/>
              </a:rPr>
              <a:t> {Manager, Child, Employee}</a:t>
            </a:r>
          </a:p>
          <a:p>
            <a:pPr marL="1100138" lvl="1" indent="-533400" algn="just">
              <a:buFontTx/>
              <a:buAutoNum type="arabicPeriod"/>
            </a:pPr>
            <a:r>
              <a:rPr lang="en-US" altLang="en-US" b="1" dirty="0">
                <a:latin typeface="Arial Unicode MS" panose="020B0604020202020204" pitchFamily="34" charset="-128"/>
                <a:ea typeface="Arial Unicode MS" panose="020B0604020202020204" pitchFamily="34" charset="-128"/>
                <a:cs typeface="Arial Unicode MS" panose="020B0604020202020204" pitchFamily="34" charset="-128"/>
              </a:rPr>
              <a:t>Each manager can have more than one child </a:t>
            </a:r>
          </a:p>
          <a:p>
            <a:pPr marL="1100138" lvl="1" indent="-533400" algn="just">
              <a:buFontTx/>
              <a:buAutoNum type="arabicPeriod"/>
            </a:pPr>
            <a:r>
              <a:rPr lang="en-US" altLang="en-US" b="1" dirty="0">
                <a:latin typeface="Arial Unicode MS" panose="020B0604020202020204" pitchFamily="34" charset="-128"/>
                <a:ea typeface="Arial Unicode MS" panose="020B0604020202020204" pitchFamily="34" charset="-128"/>
                <a:cs typeface="Arial Unicode MS" panose="020B0604020202020204" pitchFamily="34" charset="-128"/>
              </a:rPr>
              <a:t>Each manager can supervise more than one employee</a:t>
            </a:r>
          </a:p>
          <a:p>
            <a:pPr marL="1100138" lvl="1" indent="-533400" algn="just">
              <a:buFontTx/>
              <a:buAutoNum type="arabicPeriod"/>
            </a:pPr>
            <a:r>
              <a:rPr lang="en-US" altLang="en-US" b="1" dirty="0">
                <a:latin typeface="Arial Unicode MS" panose="020B0604020202020204" pitchFamily="34" charset="-128"/>
                <a:ea typeface="Arial Unicode MS" panose="020B0604020202020204" pitchFamily="34" charset="-128"/>
                <a:cs typeface="Arial Unicode MS" panose="020B0604020202020204" pitchFamily="34" charset="-128"/>
              </a:rPr>
              <a:t>4NF Violated</a:t>
            </a:r>
          </a:p>
          <a:p>
            <a:pPr marL="1100138" lvl="1" indent="-533400" algn="just">
              <a:buNone/>
            </a:pPr>
            <a:endParaRPr lang="en-US" altLang="en-US"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609600" indent="-609600" algn="just">
              <a:buNone/>
            </a:pPr>
            <a:r>
              <a:rPr lang="en-US" altLang="en-US" sz="2000" b="1" dirty="0">
                <a:solidFill>
                  <a:srgbClr val="CC0000"/>
                </a:solidFill>
                <a:latin typeface="Arial Unicode MS" panose="020B0604020202020204" pitchFamily="34" charset="-128"/>
                <a:cs typeface="Times New Roman" panose="02020603050405020304" pitchFamily="18" charset="0"/>
              </a:rPr>
              <a:t>Example 3 (Not in 4NF) </a:t>
            </a:r>
          </a:p>
          <a:p>
            <a:pPr marL="609600" indent="-609600" algn="just">
              <a:buNone/>
            </a:pPr>
            <a:r>
              <a:rPr lang="en-US" altLang="en-US" sz="2000" b="1" dirty="0">
                <a:latin typeface="Arial Unicode MS" panose="020B0604020202020204" pitchFamily="34" charset="-128"/>
                <a:ea typeface="Arial Unicode MS" panose="020B0604020202020204" pitchFamily="34" charset="-128"/>
                <a:cs typeface="Arial Unicode MS" panose="020B0604020202020204" pitchFamily="34" charset="-128"/>
              </a:rPr>
              <a:t>Scheme </a:t>
            </a:r>
            <a:r>
              <a:rPr lang="en-US" altLang="en-US" sz="2000" b="1" dirty="0">
                <a:ea typeface="Arial Unicode MS" panose="020B0604020202020204" pitchFamily="34" charset="-128"/>
                <a:cs typeface="Arial Unicode MS" panose="020B0604020202020204" pitchFamily="34" charset="-128"/>
                <a:sym typeface="Wingdings" panose="05000000000000000000" pitchFamily="2" charset="2"/>
              </a:rPr>
              <a:t></a:t>
            </a:r>
            <a:r>
              <a:rPr lang="en-US" altLang="en-US" sz="20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2000" b="1" dirty="0">
                <a:latin typeface="Arial Unicode MS" panose="020B0604020202020204" pitchFamily="34" charset="-128"/>
                <a:cs typeface="Times New Roman" panose="02020603050405020304" pitchFamily="18" charset="0"/>
              </a:rPr>
              <a:t>Employee, Skill, </a:t>
            </a:r>
            <a:r>
              <a:rPr lang="en-US" altLang="en-US" sz="2000" b="1" dirty="0" err="1">
                <a:latin typeface="Arial Unicode MS" panose="020B0604020202020204" pitchFamily="34" charset="-128"/>
                <a:cs typeface="Times New Roman" panose="02020603050405020304" pitchFamily="18" charset="0"/>
              </a:rPr>
              <a:t>ForeignLanguage</a:t>
            </a:r>
            <a:r>
              <a:rPr lang="en-US" altLang="en-US" sz="2000" b="1"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1100138" lvl="1" indent="-533400" algn="just">
              <a:buFontTx/>
              <a:buAutoNum type="arabicPeriod"/>
            </a:pPr>
            <a:r>
              <a:rPr lang="en-US" altLang="en-US" b="1" dirty="0">
                <a:latin typeface="Arial Unicode MS" panose="020B0604020202020204" pitchFamily="34" charset="-128"/>
                <a:cs typeface="Times New Roman" panose="02020603050405020304" pitchFamily="18" charset="0"/>
              </a:rPr>
              <a:t>Primary Key </a:t>
            </a:r>
            <a:r>
              <a:rPr lang="en-US" altLang="en-US" b="1" dirty="0">
                <a:cs typeface="Times New Roman" panose="02020603050405020304" pitchFamily="18" charset="0"/>
                <a:sym typeface="Wingdings" panose="05000000000000000000" pitchFamily="2" charset="2"/>
              </a:rPr>
              <a:t></a:t>
            </a:r>
            <a:r>
              <a:rPr lang="en-US" altLang="en-US" b="1" dirty="0">
                <a:latin typeface="Arial Unicode MS" panose="020B0604020202020204" pitchFamily="34" charset="-128"/>
                <a:cs typeface="Times New Roman" panose="02020603050405020304" pitchFamily="18" charset="0"/>
              </a:rPr>
              <a:t> {Employee, Skill, Language }</a:t>
            </a:r>
          </a:p>
          <a:p>
            <a:pPr marL="1100138" lvl="1" indent="-533400" algn="just">
              <a:buFontTx/>
              <a:buAutoNum type="arabicPeriod"/>
            </a:pPr>
            <a:r>
              <a:rPr lang="en-US" altLang="en-US" b="1" dirty="0">
                <a:latin typeface="Arial Unicode MS" panose="020B0604020202020204" pitchFamily="34" charset="-128"/>
                <a:cs typeface="Times New Roman" panose="02020603050405020304" pitchFamily="18" charset="0"/>
                <a:sym typeface="Wingdings" panose="05000000000000000000" pitchFamily="2" charset="2"/>
              </a:rPr>
              <a:t>Each employee can speak multiple languages</a:t>
            </a:r>
          </a:p>
          <a:p>
            <a:pPr marL="1100138" lvl="1" indent="-533400" algn="just">
              <a:buFontTx/>
              <a:buAutoNum type="arabicPeriod"/>
            </a:pPr>
            <a:r>
              <a:rPr lang="en-US" altLang="en-US" b="1" dirty="0">
                <a:latin typeface="Arial Unicode MS" panose="020B0604020202020204" pitchFamily="34" charset="-128"/>
                <a:cs typeface="Times New Roman" panose="02020603050405020304" pitchFamily="18" charset="0"/>
              </a:rPr>
              <a:t>Each employee can have multiple skills</a:t>
            </a:r>
          </a:p>
          <a:p>
            <a:pPr marL="1100138" lvl="1" indent="-533400" algn="just">
              <a:buFontTx/>
              <a:buAutoNum type="arabicPeriod"/>
            </a:pPr>
            <a:r>
              <a:rPr lang="en-US" altLang="en-US" b="1" dirty="0">
                <a:latin typeface="Arial Unicode MS" panose="020B0604020202020204" pitchFamily="34" charset="-128"/>
                <a:ea typeface="Arial Unicode MS" panose="020B0604020202020204" pitchFamily="34" charset="-128"/>
                <a:cs typeface="Arial Unicode MS" panose="020B0604020202020204" pitchFamily="34" charset="-128"/>
              </a:rPr>
              <a:t>Thus violates 4NF</a:t>
            </a:r>
          </a:p>
          <a:p>
            <a:pPr marL="1100138" lvl="1" indent="-533400" algn="just">
              <a:buFontTx/>
              <a:buAutoNum type="arabicPeriod"/>
            </a:pPr>
            <a:endParaRPr lang="en-US" altLang="en-US" b="1" dirty="0">
              <a:latin typeface="Arial Unicode MS" panose="020B0604020202020204" pitchFamily="34" charset="-128"/>
              <a:cs typeface="Times New Roman" panose="02020603050405020304" pitchFamily="18" charset="0"/>
            </a:endParaRPr>
          </a:p>
        </p:txBody>
      </p:sp>
      <p:grpSp>
        <p:nvGrpSpPr>
          <p:cNvPr id="4" name="Group 155"/>
          <p:cNvGrpSpPr>
            <a:grpSpLocks/>
          </p:cNvGrpSpPr>
          <p:nvPr/>
        </p:nvGrpSpPr>
        <p:grpSpPr bwMode="auto">
          <a:xfrm>
            <a:off x="5935663" y="4724400"/>
            <a:ext cx="2976562" cy="1752600"/>
            <a:chOff x="3739" y="1920"/>
            <a:chExt cx="1875" cy="1104"/>
          </a:xfrm>
        </p:grpSpPr>
        <p:grpSp>
          <p:nvGrpSpPr>
            <p:cNvPr id="5" name="Group 117"/>
            <p:cNvGrpSpPr>
              <a:grpSpLocks/>
            </p:cNvGrpSpPr>
            <p:nvPr/>
          </p:nvGrpSpPr>
          <p:grpSpPr bwMode="auto">
            <a:xfrm>
              <a:off x="3739" y="1920"/>
              <a:ext cx="627" cy="191"/>
              <a:chOff x="0" y="0"/>
              <a:chExt cx="627" cy="403"/>
            </a:xfrm>
          </p:grpSpPr>
          <p:sp>
            <p:nvSpPr>
              <p:cNvPr id="57" name="Rectangle 98"/>
              <p:cNvSpPr>
                <a:spLocks noChangeArrowheads="1"/>
              </p:cNvSpPr>
              <p:nvPr/>
            </p:nvSpPr>
            <p:spPr bwMode="auto">
              <a:xfrm>
                <a:off x="43" y="0"/>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a:latin typeface="Arial Unicode MS" panose="020B0604020202020204" pitchFamily="34" charset="-128"/>
                    <a:ea typeface="Arial Unicode MS" panose="020B0604020202020204" pitchFamily="34" charset="-128"/>
                    <a:cs typeface="Arial Unicode MS" panose="020B0604020202020204" pitchFamily="34" charset="-128"/>
                  </a:rPr>
                  <a:t>Employee</a:t>
                </a:r>
              </a:p>
              <a:p>
                <a:pPr algn="just">
                  <a:spcBef>
                    <a:spcPct val="0"/>
                  </a:spcBef>
                  <a:buFontTx/>
                  <a:buNone/>
                </a:pPr>
                <a:endParaRPr lang="en-US" altLang="en-US" sz="2400" b="0"/>
              </a:p>
            </p:txBody>
          </p:sp>
          <p:sp>
            <p:nvSpPr>
              <p:cNvPr id="58" name="Rectangle 116"/>
              <p:cNvSpPr>
                <a:spLocks noChangeArrowheads="1"/>
              </p:cNvSpPr>
              <p:nvPr/>
            </p:nvSpPr>
            <p:spPr bwMode="auto">
              <a:xfrm>
                <a:off x="0" y="0"/>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6" name="Group 119"/>
            <p:cNvGrpSpPr>
              <a:grpSpLocks/>
            </p:cNvGrpSpPr>
            <p:nvPr/>
          </p:nvGrpSpPr>
          <p:grpSpPr bwMode="auto">
            <a:xfrm>
              <a:off x="4366" y="1920"/>
              <a:ext cx="622" cy="191"/>
              <a:chOff x="627" y="0"/>
              <a:chExt cx="622" cy="403"/>
            </a:xfrm>
          </p:grpSpPr>
          <p:sp>
            <p:nvSpPr>
              <p:cNvPr id="55" name="Rectangle 99"/>
              <p:cNvSpPr>
                <a:spLocks noChangeArrowheads="1"/>
              </p:cNvSpPr>
              <p:nvPr/>
            </p:nvSpPr>
            <p:spPr bwMode="auto">
              <a:xfrm>
                <a:off x="670" y="0"/>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a:latin typeface="Arial Unicode MS" panose="020B0604020202020204" pitchFamily="34" charset="-128"/>
                    <a:ea typeface="Arial Unicode MS" panose="020B0604020202020204" pitchFamily="34" charset="-128"/>
                    <a:cs typeface="Arial Unicode MS" panose="020B0604020202020204" pitchFamily="34" charset="-128"/>
                  </a:rPr>
                  <a:t>Skill</a:t>
                </a:r>
              </a:p>
              <a:p>
                <a:pPr algn="just">
                  <a:spcBef>
                    <a:spcPct val="0"/>
                  </a:spcBef>
                  <a:buFontTx/>
                  <a:buNone/>
                </a:pPr>
                <a:endParaRPr lang="en-US" altLang="en-US" sz="2400" b="0"/>
              </a:p>
            </p:txBody>
          </p:sp>
          <p:sp>
            <p:nvSpPr>
              <p:cNvPr id="56" name="Rectangle 118"/>
              <p:cNvSpPr>
                <a:spLocks noChangeArrowheads="1"/>
              </p:cNvSpPr>
              <p:nvPr/>
            </p:nvSpPr>
            <p:spPr bwMode="auto">
              <a:xfrm>
                <a:off x="627" y="0"/>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7" name="Group 121"/>
            <p:cNvGrpSpPr>
              <a:grpSpLocks/>
            </p:cNvGrpSpPr>
            <p:nvPr/>
          </p:nvGrpSpPr>
          <p:grpSpPr bwMode="auto">
            <a:xfrm>
              <a:off x="4988" y="1920"/>
              <a:ext cx="626" cy="191"/>
              <a:chOff x="1249" y="0"/>
              <a:chExt cx="626" cy="403"/>
            </a:xfrm>
          </p:grpSpPr>
          <p:sp>
            <p:nvSpPr>
              <p:cNvPr id="53" name="Rectangle 100"/>
              <p:cNvSpPr>
                <a:spLocks noChangeArrowheads="1"/>
              </p:cNvSpPr>
              <p:nvPr/>
            </p:nvSpPr>
            <p:spPr bwMode="auto">
              <a:xfrm>
                <a:off x="1292" y="0"/>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a:latin typeface="Arial Unicode MS" panose="020B0604020202020204" pitchFamily="34" charset="-128"/>
                    <a:ea typeface="Arial Unicode MS" panose="020B0604020202020204" pitchFamily="34" charset="-128"/>
                    <a:cs typeface="Arial Unicode MS" panose="020B0604020202020204" pitchFamily="34" charset="-128"/>
                  </a:rPr>
                  <a:t>Language</a:t>
                </a:r>
              </a:p>
              <a:p>
                <a:pPr algn="just">
                  <a:spcBef>
                    <a:spcPct val="0"/>
                  </a:spcBef>
                  <a:buFontTx/>
                  <a:buNone/>
                </a:pPr>
                <a:endParaRPr lang="en-US" altLang="en-US" sz="2400" b="0"/>
              </a:p>
            </p:txBody>
          </p:sp>
          <p:sp>
            <p:nvSpPr>
              <p:cNvPr id="54" name="Rectangle 120"/>
              <p:cNvSpPr>
                <a:spLocks noChangeArrowheads="1"/>
              </p:cNvSpPr>
              <p:nvPr/>
            </p:nvSpPr>
            <p:spPr bwMode="auto">
              <a:xfrm>
                <a:off x="1249" y="0"/>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8" name="Group 123"/>
            <p:cNvGrpSpPr>
              <a:grpSpLocks/>
            </p:cNvGrpSpPr>
            <p:nvPr/>
          </p:nvGrpSpPr>
          <p:grpSpPr bwMode="auto">
            <a:xfrm>
              <a:off x="3739" y="2111"/>
              <a:ext cx="627" cy="193"/>
              <a:chOff x="0" y="403"/>
              <a:chExt cx="627" cy="403"/>
            </a:xfrm>
          </p:grpSpPr>
          <p:sp>
            <p:nvSpPr>
              <p:cNvPr id="51" name="Rectangle 101"/>
              <p:cNvSpPr>
                <a:spLocks noChangeArrowheads="1"/>
              </p:cNvSpPr>
              <p:nvPr/>
            </p:nvSpPr>
            <p:spPr bwMode="auto">
              <a:xfrm>
                <a:off x="43" y="403"/>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1234</a:t>
                </a:r>
              </a:p>
              <a:p>
                <a:pPr algn="just">
                  <a:spcBef>
                    <a:spcPct val="0"/>
                  </a:spcBef>
                  <a:buFontTx/>
                  <a:buNone/>
                </a:pPr>
                <a:endParaRPr lang="en-US" altLang="en-US" sz="2400" b="0"/>
              </a:p>
            </p:txBody>
          </p:sp>
          <p:sp>
            <p:nvSpPr>
              <p:cNvPr id="52" name="Rectangle 122"/>
              <p:cNvSpPr>
                <a:spLocks noChangeArrowheads="1"/>
              </p:cNvSpPr>
              <p:nvPr/>
            </p:nvSpPr>
            <p:spPr bwMode="auto">
              <a:xfrm>
                <a:off x="0" y="403"/>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9" name="Group 125"/>
            <p:cNvGrpSpPr>
              <a:grpSpLocks/>
            </p:cNvGrpSpPr>
            <p:nvPr/>
          </p:nvGrpSpPr>
          <p:grpSpPr bwMode="auto">
            <a:xfrm>
              <a:off x="4366" y="2111"/>
              <a:ext cx="622" cy="193"/>
              <a:chOff x="627" y="403"/>
              <a:chExt cx="622" cy="403"/>
            </a:xfrm>
          </p:grpSpPr>
          <p:sp>
            <p:nvSpPr>
              <p:cNvPr id="49" name="Rectangle 102"/>
              <p:cNvSpPr>
                <a:spLocks noChangeArrowheads="1"/>
              </p:cNvSpPr>
              <p:nvPr/>
            </p:nvSpPr>
            <p:spPr bwMode="auto">
              <a:xfrm>
                <a:off x="670" y="403"/>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Cooking</a:t>
                </a:r>
              </a:p>
              <a:p>
                <a:pPr algn="just">
                  <a:spcBef>
                    <a:spcPct val="0"/>
                  </a:spcBef>
                  <a:buFontTx/>
                  <a:buNone/>
                </a:pPr>
                <a:endParaRPr lang="en-US" altLang="en-US" sz="2400" b="0"/>
              </a:p>
            </p:txBody>
          </p:sp>
          <p:sp>
            <p:nvSpPr>
              <p:cNvPr id="50" name="Rectangle 124"/>
              <p:cNvSpPr>
                <a:spLocks noChangeArrowheads="1"/>
              </p:cNvSpPr>
              <p:nvPr/>
            </p:nvSpPr>
            <p:spPr bwMode="auto">
              <a:xfrm>
                <a:off x="627" y="403"/>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0" name="Group 127"/>
            <p:cNvGrpSpPr>
              <a:grpSpLocks/>
            </p:cNvGrpSpPr>
            <p:nvPr/>
          </p:nvGrpSpPr>
          <p:grpSpPr bwMode="auto">
            <a:xfrm>
              <a:off x="4988" y="2111"/>
              <a:ext cx="626" cy="193"/>
              <a:chOff x="1249" y="403"/>
              <a:chExt cx="626" cy="403"/>
            </a:xfrm>
          </p:grpSpPr>
          <p:sp>
            <p:nvSpPr>
              <p:cNvPr id="47" name="Rectangle 103"/>
              <p:cNvSpPr>
                <a:spLocks noChangeArrowheads="1"/>
              </p:cNvSpPr>
              <p:nvPr/>
            </p:nvSpPr>
            <p:spPr bwMode="auto">
              <a:xfrm>
                <a:off x="1292" y="403"/>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French</a:t>
                </a:r>
              </a:p>
              <a:p>
                <a:pPr algn="just">
                  <a:spcBef>
                    <a:spcPct val="0"/>
                  </a:spcBef>
                  <a:buFontTx/>
                  <a:buNone/>
                </a:pPr>
                <a:endParaRPr lang="en-US" altLang="en-US" sz="2400" b="0"/>
              </a:p>
            </p:txBody>
          </p:sp>
          <p:sp>
            <p:nvSpPr>
              <p:cNvPr id="48" name="Rectangle 126"/>
              <p:cNvSpPr>
                <a:spLocks noChangeArrowheads="1"/>
              </p:cNvSpPr>
              <p:nvPr/>
            </p:nvSpPr>
            <p:spPr bwMode="auto">
              <a:xfrm>
                <a:off x="1249" y="403"/>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1" name="Group 129"/>
            <p:cNvGrpSpPr>
              <a:grpSpLocks/>
            </p:cNvGrpSpPr>
            <p:nvPr/>
          </p:nvGrpSpPr>
          <p:grpSpPr bwMode="auto">
            <a:xfrm>
              <a:off x="3739" y="2304"/>
              <a:ext cx="627" cy="181"/>
              <a:chOff x="0" y="806"/>
              <a:chExt cx="627" cy="403"/>
            </a:xfrm>
          </p:grpSpPr>
          <p:sp>
            <p:nvSpPr>
              <p:cNvPr id="45" name="Rectangle 104"/>
              <p:cNvSpPr>
                <a:spLocks noChangeArrowheads="1"/>
              </p:cNvSpPr>
              <p:nvPr/>
            </p:nvSpPr>
            <p:spPr bwMode="auto">
              <a:xfrm>
                <a:off x="43" y="806"/>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1234</a:t>
                </a:r>
              </a:p>
              <a:p>
                <a:pPr algn="just">
                  <a:spcBef>
                    <a:spcPct val="0"/>
                  </a:spcBef>
                  <a:buFontTx/>
                  <a:buNone/>
                </a:pPr>
                <a:endParaRPr lang="en-US" altLang="en-US" sz="2400" b="0"/>
              </a:p>
            </p:txBody>
          </p:sp>
          <p:sp>
            <p:nvSpPr>
              <p:cNvPr id="46" name="Rectangle 128"/>
              <p:cNvSpPr>
                <a:spLocks noChangeArrowheads="1"/>
              </p:cNvSpPr>
              <p:nvPr/>
            </p:nvSpPr>
            <p:spPr bwMode="auto">
              <a:xfrm>
                <a:off x="0" y="806"/>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2" name="Group 131"/>
            <p:cNvGrpSpPr>
              <a:grpSpLocks/>
            </p:cNvGrpSpPr>
            <p:nvPr/>
          </p:nvGrpSpPr>
          <p:grpSpPr bwMode="auto">
            <a:xfrm>
              <a:off x="4366" y="2304"/>
              <a:ext cx="622" cy="181"/>
              <a:chOff x="627" y="806"/>
              <a:chExt cx="622" cy="403"/>
            </a:xfrm>
          </p:grpSpPr>
          <p:sp>
            <p:nvSpPr>
              <p:cNvPr id="43" name="Rectangle 105"/>
              <p:cNvSpPr>
                <a:spLocks noChangeArrowheads="1"/>
              </p:cNvSpPr>
              <p:nvPr/>
            </p:nvSpPr>
            <p:spPr bwMode="auto">
              <a:xfrm>
                <a:off x="670" y="806"/>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Cooking</a:t>
                </a:r>
              </a:p>
              <a:p>
                <a:pPr algn="just">
                  <a:spcBef>
                    <a:spcPct val="0"/>
                  </a:spcBef>
                  <a:buFontTx/>
                  <a:buNone/>
                </a:pPr>
                <a:endParaRPr lang="en-US" altLang="en-US" sz="2400" b="0"/>
              </a:p>
            </p:txBody>
          </p:sp>
          <p:sp>
            <p:nvSpPr>
              <p:cNvPr id="44" name="Rectangle 130"/>
              <p:cNvSpPr>
                <a:spLocks noChangeArrowheads="1"/>
              </p:cNvSpPr>
              <p:nvPr/>
            </p:nvSpPr>
            <p:spPr bwMode="auto">
              <a:xfrm>
                <a:off x="627" y="806"/>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3" name="Group 133"/>
            <p:cNvGrpSpPr>
              <a:grpSpLocks/>
            </p:cNvGrpSpPr>
            <p:nvPr/>
          </p:nvGrpSpPr>
          <p:grpSpPr bwMode="auto">
            <a:xfrm>
              <a:off x="4988" y="2304"/>
              <a:ext cx="626" cy="181"/>
              <a:chOff x="1249" y="806"/>
              <a:chExt cx="626" cy="403"/>
            </a:xfrm>
          </p:grpSpPr>
          <p:sp>
            <p:nvSpPr>
              <p:cNvPr id="41" name="Rectangle 106"/>
              <p:cNvSpPr>
                <a:spLocks noChangeArrowheads="1"/>
              </p:cNvSpPr>
              <p:nvPr/>
            </p:nvSpPr>
            <p:spPr bwMode="auto">
              <a:xfrm>
                <a:off x="1292" y="806"/>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German</a:t>
                </a:r>
              </a:p>
              <a:p>
                <a:pPr algn="just">
                  <a:spcBef>
                    <a:spcPct val="0"/>
                  </a:spcBef>
                  <a:buFontTx/>
                  <a:buNone/>
                </a:pPr>
                <a:endParaRPr lang="en-US" altLang="en-US" sz="2400" b="0"/>
              </a:p>
            </p:txBody>
          </p:sp>
          <p:sp>
            <p:nvSpPr>
              <p:cNvPr id="42" name="Rectangle 132"/>
              <p:cNvSpPr>
                <a:spLocks noChangeArrowheads="1"/>
              </p:cNvSpPr>
              <p:nvPr/>
            </p:nvSpPr>
            <p:spPr bwMode="auto">
              <a:xfrm>
                <a:off x="1249" y="806"/>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4" name="Group 135"/>
            <p:cNvGrpSpPr>
              <a:grpSpLocks/>
            </p:cNvGrpSpPr>
            <p:nvPr/>
          </p:nvGrpSpPr>
          <p:grpSpPr bwMode="auto">
            <a:xfrm>
              <a:off x="3739" y="2485"/>
              <a:ext cx="627" cy="203"/>
              <a:chOff x="0" y="1209"/>
              <a:chExt cx="627" cy="403"/>
            </a:xfrm>
          </p:grpSpPr>
          <p:sp>
            <p:nvSpPr>
              <p:cNvPr id="39" name="Rectangle 107"/>
              <p:cNvSpPr>
                <a:spLocks noChangeArrowheads="1"/>
              </p:cNvSpPr>
              <p:nvPr/>
            </p:nvSpPr>
            <p:spPr bwMode="auto">
              <a:xfrm>
                <a:off x="43" y="1209"/>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1453</a:t>
                </a:r>
              </a:p>
              <a:p>
                <a:pPr algn="just">
                  <a:spcBef>
                    <a:spcPct val="0"/>
                  </a:spcBef>
                  <a:buFontTx/>
                  <a:buNone/>
                </a:pPr>
                <a:endParaRPr lang="en-US" altLang="en-US" sz="2400" b="0"/>
              </a:p>
            </p:txBody>
          </p:sp>
          <p:sp>
            <p:nvSpPr>
              <p:cNvPr id="40" name="Rectangle 134"/>
              <p:cNvSpPr>
                <a:spLocks noChangeArrowheads="1"/>
              </p:cNvSpPr>
              <p:nvPr/>
            </p:nvSpPr>
            <p:spPr bwMode="auto">
              <a:xfrm>
                <a:off x="0" y="1209"/>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5" name="Group 137"/>
            <p:cNvGrpSpPr>
              <a:grpSpLocks/>
            </p:cNvGrpSpPr>
            <p:nvPr/>
          </p:nvGrpSpPr>
          <p:grpSpPr bwMode="auto">
            <a:xfrm>
              <a:off x="4366" y="2485"/>
              <a:ext cx="622" cy="203"/>
              <a:chOff x="627" y="1209"/>
              <a:chExt cx="622" cy="403"/>
            </a:xfrm>
          </p:grpSpPr>
          <p:sp>
            <p:nvSpPr>
              <p:cNvPr id="37" name="Rectangle 108"/>
              <p:cNvSpPr>
                <a:spLocks noChangeArrowheads="1"/>
              </p:cNvSpPr>
              <p:nvPr/>
            </p:nvSpPr>
            <p:spPr bwMode="auto">
              <a:xfrm>
                <a:off x="670" y="1209"/>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Carpentry</a:t>
                </a:r>
              </a:p>
              <a:p>
                <a:pPr algn="just">
                  <a:spcBef>
                    <a:spcPct val="0"/>
                  </a:spcBef>
                  <a:buFontTx/>
                  <a:buNone/>
                </a:pPr>
                <a:endParaRPr lang="en-US" altLang="en-US" sz="2400" b="0"/>
              </a:p>
            </p:txBody>
          </p:sp>
          <p:sp>
            <p:nvSpPr>
              <p:cNvPr id="38" name="Rectangle 136"/>
              <p:cNvSpPr>
                <a:spLocks noChangeArrowheads="1"/>
              </p:cNvSpPr>
              <p:nvPr/>
            </p:nvSpPr>
            <p:spPr bwMode="auto">
              <a:xfrm>
                <a:off x="627" y="1209"/>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6" name="Group 139"/>
            <p:cNvGrpSpPr>
              <a:grpSpLocks/>
            </p:cNvGrpSpPr>
            <p:nvPr/>
          </p:nvGrpSpPr>
          <p:grpSpPr bwMode="auto">
            <a:xfrm>
              <a:off x="4988" y="2485"/>
              <a:ext cx="626" cy="203"/>
              <a:chOff x="1249" y="1209"/>
              <a:chExt cx="626" cy="403"/>
            </a:xfrm>
          </p:grpSpPr>
          <p:sp>
            <p:nvSpPr>
              <p:cNvPr id="35" name="Rectangle 109"/>
              <p:cNvSpPr>
                <a:spLocks noChangeArrowheads="1"/>
              </p:cNvSpPr>
              <p:nvPr/>
            </p:nvSpPr>
            <p:spPr bwMode="auto">
              <a:xfrm>
                <a:off x="1292" y="1209"/>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Spanish</a:t>
                </a:r>
              </a:p>
              <a:p>
                <a:pPr algn="just">
                  <a:spcBef>
                    <a:spcPct val="0"/>
                  </a:spcBef>
                  <a:buFontTx/>
                  <a:buNone/>
                </a:pPr>
                <a:endParaRPr lang="en-US" altLang="en-US" sz="2400" b="0"/>
              </a:p>
            </p:txBody>
          </p:sp>
          <p:sp>
            <p:nvSpPr>
              <p:cNvPr id="36" name="Rectangle 138"/>
              <p:cNvSpPr>
                <a:spLocks noChangeArrowheads="1"/>
              </p:cNvSpPr>
              <p:nvPr/>
            </p:nvSpPr>
            <p:spPr bwMode="auto">
              <a:xfrm>
                <a:off x="1249" y="1209"/>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7" name="Group 141"/>
            <p:cNvGrpSpPr>
              <a:grpSpLocks/>
            </p:cNvGrpSpPr>
            <p:nvPr/>
          </p:nvGrpSpPr>
          <p:grpSpPr bwMode="auto">
            <a:xfrm>
              <a:off x="3739" y="2688"/>
              <a:ext cx="627" cy="171"/>
              <a:chOff x="0" y="1612"/>
              <a:chExt cx="627" cy="403"/>
            </a:xfrm>
          </p:grpSpPr>
          <p:sp>
            <p:nvSpPr>
              <p:cNvPr id="33" name="Rectangle 110"/>
              <p:cNvSpPr>
                <a:spLocks noChangeArrowheads="1"/>
              </p:cNvSpPr>
              <p:nvPr/>
            </p:nvSpPr>
            <p:spPr bwMode="auto">
              <a:xfrm>
                <a:off x="43" y="1612"/>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1453</a:t>
                </a:r>
              </a:p>
              <a:p>
                <a:pPr algn="just">
                  <a:spcBef>
                    <a:spcPct val="0"/>
                  </a:spcBef>
                  <a:buFontTx/>
                  <a:buNone/>
                </a:pPr>
                <a:endParaRPr lang="en-US" altLang="en-US" sz="2400" b="0"/>
              </a:p>
            </p:txBody>
          </p:sp>
          <p:sp>
            <p:nvSpPr>
              <p:cNvPr id="34" name="Rectangle 140"/>
              <p:cNvSpPr>
                <a:spLocks noChangeArrowheads="1"/>
              </p:cNvSpPr>
              <p:nvPr/>
            </p:nvSpPr>
            <p:spPr bwMode="auto">
              <a:xfrm>
                <a:off x="0" y="1612"/>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8" name="Group 143"/>
            <p:cNvGrpSpPr>
              <a:grpSpLocks/>
            </p:cNvGrpSpPr>
            <p:nvPr/>
          </p:nvGrpSpPr>
          <p:grpSpPr bwMode="auto">
            <a:xfrm>
              <a:off x="4366" y="2688"/>
              <a:ext cx="622" cy="171"/>
              <a:chOff x="627" y="1612"/>
              <a:chExt cx="622" cy="403"/>
            </a:xfrm>
          </p:grpSpPr>
          <p:sp>
            <p:nvSpPr>
              <p:cNvPr id="31" name="Rectangle 111"/>
              <p:cNvSpPr>
                <a:spLocks noChangeArrowheads="1"/>
              </p:cNvSpPr>
              <p:nvPr/>
            </p:nvSpPr>
            <p:spPr bwMode="auto">
              <a:xfrm>
                <a:off x="670" y="1612"/>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Cooking</a:t>
                </a:r>
              </a:p>
              <a:p>
                <a:pPr algn="just">
                  <a:spcBef>
                    <a:spcPct val="0"/>
                  </a:spcBef>
                  <a:buFontTx/>
                  <a:buNone/>
                </a:pPr>
                <a:endParaRPr lang="en-US" altLang="en-US" sz="2400" b="0"/>
              </a:p>
            </p:txBody>
          </p:sp>
          <p:sp>
            <p:nvSpPr>
              <p:cNvPr id="32" name="Rectangle 142"/>
              <p:cNvSpPr>
                <a:spLocks noChangeArrowheads="1"/>
              </p:cNvSpPr>
              <p:nvPr/>
            </p:nvSpPr>
            <p:spPr bwMode="auto">
              <a:xfrm>
                <a:off x="627" y="1612"/>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9" name="Group 145"/>
            <p:cNvGrpSpPr>
              <a:grpSpLocks/>
            </p:cNvGrpSpPr>
            <p:nvPr/>
          </p:nvGrpSpPr>
          <p:grpSpPr bwMode="auto">
            <a:xfrm>
              <a:off x="4988" y="2688"/>
              <a:ext cx="626" cy="171"/>
              <a:chOff x="1249" y="1612"/>
              <a:chExt cx="626" cy="403"/>
            </a:xfrm>
          </p:grpSpPr>
          <p:sp>
            <p:nvSpPr>
              <p:cNvPr id="29" name="Rectangle 112"/>
              <p:cNvSpPr>
                <a:spLocks noChangeArrowheads="1"/>
              </p:cNvSpPr>
              <p:nvPr/>
            </p:nvSpPr>
            <p:spPr bwMode="auto">
              <a:xfrm>
                <a:off x="1292" y="1612"/>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Spanish</a:t>
                </a:r>
              </a:p>
              <a:p>
                <a:pPr algn="just">
                  <a:spcBef>
                    <a:spcPct val="0"/>
                  </a:spcBef>
                  <a:buFontTx/>
                  <a:buNone/>
                </a:pPr>
                <a:endParaRPr lang="en-US" altLang="en-US" sz="2400" b="0"/>
              </a:p>
            </p:txBody>
          </p:sp>
          <p:sp>
            <p:nvSpPr>
              <p:cNvPr id="30" name="Rectangle 144"/>
              <p:cNvSpPr>
                <a:spLocks noChangeArrowheads="1"/>
              </p:cNvSpPr>
              <p:nvPr/>
            </p:nvSpPr>
            <p:spPr bwMode="auto">
              <a:xfrm>
                <a:off x="1249" y="1612"/>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20" name="Group 147"/>
            <p:cNvGrpSpPr>
              <a:grpSpLocks/>
            </p:cNvGrpSpPr>
            <p:nvPr/>
          </p:nvGrpSpPr>
          <p:grpSpPr bwMode="auto">
            <a:xfrm>
              <a:off x="3739" y="2859"/>
              <a:ext cx="627" cy="165"/>
              <a:chOff x="0" y="2015"/>
              <a:chExt cx="627" cy="403"/>
            </a:xfrm>
          </p:grpSpPr>
          <p:sp>
            <p:nvSpPr>
              <p:cNvPr id="27" name="Rectangle 113"/>
              <p:cNvSpPr>
                <a:spLocks noChangeArrowheads="1"/>
              </p:cNvSpPr>
              <p:nvPr/>
            </p:nvSpPr>
            <p:spPr bwMode="auto">
              <a:xfrm>
                <a:off x="43" y="2015"/>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2345</a:t>
                </a:r>
              </a:p>
              <a:p>
                <a:pPr algn="just">
                  <a:spcBef>
                    <a:spcPct val="0"/>
                  </a:spcBef>
                  <a:buFontTx/>
                  <a:buNone/>
                </a:pPr>
                <a:endParaRPr lang="en-US" altLang="en-US" sz="2400" b="0"/>
              </a:p>
            </p:txBody>
          </p:sp>
          <p:sp>
            <p:nvSpPr>
              <p:cNvPr id="28" name="Rectangle 146"/>
              <p:cNvSpPr>
                <a:spLocks noChangeArrowheads="1"/>
              </p:cNvSpPr>
              <p:nvPr/>
            </p:nvSpPr>
            <p:spPr bwMode="auto">
              <a:xfrm>
                <a:off x="0" y="2015"/>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21" name="Group 149"/>
            <p:cNvGrpSpPr>
              <a:grpSpLocks/>
            </p:cNvGrpSpPr>
            <p:nvPr/>
          </p:nvGrpSpPr>
          <p:grpSpPr bwMode="auto">
            <a:xfrm>
              <a:off x="4366" y="2859"/>
              <a:ext cx="622" cy="165"/>
              <a:chOff x="627" y="2015"/>
              <a:chExt cx="622" cy="403"/>
            </a:xfrm>
          </p:grpSpPr>
          <p:sp>
            <p:nvSpPr>
              <p:cNvPr id="25" name="Rectangle 114"/>
              <p:cNvSpPr>
                <a:spLocks noChangeArrowheads="1"/>
              </p:cNvSpPr>
              <p:nvPr/>
            </p:nvSpPr>
            <p:spPr bwMode="auto">
              <a:xfrm>
                <a:off x="670" y="2015"/>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Cooking</a:t>
                </a:r>
              </a:p>
              <a:p>
                <a:pPr algn="just">
                  <a:spcBef>
                    <a:spcPct val="0"/>
                  </a:spcBef>
                  <a:buFontTx/>
                  <a:buNone/>
                </a:pPr>
                <a:endParaRPr lang="en-US" altLang="en-US" sz="2400" b="0"/>
              </a:p>
            </p:txBody>
          </p:sp>
          <p:sp>
            <p:nvSpPr>
              <p:cNvPr id="26" name="Rectangle 148"/>
              <p:cNvSpPr>
                <a:spLocks noChangeArrowheads="1"/>
              </p:cNvSpPr>
              <p:nvPr/>
            </p:nvSpPr>
            <p:spPr bwMode="auto">
              <a:xfrm>
                <a:off x="627" y="2015"/>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22" name="Group 151"/>
            <p:cNvGrpSpPr>
              <a:grpSpLocks/>
            </p:cNvGrpSpPr>
            <p:nvPr/>
          </p:nvGrpSpPr>
          <p:grpSpPr bwMode="auto">
            <a:xfrm>
              <a:off x="4988" y="2859"/>
              <a:ext cx="626" cy="165"/>
              <a:chOff x="1249" y="2015"/>
              <a:chExt cx="626" cy="403"/>
            </a:xfrm>
          </p:grpSpPr>
          <p:sp>
            <p:nvSpPr>
              <p:cNvPr id="23" name="Rectangle 115"/>
              <p:cNvSpPr>
                <a:spLocks noChangeArrowheads="1"/>
              </p:cNvSpPr>
              <p:nvPr/>
            </p:nvSpPr>
            <p:spPr bwMode="auto">
              <a:xfrm>
                <a:off x="1292" y="2015"/>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Spanish</a:t>
                </a:r>
              </a:p>
              <a:p>
                <a:pPr algn="just">
                  <a:spcBef>
                    <a:spcPct val="0"/>
                  </a:spcBef>
                  <a:buFontTx/>
                  <a:buNone/>
                </a:pPr>
                <a:endParaRPr lang="en-US" altLang="en-US" sz="2400" b="0"/>
              </a:p>
            </p:txBody>
          </p:sp>
          <p:sp>
            <p:nvSpPr>
              <p:cNvPr id="24" name="Rectangle 150"/>
              <p:cNvSpPr>
                <a:spLocks noChangeArrowheads="1"/>
              </p:cNvSpPr>
              <p:nvPr/>
            </p:nvSpPr>
            <p:spPr bwMode="auto">
              <a:xfrm>
                <a:off x="1249" y="2015"/>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grpSp>
        <p:nvGrpSpPr>
          <p:cNvPr id="59" name="Group 97"/>
          <p:cNvGrpSpPr>
            <a:grpSpLocks/>
          </p:cNvGrpSpPr>
          <p:nvPr/>
        </p:nvGrpSpPr>
        <p:grpSpPr bwMode="auto">
          <a:xfrm>
            <a:off x="5935663" y="2724149"/>
            <a:ext cx="2511425" cy="1268413"/>
            <a:chOff x="3936" y="2177"/>
            <a:chExt cx="1582" cy="799"/>
          </a:xfrm>
        </p:grpSpPr>
        <p:grpSp>
          <p:nvGrpSpPr>
            <p:cNvPr id="60" name="Group 71"/>
            <p:cNvGrpSpPr>
              <a:grpSpLocks/>
            </p:cNvGrpSpPr>
            <p:nvPr/>
          </p:nvGrpSpPr>
          <p:grpSpPr bwMode="auto">
            <a:xfrm>
              <a:off x="3936" y="2177"/>
              <a:ext cx="588" cy="193"/>
              <a:chOff x="0" y="0"/>
              <a:chExt cx="150" cy="1311"/>
            </a:xfrm>
          </p:grpSpPr>
          <p:sp>
            <p:nvSpPr>
              <p:cNvPr id="94" name="Rectangle 58"/>
              <p:cNvSpPr>
                <a:spLocks noChangeArrowheads="1"/>
              </p:cNvSpPr>
              <p:nvPr/>
            </p:nvSpPr>
            <p:spPr bwMode="auto">
              <a:xfrm>
                <a:off x="6" y="6"/>
                <a:ext cx="138" cy="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latin typeface="Arial Unicode MS" panose="020B0604020202020204" pitchFamily="34" charset="-128"/>
                    <a:ea typeface="Arial Unicode MS" panose="020B0604020202020204" pitchFamily="34" charset="-128"/>
                    <a:cs typeface="Arial Unicode MS" panose="020B0604020202020204" pitchFamily="34" charset="-128"/>
                  </a:rPr>
                  <a:t>Manager</a:t>
                </a:r>
              </a:p>
              <a:p>
                <a:pPr>
                  <a:spcBef>
                    <a:spcPct val="0"/>
                  </a:spcBef>
                  <a:buFontTx/>
                  <a:buNone/>
                </a:pPr>
                <a:endParaRPr lang="en-US" altLang="en-US" sz="2400" b="0"/>
              </a:p>
            </p:txBody>
          </p:sp>
          <p:sp>
            <p:nvSpPr>
              <p:cNvPr id="95" name="Rectangle 70"/>
              <p:cNvSpPr>
                <a:spLocks noChangeArrowheads="1"/>
              </p:cNvSpPr>
              <p:nvPr/>
            </p:nvSpPr>
            <p:spPr bwMode="auto">
              <a:xfrm>
                <a:off x="0" y="0"/>
                <a:ext cx="150" cy="131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61" name="Group 73"/>
            <p:cNvGrpSpPr>
              <a:grpSpLocks/>
            </p:cNvGrpSpPr>
            <p:nvPr/>
          </p:nvGrpSpPr>
          <p:grpSpPr bwMode="auto">
            <a:xfrm>
              <a:off x="4525" y="2177"/>
              <a:ext cx="419" cy="193"/>
              <a:chOff x="150" y="0"/>
              <a:chExt cx="150" cy="1311"/>
            </a:xfrm>
          </p:grpSpPr>
          <p:sp>
            <p:nvSpPr>
              <p:cNvPr id="92" name="Rectangle 59"/>
              <p:cNvSpPr>
                <a:spLocks noChangeArrowheads="1"/>
              </p:cNvSpPr>
              <p:nvPr/>
            </p:nvSpPr>
            <p:spPr bwMode="auto">
              <a:xfrm>
                <a:off x="156" y="6"/>
                <a:ext cx="138" cy="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latin typeface="Arial Unicode MS" panose="020B0604020202020204" pitchFamily="34" charset="-128"/>
                    <a:ea typeface="Arial Unicode MS" panose="020B0604020202020204" pitchFamily="34" charset="-128"/>
                    <a:cs typeface="Arial Unicode MS" panose="020B0604020202020204" pitchFamily="34" charset="-128"/>
                  </a:rPr>
                  <a:t>Child    </a:t>
                </a:r>
              </a:p>
              <a:p>
                <a:pPr>
                  <a:spcBef>
                    <a:spcPct val="0"/>
                  </a:spcBef>
                  <a:buFontTx/>
                  <a:buNone/>
                </a:pPr>
                <a:endParaRPr lang="en-US" altLang="en-US" sz="2400" b="0"/>
              </a:p>
            </p:txBody>
          </p:sp>
          <p:sp>
            <p:nvSpPr>
              <p:cNvPr id="93" name="Rectangle 72"/>
              <p:cNvSpPr>
                <a:spLocks noChangeArrowheads="1"/>
              </p:cNvSpPr>
              <p:nvPr/>
            </p:nvSpPr>
            <p:spPr bwMode="auto">
              <a:xfrm>
                <a:off x="150" y="0"/>
                <a:ext cx="150" cy="131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62" name="Group 75"/>
            <p:cNvGrpSpPr>
              <a:grpSpLocks/>
            </p:cNvGrpSpPr>
            <p:nvPr/>
          </p:nvGrpSpPr>
          <p:grpSpPr bwMode="auto">
            <a:xfrm>
              <a:off x="4944" y="2177"/>
              <a:ext cx="574" cy="193"/>
              <a:chOff x="300" y="0"/>
              <a:chExt cx="1227" cy="1311"/>
            </a:xfrm>
          </p:grpSpPr>
          <p:sp>
            <p:nvSpPr>
              <p:cNvPr id="90" name="Rectangle 60"/>
              <p:cNvSpPr>
                <a:spLocks noChangeArrowheads="1"/>
              </p:cNvSpPr>
              <p:nvPr/>
            </p:nvSpPr>
            <p:spPr bwMode="auto">
              <a:xfrm>
                <a:off x="306" y="6"/>
                <a:ext cx="1215" cy="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latin typeface="Arial Unicode MS" panose="020B0604020202020204" pitchFamily="34" charset="-128"/>
                    <a:ea typeface="Arial Unicode MS" panose="020B0604020202020204" pitchFamily="34" charset="-128"/>
                    <a:cs typeface="Arial Unicode MS" panose="020B0604020202020204" pitchFamily="34" charset="-128"/>
                  </a:rPr>
                  <a:t>Employee</a:t>
                </a:r>
              </a:p>
              <a:p>
                <a:pPr>
                  <a:spcBef>
                    <a:spcPct val="0"/>
                  </a:spcBef>
                  <a:buFontTx/>
                  <a:buNone/>
                </a:pPr>
                <a:endParaRPr lang="en-US" altLang="en-US" sz="2400" b="0"/>
              </a:p>
            </p:txBody>
          </p:sp>
          <p:sp>
            <p:nvSpPr>
              <p:cNvPr id="91" name="Rectangle 74"/>
              <p:cNvSpPr>
                <a:spLocks noChangeArrowheads="1"/>
              </p:cNvSpPr>
              <p:nvPr/>
            </p:nvSpPr>
            <p:spPr bwMode="auto">
              <a:xfrm>
                <a:off x="300" y="0"/>
                <a:ext cx="1227" cy="131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63" name="Group 77"/>
            <p:cNvGrpSpPr>
              <a:grpSpLocks/>
            </p:cNvGrpSpPr>
            <p:nvPr/>
          </p:nvGrpSpPr>
          <p:grpSpPr bwMode="auto">
            <a:xfrm>
              <a:off x="3936" y="2370"/>
              <a:ext cx="588" cy="214"/>
              <a:chOff x="0" y="1323"/>
              <a:chExt cx="150" cy="736"/>
            </a:xfrm>
          </p:grpSpPr>
          <p:sp>
            <p:nvSpPr>
              <p:cNvPr id="88" name="Rectangle 61"/>
              <p:cNvSpPr>
                <a:spLocks noChangeArrowheads="1"/>
              </p:cNvSpPr>
              <p:nvPr/>
            </p:nvSpPr>
            <p:spPr bwMode="auto">
              <a:xfrm>
                <a:off x="6" y="1329"/>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Jim</a:t>
                </a:r>
              </a:p>
              <a:p>
                <a:pPr>
                  <a:spcBef>
                    <a:spcPct val="0"/>
                  </a:spcBef>
                  <a:buFontTx/>
                  <a:buNone/>
                </a:pPr>
                <a:endParaRPr lang="en-US" altLang="en-US" sz="2400" b="0"/>
              </a:p>
            </p:txBody>
          </p:sp>
          <p:sp>
            <p:nvSpPr>
              <p:cNvPr id="89" name="Rectangle 76"/>
              <p:cNvSpPr>
                <a:spLocks noChangeArrowheads="1"/>
              </p:cNvSpPr>
              <p:nvPr/>
            </p:nvSpPr>
            <p:spPr bwMode="auto">
              <a:xfrm>
                <a:off x="0" y="1323"/>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64" name="Group 79"/>
            <p:cNvGrpSpPr>
              <a:grpSpLocks/>
            </p:cNvGrpSpPr>
            <p:nvPr/>
          </p:nvGrpSpPr>
          <p:grpSpPr bwMode="auto">
            <a:xfrm>
              <a:off x="4525" y="2370"/>
              <a:ext cx="419" cy="214"/>
              <a:chOff x="150" y="1323"/>
              <a:chExt cx="150" cy="736"/>
            </a:xfrm>
          </p:grpSpPr>
          <p:sp>
            <p:nvSpPr>
              <p:cNvPr id="86" name="Rectangle 62"/>
              <p:cNvSpPr>
                <a:spLocks noChangeArrowheads="1"/>
              </p:cNvSpPr>
              <p:nvPr/>
            </p:nvSpPr>
            <p:spPr bwMode="auto">
              <a:xfrm>
                <a:off x="156" y="1329"/>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Beth</a:t>
                </a:r>
              </a:p>
              <a:p>
                <a:pPr>
                  <a:spcBef>
                    <a:spcPct val="0"/>
                  </a:spcBef>
                  <a:buFontTx/>
                  <a:buNone/>
                </a:pPr>
                <a:endParaRPr lang="en-US" altLang="en-US" sz="2400" b="0"/>
              </a:p>
            </p:txBody>
          </p:sp>
          <p:sp>
            <p:nvSpPr>
              <p:cNvPr id="87" name="Rectangle 78"/>
              <p:cNvSpPr>
                <a:spLocks noChangeArrowheads="1"/>
              </p:cNvSpPr>
              <p:nvPr/>
            </p:nvSpPr>
            <p:spPr bwMode="auto">
              <a:xfrm>
                <a:off x="150" y="1323"/>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65" name="Group 81"/>
            <p:cNvGrpSpPr>
              <a:grpSpLocks/>
            </p:cNvGrpSpPr>
            <p:nvPr/>
          </p:nvGrpSpPr>
          <p:grpSpPr bwMode="auto">
            <a:xfrm>
              <a:off x="4944" y="2370"/>
              <a:ext cx="574" cy="214"/>
              <a:chOff x="300" y="1323"/>
              <a:chExt cx="1227" cy="736"/>
            </a:xfrm>
          </p:grpSpPr>
          <p:sp>
            <p:nvSpPr>
              <p:cNvPr id="84" name="Rectangle 63"/>
              <p:cNvSpPr>
                <a:spLocks noChangeArrowheads="1"/>
              </p:cNvSpPr>
              <p:nvPr/>
            </p:nvSpPr>
            <p:spPr bwMode="auto">
              <a:xfrm>
                <a:off x="306" y="1329"/>
                <a:ext cx="1215"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Alice</a:t>
                </a:r>
              </a:p>
              <a:p>
                <a:pPr>
                  <a:spcBef>
                    <a:spcPct val="0"/>
                  </a:spcBef>
                  <a:buFontTx/>
                  <a:buNone/>
                </a:pPr>
                <a:endParaRPr lang="en-US" altLang="en-US" sz="2400" b="0"/>
              </a:p>
            </p:txBody>
          </p:sp>
          <p:sp>
            <p:nvSpPr>
              <p:cNvPr id="85" name="Rectangle 80"/>
              <p:cNvSpPr>
                <a:spLocks noChangeArrowheads="1"/>
              </p:cNvSpPr>
              <p:nvPr/>
            </p:nvSpPr>
            <p:spPr bwMode="auto">
              <a:xfrm>
                <a:off x="300" y="1323"/>
                <a:ext cx="1227"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66" name="Group 83"/>
            <p:cNvGrpSpPr>
              <a:grpSpLocks/>
            </p:cNvGrpSpPr>
            <p:nvPr/>
          </p:nvGrpSpPr>
          <p:grpSpPr bwMode="auto">
            <a:xfrm>
              <a:off x="3936" y="2584"/>
              <a:ext cx="588" cy="186"/>
              <a:chOff x="0" y="2071"/>
              <a:chExt cx="150" cy="736"/>
            </a:xfrm>
          </p:grpSpPr>
          <p:sp>
            <p:nvSpPr>
              <p:cNvPr id="82" name="Rectangle 64"/>
              <p:cNvSpPr>
                <a:spLocks noChangeArrowheads="1"/>
              </p:cNvSpPr>
              <p:nvPr/>
            </p:nvSpPr>
            <p:spPr bwMode="auto">
              <a:xfrm>
                <a:off x="6" y="2077"/>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Mary</a:t>
                </a:r>
              </a:p>
              <a:p>
                <a:pPr>
                  <a:spcBef>
                    <a:spcPct val="0"/>
                  </a:spcBef>
                  <a:buFontTx/>
                  <a:buNone/>
                </a:pPr>
                <a:endParaRPr lang="en-US" altLang="en-US" sz="2400" b="0"/>
              </a:p>
            </p:txBody>
          </p:sp>
          <p:sp>
            <p:nvSpPr>
              <p:cNvPr id="83" name="Rectangle 82"/>
              <p:cNvSpPr>
                <a:spLocks noChangeArrowheads="1"/>
              </p:cNvSpPr>
              <p:nvPr/>
            </p:nvSpPr>
            <p:spPr bwMode="auto">
              <a:xfrm>
                <a:off x="0" y="2071"/>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67" name="Group 85"/>
            <p:cNvGrpSpPr>
              <a:grpSpLocks/>
            </p:cNvGrpSpPr>
            <p:nvPr/>
          </p:nvGrpSpPr>
          <p:grpSpPr bwMode="auto">
            <a:xfrm>
              <a:off x="4525" y="2584"/>
              <a:ext cx="419" cy="186"/>
              <a:chOff x="150" y="2071"/>
              <a:chExt cx="150" cy="736"/>
            </a:xfrm>
          </p:grpSpPr>
          <p:sp>
            <p:nvSpPr>
              <p:cNvPr id="80" name="Rectangle 65"/>
              <p:cNvSpPr>
                <a:spLocks noChangeArrowheads="1"/>
              </p:cNvSpPr>
              <p:nvPr/>
            </p:nvSpPr>
            <p:spPr bwMode="auto">
              <a:xfrm>
                <a:off x="156" y="2077"/>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Bob</a:t>
                </a:r>
              </a:p>
              <a:p>
                <a:pPr>
                  <a:spcBef>
                    <a:spcPct val="0"/>
                  </a:spcBef>
                  <a:buFontTx/>
                  <a:buNone/>
                </a:pPr>
                <a:endParaRPr lang="en-US" altLang="en-US" sz="2400" b="0"/>
              </a:p>
            </p:txBody>
          </p:sp>
          <p:sp>
            <p:nvSpPr>
              <p:cNvPr id="81" name="Rectangle 84"/>
              <p:cNvSpPr>
                <a:spLocks noChangeArrowheads="1"/>
              </p:cNvSpPr>
              <p:nvPr/>
            </p:nvSpPr>
            <p:spPr bwMode="auto">
              <a:xfrm>
                <a:off x="150" y="2071"/>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68" name="Group 87"/>
            <p:cNvGrpSpPr>
              <a:grpSpLocks/>
            </p:cNvGrpSpPr>
            <p:nvPr/>
          </p:nvGrpSpPr>
          <p:grpSpPr bwMode="auto">
            <a:xfrm>
              <a:off x="4944" y="2584"/>
              <a:ext cx="574" cy="186"/>
              <a:chOff x="300" y="2071"/>
              <a:chExt cx="1227" cy="736"/>
            </a:xfrm>
          </p:grpSpPr>
          <p:sp>
            <p:nvSpPr>
              <p:cNvPr id="78" name="Rectangle 66"/>
              <p:cNvSpPr>
                <a:spLocks noChangeArrowheads="1"/>
              </p:cNvSpPr>
              <p:nvPr/>
            </p:nvSpPr>
            <p:spPr bwMode="auto">
              <a:xfrm>
                <a:off x="306" y="2077"/>
                <a:ext cx="1215"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Jane</a:t>
                </a:r>
              </a:p>
              <a:p>
                <a:pPr>
                  <a:spcBef>
                    <a:spcPct val="0"/>
                  </a:spcBef>
                  <a:buFontTx/>
                  <a:buNone/>
                </a:pPr>
                <a:endParaRPr lang="en-US" altLang="en-US" sz="2400" b="0"/>
              </a:p>
            </p:txBody>
          </p:sp>
          <p:sp>
            <p:nvSpPr>
              <p:cNvPr id="79" name="Rectangle 86"/>
              <p:cNvSpPr>
                <a:spLocks noChangeArrowheads="1"/>
              </p:cNvSpPr>
              <p:nvPr/>
            </p:nvSpPr>
            <p:spPr bwMode="auto">
              <a:xfrm>
                <a:off x="300" y="2071"/>
                <a:ext cx="1227"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69" name="Group 89"/>
            <p:cNvGrpSpPr>
              <a:grpSpLocks/>
            </p:cNvGrpSpPr>
            <p:nvPr/>
          </p:nvGrpSpPr>
          <p:grpSpPr bwMode="auto">
            <a:xfrm>
              <a:off x="3936" y="2770"/>
              <a:ext cx="588" cy="206"/>
              <a:chOff x="0" y="2819"/>
              <a:chExt cx="150" cy="736"/>
            </a:xfrm>
          </p:grpSpPr>
          <p:sp>
            <p:nvSpPr>
              <p:cNvPr id="76" name="Rectangle 67"/>
              <p:cNvSpPr>
                <a:spLocks noChangeArrowheads="1"/>
              </p:cNvSpPr>
              <p:nvPr/>
            </p:nvSpPr>
            <p:spPr bwMode="auto">
              <a:xfrm>
                <a:off x="6" y="2825"/>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Mary</a:t>
                </a:r>
              </a:p>
              <a:p>
                <a:pPr>
                  <a:spcBef>
                    <a:spcPct val="0"/>
                  </a:spcBef>
                  <a:buFontTx/>
                  <a:buNone/>
                </a:pPr>
                <a:endParaRPr lang="en-US" altLang="en-US" sz="2400" b="0"/>
              </a:p>
            </p:txBody>
          </p:sp>
          <p:sp>
            <p:nvSpPr>
              <p:cNvPr id="77" name="Rectangle 88"/>
              <p:cNvSpPr>
                <a:spLocks noChangeArrowheads="1"/>
              </p:cNvSpPr>
              <p:nvPr/>
            </p:nvSpPr>
            <p:spPr bwMode="auto">
              <a:xfrm>
                <a:off x="0" y="2819"/>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70" name="Group 91"/>
            <p:cNvGrpSpPr>
              <a:grpSpLocks/>
            </p:cNvGrpSpPr>
            <p:nvPr/>
          </p:nvGrpSpPr>
          <p:grpSpPr bwMode="auto">
            <a:xfrm>
              <a:off x="4525" y="2770"/>
              <a:ext cx="419" cy="206"/>
              <a:chOff x="150" y="2819"/>
              <a:chExt cx="150" cy="736"/>
            </a:xfrm>
          </p:grpSpPr>
          <p:sp>
            <p:nvSpPr>
              <p:cNvPr id="74" name="Rectangle 68"/>
              <p:cNvSpPr>
                <a:spLocks noChangeArrowheads="1"/>
              </p:cNvSpPr>
              <p:nvPr/>
            </p:nvSpPr>
            <p:spPr bwMode="auto">
              <a:xfrm>
                <a:off x="156" y="2825"/>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NULL</a:t>
                </a:r>
              </a:p>
              <a:p>
                <a:pPr>
                  <a:spcBef>
                    <a:spcPct val="0"/>
                  </a:spcBef>
                  <a:buFontTx/>
                  <a:buNone/>
                </a:pPr>
                <a:endParaRPr lang="en-US" altLang="en-US" sz="2400" b="0"/>
              </a:p>
            </p:txBody>
          </p:sp>
          <p:sp>
            <p:nvSpPr>
              <p:cNvPr id="75" name="Rectangle 90"/>
              <p:cNvSpPr>
                <a:spLocks noChangeArrowheads="1"/>
              </p:cNvSpPr>
              <p:nvPr/>
            </p:nvSpPr>
            <p:spPr bwMode="auto">
              <a:xfrm>
                <a:off x="150" y="2819"/>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71" name="Group 93"/>
            <p:cNvGrpSpPr>
              <a:grpSpLocks/>
            </p:cNvGrpSpPr>
            <p:nvPr/>
          </p:nvGrpSpPr>
          <p:grpSpPr bwMode="auto">
            <a:xfrm>
              <a:off x="4944" y="2770"/>
              <a:ext cx="574" cy="206"/>
              <a:chOff x="300" y="2819"/>
              <a:chExt cx="1227" cy="736"/>
            </a:xfrm>
          </p:grpSpPr>
          <p:sp>
            <p:nvSpPr>
              <p:cNvPr id="72" name="Rectangle 69"/>
              <p:cNvSpPr>
                <a:spLocks noChangeArrowheads="1"/>
              </p:cNvSpPr>
              <p:nvPr/>
            </p:nvSpPr>
            <p:spPr bwMode="auto">
              <a:xfrm>
                <a:off x="306" y="2825"/>
                <a:ext cx="1215"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Adam</a:t>
                </a:r>
              </a:p>
              <a:p>
                <a:pPr>
                  <a:spcBef>
                    <a:spcPct val="0"/>
                  </a:spcBef>
                  <a:buFontTx/>
                  <a:buNone/>
                </a:pPr>
                <a:endParaRPr lang="en-US" altLang="en-US" sz="2400" b="0"/>
              </a:p>
            </p:txBody>
          </p:sp>
          <p:sp>
            <p:nvSpPr>
              <p:cNvPr id="73" name="Rectangle 92"/>
              <p:cNvSpPr>
                <a:spLocks noChangeArrowheads="1"/>
              </p:cNvSpPr>
              <p:nvPr/>
            </p:nvSpPr>
            <p:spPr bwMode="auto">
              <a:xfrm>
                <a:off x="300" y="2819"/>
                <a:ext cx="1227"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spTree>
    <p:extLst>
      <p:ext uri="{BB962C8B-B14F-4D97-AF65-F5344CB8AC3E}">
        <p14:creationId xmlns:p14="http://schemas.microsoft.com/office/powerpoint/2010/main" val="1944718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Creating tables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b="1" dirty="0" smtClean="0">
                <a:latin typeface="Times New Roman" panose="02020603050405020304" pitchFamily="18" charset="0"/>
                <a:cs typeface="Times New Roman" panose="02020603050405020304" pitchFamily="18" charset="0"/>
              </a:rPr>
              <a:t>Table name</a:t>
            </a:r>
          </a:p>
          <a:p>
            <a:r>
              <a:rPr lang="en-US" b="1" dirty="0" smtClean="0">
                <a:latin typeface="Times New Roman" panose="02020603050405020304" pitchFamily="18" charset="0"/>
                <a:cs typeface="Times New Roman" panose="02020603050405020304" pitchFamily="18" charset="0"/>
              </a:rPr>
              <a:t>Column name</a:t>
            </a:r>
          </a:p>
          <a:p>
            <a:r>
              <a:rPr lang="en-US" b="1" dirty="0" smtClean="0">
                <a:latin typeface="Times New Roman" panose="02020603050405020304" pitchFamily="18" charset="0"/>
                <a:cs typeface="Times New Roman" panose="02020603050405020304" pitchFamily="18" charset="0"/>
              </a:rPr>
              <a:t>Column Data type</a:t>
            </a:r>
          </a:p>
          <a:p>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Example.</a:t>
            </a:r>
          </a:p>
          <a:p>
            <a:r>
              <a:rPr lang="en-US" b="1" dirty="0" smtClean="0">
                <a:latin typeface="Times New Roman" panose="02020603050405020304" pitchFamily="18" charset="0"/>
                <a:cs typeface="Times New Roman" panose="02020603050405020304" pitchFamily="18" charset="0"/>
              </a:rPr>
              <a:t>Create table t1(c1 </a:t>
            </a:r>
            <a:r>
              <a:rPr lang="en-US" b="1" dirty="0" err="1" smtClean="0">
                <a:latin typeface="Times New Roman" panose="02020603050405020304" pitchFamily="18" charset="0"/>
                <a:cs typeface="Times New Roman" panose="02020603050405020304" pitchFamily="18" charset="0"/>
              </a:rPr>
              <a:t>int</a:t>
            </a:r>
            <a:r>
              <a:rPr lang="en-US" b="1" dirty="0" smtClean="0">
                <a:latin typeface="Times New Roman" panose="02020603050405020304" pitchFamily="18" charset="0"/>
                <a:cs typeface="Times New Roman" panose="02020603050405020304" pitchFamily="18" charset="0"/>
              </a:rPr>
              <a:t> ,c2 </a:t>
            </a:r>
            <a:r>
              <a:rPr lang="en-US" b="1" dirty="0" err="1" smtClean="0">
                <a:latin typeface="Times New Roman" panose="02020603050405020304" pitchFamily="18" charset="0"/>
                <a:cs typeface="Times New Roman" panose="02020603050405020304" pitchFamily="18" charset="0"/>
              </a:rPr>
              <a:t>varchar</a:t>
            </a:r>
            <a:r>
              <a:rPr lang="en-US" b="1" dirty="0" smtClean="0">
                <a:latin typeface="Times New Roman" panose="02020603050405020304" pitchFamily="18" charset="0"/>
                <a:cs typeface="Times New Roman" panose="02020603050405020304" pitchFamily="18" charset="0"/>
              </a:rPr>
              <a:t>(100),c3 date);</a:t>
            </a:r>
          </a:p>
          <a:p>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Try </a:t>
            </a:r>
          </a:p>
          <a:p>
            <a:r>
              <a:rPr lang="en-US" b="1" dirty="0" err="1" smtClean="0">
                <a:latin typeface="Times New Roman" panose="02020603050405020304" pitchFamily="18" charset="0"/>
                <a:cs typeface="Times New Roman" panose="02020603050405020304" pitchFamily="18" charset="0"/>
              </a:rPr>
              <a:t>Desc</a:t>
            </a:r>
            <a:r>
              <a:rPr lang="en-US" b="1" dirty="0" smtClean="0">
                <a:latin typeface="Times New Roman" panose="02020603050405020304" pitchFamily="18" charset="0"/>
                <a:cs typeface="Times New Roman" panose="02020603050405020304" pitchFamily="18" charset="0"/>
              </a:rPr>
              <a:t> t1;  -- gives description of table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02045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387" y="910294"/>
            <a:ext cx="8761413" cy="706964"/>
          </a:xfrm>
        </p:spPr>
        <p:txBody>
          <a:bodyPr/>
          <a:lstStyle/>
          <a:p>
            <a:r>
              <a:rPr lang="en-US" altLang="en-US" dirty="0">
                <a:solidFill>
                  <a:schemeClr val="bg1"/>
                </a:solidFill>
                <a:latin typeface="Times New Roman" panose="02020603050405020304" pitchFamily="18" charset="0"/>
                <a:cs typeface="Times New Roman" panose="02020603050405020304" pitchFamily="18" charset="0"/>
              </a:rPr>
              <a:t>4NF - Decomposition</a:t>
            </a:r>
          </a:p>
        </p:txBody>
      </p:sp>
      <p:sp>
        <p:nvSpPr>
          <p:cNvPr id="3" name="Content Placeholder 2"/>
          <p:cNvSpPr>
            <a:spLocks noGrp="1"/>
          </p:cNvSpPr>
          <p:nvPr>
            <p:ph idx="1"/>
          </p:nvPr>
        </p:nvSpPr>
        <p:spPr>
          <a:xfrm>
            <a:off x="271604" y="2317687"/>
            <a:ext cx="9409373" cy="3955610"/>
          </a:xfrm>
        </p:spPr>
        <p:txBody>
          <a:bodyPr/>
          <a:lstStyle/>
          <a:p>
            <a:pPr marL="609600" indent="-609600" algn="just">
              <a:buFontTx/>
              <a:buAutoNum type="arabicPeriod"/>
            </a:pPr>
            <a:r>
              <a:rPr lang="en-US" altLang="en-US" sz="2000" dirty="0">
                <a:latin typeface="Arial Unicode MS" panose="020B0604020202020204" pitchFamily="34" charset="-128"/>
                <a:ea typeface="Arial Unicode MS" panose="020B0604020202020204" pitchFamily="34" charset="-128"/>
                <a:cs typeface="Arial Unicode MS" panose="020B0604020202020204" pitchFamily="34" charset="-128"/>
              </a:rPr>
              <a:t>Move the two multi-valued relations to separate tables</a:t>
            </a:r>
          </a:p>
          <a:p>
            <a:pPr marL="609600" indent="-609600" algn="just">
              <a:buFontTx/>
              <a:buAutoNum type="arabicPeriod"/>
            </a:pPr>
            <a:r>
              <a:rPr lang="en-US" altLang="en-US" sz="2000" dirty="0">
                <a:latin typeface="Arial Unicode MS" panose="020B0604020202020204" pitchFamily="34" charset="-128"/>
                <a:ea typeface="Arial Unicode MS" panose="020B0604020202020204" pitchFamily="34" charset="-128"/>
                <a:cs typeface="Arial Unicode MS" panose="020B0604020202020204" pitchFamily="34" charset="-128"/>
              </a:rPr>
              <a:t>Identify a primary key for each of the new entity.</a:t>
            </a:r>
          </a:p>
          <a:p>
            <a:pPr marL="609600" indent="-609600" algn="just">
              <a:buFontTx/>
              <a:buAutoNum type="arabicPeriod"/>
            </a:pPr>
            <a:endParaRPr lang="en-US" alt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609600" indent="-609600">
              <a:spcBef>
                <a:spcPct val="50000"/>
              </a:spcBef>
              <a:buNone/>
            </a:pPr>
            <a:r>
              <a:rPr lang="en-US" altLang="en-US" sz="2000" b="1" dirty="0">
                <a:solidFill>
                  <a:srgbClr val="CC0000"/>
                </a:solidFill>
                <a:latin typeface="Arial Unicode MS" panose="020B0604020202020204" pitchFamily="34" charset="-128"/>
                <a:cs typeface="Times New Roman" panose="02020603050405020304" pitchFamily="18" charset="0"/>
              </a:rPr>
              <a:t>Example 1 (Convert to 4NF) </a:t>
            </a:r>
          </a:p>
          <a:p>
            <a:pPr marL="1100138" lvl="1" indent="-533400">
              <a:spcBef>
                <a:spcPct val="50000"/>
              </a:spcBef>
              <a:buNone/>
            </a:pP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Old Scheme </a:t>
            </a:r>
            <a:r>
              <a:rPr lang="en-US" altLang="en-US" sz="1800" b="1" dirty="0">
                <a:ea typeface="Arial Unicode MS" panose="020B0604020202020204" pitchFamily="34" charset="-128"/>
                <a:cs typeface="Arial Unicode MS" panose="020B0604020202020204" pitchFamily="34" charset="-128"/>
                <a:sym typeface="Wingdings" panose="05000000000000000000" pitchFamily="2" charset="2"/>
              </a:rPr>
              <a:t></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dirty="0" err="1">
                <a:latin typeface="Arial Unicode MS" panose="020B0604020202020204" pitchFamily="34" charset="-128"/>
                <a:ea typeface="Arial Unicode MS" panose="020B0604020202020204" pitchFamily="34" charset="-128"/>
                <a:cs typeface="Arial Unicode MS" panose="020B0604020202020204" pitchFamily="34" charset="-128"/>
              </a:rPr>
              <a:t>MovieName</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dirty="0" err="1">
                <a:latin typeface="Arial Unicode MS" panose="020B0604020202020204" pitchFamily="34" charset="-128"/>
                <a:ea typeface="Arial Unicode MS" panose="020B0604020202020204" pitchFamily="34" charset="-128"/>
                <a:cs typeface="Arial Unicode MS" panose="020B0604020202020204" pitchFamily="34" charset="-128"/>
              </a:rPr>
              <a:t>ScreeningCity</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Genre}</a:t>
            </a:r>
          </a:p>
          <a:p>
            <a:pPr marL="1100138" lvl="1" indent="-533400">
              <a:spcBef>
                <a:spcPct val="50000"/>
              </a:spcBef>
              <a:buNone/>
            </a:pP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New Scheme </a:t>
            </a:r>
            <a:r>
              <a:rPr lang="en-US" altLang="en-US" sz="1800" b="1" dirty="0">
                <a:ea typeface="Arial Unicode MS" panose="020B0604020202020204" pitchFamily="34" charset="-128"/>
                <a:cs typeface="Arial Unicode MS" panose="020B0604020202020204" pitchFamily="34" charset="-128"/>
                <a:sym typeface="Wingdings" panose="05000000000000000000" pitchFamily="2" charset="2"/>
              </a:rPr>
              <a:t></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dirty="0" err="1">
                <a:latin typeface="Arial Unicode MS" panose="020B0604020202020204" pitchFamily="34" charset="-128"/>
                <a:ea typeface="Arial Unicode MS" panose="020B0604020202020204" pitchFamily="34" charset="-128"/>
                <a:cs typeface="Arial Unicode MS" panose="020B0604020202020204" pitchFamily="34" charset="-128"/>
              </a:rPr>
              <a:t>MovieName</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dirty="0" err="1">
                <a:latin typeface="Arial Unicode MS" panose="020B0604020202020204" pitchFamily="34" charset="-128"/>
                <a:ea typeface="Arial Unicode MS" panose="020B0604020202020204" pitchFamily="34" charset="-128"/>
                <a:cs typeface="Arial Unicode MS" panose="020B0604020202020204" pitchFamily="34" charset="-128"/>
              </a:rPr>
              <a:t>ScreeningCity</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1100138" lvl="1" indent="-533400">
              <a:spcBef>
                <a:spcPct val="50000"/>
              </a:spcBef>
              <a:buNone/>
            </a:pP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New Scheme </a:t>
            </a:r>
            <a:r>
              <a:rPr lang="en-US" altLang="en-US" sz="1800" b="1" dirty="0">
                <a:ea typeface="Arial Unicode MS" panose="020B0604020202020204" pitchFamily="34" charset="-128"/>
                <a:cs typeface="Arial Unicode MS" panose="020B0604020202020204" pitchFamily="34" charset="-128"/>
                <a:sym typeface="Wingdings" panose="05000000000000000000" pitchFamily="2" charset="2"/>
              </a:rPr>
              <a:t></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dirty="0" err="1">
                <a:latin typeface="Arial Unicode MS" panose="020B0604020202020204" pitchFamily="34" charset="-128"/>
                <a:cs typeface="Times New Roman" panose="02020603050405020304" pitchFamily="18" charset="0"/>
              </a:rPr>
              <a:t>MovieName</a:t>
            </a:r>
            <a:r>
              <a:rPr lang="en-US" altLang="en-US" sz="1800" b="1" dirty="0">
                <a:latin typeface="Arial Unicode MS" panose="020B0604020202020204" pitchFamily="34" charset="-128"/>
                <a:cs typeface="Times New Roman" panose="02020603050405020304" pitchFamily="18" charset="0"/>
              </a:rPr>
              <a:t>, Genre</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a:t>
            </a:r>
          </a:p>
        </p:txBody>
      </p:sp>
      <p:grpSp>
        <p:nvGrpSpPr>
          <p:cNvPr id="4" name="Group 4"/>
          <p:cNvGrpSpPr>
            <a:grpSpLocks/>
          </p:cNvGrpSpPr>
          <p:nvPr/>
        </p:nvGrpSpPr>
        <p:grpSpPr bwMode="auto">
          <a:xfrm>
            <a:off x="6499633" y="3604788"/>
            <a:ext cx="1350963" cy="303213"/>
            <a:chOff x="0" y="403"/>
            <a:chExt cx="963" cy="403"/>
          </a:xfrm>
        </p:grpSpPr>
        <p:sp>
          <p:nvSpPr>
            <p:cNvPr id="5" name="Rectangle 5"/>
            <p:cNvSpPr>
              <a:spLocks noChangeArrowheads="1"/>
            </p:cNvSpPr>
            <p:nvPr/>
          </p:nvSpPr>
          <p:spPr bwMode="auto">
            <a:xfrm>
              <a:off x="43" y="403"/>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latin typeface="Arial Unicode MS" panose="020B0604020202020204" pitchFamily="34" charset="-128"/>
                  <a:ea typeface="Arial Unicode MS" panose="020B0604020202020204" pitchFamily="34" charset="-128"/>
                  <a:cs typeface="Arial Unicode MS" panose="020B0604020202020204" pitchFamily="34" charset="-128"/>
                </a:rPr>
                <a:t>Movie</a:t>
              </a:r>
            </a:p>
            <a:p>
              <a:pPr>
                <a:spcBef>
                  <a:spcPct val="0"/>
                </a:spcBef>
                <a:buFontTx/>
                <a:buNone/>
              </a:pPr>
              <a:endParaRPr lang="en-US" altLang="en-US" sz="1200"/>
            </a:p>
          </p:txBody>
        </p:sp>
        <p:sp>
          <p:nvSpPr>
            <p:cNvPr id="6" name="Rectangle 6"/>
            <p:cNvSpPr>
              <a:spLocks noChangeArrowheads="1"/>
            </p:cNvSpPr>
            <p:nvPr/>
          </p:nvSpPr>
          <p:spPr bwMode="auto">
            <a:xfrm>
              <a:off x="0" y="403"/>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7" name="Group 10"/>
          <p:cNvGrpSpPr>
            <a:grpSpLocks/>
          </p:cNvGrpSpPr>
          <p:nvPr/>
        </p:nvGrpSpPr>
        <p:grpSpPr bwMode="auto">
          <a:xfrm>
            <a:off x="7852183" y="3604788"/>
            <a:ext cx="889000" cy="303213"/>
            <a:chOff x="1760" y="403"/>
            <a:chExt cx="558" cy="403"/>
          </a:xfrm>
        </p:grpSpPr>
        <p:sp>
          <p:nvSpPr>
            <p:cNvPr id="8" name="Rectangle 11"/>
            <p:cNvSpPr>
              <a:spLocks noChangeArrowheads="1"/>
            </p:cNvSpPr>
            <p:nvPr/>
          </p:nvSpPr>
          <p:spPr bwMode="auto">
            <a:xfrm>
              <a:off x="1803" y="403"/>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latin typeface="Arial Unicode MS" panose="020B0604020202020204" pitchFamily="34" charset="-128"/>
                  <a:ea typeface="Arial Unicode MS" panose="020B0604020202020204" pitchFamily="34" charset="-128"/>
                  <a:cs typeface="Arial Unicode MS" panose="020B0604020202020204" pitchFamily="34" charset="-128"/>
                </a:rPr>
                <a:t>Genre</a:t>
              </a:r>
            </a:p>
            <a:p>
              <a:pPr>
                <a:spcBef>
                  <a:spcPct val="0"/>
                </a:spcBef>
                <a:buFontTx/>
                <a:buNone/>
              </a:pPr>
              <a:endParaRPr lang="en-US" altLang="en-US" sz="1200"/>
            </a:p>
          </p:txBody>
        </p:sp>
        <p:sp>
          <p:nvSpPr>
            <p:cNvPr id="9" name="Rectangle 12"/>
            <p:cNvSpPr>
              <a:spLocks noChangeArrowheads="1"/>
            </p:cNvSpPr>
            <p:nvPr/>
          </p:nvSpPr>
          <p:spPr bwMode="auto">
            <a:xfrm>
              <a:off x="1760" y="403"/>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0" name="Group 13"/>
          <p:cNvGrpSpPr>
            <a:grpSpLocks/>
          </p:cNvGrpSpPr>
          <p:nvPr/>
        </p:nvGrpSpPr>
        <p:grpSpPr bwMode="auto">
          <a:xfrm>
            <a:off x="6499633" y="3909588"/>
            <a:ext cx="1350963" cy="257175"/>
            <a:chOff x="0" y="806"/>
            <a:chExt cx="963" cy="403"/>
          </a:xfrm>
        </p:grpSpPr>
        <p:sp>
          <p:nvSpPr>
            <p:cNvPr id="11" name="Rectangle 14"/>
            <p:cNvSpPr>
              <a:spLocks noChangeArrowheads="1"/>
            </p:cNvSpPr>
            <p:nvPr/>
          </p:nvSpPr>
          <p:spPr bwMode="auto">
            <a:xfrm>
              <a:off x="43" y="806"/>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latin typeface="Arial Unicode MS" panose="020B0604020202020204" pitchFamily="34" charset="-128"/>
                  <a:ea typeface="Arial Unicode MS" panose="020B0604020202020204" pitchFamily="34" charset="-128"/>
                  <a:cs typeface="Arial Unicode MS" panose="020B0604020202020204" pitchFamily="34" charset="-128"/>
                </a:rPr>
                <a:t>Hard Code</a:t>
              </a:r>
            </a:p>
            <a:p>
              <a:pPr>
                <a:spcBef>
                  <a:spcPct val="0"/>
                </a:spcBef>
                <a:buFontTx/>
                <a:buNone/>
              </a:pPr>
              <a:endParaRPr lang="en-US" altLang="en-US" sz="1000" b="0"/>
            </a:p>
          </p:txBody>
        </p:sp>
        <p:sp>
          <p:nvSpPr>
            <p:cNvPr id="12" name="Rectangle 15"/>
            <p:cNvSpPr>
              <a:spLocks noChangeArrowheads="1"/>
            </p:cNvSpPr>
            <p:nvPr/>
          </p:nvSpPr>
          <p:spPr bwMode="auto">
            <a:xfrm>
              <a:off x="0" y="806"/>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3" name="Group 19"/>
          <p:cNvGrpSpPr>
            <a:grpSpLocks/>
          </p:cNvGrpSpPr>
          <p:nvPr/>
        </p:nvGrpSpPr>
        <p:grpSpPr bwMode="auto">
          <a:xfrm>
            <a:off x="7852183" y="3909588"/>
            <a:ext cx="889000" cy="257175"/>
            <a:chOff x="1760" y="806"/>
            <a:chExt cx="558" cy="403"/>
          </a:xfrm>
        </p:grpSpPr>
        <p:sp>
          <p:nvSpPr>
            <p:cNvPr id="14" name="Rectangle 20"/>
            <p:cNvSpPr>
              <a:spLocks noChangeArrowheads="1"/>
            </p:cNvSpPr>
            <p:nvPr/>
          </p:nvSpPr>
          <p:spPr bwMode="auto">
            <a:xfrm>
              <a:off x="1803" y="806"/>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latin typeface="Arial Unicode MS" panose="020B0604020202020204" pitchFamily="34" charset="-128"/>
                  <a:ea typeface="Arial Unicode MS" panose="020B0604020202020204" pitchFamily="34" charset="-128"/>
                  <a:cs typeface="Arial Unicode MS" panose="020B0604020202020204" pitchFamily="34" charset="-128"/>
                </a:rPr>
                <a:t>Comedy</a:t>
              </a:r>
            </a:p>
            <a:p>
              <a:pPr>
                <a:spcBef>
                  <a:spcPct val="0"/>
                </a:spcBef>
                <a:buFontTx/>
                <a:buNone/>
              </a:pPr>
              <a:endParaRPr lang="en-US" altLang="en-US" sz="1000" b="0"/>
            </a:p>
          </p:txBody>
        </p:sp>
        <p:sp>
          <p:nvSpPr>
            <p:cNvPr id="15" name="Rectangle 21"/>
            <p:cNvSpPr>
              <a:spLocks noChangeArrowheads="1"/>
            </p:cNvSpPr>
            <p:nvPr/>
          </p:nvSpPr>
          <p:spPr bwMode="auto">
            <a:xfrm>
              <a:off x="1760" y="806"/>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6" name="Group 40"/>
          <p:cNvGrpSpPr>
            <a:grpSpLocks/>
          </p:cNvGrpSpPr>
          <p:nvPr/>
        </p:nvGrpSpPr>
        <p:grpSpPr bwMode="auto">
          <a:xfrm>
            <a:off x="6499633" y="4166763"/>
            <a:ext cx="1350963" cy="271463"/>
            <a:chOff x="0" y="2015"/>
            <a:chExt cx="963" cy="403"/>
          </a:xfrm>
        </p:grpSpPr>
        <p:sp>
          <p:nvSpPr>
            <p:cNvPr id="17" name="Rectangle 41"/>
            <p:cNvSpPr>
              <a:spLocks noChangeArrowheads="1"/>
            </p:cNvSpPr>
            <p:nvPr/>
          </p:nvSpPr>
          <p:spPr bwMode="auto">
            <a:xfrm>
              <a:off x="43" y="2015"/>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latin typeface="Arial Unicode MS" panose="020B0604020202020204" pitchFamily="34" charset="-128"/>
                  <a:ea typeface="Arial Unicode MS" panose="020B0604020202020204" pitchFamily="34" charset="-128"/>
                  <a:cs typeface="Arial Unicode MS" panose="020B0604020202020204" pitchFamily="34" charset="-128"/>
                </a:rPr>
                <a:t>Bill Durham</a:t>
              </a:r>
            </a:p>
            <a:p>
              <a:pPr>
                <a:spcBef>
                  <a:spcPct val="0"/>
                </a:spcBef>
                <a:buFontTx/>
                <a:buNone/>
              </a:pPr>
              <a:endParaRPr lang="en-US" altLang="en-US" sz="1000" b="0"/>
            </a:p>
          </p:txBody>
        </p:sp>
        <p:sp>
          <p:nvSpPr>
            <p:cNvPr id="18" name="Rectangle 42"/>
            <p:cNvSpPr>
              <a:spLocks noChangeArrowheads="1"/>
            </p:cNvSpPr>
            <p:nvPr/>
          </p:nvSpPr>
          <p:spPr bwMode="auto">
            <a:xfrm>
              <a:off x="0" y="2015"/>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9" name="Group 46"/>
          <p:cNvGrpSpPr>
            <a:grpSpLocks/>
          </p:cNvGrpSpPr>
          <p:nvPr/>
        </p:nvGrpSpPr>
        <p:grpSpPr bwMode="auto">
          <a:xfrm>
            <a:off x="7852183" y="4166763"/>
            <a:ext cx="889000" cy="271463"/>
            <a:chOff x="1760" y="2015"/>
            <a:chExt cx="558" cy="403"/>
          </a:xfrm>
        </p:grpSpPr>
        <p:sp>
          <p:nvSpPr>
            <p:cNvPr id="20" name="Rectangle 47"/>
            <p:cNvSpPr>
              <a:spLocks noChangeArrowheads="1"/>
            </p:cNvSpPr>
            <p:nvPr/>
          </p:nvSpPr>
          <p:spPr bwMode="auto">
            <a:xfrm>
              <a:off x="1803" y="2015"/>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latin typeface="Arial Unicode MS" panose="020B0604020202020204" pitchFamily="34" charset="-128"/>
                  <a:ea typeface="Arial Unicode MS" panose="020B0604020202020204" pitchFamily="34" charset="-128"/>
                  <a:cs typeface="Arial Unicode MS" panose="020B0604020202020204" pitchFamily="34" charset="-128"/>
                </a:rPr>
                <a:t>Drama</a:t>
              </a:r>
            </a:p>
            <a:p>
              <a:pPr>
                <a:spcBef>
                  <a:spcPct val="0"/>
                </a:spcBef>
                <a:buFontTx/>
                <a:buNone/>
              </a:pPr>
              <a:endParaRPr lang="en-US" altLang="en-US" sz="1000" b="0"/>
            </a:p>
          </p:txBody>
        </p:sp>
        <p:sp>
          <p:nvSpPr>
            <p:cNvPr id="21" name="Rectangle 48"/>
            <p:cNvSpPr>
              <a:spLocks noChangeArrowheads="1"/>
            </p:cNvSpPr>
            <p:nvPr/>
          </p:nvSpPr>
          <p:spPr bwMode="auto">
            <a:xfrm>
              <a:off x="1760" y="2015"/>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22" name="Group 49"/>
          <p:cNvGrpSpPr>
            <a:grpSpLocks/>
          </p:cNvGrpSpPr>
          <p:nvPr/>
        </p:nvGrpSpPr>
        <p:grpSpPr bwMode="auto">
          <a:xfrm>
            <a:off x="6499633" y="4438226"/>
            <a:ext cx="1350963" cy="338137"/>
            <a:chOff x="0" y="2418"/>
            <a:chExt cx="963" cy="403"/>
          </a:xfrm>
        </p:grpSpPr>
        <p:sp>
          <p:nvSpPr>
            <p:cNvPr id="23" name="Rectangle 50"/>
            <p:cNvSpPr>
              <a:spLocks noChangeArrowheads="1"/>
            </p:cNvSpPr>
            <p:nvPr/>
          </p:nvSpPr>
          <p:spPr bwMode="auto">
            <a:xfrm>
              <a:off x="43" y="2418"/>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latin typeface="Arial Unicode MS" panose="020B0604020202020204" pitchFamily="34" charset="-128"/>
                  <a:ea typeface="Arial Unicode MS" panose="020B0604020202020204" pitchFamily="34" charset="-128"/>
                  <a:cs typeface="Arial Unicode MS" panose="020B0604020202020204" pitchFamily="34" charset="-128"/>
                </a:rPr>
                <a:t>The Code Warrier</a:t>
              </a:r>
            </a:p>
            <a:p>
              <a:pPr>
                <a:spcBef>
                  <a:spcPct val="0"/>
                </a:spcBef>
                <a:buFontTx/>
                <a:buNone/>
              </a:pPr>
              <a:endParaRPr lang="en-US" altLang="en-US" sz="1000" b="0"/>
            </a:p>
          </p:txBody>
        </p:sp>
        <p:sp>
          <p:nvSpPr>
            <p:cNvPr id="24" name="Rectangle 51"/>
            <p:cNvSpPr>
              <a:spLocks noChangeArrowheads="1"/>
            </p:cNvSpPr>
            <p:nvPr/>
          </p:nvSpPr>
          <p:spPr bwMode="auto">
            <a:xfrm>
              <a:off x="0" y="2418"/>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25" name="Group 55"/>
          <p:cNvGrpSpPr>
            <a:grpSpLocks/>
          </p:cNvGrpSpPr>
          <p:nvPr/>
        </p:nvGrpSpPr>
        <p:grpSpPr bwMode="auto">
          <a:xfrm>
            <a:off x="7852183" y="4438226"/>
            <a:ext cx="889000" cy="338137"/>
            <a:chOff x="1760" y="2418"/>
            <a:chExt cx="558" cy="403"/>
          </a:xfrm>
        </p:grpSpPr>
        <p:sp>
          <p:nvSpPr>
            <p:cNvPr id="26" name="Rectangle 56"/>
            <p:cNvSpPr>
              <a:spLocks noChangeArrowheads="1"/>
            </p:cNvSpPr>
            <p:nvPr/>
          </p:nvSpPr>
          <p:spPr bwMode="auto">
            <a:xfrm>
              <a:off x="1803" y="2418"/>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latin typeface="Arial Unicode MS" panose="020B0604020202020204" pitchFamily="34" charset="-128"/>
                  <a:ea typeface="Arial Unicode MS" panose="020B0604020202020204" pitchFamily="34" charset="-128"/>
                  <a:cs typeface="Arial Unicode MS" panose="020B0604020202020204" pitchFamily="34" charset="-128"/>
                </a:rPr>
                <a:t>Horror</a:t>
              </a:r>
            </a:p>
            <a:p>
              <a:pPr>
                <a:spcBef>
                  <a:spcPct val="0"/>
                </a:spcBef>
                <a:buFontTx/>
                <a:buNone/>
              </a:pPr>
              <a:endParaRPr lang="en-US" altLang="en-US" sz="1000" b="0"/>
            </a:p>
          </p:txBody>
        </p:sp>
        <p:sp>
          <p:nvSpPr>
            <p:cNvPr id="27" name="Rectangle 57"/>
            <p:cNvSpPr>
              <a:spLocks noChangeArrowheads="1"/>
            </p:cNvSpPr>
            <p:nvPr/>
          </p:nvSpPr>
          <p:spPr bwMode="auto">
            <a:xfrm>
              <a:off x="1760" y="2418"/>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28" name="Group 58"/>
          <p:cNvGrpSpPr>
            <a:grpSpLocks/>
          </p:cNvGrpSpPr>
          <p:nvPr/>
        </p:nvGrpSpPr>
        <p:grpSpPr bwMode="auto">
          <a:xfrm>
            <a:off x="9319033" y="3604788"/>
            <a:ext cx="1350963" cy="303213"/>
            <a:chOff x="0" y="403"/>
            <a:chExt cx="963" cy="403"/>
          </a:xfrm>
        </p:grpSpPr>
        <p:sp>
          <p:nvSpPr>
            <p:cNvPr id="29" name="Rectangle 59"/>
            <p:cNvSpPr>
              <a:spLocks noChangeArrowheads="1"/>
            </p:cNvSpPr>
            <p:nvPr/>
          </p:nvSpPr>
          <p:spPr bwMode="auto">
            <a:xfrm>
              <a:off x="43" y="403"/>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latin typeface="Arial Unicode MS" panose="020B0604020202020204" pitchFamily="34" charset="-128"/>
                  <a:ea typeface="Arial Unicode MS" panose="020B0604020202020204" pitchFamily="34" charset="-128"/>
                  <a:cs typeface="Arial Unicode MS" panose="020B0604020202020204" pitchFamily="34" charset="-128"/>
                </a:rPr>
                <a:t>Movie</a:t>
              </a:r>
            </a:p>
            <a:p>
              <a:pPr>
                <a:spcBef>
                  <a:spcPct val="0"/>
                </a:spcBef>
                <a:buFontTx/>
                <a:buNone/>
              </a:pPr>
              <a:endParaRPr lang="en-US" altLang="en-US" sz="1200"/>
            </a:p>
          </p:txBody>
        </p:sp>
        <p:sp>
          <p:nvSpPr>
            <p:cNvPr id="30" name="Rectangle 60"/>
            <p:cNvSpPr>
              <a:spLocks noChangeArrowheads="1"/>
            </p:cNvSpPr>
            <p:nvPr/>
          </p:nvSpPr>
          <p:spPr bwMode="auto">
            <a:xfrm>
              <a:off x="0" y="403"/>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31" name="Group 61"/>
          <p:cNvGrpSpPr>
            <a:grpSpLocks/>
          </p:cNvGrpSpPr>
          <p:nvPr/>
        </p:nvGrpSpPr>
        <p:grpSpPr bwMode="auto">
          <a:xfrm>
            <a:off x="10669996" y="3604788"/>
            <a:ext cx="1265237" cy="303213"/>
            <a:chOff x="963" y="403"/>
            <a:chExt cx="797" cy="403"/>
          </a:xfrm>
        </p:grpSpPr>
        <p:sp>
          <p:nvSpPr>
            <p:cNvPr id="32" name="Rectangle 62"/>
            <p:cNvSpPr>
              <a:spLocks noChangeArrowheads="1"/>
            </p:cNvSpPr>
            <p:nvPr/>
          </p:nvSpPr>
          <p:spPr bwMode="auto">
            <a:xfrm>
              <a:off x="1006" y="403"/>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latin typeface="Arial Unicode MS" panose="020B0604020202020204" pitchFamily="34" charset="-128"/>
                  <a:ea typeface="Arial Unicode MS" panose="020B0604020202020204" pitchFamily="34" charset="-128"/>
                  <a:cs typeface="Arial Unicode MS" panose="020B0604020202020204" pitchFamily="34" charset="-128"/>
                </a:rPr>
                <a:t>ScreeningCity</a:t>
              </a:r>
            </a:p>
            <a:p>
              <a:pPr>
                <a:spcBef>
                  <a:spcPct val="0"/>
                </a:spcBef>
                <a:buFontTx/>
                <a:buNone/>
              </a:pPr>
              <a:endParaRPr lang="en-US" altLang="en-US" sz="1200"/>
            </a:p>
          </p:txBody>
        </p:sp>
        <p:sp>
          <p:nvSpPr>
            <p:cNvPr id="33" name="Rectangle 63"/>
            <p:cNvSpPr>
              <a:spLocks noChangeArrowheads="1"/>
            </p:cNvSpPr>
            <p:nvPr/>
          </p:nvSpPr>
          <p:spPr bwMode="auto">
            <a:xfrm>
              <a:off x="963" y="403"/>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34" name="Group 67"/>
          <p:cNvGrpSpPr>
            <a:grpSpLocks/>
          </p:cNvGrpSpPr>
          <p:nvPr/>
        </p:nvGrpSpPr>
        <p:grpSpPr bwMode="auto">
          <a:xfrm>
            <a:off x="9319033" y="3909588"/>
            <a:ext cx="1350963" cy="257175"/>
            <a:chOff x="0" y="806"/>
            <a:chExt cx="963" cy="403"/>
          </a:xfrm>
        </p:grpSpPr>
        <p:sp>
          <p:nvSpPr>
            <p:cNvPr id="35" name="Rectangle 68"/>
            <p:cNvSpPr>
              <a:spLocks noChangeArrowheads="1"/>
            </p:cNvSpPr>
            <p:nvPr/>
          </p:nvSpPr>
          <p:spPr bwMode="auto">
            <a:xfrm>
              <a:off x="43" y="806"/>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latin typeface="Arial Unicode MS" panose="020B0604020202020204" pitchFamily="34" charset="-128"/>
                  <a:ea typeface="Arial Unicode MS" panose="020B0604020202020204" pitchFamily="34" charset="-128"/>
                  <a:cs typeface="Arial Unicode MS" panose="020B0604020202020204" pitchFamily="34" charset="-128"/>
                </a:rPr>
                <a:t>Hard Code</a:t>
              </a:r>
            </a:p>
            <a:p>
              <a:pPr>
                <a:spcBef>
                  <a:spcPct val="0"/>
                </a:spcBef>
                <a:buFontTx/>
                <a:buNone/>
              </a:pPr>
              <a:endParaRPr lang="en-US" altLang="en-US" sz="1000" b="0"/>
            </a:p>
          </p:txBody>
        </p:sp>
        <p:sp>
          <p:nvSpPr>
            <p:cNvPr id="36" name="Rectangle 69"/>
            <p:cNvSpPr>
              <a:spLocks noChangeArrowheads="1"/>
            </p:cNvSpPr>
            <p:nvPr/>
          </p:nvSpPr>
          <p:spPr bwMode="auto">
            <a:xfrm>
              <a:off x="0" y="806"/>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37" name="Group 70"/>
          <p:cNvGrpSpPr>
            <a:grpSpLocks/>
          </p:cNvGrpSpPr>
          <p:nvPr/>
        </p:nvGrpSpPr>
        <p:grpSpPr bwMode="auto">
          <a:xfrm>
            <a:off x="10669996" y="3909588"/>
            <a:ext cx="1265237" cy="257175"/>
            <a:chOff x="963" y="806"/>
            <a:chExt cx="797" cy="403"/>
          </a:xfrm>
        </p:grpSpPr>
        <p:sp>
          <p:nvSpPr>
            <p:cNvPr id="38" name="Rectangle 71"/>
            <p:cNvSpPr>
              <a:spLocks noChangeArrowheads="1"/>
            </p:cNvSpPr>
            <p:nvPr/>
          </p:nvSpPr>
          <p:spPr bwMode="auto">
            <a:xfrm>
              <a:off x="1006" y="806"/>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latin typeface="Arial Unicode MS" panose="020B0604020202020204" pitchFamily="34" charset="-128"/>
                  <a:ea typeface="Arial Unicode MS" panose="020B0604020202020204" pitchFamily="34" charset="-128"/>
                  <a:cs typeface="Arial Unicode MS" panose="020B0604020202020204" pitchFamily="34" charset="-128"/>
                </a:rPr>
                <a:t>Los Angles</a:t>
              </a:r>
            </a:p>
            <a:p>
              <a:pPr>
                <a:spcBef>
                  <a:spcPct val="0"/>
                </a:spcBef>
                <a:buFontTx/>
                <a:buNone/>
              </a:pPr>
              <a:endParaRPr lang="en-US" altLang="en-US" sz="1000" b="0"/>
            </a:p>
          </p:txBody>
        </p:sp>
        <p:sp>
          <p:nvSpPr>
            <p:cNvPr id="39" name="Rectangle 72"/>
            <p:cNvSpPr>
              <a:spLocks noChangeArrowheads="1"/>
            </p:cNvSpPr>
            <p:nvPr/>
          </p:nvSpPr>
          <p:spPr bwMode="auto">
            <a:xfrm>
              <a:off x="963" y="806"/>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40" name="Group 76"/>
          <p:cNvGrpSpPr>
            <a:grpSpLocks/>
          </p:cNvGrpSpPr>
          <p:nvPr/>
        </p:nvGrpSpPr>
        <p:grpSpPr bwMode="auto">
          <a:xfrm>
            <a:off x="9319033" y="4166763"/>
            <a:ext cx="1350963" cy="287338"/>
            <a:chOff x="0" y="1209"/>
            <a:chExt cx="963" cy="403"/>
          </a:xfrm>
        </p:grpSpPr>
        <p:sp>
          <p:nvSpPr>
            <p:cNvPr id="41" name="Rectangle 77"/>
            <p:cNvSpPr>
              <a:spLocks noChangeArrowheads="1"/>
            </p:cNvSpPr>
            <p:nvPr/>
          </p:nvSpPr>
          <p:spPr bwMode="auto">
            <a:xfrm>
              <a:off x="43" y="1209"/>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latin typeface="Arial Unicode MS" panose="020B0604020202020204" pitchFamily="34" charset="-128"/>
                  <a:ea typeface="Arial Unicode MS" panose="020B0604020202020204" pitchFamily="34" charset="-128"/>
                  <a:cs typeface="Arial Unicode MS" panose="020B0604020202020204" pitchFamily="34" charset="-128"/>
                </a:rPr>
                <a:t>Hard Code</a:t>
              </a:r>
            </a:p>
            <a:p>
              <a:pPr>
                <a:spcBef>
                  <a:spcPct val="0"/>
                </a:spcBef>
                <a:buFontTx/>
                <a:buNone/>
              </a:pPr>
              <a:endParaRPr lang="en-US" altLang="en-US" sz="1000" b="0"/>
            </a:p>
          </p:txBody>
        </p:sp>
        <p:sp>
          <p:nvSpPr>
            <p:cNvPr id="42" name="Rectangle 78"/>
            <p:cNvSpPr>
              <a:spLocks noChangeArrowheads="1"/>
            </p:cNvSpPr>
            <p:nvPr/>
          </p:nvSpPr>
          <p:spPr bwMode="auto">
            <a:xfrm>
              <a:off x="0" y="1209"/>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43" name="Group 79"/>
          <p:cNvGrpSpPr>
            <a:grpSpLocks/>
          </p:cNvGrpSpPr>
          <p:nvPr/>
        </p:nvGrpSpPr>
        <p:grpSpPr bwMode="auto">
          <a:xfrm>
            <a:off x="10669996" y="4166763"/>
            <a:ext cx="1265237" cy="287338"/>
            <a:chOff x="963" y="1209"/>
            <a:chExt cx="797" cy="403"/>
          </a:xfrm>
        </p:grpSpPr>
        <p:sp>
          <p:nvSpPr>
            <p:cNvPr id="44" name="Rectangle 80"/>
            <p:cNvSpPr>
              <a:spLocks noChangeArrowheads="1"/>
            </p:cNvSpPr>
            <p:nvPr/>
          </p:nvSpPr>
          <p:spPr bwMode="auto">
            <a:xfrm>
              <a:off x="1006" y="1209"/>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latin typeface="Arial Unicode MS" panose="020B0604020202020204" pitchFamily="34" charset="-128"/>
                  <a:ea typeface="Arial Unicode MS" panose="020B0604020202020204" pitchFamily="34" charset="-128"/>
                  <a:cs typeface="Arial Unicode MS" panose="020B0604020202020204" pitchFamily="34" charset="-128"/>
                </a:rPr>
                <a:t>New York</a:t>
              </a:r>
            </a:p>
            <a:p>
              <a:pPr>
                <a:spcBef>
                  <a:spcPct val="0"/>
                </a:spcBef>
                <a:buFontTx/>
                <a:buNone/>
              </a:pPr>
              <a:endParaRPr lang="en-US" altLang="en-US" sz="1000" b="0"/>
            </a:p>
          </p:txBody>
        </p:sp>
        <p:sp>
          <p:nvSpPr>
            <p:cNvPr id="45" name="Rectangle 81"/>
            <p:cNvSpPr>
              <a:spLocks noChangeArrowheads="1"/>
            </p:cNvSpPr>
            <p:nvPr/>
          </p:nvSpPr>
          <p:spPr bwMode="auto">
            <a:xfrm>
              <a:off x="963" y="1209"/>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46" name="Group 85"/>
          <p:cNvGrpSpPr>
            <a:grpSpLocks/>
          </p:cNvGrpSpPr>
          <p:nvPr/>
        </p:nvGrpSpPr>
        <p:grpSpPr bwMode="auto">
          <a:xfrm>
            <a:off x="9319033" y="4452513"/>
            <a:ext cx="1350963" cy="317500"/>
            <a:chOff x="0" y="1612"/>
            <a:chExt cx="963" cy="403"/>
          </a:xfrm>
        </p:grpSpPr>
        <p:sp>
          <p:nvSpPr>
            <p:cNvPr id="47" name="Rectangle 86"/>
            <p:cNvSpPr>
              <a:spLocks noChangeArrowheads="1"/>
            </p:cNvSpPr>
            <p:nvPr/>
          </p:nvSpPr>
          <p:spPr bwMode="auto">
            <a:xfrm>
              <a:off x="43" y="1612"/>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latin typeface="Arial Unicode MS" panose="020B0604020202020204" pitchFamily="34" charset="-128"/>
                  <a:ea typeface="Arial Unicode MS" panose="020B0604020202020204" pitchFamily="34" charset="-128"/>
                  <a:cs typeface="Arial Unicode MS" panose="020B0604020202020204" pitchFamily="34" charset="-128"/>
                </a:rPr>
                <a:t>Bill Durham</a:t>
              </a:r>
            </a:p>
            <a:p>
              <a:pPr>
                <a:spcBef>
                  <a:spcPct val="0"/>
                </a:spcBef>
                <a:buFontTx/>
                <a:buNone/>
              </a:pPr>
              <a:endParaRPr lang="en-US" altLang="en-US" sz="1000" b="0"/>
            </a:p>
          </p:txBody>
        </p:sp>
        <p:sp>
          <p:nvSpPr>
            <p:cNvPr id="48" name="Rectangle 87"/>
            <p:cNvSpPr>
              <a:spLocks noChangeArrowheads="1"/>
            </p:cNvSpPr>
            <p:nvPr/>
          </p:nvSpPr>
          <p:spPr bwMode="auto">
            <a:xfrm>
              <a:off x="0" y="1612"/>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49" name="Group 88"/>
          <p:cNvGrpSpPr>
            <a:grpSpLocks/>
          </p:cNvGrpSpPr>
          <p:nvPr/>
        </p:nvGrpSpPr>
        <p:grpSpPr bwMode="auto">
          <a:xfrm>
            <a:off x="10669996" y="4452513"/>
            <a:ext cx="1265237" cy="317500"/>
            <a:chOff x="963" y="1612"/>
            <a:chExt cx="797" cy="403"/>
          </a:xfrm>
        </p:grpSpPr>
        <p:sp>
          <p:nvSpPr>
            <p:cNvPr id="50" name="Rectangle 89"/>
            <p:cNvSpPr>
              <a:spLocks noChangeArrowheads="1"/>
            </p:cNvSpPr>
            <p:nvPr/>
          </p:nvSpPr>
          <p:spPr bwMode="auto">
            <a:xfrm>
              <a:off x="1006" y="1612"/>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latin typeface="Arial Unicode MS" panose="020B0604020202020204" pitchFamily="34" charset="-128"/>
                  <a:ea typeface="Arial Unicode MS" panose="020B0604020202020204" pitchFamily="34" charset="-128"/>
                  <a:cs typeface="Arial Unicode MS" panose="020B0604020202020204" pitchFamily="34" charset="-128"/>
                </a:rPr>
                <a:t>Santa Cruz</a:t>
              </a:r>
            </a:p>
            <a:p>
              <a:pPr>
                <a:spcBef>
                  <a:spcPct val="0"/>
                </a:spcBef>
                <a:buFontTx/>
                <a:buNone/>
              </a:pPr>
              <a:endParaRPr lang="en-US" altLang="en-US" sz="1000" b="0"/>
            </a:p>
          </p:txBody>
        </p:sp>
        <p:sp>
          <p:nvSpPr>
            <p:cNvPr id="51" name="Rectangle 90"/>
            <p:cNvSpPr>
              <a:spLocks noChangeArrowheads="1"/>
            </p:cNvSpPr>
            <p:nvPr/>
          </p:nvSpPr>
          <p:spPr bwMode="auto">
            <a:xfrm>
              <a:off x="963" y="1612"/>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52" name="Group 94"/>
          <p:cNvGrpSpPr>
            <a:grpSpLocks/>
          </p:cNvGrpSpPr>
          <p:nvPr/>
        </p:nvGrpSpPr>
        <p:grpSpPr bwMode="auto">
          <a:xfrm>
            <a:off x="9319033" y="4766838"/>
            <a:ext cx="1350963" cy="271463"/>
            <a:chOff x="0" y="2015"/>
            <a:chExt cx="963" cy="403"/>
          </a:xfrm>
        </p:grpSpPr>
        <p:sp>
          <p:nvSpPr>
            <p:cNvPr id="53" name="Rectangle 95"/>
            <p:cNvSpPr>
              <a:spLocks noChangeArrowheads="1"/>
            </p:cNvSpPr>
            <p:nvPr/>
          </p:nvSpPr>
          <p:spPr bwMode="auto">
            <a:xfrm>
              <a:off x="43" y="2015"/>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latin typeface="Arial Unicode MS" panose="020B0604020202020204" pitchFamily="34" charset="-128"/>
                  <a:ea typeface="Arial Unicode MS" panose="020B0604020202020204" pitchFamily="34" charset="-128"/>
                  <a:cs typeface="Arial Unicode MS" panose="020B0604020202020204" pitchFamily="34" charset="-128"/>
                </a:rPr>
                <a:t>Bill Durham</a:t>
              </a:r>
            </a:p>
            <a:p>
              <a:pPr>
                <a:spcBef>
                  <a:spcPct val="0"/>
                </a:spcBef>
                <a:buFontTx/>
                <a:buNone/>
              </a:pPr>
              <a:endParaRPr lang="en-US" altLang="en-US" sz="1000" b="0"/>
            </a:p>
          </p:txBody>
        </p:sp>
        <p:sp>
          <p:nvSpPr>
            <p:cNvPr id="54" name="Rectangle 96"/>
            <p:cNvSpPr>
              <a:spLocks noChangeArrowheads="1"/>
            </p:cNvSpPr>
            <p:nvPr/>
          </p:nvSpPr>
          <p:spPr bwMode="auto">
            <a:xfrm>
              <a:off x="0" y="2015"/>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55" name="Group 97"/>
          <p:cNvGrpSpPr>
            <a:grpSpLocks/>
          </p:cNvGrpSpPr>
          <p:nvPr/>
        </p:nvGrpSpPr>
        <p:grpSpPr bwMode="auto">
          <a:xfrm>
            <a:off x="10669996" y="4766838"/>
            <a:ext cx="1265237" cy="271463"/>
            <a:chOff x="963" y="2015"/>
            <a:chExt cx="797" cy="403"/>
          </a:xfrm>
        </p:grpSpPr>
        <p:sp>
          <p:nvSpPr>
            <p:cNvPr id="56" name="Rectangle 98"/>
            <p:cNvSpPr>
              <a:spLocks noChangeArrowheads="1"/>
            </p:cNvSpPr>
            <p:nvPr/>
          </p:nvSpPr>
          <p:spPr bwMode="auto">
            <a:xfrm>
              <a:off x="1006" y="2015"/>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latin typeface="Arial Unicode MS" panose="020B0604020202020204" pitchFamily="34" charset="-128"/>
                  <a:ea typeface="Arial Unicode MS" panose="020B0604020202020204" pitchFamily="34" charset="-128"/>
                  <a:cs typeface="Arial Unicode MS" panose="020B0604020202020204" pitchFamily="34" charset="-128"/>
                </a:rPr>
                <a:t>Durham</a:t>
              </a:r>
            </a:p>
            <a:p>
              <a:pPr>
                <a:spcBef>
                  <a:spcPct val="0"/>
                </a:spcBef>
                <a:buFontTx/>
                <a:buNone/>
              </a:pPr>
              <a:endParaRPr lang="en-US" altLang="en-US" sz="1000" b="0"/>
            </a:p>
          </p:txBody>
        </p:sp>
        <p:sp>
          <p:nvSpPr>
            <p:cNvPr id="57" name="Rectangle 99"/>
            <p:cNvSpPr>
              <a:spLocks noChangeArrowheads="1"/>
            </p:cNvSpPr>
            <p:nvPr/>
          </p:nvSpPr>
          <p:spPr bwMode="auto">
            <a:xfrm>
              <a:off x="963" y="2015"/>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58" name="Group 103"/>
          <p:cNvGrpSpPr>
            <a:grpSpLocks/>
          </p:cNvGrpSpPr>
          <p:nvPr/>
        </p:nvGrpSpPr>
        <p:grpSpPr bwMode="auto">
          <a:xfrm>
            <a:off x="9319033" y="5038301"/>
            <a:ext cx="1350963" cy="338137"/>
            <a:chOff x="0" y="2418"/>
            <a:chExt cx="963" cy="403"/>
          </a:xfrm>
        </p:grpSpPr>
        <p:sp>
          <p:nvSpPr>
            <p:cNvPr id="59" name="Rectangle 104"/>
            <p:cNvSpPr>
              <a:spLocks noChangeArrowheads="1"/>
            </p:cNvSpPr>
            <p:nvPr/>
          </p:nvSpPr>
          <p:spPr bwMode="auto">
            <a:xfrm>
              <a:off x="43" y="2418"/>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latin typeface="Arial Unicode MS" panose="020B0604020202020204" pitchFamily="34" charset="-128"/>
                  <a:ea typeface="Arial Unicode MS" panose="020B0604020202020204" pitchFamily="34" charset="-128"/>
                  <a:cs typeface="Arial Unicode MS" panose="020B0604020202020204" pitchFamily="34" charset="-128"/>
                </a:rPr>
                <a:t>The Code Warrier</a:t>
              </a:r>
            </a:p>
            <a:p>
              <a:pPr>
                <a:spcBef>
                  <a:spcPct val="0"/>
                </a:spcBef>
                <a:buFontTx/>
                <a:buNone/>
              </a:pPr>
              <a:endParaRPr lang="en-US" altLang="en-US" sz="1000" b="0"/>
            </a:p>
          </p:txBody>
        </p:sp>
        <p:sp>
          <p:nvSpPr>
            <p:cNvPr id="60" name="Rectangle 105"/>
            <p:cNvSpPr>
              <a:spLocks noChangeArrowheads="1"/>
            </p:cNvSpPr>
            <p:nvPr/>
          </p:nvSpPr>
          <p:spPr bwMode="auto">
            <a:xfrm>
              <a:off x="0" y="2418"/>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61" name="Group 106"/>
          <p:cNvGrpSpPr>
            <a:grpSpLocks/>
          </p:cNvGrpSpPr>
          <p:nvPr/>
        </p:nvGrpSpPr>
        <p:grpSpPr bwMode="auto">
          <a:xfrm>
            <a:off x="10669996" y="5038301"/>
            <a:ext cx="1265237" cy="338137"/>
            <a:chOff x="963" y="2418"/>
            <a:chExt cx="797" cy="403"/>
          </a:xfrm>
        </p:grpSpPr>
        <p:sp>
          <p:nvSpPr>
            <p:cNvPr id="62" name="Rectangle 107"/>
            <p:cNvSpPr>
              <a:spLocks noChangeArrowheads="1"/>
            </p:cNvSpPr>
            <p:nvPr/>
          </p:nvSpPr>
          <p:spPr bwMode="auto">
            <a:xfrm>
              <a:off x="1006" y="2418"/>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latin typeface="Arial Unicode MS" panose="020B0604020202020204" pitchFamily="34" charset="-128"/>
                  <a:ea typeface="Arial Unicode MS" panose="020B0604020202020204" pitchFamily="34" charset="-128"/>
                  <a:cs typeface="Arial Unicode MS" panose="020B0604020202020204" pitchFamily="34" charset="-128"/>
                </a:rPr>
                <a:t>New York</a:t>
              </a:r>
            </a:p>
            <a:p>
              <a:pPr>
                <a:spcBef>
                  <a:spcPct val="0"/>
                </a:spcBef>
                <a:buFontTx/>
                <a:buNone/>
              </a:pPr>
              <a:endParaRPr lang="en-US" altLang="en-US" sz="1000" b="0"/>
            </a:p>
          </p:txBody>
        </p:sp>
        <p:sp>
          <p:nvSpPr>
            <p:cNvPr id="63" name="Rectangle 108"/>
            <p:cNvSpPr>
              <a:spLocks noChangeArrowheads="1"/>
            </p:cNvSpPr>
            <p:nvPr/>
          </p:nvSpPr>
          <p:spPr bwMode="auto">
            <a:xfrm>
              <a:off x="963" y="2418"/>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spTree>
    <p:extLst>
      <p:ext uri="{BB962C8B-B14F-4D97-AF65-F5344CB8AC3E}">
        <p14:creationId xmlns:p14="http://schemas.microsoft.com/office/powerpoint/2010/main" val="372479274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bg1"/>
                </a:solidFill>
                <a:latin typeface="Times New Roman" panose="02020603050405020304" pitchFamily="18" charset="0"/>
                <a:cs typeface="Times New Roman" panose="02020603050405020304" pitchFamily="18" charset="0"/>
              </a:rPr>
              <a:t>4NF - Decomposition</a:t>
            </a:r>
          </a:p>
        </p:txBody>
      </p:sp>
      <p:sp>
        <p:nvSpPr>
          <p:cNvPr id="3" name="Content Placeholder 2"/>
          <p:cNvSpPr>
            <a:spLocks noGrp="1"/>
          </p:cNvSpPr>
          <p:nvPr>
            <p:ph idx="1"/>
          </p:nvPr>
        </p:nvSpPr>
        <p:spPr>
          <a:xfrm>
            <a:off x="561315" y="2281473"/>
            <a:ext cx="9355052" cy="3738327"/>
          </a:xfrm>
        </p:spPr>
        <p:txBody>
          <a:bodyPr/>
          <a:lstStyle/>
          <a:p>
            <a:pPr marL="609600" indent="-609600" eaLnBrk="1" hangingPunct="1">
              <a:spcBef>
                <a:spcPct val="50000"/>
              </a:spcBef>
              <a:buFontTx/>
              <a:buNone/>
            </a:pPr>
            <a:r>
              <a:rPr lang="en-US" altLang="en-US" dirty="0"/>
              <a:t>Example 2  (Convert to  4NF) </a:t>
            </a:r>
          </a:p>
          <a:p>
            <a:pPr marL="1100138" lvl="1" indent="-533400" eaLnBrk="1" hangingPunct="1">
              <a:spcBef>
                <a:spcPct val="50000"/>
              </a:spcBef>
              <a:buFontTx/>
              <a:buNone/>
            </a:pPr>
            <a:r>
              <a:rPr lang="en-US" altLang="en-US" dirty="0"/>
              <a:t>Old Scheme </a:t>
            </a:r>
            <a:r>
              <a:rPr lang="en-US" altLang="en-US" dirty="0">
                <a:sym typeface="Wingdings" panose="05000000000000000000" pitchFamily="2" charset="2"/>
              </a:rPr>
              <a:t></a:t>
            </a:r>
            <a:r>
              <a:rPr lang="en-US" altLang="en-US" dirty="0"/>
              <a:t> {Manager, Child, Employee}</a:t>
            </a:r>
          </a:p>
          <a:p>
            <a:pPr marL="1100138" lvl="1" indent="-533400" eaLnBrk="1" hangingPunct="1">
              <a:spcBef>
                <a:spcPct val="50000"/>
              </a:spcBef>
              <a:buFontTx/>
              <a:buNone/>
            </a:pPr>
            <a:r>
              <a:rPr lang="en-US" altLang="en-US" dirty="0"/>
              <a:t>New Scheme </a:t>
            </a:r>
            <a:r>
              <a:rPr lang="en-US" altLang="en-US" dirty="0">
                <a:sym typeface="Wingdings" panose="05000000000000000000" pitchFamily="2" charset="2"/>
              </a:rPr>
              <a:t></a:t>
            </a:r>
            <a:r>
              <a:rPr lang="en-US" altLang="en-US" dirty="0"/>
              <a:t> {Manager, Child}</a:t>
            </a:r>
          </a:p>
          <a:p>
            <a:pPr marL="1100138" lvl="1" indent="-533400" eaLnBrk="1" hangingPunct="1">
              <a:spcBef>
                <a:spcPct val="50000"/>
              </a:spcBef>
              <a:buFontTx/>
              <a:buNone/>
            </a:pPr>
            <a:r>
              <a:rPr lang="en-US" altLang="en-US" dirty="0"/>
              <a:t>New Scheme </a:t>
            </a:r>
            <a:r>
              <a:rPr lang="en-US" altLang="en-US" dirty="0">
                <a:sym typeface="Wingdings" panose="05000000000000000000" pitchFamily="2" charset="2"/>
              </a:rPr>
              <a:t></a:t>
            </a:r>
            <a:r>
              <a:rPr lang="en-US" altLang="en-US" dirty="0"/>
              <a:t> {Manager, Employee}</a:t>
            </a:r>
          </a:p>
          <a:p>
            <a:pPr marL="1100138" lvl="1" indent="-533400" eaLnBrk="1" hangingPunct="1">
              <a:spcBef>
                <a:spcPct val="50000"/>
              </a:spcBef>
              <a:buFontTx/>
              <a:buNone/>
            </a:pPr>
            <a:endParaRPr lang="en-US" altLang="en-US" dirty="0"/>
          </a:p>
          <a:p>
            <a:pPr marL="609600" indent="-609600" eaLnBrk="1" hangingPunct="1">
              <a:spcBef>
                <a:spcPct val="50000"/>
              </a:spcBef>
              <a:buFontTx/>
              <a:buNone/>
            </a:pPr>
            <a:r>
              <a:rPr lang="en-US" altLang="en-US" dirty="0"/>
              <a:t>Example 3  (Convert to  4NF)</a:t>
            </a:r>
          </a:p>
          <a:p>
            <a:pPr marL="1100138" lvl="1" indent="-533400" eaLnBrk="1" hangingPunct="1">
              <a:spcBef>
                <a:spcPct val="50000"/>
              </a:spcBef>
              <a:buFontTx/>
              <a:buNone/>
            </a:pPr>
            <a:r>
              <a:rPr lang="en-US" altLang="en-US" dirty="0"/>
              <a:t>Old Scheme </a:t>
            </a:r>
            <a:r>
              <a:rPr lang="en-US" altLang="en-US" dirty="0">
                <a:sym typeface="Wingdings" panose="05000000000000000000" pitchFamily="2" charset="2"/>
              </a:rPr>
              <a:t></a:t>
            </a:r>
            <a:r>
              <a:rPr lang="en-US" altLang="en-US" dirty="0"/>
              <a:t> {Employee, Skill, </a:t>
            </a:r>
            <a:r>
              <a:rPr lang="en-US" altLang="en-US" dirty="0" err="1"/>
              <a:t>ForeignLanguage</a:t>
            </a:r>
            <a:r>
              <a:rPr lang="en-US" altLang="en-US" dirty="0"/>
              <a:t>}</a:t>
            </a:r>
          </a:p>
          <a:p>
            <a:pPr marL="1100138" lvl="1" indent="-533400" eaLnBrk="1" hangingPunct="1">
              <a:spcBef>
                <a:spcPct val="50000"/>
              </a:spcBef>
              <a:buFontTx/>
              <a:buNone/>
            </a:pPr>
            <a:r>
              <a:rPr lang="en-US" altLang="en-US" dirty="0"/>
              <a:t>New Scheme </a:t>
            </a:r>
            <a:r>
              <a:rPr lang="en-US" altLang="en-US" dirty="0">
                <a:sym typeface="Wingdings" panose="05000000000000000000" pitchFamily="2" charset="2"/>
              </a:rPr>
              <a:t></a:t>
            </a:r>
            <a:r>
              <a:rPr lang="en-US" altLang="en-US" dirty="0"/>
              <a:t> {Employee, Skill}</a:t>
            </a:r>
          </a:p>
          <a:p>
            <a:pPr marL="1100138" lvl="1" indent="-533400" eaLnBrk="1" hangingPunct="1">
              <a:spcBef>
                <a:spcPct val="50000"/>
              </a:spcBef>
              <a:buFontTx/>
              <a:buNone/>
            </a:pPr>
            <a:r>
              <a:rPr lang="en-US" altLang="en-US" dirty="0"/>
              <a:t>New Scheme </a:t>
            </a:r>
            <a:r>
              <a:rPr lang="en-US" altLang="en-US" dirty="0">
                <a:sym typeface="Wingdings" panose="05000000000000000000" pitchFamily="2" charset="2"/>
              </a:rPr>
              <a:t></a:t>
            </a:r>
            <a:r>
              <a:rPr lang="en-US" altLang="en-US" dirty="0"/>
              <a:t> {Employee, </a:t>
            </a:r>
            <a:r>
              <a:rPr lang="en-US" altLang="en-US" dirty="0" err="1"/>
              <a:t>ForeignLanguage</a:t>
            </a:r>
            <a:r>
              <a:rPr lang="en-US" altLang="en-US" dirty="0"/>
              <a:t>}</a:t>
            </a:r>
          </a:p>
          <a:p>
            <a:pPr marL="1100138" lvl="1" indent="-533400" eaLnBrk="1" hangingPunct="1">
              <a:spcBef>
                <a:spcPct val="50000"/>
              </a:spcBef>
              <a:buFontTx/>
              <a:buNone/>
            </a:pPr>
            <a:endParaRPr lang="en-US" altLang="en-US" dirty="0"/>
          </a:p>
        </p:txBody>
      </p:sp>
      <p:grpSp>
        <p:nvGrpSpPr>
          <p:cNvPr id="4" name="Group 190"/>
          <p:cNvGrpSpPr>
            <a:grpSpLocks/>
          </p:cNvGrpSpPr>
          <p:nvPr/>
        </p:nvGrpSpPr>
        <p:grpSpPr bwMode="auto">
          <a:xfrm>
            <a:off x="7883305" y="2693580"/>
            <a:ext cx="1600200" cy="941387"/>
            <a:chOff x="4032" y="768"/>
            <a:chExt cx="1008" cy="593"/>
          </a:xfrm>
        </p:grpSpPr>
        <p:grpSp>
          <p:nvGrpSpPr>
            <p:cNvPr id="5" name="Group 5"/>
            <p:cNvGrpSpPr>
              <a:grpSpLocks/>
            </p:cNvGrpSpPr>
            <p:nvPr/>
          </p:nvGrpSpPr>
          <p:grpSpPr bwMode="auto">
            <a:xfrm>
              <a:off x="4032" y="768"/>
              <a:ext cx="588" cy="193"/>
              <a:chOff x="0" y="0"/>
              <a:chExt cx="150" cy="1311"/>
            </a:xfrm>
          </p:grpSpPr>
          <p:sp>
            <p:nvSpPr>
              <p:cNvPr id="21" name="Rectangle 6"/>
              <p:cNvSpPr>
                <a:spLocks noChangeArrowheads="1"/>
              </p:cNvSpPr>
              <p:nvPr/>
            </p:nvSpPr>
            <p:spPr bwMode="auto">
              <a:xfrm>
                <a:off x="6" y="6"/>
                <a:ext cx="138" cy="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latin typeface="Arial Unicode MS" panose="020B0604020202020204" pitchFamily="34" charset="-128"/>
                    <a:ea typeface="Arial Unicode MS" panose="020B0604020202020204" pitchFamily="34" charset="-128"/>
                    <a:cs typeface="Arial Unicode MS" panose="020B0604020202020204" pitchFamily="34" charset="-128"/>
                  </a:rPr>
                  <a:t>Manager</a:t>
                </a:r>
              </a:p>
              <a:p>
                <a:pPr>
                  <a:spcBef>
                    <a:spcPct val="0"/>
                  </a:spcBef>
                  <a:buFontTx/>
                  <a:buNone/>
                </a:pPr>
                <a:endParaRPr lang="en-US" altLang="en-US" sz="2400" b="0"/>
              </a:p>
            </p:txBody>
          </p:sp>
          <p:sp>
            <p:nvSpPr>
              <p:cNvPr id="22" name="Rectangle 7"/>
              <p:cNvSpPr>
                <a:spLocks noChangeArrowheads="1"/>
              </p:cNvSpPr>
              <p:nvPr/>
            </p:nvSpPr>
            <p:spPr bwMode="auto">
              <a:xfrm>
                <a:off x="0" y="0"/>
                <a:ext cx="150" cy="131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6" name="Group 8"/>
            <p:cNvGrpSpPr>
              <a:grpSpLocks/>
            </p:cNvGrpSpPr>
            <p:nvPr/>
          </p:nvGrpSpPr>
          <p:grpSpPr bwMode="auto">
            <a:xfrm>
              <a:off x="4621" y="768"/>
              <a:ext cx="419" cy="193"/>
              <a:chOff x="150" y="0"/>
              <a:chExt cx="150" cy="1311"/>
            </a:xfrm>
          </p:grpSpPr>
          <p:sp>
            <p:nvSpPr>
              <p:cNvPr id="19" name="Rectangle 9"/>
              <p:cNvSpPr>
                <a:spLocks noChangeArrowheads="1"/>
              </p:cNvSpPr>
              <p:nvPr/>
            </p:nvSpPr>
            <p:spPr bwMode="auto">
              <a:xfrm>
                <a:off x="156" y="6"/>
                <a:ext cx="138" cy="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latin typeface="Arial Unicode MS" panose="020B0604020202020204" pitchFamily="34" charset="-128"/>
                    <a:ea typeface="Arial Unicode MS" panose="020B0604020202020204" pitchFamily="34" charset="-128"/>
                    <a:cs typeface="Arial Unicode MS" panose="020B0604020202020204" pitchFamily="34" charset="-128"/>
                  </a:rPr>
                  <a:t>Child    </a:t>
                </a:r>
              </a:p>
              <a:p>
                <a:pPr>
                  <a:spcBef>
                    <a:spcPct val="0"/>
                  </a:spcBef>
                  <a:buFontTx/>
                  <a:buNone/>
                </a:pPr>
                <a:endParaRPr lang="en-US" altLang="en-US" sz="2400" b="0"/>
              </a:p>
            </p:txBody>
          </p:sp>
          <p:sp>
            <p:nvSpPr>
              <p:cNvPr id="20" name="Rectangle 10"/>
              <p:cNvSpPr>
                <a:spLocks noChangeArrowheads="1"/>
              </p:cNvSpPr>
              <p:nvPr/>
            </p:nvSpPr>
            <p:spPr bwMode="auto">
              <a:xfrm>
                <a:off x="150" y="0"/>
                <a:ext cx="150" cy="131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7" name="Group 14"/>
            <p:cNvGrpSpPr>
              <a:grpSpLocks/>
            </p:cNvGrpSpPr>
            <p:nvPr/>
          </p:nvGrpSpPr>
          <p:grpSpPr bwMode="auto">
            <a:xfrm>
              <a:off x="4032" y="961"/>
              <a:ext cx="588" cy="214"/>
              <a:chOff x="0" y="1323"/>
              <a:chExt cx="150" cy="736"/>
            </a:xfrm>
          </p:grpSpPr>
          <p:sp>
            <p:nvSpPr>
              <p:cNvPr id="17" name="Rectangle 15"/>
              <p:cNvSpPr>
                <a:spLocks noChangeArrowheads="1"/>
              </p:cNvSpPr>
              <p:nvPr/>
            </p:nvSpPr>
            <p:spPr bwMode="auto">
              <a:xfrm>
                <a:off x="6" y="1329"/>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Jim</a:t>
                </a:r>
              </a:p>
              <a:p>
                <a:pPr>
                  <a:spcBef>
                    <a:spcPct val="0"/>
                  </a:spcBef>
                  <a:buFontTx/>
                  <a:buNone/>
                </a:pPr>
                <a:endParaRPr lang="en-US" altLang="en-US" sz="2400" b="0"/>
              </a:p>
            </p:txBody>
          </p:sp>
          <p:sp>
            <p:nvSpPr>
              <p:cNvPr id="18" name="Rectangle 16"/>
              <p:cNvSpPr>
                <a:spLocks noChangeArrowheads="1"/>
              </p:cNvSpPr>
              <p:nvPr/>
            </p:nvSpPr>
            <p:spPr bwMode="auto">
              <a:xfrm>
                <a:off x="0" y="1323"/>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8" name="Group 17"/>
            <p:cNvGrpSpPr>
              <a:grpSpLocks/>
            </p:cNvGrpSpPr>
            <p:nvPr/>
          </p:nvGrpSpPr>
          <p:grpSpPr bwMode="auto">
            <a:xfrm>
              <a:off x="4621" y="961"/>
              <a:ext cx="419" cy="214"/>
              <a:chOff x="150" y="1323"/>
              <a:chExt cx="150" cy="736"/>
            </a:xfrm>
          </p:grpSpPr>
          <p:sp>
            <p:nvSpPr>
              <p:cNvPr id="15" name="Rectangle 18"/>
              <p:cNvSpPr>
                <a:spLocks noChangeArrowheads="1"/>
              </p:cNvSpPr>
              <p:nvPr/>
            </p:nvSpPr>
            <p:spPr bwMode="auto">
              <a:xfrm>
                <a:off x="156" y="1329"/>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Beth</a:t>
                </a:r>
              </a:p>
              <a:p>
                <a:pPr>
                  <a:spcBef>
                    <a:spcPct val="0"/>
                  </a:spcBef>
                  <a:buFontTx/>
                  <a:buNone/>
                </a:pPr>
                <a:endParaRPr lang="en-US" altLang="en-US" sz="2400" b="0"/>
              </a:p>
            </p:txBody>
          </p:sp>
          <p:sp>
            <p:nvSpPr>
              <p:cNvPr id="16" name="Rectangle 19"/>
              <p:cNvSpPr>
                <a:spLocks noChangeArrowheads="1"/>
              </p:cNvSpPr>
              <p:nvPr/>
            </p:nvSpPr>
            <p:spPr bwMode="auto">
              <a:xfrm>
                <a:off x="150" y="1323"/>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9" name="Group 23"/>
            <p:cNvGrpSpPr>
              <a:grpSpLocks/>
            </p:cNvGrpSpPr>
            <p:nvPr/>
          </p:nvGrpSpPr>
          <p:grpSpPr bwMode="auto">
            <a:xfrm>
              <a:off x="4032" y="1175"/>
              <a:ext cx="588" cy="186"/>
              <a:chOff x="0" y="2071"/>
              <a:chExt cx="150" cy="736"/>
            </a:xfrm>
          </p:grpSpPr>
          <p:sp>
            <p:nvSpPr>
              <p:cNvPr id="13" name="Rectangle 24"/>
              <p:cNvSpPr>
                <a:spLocks noChangeArrowheads="1"/>
              </p:cNvSpPr>
              <p:nvPr/>
            </p:nvSpPr>
            <p:spPr bwMode="auto">
              <a:xfrm>
                <a:off x="6" y="2077"/>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Mary</a:t>
                </a:r>
              </a:p>
              <a:p>
                <a:pPr>
                  <a:spcBef>
                    <a:spcPct val="0"/>
                  </a:spcBef>
                  <a:buFontTx/>
                  <a:buNone/>
                </a:pPr>
                <a:endParaRPr lang="en-US" altLang="en-US" sz="2400" b="0"/>
              </a:p>
            </p:txBody>
          </p:sp>
          <p:sp>
            <p:nvSpPr>
              <p:cNvPr id="14" name="Rectangle 25"/>
              <p:cNvSpPr>
                <a:spLocks noChangeArrowheads="1"/>
              </p:cNvSpPr>
              <p:nvPr/>
            </p:nvSpPr>
            <p:spPr bwMode="auto">
              <a:xfrm>
                <a:off x="0" y="2071"/>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0" name="Group 26"/>
            <p:cNvGrpSpPr>
              <a:grpSpLocks/>
            </p:cNvGrpSpPr>
            <p:nvPr/>
          </p:nvGrpSpPr>
          <p:grpSpPr bwMode="auto">
            <a:xfrm>
              <a:off x="4621" y="1175"/>
              <a:ext cx="419" cy="186"/>
              <a:chOff x="150" y="2071"/>
              <a:chExt cx="150" cy="736"/>
            </a:xfrm>
          </p:grpSpPr>
          <p:sp>
            <p:nvSpPr>
              <p:cNvPr id="11" name="Rectangle 27"/>
              <p:cNvSpPr>
                <a:spLocks noChangeArrowheads="1"/>
              </p:cNvSpPr>
              <p:nvPr/>
            </p:nvSpPr>
            <p:spPr bwMode="auto">
              <a:xfrm>
                <a:off x="156" y="2077"/>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Bob</a:t>
                </a:r>
              </a:p>
              <a:p>
                <a:pPr>
                  <a:spcBef>
                    <a:spcPct val="0"/>
                  </a:spcBef>
                  <a:buFontTx/>
                  <a:buNone/>
                </a:pPr>
                <a:endParaRPr lang="en-US" altLang="en-US" sz="2400" b="0"/>
              </a:p>
            </p:txBody>
          </p:sp>
          <p:sp>
            <p:nvSpPr>
              <p:cNvPr id="12" name="Rectangle 28"/>
              <p:cNvSpPr>
                <a:spLocks noChangeArrowheads="1"/>
              </p:cNvSpPr>
              <p:nvPr/>
            </p:nvSpPr>
            <p:spPr bwMode="auto">
              <a:xfrm>
                <a:off x="150" y="2071"/>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grpSp>
        <p:nvGrpSpPr>
          <p:cNvPr id="23" name="Group 191"/>
          <p:cNvGrpSpPr>
            <a:grpSpLocks/>
          </p:cNvGrpSpPr>
          <p:nvPr/>
        </p:nvGrpSpPr>
        <p:grpSpPr bwMode="auto">
          <a:xfrm>
            <a:off x="9696230" y="2671355"/>
            <a:ext cx="1844675" cy="1268412"/>
            <a:chOff x="4032" y="1488"/>
            <a:chExt cx="1162" cy="799"/>
          </a:xfrm>
        </p:grpSpPr>
        <p:grpSp>
          <p:nvGrpSpPr>
            <p:cNvPr id="24" name="Group 42"/>
            <p:cNvGrpSpPr>
              <a:grpSpLocks/>
            </p:cNvGrpSpPr>
            <p:nvPr/>
          </p:nvGrpSpPr>
          <p:grpSpPr bwMode="auto">
            <a:xfrm>
              <a:off x="4032" y="1488"/>
              <a:ext cx="588" cy="193"/>
              <a:chOff x="0" y="0"/>
              <a:chExt cx="150" cy="1311"/>
            </a:xfrm>
          </p:grpSpPr>
          <p:sp>
            <p:nvSpPr>
              <p:cNvPr id="46" name="Rectangle 43"/>
              <p:cNvSpPr>
                <a:spLocks noChangeArrowheads="1"/>
              </p:cNvSpPr>
              <p:nvPr/>
            </p:nvSpPr>
            <p:spPr bwMode="auto">
              <a:xfrm>
                <a:off x="6" y="6"/>
                <a:ext cx="138" cy="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latin typeface="Arial Unicode MS" panose="020B0604020202020204" pitchFamily="34" charset="-128"/>
                    <a:ea typeface="Arial Unicode MS" panose="020B0604020202020204" pitchFamily="34" charset="-128"/>
                    <a:cs typeface="Arial Unicode MS" panose="020B0604020202020204" pitchFamily="34" charset="-128"/>
                  </a:rPr>
                  <a:t>Manager</a:t>
                </a:r>
              </a:p>
              <a:p>
                <a:pPr>
                  <a:spcBef>
                    <a:spcPct val="0"/>
                  </a:spcBef>
                  <a:buFontTx/>
                  <a:buNone/>
                </a:pPr>
                <a:endParaRPr lang="en-US" altLang="en-US" sz="2400" b="0"/>
              </a:p>
            </p:txBody>
          </p:sp>
          <p:sp>
            <p:nvSpPr>
              <p:cNvPr id="47" name="Rectangle 44"/>
              <p:cNvSpPr>
                <a:spLocks noChangeArrowheads="1"/>
              </p:cNvSpPr>
              <p:nvPr/>
            </p:nvSpPr>
            <p:spPr bwMode="auto">
              <a:xfrm>
                <a:off x="0" y="0"/>
                <a:ext cx="150" cy="131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25" name="Group 48"/>
            <p:cNvGrpSpPr>
              <a:grpSpLocks/>
            </p:cNvGrpSpPr>
            <p:nvPr/>
          </p:nvGrpSpPr>
          <p:grpSpPr bwMode="auto">
            <a:xfrm>
              <a:off x="4620" y="1488"/>
              <a:ext cx="574" cy="193"/>
              <a:chOff x="300" y="0"/>
              <a:chExt cx="1227" cy="1311"/>
            </a:xfrm>
          </p:grpSpPr>
          <p:sp>
            <p:nvSpPr>
              <p:cNvPr id="44" name="Rectangle 49"/>
              <p:cNvSpPr>
                <a:spLocks noChangeArrowheads="1"/>
              </p:cNvSpPr>
              <p:nvPr/>
            </p:nvSpPr>
            <p:spPr bwMode="auto">
              <a:xfrm>
                <a:off x="306" y="6"/>
                <a:ext cx="1215" cy="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latin typeface="Arial Unicode MS" panose="020B0604020202020204" pitchFamily="34" charset="-128"/>
                    <a:ea typeface="Arial Unicode MS" panose="020B0604020202020204" pitchFamily="34" charset="-128"/>
                    <a:cs typeface="Arial Unicode MS" panose="020B0604020202020204" pitchFamily="34" charset="-128"/>
                  </a:rPr>
                  <a:t>Employee</a:t>
                </a:r>
              </a:p>
              <a:p>
                <a:pPr>
                  <a:spcBef>
                    <a:spcPct val="0"/>
                  </a:spcBef>
                  <a:buFontTx/>
                  <a:buNone/>
                </a:pPr>
                <a:endParaRPr lang="en-US" altLang="en-US" sz="2400" b="0"/>
              </a:p>
            </p:txBody>
          </p:sp>
          <p:sp>
            <p:nvSpPr>
              <p:cNvPr id="45" name="Rectangle 50"/>
              <p:cNvSpPr>
                <a:spLocks noChangeArrowheads="1"/>
              </p:cNvSpPr>
              <p:nvPr/>
            </p:nvSpPr>
            <p:spPr bwMode="auto">
              <a:xfrm>
                <a:off x="300" y="0"/>
                <a:ext cx="1227" cy="131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26" name="Group 51"/>
            <p:cNvGrpSpPr>
              <a:grpSpLocks/>
            </p:cNvGrpSpPr>
            <p:nvPr/>
          </p:nvGrpSpPr>
          <p:grpSpPr bwMode="auto">
            <a:xfrm>
              <a:off x="4032" y="1681"/>
              <a:ext cx="588" cy="214"/>
              <a:chOff x="0" y="1323"/>
              <a:chExt cx="150" cy="736"/>
            </a:xfrm>
          </p:grpSpPr>
          <p:sp>
            <p:nvSpPr>
              <p:cNvPr id="42" name="Rectangle 52"/>
              <p:cNvSpPr>
                <a:spLocks noChangeArrowheads="1"/>
              </p:cNvSpPr>
              <p:nvPr/>
            </p:nvSpPr>
            <p:spPr bwMode="auto">
              <a:xfrm>
                <a:off x="6" y="1329"/>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Jim</a:t>
                </a:r>
              </a:p>
              <a:p>
                <a:pPr>
                  <a:spcBef>
                    <a:spcPct val="0"/>
                  </a:spcBef>
                  <a:buFontTx/>
                  <a:buNone/>
                </a:pPr>
                <a:endParaRPr lang="en-US" altLang="en-US" sz="2400" b="0"/>
              </a:p>
            </p:txBody>
          </p:sp>
          <p:sp>
            <p:nvSpPr>
              <p:cNvPr id="43" name="Rectangle 53"/>
              <p:cNvSpPr>
                <a:spLocks noChangeArrowheads="1"/>
              </p:cNvSpPr>
              <p:nvPr/>
            </p:nvSpPr>
            <p:spPr bwMode="auto">
              <a:xfrm>
                <a:off x="0" y="1323"/>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27" name="Group 57"/>
            <p:cNvGrpSpPr>
              <a:grpSpLocks/>
            </p:cNvGrpSpPr>
            <p:nvPr/>
          </p:nvGrpSpPr>
          <p:grpSpPr bwMode="auto">
            <a:xfrm>
              <a:off x="4620" y="1681"/>
              <a:ext cx="574" cy="214"/>
              <a:chOff x="300" y="1323"/>
              <a:chExt cx="1227" cy="736"/>
            </a:xfrm>
          </p:grpSpPr>
          <p:sp>
            <p:nvSpPr>
              <p:cNvPr id="40" name="Rectangle 58"/>
              <p:cNvSpPr>
                <a:spLocks noChangeArrowheads="1"/>
              </p:cNvSpPr>
              <p:nvPr/>
            </p:nvSpPr>
            <p:spPr bwMode="auto">
              <a:xfrm>
                <a:off x="306" y="1329"/>
                <a:ext cx="1215"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Alice</a:t>
                </a:r>
              </a:p>
              <a:p>
                <a:pPr>
                  <a:spcBef>
                    <a:spcPct val="0"/>
                  </a:spcBef>
                  <a:buFontTx/>
                  <a:buNone/>
                </a:pPr>
                <a:endParaRPr lang="en-US" altLang="en-US" sz="2400" b="0"/>
              </a:p>
            </p:txBody>
          </p:sp>
          <p:sp>
            <p:nvSpPr>
              <p:cNvPr id="41" name="Rectangle 59"/>
              <p:cNvSpPr>
                <a:spLocks noChangeArrowheads="1"/>
              </p:cNvSpPr>
              <p:nvPr/>
            </p:nvSpPr>
            <p:spPr bwMode="auto">
              <a:xfrm>
                <a:off x="300" y="1323"/>
                <a:ext cx="1227"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28" name="Group 60"/>
            <p:cNvGrpSpPr>
              <a:grpSpLocks/>
            </p:cNvGrpSpPr>
            <p:nvPr/>
          </p:nvGrpSpPr>
          <p:grpSpPr bwMode="auto">
            <a:xfrm>
              <a:off x="4032" y="1895"/>
              <a:ext cx="588" cy="186"/>
              <a:chOff x="0" y="2071"/>
              <a:chExt cx="150" cy="736"/>
            </a:xfrm>
          </p:grpSpPr>
          <p:sp>
            <p:nvSpPr>
              <p:cNvPr id="38" name="Rectangle 61"/>
              <p:cNvSpPr>
                <a:spLocks noChangeArrowheads="1"/>
              </p:cNvSpPr>
              <p:nvPr/>
            </p:nvSpPr>
            <p:spPr bwMode="auto">
              <a:xfrm>
                <a:off x="6" y="2077"/>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Mary</a:t>
                </a:r>
              </a:p>
              <a:p>
                <a:pPr>
                  <a:spcBef>
                    <a:spcPct val="0"/>
                  </a:spcBef>
                  <a:buFontTx/>
                  <a:buNone/>
                </a:pPr>
                <a:endParaRPr lang="en-US" altLang="en-US" sz="2400" b="0"/>
              </a:p>
            </p:txBody>
          </p:sp>
          <p:sp>
            <p:nvSpPr>
              <p:cNvPr id="39" name="Rectangle 62"/>
              <p:cNvSpPr>
                <a:spLocks noChangeArrowheads="1"/>
              </p:cNvSpPr>
              <p:nvPr/>
            </p:nvSpPr>
            <p:spPr bwMode="auto">
              <a:xfrm>
                <a:off x="0" y="2071"/>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29" name="Group 66"/>
            <p:cNvGrpSpPr>
              <a:grpSpLocks/>
            </p:cNvGrpSpPr>
            <p:nvPr/>
          </p:nvGrpSpPr>
          <p:grpSpPr bwMode="auto">
            <a:xfrm>
              <a:off x="4620" y="1895"/>
              <a:ext cx="574" cy="186"/>
              <a:chOff x="300" y="2071"/>
              <a:chExt cx="1227" cy="736"/>
            </a:xfrm>
          </p:grpSpPr>
          <p:sp>
            <p:nvSpPr>
              <p:cNvPr id="36" name="Rectangle 67"/>
              <p:cNvSpPr>
                <a:spLocks noChangeArrowheads="1"/>
              </p:cNvSpPr>
              <p:nvPr/>
            </p:nvSpPr>
            <p:spPr bwMode="auto">
              <a:xfrm>
                <a:off x="306" y="2077"/>
                <a:ext cx="1215"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Jane</a:t>
                </a:r>
              </a:p>
              <a:p>
                <a:pPr>
                  <a:spcBef>
                    <a:spcPct val="0"/>
                  </a:spcBef>
                  <a:buFontTx/>
                  <a:buNone/>
                </a:pPr>
                <a:endParaRPr lang="en-US" altLang="en-US" sz="2400" b="0"/>
              </a:p>
            </p:txBody>
          </p:sp>
          <p:sp>
            <p:nvSpPr>
              <p:cNvPr id="37" name="Rectangle 68"/>
              <p:cNvSpPr>
                <a:spLocks noChangeArrowheads="1"/>
              </p:cNvSpPr>
              <p:nvPr/>
            </p:nvSpPr>
            <p:spPr bwMode="auto">
              <a:xfrm>
                <a:off x="300" y="2071"/>
                <a:ext cx="1227"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30" name="Group 69"/>
            <p:cNvGrpSpPr>
              <a:grpSpLocks/>
            </p:cNvGrpSpPr>
            <p:nvPr/>
          </p:nvGrpSpPr>
          <p:grpSpPr bwMode="auto">
            <a:xfrm>
              <a:off x="4032" y="2081"/>
              <a:ext cx="588" cy="206"/>
              <a:chOff x="0" y="2819"/>
              <a:chExt cx="150" cy="736"/>
            </a:xfrm>
          </p:grpSpPr>
          <p:sp>
            <p:nvSpPr>
              <p:cNvPr id="34" name="Rectangle 70"/>
              <p:cNvSpPr>
                <a:spLocks noChangeArrowheads="1"/>
              </p:cNvSpPr>
              <p:nvPr/>
            </p:nvSpPr>
            <p:spPr bwMode="auto">
              <a:xfrm>
                <a:off x="6" y="2825"/>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Mary</a:t>
                </a:r>
              </a:p>
              <a:p>
                <a:pPr>
                  <a:spcBef>
                    <a:spcPct val="0"/>
                  </a:spcBef>
                  <a:buFontTx/>
                  <a:buNone/>
                </a:pPr>
                <a:endParaRPr lang="en-US" altLang="en-US" sz="2400" b="0"/>
              </a:p>
            </p:txBody>
          </p:sp>
          <p:sp>
            <p:nvSpPr>
              <p:cNvPr id="35" name="Rectangle 71"/>
              <p:cNvSpPr>
                <a:spLocks noChangeArrowheads="1"/>
              </p:cNvSpPr>
              <p:nvPr/>
            </p:nvSpPr>
            <p:spPr bwMode="auto">
              <a:xfrm>
                <a:off x="0" y="2819"/>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31" name="Group 75"/>
            <p:cNvGrpSpPr>
              <a:grpSpLocks/>
            </p:cNvGrpSpPr>
            <p:nvPr/>
          </p:nvGrpSpPr>
          <p:grpSpPr bwMode="auto">
            <a:xfrm>
              <a:off x="4620" y="2081"/>
              <a:ext cx="574" cy="206"/>
              <a:chOff x="300" y="2819"/>
              <a:chExt cx="1227" cy="736"/>
            </a:xfrm>
          </p:grpSpPr>
          <p:sp>
            <p:nvSpPr>
              <p:cNvPr id="32" name="Rectangle 76"/>
              <p:cNvSpPr>
                <a:spLocks noChangeArrowheads="1"/>
              </p:cNvSpPr>
              <p:nvPr/>
            </p:nvSpPr>
            <p:spPr bwMode="auto">
              <a:xfrm>
                <a:off x="306" y="2825"/>
                <a:ext cx="1215"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Adam</a:t>
                </a:r>
              </a:p>
              <a:p>
                <a:pPr>
                  <a:spcBef>
                    <a:spcPct val="0"/>
                  </a:spcBef>
                  <a:buFontTx/>
                  <a:buNone/>
                </a:pPr>
                <a:endParaRPr lang="en-US" altLang="en-US" sz="2400" b="0"/>
              </a:p>
            </p:txBody>
          </p:sp>
          <p:sp>
            <p:nvSpPr>
              <p:cNvPr id="33" name="Rectangle 77"/>
              <p:cNvSpPr>
                <a:spLocks noChangeArrowheads="1"/>
              </p:cNvSpPr>
              <p:nvPr/>
            </p:nvSpPr>
            <p:spPr bwMode="auto">
              <a:xfrm>
                <a:off x="300" y="2819"/>
                <a:ext cx="1227"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grpSp>
        <p:nvGrpSpPr>
          <p:cNvPr id="48" name="Group 188"/>
          <p:cNvGrpSpPr>
            <a:grpSpLocks/>
          </p:cNvGrpSpPr>
          <p:nvPr/>
        </p:nvGrpSpPr>
        <p:grpSpPr bwMode="auto">
          <a:xfrm>
            <a:off x="8919416" y="4708525"/>
            <a:ext cx="1993900" cy="1481138"/>
            <a:chOff x="3264" y="3072"/>
            <a:chExt cx="1256" cy="933"/>
          </a:xfrm>
        </p:grpSpPr>
        <p:grpSp>
          <p:nvGrpSpPr>
            <p:cNvPr id="49" name="Group 79"/>
            <p:cNvGrpSpPr>
              <a:grpSpLocks/>
            </p:cNvGrpSpPr>
            <p:nvPr/>
          </p:nvGrpSpPr>
          <p:grpSpPr bwMode="auto">
            <a:xfrm>
              <a:off x="3264" y="3072"/>
              <a:ext cx="627" cy="191"/>
              <a:chOff x="0" y="0"/>
              <a:chExt cx="627" cy="403"/>
            </a:xfrm>
          </p:grpSpPr>
          <p:sp>
            <p:nvSpPr>
              <p:cNvPr id="77" name="Rectangle 80"/>
              <p:cNvSpPr>
                <a:spLocks noChangeArrowheads="1"/>
              </p:cNvSpPr>
              <p:nvPr/>
            </p:nvSpPr>
            <p:spPr bwMode="auto">
              <a:xfrm>
                <a:off x="43" y="0"/>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a:latin typeface="Arial Unicode MS" panose="020B0604020202020204" pitchFamily="34" charset="-128"/>
                    <a:ea typeface="Arial Unicode MS" panose="020B0604020202020204" pitchFamily="34" charset="-128"/>
                    <a:cs typeface="Arial Unicode MS" panose="020B0604020202020204" pitchFamily="34" charset="-128"/>
                  </a:rPr>
                  <a:t>Employee</a:t>
                </a:r>
              </a:p>
              <a:p>
                <a:pPr algn="just">
                  <a:spcBef>
                    <a:spcPct val="0"/>
                  </a:spcBef>
                  <a:buFontTx/>
                  <a:buNone/>
                </a:pPr>
                <a:endParaRPr lang="en-US" altLang="en-US" sz="2400" b="0"/>
              </a:p>
            </p:txBody>
          </p:sp>
          <p:sp>
            <p:nvSpPr>
              <p:cNvPr id="78" name="Rectangle 81"/>
              <p:cNvSpPr>
                <a:spLocks noChangeArrowheads="1"/>
              </p:cNvSpPr>
              <p:nvPr/>
            </p:nvSpPr>
            <p:spPr bwMode="auto">
              <a:xfrm>
                <a:off x="0" y="0"/>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50" name="Group 85"/>
            <p:cNvGrpSpPr>
              <a:grpSpLocks/>
            </p:cNvGrpSpPr>
            <p:nvPr/>
          </p:nvGrpSpPr>
          <p:grpSpPr bwMode="auto">
            <a:xfrm>
              <a:off x="3894" y="3072"/>
              <a:ext cx="626" cy="191"/>
              <a:chOff x="1249" y="0"/>
              <a:chExt cx="626" cy="403"/>
            </a:xfrm>
          </p:grpSpPr>
          <p:sp>
            <p:nvSpPr>
              <p:cNvPr id="75" name="Rectangle 86"/>
              <p:cNvSpPr>
                <a:spLocks noChangeArrowheads="1"/>
              </p:cNvSpPr>
              <p:nvPr/>
            </p:nvSpPr>
            <p:spPr bwMode="auto">
              <a:xfrm>
                <a:off x="1292" y="0"/>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a:latin typeface="Arial Unicode MS" panose="020B0604020202020204" pitchFamily="34" charset="-128"/>
                    <a:ea typeface="Arial Unicode MS" panose="020B0604020202020204" pitchFamily="34" charset="-128"/>
                    <a:cs typeface="Arial Unicode MS" panose="020B0604020202020204" pitchFamily="34" charset="-128"/>
                  </a:rPr>
                  <a:t>Language</a:t>
                </a:r>
              </a:p>
              <a:p>
                <a:pPr algn="just">
                  <a:spcBef>
                    <a:spcPct val="0"/>
                  </a:spcBef>
                  <a:buFontTx/>
                  <a:buNone/>
                </a:pPr>
                <a:endParaRPr lang="en-US" altLang="en-US" sz="2400" b="0"/>
              </a:p>
            </p:txBody>
          </p:sp>
          <p:sp>
            <p:nvSpPr>
              <p:cNvPr id="76" name="Rectangle 87"/>
              <p:cNvSpPr>
                <a:spLocks noChangeArrowheads="1"/>
              </p:cNvSpPr>
              <p:nvPr/>
            </p:nvSpPr>
            <p:spPr bwMode="auto">
              <a:xfrm>
                <a:off x="1249" y="0"/>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51" name="Group 88"/>
            <p:cNvGrpSpPr>
              <a:grpSpLocks/>
            </p:cNvGrpSpPr>
            <p:nvPr/>
          </p:nvGrpSpPr>
          <p:grpSpPr bwMode="auto">
            <a:xfrm>
              <a:off x="3264" y="3263"/>
              <a:ext cx="627" cy="193"/>
              <a:chOff x="0" y="403"/>
              <a:chExt cx="627" cy="403"/>
            </a:xfrm>
          </p:grpSpPr>
          <p:sp>
            <p:nvSpPr>
              <p:cNvPr id="73" name="Rectangle 89"/>
              <p:cNvSpPr>
                <a:spLocks noChangeArrowheads="1"/>
              </p:cNvSpPr>
              <p:nvPr/>
            </p:nvSpPr>
            <p:spPr bwMode="auto">
              <a:xfrm>
                <a:off x="43" y="403"/>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1234</a:t>
                </a:r>
              </a:p>
              <a:p>
                <a:pPr algn="just">
                  <a:spcBef>
                    <a:spcPct val="0"/>
                  </a:spcBef>
                  <a:buFontTx/>
                  <a:buNone/>
                </a:pPr>
                <a:endParaRPr lang="en-US" altLang="en-US" sz="2400" b="0"/>
              </a:p>
            </p:txBody>
          </p:sp>
          <p:sp>
            <p:nvSpPr>
              <p:cNvPr id="74" name="Rectangle 90"/>
              <p:cNvSpPr>
                <a:spLocks noChangeArrowheads="1"/>
              </p:cNvSpPr>
              <p:nvPr/>
            </p:nvSpPr>
            <p:spPr bwMode="auto">
              <a:xfrm>
                <a:off x="0" y="403"/>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52" name="Group 94"/>
            <p:cNvGrpSpPr>
              <a:grpSpLocks/>
            </p:cNvGrpSpPr>
            <p:nvPr/>
          </p:nvGrpSpPr>
          <p:grpSpPr bwMode="auto">
            <a:xfrm>
              <a:off x="3894" y="3263"/>
              <a:ext cx="626" cy="193"/>
              <a:chOff x="1249" y="403"/>
              <a:chExt cx="626" cy="403"/>
            </a:xfrm>
          </p:grpSpPr>
          <p:sp>
            <p:nvSpPr>
              <p:cNvPr id="71" name="Rectangle 95"/>
              <p:cNvSpPr>
                <a:spLocks noChangeArrowheads="1"/>
              </p:cNvSpPr>
              <p:nvPr/>
            </p:nvSpPr>
            <p:spPr bwMode="auto">
              <a:xfrm>
                <a:off x="1292" y="403"/>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French</a:t>
                </a:r>
              </a:p>
              <a:p>
                <a:pPr algn="just">
                  <a:spcBef>
                    <a:spcPct val="0"/>
                  </a:spcBef>
                  <a:buFontTx/>
                  <a:buNone/>
                </a:pPr>
                <a:endParaRPr lang="en-US" altLang="en-US" sz="2400" b="0"/>
              </a:p>
            </p:txBody>
          </p:sp>
          <p:sp>
            <p:nvSpPr>
              <p:cNvPr id="72" name="Rectangle 96"/>
              <p:cNvSpPr>
                <a:spLocks noChangeArrowheads="1"/>
              </p:cNvSpPr>
              <p:nvPr/>
            </p:nvSpPr>
            <p:spPr bwMode="auto">
              <a:xfrm>
                <a:off x="1249" y="403"/>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53" name="Group 97"/>
            <p:cNvGrpSpPr>
              <a:grpSpLocks/>
            </p:cNvGrpSpPr>
            <p:nvPr/>
          </p:nvGrpSpPr>
          <p:grpSpPr bwMode="auto">
            <a:xfrm>
              <a:off x="3264" y="3456"/>
              <a:ext cx="627" cy="181"/>
              <a:chOff x="0" y="806"/>
              <a:chExt cx="627" cy="403"/>
            </a:xfrm>
          </p:grpSpPr>
          <p:sp>
            <p:nvSpPr>
              <p:cNvPr id="69" name="Rectangle 98"/>
              <p:cNvSpPr>
                <a:spLocks noChangeArrowheads="1"/>
              </p:cNvSpPr>
              <p:nvPr/>
            </p:nvSpPr>
            <p:spPr bwMode="auto">
              <a:xfrm>
                <a:off x="43" y="806"/>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1234</a:t>
                </a:r>
              </a:p>
              <a:p>
                <a:pPr algn="just">
                  <a:spcBef>
                    <a:spcPct val="0"/>
                  </a:spcBef>
                  <a:buFontTx/>
                  <a:buNone/>
                </a:pPr>
                <a:endParaRPr lang="en-US" altLang="en-US" sz="2400" b="0"/>
              </a:p>
            </p:txBody>
          </p:sp>
          <p:sp>
            <p:nvSpPr>
              <p:cNvPr id="70" name="Rectangle 99"/>
              <p:cNvSpPr>
                <a:spLocks noChangeArrowheads="1"/>
              </p:cNvSpPr>
              <p:nvPr/>
            </p:nvSpPr>
            <p:spPr bwMode="auto">
              <a:xfrm>
                <a:off x="0" y="806"/>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54" name="Group 103"/>
            <p:cNvGrpSpPr>
              <a:grpSpLocks/>
            </p:cNvGrpSpPr>
            <p:nvPr/>
          </p:nvGrpSpPr>
          <p:grpSpPr bwMode="auto">
            <a:xfrm>
              <a:off x="3894" y="3456"/>
              <a:ext cx="626" cy="181"/>
              <a:chOff x="1249" y="806"/>
              <a:chExt cx="626" cy="403"/>
            </a:xfrm>
          </p:grpSpPr>
          <p:sp>
            <p:nvSpPr>
              <p:cNvPr id="67" name="Rectangle 104"/>
              <p:cNvSpPr>
                <a:spLocks noChangeArrowheads="1"/>
              </p:cNvSpPr>
              <p:nvPr/>
            </p:nvSpPr>
            <p:spPr bwMode="auto">
              <a:xfrm>
                <a:off x="1292" y="806"/>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b="0" dirty="0">
                    <a:latin typeface="Arial Unicode MS" panose="020B0604020202020204" pitchFamily="34" charset="-128"/>
                    <a:ea typeface="Arial Unicode MS" panose="020B0604020202020204" pitchFamily="34" charset="-128"/>
                    <a:cs typeface="Arial Unicode MS" panose="020B0604020202020204" pitchFamily="34" charset="-128"/>
                  </a:rPr>
                  <a:t>German</a:t>
                </a:r>
              </a:p>
              <a:p>
                <a:pPr algn="just">
                  <a:spcBef>
                    <a:spcPct val="0"/>
                  </a:spcBef>
                  <a:buFontTx/>
                  <a:buNone/>
                </a:pPr>
                <a:endParaRPr lang="en-US" altLang="en-US" sz="2400" b="0" dirty="0"/>
              </a:p>
            </p:txBody>
          </p:sp>
          <p:sp>
            <p:nvSpPr>
              <p:cNvPr id="68" name="Rectangle 105"/>
              <p:cNvSpPr>
                <a:spLocks noChangeArrowheads="1"/>
              </p:cNvSpPr>
              <p:nvPr/>
            </p:nvSpPr>
            <p:spPr bwMode="auto">
              <a:xfrm>
                <a:off x="1249" y="806"/>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55" name="Group 106"/>
            <p:cNvGrpSpPr>
              <a:grpSpLocks/>
            </p:cNvGrpSpPr>
            <p:nvPr/>
          </p:nvGrpSpPr>
          <p:grpSpPr bwMode="auto">
            <a:xfrm>
              <a:off x="3264" y="3637"/>
              <a:ext cx="627" cy="203"/>
              <a:chOff x="0" y="1209"/>
              <a:chExt cx="627" cy="403"/>
            </a:xfrm>
          </p:grpSpPr>
          <p:sp>
            <p:nvSpPr>
              <p:cNvPr id="65" name="Rectangle 107"/>
              <p:cNvSpPr>
                <a:spLocks noChangeArrowheads="1"/>
              </p:cNvSpPr>
              <p:nvPr/>
            </p:nvSpPr>
            <p:spPr bwMode="auto">
              <a:xfrm>
                <a:off x="43" y="1209"/>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1453</a:t>
                </a:r>
              </a:p>
              <a:p>
                <a:pPr algn="just">
                  <a:spcBef>
                    <a:spcPct val="0"/>
                  </a:spcBef>
                  <a:buFontTx/>
                  <a:buNone/>
                </a:pPr>
                <a:endParaRPr lang="en-US" altLang="en-US" sz="2400" b="0"/>
              </a:p>
            </p:txBody>
          </p:sp>
          <p:sp>
            <p:nvSpPr>
              <p:cNvPr id="66" name="Rectangle 108"/>
              <p:cNvSpPr>
                <a:spLocks noChangeArrowheads="1"/>
              </p:cNvSpPr>
              <p:nvPr/>
            </p:nvSpPr>
            <p:spPr bwMode="auto">
              <a:xfrm>
                <a:off x="0" y="1209"/>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56" name="Group 112"/>
            <p:cNvGrpSpPr>
              <a:grpSpLocks/>
            </p:cNvGrpSpPr>
            <p:nvPr/>
          </p:nvGrpSpPr>
          <p:grpSpPr bwMode="auto">
            <a:xfrm>
              <a:off x="3894" y="3637"/>
              <a:ext cx="626" cy="203"/>
              <a:chOff x="1249" y="1209"/>
              <a:chExt cx="626" cy="403"/>
            </a:xfrm>
          </p:grpSpPr>
          <p:sp>
            <p:nvSpPr>
              <p:cNvPr id="63" name="Rectangle 113"/>
              <p:cNvSpPr>
                <a:spLocks noChangeArrowheads="1"/>
              </p:cNvSpPr>
              <p:nvPr/>
            </p:nvSpPr>
            <p:spPr bwMode="auto">
              <a:xfrm>
                <a:off x="1292" y="1209"/>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Spanish</a:t>
                </a:r>
              </a:p>
              <a:p>
                <a:pPr algn="just">
                  <a:spcBef>
                    <a:spcPct val="0"/>
                  </a:spcBef>
                  <a:buFontTx/>
                  <a:buNone/>
                </a:pPr>
                <a:endParaRPr lang="en-US" altLang="en-US" sz="2400" b="0"/>
              </a:p>
            </p:txBody>
          </p:sp>
          <p:sp>
            <p:nvSpPr>
              <p:cNvPr id="64" name="Rectangle 114"/>
              <p:cNvSpPr>
                <a:spLocks noChangeArrowheads="1"/>
              </p:cNvSpPr>
              <p:nvPr/>
            </p:nvSpPr>
            <p:spPr bwMode="auto">
              <a:xfrm>
                <a:off x="1249" y="1209"/>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57" name="Group 124"/>
            <p:cNvGrpSpPr>
              <a:grpSpLocks/>
            </p:cNvGrpSpPr>
            <p:nvPr/>
          </p:nvGrpSpPr>
          <p:grpSpPr bwMode="auto">
            <a:xfrm>
              <a:off x="3264" y="3840"/>
              <a:ext cx="627" cy="165"/>
              <a:chOff x="0" y="2015"/>
              <a:chExt cx="627" cy="403"/>
            </a:xfrm>
          </p:grpSpPr>
          <p:sp>
            <p:nvSpPr>
              <p:cNvPr id="61" name="Rectangle 125"/>
              <p:cNvSpPr>
                <a:spLocks noChangeArrowheads="1"/>
              </p:cNvSpPr>
              <p:nvPr/>
            </p:nvSpPr>
            <p:spPr bwMode="auto">
              <a:xfrm>
                <a:off x="43" y="2015"/>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2345</a:t>
                </a:r>
              </a:p>
              <a:p>
                <a:pPr algn="just">
                  <a:spcBef>
                    <a:spcPct val="0"/>
                  </a:spcBef>
                  <a:buFontTx/>
                  <a:buNone/>
                </a:pPr>
                <a:endParaRPr lang="en-US" altLang="en-US" sz="2400" b="0"/>
              </a:p>
            </p:txBody>
          </p:sp>
          <p:sp>
            <p:nvSpPr>
              <p:cNvPr id="62" name="Rectangle 126"/>
              <p:cNvSpPr>
                <a:spLocks noChangeArrowheads="1"/>
              </p:cNvSpPr>
              <p:nvPr/>
            </p:nvSpPr>
            <p:spPr bwMode="auto">
              <a:xfrm>
                <a:off x="0" y="2015"/>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58" name="Group 130"/>
            <p:cNvGrpSpPr>
              <a:grpSpLocks/>
            </p:cNvGrpSpPr>
            <p:nvPr/>
          </p:nvGrpSpPr>
          <p:grpSpPr bwMode="auto">
            <a:xfrm>
              <a:off x="3894" y="3840"/>
              <a:ext cx="626" cy="165"/>
              <a:chOff x="1249" y="2015"/>
              <a:chExt cx="626" cy="403"/>
            </a:xfrm>
          </p:grpSpPr>
          <p:sp>
            <p:nvSpPr>
              <p:cNvPr id="59" name="Rectangle 131"/>
              <p:cNvSpPr>
                <a:spLocks noChangeArrowheads="1"/>
              </p:cNvSpPr>
              <p:nvPr/>
            </p:nvSpPr>
            <p:spPr bwMode="auto">
              <a:xfrm>
                <a:off x="1292" y="2015"/>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Spanish</a:t>
                </a:r>
              </a:p>
              <a:p>
                <a:pPr algn="just">
                  <a:spcBef>
                    <a:spcPct val="0"/>
                  </a:spcBef>
                  <a:buFontTx/>
                  <a:buNone/>
                </a:pPr>
                <a:endParaRPr lang="en-US" altLang="en-US" sz="2400" b="0"/>
              </a:p>
            </p:txBody>
          </p:sp>
          <p:sp>
            <p:nvSpPr>
              <p:cNvPr id="60" name="Rectangle 132"/>
              <p:cNvSpPr>
                <a:spLocks noChangeArrowheads="1"/>
              </p:cNvSpPr>
              <p:nvPr/>
            </p:nvSpPr>
            <p:spPr bwMode="auto">
              <a:xfrm>
                <a:off x="1249" y="2015"/>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grpSp>
        <p:nvGrpSpPr>
          <p:cNvPr id="79" name="Group 189"/>
          <p:cNvGrpSpPr>
            <a:grpSpLocks/>
          </p:cNvGrpSpPr>
          <p:nvPr/>
        </p:nvGrpSpPr>
        <p:grpSpPr bwMode="auto">
          <a:xfrm>
            <a:off x="6557216" y="4708525"/>
            <a:ext cx="1982788" cy="1465263"/>
            <a:chOff x="960" y="3072"/>
            <a:chExt cx="1249" cy="923"/>
          </a:xfrm>
        </p:grpSpPr>
        <p:grpSp>
          <p:nvGrpSpPr>
            <p:cNvPr id="80" name="Group 134"/>
            <p:cNvGrpSpPr>
              <a:grpSpLocks/>
            </p:cNvGrpSpPr>
            <p:nvPr/>
          </p:nvGrpSpPr>
          <p:grpSpPr bwMode="auto">
            <a:xfrm>
              <a:off x="960" y="3072"/>
              <a:ext cx="627" cy="191"/>
              <a:chOff x="0" y="0"/>
              <a:chExt cx="627" cy="403"/>
            </a:xfrm>
          </p:grpSpPr>
          <p:sp>
            <p:nvSpPr>
              <p:cNvPr id="108" name="Rectangle 135"/>
              <p:cNvSpPr>
                <a:spLocks noChangeArrowheads="1"/>
              </p:cNvSpPr>
              <p:nvPr/>
            </p:nvSpPr>
            <p:spPr bwMode="auto">
              <a:xfrm>
                <a:off x="43" y="0"/>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a:latin typeface="Arial Unicode MS" panose="020B0604020202020204" pitchFamily="34" charset="-128"/>
                    <a:ea typeface="Arial Unicode MS" panose="020B0604020202020204" pitchFamily="34" charset="-128"/>
                    <a:cs typeface="Arial Unicode MS" panose="020B0604020202020204" pitchFamily="34" charset="-128"/>
                  </a:rPr>
                  <a:t>Employee</a:t>
                </a:r>
              </a:p>
              <a:p>
                <a:pPr algn="just">
                  <a:spcBef>
                    <a:spcPct val="0"/>
                  </a:spcBef>
                  <a:buFontTx/>
                  <a:buNone/>
                </a:pPr>
                <a:endParaRPr lang="en-US" altLang="en-US" sz="2400" b="0"/>
              </a:p>
            </p:txBody>
          </p:sp>
          <p:sp>
            <p:nvSpPr>
              <p:cNvPr id="109" name="Rectangle 136"/>
              <p:cNvSpPr>
                <a:spLocks noChangeArrowheads="1"/>
              </p:cNvSpPr>
              <p:nvPr/>
            </p:nvSpPr>
            <p:spPr bwMode="auto">
              <a:xfrm>
                <a:off x="0" y="0"/>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81" name="Group 137"/>
            <p:cNvGrpSpPr>
              <a:grpSpLocks/>
            </p:cNvGrpSpPr>
            <p:nvPr/>
          </p:nvGrpSpPr>
          <p:grpSpPr bwMode="auto">
            <a:xfrm>
              <a:off x="1587" y="3072"/>
              <a:ext cx="622" cy="191"/>
              <a:chOff x="627" y="0"/>
              <a:chExt cx="622" cy="403"/>
            </a:xfrm>
          </p:grpSpPr>
          <p:sp>
            <p:nvSpPr>
              <p:cNvPr id="106" name="Rectangle 138"/>
              <p:cNvSpPr>
                <a:spLocks noChangeArrowheads="1"/>
              </p:cNvSpPr>
              <p:nvPr/>
            </p:nvSpPr>
            <p:spPr bwMode="auto">
              <a:xfrm>
                <a:off x="670" y="0"/>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a:latin typeface="Arial Unicode MS" panose="020B0604020202020204" pitchFamily="34" charset="-128"/>
                    <a:ea typeface="Arial Unicode MS" panose="020B0604020202020204" pitchFamily="34" charset="-128"/>
                    <a:cs typeface="Arial Unicode MS" panose="020B0604020202020204" pitchFamily="34" charset="-128"/>
                  </a:rPr>
                  <a:t>Skill</a:t>
                </a:r>
              </a:p>
              <a:p>
                <a:pPr algn="just">
                  <a:spcBef>
                    <a:spcPct val="0"/>
                  </a:spcBef>
                  <a:buFontTx/>
                  <a:buNone/>
                </a:pPr>
                <a:endParaRPr lang="en-US" altLang="en-US" sz="2400" b="0"/>
              </a:p>
            </p:txBody>
          </p:sp>
          <p:sp>
            <p:nvSpPr>
              <p:cNvPr id="107" name="Rectangle 139"/>
              <p:cNvSpPr>
                <a:spLocks noChangeArrowheads="1"/>
              </p:cNvSpPr>
              <p:nvPr/>
            </p:nvSpPr>
            <p:spPr bwMode="auto">
              <a:xfrm>
                <a:off x="627" y="0"/>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82" name="Group 143"/>
            <p:cNvGrpSpPr>
              <a:grpSpLocks/>
            </p:cNvGrpSpPr>
            <p:nvPr/>
          </p:nvGrpSpPr>
          <p:grpSpPr bwMode="auto">
            <a:xfrm>
              <a:off x="960" y="3263"/>
              <a:ext cx="627" cy="193"/>
              <a:chOff x="0" y="403"/>
              <a:chExt cx="627" cy="403"/>
            </a:xfrm>
          </p:grpSpPr>
          <p:sp>
            <p:nvSpPr>
              <p:cNvPr id="104" name="Rectangle 144"/>
              <p:cNvSpPr>
                <a:spLocks noChangeArrowheads="1"/>
              </p:cNvSpPr>
              <p:nvPr/>
            </p:nvSpPr>
            <p:spPr bwMode="auto">
              <a:xfrm>
                <a:off x="43" y="403"/>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1234</a:t>
                </a:r>
              </a:p>
              <a:p>
                <a:pPr algn="just">
                  <a:spcBef>
                    <a:spcPct val="0"/>
                  </a:spcBef>
                  <a:buFontTx/>
                  <a:buNone/>
                </a:pPr>
                <a:endParaRPr lang="en-US" altLang="en-US" sz="2400" b="0"/>
              </a:p>
            </p:txBody>
          </p:sp>
          <p:sp>
            <p:nvSpPr>
              <p:cNvPr id="105" name="Rectangle 145"/>
              <p:cNvSpPr>
                <a:spLocks noChangeArrowheads="1"/>
              </p:cNvSpPr>
              <p:nvPr/>
            </p:nvSpPr>
            <p:spPr bwMode="auto">
              <a:xfrm>
                <a:off x="0" y="403"/>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83" name="Group 146"/>
            <p:cNvGrpSpPr>
              <a:grpSpLocks/>
            </p:cNvGrpSpPr>
            <p:nvPr/>
          </p:nvGrpSpPr>
          <p:grpSpPr bwMode="auto">
            <a:xfrm>
              <a:off x="1587" y="3263"/>
              <a:ext cx="622" cy="193"/>
              <a:chOff x="627" y="403"/>
              <a:chExt cx="622" cy="403"/>
            </a:xfrm>
          </p:grpSpPr>
          <p:sp>
            <p:nvSpPr>
              <p:cNvPr id="102" name="Rectangle 147"/>
              <p:cNvSpPr>
                <a:spLocks noChangeArrowheads="1"/>
              </p:cNvSpPr>
              <p:nvPr/>
            </p:nvSpPr>
            <p:spPr bwMode="auto">
              <a:xfrm>
                <a:off x="670" y="403"/>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Cooking</a:t>
                </a:r>
              </a:p>
              <a:p>
                <a:pPr algn="just">
                  <a:spcBef>
                    <a:spcPct val="0"/>
                  </a:spcBef>
                  <a:buFontTx/>
                  <a:buNone/>
                </a:pPr>
                <a:endParaRPr lang="en-US" altLang="en-US" sz="2400" b="0"/>
              </a:p>
            </p:txBody>
          </p:sp>
          <p:sp>
            <p:nvSpPr>
              <p:cNvPr id="103" name="Rectangle 148"/>
              <p:cNvSpPr>
                <a:spLocks noChangeArrowheads="1"/>
              </p:cNvSpPr>
              <p:nvPr/>
            </p:nvSpPr>
            <p:spPr bwMode="auto">
              <a:xfrm>
                <a:off x="627" y="403"/>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84" name="Group 161"/>
            <p:cNvGrpSpPr>
              <a:grpSpLocks/>
            </p:cNvGrpSpPr>
            <p:nvPr/>
          </p:nvGrpSpPr>
          <p:grpSpPr bwMode="auto">
            <a:xfrm>
              <a:off x="960" y="3456"/>
              <a:ext cx="627" cy="203"/>
              <a:chOff x="0" y="1209"/>
              <a:chExt cx="627" cy="403"/>
            </a:xfrm>
          </p:grpSpPr>
          <p:sp>
            <p:nvSpPr>
              <p:cNvPr id="100" name="Rectangle 162"/>
              <p:cNvSpPr>
                <a:spLocks noChangeArrowheads="1"/>
              </p:cNvSpPr>
              <p:nvPr/>
            </p:nvSpPr>
            <p:spPr bwMode="auto">
              <a:xfrm>
                <a:off x="43" y="1209"/>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1453</a:t>
                </a:r>
              </a:p>
              <a:p>
                <a:pPr algn="just">
                  <a:spcBef>
                    <a:spcPct val="0"/>
                  </a:spcBef>
                  <a:buFontTx/>
                  <a:buNone/>
                </a:pPr>
                <a:endParaRPr lang="en-US" altLang="en-US" sz="2400" b="0"/>
              </a:p>
            </p:txBody>
          </p:sp>
          <p:sp>
            <p:nvSpPr>
              <p:cNvPr id="101" name="Rectangle 163"/>
              <p:cNvSpPr>
                <a:spLocks noChangeArrowheads="1"/>
              </p:cNvSpPr>
              <p:nvPr/>
            </p:nvSpPr>
            <p:spPr bwMode="auto">
              <a:xfrm>
                <a:off x="0" y="1209"/>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85" name="Group 164"/>
            <p:cNvGrpSpPr>
              <a:grpSpLocks/>
            </p:cNvGrpSpPr>
            <p:nvPr/>
          </p:nvGrpSpPr>
          <p:grpSpPr bwMode="auto">
            <a:xfrm>
              <a:off x="1587" y="3456"/>
              <a:ext cx="622" cy="203"/>
              <a:chOff x="627" y="1209"/>
              <a:chExt cx="622" cy="403"/>
            </a:xfrm>
          </p:grpSpPr>
          <p:sp>
            <p:nvSpPr>
              <p:cNvPr id="98" name="Rectangle 165"/>
              <p:cNvSpPr>
                <a:spLocks noChangeArrowheads="1"/>
              </p:cNvSpPr>
              <p:nvPr/>
            </p:nvSpPr>
            <p:spPr bwMode="auto">
              <a:xfrm>
                <a:off x="670" y="1209"/>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b="0" dirty="0">
                    <a:latin typeface="Arial Unicode MS" panose="020B0604020202020204" pitchFamily="34" charset="-128"/>
                    <a:ea typeface="Arial Unicode MS" panose="020B0604020202020204" pitchFamily="34" charset="-128"/>
                    <a:cs typeface="Arial Unicode MS" panose="020B0604020202020204" pitchFamily="34" charset="-128"/>
                  </a:rPr>
                  <a:t>Carpentry</a:t>
                </a:r>
              </a:p>
              <a:p>
                <a:pPr algn="just">
                  <a:spcBef>
                    <a:spcPct val="0"/>
                  </a:spcBef>
                  <a:buFontTx/>
                  <a:buNone/>
                </a:pPr>
                <a:endParaRPr lang="en-US" altLang="en-US" sz="2400" b="0" dirty="0"/>
              </a:p>
            </p:txBody>
          </p:sp>
          <p:sp>
            <p:nvSpPr>
              <p:cNvPr id="99" name="Rectangle 166"/>
              <p:cNvSpPr>
                <a:spLocks noChangeArrowheads="1"/>
              </p:cNvSpPr>
              <p:nvPr/>
            </p:nvSpPr>
            <p:spPr bwMode="auto">
              <a:xfrm>
                <a:off x="627" y="1209"/>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86" name="Group 170"/>
            <p:cNvGrpSpPr>
              <a:grpSpLocks/>
            </p:cNvGrpSpPr>
            <p:nvPr/>
          </p:nvGrpSpPr>
          <p:grpSpPr bwMode="auto">
            <a:xfrm>
              <a:off x="960" y="3659"/>
              <a:ext cx="627" cy="171"/>
              <a:chOff x="0" y="1612"/>
              <a:chExt cx="627" cy="403"/>
            </a:xfrm>
          </p:grpSpPr>
          <p:sp>
            <p:nvSpPr>
              <p:cNvPr id="96" name="Rectangle 171"/>
              <p:cNvSpPr>
                <a:spLocks noChangeArrowheads="1"/>
              </p:cNvSpPr>
              <p:nvPr/>
            </p:nvSpPr>
            <p:spPr bwMode="auto">
              <a:xfrm>
                <a:off x="43" y="1612"/>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1453</a:t>
                </a:r>
              </a:p>
              <a:p>
                <a:pPr algn="just">
                  <a:spcBef>
                    <a:spcPct val="0"/>
                  </a:spcBef>
                  <a:buFontTx/>
                  <a:buNone/>
                </a:pPr>
                <a:endParaRPr lang="en-US" altLang="en-US" sz="2400" b="0"/>
              </a:p>
            </p:txBody>
          </p:sp>
          <p:sp>
            <p:nvSpPr>
              <p:cNvPr id="97" name="Rectangle 172"/>
              <p:cNvSpPr>
                <a:spLocks noChangeArrowheads="1"/>
              </p:cNvSpPr>
              <p:nvPr/>
            </p:nvSpPr>
            <p:spPr bwMode="auto">
              <a:xfrm>
                <a:off x="0" y="1612"/>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87" name="Group 173"/>
            <p:cNvGrpSpPr>
              <a:grpSpLocks/>
            </p:cNvGrpSpPr>
            <p:nvPr/>
          </p:nvGrpSpPr>
          <p:grpSpPr bwMode="auto">
            <a:xfrm>
              <a:off x="1587" y="3659"/>
              <a:ext cx="622" cy="171"/>
              <a:chOff x="627" y="1612"/>
              <a:chExt cx="622" cy="403"/>
            </a:xfrm>
          </p:grpSpPr>
          <p:sp>
            <p:nvSpPr>
              <p:cNvPr id="94" name="Rectangle 174"/>
              <p:cNvSpPr>
                <a:spLocks noChangeArrowheads="1"/>
              </p:cNvSpPr>
              <p:nvPr/>
            </p:nvSpPr>
            <p:spPr bwMode="auto">
              <a:xfrm>
                <a:off x="670" y="1612"/>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Cooking</a:t>
                </a:r>
              </a:p>
              <a:p>
                <a:pPr algn="just">
                  <a:spcBef>
                    <a:spcPct val="0"/>
                  </a:spcBef>
                  <a:buFontTx/>
                  <a:buNone/>
                </a:pPr>
                <a:endParaRPr lang="en-US" altLang="en-US" sz="2400" b="0"/>
              </a:p>
            </p:txBody>
          </p:sp>
          <p:sp>
            <p:nvSpPr>
              <p:cNvPr id="95" name="Rectangle 175"/>
              <p:cNvSpPr>
                <a:spLocks noChangeArrowheads="1"/>
              </p:cNvSpPr>
              <p:nvPr/>
            </p:nvSpPr>
            <p:spPr bwMode="auto">
              <a:xfrm>
                <a:off x="627" y="1612"/>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88" name="Group 179"/>
            <p:cNvGrpSpPr>
              <a:grpSpLocks/>
            </p:cNvGrpSpPr>
            <p:nvPr/>
          </p:nvGrpSpPr>
          <p:grpSpPr bwMode="auto">
            <a:xfrm>
              <a:off x="960" y="3830"/>
              <a:ext cx="627" cy="165"/>
              <a:chOff x="0" y="2015"/>
              <a:chExt cx="627" cy="403"/>
            </a:xfrm>
          </p:grpSpPr>
          <p:sp>
            <p:nvSpPr>
              <p:cNvPr id="92" name="Rectangle 180"/>
              <p:cNvSpPr>
                <a:spLocks noChangeArrowheads="1"/>
              </p:cNvSpPr>
              <p:nvPr/>
            </p:nvSpPr>
            <p:spPr bwMode="auto">
              <a:xfrm>
                <a:off x="43" y="2015"/>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2345</a:t>
                </a:r>
              </a:p>
              <a:p>
                <a:pPr algn="just">
                  <a:spcBef>
                    <a:spcPct val="0"/>
                  </a:spcBef>
                  <a:buFontTx/>
                  <a:buNone/>
                </a:pPr>
                <a:endParaRPr lang="en-US" altLang="en-US" sz="2400" b="0"/>
              </a:p>
            </p:txBody>
          </p:sp>
          <p:sp>
            <p:nvSpPr>
              <p:cNvPr id="93" name="Rectangle 181"/>
              <p:cNvSpPr>
                <a:spLocks noChangeArrowheads="1"/>
              </p:cNvSpPr>
              <p:nvPr/>
            </p:nvSpPr>
            <p:spPr bwMode="auto">
              <a:xfrm>
                <a:off x="0" y="2015"/>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89" name="Group 182"/>
            <p:cNvGrpSpPr>
              <a:grpSpLocks/>
            </p:cNvGrpSpPr>
            <p:nvPr/>
          </p:nvGrpSpPr>
          <p:grpSpPr bwMode="auto">
            <a:xfrm>
              <a:off x="1587" y="3830"/>
              <a:ext cx="622" cy="165"/>
              <a:chOff x="627" y="2015"/>
              <a:chExt cx="622" cy="403"/>
            </a:xfrm>
          </p:grpSpPr>
          <p:sp>
            <p:nvSpPr>
              <p:cNvPr id="90" name="Rectangle 183"/>
              <p:cNvSpPr>
                <a:spLocks noChangeArrowheads="1"/>
              </p:cNvSpPr>
              <p:nvPr/>
            </p:nvSpPr>
            <p:spPr bwMode="auto">
              <a:xfrm>
                <a:off x="670" y="2015"/>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Cooking</a:t>
                </a:r>
              </a:p>
              <a:p>
                <a:pPr algn="just">
                  <a:spcBef>
                    <a:spcPct val="0"/>
                  </a:spcBef>
                  <a:buFontTx/>
                  <a:buNone/>
                </a:pPr>
                <a:endParaRPr lang="en-US" altLang="en-US" sz="2400" b="0"/>
              </a:p>
            </p:txBody>
          </p:sp>
          <p:sp>
            <p:nvSpPr>
              <p:cNvPr id="91" name="Rectangle 184"/>
              <p:cNvSpPr>
                <a:spLocks noChangeArrowheads="1"/>
              </p:cNvSpPr>
              <p:nvPr/>
            </p:nvSpPr>
            <p:spPr bwMode="auto">
              <a:xfrm>
                <a:off x="627" y="2015"/>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spTree>
    <p:extLst>
      <p:ext uri="{BB962C8B-B14F-4D97-AF65-F5344CB8AC3E}">
        <p14:creationId xmlns:p14="http://schemas.microsoft.com/office/powerpoint/2010/main" val="279699263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bg1"/>
                </a:solidFill>
                <a:latin typeface="Times New Roman" panose="02020603050405020304" pitchFamily="18" charset="0"/>
                <a:cs typeface="Times New Roman" panose="02020603050405020304" pitchFamily="18" charset="0"/>
              </a:rPr>
              <a:t>Fifth Normal Form  (5NF) </a:t>
            </a:r>
          </a:p>
        </p:txBody>
      </p:sp>
      <p:sp>
        <p:nvSpPr>
          <p:cNvPr id="3" name="Content Placeholder 2"/>
          <p:cNvSpPr>
            <a:spLocks noGrp="1"/>
          </p:cNvSpPr>
          <p:nvPr>
            <p:ph idx="1"/>
          </p:nvPr>
        </p:nvSpPr>
        <p:spPr/>
        <p:txBody>
          <a:bodyPr/>
          <a:lstStyle/>
          <a:p>
            <a:pPr marL="609600" indent="-609600" algn="just"/>
            <a:r>
              <a:rPr lang="en-US" altLang="en-US" b="1" dirty="0">
                <a:latin typeface="Times New Roman" panose="02020603050405020304" pitchFamily="18" charset="0"/>
                <a:cs typeface="Times New Roman" panose="02020603050405020304" pitchFamily="18" charset="0"/>
              </a:rPr>
              <a:t>Fifth normal form is satisfied when all tables are broken into as many tables as possible in order to avoid redundancy. Once it is in fifth normal form it cannot be broken into smaller relations without changing the facts or the meaning.</a:t>
            </a:r>
            <a:r>
              <a:rPr lang="en-US" altLang="en-US" sz="2000" b="1" dirty="0">
                <a:latin typeface="Times New Roman" panose="02020603050405020304" pitchFamily="18" charset="0"/>
                <a:ea typeface="Arial Unicode MS" panose="020B0604020202020204" pitchFamily="34" charset="-128"/>
                <a:cs typeface="Times New Roman" panose="02020603050405020304" pitchFamily="18" charset="0"/>
              </a:rPr>
              <a:t> </a:t>
            </a:r>
          </a:p>
          <a:p>
            <a:pPr marL="609600" indent="-609600" algn="just">
              <a:buNone/>
            </a:pPr>
            <a:endParaRPr lang="en-US"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72454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bg1"/>
                </a:solidFill>
                <a:latin typeface="Times New Roman" panose="02020603050405020304" pitchFamily="18" charset="0"/>
                <a:cs typeface="Times New Roman" panose="02020603050405020304" pitchFamily="18" charset="0"/>
              </a:rPr>
              <a:t>Domain Key Normal Form  (DKNF)</a:t>
            </a:r>
            <a:r>
              <a:rPr lang="en-US" altLang="en-US" sz="4400" dirty="0">
                <a:solidFill>
                  <a:schemeClr val="bg1"/>
                </a:solidFill>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p:txBody>
          <a:bodyPr/>
          <a:lstStyle/>
          <a:p>
            <a:pPr marL="609600" indent="-609600" algn="just"/>
            <a:r>
              <a:rPr lang="en-US" altLang="en-US" b="1" dirty="0">
                <a:latin typeface="Times New Roman" panose="02020603050405020304" pitchFamily="18" charset="0"/>
                <a:cs typeface="Times New Roman" panose="02020603050405020304" pitchFamily="18" charset="0"/>
              </a:rPr>
              <a:t>The relation is in DKNF when there can be no insertion or deletion anomalies in the database.</a:t>
            </a:r>
            <a:endParaRPr lang="en-US" altLang="en-US" sz="2000" b="1" dirty="0">
              <a:latin typeface="Times New Roman" panose="02020603050405020304" pitchFamily="18" charset="0"/>
              <a:ea typeface="Arial Unicode MS" panose="020B0604020202020204" pitchFamily="34" charset="-128"/>
              <a:cs typeface="Times New Roman" panose="02020603050405020304" pitchFamily="18" charset="0"/>
            </a:endParaRPr>
          </a:p>
          <a:p>
            <a:pPr marL="609600" indent="-609600" algn="just">
              <a:buNone/>
            </a:pPr>
            <a:endParaRPr lang="en-US" altLang="en-US" sz="2000"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142691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MySQL Programming</a:t>
            </a:r>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Stored </a:t>
            </a:r>
            <a:r>
              <a:rPr lang="en-US" b="1" dirty="0">
                <a:latin typeface="Times New Roman" panose="02020603050405020304" pitchFamily="18" charset="0"/>
                <a:cs typeface="Times New Roman" panose="02020603050405020304" pitchFamily="18" charset="0"/>
              </a:rPr>
              <a:t>Procedures</a:t>
            </a:r>
            <a:r>
              <a:rPr lang="en-US" dirty="0">
                <a:latin typeface="Times New Roman" panose="02020603050405020304" pitchFamily="18" charset="0"/>
                <a:cs typeface="Times New Roman" panose="02020603050405020304" pitchFamily="18" charset="0"/>
              </a:rPr>
              <a:t> are reusable routines that encapsulate a series of SQL statements. They are used to perform operations like inserting, updating, deleting records, or even complex business logic. Procedures can take parameters and return result sets.</a:t>
            </a:r>
          </a:p>
          <a:p>
            <a:r>
              <a:rPr lang="en-US" b="1" dirty="0" smtClean="0">
                <a:latin typeface="Times New Roman" panose="02020603050405020304" pitchFamily="18" charset="0"/>
                <a:cs typeface="Times New Roman" panose="02020603050405020304" pitchFamily="18" charset="0"/>
              </a:rPr>
              <a:t>Functions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are similar to stored procedures but are designed to return a single value and can be used in SQL statements. Functions can also take parameters.</a:t>
            </a:r>
          </a:p>
          <a:p>
            <a:r>
              <a:rPr lang="en-US" b="1" dirty="0" smtClean="0">
                <a:latin typeface="Times New Roman" panose="02020603050405020304" pitchFamily="18" charset="0"/>
                <a:cs typeface="Times New Roman" panose="02020603050405020304" pitchFamily="18" charset="0"/>
              </a:rPr>
              <a:t>Triggers </a:t>
            </a:r>
            <a:r>
              <a:rPr lang="en-US" dirty="0">
                <a:latin typeface="Times New Roman" panose="02020603050405020304" pitchFamily="18" charset="0"/>
                <a:cs typeface="Times New Roman" panose="02020603050405020304" pitchFamily="18" charset="0"/>
              </a:rPr>
              <a:t>are special types of stored procedures that automatically execute in response to certain events on a particular table, such as INSERT, UPDATE, or DELETE. Triggers are useful for enforcing business rules, maintaining audit trails, and synchronizing tables.</a:t>
            </a:r>
          </a:p>
        </p:txBody>
      </p:sp>
    </p:spTree>
    <p:extLst>
      <p:ext uri="{BB962C8B-B14F-4D97-AF65-F5344CB8AC3E}">
        <p14:creationId xmlns:p14="http://schemas.microsoft.com/office/powerpoint/2010/main" val="297341444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Functions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2260" y="2326741"/>
            <a:ext cx="11639739" cy="4780229"/>
          </a:xfrm>
        </p:spPr>
        <p:txBody>
          <a:bodyPr>
            <a:noAutofit/>
          </a:bodyPr>
          <a:lstStyle/>
          <a:p>
            <a:r>
              <a:rPr lang="en-US" sz="1400" b="1" dirty="0">
                <a:latin typeface="Times New Roman" panose="02020603050405020304" pitchFamily="18" charset="0"/>
                <a:cs typeface="Times New Roman" panose="02020603050405020304" pitchFamily="18" charset="0"/>
              </a:rPr>
              <a:t>Set of code/program which can take input through some parameters but has to return a value through a return clause. You can call functions inside </a:t>
            </a:r>
            <a:r>
              <a:rPr lang="en-US" sz="1400" b="1" dirty="0" smtClean="0">
                <a:latin typeface="Times New Roman" panose="02020603050405020304" pitchFamily="18" charset="0"/>
                <a:cs typeface="Times New Roman" panose="02020603050405020304" pitchFamily="18" charset="0"/>
              </a:rPr>
              <a:t>queries</a:t>
            </a:r>
            <a:endParaRPr lang="en-US" sz="1400" b="1"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Create function </a:t>
            </a:r>
            <a:r>
              <a:rPr lang="en-US" sz="1400" b="1" dirty="0" err="1">
                <a:latin typeface="Times New Roman" panose="02020603050405020304" pitchFamily="18" charset="0"/>
                <a:cs typeface="Times New Roman" panose="02020603050405020304" pitchFamily="18" charset="0"/>
              </a:rPr>
              <a:t>func_name</a:t>
            </a:r>
            <a:r>
              <a:rPr lang="en-US" sz="1400" b="1" dirty="0">
                <a:latin typeface="Times New Roman" panose="02020603050405020304" pitchFamily="18" charset="0"/>
                <a:cs typeface="Times New Roman" panose="02020603050405020304" pitchFamily="18" charset="0"/>
              </a:rPr>
              <a:t>(param1 </a:t>
            </a:r>
            <a:r>
              <a:rPr lang="en-US" sz="1400" b="1" dirty="0" err="1">
                <a:latin typeface="Times New Roman" panose="02020603050405020304" pitchFamily="18" charset="0"/>
                <a:cs typeface="Times New Roman" panose="02020603050405020304" pitchFamily="18" charset="0"/>
              </a:rPr>
              <a:t>data_type</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param</a:t>
            </a:r>
            <a:r>
              <a:rPr lang="en-US" sz="1400" b="1" dirty="0">
                <a:latin typeface="Times New Roman" panose="02020603050405020304" pitchFamily="18" charset="0"/>
                <a:cs typeface="Times New Roman" panose="02020603050405020304" pitchFamily="18" charset="0"/>
              </a:rPr>
              <a:t> 2 </a:t>
            </a:r>
            <a:r>
              <a:rPr lang="en-US" sz="1400" b="1" dirty="0" err="1">
                <a:latin typeface="Times New Roman" panose="02020603050405020304" pitchFamily="18" charset="0"/>
                <a:cs typeface="Times New Roman" panose="02020603050405020304" pitchFamily="18" charset="0"/>
              </a:rPr>
              <a:t>data_type</a:t>
            </a:r>
            <a:r>
              <a:rPr lang="en-US" sz="1400" b="1" dirty="0">
                <a:latin typeface="Times New Roman" panose="02020603050405020304" pitchFamily="18" charset="0"/>
                <a:cs typeface="Times New Roman" panose="02020603050405020304" pitchFamily="18" charset="0"/>
              </a:rPr>
              <a:t>..)</a:t>
            </a:r>
          </a:p>
          <a:p>
            <a:pPr marL="0" indent="0">
              <a:buNone/>
            </a:pPr>
            <a:r>
              <a:rPr lang="en-US" sz="1400" b="1" dirty="0">
                <a:latin typeface="Times New Roman" panose="02020603050405020304" pitchFamily="18" charset="0"/>
                <a:cs typeface="Times New Roman" panose="02020603050405020304" pitchFamily="18" charset="0"/>
              </a:rPr>
              <a:t>Returns </a:t>
            </a:r>
            <a:r>
              <a:rPr lang="en-US" sz="1400" b="1" dirty="0" err="1">
                <a:latin typeface="Times New Roman" panose="02020603050405020304" pitchFamily="18" charset="0"/>
                <a:cs typeface="Times New Roman" panose="02020603050405020304" pitchFamily="18" charset="0"/>
              </a:rPr>
              <a:t>data_type</a:t>
            </a:r>
            <a:endParaRPr lang="en-US" sz="1400" b="1"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Begin</a:t>
            </a:r>
          </a:p>
          <a:p>
            <a:pPr marL="0" indent="0">
              <a:buNone/>
            </a:pPr>
            <a:r>
              <a:rPr lang="en-US" sz="1400" b="1" dirty="0">
                <a:latin typeface="Times New Roman" panose="02020603050405020304" pitchFamily="18" charset="0"/>
                <a:cs typeface="Times New Roman" panose="02020603050405020304" pitchFamily="18" charset="0"/>
              </a:rPr>
              <a:t>Declare var1 </a:t>
            </a:r>
            <a:r>
              <a:rPr lang="en-US" sz="1400" b="1" dirty="0" err="1">
                <a:latin typeface="Times New Roman" panose="02020603050405020304" pitchFamily="18" charset="0"/>
                <a:cs typeface="Times New Roman" panose="02020603050405020304" pitchFamily="18" charset="0"/>
              </a:rPr>
              <a:t>data_type</a:t>
            </a:r>
            <a:r>
              <a:rPr lang="en-US" sz="1400" b="1" dirty="0">
                <a:latin typeface="Times New Roman" panose="02020603050405020304" pitchFamily="18" charset="0"/>
                <a:cs typeface="Times New Roman" panose="02020603050405020304" pitchFamily="18" charset="0"/>
              </a:rPr>
              <a:t>;</a:t>
            </a:r>
          </a:p>
          <a:p>
            <a:pPr marL="0" indent="0">
              <a:buNone/>
            </a:pPr>
            <a:r>
              <a:rPr lang="en-US" sz="1400" b="1" dirty="0">
                <a:latin typeface="Times New Roman" panose="02020603050405020304" pitchFamily="18" charset="0"/>
                <a:cs typeface="Times New Roman" panose="02020603050405020304" pitchFamily="18" charset="0"/>
              </a:rPr>
              <a:t>Declare</a:t>
            </a:r>
            <a:r>
              <a:rPr lang="en-US" sz="1400" b="1" dirty="0" smtClean="0">
                <a:latin typeface="Times New Roman" panose="02020603050405020304" pitchFamily="18" charset="0"/>
                <a:cs typeface="Times New Roman" panose="02020603050405020304" pitchFamily="18" charset="0"/>
              </a:rPr>
              <a:t>..</a:t>
            </a:r>
            <a:endParaRPr lang="en-US" sz="1400" b="1"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Set </a:t>
            </a:r>
            <a:r>
              <a:rPr lang="en-US" sz="1400" b="1" dirty="0" err="1">
                <a:latin typeface="Times New Roman" panose="02020603050405020304" pitchFamily="18" charset="0"/>
                <a:cs typeface="Times New Roman" panose="02020603050405020304" pitchFamily="18" charset="0"/>
              </a:rPr>
              <a:t>var</a:t>
            </a:r>
            <a:r>
              <a:rPr lang="en-US" sz="1400" b="1" dirty="0">
                <a:latin typeface="Times New Roman" panose="02020603050405020304" pitchFamily="18" charset="0"/>
                <a:cs typeface="Times New Roman" panose="02020603050405020304" pitchFamily="18" charset="0"/>
              </a:rPr>
              <a:t>=1</a:t>
            </a:r>
            <a:r>
              <a:rPr lang="en-US" sz="1400" b="1" dirty="0" smtClean="0">
                <a:latin typeface="Times New Roman" panose="02020603050405020304" pitchFamily="18" charset="0"/>
                <a:cs typeface="Times New Roman" panose="02020603050405020304" pitchFamily="18" charset="0"/>
              </a:rPr>
              <a:t>;</a:t>
            </a:r>
            <a:endParaRPr lang="en-US" sz="1400" b="1"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If</a:t>
            </a:r>
          </a:p>
          <a:p>
            <a:pPr marL="0" indent="0">
              <a:buNone/>
            </a:pPr>
            <a:r>
              <a:rPr lang="en-US" sz="1400" b="1" dirty="0">
                <a:latin typeface="Times New Roman" panose="02020603050405020304" pitchFamily="18" charset="0"/>
                <a:cs typeface="Times New Roman" panose="02020603050405020304" pitchFamily="18" charset="0"/>
              </a:rPr>
              <a:t>Else</a:t>
            </a:r>
          </a:p>
          <a:p>
            <a:pPr marL="0" indent="0">
              <a:buNone/>
            </a:pPr>
            <a:r>
              <a:rPr lang="en-US" sz="1400" b="1" dirty="0">
                <a:latin typeface="Times New Roman" panose="02020603050405020304" pitchFamily="18" charset="0"/>
                <a:cs typeface="Times New Roman" panose="02020603050405020304" pitchFamily="18" charset="0"/>
              </a:rPr>
              <a:t>End if;</a:t>
            </a:r>
          </a:p>
          <a:p>
            <a:pPr marL="0" indent="0">
              <a:buNone/>
            </a:pPr>
            <a:r>
              <a:rPr lang="en-US" sz="1400" b="1" dirty="0">
                <a:latin typeface="Times New Roman" panose="02020603050405020304" pitchFamily="18" charset="0"/>
                <a:cs typeface="Times New Roman" panose="02020603050405020304" pitchFamily="18" charset="0"/>
              </a:rPr>
              <a:t>Loop;</a:t>
            </a:r>
          </a:p>
          <a:p>
            <a:pPr marL="0" indent="0">
              <a:buNone/>
            </a:pPr>
            <a:r>
              <a:rPr lang="en-US" sz="1400" b="1" dirty="0">
                <a:latin typeface="Times New Roman" panose="02020603050405020304" pitchFamily="18" charset="0"/>
                <a:cs typeface="Times New Roman" panose="02020603050405020304" pitchFamily="18" charset="0"/>
              </a:rPr>
              <a:t>Return statement;</a:t>
            </a:r>
          </a:p>
          <a:p>
            <a:pPr marL="0" indent="0">
              <a:buNone/>
            </a:pPr>
            <a:r>
              <a:rPr lang="en-US" sz="1400" b="1" dirty="0">
                <a:latin typeface="Times New Roman" panose="02020603050405020304" pitchFamily="18" charset="0"/>
                <a:cs typeface="Times New Roman" panose="02020603050405020304" pitchFamily="18" charset="0"/>
              </a:rPr>
              <a:t>End;</a:t>
            </a:r>
          </a:p>
        </p:txBody>
      </p:sp>
    </p:spTree>
    <p:extLst>
      <p:ext uri="{BB962C8B-B14F-4D97-AF65-F5344CB8AC3E}">
        <p14:creationId xmlns:p14="http://schemas.microsoft.com/office/powerpoint/2010/main" val="80024024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Function</a:t>
            </a:r>
          </a:p>
        </p:txBody>
      </p:sp>
      <p:sp>
        <p:nvSpPr>
          <p:cNvPr id="3" name="Content Placeholder 2"/>
          <p:cNvSpPr>
            <a:spLocks noGrp="1"/>
          </p:cNvSpPr>
          <p:nvPr>
            <p:ph idx="1"/>
          </p:nvPr>
        </p:nvSpPr>
        <p:spPr>
          <a:xfrm>
            <a:off x="805758" y="2507810"/>
            <a:ext cx="9110609" cy="3511990"/>
          </a:xfrm>
        </p:spPr>
        <p:txBody>
          <a:bodyPr/>
          <a:lstStyle/>
          <a:p>
            <a:r>
              <a:rPr lang="en-US" dirty="0">
                <a:latin typeface="Times New Roman" panose="02020603050405020304" pitchFamily="18" charset="0"/>
                <a:cs typeface="Times New Roman" panose="02020603050405020304" pitchFamily="18" charset="0"/>
              </a:rPr>
              <a:t>Deterministic- if the function is expected to return same output for the same input value each time</a:t>
            </a:r>
          </a:p>
          <a:p>
            <a:r>
              <a:rPr lang="en-US" dirty="0">
                <a:latin typeface="Times New Roman" panose="02020603050405020304" pitchFamily="18" charset="0"/>
                <a:cs typeface="Times New Roman" panose="02020603050405020304" pitchFamily="18" charset="0"/>
              </a:rPr>
              <a:t>Reads SQL Data- if the function is having select from table command</a:t>
            </a:r>
          </a:p>
          <a:p>
            <a:r>
              <a:rPr lang="en-US" dirty="0">
                <a:latin typeface="Times New Roman" panose="02020603050405020304" pitchFamily="18" charset="0"/>
                <a:cs typeface="Times New Roman" panose="02020603050405020304" pitchFamily="18" charset="0"/>
              </a:rPr>
              <a:t>NO SQL – if the function doesn’t read data from SQL table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034504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583" y="923453"/>
            <a:ext cx="9309784" cy="757179"/>
          </a:xfrm>
        </p:spPr>
        <p:txBody>
          <a:bodyPr/>
          <a:lstStyle/>
          <a:p>
            <a:r>
              <a:rPr lang="en-US" dirty="0">
                <a:latin typeface="Times New Roman" panose="02020603050405020304" pitchFamily="18" charset="0"/>
                <a:cs typeface="Times New Roman" panose="02020603050405020304" pitchFamily="18" charset="0"/>
              </a:rPr>
              <a:t>Procedures</a:t>
            </a:r>
          </a:p>
        </p:txBody>
      </p:sp>
      <p:sp>
        <p:nvSpPr>
          <p:cNvPr id="3" name="Content Placeholder 2"/>
          <p:cNvSpPr>
            <a:spLocks noGrp="1"/>
          </p:cNvSpPr>
          <p:nvPr>
            <p:ph idx="1"/>
          </p:nvPr>
        </p:nvSpPr>
        <p:spPr>
          <a:xfrm>
            <a:off x="452672" y="2335794"/>
            <a:ext cx="11162923" cy="4522206"/>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Set of code/program which can take input through some parameters and can also return values through out parameters. You cannot call procedures inside </a:t>
            </a:r>
            <a:r>
              <a:rPr lang="en-US" dirty="0" smtClean="0">
                <a:latin typeface="Times New Roman" panose="02020603050405020304" pitchFamily="18" charset="0"/>
                <a:cs typeface="Times New Roman" panose="02020603050405020304" pitchFamily="18" charset="0"/>
              </a:rPr>
              <a:t>queries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Create procedure </a:t>
            </a:r>
            <a:r>
              <a:rPr lang="en-US" dirty="0" err="1">
                <a:latin typeface="Times New Roman" panose="02020603050405020304" pitchFamily="18" charset="0"/>
                <a:cs typeface="Times New Roman" panose="02020603050405020304" pitchFamily="18" charset="0"/>
              </a:rPr>
              <a:t>proc_name</a:t>
            </a:r>
            <a:r>
              <a:rPr lang="en-US" dirty="0">
                <a:latin typeface="Times New Roman" panose="02020603050405020304" pitchFamily="18" charset="0"/>
                <a:cs typeface="Times New Roman" panose="02020603050405020304" pitchFamily="18" charset="0"/>
              </a:rPr>
              <a:t>(param1 </a:t>
            </a:r>
            <a:r>
              <a:rPr lang="en-US" dirty="0" err="1">
                <a:latin typeface="Times New Roman" panose="02020603050405020304" pitchFamily="18" charset="0"/>
                <a:cs typeface="Times New Roman" panose="02020603050405020304" pitchFamily="18" charset="0"/>
              </a:rPr>
              <a:t>data_type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param</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data_type</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Begin</a:t>
            </a:r>
          </a:p>
          <a:p>
            <a:pPr marL="0" indent="0">
              <a:buNone/>
            </a:pPr>
            <a:r>
              <a:rPr lang="en-US" dirty="0">
                <a:latin typeface="Times New Roman" panose="02020603050405020304" pitchFamily="18" charset="0"/>
                <a:cs typeface="Times New Roman" panose="02020603050405020304" pitchFamily="18" charset="0"/>
              </a:rPr>
              <a:t>Declare var1 </a:t>
            </a:r>
            <a:r>
              <a:rPr lang="en-US" dirty="0" err="1">
                <a:latin typeface="Times New Roman" panose="02020603050405020304" pitchFamily="18" charset="0"/>
                <a:cs typeface="Times New Roman" panose="02020603050405020304" pitchFamily="18" charset="0"/>
              </a:rPr>
              <a:t>data_type</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Declare..</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Set </a:t>
            </a:r>
            <a:r>
              <a:rPr lang="en-US" dirty="0" err="1">
                <a:latin typeface="Times New Roman" panose="02020603050405020304" pitchFamily="18" charset="0"/>
                <a:cs typeface="Times New Roman" panose="02020603050405020304" pitchFamily="18" charset="0"/>
              </a:rPr>
              <a:t>var</a:t>
            </a:r>
            <a:r>
              <a:rPr lang="en-US" dirty="0">
                <a:latin typeface="Times New Roman" panose="02020603050405020304" pitchFamily="18" charset="0"/>
                <a:cs typeface="Times New Roman" panose="02020603050405020304" pitchFamily="18" charset="0"/>
              </a:rPr>
              <a:t>=1;</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If</a:t>
            </a:r>
          </a:p>
          <a:p>
            <a:pPr marL="0" indent="0">
              <a:buNone/>
            </a:pPr>
            <a:r>
              <a:rPr lang="en-US" dirty="0">
                <a:latin typeface="Times New Roman" panose="02020603050405020304" pitchFamily="18" charset="0"/>
                <a:cs typeface="Times New Roman" panose="02020603050405020304" pitchFamily="18" charset="0"/>
              </a:rPr>
              <a:t>Else</a:t>
            </a:r>
          </a:p>
          <a:p>
            <a:pPr marL="0" indent="0">
              <a:buNone/>
            </a:pPr>
            <a:r>
              <a:rPr lang="en-US" dirty="0">
                <a:latin typeface="Times New Roman" panose="02020603050405020304" pitchFamily="18" charset="0"/>
                <a:cs typeface="Times New Roman" panose="02020603050405020304" pitchFamily="18" charset="0"/>
              </a:rPr>
              <a:t>End if;</a:t>
            </a:r>
          </a:p>
          <a:p>
            <a:pPr marL="0" indent="0">
              <a:buNone/>
            </a:pPr>
            <a:r>
              <a:rPr lang="en-US" dirty="0">
                <a:latin typeface="Times New Roman" panose="02020603050405020304" pitchFamily="18" charset="0"/>
                <a:cs typeface="Times New Roman" panose="02020603050405020304" pitchFamily="18" charset="0"/>
              </a:rPr>
              <a:t>Loop;</a:t>
            </a:r>
          </a:p>
          <a:p>
            <a:pPr marL="0" indent="0">
              <a:buNone/>
            </a:pPr>
            <a:r>
              <a:rPr lang="en-US" dirty="0">
                <a:latin typeface="Times New Roman" panose="02020603050405020304" pitchFamily="18" charset="0"/>
                <a:cs typeface="Times New Roman" panose="02020603050405020304" pitchFamily="18" charset="0"/>
              </a:rPr>
              <a:t>End;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856877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t>
            </a:r>
            <a:r>
              <a:rPr lang="en-US" dirty="0" err="1" smtClean="0"/>
              <a:t>vs</a:t>
            </a:r>
            <a:r>
              <a:rPr lang="en-US" dirty="0"/>
              <a:t> </a:t>
            </a:r>
            <a:r>
              <a:rPr lang="en-US" dirty="0" smtClean="0"/>
              <a:t>Procedure </a:t>
            </a:r>
            <a:endParaRPr lang="en-US" dirty="0"/>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Return Value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function must return a single value (scalar value).</a:t>
            </a:r>
          </a:p>
          <a:p>
            <a:r>
              <a:rPr lang="en-US" dirty="0">
                <a:latin typeface="Times New Roman" panose="02020603050405020304" pitchFamily="18" charset="0"/>
                <a:cs typeface="Times New Roman" panose="02020603050405020304" pitchFamily="18" charset="0"/>
              </a:rPr>
              <a:t>The return value can be of any data type (e.g., INT, VARCHAR, DATE).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Return Value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stored procedure does not need to return a value, but it can return multiple values through output parameters or result sets.</a:t>
            </a:r>
          </a:p>
          <a:p>
            <a:r>
              <a:rPr lang="en-US" dirty="0">
                <a:latin typeface="Times New Roman" panose="02020603050405020304" pitchFamily="18" charset="0"/>
                <a:cs typeface="Times New Roman" panose="02020603050405020304" pitchFamily="18" charset="0"/>
              </a:rPr>
              <a:t>It can return zero or more result sets (like a series of SELECT statements).</a:t>
            </a:r>
          </a:p>
        </p:txBody>
      </p:sp>
    </p:spTree>
    <p:extLst>
      <p:ext uri="{BB962C8B-B14F-4D97-AF65-F5344CB8AC3E}">
        <p14:creationId xmlns:p14="http://schemas.microsoft.com/office/powerpoint/2010/main" val="384368036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r>
              <a:rPr lang="en-US" dirty="0" err="1"/>
              <a:t>vs</a:t>
            </a:r>
            <a:r>
              <a:rPr lang="en-US" dirty="0"/>
              <a:t> Procedure </a:t>
            </a:r>
          </a:p>
        </p:txBody>
      </p:sp>
      <p:sp>
        <p:nvSpPr>
          <p:cNvPr id="3" name="Content Placeholder 2"/>
          <p:cNvSpPr>
            <a:spLocks noGrp="1"/>
          </p:cNvSpPr>
          <p:nvPr>
            <p:ph idx="1"/>
          </p:nvPr>
        </p:nvSpPr>
        <p:spPr>
          <a:xfrm>
            <a:off x="724276" y="2051237"/>
            <a:ext cx="9192090" cy="4349561"/>
          </a:xfrm>
        </p:spPr>
        <p:txBody>
          <a:bodyPr>
            <a:normAutofit/>
          </a:bodyPr>
          <a:lstStyle/>
          <a:p>
            <a:r>
              <a:rPr lang="en-US" dirty="0">
                <a:latin typeface="Times New Roman" panose="02020603050405020304" pitchFamily="18" charset="0"/>
                <a:cs typeface="Times New Roman" panose="02020603050405020304" pitchFamily="18" charset="0"/>
              </a:rPr>
              <a:t>Usage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Functions can be used in SQL statements like SELECT, WHERE, HAVING, etc.</a:t>
            </a:r>
          </a:p>
          <a:p>
            <a:r>
              <a:rPr lang="en-US" dirty="0">
                <a:latin typeface="Times New Roman" panose="02020603050405020304" pitchFamily="18" charset="0"/>
                <a:cs typeface="Times New Roman" panose="02020603050405020304" pitchFamily="18" charset="0"/>
              </a:rPr>
              <a:t>They can be called from within other SQL expressions.</a:t>
            </a:r>
          </a:p>
          <a:p>
            <a:r>
              <a:rPr lang="en-US" dirty="0">
                <a:latin typeface="Times New Roman" panose="02020603050405020304" pitchFamily="18" charset="0"/>
                <a:cs typeface="Times New Roman" panose="02020603050405020304" pitchFamily="18" charset="0"/>
              </a:rPr>
              <a:t>Functions are often used for computations and to return single values derived from input parameters.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Usage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Procedures are invoked using the CALL statement.</a:t>
            </a:r>
          </a:p>
          <a:p>
            <a:r>
              <a:rPr lang="en-US" dirty="0">
                <a:latin typeface="Times New Roman" panose="02020603050405020304" pitchFamily="18" charset="0"/>
                <a:cs typeface="Times New Roman" panose="02020603050405020304" pitchFamily="18" charset="0"/>
              </a:rPr>
              <a:t>They are typically used for operations that require multiple steps or complex logic, such as data manipulation (INSERT, UPDATE, DELETE) or administrative tasks.</a:t>
            </a:r>
          </a:p>
          <a:p>
            <a:r>
              <a:rPr lang="en-US" dirty="0">
                <a:latin typeface="Times New Roman" panose="02020603050405020304" pitchFamily="18" charset="0"/>
                <a:cs typeface="Times New Roman" panose="02020603050405020304" pitchFamily="18" charset="0"/>
              </a:rPr>
              <a:t>Procedures can contain both procedural logic (loops, conditionals) and SQL statements.</a:t>
            </a:r>
          </a:p>
        </p:txBody>
      </p:sp>
    </p:spTree>
    <p:extLst>
      <p:ext uri="{BB962C8B-B14F-4D97-AF65-F5344CB8AC3E}">
        <p14:creationId xmlns:p14="http://schemas.microsoft.com/office/powerpoint/2010/main" val="117990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Insert- is used to add the records to table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0369" y="2344848"/>
            <a:ext cx="9345998" cy="4119326"/>
          </a:xfrm>
        </p:spPr>
        <p:txBody>
          <a:bodyPr/>
          <a:lstStyle/>
          <a:p>
            <a:r>
              <a:rPr lang="en-US" b="1" dirty="0" smtClean="0">
                <a:latin typeface="Times New Roman" panose="02020603050405020304" pitchFamily="18" charset="0"/>
                <a:cs typeface="Times New Roman" panose="02020603050405020304" pitchFamily="18" charset="0"/>
              </a:rPr>
              <a:t>Insert into </a:t>
            </a:r>
            <a:r>
              <a:rPr lang="en-US" b="1" dirty="0" err="1" smtClean="0">
                <a:latin typeface="Times New Roman" panose="02020603050405020304" pitchFamily="18" charset="0"/>
                <a:cs typeface="Times New Roman" panose="02020603050405020304" pitchFamily="18" charset="0"/>
              </a:rPr>
              <a:t>table_name</a:t>
            </a:r>
            <a:r>
              <a:rPr lang="en-US" b="1" dirty="0" smtClean="0">
                <a:latin typeface="Times New Roman" panose="02020603050405020304" pitchFamily="18" charset="0"/>
                <a:cs typeface="Times New Roman" panose="02020603050405020304" pitchFamily="18" charset="0"/>
              </a:rPr>
              <a:t> (c1,c2,c3…) values(give values ……)</a:t>
            </a:r>
          </a:p>
          <a:p>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Example</a:t>
            </a:r>
          </a:p>
          <a:p>
            <a:r>
              <a:rPr lang="en-US" b="1" dirty="0" smtClean="0">
                <a:latin typeface="Times New Roman" panose="02020603050405020304" pitchFamily="18" charset="0"/>
                <a:cs typeface="Times New Roman" panose="02020603050405020304" pitchFamily="18" charset="0"/>
              </a:rPr>
              <a:t>Insert into t1(c1,c2,c3) values(1,’a’,’2022-01-31’);</a:t>
            </a:r>
          </a:p>
          <a:p>
            <a:r>
              <a:rPr lang="en-US" b="1" dirty="0">
                <a:latin typeface="Times New Roman" panose="02020603050405020304" pitchFamily="18" charset="0"/>
                <a:cs typeface="Times New Roman" panose="02020603050405020304" pitchFamily="18" charset="0"/>
              </a:rPr>
              <a:t>insert into t1 </a:t>
            </a:r>
            <a:r>
              <a:rPr lang="en-US" b="1" dirty="0" smtClean="0">
                <a:latin typeface="Times New Roman" panose="02020603050405020304" pitchFamily="18" charset="0"/>
                <a:cs typeface="Times New Roman" panose="02020603050405020304" pitchFamily="18" charset="0"/>
              </a:rPr>
              <a:t>values(10,'arun',</a:t>
            </a:r>
            <a:r>
              <a:rPr lang="en-US" b="1" dirty="0">
                <a:latin typeface="Times New Roman" panose="02020603050405020304" pitchFamily="18" charset="0"/>
                <a:cs typeface="Times New Roman" panose="02020603050405020304" pitchFamily="18" charset="0"/>
              </a:rPr>
              <a:t>'2022-01-01</a:t>
            </a:r>
            <a:r>
              <a:rPr lang="en-US" b="1" dirty="0" smtClean="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Insert into t1(c1,c2,c3) values(1,’a’,’2022-01-31</a:t>
            </a:r>
            <a:r>
              <a:rPr lang="en-US" b="1" dirty="0" smtClean="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(2,’b’,</a:t>
            </a:r>
            <a:r>
              <a:rPr lang="en-US" b="1" dirty="0">
                <a:latin typeface="Times New Roman" panose="02020603050405020304" pitchFamily="18" charset="0"/>
                <a:cs typeface="Times New Roman" panose="02020603050405020304" pitchFamily="18" charset="0"/>
              </a:rPr>
              <a:t>’2022-01-31</a:t>
            </a:r>
            <a:r>
              <a:rPr lang="en-US" b="1"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(3,’c’,</a:t>
            </a:r>
            <a:r>
              <a:rPr lang="en-US" b="1" dirty="0">
                <a:latin typeface="Times New Roman" panose="02020603050405020304" pitchFamily="18" charset="0"/>
                <a:cs typeface="Times New Roman" panose="02020603050405020304" pitchFamily="18" charset="0"/>
              </a:rPr>
              <a:t>’2022-01-31</a:t>
            </a:r>
            <a:r>
              <a:rPr lang="en-US" b="1" dirty="0" smtClean="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(4,’d’,</a:t>
            </a:r>
            <a:r>
              <a:rPr lang="en-US" b="1" dirty="0">
                <a:latin typeface="Times New Roman" panose="02020603050405020304" pitchFamily="18" charset="0"/>
                <a:cs typeface="Times New Roman" panose="02020603050405020304" pitchFamily="18" charset="0"/>
              </a:rPr>
              <a:t>’2022-01-31</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Multi- row insert command</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712362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Flexibility: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Functions: Less flexible in terms of performing multiple operations.</a:t>
            </a:r>
          </a:p>
          <a:p>
            <a:r>
              <a:rPr lang="en-US" dirty="0">
                <a:latin typeface="Times New Roman" panose="02020603050405020304" pitchFamily="18" charset="0"/>
                <a:cs typeface="Times New Roman" panose="02020603050405020304" pitchFamily="18" charset="0"/>
              </a:rPr>
              <a:t>Procedures: More flexible, allowing for complex logic and multiple operations</a:t>
            </a:r>
          </a:p>
        </p:txBody>
      </p:sp>
    </p:spTree>
    <p:extLst>
      <p:ext uri="{BB962C8B-B14F-4D97-AF65-F5344CB8AC3E}">
        <p14:creationId xmlns:p14="http://schemas.microsoft.com/office/powerpoint/2010/main" val="36948238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C5BB5FF9-43D0-43C2-9B96-BE67CAA54392}"/>
              </a:ext>
            </a:extLst>
          </p:cNvPr>
          <p:cNvSpPr>
            <a:spLocks noGrp="1"/>
          </p:cNvSpPr>
          <p:nvPr>
            <p:ph type="title"/>
          </p:nvPr>
        </p:nvSpPr>
        <p:spPr>
          <a:xfrm>
            <a:off x="593756" y="700103"/>
            <a:ext cx="10515600" cy="1325563"/>
          </a:xfrm>
        </p:spPr>
        <p:txBody>
          <a:bodyPr/>
          <a:lstStyle/>
          <a:p>
            <a:r>
              <a:rPr lang="en-US" dirty="0">
                <a:latin typeface="Times New Roman" panose="02020603050405020304" pitchFamily="18" charset="0"/>
                <a:cs typeface="Times New Roman" panose="02020603050405020304" pitchFamily="18" charset="0"/>
              </a:rPr>
              <a:t>Normalization Vs Denormalization</a:t>
            </a:r>
          </a:p>
        </p:txBody>
      </p:sp>
      <p:sp>
        <p:nvSpPr>
          <p:cNvPr id="7" name="Content Placeholder 2">
            <a:extLst>
              <a:ext uri="{FF2B5EF4-FFF2-40B4-BE49-F238E27FC236}">
                <a16:creationId xmlns:a16="http://schemas.microsoft.com/office/drawing/2014/main" xmlns="" id="{09935F7F-1B36-4C72-B7FB-7116E2855121}"/>
              </a:ext>
            </a:extLst>
          </p:cNvPr>
          <p:cNvSpPr>
            <a:spLocks noGrp="1"/>
          </p:cNvSpPr>
          <p:nvPr>
            <p:ph idx="1"/>
          </p:nvPr>
        </p:nvSpPr>
        <p:spPr>
          <a:xfrm>
            <a:off x="593756" y="2160603"/>
            <a:ext cx="10515600" cy="4351338"/>
          </a:xfrm>
        </p:spPr>
        <p:txBody>
          <a:bodyPr/>
          <a:lstStyle/>
          <a:p>
            <a:r>
              <a:rPr lang="en-US" b="1" dirty="0">
                <a:latin typeface="Times New Roman" panose="02020603050405020304" pitchFamily="18" charset="0"/>
                <a:cs typeface="Times New Roman" panose="02020603050405020304" pitchFamily="18" charset="0"/>
              </a:rPr>
              <a:t>Normalization</a:t>
            </a:r>
            <a:r>
              <a:rPr lang="en-US" dirty="0">
                <a:latin typeface="Times New Roman" panose="02020603050405020304" pitchFamily="18" charset="0"/>
                <a:cs typeface="Times New Roman" panose="02020603050405020304" pitchFamily="18" charset="0"/>
              </a:rPr>
              <a:t> - Process of breaking big tables into multiple smaller tables to reduce data redundancy and eliminate DML anomalies. Disadvantage is select queries become slow because you would need to perform multiple joins. </a:t>
            </a:r>
            <a:endParaRPr lang="en-US" dirty="0" smtClean="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err="1" smtClean="0">
                <a:latin typeface="Times New Roman" panose="02020603050405020304" pitchFamily="18" charset="0"/>
                <a:cs typeface="Times New Roman" panose="02020603050405020304" pitchFamily="18" charset="0"/>
              </a:rPr>
              <a:t>Denormalization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Process of combining multiple small tables into few big tables to increase data redundancy in order to increase the performance of select queries. </a:t>
            </a:r>
            <a:r>
              <a:rPr lang="en-US" dirty="0" smtClean="0">
                <a:latin typeface="Times New Roman" panose="02020603050405020304" pitchFamily="18" charset="0"/>
                <a:cs typeface="Times New Roman" panose="02020603050405020304" pitchFamily="18" charset="0"/>
              </a:rPr>
              <a:t>Disadvantage </a:t>
            </a:r>
            <a:r>
              <a:rPr lang="en-US" dirty="0">
                <a:latin typeface="Times New Roman" panose="02020603050405020304" pitchFamily="18" charset="0"/>
                <a:cs typeface="Times New Roman" panose="02020603050405020304" pitchFamily="18" charset="0"/>
              </a:rPr>
              <a:t>is redundancy of data</a:t>
            </a:r>
          </a:p>
        </p:txBody>
      </p:sp>
    </p:spTree>
    <p:extLst>
      <p:ext uri="{BB962C8B-B14F-4D97-AF65-F5344CB8AC3E}">
        <p14:creationId xmlns:p14="http://schemas.microsoft.com/office/powerpoint/2010/main" val="505300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009" y="1819508"/>
            <a:ext cx="6763098" cy="3130711"/>
          </a:xfrm>
          <a:prstGeom prst="rect">
            <a:avLst/>
          </a:prstGeom>
        </p:spPr>
      </p:pic>
    </p:spTree>
    <p:extLst>
      <p:ext uri="{BB962C8B-B14F-4D97-AF65-F5344CB8AC3E}">
        <p14:creationId xmlns:p14="http://schemas.microsoft.com/office/powerpoint/2010/main" val="1953122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843" y="1307991"/>
            <a:ext cx="6661492" cy="4242018"/>
          </a:xfrm>
          <a:prstGeom prst="rect">
            <a:avLst/>
          </a:prstGeom>
        </p:spPr>
      </p:pic>
    </p:spTree>
    <p:extLst>
      <p:ext uri="{BB962C8B-B14F-4D97-AF65-F5344CB8AC3E}">
        <p14:creationId xmlns:p14="http://schemas.microsoft.com/office/powerpoint/2010/main" val="3342513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5869" y="1993826"/>
            <a:ext cx="5080261" cy="2870348"/>
          </a:xfrm>
          <a:prstGeom prst="rect">
            <a:avLst/>
          </a:prstGeom>
        </p:spPr>
      </p:pic>
    </p:spTree>
    <p:extLst>
      <p:ext uri="{BB962C8B-B14F-4D97-AF65-F5344CB8AC3E}">
        <p14:creationId xmlns:p14="http://schemas.microsoft.com/office/powerpoint/2010/main" val="36236719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Select is use to read data from table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  means read all data form table .</a:t>
            </a:r>
          </a:p>
          <a:p>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Example </a:t>
            </a:r>
          </a:p>
          <a:p>
            <a:r>
              <a:rPr lang="en-US" b="1" dirty="0" smtClean="0">
                <a:latin typeface="Times New Roman" panose="02020603050405020304" pitchFamily="18" charset="0"/>
                <a:cs typeface="Times New Roman" panose="02020603050405020304" pitchFamily="18" charset="0"/>
              </a:rPr>
              <a:t>Select * from t1;</a:t>
            </a:r>
          </a:p>
          <a:p>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Means get all the columns form the table t1</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4867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Operators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2919" y="1973655"/>
            <a:ext cx="9083448" cy="4046145"/>
          </a:xfrm>
        </p:spPr>
        <p:txBody>
          <a:bodyPr>
            <a:normAutofit fontScale="77500" lnSpcReduction="20000"/>
          </a:bodyPr>
          <a:lstStyle/>
          <a:p>
            <a:pPr lvl="1"/>
            <a:r>
              <a:rPr lang="en-US" sz="3300" dirty="0">
                <a:latin typeface="Times New Roman" panose="02020603050405020304" pitchFamily="18" charset="0"/>
                <a:cs typeface="Times New Roman" panose="02020603050405020304" pitchFamily="18" charset="0"/>
              </a:rPr>
              <a:t>=</a:t>
            </a:r>
          </a:p>
          <a:p>
            <a:pPr lvl="1"/>
            <a:r>
              <a:rPr lang="en-US" sz="3300" dirty="0">
                <a:latin typeface="Times New Roman" panose="02020603050405020304" pitchFamily="18" charset="0"/>
                <a:cs typeface="Times New Roman" panose="02020603050405020304" pitchFamily="18" charset="0"/>
              </a:rPr>
              <a:t>!= or &lt;&gt;</a:t>
            </a:r>
          </a:p>
          <a:p>
            <a:pPr lvl="1"/>
            <a:r>
              <a:rPr lang="en-US" sz="3300" dirty="0">
                <a:latin typeface="Times New Roman" panose="02020603050405020304" pitchFamily="18" charset="0"/>
                <a:cs typeface="Times New Roman" panose="02020603050405020304" pitchFamily="18" charset="0"/>
              </a:rPr>
              <a:t>&gt;</a:t>
            </a:r>
          </a:p>
          <a:p>
            <a:pPr lvl="1"/>
            <a:r>
              <a:rPr lang="en-US" sz="3300" dirty="0">
                <a:latin typeface="Times New Roman" panose="02020603050405020304" pitchFamily="18" charset="0"/>
                <a:cs typeface="Times New Roman" panose="02020603050405020304" pitchFamily="18" charset="0"/>
              </a:rPr>
              <a:t>&lt;</a:t>
            </a:r>
          </a:p>
          <a:p>
            <a:pPr lvl="1"/>
            <a:r>
              <a:rPr lang="en-US" sz="3300" dirty="0">
                <a:latin typeface="Times New Roman" panose="02020603050405020304" pitchFamily="18" charset="0"/>
                <a:cs typeface="Times New Roman" panose="02020603050405020304" pitchFamily="18" charset="0"/>
              </a:rPr>
              <a:t>&gt;=</a:t>
            </a:r>
          </a:p>
          <a:p>
            <a:pPr lvl="1"/>
            <a:r>
              <a:rPr lang="en-US" sz="3300" dirty="0">
                <a:latin typeface="Times New Roman" panose="02020603050405020304" pitchFamily="18" charset="0"/>
                <a:cs typeface="Times New Roman" panose="02020603050405020304" pitchFamily="18" charset="0"/>
              </a:rPr>
              <a:t>&lt;=</a:t>
            </a:r>
          </a:p>
          <a:p>
            <a:pPr lvl="1"/>
            <a:r>
              <a:rPr lang="en-US" sz="3300" dirty="0">
                <a:latin typeface="Times New Roman" panose="02020603050405020304" pitchFamily="18" charset="0"/>
                <a:cs typeface="Times New Roman" panose="02020603050405020304" pitchFamily="18" charset="0"/>
              </a:rPr>
              <a:t>In </a:t>
            </a:r>
          </a:p>
          <a:p>
            <a:pPr lvl="1"/>
            <a:r>
              <a:rPr lang="en-US" sz="3300" dirty="0">
                <a:latin typeface="Times New Roman" panose="02020603050405020304" pitchFamily="18" charset="0"/>
                <a:cs typeface="Times New Roman" panose="02020603050405020304" pitchFamily="18" charset="0"/>
              </a:rPr>
              <a:t>Not in</a:t>
            </a:r>
          </a:p>
          <a:p>
            <a:pPr lvl="1"/>
            <a:r>
              <a:rPr lang="en-US" sz="3300" dirty="0" smtClean="0">
                <a:latin typeface="Times New Roman" panose="02020603050405020304" pitchFamily="18" charset="0"/>
                <a:cs typeface="Times New Roman" panose="02020603050405020304" pitchFamily="18" charset="0"/>
              </a:rPr>
              <a:t>Between</a:t>
            </a:r>
            <a:endParaRPr lang="en-US" sz="3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68134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Operators</a:t>
            </a:r>
          </a:p>
        </p:txBody>
      </p:sp>
      <p:sp>
        <p:nvSpPr>
          <p:cNvPr id="3" name="Content Placeholder 2"/>
          <p:cNvSpPr>
            <a:spLocks noGrp="1"/>
          </p:cNvSpPr>
          <p:nvPr>
            <p:ph idx="1"/>
          </p:nvPr>
        </p:nvSpPr>
        <p:spPr/>
        <p:txBody>
          <a:bodyPr>
            <a:normAutofit fontScale="47500" lnSpcReduction="20000"/>
          </a:bodyPr>
          <a:lstStyle/>
          <a:p>
            <a:pPr lvl="1"/>
            <a:r>
              <a:rPr lang="en-US" sz="3300" dirty="0">
                <a:latin typeface="Times New Roman" panose="02020603050405020304" pitchFamily="18" charset="0"/>
                <a:cs typeface="Times New Roman" panose="02020603050405020304" pitchFamily="18" charset="0"/>
              </a:rPr>
              <a:t>Not between</a:t>
            </a:r>
          </a:p>
          <a:p>
            <a:pPr lvl="1"/>
            <a:r>
              <a:rPr lang="en-US" sz="3300" dirty="0">
                <a:latin typeface="Times New Roman" panose="02020603050405020304" pitchFamily="18" charset="0"/>
                <a:cs typeface="Times New Roman" panose="02020603050405020304" pitchFamily="18" charset="0"/>
              </a:rPr>
              <a:t>Is null</a:t>
            </a:r>
          </a:p>
          <a:p>
            <a:pPr lvl="1"/>
            <a:r>
              <a:rPr lang="en-US" sz="3300" dirty="0">
                <a:latin typeface="Times New Roman" panose="02020603050405020304" pitchFamily="18" charset="0"/>
                <a:cs typeface="Times New Roman" panose="02020603050405020304" pitchFamily="18" charset="0"/>
              </a:rPr>
              <a:t>Is not null</a:t>
            </a:r>
          </a:p>
          <a:p>
            <a:pPr lvl="1"/>
            <a:r>
              <a:rPr lang="en-US" sz="3300" dirty="0">
                <a:latin typeface="Times New Roman" panose="02020603050405020304" pitchFamily="18" charset="0"/>
                <a:cs typeface="Times New Roman" panose="02020603050405020304" pitchFamily="18" charset="0"/>
              </a:rPr>
              <a:t>&gt;any or &gt;all</a:t>
            </a:r>
          </a:p>
          <a:p>
            <a:pPr lvl="1"/>
            <a:r>
              <a:rPr lang="en-US" sz="3300" dirty="0">
                <a:latin typeface="Times New Roman" panose="02020603050405020304" pitchFamily="18" charset="0"/>
                <a:cs typeface="Times New Roman" panose="02020603050405020304" pitchFamily="18" charset="0"/>
              </a:rPr>
              <a:t>&lt;any or &lt;all</a:t>
            </a:r>
          </a:p>
          <a:p>
            <a:pPr lvl="1"/>
            <a:r>
              <a:rPr lang="en-US" sz="3300" dirty="0">
                <a:latin typeface="Times New Roman" panose="02020603050405020304" pitchFamily="18" charset="0"/>
                <a:cs typeface="Times New Roman" panose="02020603050405020304" pitchFamily="18" charset="0"/>
              </a:rPr>
              <a:t>&lt;= any or &lt;all</a:t>
            </a:r>
          </a:p>
          <a:p>
            <a:pPr lvl="1"/>
            <a:r>
              <a:rPr lang="en-US" sz="3300" dirty="0">
                <a:latin typeface="Times New Roman" panose="02020603050405020304" pitchFamily="18" charset="0"/>
                <a:cs typeface="Times New Roman" panose="02020603050405020304" pitchFamily="18" charset="0"/>
              </a:rPr>
              <a:t>&gt;=any or &gt;= all</a:t>
            </a:r>
          </a:p>
          <a:p>
            <a:pPr lvl="1"/>
            <a:r>
              <a:rPr lang="en-US" sz="3300" dirty="0">
                <a:latin typeface="Times New Roman" panose="02020603050405020304" pitchFamily="18" charset="0"/>
                <a:cs typeface="Times New Roman" panose="02020603050405020304" pitchFamily="18" charset="0"/>
              </a:rPr>
              <a:t>=any or =all</a:t>
            </a:r>
          </a:p>
          <a:p>
            <a:pPr lvl="1"/>
            <a:r>
              <a:rPr lang="en-US" sz="3300" dirty="0">
                <a:latin typeface="Times New Roman" panose="02020603050405020304" pitchFamily="18" charset="0"/>
                <a:cs typeface="Times New Roman" panose="02020603050405020304" pitchFamily="18" charset="0"/>
              </a:rPr>
              <a:t>Like</a:t>
            </a:r>
          </a:p>
          <a:p>
            <a:pPr lvl="1"/>
            <a:r>
              <a:rPr lang="en-US" sz="3300" dirty="0">
                <a:latin typeface="Times New Roman" panose="02020603050405020304" pitchFamily="18" charset="0"/>
                <a:cs typeface="Times New Roman" panose="02020603050405020304" pitchFamily="18" charset="0"/>
              </a:rPr>
              <a:t>Not Like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1012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Update command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UPDATE </a:t>
            </a:r>
            <a:r>
              <a:rPr lang="en-US" dirty="0" err="1">
                <a:latin typeface="Times New Roman" panose="02020603050405020304" pitchFamily="18" charset="0"/>
                <a:cs typeface="Times New Roman" panose="02020603050405020304" pitchFamily="18" charset="0"/>
              </a:rPr>
              <a:t>table_name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SET column1 = value1, column2 = value2, ...</a:t>
            </a:r>
          </a:p>
          <a:p>
            <a:r>
              <a:rPr lang="en-US" dirty="0" smtClean="0">
                <a:latin typeface="Times New Roman" panose="02020603050405020304" pitchFamily="18" charset="0"/>
                <a:cs typeface="Times New Roman" panose="02020603050405020304" pitchFamily="18" charset="0"/>
              </a:rPr>
              <a:t>WHERE condition;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3581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010" y="1050203"/>
            <a:ext cx="9554227" cy="648536"/>
          </a:xfrm>
        </p:spPr>
        <p:txBody>
          <a:bodyPr/>
          <a:lstStyle/>
          <a:p>
            <a:r>
              <a:rPr lang="en-US" dirty="0" err="1">
                <a:latin typeface="Times New Roman" panose="02020603050405020304" pitchFamily="18" charset="0"/>
                <a:cs typeface="Times New Roman" panose="02020603050405020304" pitchFamily="18" charset="0"/>
              </a:rPr>
              <a:t>MySql</a:t>
            </a:r>
            <a:r>
              <a:rPr lang="en-US" dirty="0">
                <a:latin typeface="Times New Roman" panose="02020603050405020304" pitchFamily="18" charset="0"/>
                <a:cs typeface="Times New Roman" panose="02020603050405020304" pitchFamily="18" charset="0"/>
              </a:rPr>
              <a:t> :- Introduction</a:t>
            </a:r>
          </a:p>
        </p:txBody>
      </p:sp>
      <p:sp>
        <p:nvSpPr>
          <p:cNvPr id="3" name="Content Placeholder 2"/>
          <p:cNvSpPr>
            <a:spLocks noGrp="1"/>
          </p:cNvSpPr>
          <p:nvPr>
            <p:ph idx="1"/>
          </p:nvPr>
        </p:nvSpPr>
        <p:spPr>
          <a:xfrm>
            <a:off x="679010" y="2516863"/>
            <a:ext cx="9237357" cy="3502937"/>
          </a:xfrm>
        </p:spPr>
        <p:txBody>
          <a:bodyPr>
            <a:normAutofit/>
          </a:bodyPr>
          <a:lstStyle/>
          <a:p>
            <a:r>
              <a:rPr lang="en-US">
                <a:latin typeface="Times New Roman" panose="02020603050405020304" pitchFamily="18" charset="0"/>
                <a:cs typeface="Times New Roman" panose="02020603050405020304" pitchFamily="18" charset="0"/>
              </a:rPr>
              <a:t>Database Management System (DBMS):</a:t>
            </a:r>
          </a:p>
          <a:p>
            <a:r>
              <a:rPr lang="en-US">
                <a:latin typeface="Times New Roman" panose="02020603050405020304" pitchFamily="18" charset="0"/>
                <a:cs typeface="Times New Roman" panose="02020603050405020304" pitchFamily="18" charset="0"/>
              </a:rPr>
              <a:t>A DBMS is software designed to manage databases. It provides an interface for users to interact with the database by performing tasks such as storing, retrieving, updating, and deleting data. DBMS software handles tasks such as data organization, indexing, security, concurrency control, and backup and recovery.</a:t>
            </a:r>
          </a:p>
          <a:p>
            <a:r>
              <a:rPr lang="en-US">
                <a:latin typeface="Times New Roman" panose="02020603050405020304" pitchFamily="18" charset="0"/>
                <a:cs typeface="Times New Roman" panose="02020603050405020304" pitchFamily="18" charset="0"/>
              </a:rPr>
              <a:t>RDBMS (Relational Database Management System):</a:t>
            </a:r>
          </a:p>
          <a:p>
            <a:r>
              <a:rPr lang="en-US">
                <a:latin typeface="Times New Roman" panose="02020603050405020304" pitchFamily="18" charset="0"/>
                <a:cs typeface="Times New Roman" panose="02020603050405020304" pitchFamily="18" charset="0"/>
              </a:rPr>
              <a:t>An RDBMS is a specific type of DBMS that is based on the relational model of data. In an RDBMS, data is organized into tables, with each table consisting of rows and columns. Relationships between tables are established through keys, such as primary keys and foreign keys. RDBMSs are widely used in various applications and industries due to their flexibility, scalability, and ease of use.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93021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Delete command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DELETE FROM </a:t>
            </a:r>
            <a:r>
              <a:rPr lang="en-US" dirty="0" err="1">
                <a:latin typeface="Times New Roman" panose="02020603050405020304" pitchFamily="18" charset="0"/>
                <a:cs typeface="Times New Roman" panose="02020603050405020304" pitchFamily="18" charset="0"/>
              </a:rPr>
              <a:t>table_name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WHERE condition;</a:t>
            </a:r>
          </a:p>
        </p:txBody>
      </p:sp>
    </p:spTree>
    <p:extLst>
      <p:ext uri="{BB962C8B-B14F-4D97-AF65-F5344CB8AC3E}">
        <p14:creationId xmlns:p14="http://schemas.microsoft.com/office/powerpoint/2010/main" val="14090894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What are different keys in </a:t>
            </a:r>
            <a:r>
              <a:rPr lang="en-US" dirty="0" err="1" smtClean="0">
                <a:latin typeface="Times New Roman" panose="02020603050405020304" pitchFamily="18" charset="0"/>
                <a:cs typeface="Times New Roman" panose="02020603050405020304" pitchFamily="18" charset="0"/>
              </a:rPr>
              <a:t>sql</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Primary Key</a:t>
            </a:r>
            <a:r>
              <a:rPr lang="en-US" sz="20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A primary key uniquely identifies each record in a table.</a:t>
            </a:r>
          </a:p>
          <a:p>
            <a:pPr lvl="1"/>
            <a:r>
              <a:rPr lang="en-US" sz="1800" dirty="0">
                <a:latin typeface="Times New Roman" panose="02020603050405020304" pitchFamily="18" charset="0"/>
                <a:cs typeface="Times New Roman" panose="02020603050405020304" pitchFamily="18" charset="0"/>
              </a:rPr>
              <a:t>It must contain unique values and cannot contain NULL values.</a:t>
            </a:r>
          </a:p>
          <a:p>
            <a:pPr lvl="1"/>
            <a:r>
              <a:rPr lang="en-US" sz="1800" dirty="0">
                <a:latin typeface="Times New Roman" panose="02020603050405020304" pitchFamily="18" charset="0"/>
                <a:cs typeface="Times New Roman" panose="02020603050405020304" pitchFamily="18" charset="0"/>
              </a:rPr>
              <a:t>There can only be one primary key per table.</a:t>
            </a:r>
          </a:p>
          <a:p>
            <a:pPr lvl="1"/>
            <a:r>
              <a:rPr lang="en-US" sz="1800" dirty="0">
                <a:latin typeface="Times New Roman" panose="02020603050405020304" pitchFamily="18" charset="0"/>
                <a:cs typeface="Times New Roman" panose="02020603050405020304" pitchFamily="18" charset="0"/>
              </a:rPr>
              <a:t>Primary keys are often used as the basis for foreign key relationships with other tables.</a:t>
            </a:r>
          </a:p>
          <a:p>
            <a:pPr lvl="1"/>
            <a:r>
              <a:rPr lang="en-US" sz="1800" dirty="0">
                <a:latin typeface="Times New Roman" panose="02020603050405020304" pitchFamily="18" charset="0"/>
                <a:cs typeface="Times New Roman" panose="02020603050405020304" pitchFamily="18" charset="0"/>
              </a:rPr>
              <a:t>In many cases, a primary key is an auto-incremented integer column, but it can also be a composite key or a natural key.</a:t>
            </a:r>
          </a:p>
        </p:txBody>
      </p:sp>
    </p:spTree>
    <p:extLst>
      <p:ext uri="{BB962C8B-B14F-4D97-AF65-F5344CB8AC3E}">
        <p14:creationId xmlns:p14="http://schemas.microsoft.com/office/powerpoint/2010/main" val="37897897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9667" y="2218098"/>
            <a:ext cx="8956700" cy="4454305"/>
          </a:xfrm>
        </p:spPr>
        <p:txBody>
          <a:bodyPr>
            <a:normAutofit fontScale="70000" lnSpcReduction="20000"/>
          </a:bodyPr>
          <a:lstStyle/>
          <a:p>
            <a:r>
              <a:rPr lang="en-US" sz="2600" b="1" dirty="0">
                <a:latin typeface="Times New Roman" panose="02020603050405020304" pitchFamily="18" charset="0"/>
                <a:cs typeface="Times New Roman" panose="02020603050405020304" pitchFamily="18" charset="0"/>
              </a:rPr>
              <a:t>Unique Key</a:t>
            </a:r>
            <a:r>
              <a:rPr lang="en-US" sz="2600" dirty="0">
                <a:latin typeface="Times New Roman" panose="02020603050405020304" pitchFamily="18" charset="0"/>
                <a:cs typeface="Times New Roman" panose="02020603050405020304" pitchFamily="18" charset="0"/>
              </a:rPr>
              <a:t>:</a:t>
            </a:r>
          </a:p>
          <a:p>
            <a:pPr lvl="1"/>
            <a:r>
              <a:rPr lang="en-US" sz="2600" dirty="0">
                <a:latin typeface="Times New Roman" panose="02020603050405020304" pitchFamily="18" charset="0"/>
                <a:cs typeface="Times New Roman" panose="02020603050405020304" pitchFamily="18" charset="0"/>
              </a:rPr>
              <a:t>A unique key ensures that each value in a column is unique.</a:t>
            </a:r>
          </a:p>
          <a:p>
            <a:pPr lvl="1"/>
            <a:r>
              <a:rPr lang="en-US" sz="2600" dirty="0">
                <a:latin typeface="Times New Roman" panose="02020603050405020304" pitchFamily="18" charset="0"/>
                <a:cs typeface="Times New Roman" panose="02020603050405020304" pitchFamily="18" charset="0"/>
              </a:rPr>
              <a:t>Unlike the primary key, it can contain NULL values, but only one NULL value per column.</a:t>
            </a:r>
          </a:p>
          <a:p>
            <a:pPr lvl="1"/>
            <a:r>
              <a:rPr lang="en-US" sz="2600" dirty="0">
                <a:latin typeface="Times New Roman" panose="02020603050405020304" pitchFamily="18" charset="0"/>
                <a:cs typeface="Times New Roman" panose="02020603050405020304" pitchFamily="18" charset="0"/>
              </a:rPr>
              <a:t>Multiple unique keys can exist in a table.</a:t>
            </a:r>
          </a:p>
          <a:p>
            <a:r>
              <a:rPr lang="en-US" sz="2600" b="1" dirty="0">
                <a:latin typeface="Times New Roman" panose="02020603050405020304" pitchFamily="18" charset="0"/>
                <a:cs typeface="Times New Roman" panose="02020603050405020304" pitchFamily="18" charset="0"/>
              </a:rPr>
              <a:t>Foreign Key</a:t>
            </a:r>
            <a:r>
              <a:rPr lang="en-US" sz="2600" dirty="0">
                <a:latin typeface="Times New Roman" panose="02020603050405020304" pitchFamily="18" charset="0"/>
                <a:cs typeface="Times New Roman" panose="02020603050405020304" pitchFamily="18" charset="0"/>
              </a:rPr>
              <a:t>:</a:t>
            </a:r>
          </a:p>
          <a:p>
            <a:pPr lvl="1"/>
            <a:r>
              <a:rPr lang="en-US" sz="2600" dirty="0">
                <a:latin typeface="Times New Roman" panose="02020603050405020304" pitchFamily="18" charset="0"/>
                <a:cs typeface="Times New Roman" panose="02020603050405020304" pitchFamily="18" charset="0"/>
              </a:rPr>
              <a:t>A foreign key establishes a relationship between two tables.</a:t>
            </a:r>
          </a:p>
          <a:p>
            <a:pPr lvl="1"/>
            <a:r>
              <a:rPr lang="en-US" sz="2600" dirty="0">
                <a:latin typeface="Times New Roman" panose="02020603050405020304" pitchFamily="18" charset="0"/>
                <a:cs typeface="Times New Roman" panose="02020603050405020304" pitchFamily="18" charset="0"/>
              </a:rPr>
              <a:t>It refers to the primary key or a unique key in another table, creating a parent-child relationship.</a:t>
            </a:r>
          </a:p>
          <a:p>
            <a:pPr lvl="1"/>
            <a:r>
              <a:rPr lang="en-US" sz="2600" dirty="0">
                <a:latin typeface="Times New Roman" panose="02020603050405020304" pitchFamily="18" charset="0"/>
                <a:cs typeface="Times New Roman" panose="02020603050405020304" pitchFamily="18" charset="0"/>
              </a:rPr>
              <a:t>It ensures referential integrity by enforcing data consistency across related tables.</a:t>
            </a:r>
          </a:p>
          <a:p>
            <a:r>
              <a:rPr lang="en-US" sz="2600" b="1" dirty="0">
                <a:latin typeface="Times New Roman" panose="02020603050405020304" pitchFamily="18" charset="0"/>
                <a:cs typeface="Times New Roman" panose="02020603050405020304" pitchFamily="18" charset="0"/>
              </a:rPr>
              <a:t>Composite Key</a:t>
            </a:r>
            <a:r>
              <a:rPr lang="en-US" sz="2600" dirty="0">
                <a:latin typeface="Times New Roman" panose="02020603050405020304" pitchFamily="18" charset="0"/>
                <a:cs typeface="Times New Roman" panose="02020603050405020304" pitchFamily="18" charset="0"/>
              </a:rPr>
              <a:t>:</a:t>
            </a:r>
          </a:p>
          <a:p>
            <a:pPr lvl="1"/>
            <a:r>
              <a:rPr lang="en-US" sz="2600" dirty="0">
                <a:latin typeface="Times New Roman" panose="02020603050405020304" pitchFamily="18" charset="0"/>
                <a:cs typeface="Times New Roman" panose="02020603050405020304" pitchFamily="18" charset="0"/>
              </a:rPr>
              <a:t>A composite key consists of two or more columns that together uniquely identify each record in a table.</a:t>
            </a:r>
          </a:p>
          <a:p>
            <a:pPr lvl="1"/>
            <a:r>
              <a:rPr lang="en-US" sz="2600" dirty="0">
                <a:latin typeface="Times New Roman" panose="02020603050405020304" pitchFamily="18" charset="0"/>
                <a:cs typeface="Times New Roman" panose="02020603050405020304" pitchFamily="18" charset="0"/>
              </a:rPr>
              <a:t>It allows for more precise data uniqueness constraints compared to single-column keys.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13247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6293" y="2254313"/>
            <a:ext cx="9020074" cy="4300396"/>
          </a:xfrm>
        </p:spPr>
        <p:txBody>
          <a:bodyPr>
            <a:normAutofit fontScale="92500" lnSpcReduction="10000"/>
          </a:bodyPr>
          <a:lstStyle/>
          <a:p>
            <a:r>
              <a:rPr lang="en-US" b="1" dirty="0">
                <a:solidFill>
                  <a:schemeClr val="tx1"/>
                </a:solidFill>
                <a:latin typeface="Times New Roman" panose="02020603050405020304" pitchFamily="18" charset="0"/>
                <a:cs typeface="Times New Roman" panose="02020603050405020304" pitchFamily="18" charset="0"/>
              </a:rPr>
              <a:t>Natural Key</a:t>
            </a:r>
            <a:r>
              <a:rPr lang="en-US" dirty="0">
                <a:solidFill>
                  <a:schemeClr val="tx1"/>
                </a:solidFill>
                <a:latin typeface="Times New Roman" panose="02020603050405020304" pitchFamily="18" charset="0"/>
                <a:cs typeface="Times New Roman" panose="02020603050405020304" pitchFamily="18" charset="0"/>
              </a:rPr>
              <a:t>:</a:t>
            </a:r>
          </a:p>
          <a:p>
            <a:pPr lvl="1"/>
            <a:r>
              <a:rPr lang="en-US" dirty="0">
                <a:solidFill>
                  <a:schemeClr val="tx1"/>
                </a:solidFill>
                <a:latin typeface="Times New Roman" panose="02020603050405020304" pitchFamily="18" charset="0"/>
                <a:cs typeface="Times New Roman" panose="02020603050405020304" pitchFamily="18" charset="0"/>
              </a:rPr>
              <a:t>A natural key is a key that is derived from the data itself, often based on real-world attributes.</a:t>
            </a:r>
          </a:p>
          <a:p>
            <a:pPr lvl="1"/>
            <a:r>
              <a:rPr lang="en-US" dirty="0">
                <a:solidFill>
                  <a:schemeClr val="tx1"/>
                </a:solidFill>
                <a:latin typeface="Times New Roman" panose="02020603050405020304" pitchFamily="18" charset="0"/>
                <a:cs typeface="Times New Roman" panose="02020603050405020304" pitchFamily="18" charset="0"/>
              </a:rPr>
              <a:t>It can be a single column or a combination of columns.</a:t>
            </a:r>
          </a:p>
          <a:p>
            <a:pPr lvl="1"/>
            <a:r>
              <a:rPr lang="en-US" dirty="0">
                <a:solidFill>
                  <a:schemeClr val="tx1"/>
                </a:solidFill>
                <a:latin typeface="Times New Roman" panose="02020603050405020304" pitchFamily="18" charset="0"/>
                <a:cs typeface="Times New Roman" panose="02020603050405020304" pitchFamily="18" charset="0"/>
              </a:rPr>
              <a:t>Examples include social security numbers, email addresses, or unique identifiers inherent to the domain.</a:t>
            </a:r>
          </a:p>
          <a:p>
            <a:r>
              <a:rPr lang="en-US" b="1" dirty="0">
                <a:solidFill>
                  <a:schemeClr val="tx1"/>
                </a:solidFill>
                <a:latin typeface="Times New Roman" panose="02020603050405020304" pitchFamily="18" charset="0"/>
                <a:cs typeface="Times New Roman" panose="02020603050405020304" pitchFamily="18" charset="0"/>
              </a:rPr>
              <a:t>Surrogate Key</a:t>
            </a:r>
            <a:r>
              <a:rPr lang="en-US" dirty="0">
                <a:solidFill>
                  <a:schemeClr val="tx1"/>
                </a:solidFill>
                <a:latin typeface="Times New Roman" panose="02020603050405020304" pitchFamily="18" charset="0"/>
                <a:cs typeface="Times New Roman" panose="02020603050405020304" pitchFamily="18" charset="0"/>
              </a:rPr>
              <a:t>:</a:t>
            </a:r>
          </a:p>
          <a:p>
            <a:pPr lvl="1"/>
            <a:r>
              <a:rPr lang="en-US" dirty="0">
                <a:solidFill>
                  <a:schemeClr val="tx1"/>
                </a:solidFill>
                <a:latin typeface="Times New Roman" panose="02020603050405020304" pitchFamily="18" charset="0"/>
                <a:cs typeface="Times New Roman" panose="02020603050405020304" pitchFamily="18" charset="0"/>
              </a:rPr>
              <a:t>A surrogate key is a system-generated key used as a substitute for a natural key.</a:t>
            </a:r>
          </a:p>
          <a:p>
            <a:pPr lvl="1"/>
            <a:r>
              <a:rPr lang="en-US" dirty="0">
                <a:solidFill>
                  <a:schemeClr val="tx1"/>
                </a:solidFill>
                <a:latin typeface="Times New Roman" panose="02020603050405020304" pitchFamily="18" charset="0"/>
                <a:cs typeface="Times New Roman" panose="02020603050405020304" pitchFamily="18" charset="0"/>
              </a:rPr>
              <a:t>It has no intrinsic meaning and is solely used for database operations.</a:t>
            </a:r>
          </a:p>
          <a:p>
            <a:pPr lvl="1"/>
            <a:r>
              <a:rPr lang="en-US" dirty="0">
                <a:solidFill>
                  <a:schemeClr val="tx1"/>
                </a:solidFill>
                <a:latin typeface="Times New Roman" panose="02020603050405020304" pitchFamily="18" charset="0"/>
                <a:cs typeface="Times New Roman" panose="02020603050405020304" pitchFamily="18" charset="0"/>
              </a:rPr>
              <a:t>Surrogate keys are commonly auto-incremented integers.</a:t>
            </a:r>
          </a:p>
          <a:p>
            <a:r>
              <a:rPr lang="en-US" b="1" dirty="0">
                <a:solidFill>
                  <a:schemeClr val="tx1"/>
                </a:solidFill>
                <a:latin typeface="Times New Roman" panose="02020603050405020304" pitchFamily="18" charset="0"/>
                <a:cs typeface="Times New Roman" panose="02020603050405020304" pitchFamily="18" charset="0"/>
              </a:rPr>
              <a:t>Candidate Key</a:t>
            </a:r>
            <a:r>
              <a:rPr lang="en-US" dirty="0">
                <a:solidFill>
                  <a:schemeClr val="tx1"/>
                </a:solidFill>
                <a:latin typeface="Times New Roman" panose="02020603050405020304" pitchFamily="18" charset="0"/>
                <a:cs typeface="Times New Roman" panose="02020603050405020304" pitchFamily="18" charset="0"/>
              </a:rPr>
              <a:t>:</a:t>
            </a:r>
          </a:p>
          <a:p>
            <a:pPr lvl="1"/>
            <a:r>
              <a:rPr lang="en-US" dirty="0">
                <a:solidFill>
                  <a:schemeClr val="tx1"/>
                </a:solidFill>
                <a:latin typeface="Times New Roman" panose="02020603050405020304" pitchFamily="18" charset="0"/>
                <a:cs typeface="Times New Roman" panose="02020603050405020304" pitchFamily="18" charset="0"/>
              </a:rPr>
              <a:t>A candidate key is a column or a set of columns that could potentially serve as a primary key.</a:t>
            </a:r>
          </a:p>
          <a:p>
            <a:pPr lvl="1"/>
            <a:r>
              <a:rPr lang="en-US" dirty="0">
                <a:solidFill>
                  <a:schemeClr val="tx1"/>
                </a:solidFill>
                <a:latin typeface="Times New Roman" panose="02020603050405020304" pitchFamily="18" charset="0"/>
                <a:cs typeface="Times New Roman" panose="02020603050405020304" pitchFamily="18" charset="0"/>
              </a:rPr>
              <a:t>It must be unique and non-null.</a:t>
            </a:r>
          </a:p>
          <a:p>
            <a:pPr lvl="1"/>
            <a:r>
              <a:rPr lang="en-US" dirty="0">
                <a:solidFill>
                  <a:schemeClr val="tx1"/>
                </a:solidFill>
                <a:latin typeface="Times New Roman" panose="02020603050405020304" pitchFamily="18" charset="0"/>
                <a:cs typeface="Times New Roman" panose="02020603050405020304" pitchFamily="18" charset="0"/>
              </a:rPr>
              <a:t>In a table, multiple candidate keys can exist, but only one is chosen as the primary key.</a:t>
            </a:r>
          </a:p>
        </p:txBody>
      </p:sp>
    </p:spTree>
    <p:extLst>
      <p:ext uri="{BB962C8B-B14F-4D97-AF65-F5344CB8AC3E}">
        <p14:creationId xmlns:p14="http://schemas.microsoft.com/office/powerpoint/2010/main" val="25937288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Super Key</a:t>
            </a:r>
            <a:r>
              <a:rPr lang="en-US" dirty="0">
                <a:solidFill>
                  <a:schemeClr val="tx1"/>
                </a:solidFill>
                <a:latin typeface="Times New Roman" panose="02020603050405020304" pitchFamily="18" charset="0"/>
                <a:cs typeface="Times New Roman" panose="02020603050405020304" pitchFamily="18" charset="0"/>
              </a:rPr>
              <a:t>:</a:t>
            </a:r>
          </a:p>
          <a:p>
            <a:pPr lvl="1"/>
            <a:r>
              <a:rPr lang="en-US" dirty="0">
                <a:solidFill>
                  <a:schemeClr val="tx1"/>
                </a:solidFill>
                <a:latin typeface="Times New Roman" panose="02020603050405020304" pitchFamily="18" charset="0"/>
                <a:cs typeface="Times New Roman" panose="02020603050405020304" pitchFamily="18" charset="0"/>
              </a:rPr>
              <a:t>A super key is a set of one or more columns that uniquely identifies each record in a table.</a:t>
            </a:r>
          </a:p>
          <a:p>
            <a:pPr lvl="1"/>
            <a:r>
              <a:rPr lang="en-US" dirty="0">
                <a:solidFill>
                  <a:schemeClr val="tx1"/>
                </a:solidFill>
                <a:latin typeface="Times New Roman" panose="02020603050405020304" pitchFamily="18" charset="0"/>
                <a:cs typeface="Times New Roman" panose="02020603050405020304" pitchFamily="18" charset="0"/>
              </a:rPr>
              <a:t>It may contain more columns than necessary to uniquely identify each record.</a:t>
            </a:r>
          </a:p>
          <a:p>
            <a:pPr lvl="1"/>
            <a:r>
              <a:rPr lang="en-US" dirty="0">
                <a:solidFill>
                  <a:schemeClr val="tx1"/>
                </a:solidFill>
                <a:latin typeface="Times New Roman" panose="02020603050405020304" pitchFamily="18" charset="0"/>
                <a:cs typeface="Times New Roman" panose="02020603050405020304" pitchFamily="18" charset="0"/>
              </a:rPr>
              <a:t>A super key can include candidate keys, primary keys, or even non-key attributes.</a:t>
            </a:r>
          </a:p>
          <a:p>
            <a:pPr lvl="1"/>
            <a:r>
              <a:rPr lang="en-US" dirty="0">
                <a:solidFill>
                  <a:schemeClr val="tx1"/>
                </a:solidFill>
                <a:latin typeface="Times New Roman" panose="02020603050405020304" pitchFamily="18" charset="0"/>
                <a:cs typeface="Times New Roman" panose="02020603050405020304" pitchFamily="18" charset="0"/>
              </a:rPr>
              <a:t>It is a broader concept than candidate keys because it encompasses all possible keys, including keys that are not minimal.</a:t>
            </a:r>
          </a:p>
        </p:txBody>
      </p:sp>
    </p:spTree>
    <p:extLst>
      <p:ext uri="{BB962C8B-B14F-4D97-AF65-F5344CB8AC3E}">
        <p14:creationId xmlns:p14="http://schemas.microsoft.com/office/powerpoint/2010/main" val="14021671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Constraints</a:t>
            </a:r>
          </a:p>
        </p:txBody>
      </p:sp>
      <p:sp>
        <p:nvSpPr>
          <p:cNvPr id="3" name="Content Placeholder 2"/>
          <p:cNvSpPr>
            <a:spLocks noGrp="1"/>
          </p:cNvSpPr>
          <p:nvPr>
            <p:ph idx="1"/>
          </p:nvPr>
        </p:nvSpPr>
        <p:spPr>
          <a:xfrm>
            <a:off x="525101" y="2281472"/>
            <a:ext cx="11666898" cy="4481467"/>
          </a:xfrm>
        </p:spPr>
        <p:txBody>
          <a:bodyPr>
            <a:normAutofit fontScale="92500" lnSpcReduction="10000"/>
          </a:bodyPr>
          <a:lstStyle/>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some sort of restrictions- are used to enforce integrity of the </a:t>
            </a:r>
            <a:r>
              <a:rPr lang="en-US" b="1" dirty="0" smtClean="0">
                <a:solidFill>
                  <a:schemeClr val="tx1">
                    <a:lumMod val="95000"/>
                    <a:lumOff val="5000"/>
                  </a:schemeClr>
                </a:solidFill>
                <a:latin typeface="Times New Roman" panose="02020603050405020304" pitchFamily="18" charset="0"/>
                <a:cs typeface="Times New Roman" panose="02020603050405020304" pitchFamily="18" charset="0"/>
              </a:rPr>
              <a:t>data</a:t>
            </a:r>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Unique Key- means only unique value are allowed (no duplicates) but can have null values. One table can have more than 1 unique key</a:t>
            </a:r>
          </a:p>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Primary Key- allows only unique values. Null value is not allowed Unique + Not Null. One table can have only 1 Primary key</a:t>
            </a:r>
          </a:p>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Not Null – will not allow null values</a:t>
            </a:r>
          </a:p>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Check Constraint-define what range of values will be allowed/not allowed for a column</a:t>
            </a:r>
          </a:p>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Foreign Key- Parent Child Relationship – Referential Integrity Constraints</a:t>
            </a:r>
          </a:p>
          <a:p>
            <a:pPr lvl="1"/>
            <a:r>
              <a:rPr lang="en-US" b="1" dirty="0">
                <a:solidFill>
                  <a:schemeClr val="tx1">
                    <a:lumMod val="95000"/>
                    <a:lumOff val="5000"/>
                  </a:schemeClr>
                </a:solidFill>
                <a:latin typeface="Times New Roman" panose="02020603050405020304" pitchFamily="18" charset="0"/>
                <a:cs typeface="Times New Roman" panose="02020603050405020304" pitchFamily="18" charset="0"/>
              </a:rPr>
              <a:t>A value is allowed in the child table only if the value is present in the parent table</a:t>
            </a:r>
          </a:p>
          <a:p>
            <a:pPr lvl="1"/>
            <a:r>
              <a:rPr lang="en-US" b="1" dirty="0">
                <a:solidFill>
                  <a:schemeClr val="tx1">
                    <a:lumMod val="95000"/>
                    <a:lumOff val="5000"/>
                  </a:schemeClr>
                </a:solidFill>
                <a:latin typeface="Times New Roman" panose="02020603050405020304" pitchFamily="18" charset="0"/>
                <a:cs typeface="Times New Roman" panose="02020603050405020304" pitchFamily="18" charset="0"/>
              </a:rPr>
              <a:t>Column of the parent table which is being referred should be defined as Primary or Unique Key</a:t>
            </a:r>
          </a:p>
          <a:p>
            <a:pPr lvl="1"/>
            <a:r>
              <a:rPr lang="en-US" b="1" dirty="0">
                <a:solidFill>
                  <a:schemeClr val="tx1">
                    <a:lumMod val="95000"/>
                    <a:lumOff val="5000"/>
                  </a:schemeClr>
                </a:solidFill>
                <a:latin typeface="Times New Roman" panose="02020603050405020304" pitchFamily="18" charset="0"/>
                <a:cs typeface="Times New Roman" panose="02020603050405020304" pitchFamily="18" charset="0"/>
              </a:rPr>
              <a:t>Child table can have a null value in the foreign key column irrespective of whether parent table column is defined as Primary or Unique Key</a:t>
            </a:r>
          </a:p>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Default- defines what value column value will take if explicit value for the column is not provided while inserting the data</a:t>
            </a:r>
          </a:p>
          <a:p>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2774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Alter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Add Column: You can add a new column to an existing table using the ADD keyword</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Modify Column: You can modify the data type or other properties of an existing column</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Drop Column: You can remove an existing column from a table</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Add Constraint: You can add a new constraint, such as a primary key, foreign key, or check constraint, to an existing table</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Drop Constraint: You can remove an existing constraint from a table</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Rename Table: You can rename an existing </a:t>
            </a:r>
            <a:r>
              <a:rPr lang="en-US" dirty="0" smtClean="0">
                <a:solidFill>
                  <a:schemeClr val="tx1"/>
                </a:solidFill>
                <a:latin typeface="Times New Roman" panose="02020603050405020304" pitchFamily="18" charset="0"/>
                <a:cs typeface="Times New Roman" panose="02020603050405020304" pitchFamily="18" charset="0"/>
              </a:rPr>
              <a:t>table.</a:t>
            </a:r>
          </a:p>
          <a:p>
            <a:r>
              <a:rPr lang="en-US" dirty="0" smtClean="0">
                <a:solidFill>
                  <a:schemeClr val="tx1"/>
                </a:solidFill>
                <a:latin typeface="Times New Roman" panose="02020603050405020304" pitchFamily="18" charset="0"/>
                <a:cs typeface="Times New Roman" panose="02020603050405020304" pitchFamily="18" charset="0"/>
              </a:rPr>
              <a:t>Rename </a:t>
            </a:r>
            <a:r>
              <a:rPr lang="en-US" dirty="0">
                <a:solidFill>
                  <a:schemeClr val="tx1"/>
                </a:solidFill>
                <a:latin typeface="Times New Roman" panose="02020603050405020304" pitchFamily="18" charset="0"/>
                <a:cs typeface="Times New Roman" panose="02020603050405020304" pitchFamily="18" charset="0"/>
              </a:rPr>
              <a:t>Column: You can rename an existing column in a table.</a:t>
            </a:r>
          </a:p>
        </p:txBody>
      </p:sp>
    </p:spTree>
    <p:extLst>
      <p:ext uri="{BB962C8B-B14F-4D97-AF65-F5344CB8AC3E}">
        <p14:creationId xmlns:p14="http://schemas.microsoft.com/office/powerpoint/2010/main" val="42090797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Alter syntax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ALTER TABLE </a:t>
            </a:r>
            <a:r>
              <a:rPr lang="en-US" dirty="0" err="1">
                <a:solidFill>
                  <a:schemeClr val="tx1"/>
                </a:solidFill>
                <a:latin typeface="Times New Roman" panose="02020603050405020304" pitchFamily="18" charset="0"/>
                <a:cs typeface="Times New Roman" panose="02020603050405020304" pitchFamily="18" charset="0"/>
              </a:rPr>
              <a:t>table_name</a:t>
            </a:r>
            <a:r>
              <a:rPr lang="en-US" dirty="0">
                <a:solidFill>
                  <a:schemeClr val="tx1"/>
                </a:solidFill>
                <a:latin typeface="Times New Roman" panose="02020603050405020304" pitchFamily="18" charset="0"/>
                <a:cs typeface="Times New Roman" panose="02020603050405020304" pitchFamily="18" charset="0"/>
              </a:rPr>
              <a:t> ADD </a:t>
            </a:r>
            <a:r>
              <a:rPr lang="en-US" dirty="0" err="1">
                <a:solidFill>
                  <a:schemeClr val="tx1"/>
                </a:solidFill>
                <a:latin typeface="Times New Roman" panose="02020603050405020304" pitchFamily="18" charset="0"/>
                <a:cs typeface="Times New Roman" panose="02020603050405020304" pitchFamily="18" charset="0"/>
              </a:rPr>
              <a:t>column_name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datatype</a:t>
            </a:r>
            <a:r>
              <a:rPr lang="en-US" dirty="0" smtClean="0">
                <a:solidFill>
                  <a:schemeClr val="tx1"/>
                </a:solidFill>
                <a:latin typeface="Times New Roman" panose="02020603050405020304" pitchFamily="18" charset="0"/>
                <a:cs typeface="Times New Roman" panose="02020603050405020304" pitchFamily="18" charset="0"/>
              </a:rPr>
              <a:t>;</a:t>
            </a:r>
          </a:p>
          <a:p>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ALTER TABLE </a:t>
            </a:r>
            <a:r>
              <a:rPr lang="en-US" dirty="0" err="1">
                <a:solidFill>
                  <a:schemeClr val="tx1"/>
                </a:solidFill>
                <a:latin typeface="Times New Roman" panose="02020603050405020304" pitchFamily="18" charset="0"/>
                <a:cs typeface="Times New Roman" panose="02020603050405020304" pitchFamily="18" charset="0"/>
              </a:rPr>
              <a:t>table_name</a:t>
            </a:r>
            <a:r>
              <a:rPr lang="en-US" dirty="0">
                <a:solidFill>
                  <a:schemeClr val="tx1"/>
                </a:solidFill>
                <a:latin typeface="Times New Roman" panose="02020603050405020304" pitchFamily="18" charset="0"/>
                <a:cs typeface="Times New Roman" panose="02020603050405020304" pitchFamily="18" charset="0"/>
              </a:rPr>
              <a:t> MODIFY </a:t>
            </a:r>
            <a:r>
              <a:rPr lang="en-US" dirty="0" err="1">
                <a:solidFill>
                  <a:schemeClr val="tx1"/>
                </a:solidFill>
                <a:latin typeface="Times New Roman" panose="02020603050405020304" pitchFamily="18" charset="0"/>
                <a:cs typeface="Times New Roman" panose="02020603050405020304" pitchFamily="18" charset="0"/>
              </a:rPr>
              <a:t>column_name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new_datatype</a:t>
            </a:r>
            <a:r>
              <a:rPr lang="en-US" dirty="0">
                <a:solidFill>
                  <a:schemeClr val="tx1"/>
                </a:solidFill>
                <a:latin typeface="Times New Roman" panose="02020603050405020304" pitchFamily="18" charset="0"/>
                <a:cs typeface="Times New Roman" panose="02020603050405020304" pitchFamily="18" charset="0"/>
              </a:rPr>
              <a:t>; </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ALTER </a:t>
            </a:r>
            <a:r>
              <a:rPr lang="en-US" dirty="0">
                <a:solidFill>
                  <a:schemeClr val="tx1"/>
                </a:solidFill>
                <a:latin typeface="Times New Roman" panose="02020603050405020304" pitchFamily="18" charset="0"/>
                <a:cs typeface="Times New Roman" panose="02020603050405020304" pitchFamily="18" charset="0"/>
              </a:rPr>
              <a:t>TABLE </a:t>
            </a:r>
            <a:r>
              <a:rPr lang="en-US" dirty="0" err="1">
                <a:solidFill>
                  <a:schemeClr val="tx1"/>
                </a:solidFill>
                <a:latin typeface="Times New Roman" panose="02020603050405020304" pitchFamily="18" charset="0"/>
                <a:cs typeface="Times New Roman" panose="02020603050405020304" pitchFamily="18" charset="0"/>
              </a:rPr>
              <a:t>table_name</a:t>
            </a:r>
            <a:r>
              <a:rPr lang="en-US" dirty="0">
                <a:solidFill>
                  <a:schemeClr val="tx1"/>
                </a:solidFill>
                <a:latin typeface="Times New Roman" panose="02020603050405020304" pitchFamily="18" charset="0"/>
                <a:cs typeface="Times New Roman" panose="02020603050405020304" pitchFamily="18" charset="0"/>
              </a:rPr>
              <a:t> DROP </a:t>
            </a:r>
            <a:r>
              <a:rPr lang="en-US" dirty="0" err="1">
                <a:solidFill>
                  <a:schemeClr val="tx1"/>
                </a:solidFill>
                <a:latin typeface="Times New Roman" panose="02020603050405020304" pitchFamily="18" charset="0"/>
                <a:cs typeface="Times New Roman" panose="02020603050405020304" pitchFamily="18" charset="0"/>
              </a:rPr>
              <a:t>column_name</a:t>
            </a:r>
            <a:r>
              <a:rPr lang="en-US" dirty="0">
                <a:solidFill>
                  <a:schemeClr val="tx1"/>
                </a:solidFill>
                <a:latin typeface="Times New Roman" panose="02020603050405020304" pitchFamily="18" charset="0"/>
                <a:cs typeface="Times New Roman" panose="02020603050405020304" pitchFamily="18" charset="0"/>
              </a:rPr>
              <a:t>; </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ALTER </a:t>
            </a:r>
            <a:r>
              <a:rPr lang="en-US" dirty="0">
                <a:solidFill>
                  <a:schemeClr val="tx1"/>
                </a:solidFill>
                <a:latin typeface="Times New Roman" panose="02020603050405020304" pitchFamily="18" charset="0"/>
                <a:cs typeface="Times New Roman" panose="02020603050405020304" pitchFamily="18" charset="0"/>
              </a:rPr>
              <a:t>TABLE </a:t>
            </a:r>
            <a:r>
              <a:rPr lang="en-US" dirty="0" err="1">
                <a:solidFill>
                  <a:schemeClr val="tx1"/>
                </a:solidFill>
                <a:latin typeface="Times New Roman" panose="02020603050405020304" pitchFamily="18" charset="0"/>
                <a:cs typeface="Times New Roman" panose="02020603050405020304" pitchFamily="18" charset="0"/>
              </a:rPr>
              <a:t>table_name</a:t>
            </a:r>
            <a:r>
              <a:rPr lang="en-US" dirty="0">
                <a:solidFill>
                  <a:schemeClr val="tx1"/>
                </a:solidFill>
                <a:latin typeface="Times New Roman" panose="02020603050405020304" pitchFamily="18" charset="0"/>
                <a:cs typeface="Times New Roman" panose="02020603050405020304" pitchFamily="18" charset="0"/>
              </a:rPr>
              <a:t> ADD CONSTRAINT </a:t>
            </a:r>
            <a:r>
              <a:rPr lang="en-US" dirty="0" err="1">
                <a:solidFill>
                  <a:schemeClr val="tx1"/>
                </a:solidFill>
                <a:latin typeface="Times New Roman" panose="02020603050405020304" pitchFamily="18" charset="0"/>
                <a:cs typeface="Times New Roman" panose="02020603050405020304" pitchFamily="18" charset="0"/>
              </a:rPr>
              <a:t>constraint_name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constraint_definition</a:t>
            </a:r>
            <a:r>
              <a:rPr lang="en-US" dirty="0" smtClean="0">
                <a:solidFill>
                  <a:schemeClr val="tx1"/>
                </a:solidFill>
                <a:latin typeface="Times New Roman" panose="02020603050405020304" pitchFamily="18" charset="0"/>
                <a:cs typeface="Times New Roman" panose="02020603050405020304" pitchFamily="18" charset="0"/>
              </a:rPr>
              <a:t>;</a:t>
            </a:r>
          </a:p>
          <a:p>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ALTER TABLE </a:t>
            </a:r>
            <a:r>
              <a:rPr lang="en-US" dirty="0" err="1">
                <a:solidFill>
                  <a:schemeClr val="tx1"/>
                </a:solidFill>
                <a:latin typeface="Times New Roman" panose="02020603050405020304" pitchFamily="18" charset="0"/>
                <a:cs typeface="Times New Roman" panose="02020603050405020304" pitchFamily="18" charset="0"/>
              </a:rPr>
              <a:t>table_name</a:t>
            </a:r>
            <a:r>
              <a:rPr lang="en-US" dirty="0">
                <a:solidFill>
                  <a:schemeClr val="tx1"/>
                </a:solidFill>
                <a:latin typeface="Times New Roman" panose="02020603050405020304" pitchFamily="18" charset="0"/>
                <a:cs typeface="Times New Roman" panose="02020603050405020304" pitchFamily="18" charset="0"/>
              </a:rPr>
              <a:t> DROP CONSTRAINT </a:t>
            </a:r>
            <a:r>
              <a:rPr lang="en-US" dirty="0" err="1">
                <a:solidFill>
                  <a:schemeClr val="tx1"/>
                </a:solidFill>
                <a:latin typeface="Times New Roman" panose="02020603050405020304" pitchFamily="18" charset="0"/>
                <a:cs typeface="Times New Roman" panose="02020603050405020304" pitchFamily="18" charset="0"/>
              </a:rPr>
              <a:t>constraint_name</a:t>
            </a:r>
            <a:r>
              <a:rPr lang="en-US" dirty="0" smtClean="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ALTER TABLE </a:t>
            </a:r>
            <a:r>
              <a:rPr lang="en-US" dirty="0" err="1">
                <a:solidFill>
                  <a:schemeClr val="tx1"/>
                </a:solidFill>
                <a:latin typeface="Times New Roman" panose="02020603050405020304" pitchFamily="18" charset="0"/>
                <a:cs typeface="Times New Roman" panose="02020603050405020304" pitchFamily="18" charset="0"/>
              </a:rPr>
              <a:t>old_table_name</a:t>
            </a:r>
            <a:r>
              <a:rPr lang="en-US" dirty="0">
                <a:solidFill>
                  <a:schemeClr val="tx1"/>
                </a:solidFill>
                <a:latin typeface="Times New Roman" panose="02020603050405020304" pitchFamily="18" charset="0"/>
                <a:cs typeface="Times New Roman" panose="02020603050405020304" pitchFamily="18" charset="0"/>
              </a:rPr>
              <a:t> RENAME TO </a:t>
            </a:r>
            <a:r>
              <a:rPr lang="en-US" dirty="0" err="1">
                <a:solidFill>
                  <a:schemeClr val="tx1"/>
                </a:solidFill>
                <a:latin typeface="Times New Roman" panose="02020603050405020304" pitchFamily="18" charset="0"/>
                <a:cs typeface="Times New Roman" panose="02020603050405020304" pitchFamily="18" charset="0"/>
              </a:rPr>
              <a:t>new_table_name</a:t>
            </a:r>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ALTER TABLE </a:t>
            </a:r>
            <a:r>
              <a:rPr lang="en-US" dirty="0" err="1">
                <a:solidFill>
                  <a:schemeClr val="tx1"/>
                </a:solidFill>
                <a:latin typeface="Times New Roman" panose="02020603050405020304" pitchFamily="18" charset="0"/>
                <a:cs typeface="Times New Roman" panose="02020603050405020304" pitchFamily="18" charset="0"/>
              </a:rPr>
              <a:t>table_name</a:t>
            </a:r>
            <a:r>
              <a:rPr lang="en-US" dirty="0">
                <a:solidFill>
                  <a:schemeClr val="tx1"/>
                </a:solidFill>
                <a:latin typeface="Times New Roman" panose="02020603050405020304" pitchFamily="18" charset="0"/>
                <a:cs typeface="Times New Roman" panose="02020603050405020304" pitchFamily="18" charset="0"/>
              </a:rPr>
              <a:t> RENAME COLUMN </a:t>
            </a:r>
            <a:r>
              <a:rPr lang="en-US" dirty="0" err="1">
                <a:solidFill>
                  <a:schemeClr val="tx1"/>
                </a:solidFill>
                <a:latin typeface="Times New Roman" panose="02020603050405020304" pitchFamily="18" charset="0"/>
                <a:cs typeface="Times New Roman" panose="02020603050405020304" pitchFamily="18" charset="0"/>
              </a:rPr>
              <a:t>old_column_name</a:t>
            </a:r>
            <a:r>
              <a:rPr lang="en-US" dirty="0">
                <a:solidFill>
                  <a:schemeClr val="tx1"/>
                </a:solidFill>
                <a:latin typeface="Times New Roman" panose="02020603050405020304" pitchFamily="18" charset="0"/>
                <a:cs typeface="Times New Roman" panose="02020603050405020304" pitchFamily="18" charset="0"/>
              </a:rPr>
              <a:t> TO </a:t>
            </a:r>
            <a:r>
              <a:rPr lang="en-US" dirty="0" err="1">
                <a:solidFill>
                  <a:schemeClr val="tx1"/>
                </a:solidFill>
                <a:latin typeface="Times New Roman" panose="02020603050405020304" pitchFamily="18" charset="0"/>
                <a:cs typeface="Times New Roman" panose="02020603050405020304" pitchFamily="18" charset="0"/>
              </a:rPr>
              <a:t>new_column_name</a:t>
            </a:r>
            <a:r>
              <a:rPr lang="en-US" dirty="0">
                <a:solidFill>
                  <a:schemeClr val="tx1"/>
                </a:solidFill>
                <a:latin typeface="Times New Roman" panose="02020603050405020304" pitchFamily="18" charset="0"/>
                <a:cs typeface="Times New Roman" panose="02020603050405020304" pitchFamily="18" charset="0"/>
              </a:rPr>
              <a:t>;</a:t>
            </a: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04578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DDL- Data Definition Language</a:t>
            </a:r>
          </a:p>
        </p:txBody>
      </p:sp>
      <p:sp>
        <p:nvSpPr>
          <p:cNvPr id="3" name="Content Placeholder 2"/>
          <p:cNvSpPr>
            <a:spLocks noGrp="1"/>
          </p:cNvSpPr>
          <p:nvPr>
            <p:ph idx="1"/>
          </p:nvPr>
        </p:nvSpPr>
        <p:spPr>
          <a:xfrm>
            <a:off x="245534" y="2324099"/>
            <a:ext cx="11540066" cy="4119033"/>
          </a:xfrm>
        </p:spPr>
        <p:txBody>
          <a:bodyPr>
            <a:normAutofit/>
          </a:bodyPr>
          <a:lstStyle/>
          <a:p>
            <a:r>
              <a:rPr lang="en-US" dirty="0" smtClean="0">
                <a:solidFill>
                  <a:schemeClr val="tx1"/>
                </a:solidFill>
                <a:latin typeface="Times New Roman" panose="02020603050405020304" pitchFamily="18" charset="0"/>
                <a:cs typeface="Times New Roman" panose="02020603050405020304" pitchFamily="18" charset="0"/>
              </a:rPr>
              <a:t>Data </a:t>
            </a:r>
            <a:r>
              <a:rPr lang="en-US" dirty="0">
                <a:solidFill>
                  <a:schemeClr val="tx1"/>
                </a:solidFill>
                <a:latin typeface="Times New Roman" panose="02020603050405020304" pitchFamily="18" charset="0"/>
                <a:cs typeface="Times New Roman" panose="02020603050405020304" pitchFamily="18" charset="0"/>
              </a:rPr>
              <a:t>Definition Language (DDL) is a subset of SQL (Structured Query Language) used to define, modify, and manage the structure of database objects. DDL statements are responsible for defining the organization of data in the database. Common DDL statements include:</a:t>
            </a:r>
          </a:p>
          <a:p>
            <a:r>
              <a:rPr lang="en-US" dirty="0">
                <a:solidFill>
                  <a:schemeClr val="tx1"/>
                </a:solidFill>
                <a:latin typeface="Times New Roman" panose="02020603050405020304" pitchFamily="18" charset="0"/>
                <a:cs typeface="Times New Roman" panose="02020603050405020304" pitchFamily="18" charset="0"/>
              </a:rPr>
              <a:t>CREATE: Used to create new database objects such as tables, views, indexes, or constraints.</a:t>
            </a:r>
          </a:p>
          <a:p>
            <a:r>
              <a:rPr lang="en-US" dirty="0">
                <a:solidFill>
                  <a:schemeClr val="tx1"/>
                </a:solidFill>
                <a:latin typeface="Times New Roman" panose="02020603050405020304" pitchFamily="18" charset="0"/>
                <a:cs typeface="Times New Roman" panose="02020603050405020304" pitchFamily="18" charset="0"/>
              </a:rPr>
              <a:t>ALTER: Used to modify the structure of existing database objects, such as adding, modifying, or dropping columns, constraints, or indexes.</a:t>
            </a:r>
          </a:p>
          <a:p>
            <a:r>
              <a:rPr lang="en-US" dirty="0">
                <a:solidFill>
                  <a:schemeClr val="tx1"/>
                </a:solidFill>
                <a:latin typeface="Times New Roman" panose="02020603050405020304" pitchFamily="18" charset="0"/>
                <a:cs typeface="Times New Roman" panose="02020603050405020304" pitchFamily="18" charset="0"/>
              </a:rPr>
              <a:t>DROP: Used to remove database objects such as tables, views, indexes, or constraints from the database.</a:t>
            </a:r>
          </a:p>
          <a:p>
            <a:r>
              <a:rPr lang="en-US" dirty="0">
                <a:solidFill>
                  <a:schemeClr val="tx1"/>
                </a:solidFill>
                <a:latin typeface="Times New Roman" panose="02020603050405020304" pitchFamily="18" charset="0"/>
                <a:cs typeface="Times New Roman" panose="02020603050405020304" pitchFamily="18" charset="0"/>
              </a:rPr>
              <a:t>RENAME: Used to rename existing database objects.</a:t>
            </a:r>
          </a:p>
          <a:p>
            <a:r>
              <a:rPr lang="en-US" dirty="0">
                <a:solidFill>
                  <a:schemeClr val="tx1"/>
                </a:solidFill>
                <a:latin typeface="Times New Roman" panose="02020603050405020304" pitchFamily="18" charset="0"/>
                <a:cs typeface="Times New Roman" panose="02020603050405020304" pitchFamily="18" charset="0"/>
              </a:rPr>
              <a:t>TRUNCATE: Used to remove all records from a table, but the table structure remains intact</a:t>
            </a:r>
            <a:r>
              <a:rPr lang="en-US" dirty="0" smtClean="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50146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DML- Data Manipulation Language</a:t>
            </a:r>
          </a:p>
        </p:txBody>
      </p:sp>
      <p:sp>
        <p:nvSpPr>
          <p:cNvPr id="3" name="Content Placeholder 2"/>
          <p:cNvSpPr>
            <a:spLocks noGrp="1"/>
          </p:cNvSpPr>
          <p:nvPr>
            <p:ph idx="1"/>
          </p:nvPr>
        </p:nvSpPr>
        <p:spPr/>
        <p:txBody>
          <a:bodyPr/>
          <a:lstStyle/>
          <a:p>
            <a:r>
              <a:rPr lang="en-US" dirty="0" smtClean="0">
                <a:solidFill>
                  <a:schemeClr val="tx1"/>
                </a:solidFill>
                <a:latin typeface="Times New Roman" panose="02020603050405020304" pitchFamily="18" charset="0"/>
                <a:cs typeface="Times New Roman" panose="02020603050405020304" pitchFamily="18" charset="0"/>
              </a:rPr>
              <a:t>Data </a:t>
            </a:r>
            <a:r>
              <a:rPr lang="en-US" dirty="0">
                <a:solidFill>
                  <a:schemeClr val="tx1"/>
                </a:solidFill>
                <a:latin typeface="Times New Roman" panose="02020603050405020304" pitchFamily="18" charset="0"/>
                <a:cs typeface="Times New Roman" panose="02020603050405020304" pitchFamily="18" charset="0"/>
              </a:rPr>
              <a:t>Manipulation Language (DML) is a subset of SQL (Structured Query Language) used to manipulate data stored in the database. Unlike DDL, which deals with the structure of the database objects, DML focuses on </a:t>
            </a:r>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actual data within those </a:t>
            </a:r>
            <a:r>
              <a:rPr lang="en-US" dirty="0" smtClean="0">
                <a:solidFill>
                  <a:schemeClr val="tx1"/>
                </a:solidFill>
                <a:latin typeface="Times New Roman" panose="02020603050405020304" pitchFamily="18" charset="0"/>
                <a:cs typeface="Times New Roman" panose="02020603050405020304" pitchFamily="18" charset="0"/>
              </a:rPr>
              <a:t>objects:</a:t>
            </a:r>
          </a:p>
          <a:p>
            <a:r>
              <a:rPr lang="en-US" dirty="0" smtClean="0">
                <a:solidFill>
                  <a:schemeClr val="tx1"/>
                </a:solidFill>
                <a:latin typeface="Times New Roman" panose="02020603050405020304" pitchFamily="18" charset="0"/>
                <a:cs typeface="Times New Roman" panose="02020603050405020304" pitchFamily="18" charset="0"/>
              </a:rPr>
              <a:t>INSERT</a:t>
            </a:r>
            <a:r>
              <a:rPr lang="en-US" dirty="0">
                <a:solidFill>
                  <a:schemeClr val="tx1"/>
                </a:solidFill>
                <a:latin typeface="Times New Roman" panose="02020603050405020304" pitchFamily="18" charset="0"/>
                <a:cs typeface="Times New Roman" panose="02020603050405020304" pitchFamily="18" charset="0"/>
              </a:rPr>
              <a:t>: Used to insert new rows of data into a table.</a:t>
            </a:r>
          </a:p>
          <a:p>
            <a:r>
              <a:rPr lang="en-US" dirty="0">
                <a:solidFill>
                  <a:schemeClr val="tx1"/>
                </a:solidFill>
                <a:latin typeface="Times New Roman" panose="02020603050405020304" pitchFamily="18" charset="0"/>
                <a:cs typeface="Times New Roman" panose="02020603050405020304" pitchFamily="18" charset="0"/>
              </a:rPr>
              <a:t>UPDATE: Used to modify existing data in a table.</a:t>
            </a:r>
          </a:p>
          <a:p>
            <a:r>
              <a:rPr lang="en-US" dirty="0">
                <a:solidFill>
                  <a:schemeClr val="tx1"/>
                </a:solidFill>
                <a:latin typeface="Times New Roman" panose="02020603050405020304" pitchFamily="18" charset="0"/>
                <a:cs typeface="Times New Roman" panose="02020603050405020304" pitchFamily="18" charset="0"/>
              </a:rPr>
              <a:t>DELETE: Used to remove one or more rows of data from a table.</a:t>
            </a:r>
          </a:p>
        </p:txBody>
      </p:sp>
    </p:spTree>
    <p:extLst>
      <p:ext uri="{BB962C8B-B14F-4D97-AF65-F5344CB8AC3E}">
        <p14:creationId xmlns:p14="http://schemas.microsoft.com/office/powerpoint/2010/main" val="4041894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Table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603500"/>
            <a:ext cx="8761412" cy="1443399"/>
          </a:xfrm>
        </p:spPr>
        <p:txBody>
          <a:bodyPr>
            <a:normAutofit/>
          </a:bodyPr>
          <a:lstStyle/>
          <a:p>
            <a:r>
              <a:rPr lang="en-US" dirty="0">
                <a:latin typeface="Times New Roman" panose="02020603050405020304" pitchFamily="18" charset="0"/>
                <a:cs typeface="Times New Roman" panose="02020603050405020304" pitchFamily="18" charset="0"/>
              </a:rPr>
              <a:t>a table is a structured collection of data organized into rows and columns. Each column in a table represents a specific attribute, while each row represents a single record or entry. Tables are fundamental components of relational databases and are used to store and organize data in a structured format.</a:t>
            </a:r>
          </a:p>
        </p:txBody>
      </p:sp>
      <p:graphicFrame>
        <p:nvGraphicFramePr>
          <p:cNvPr id="5" name="Table 4"/>
          <p:cNvGraphicFramePr>
            <a:graphicFrameLocks noGrp="1"/>
          </p:cNvGraphicFramePr>
          <p:nvPr>
            <p:extLst>
              <p:ext uri="{D42A27DB-BD31-4B8C-83A1-F6EECF244321}">
                <p14:modId xmlns:p14="http://schemas.microsoft.com/office/powerpoint/2010/main" val="3507209847"/>
              </p:ext>
            </p:extLst>
          </p:nvPr>
        </p:nvGraphicFramePr>
        <p:xfrm>
          <a:off x="1561220" y="4622212"/>
          <a:ext cx="8128000" cy="1381760"/>
        </p:xfrm>
        <a:graphic>
          <a:graphicData uri="http://schemas.openxmlformats.org/drawingml/2006/table">
            <a:tbl>
              <a:tblPr firstRow="1" bandRow="1">
                <a:tableStyleId>{00A15C55-8517-42AA-B614-E9B94910E393}</a:tableStyleId>
              </a:tblPr>
              <a:tblGrid>
                <a:gridCol w="1016000"/>
                <a:gridCol w="1016000"/>
                <a:gridCol w="1016000"/>
                <a:gridCol w="1016000"/>
                <a:gridCol w="1016000"/>
                <a:gridCol w="1016000"/>
                <a:gridCol w="1016000"/>
                <a:gridCol w="1016000"/>
              </a:tblGrid>
              <a:tr h="0">
                <a:tc>
                  <a:txBody>
                    <a:bodyPr/>
                    <a:lstStyle/>
                    <a:p>
                      <a:r>
                        <a:rPr lang="en-US" dirty="0" err="1" smtClean="0"/>
                        <a:t>Sr</a:t>
                      </a:r>
                      <a:r>
                        <a:rPr lang="en-US" dirty="0" smtClean="0"/>
                        <a:t> no</a:t>
                      </a:r>
                      <a:endParaRPr lang="en-US" dirty="0"/>
                    </a:p>
                  </a:txBody>
                  <a:tcPr/>
                </a:tc>
                <a:tc>
                  <a:txBody>
                    <a:bodyPr/>
                    <a:lstStyle/>
                    <a:p>
                      <a:r>
                        <a:rPr lang="en-US" dirty="0" smtClean="0"/>
                        <a:t>name</a:t>
                      </a:r>
                      <a:endParaRPr lang="en-US" dirty="0"/>
                    </a:p>
                  </a:txBody>
                  <a:tcPr/>
                </a:tc>
                <a:tc>
                  <a:txBody>
                    <a:bodyPr/>
                    <a:lstStyle/>
                    <a:p>
                      <a:r>
                        <a:rPr lang="en-US" dirty="0" smtClean="0"/>
                        <a:t>Roll</a:t>
                      </a:r>
                      <a:r>
                        <a:rPr lang="en-US" baseline="0" dirty="0" smtClean="0"/>
                        <a:t> no</a:t>
                      </a:r>
                      <a:endParaRPr lang="en-US" dirty="0"/>
                    </a:p>
                  </a:txBody>
                  <a:tcPr/>
                </a:tc>
                <a:tc>
                  <a:txBody>
                    <a:bodyPr/>
                    <a:lstStyle/>
                    <a:p>
                      <a:r>
                        <a:rPr lang="en-US" dirty="0" smtClean="0"/>
                        <a:t>Phone</a:t>
                      </a:r>
                      <a:r>
                        <a:rPr lang="en-US" baseline="0" dirty="0" smtClean="0"/>
                        <a:t> no</a:t>
                      </a:r>
                      <a:endParaRPr lang="en-US" dirty="0"/>
                    </a:p>
                  </a:txBody>
                  <a:tcPr/>
                </a:tc>
                <a:tc>
                  <a:txBody>
                    <a:bodyPr/>
                    <a:lstStyle/>
                    <a:p>
                      <a:r>
                        <a:rPr lang="en-US" dirty="0" smtClean="0"/>
                        <a:t>add</a:t>
                      </a:r>
                      <a:endParaRPr lang="en-US" dirty="0"/>
                    </a:p>
                  </a:txBody>
                  <a:tcPr/>
                </a:tc>
                <a:tc>
                  <a:txBody>
                    <a:bodyPr/>
                    <a:lstStyle/>
                    <a:p>
                      <a:r>
                        <a:rPr lang="en-US" dirty="0" smtClean="0"/>
                        <a:t>age</a:t>
                      </a:r>
                      <a:endParaRPr lang="en-US" dirty="0"/>
                    </a:p>
                  </a:txBody>
                  <a:tcPr/>
                </a:tc>
                <a:tc>
                  <a:txBody>
                    <a:bodyPr/>
                    <a:lstStyle/>
                    <a:p>
                      <a:r>
                        <a:rPr lang="en-US" dirty="0" smtClean="0"/>
                        <a:t>gender</a:t>
                      </a:r>
                      <a:endParaRPr lang="en-US" dirty="0"/>
                    </a:p>
                  </a:txBody>
                  <a:tcPr/>
                </a:tc>
                <a:tc>
                  <a:txBody>
                    <a:bodyPr/>
                    <a:lstStyle/>
                    <a:p>
                      <a:r>
                        <a:rPr lang="en-US" dirty="0" err="1" smtClean="0"/>
                        <a:t>etc</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5366733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DCL- Data Control Language</a:t>
            </a:r>
          </a:p>
        </p:txBody>
      </p:sp>
      <p:sp>
        <p:nvSpPr>
          <p:cNvPr id="3" name="Content Placeholder 2"/>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Data Control Language (DCL) is a subset of SQL (Structured Query Language) used to control access to data within the database. DCL statements are primarily concerned with defining and managing permissions and privileges for database </a:t>
            </a:r>
            <a:r>
              <a:rPr lang="en-US" dirty="0" smtClean="0">
                <a:solidFill>
                  <a:schemeClr val="tx1"/>
                </a:solidFill>
                <a:latin typeface="Times New Roman" panose="02020603050405020304" pitchFamily="18" charset="0"/>
                <a:cs typeface="Times New Roman" panose="02020603050405020304" pitchFamily="18" charset="0"/>
              </a:rPr>
              <a:t>users.</a:t>
            </a:r>
          </a:p>
          <a:p>
            <a:r>
              <a:rPr lang="en-US" b="1" dirty="0">
                <a:solidFill>
                  <a:schemeClr val="tx1"/>
                </a:solidFill>
                <a:latin typeface="Times New Roman" panose="02020603050405020304" pitchFamily="18" charset="0"/>
                <a:cs typeface="Times New Roman" panose="02020603050405020304" pitchFamily="18" charset="0"/>
              </a:rPr>
              <a:t>GRANT</a:t>
            </a:r>
            <a:r>
              <a:rPr lang="en-US" dirty="0">
                <a:solidFill>
                  <a:schemeClr val="tx1"/>
                </a:solidFill>
                <a:latin typeface="Times New Roman" panose="02020603050405020304" pitchFamily="18" charset="0"/>
                <a:cs typeface="Times New Roman" panose="02020603050405020304" pitchFamily="18" charset="0"/>
              </a:rPr>
              <a:t>: Used to give specific privileges or permissions to users or roles</a:t>
            </a:r>
            <a:r>
              <a:rPr lang="en-US" dirty="0" smtClean="0">
                <a:solidFill>
                  <a:schemeClr val="tx1"/>
                </a:solidFill>
                <a:latin typeface="Times New Roman" panose="02020603050405020304" pitchFamily="18" charset="0"/>
                <a:cs typeface="Times New Roman" panose="02020603050405020304" pitchFamily="18" charset="0"/>
              </a:rPr>
              <a:t>.</a:t>
            </a:r>
          </a:p>
          <a:p>
            <a:r>
              <a:rPr lang="en-US" b="1" dirty="0">
                <a:solidFill>
                  <a:schemeClr val="tx1"/>
                </a:solidFill>
                <a:latin typeface="Times New Roman" panose="02020603050405020304" pitchFamily="18" charset="0"/>
                <a:cs typeface="Times New Roman" panose="02020603050405020304" pitchFamily="18" charset="0"/>
              </a:rPr>
              <a:t>REVOKE</a:t>
            </a:r>
            <a:r>
              <a:rPr lang="en-US" dirty="0">
                <a:solidFill>
                  <a:schemeClr val="tx1"/>
                </a:solidFill>
                <a:latin typeface="Times New Roman" panose="02020603050405020304" pitchFamily="18" charset="0"/>
                <a:cs typeface="Times New Roman" panose="02020603050405020304" pitchFamily="18" charset="0"/>
              </a:rPr>
              <a:t>: Used to revoke previously granted privileges from users or roles.</a:t>
            </a:r>
          </a:p>
        </p:txBody>
      </p:sp>
    </p:spTree>
    <p:extLst>
      <p:ext uri="{BB962C8B-B14F-4D97-AF65-F5344CB8AC3E}">
        <p14:creationId xmlns:p14="http://schemas.microsoft.com/office/powerpoint/2010/main" val="36655579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TCL- Transaction Control Language</a:t>
            </a:r>
          </a:p>
        </p:txBody>
      </p:sp>
      <p:sp>
        <p:nvSpPr>
          <p:cNvPr id="3" name="Content Placeholder 2"/>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Transaction Control Language (TCL) is a subset of SQL (Structured Query Language) used to manage transactions within a database. TCL statements are responsible for controlling the transactional behavior of SQL operations, ensuring data integrity and consistency. </a:t>
            </a:r>
            <a:endParaRPr lang="en-US" dirty="0" smtClean="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COMMIT</a:t>
            </a:r>
            <a:r>
              <a:rPr lang="en-US" dirty="0">
                <a:solidFill>
                  <a:schemeClr val="tx1"/>
                </a:solidFill>
                <a:latin typeface="Times New Roman" panose="02020603050405020304" pitchFamily="18" charset="0"/>
                <a:cs typeface="Times New Roman" panose="02020603050405020304" pitchFamily="18" charset="0"/>
              </a:rPr>
              <a:t>: Used to permanently save the changes made during the current transaction to the database</a:t>
            </a:r>
            <a:r>
              <a:rPr lang="en-US" dirty="0" smtClean="0">
                <a:solidFill>
                  <a:schemeClr val="tx1"/>
                </a:solidFill>
                <a:latin typeface="Times New Roman" panose="02020603050405020304" pitchFamily="18" charset="0"/>
                <a:cs typeface="Times New Roman" panose="02020603050405020304" pitchFamily="18" charset="0"/>
              </a:rPr>
              <a:t>.</a:t>
            </a:r>
          </a:p>
          <a:p>
            <a:r>
              <a:rPr lang="en-US" b="1" dirty="0">
                <a:solidFill>
                  <a:schemeClr val="tx1"/>
                </a:solidFill>
                <a:latin typeface="Times New Roman" panose="02020603050405020304" pitchFamily="18" charset="0"/>
                <a:cs typeface="Times New Roman" panose="02020603050405020304" pitchFamily="18" charset="0"/>
              </a:rPr>
              <a:t>ROLLBACK</a:t>
            </a:r>
            <a:r>
              <a:rPr lang="en-US" dirty="0">
                <a:solidFill>
                  <a:schemeClr val="tx1"/>
                </a:solidFill>
                <a:latin typeface="Times New Roman" panose="02020603050405020304" pitchFamily="18" charset="0"/>
                <a:cs typeface="Times New Roman" panose="02020603050405020304" pitchFamily="18" charset="0"/>
              </a:rPr>
              <a:t>: Used to undo all the changes made during the current transaction and restore the database to its previous state.</a:t>
            </a:r>
          </a:p>
        </p:txBody>
      </p:sp>
    </p:spTree>
    <p:extLst>
      <p:ext uri="{BB962C8B-B14F-4D97-AF65-F5344CB8AC3E}">
        <p14:creationId xmlns:p14="http://schemas.microsoft.com/office/powerpoint/2010/main" val="19915991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DRL- Data Read Language</a:t>
            </a:r>
          </a:p>
        </p:txBody>
      </p:sp>
      <p:sp>
        <p:nvSpPr>
          <p:cNvPr id="3" name="Content Placeholder 2"/>
          <p:cNvSpPr>
            <a:spLocks noGrp="1"/>
          </p:cNvSpPr>
          <p:nvPr>
            <p:ph idx="1"/>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SELECT</a:t>
            </a:r>
            <a:r>
              <a:rPr lang="en-US" dirty="0">
                <a:solidFill>
                  <a:schemeClr val="tx1"/>
                </a:solidFill>
                <a:latin typeface="Times New Roman" panose="02020603050405020304" pitchFamily="18" charset="0"/>
                <a:cs typeface="Times New Roman" panose="02020603050405020304" pitchFamily="18" charset="0"/>
              </a:rPr>
              <a:t>: Used to retrieve data from one or more tables in the database.</a:t>
            </a:r>
          </a:p>
        </p:txBody>
      </p:sp>
    </p:spTree>
    <p:extLst>
      <p:ext uri="{BB962C8B-B14F-4D97-AF65-F5344CB8AC3E}">
        <p14:creationId xmlns:p14="http://schemas.microsoft.com/office/powerpoint/2010/main" val="2038138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52" y="928401"/>
            <a:ext cx="8761413" cy="706964"/>
          </a:xfrm>
        </p:spPr>
        <p:txBody>
          <a:bodyPr/>
          <a:lstStyle/>
          <a:p>
            <a:r>
              <a:rPr lang="en-US" dirty="0" smtClean="0">
                <a:latin typeface="Times New Roman" panose="02020603050405020304" pitchFamily="18" charset="0"/>
                <a:cs typeface="Times New Roman" panose="02020603050405020304" pitchFamily="18" charset="0"/>
              </a:rPr>
              <a:t>Joins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3208" y="2525917"/>
            <a:ext cx="9436533" cy="3739082"/>
          </a:xfrm>
        </p:spPr>
        <p:txBody>
          <a:bodyPr>
            <a:normAutofit fontScale="92500" lnSpcReduction="10000"/>
          </a:bodyPr>
          <a:lstStyle/>
          <a:p>
            <a:r>
              <a:rPr lang="en-US" dirty="0">
                <a:solidFill>
                  <a:schemeClr val="tx1"/>
                </a:solidFill>
                <a:latin typeface="Times New Roman" panose="02020603050405020304" pitchFamily="18" charset="0"/>
                <a:cs typeface="Times New Roman" panose="02020603050405020304" pitchFamily="18" charset="0"/>
              </a:rPr>
              <a:t>Joins are used to retrieve columns from multiple tables in the same </a:t>
            </a:r>
            <a:r>
              <a:rPr lang="en-US" dirty="0" smtClean="0">
                <a:solidFill>
                  <a:schemeClr val="tx1"/>
                </a:solidFill>
                <a:latin typeface="Times New Roman" panose="02020603050405020304" pitchFamily="18" charset="0"/>
                <a:cs typeface="Times New Roman" panose="02020603050405020304" pitchFamily="18" charset="0"/>
              </a:rPr>
              <a:t>query</a:t>
            </a:r>
          </a:p>
          <a:p>
            <a:r>
              <a:rPr lang="en-US" b="1" dirty="0">
                <a:solidFill>
                  <a:schemeClr val="tx1"/>
                </a:solidFill>
                <a:latin typeface="Times New Roman" panose="02020603050405020304" pitchFamily="18" charset="0"/>
                <a:cs typeface="Times New Roman" panose="02020603050405020304" pitchFamily="18" charset="0"/>
              </a:rPr>
              <a:t>INNER JOIN</a:t>
            </a:r>
            <a:r>
              <a:rPr lang="en-US" dirty="0">
                <a:solidFill>
                  <a:schemeClr val="tx1"/>
                </a:solidFill>
                <a:latin typeface="Times New Roman" panose="02020603050405020304" pitchFamily="18" charset="0"/>
                <a:cs typeface="Times New Roman" panose="02020603050405020304" pitchFamily="18" charset="0"/>
              </a:rPr>
              <a:t>: Returns only the rows where there is a match in both tables based on the specified condition. It selects rows that have matching values in both tables' columns.</a:t>
            </a:r>
          </a:p>
          <a:p>
            <a:r>
              <a:rPr lang="en-US" b="1" dirty="0">
                <a:solidFill>
                  <a:schemeClr val="tx1"/>
                </a:solidFill>
                <a:latin typeface="Times New Roman" panose="02020603050405020304" pitchFamily="18" charset="0"/>
                <a:cs typeface="Times New Roman" panose="02020603050405020304" pitchFamily="18" charset="0"/>
              </a:rPr>
              <a:t>LEFT JOIN (or LEFT OUTER JOIN)</a:t>
            </a:r>
            <a:r>
              <a:rPr lang="en-US" dirty="0">
                <a:solidFill>
                  <a:schemeClr val="tx1"/>
                </a:solidFill>
                <a:latin typeface="Times New Roman" panose="02020603050405020304" pitchFamily="18" charset="0"/>
                <a:cs typeface="Times New Roman" panose="02020603050405020304" pitchFamily="18" charset="0"/>
              </a:rPr>
              <a:t>: Returns all rows from the left table and matching rows from the right table. If there is no match, it returns NULL for the columns from the right table.</a:t>
            </a:r>
          </a:p>
          <a:p>
            <a:r>
              <a:rPr lang="en-US" b="1" dirty="0">
                <a:solidFill>
                  <a:schemeClr val="tx1"/>
                </a:solidFill>
                <a:latin typeface="Times New Roman" panose="02020603050405020304" pitchFamily="18" charset="0"/>
                <a:cs typeface="Times New Roman" panose="02020603050405020304" pitchFamily="18" charset="0"/>
              </a:rPr>
              <a:t>RIGHT JOIN (or RIGHT OUTER JOIN)</a:t>
            </a:r>
            <a:r>
              <a:rPr lang="en-US" dirty="0">
                <a:solidFill>
                  <a:schemeClr val="tx1"/>
                </a:solidFill>
                <a:latin typeface="Times New Roman" panose="02020603050405020304" pitchFamily="18" charset="0"/>
                <a:cs typeface="Times New Roman" panose="02020603050405020304" pitchFamily="18" charset="0"/>
              </a:rPr>
              <a:t>: Returns all rows from the right table and matching rows from the left table. If there is no match, it returns NULL for the columns from the left table.</a:t>
            </a:r>
          </a:p>
          <a:p>
            <a:r>
              <a:rPr lang="en-US" b="1" dirty="0">
                <a:solidFill>
                  <a:schemeClr val="tx1"/>
                </a:solidFill>
                <a:latin typeface="Times New Roman" panose="02020603050405020304" pitchFamily="18" charset="0"/>
                <a:cs typeface="Times New Roman" panose="02020603050405020304" pitchFamily="18" charset="0"/>
              </a:rPr>
              <a:t>FULL JOIN (or FULL OUTER JOIN)</a:t>
            </a:r>
            <a:r>
              <a:rPr lang="en-US" dirty="0">
                <a:solidFill>
                  <a:schemeClr val="tx1"/>
                </a:solidFill>
                <a:latin typeface="Times New Roman" panose="02020603050405020304" pitchFamily="18" charset="0"/>
                <a:cs typeface="Times New Roman" panose="02020603050405020304" pitchFamily="18" charset="0"/>
              </a:rPr>
              <a:t>: Returns all rows when there is a match in either the left or right table. If there is no match, it returns NULL for the columns from the opposite table.</a:t>
            </a:r>
          </a:p>
          <a:p>
            <a:r>
              <a:rPr lang="en-US" b="1" dirty="0">
                <a:solidFill>
                  <a:schemeClr val="tx1"/>
                </a:solidFill>
                <a:latin typeface="Times New Roman" panose="02020603050405020304" pitchFamily="18" charset="0"/>
                <a:cs typeface="Times New Roman" panose="02020603050405020304" pitchFamily="18" charset="0"/>
              </a:rPr>
              <a:t>CROSS JOIN</a:t>
            </a:r>
            <a:r>
              <a:rPr lang="en-US" dirty="0">
                <a:solidFill>
                  <a:schemeClr val="tx1"/>
                </a:solidFill>
                <a:latin typeface="Times New Roman" panose="02020603050405020304" pitchFamily="18" charset="0"/>
                <a:cs typeface="Times New Roman" panose="02020603050405020304" pitchFamily="18" charset="0"/>
              </a:rPr>
              <a:t>: Returns </a:t>
            </a:r>
            <a:r>
              <a:rPr lang="en-US" dirty="0" smtClean="0">
                <a:solidFill>
                  <a:schemeClr val="tx1"/>
                </a:solidFill>
                <a:latin typeface="Times New Roman" panose="02020603050405020304" pitchFamily="18" charset="0"/>
                <a:cs typeface="Times New Roman" panose="02020603050405020304" pitchFamily="18" charset="0"/>
              </a:rPr>
              <a:t>the product </a:t>
            </a:r>
            <a:r>
              <a:rPr lang="en-US" dirty="0">
                <a:solidFill>
                  <a:schemeClr val="tx1"/>
                </a:solidFill>
                <a:latin typeface="Times New Roman" panose="02020603050405020304" pitchFamily="18" charset="0"/>
                <a:cs typeface="Times New Roman" panose="02020603050405020304" pitchFamily="18" charset="0"/>
              </a:rPr>
              <a:t>of the two tables, i.e., it combines each row of the first table with every row of the second table. It does not require any condition to be specified.</a:t>
            </a:r>
          </a:p>
          <a:p>
            <a:r>
              <a:rPr lang="en-US" b="1" dirty="0">
                <a:solidFill>
                  <a:schemeClr val="tx1"/>
                </a:solidFill>
                <a:latin typeface="Times New Roman" panose="02020603050405020304" pitchFamily="18" charset="0"/>
                <a:cs typeface="Times New Roman" panose="02020603050405020304" pitchFamily="18" charset="0"/>
              </a:rPr>
              <a:t>SELF JOIN</a:t>
            </a:r>
            <a:r>
              <a:rPr lang="en-US" dirty="0">
                <a:solidFill>
                  <a:schemeClr val="tx1"/>
                </a:solidFill>
                <a:latin typeface="Times New Roman" panose="02020603050405020304" pitchFamily="18" charset="0"/>
                <a:cs typeface="Times New Roman" panose="02020603050405020304" pitchFamily="18" charset="0"/>
              </a:rPr>
              <a:t>: Joins a table to </a:t>
            </a:r>
            <a:r>
              <a:rPr lang="en-US" dirty="0" smtClean="0">
                <a:solidFill>
                  <a:schemeClr val="tx1"/>
                </a:solidFill>
                <a:latin typeface="Times New Roman" panose="02020603050405020304" pitchFamily="18" charset="0"/>
                <a:cs typeface="Times New Roman" panose="02020603050405020304" pitchFamily="18" charset="0"/>
              </a:rPr>
              <a:t>itself</a:t>
            </a:r>
            <a:endParaRPr lang="en-US" dirty="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25674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D786DFF3-AD67-4DC2-A407-28226105645B}"/>
              </a:ext>
            </a:extLst>
          </p:cNvPr>
          <p:cNvGraphicFramePr>
            <a:graphicFrameLocks noGrp="1"/>
          </p:cNvGraphicFramePr>
          <p:nvPr>
            <p:ph idx="1"/>
            <p:extLst>
              <p:ext uri="{D42A27DB-BD31-4B8C-83A1-F6EECF244321}">
                <p14:modId xmlns:p14="http://schemas.microsoft.com/office/powerpoint/2010/main" val="379336145"/>
              </p:ext>
            </p:extLst>
          </p:nvPr>
        </p:nvGraphicFramePr>
        <p:xfrm>
          <a:off x="1211540" y="2288621"/>
          <a:ext cx="4143230" cy="3116296"/>
        </p:xfrm>
        <a:graphic>
          <a:graphicData uri="http://schemas.openxmlformats.org/drawingml/2006/table">
            <a:tbl>
              <a:tblPr firstRow="1" bandRow="1">
                <a:tableStyleId>{5C22544A-7EE6-4342-B048-85BDC9FD1C3A}</a:tableStyleId>
              </a:tblPr>
              <a:tblGrid>
                <a:gridCol w="2071615">
                  <a:extLst>
                    <a:ext uri="{9D8B030D-6E8A-4147-A177-3AD203B41FA5}">
                      <a16:colId xmlns:a16="http://schemas.microsoft.com/office/drawing/2014/main" xmlns="" val="4019573275"/>
                    </a:ext>
                  </a:extLst>
                </a:gridCol>
                <a:gridCol w="2071615">
                  <a:extLst>
                    <a:ext uri="{9D8B030D-6E8A-4147-A177-3AD203B41FA5}">
                      <a16:colId xmlns:a16="http://schemas.microsoft.com/office/drawing/2014/main" xmlns="" val="2615740788"/>
                    </a:ext>
                  </a:extLst>
                </a:gridCol>
              </a:tblGrid>
              <a:tr h="779074">
                <a:tc>
                  <a:txBody>
                    <a:bodyPr/>
                    <a:lstStyle/>
                    <a:p>
                      <a:r>
                        <a:rPr lang="en-US" dirty="0"/>
                        <a:t>C1</a:t>
                      </a:r>
                      <a:endParaRPr lang="en-US" b="1" dirty="0"/>
                    </a:p>
                  </a:txBody>
                  <a:tcPr/>
                </a:tc>
                <a:tc>
                  <a:txBody>
                    <a:bodyPr/>
                    <a:lstStyle/>
                    <a:p>
                      <a:r>
                        <a:rPr lang="en-US" dirty="0"/>
                        <a:t>C2</a:t>
                      </a:r>
                    </a:p>
                  </a:txBody>
                  <a:tcPr/>
                </a:tc>
                <a:extLst>
                  <a:ext uri="{0D108BD9-81ED-4DB2-BD59-A6C34878D82A}">
                    <a16:rowId xmlns:a16="http://schemas.microsoft.com/office/drawing/2014/main" xmlns="" val="4206505055"/>
                  </a:ext>
                </a:extLst>
              </a:tr>
              <a:tr h="779074">
                <a:tc>
                  <a:txBody>
                    <a:bodyPr/>
                    <a:lstStyle/>
                    <a:p>
                      <a:r>
                        <a:rPr lang="en-US" dirty="0"/>
                        <a:t>1</a:t>
                      </a:r>
                      <a:endParaRPr lang="en-US" b="1" dirty="0"/>
                    </a:p>
                  </a:txBody>
                  <a:tcPr/>
                </a:tc>
                <a:tc>
                  <a:txBody>
                    <a:bodyPr/>
                    <a:lstStyle/>
                    <a:p>
                      <a:r>
                        <a:rPr lang="en-US" dirty="0"/>
                        <a:t>A</a:t>
                      </a:r>
                    </a:p>
                  </a:txBody>
                  <a:tcPr/>
                </a:tc>
                <a:extLst>
                  <a:ext uri="{0D108BD9-81ED-4DB2-BD59-A6C34878D82A}">
                    <a16:rowId xmlns:a16="http://schemas.microsoft.com/office/drawing/2014/main" xmlns="" val="3963259713"/>
                  </a:ext>
                </a:extLst>
              </a:tr>
              <a:tr h="77907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xmlns="" val="1187912437"/>
                  </a:ext>
                </a:extLst>
              </a:tr>
              <a:tr h="779074">
                <a:tc>
                  <a:txBody>
                    <a:bodyPr/>
                    <a:lstStyle/>
                    <a:p>
                      <a:r>
                        <a:rPr lang="en-US" dirty="0"/>
                        <a:t>3</a:t>
                      </a:r>
                    </a:p>
                  </a:txBody>
                  <a:tcPr/>
                </a:tc>
                <a:tc>
                  <a:txBody>
                    <a:bodyPr/>
                    <a:lstStyle/>
                    <a:p>
                      <a:r>
                        <a:rPr lang="en-US" dirty="0"/>
                        <a:t>c</a:t>
                      </a:r>
                    </a:p>
                  </a:txBody>
                  <a:tcPr/>
                </a:tc>
                <a:extLst>
                  <a:ext uri="{0D108BD9-81ED-4DB2-BD59-A6C34878D82A}">
                    <a16:rowId xmlns:a16="http://schemas.microsoft.com/office/drawing/2014/main" xmlns="" val="2794737301"/>
                  </a:ext>
                </a:extLst>
              </a:tr>
            </a:tbl>
          </a:graphicData>
        </a:graphic>
      </p:graphicFrame>
      <p:sp>
        <p:nvSpPr>
          <p:cNvPr id="5" name="Oval 4">
            <a:extLst>
              <a:ext uri="{FF2B5EF4-FFF2-40B4-BE49-F238E27FC236}">
                <a16:creationId xmlns:a16="http://schemas.microsoft.com/office/drawing/2014/main" xmlns="" id="{5FB8913D-764B-4F6D-946E-5DBA50209204}"/>
              </a:ext>
            </a:extLst>
          </p:cNvPr>
          <p:cNvSpPr/>
          <p:nvPr/>
        </p:nvSpPr>
        <p:spPr>
          <a:xfrm>
            <a:off x="2489703" y="1312210"/>
            <a:ext cx="1568796" cy="5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T1</a:t>
            </a:r>
          </a:p>
        </p:txBody>
      </p:sp>
      <p:graphicFrame>
        <p:nvGraphicFramePr>
          <p:cNvPr id="6" name="Table 4">
            <a:extLst>
              <a:ext uri="{FF2B5EF4-FFF2-40B4-BE49-F238E27FC236}">
                <a16:creationId xmlns:a16="http://schemas.microsoft.com/office/drawing/2014/main" xmlns="" id="{832377A3-50EF-4D39-9931-ED712F690685}"/>
              </a:ext>
            </a:extLst>
          </p:cNvPr>
          <p:cNvGraphicFramePr>
            <a:graphicFrameLocks/>
          </p:cNvGraphicFramePr>
          <p:nvPr>
            <p:extLst>
              <p:ext uri="{D42A27DB-BD31-4B8C-83A1-F6EECF244321}">
                <p14:modId xmlns:p14="http://schemas.microsoft.com/office/powerpoint/2010/main" val="112324355"/>
              </p:ext>
            </p:extLst>
          </p:nvPr>
        </p:nvGraphicFramePr>
        <p:xfrm>
          <a:off x="5581643" y="2283332"/>
          <a:ext cx="4042668" cy="3127444"/>
        </p:xfrm>
        <a:graphic>
          <a:graphicData uri="http://schemas.openxmlformats.org/drawingml/2006/table">
            <a:tbl>
              <a:tblPr firstRow="1" bandRow="1">
                <a:tableStyleId>{5C22544A-7EE6-4342-B048-85BDC9FD1C3A}</a:tableStyleId>
              </a:tblPr>
              <a:tblGrid>
                <a:gridCol w="2021334">
                  <a:extLst>
                    <a:ext uri="{9D8B030D-6E8A-4147-A177-3AD203B41FA5}">
                      <a16:colId xmlns:a16="http://schemas.microsoft.com/office/drawing/2014/main" xmlns="" val="4019573275"/>
                    </a:ext>
                  </a:extLst>
                </a:gridCol>
                <a:gridCol w="2021334">
                  <a:extLst>
                    <a:ext uri="{9D8B030D-6E8A-4147-A177-3AD203B41FA5}">
                      <a16:colId xmlns:a16="http://schemas.microsoft.com/office/drawing/2014/main" xmlns="" val="2615740788"/>
                    </a:ext>
                  </a:extLst>
                </a:gridCol>
              </a:tblGrid>
              <a:tr h="781861">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xmlns="" val="4206505055"/>
                  </a:ext>
                </a:extLst>
              </a:tr>
              <a:tr h="781861">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xmlns="" val="3963259713"/>
                  </a:ext>
                </a:extLst>
              </a:tr>
              <a:tr h="781861">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xmlns="" val="1187912437"/>
                  </a:ext>
                </a:extLst>
              </a:tr>
              <a:tr h="781861">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xmlns="" val="2794737301"/>
                  </a:ext>
                </a:extLst>
              </a:tr>
            </a:tbl>
          </a:graphicData>
        </a:graphic>
      </p:graphicFrame>
      <p:sp>
        <p:nvSpPr>
          <p:cNvPr id="7" name="Oval 6">
            <a:extLst>
              <a:ext uri="{FF2B5EF4-FFF2-40B4-BE49-F238E27FC236}">
                <a16:creationId xmlns:a16="http://schemas.microsoft.com/office/drawing/2014/main" xmlns="" id="{937E1D56-1FFD-492E-9924-AE22B4C651F0}"/>
              </a:ext>
            </a:extLst>
          </p:cNvPr>
          <p:cNvSpPr/>
          <p:nvPr/>
        </p:nvSpPr>
        <p:spPr>
          <a:xfrm>
            <a:off x="6791419" y="1312210"/>
            <a:ext cx="1568796" cy="5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T2</a:t>
            </a:r>
          </a:p>
        </p:txBody>
      </p:sp>
      <p:sp>
        <p:nvSpPr>
          <p:cNvPr id="8" name="TextBox 7">
            <a:extLst>
              <a:ext uri="{FF2B5EF4-FFF2-40B4-BE49-F238E27FC236}">
                <a16:creationId xmlns:a16="http://schemas.microsoft.com/office/drawing/2014/main" xmlns="" id="{8E21040B-2375-4954-B804-97D33CF82811}"/>
              </a:ext>
            </a:extLst>
          </p:cNvPr>
          <p:cNvSpPr txBox="1"/>
          <p:nvPr/>
        </p:nvSpPr>
        <p:spPr>
          <a:xfrm>
            <a:off x="176489" y="5491123"/>
            <a:ext cx="11434109"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Inner Join- In Inner Join we join the two tables based on some equality condition. Inner join returns only those rows which satisfy matching conditions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-Equality Condition-T1.c1=T2.c1</a:t>
            </a:r>
          </a:p>
        </p:txBody>
      </p:sp>
    </p:spTree>
    <p:extLst>
      <p:ext uri="{BB962C8B-B14F-4D97-AF65-F5344CB8AC3E}">
        <p14:creationId xmlns:p14="http://schemas.microsoft.com/office/powerpoint/2010/main" val="36549620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D786DFF3-AD67-4DC2-A407-28226105645B}"/>
              </a:ext>
            </a:extLst>
          </p:cNvPr>
          <p:cNvGraphicFramePr>
            <a:graphicFrameLocks noGrp="1"/>
          </p:cNvGraphicFramePr>
          <p:nvPr>
            <p:ph idx="1"/>
            <p:extLst>
              <p:ext uri="{D42A27DB-BD31-4B8C-83A1-F6EECF244321}">
                <p14:modId xmlns:p14="http://schemas.microsoft.com/office/powerpoint/2010/main" val="385880058"/>
              </p:ext>
            </p:extLst>
          </p:nvPr>
        </p:nvGraphicFramePr>
        <p:xfrm>
          <a:off x="1211540" y="2288621"/>
          <a:ext cx="4143230" cy="3116296"/>
        </p:xfrm>
        <a:graphic>
          <a:graphicData uri="http://schemas.openxmlformats.org/drawingml/2006/table">
            <a:tbl>
              <a:tblPr firstRow="1" bandRow="1">
                <a:tableStyleId>{5C22544A-7EE6-4342-B048-85BDC9FD1C3A}</a:tableStyleId>
              </a:tblPr>
              <a:tblGrid>
                <a:gridCol w="2071615">
                  <a:extLst>
                    <a:ext uri="{9D8B030D-6E8A-4147-A177-3AD203B41FA5}">
                      <a16:colId xmlns:a16="http://schemas.microsoft.com/office/drawing/2014/main" xmlns="" val="4019573275"/>
                    </a:ext>
                  </a:extLst>
                </a:gridCol>
                <a:gridCol w="2071615">
                  <a:extLst>
                    <a:ext uri="{9D8B030D-6E8A-4147-A177-3AD203B41FA5}">
                      <a16:colId xmlns:a16="http://schemas.microsoft.com/office/drawing/2014/main" xmlns="" val="2615740788"/>
                    </a:ext>
                  </a:extLst>
                </a:gridCol>
              </a:tblGrid>
              <a:tr h="779074">
                <a:tc>
                  <a:txBody>
                    <a:bodyPr/>
                    <a:lstStyle/>
                    <a:p>
                      <a:r>
                        <a:rPr lang="en-US" dirty="0"/>
                        <a:t>C1</a:t>
                      </a:r>
                      <a:endParaRPr lang="en-US" b="1" dirty="0"/>
                    </a:p>
                  </a:txBody>
                  <a:tcPr/>
                </a:tc>
                <a:tc>
                  <a:txBody>
                    <a:bodyPr/>
                    <a:lstStyle/>
                    <a:p>
                      <a:r>
                        <a:rPr lang="en-US" dirty="0"/>
                        <a:t>C2</a:t>
                      </a:r>
                    </a:p>
                  </a:txBody>
                  <a:tcPr/>
                </a:tc>
                <a:extLst>
                  <a:ext uri="{0D108BD9-81ED-4DB2-BD59-A6C34878D82A}">
                    <a16:rowId xmlns:a16="http://schemas.microsoft.com/office/drawing/2014/main" xmlns="" val="4206505055"/>
                  </a:ext>
                </a:extLst>
              </a:tr>
              <a:tr h="779074">
                <a:tc>
                  <a:txBody>
                    <a:bodyPr/>
                    <a:lstStyle/>
                    <a:p>
                      <a:r>
                        <a:rPr lang="en-US" dirty="0"/>
                        <a:t>1</a:t>
                      </a:r>
                      <a:endParaRPr lang="en-US" b="1" dirty="0"/>
                    </a:p>
                  </a:txBody>
                  <a:tcPr/>
                </a:tc>
                <a:tc>
                  <a:txBody>
                    <a:bodyPr/>
                    <a:lstStyle/>
                    <a:p>
                      <a:r>
                        <a:rPr lang="en-US" dirty="0"/>
                        <a:t>A</a:t>
                      </a:r>
                    </a:p>
                  </a:txBody>
                  <a:tcPr/>
                </a:tc>
                <a:extLst>
                  <a:ext uri="{0D108BD9-81ED-4DB2-BD59-A6C34878D82A}">
                    <a16:rowId xmlns:a16="http://schemas.microsoft.com/office/drawing/2014/main" xmlns="" val="3963259713"/>
                  </a:ext>
                </a:extLst>
              </a:tr>
              <a:tr h="77907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xmlns="" val="1187912437"/>
                  </a:ext>
                </a:extLst>
              </a:tr>
              <a:tr h="779074">
                <a:tc>
                  <a:txBody>
                    <a:bodyPr/>
                    <a:lstStyle/>
                    <a:p>
                      <a:r>
                        <a:rPr lang="en-US" dirty="0"/>
                        <a:t>3</a:t>
                      </a:r>
                    </a:p>
                  </a:txBody>
                  <a:tcPr/>
                </a:tc>
                <a:tc>
                  <a:txBody>
                    <a:bodyPr/>
                    <a:lstStyle/>
                    <a:p>
                      <a:r>
                        <a:rPr lang="en-US" dirty="0"/>
                        <a:t>c</a:t>
                      </a:r>
                    </a:p>
                  </a:txBody>
                  <a:tcPr/>
                </a:tc>
                <a:extLst>
                  <a:ext uri="{0D108BD9-81ED-4DB2-BD59-A6C34878D82A}">
                    <a16:rowId xmlns:a16="http://schemas.microsoft.com/office/drawing/2014/main" xmlns="" val="2794737301"/>
                  </a:ext>
                </a:extLst>
              </a:tr>
            </a:tbl>
          </a:graphicData>
        </a:graphic>
      </p:graphicFrame>
      <p:sp>
        <p:nvSpPr>
          <p:cNvPr id="5" name="Oval 4">
            <a:extLst>
              <a:ext uri="{FF2B5EF4-FFF2-40B4-BE49-F238E27FC236}">
                <a16:creationId xmlns:a16="http://schemas.microsoft.com/office/drawing/2014/main" xmlns="" id="{5FB8913D-764B-4F6D-946E-5DBA50209204}"/>
              </a:ext>
            </a:extLst>
          </p:cNvPr>
          <p:cNvSpPr/>
          <p:nvPr/>
        </p:nvSpPr>
        <p:spPr>
          <a:xfrm>
            <a:off x="2489703" y="1312210"/>
            <a:ext cx="1568796" cy="5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T1</a:t>
            </a:r>
          </a:p>
        </p:txBody>
      </p:sp>
      <p:graphicFrame>
        <p:nvGraphicFramePr>
          <p:cNvPr id="6" name="Table 4">
            <a:extLst>
              <a:ext uri="{FF2B5EF4-FFF2-40B4-BE49-F238E27FC236}">
                <a16:creationId xmlns:a16="http://schemas.microsoft.com/office/drawing/2014/main" xmlns="" id="{832377A3-50EF-4D39-9931-ED712F690685}"/>
              </a:ext>
            </a:extLst>
          </p:cNvPr>
          <p:cNvGraphicFramePr>
            <a:graphicFrameLocks/>
          </p:cNvGraphicFramePr>
          <p:nvPr>
            <p:extLst>
              <p:ext uri="{D42A27DB-BD31-4B8C-83A1-F6EECF244321}">
                <p14:modId xmlns:p14="http://schemas.microsoft.com/office/powerpoint/2010/main" val="2196337041"/>
              </p:ext>
            </p:extLst>
          </p:nvPr>
        </p:nvGraphicFramePr>
        <p:xfrm>
          <a:off x="5581643" y="2283332"/>
          <a:ext cx="4042668" cy="3127444"/>
        </p:xfrm>
        <a:graphic>
          <a:graphicData uri="http://schemas.openxmlformats.org/drawingml/2006/table">
            <a:tbl>
              <a:tblPr firstRow="1" bandRow="1">
                <a:tableStyleId>{5C22544A-7EE6-4342-B048-85BDC9FD1C3A}</a:tableStyleId>
              </a:tblPr>
              <a:tblGrid>
                <a:gridCol w="2021334">
                  <a:extLst>
                    <a:ext uri="{9D8B030D-6E8A-4147-A177-3AD203B41FA5}">
                      <a16:colId xmlns:a16="http://schemas.microsoft.com/office/drawing/2014/main" xmlns="" val="4019573275"/>
                    </a:ext>
                  </a:extLst>
                </a:gridCol>
                <a:gridCol w="2021334">
                  <a:extLst>
                    <a:ext uri="{9D8B030D-6E8A-4147-A177-3AD203B41FA5}">
                      <a16:colId xmlns:a16="http://schemas.microsoft.com/office/drawing/2014/main" xmlns="" val="2615740788"/>
                    </a:ext>
                  </a:extLst>
                </a:gridCol>
              </a:tblGrid>
              <a:tr h="781861">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xmlns="" val="4206505055"/>
                  </a:ext>
                </a:extLst>
              </a:tr>
              <a:tr h="781861">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xmlns="" val="3963259713"/>
                  </a:ext>
                </a:extLst>
              </a:tr>
              <a:tr h="781861">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xmlns="" val="1187912437"/>
                  </a:ext>
                </a:extLst>
              </a:tr>
              <a:tr h="781861">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xmlns="" val="2794737301"/>
                  </a:ext>
                </a:extLst>
              </a:tr>
            </a:tbl>
          </a:graphicData>
        </a:graphic>
      </p:graphicFrame>
      <p:sp>
        <p:nvSpPr>
          <p:cNvPr id="7" name="Oval 6">
            <a:extLst>
              <a:ext uri="{FF2B5EF4-FFF2-40B4-BE49-F238E27FC236}">
                <a16:creationId xmlns:a16="http://schemas.microsoft.com/office/drawing/2014/main" xmlns="" id="{937E1D56-1FFD-492E-9924-AE22B4C651F0}"/>
              </a:ext>
            </a:extLst>
          </p:cNvPr>
          <p:cNvSpPr/>
          <p:nvPr/>
        </p:nvSpPr>
        <p:spPr>
          <a:xfrm>
            <a:off x="6791419" y="1312210"/>
            <a:ext cx="1568796" cy="5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T2</a:t>
            </a:r>
          </a:p>
        </p:txBody>
      </p:sp>
      <p:sp>
        <p:nvSpPr>
          <p:cNvPr id="8" name="TextBox 7">
            <a:extLst>
              <a:ext uri="{FF2B5EF4-FFF2-40B4-BE49-F238E27FC236}">
                <a16:creationId xmlns:a16="http://schemas.microsoft.com/office/drawing/2014/main" xmlns="" id="{8E21040B-2375-4954-B804-97D33CF82811}"/>
              </a:ext>
            </a:extLst>
          </p:cNvPr>
          <p:cNvSpPr txBox="1"/>
          <p:nvPr/>
        </p:nvSpPr>
        <p:spPr>
          <a:xfrm>
            <a:off x="176489" y="5491123"/>
            <a:ext cx="11434109"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Left Outer Join- In Left Outer Join we join the two tables based on some </a:t>
            </a:r>
            <a:r>
              <a:rPr lang="en-US" b="1" dirty="0">
                <a:latin typeface="Times New Roman" panose="02020603050405020304" pitchFamily="18" charset="0"/>
                <a:cs typeface="Times New Roman" panose="02020603050405020304" pitchFamily="18" charset="0"/>
              </a:rPr>
              <a:t>equality condition</a:t>
            </a:r>
            <a:r>
              <a:rPr lang="en-US" dirty="0">
                <a:latin typeface="Times New Roman" panose="02020603050405020304" pitchFamily="18" charset="0"/>
                <a:cs typeface="Times New Roman" panose="02020603050405020304" pitchFamily="18" charset="0"/>
              </a:rPr>
              <a:t>. Left Outer join returns matching rows and also</a:t>
            </a:r>
            <a:r>
              <a:rPr lang="en-US" b="1" dirty="0">
                <a:latin typeface="Times New Roman" panose="02020603050405020304" pitchFamily="18" charset="0"/>
                <a:cs typeface="Times New Roman" panose="02020603050405020304" pitchFamily="18" charset="0"/>
              </a:rPr>
              <a:t> left over rows from the left </a:t>
            </a:r>
            <a:r>
              <a:rPr lang="en-US" b="1" dirty="0" smtClean="0">
                <a:latin typeface="Times New Roman" panose="02020603050405020304" pitchFamily="18" charset="0"/>
                <a:cs typeface="Times New Roman" panose="02020603050405020304" pitchFamily="18" charset="0"/>
              </a:rPr>
              <a:t>table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Select  * from </a:t>
            </a:r>
            <a:r>
              <a:rPr lang="en-US" b="1" dirty="0" smtClean="0">
                <a:latin typeface="Times New Roman" panose="02020603050405020304" pitchFamily="18" charset="0"/>
                <a:cs typeface="Times New Roman" panose="02020603050405020304" pitchFamily="18" charset="0"/>
              </a:rPr>
              <a:t>T1 </a:t>
            </a:r>
            <a:r>
              <a:rPr lang="en-US" b="1" dirty="0">
                <a:latin typeface="Times New Roman" panose="02020603050405020304" pitchFamily="18" charset="0"/>
                <a:cs typeface="Times New Roman" panose="02020603050405020304" pitchFamily="18" charset="0"/>
              </a:rPr>
              <a:t>Left Join T2– Left Table T1 and Right Table </a:t>
            </a:r>
            <a:r>
              <a:rPr lang="en-US" b="1" dirty="0" smtClean="0">
                <a:latin typeface="Times New Roman" panose="02020603050405020304" pitchFamily="18" charset="0"/>
                <a:cs typeface="Times New Roman" panose="02020603050405020304" pitchFamily="18" charset="0"/>
              </a:rPr>
              <a:t>T2 </a:t>
            </a:r>
            <a:r>
              <a:rPr lang="en-US" dirty="0" smtClean="0">
                <a:latin typeface="Times New Roman" panose="02020603050405020304" pitchFamily="18" charset="0"/>
                <a:cs typeface="Times New Roman" panose="02020603050405020304" pitchFamily="18" charset="0"/>
              </a:rPr>
              <a:t>On T1.c1=T2.c1</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-Equality </a:t>
            </a:r>
            <a:r>
              <a:rPr lang="en-US" dirty="0">
                <a:latin typeface="Times New Roman" panose="02020603050405020304" pitchFamily="18" charset="0"/>
                <a:cs typeface="Times New Roman" panose="02020603050405020304" pitchFamily="18" charset="0"/>
              </a:rPr>
              <a:t>Condition-T1.c1=T2.c1</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07909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D786DFF3-AD67-4DC2-A407-28226105645B}"/>
              </a:ext>
            </a:extLst>
          </p:cNvPr>
          <p:cNvGraphicFramePr>
            <a:graphicFrameLocks noGrp="1"/>
          </p:cNvGraphicFramePr>
          <p:nvPr>
            <p:ph idx="1"/>
            <p:extLst>
              <p:ext uri="{D42A27DB-BD31-4B8C-83A1-F6EECF244321}">
                <p14:modId xmlns:p14="http://schemas.microsoft.com/office/powerpoint/2010/main" val="2115711397"/>
              </p:ext>
            </p:extLst>
          </p:nvPr>
        </p:nvGraphicFramePr>
        <p:xfrm>
          <a:off x="1211540" y="2288621"/>
          <a:ext cx="4143230" cy="3116296"/>
        </p:xfrm>
        <a:graphic>
          <a:graphicData uri="http://schemas.openxmlformats.org/drawingml/2006/table">
            <a:tbl>
              <a:tblPr firstRow="1" bandRow="1">
                <a:tableStyleId>{5C22544A-7EE6-4342-B048-85BDC9FD1C3A}</a:tableStyleId>
              </a:tblPr>
              <a:tblGrid>
                <a:gridCol w="2071615">
                  <a:extLst>
                    <a:ext uri="{9D8B030D-6E8A-4147-A177-3AD203B41FA5}">
                      <a16:colId xmlns:a16="http://schemas.microsoft.com/office/drawing/2014/main" xmlns="" val="4019573275"/>
                    </a:ext>
                  </a:extLst>
                </a:gridCol>
                <a:gridCol w="2071615">
                  <a:extLst>
                    <a:ext uri="{9D8B030D-6E8A-4147-A177-3AD203B41FA5}">
                      <a16:colId xmlns:a16="http://schemas.microsoft.com/office/drawing/2014/main" xmlns="" val="2615740788"/>
                    </a:ext>
                  </a:extLst>
                </a:gridCol>
              </a:tblGrid>
              <a:tr h="779074">
                <a:tc>
                  <a:txBody>
                    <a:bodyPr/>
                    <a:lstStyle/>
                    <a:p>
                      <a:r>
                        <a:rPr lang="en-US" dirty="0"/>
                        <a:t>C1</a:t>
                      </a:r>
                      <a:endParaRPr lang="en-US" b="1" dirty="0"/>
                    </a:p>
                  </a:txBody>
                  <a:tcPr/>
                </a:tc>
                <a:tc>
                  <a:txBody>
                    <a:bodyPr/>
                    <a:lstStyle/>
                    <a:p>
                      <a:r>
                        <a:rPr lang="en-US" dirty="0"/>
                        <a:t>C2</a:t>
                      </a:r>
                    </a:p>
                  </a:txBody>
                  <a:tcPr/>
                </a:tc>
                <a:extLst>
                  <a:ext uri="{0D108BD9-81ED-4DB2-BD59-A6C34878D82A}">
                    <a16:rowId xmlns:a16="http://schemas.microsoft.com/office/drawing/2014/main" xmlns="" val="4206505055"/>
                  </a:ext>
                </a:extLst>
              </a:tr>
              <a:tr h="779074">
                <a:tc>
                  <a:txBody>
                    <a:bodyPr/>
                    <a:lstStyle/>
                    <a:p>
                      <a:r>
                        <a:rPr lang="en-US" dirty="0"/>
                        <a:t>1</a:t>
                      </a:r>
                      <a:endParaRPr lang="en-US" b="1" dirty="0"/>
                    </a:p>
                  </a:txBody>
                  <a:tcPr/>
                </a:tc>
                <a:tc>
                  <a:txBody>
                    <a:bodyPr/>
                    <a:lstStyle/>
                    <a:p>
                      <a:r>
                        <a:rPr lang="en-US" dirty="0"/>
                        <a:t>A</a:t>
                      </a:r>
                    </a:p>
                  </a:txBody>
                  <a:tcPr/>
                </a:tc>
                <a:extLst>
                  <a:ext uri="{0D108BD9-81ED-4DB2-BD59-A6C34878D82A}">
                    <a16:rowId xmlns:a16="http://schemas.microsoft.com/office/drawing/2014/main" xmlns="" val="3963259713"/>
                  </a:ext>
                </a:extLst>
              </a:tr>
              <a:tr h="77907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xmlns="" val="1187912437"/>
                  </a:ext>
                </a:extLst>
              </a:tr>
              <a:tr h="779074">
                <a:tc>
                  <a:txBody>
                    <a:bodyPr/>
                    <a:lstStyle/>
                    <a:p>
                      <a:r>
                        <a:rPr lang="en-US" dirty="0"/>
                        <a:t>3</a:t>
                      </a:r>
                    </a:p>
                  </a:txBody>
                  <a:tcPr/>
                </a:tc>
                <a:tc>
                  <a:txBody>
                    <a:bodyPr/>
                    <a:lstStyle/>
                    <a:p>
                      <a:r>
                        <a:rPr lang="en-US" dirty="0"/>
                        <a:t>c</a:t>
                      </a:r>
                    </a:p>
                  </a:txBody>
                  <a:tcPr/>
                </a:tc>
                <a:extLst>
                  <a:ext uri="{0D108BD9-81ED-4DB2-BD59-A6C34878D82A}">
                    <a16:rowId xmlns:a16="http://schemas.microsoft.com/office/drawing/2014/main" xmlns="" val="2794737301"/>
                  </a:ext>
                </a:extLst>
              </a:tr>
            </a:tbl>
          </a:graphicData>
        </a:graphic>
      </p:graphicFrame>
      <p:sp>
        <p:nvSpPr>
          <p:cNvPr id="5" name="Oval 4">
            <a:extLst>
              <a:ext uri="{FF2B5EF4-FFF2-40B4-BE49-F238E27FC236}">
                <a16:creationId xmlns:a16="http://schemas.microsoft.com/office/drawing/2014/main" xmlns="" id="{5FB8913D-764B-4F6D-946E-5DBA50209204}"/>
              </a:ext>
            </a:extLst>
          </p:cNvPr>
          <p:cNvSpPr/>
          <p:nvPr/>
        </p:nvSpPr>
        <p:spPr>
          <a:xfrm>
            <a:off x="2489703" y="1312210"/>
            <a:ext cx="1568796" cy="5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T1</a:t>
            </a:r>
          </a:p>
        </p:txBody>
      </p:sp>
      <p:graphicFrame>
        <p:nvGraphicFramePr>
          <p:cNvPr id="6" name="Table 4">
            <a:extLst>
              <a:ext uri="{FF2B5EF4-FFF2-40B4-BE49-F238E27FC236}">
                <a16:creationId xmlns:a16="http://schemas.microsoft.com/office/drawing/2014/main" xmlns="" id="{832377A3-50EF-4D39-9931-ED712F690685}"/>
              </a:ext>
            </a:extLst>
          </p:cNvPr>
          <p:cNvGraphicFramePr>
            <a:graphicFrameLocks/>
          </p:cNvGraphicFramePr>
          <p:nvPr>
            <p:extLst>
              <p:ext uri="{D42A27DB-BD31-4B8C-83A1-F6EECF244321}">
                <p14:modId xmlns:p14="http://schemas.microsoft.com/office/powerpoint/2010/main" val="3721159244"/>
              </p:ext>
            </p:extLst>
          </p:nvPr>
        </p:nvGraphicFramePr>
        <p:xfrm>
          <a:off x="5581643" y="2283332"/>
          <a:ext cx="4042668" cy="3127444"/>
        </p:xfrm>
        <a:graphic>
          <a:graphicData uri="http://schemas.openxmlformats.org/drawingml/2006/table">
            <a:tbl>
              <a:tblPr firstRow="1" bandRow="1">
                <a:tableStyleId>{5C22544A-7EE6-4342-B048-85BDC9FD1C3A}</a:tableStyleId>
              </a:tblPr>
              <a:tblGrid>
                <a:gridCol w="2021334">
                  <a:extLst>
                    <a:ext uri="{9D8B030D-6E8A-4147-A177-3AD203B41FA5}">
                      <a16:colId xmlns:a16="http://schemas.microsoft.com/office/drawing/2014/main" xmlns="" val="4019573275"/>
                    </a:ext>
                  </a:extLst>
                </a:gridCol>
                <a:gridCol w="2021334">
                  <a:extLst>
                    <a:ext uri="{9D8B030D-6E8A-4147-A177-3AD203B41FA5}">
                      <a16:colId xmlns:a16="http://schemas.microsoft.com/office/drawing/2014/main" xmlns="" val="2615740788"/>
                    </a:ext>
                  </a:extLst>
                </a:gridCol>
              </a:tblGrid>
              <a:tr h="781861">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xmlns="" val="4206505055"/>
                  </a:ext>
                </a:extLst>
              </a:tr>
              <a:tr h="781861">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xmlns="" val="3963259713"/>
                  </a:ext>
                </a:extLst>
              </a:tr>
              <a:tr h="781861">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xmlns="" val="1187912437"/>
                  </a:ext>
                </a:extLst>
              </a:tr>
              <a:tr h="781861">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xmlns="" val="2794737301"/>
                  </a:ext>
                </a:extLst>
              </a:tr>
            </a:tbl>
          </a:graphicData>
        </a:graphic>
      </p:graphicFrame>
      <p:sp>
        <p:nvSpPr>
          <p:cNvPr id="7" name="Oval 6">
            <a:extLst>
              <a:ext uri="{FF2B5EF4-FFF2-40B4-BE49-F238E27FC236}">
                <a16:creationId xmlns:a16="http://schemas.microsoft.com/office/drawing/2014/main" xmlns="" id="{937E1D56-1FFD-492E-9924-AE22B4C651F0}"/>
              </a:ext>
            </a:extLst>
          </p:cNvPr>
          <p:cNvSpPr/>
          <p:nvPr/>
        </p:nvSpPr>
        <p:spPr>
          <a:xfrm>
            <a:off x="6791419" y="1312210"/>
            <a:ext cx="1568796" cy="5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T2</a:t>
            </a:r>
          </a:p>
        </p:txBody>
      </p:sp>
      <p:sp>
        <p:nvSpPr>
          <p:cNvPr id="8" name="TextBox 7">
            <a:extLst>
              <a:ext uri="{FF2B5EF4-FFF2-40B4-BE49-F238E27FC236}">
                <a16:creationId xmlns:a16="http://schemas.microsoft.com/office/drawing/2014/main" xmlns="" id="{8E21040B-2375-4954-B804-97D33CF82811}"/>
              </a:ext>
            </a:extLst>
          </p:cNvPr>
          <p:cNvSpPr txBox="1"/>
          <p:nvPr/>
        </p:nvSpPr>
        <p:spPr>
          <a:xfrm>
            <a:off x="176489" y="5491123"/>
            <a:ext cx="11434109"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Right Outer Join- In Right Outer Join we join the two tables based on some </a:t>
            </a:r>
            <a:r>
              <a:rPr lang="en-US" b="1" dirty="0">
                <a:latin typeface="Times New Roman" panose="02020603050405020304" pitchFamily="18" charset="0"/>
                <a:cs typeface="Times New Roman" panose="02020603050405020304" pitchFamily="18" charset="0"/>
              </a:rPr>
              <a:t>equality condition</a:t>
            </a:r>
            <a:r>
              <a:rPr lang="en-US" dirty="0">
                <a:latin typeface="Times New Roman" panose="02020603050405020304" pitchFamily="18" charset="0"/>
                <a:cs typeface="Times New Roman" panose="02020603050405020304" pitchFamily="18" charset="0"/>
              </a:rPr>
              <a:t>. Right Outer join returns matching rows and also</a:t>
            </a:r>
            <a:r>
              <a:rPr lang="en-US" b="1" dirty="0">
                <a:latin typeface="Times New Roman" panose="02020603050405020304" pitchFamily="18" charset="0"/>
                <a:cs typeface="Times New Roman" panose="02020603050405020304" pitchFamily="18" charset="0"/>
              </a:rPr>
              <a:t> left over rows from the Right table</a:t>
            </a:r>
          </a:p>
          <a:p>
            <a:r>
              <a:rPr lang="en-US" dirty="0" smtClean="0">
                <a:latin typeface="Times New Roman" panose="02020603050405020304" pitchFamily="18" charset="0"/>
                <a:cs typeface="Times New Roman" panose="02020603050405020304" pitchFamily="18" charset="0"/>
              </a:rPr>
              <a:t>Select  </a:t>
            </a:r>
            <a:r>
              <a:rPr lang="en-US" dirty="0">
                <a:latin typeface="Times New Roman" panose="02020603050405020304" pitchFamily="18" charset="0"/>
                <a:cs typeface="Times New Roman" panose="02020603050405020304" pitchFamily="18" charset="0"/>
              </a:rPr>
              <a:t>* from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T1 Right </a:t>
            </a:r>
            <a:r>
              <a:rPr lang="en-US" b="1" dirty="0">
                <a:latin typeface="Times New Roman" panose="02020603050405020304" pitchFamily="18" charset="0"/>
                <a:cs typeface="Times New Roman" panose="02020603050405020304" pitchFamily="18" charset="0"/>
              </a:rPr>
              <a:t>Join </a:t>
            </a:r>
            <a:r>
              <a:rPr lang="en-US" b="1" dirty="0" smtClean="0">
                <a:latin typeface="Times New Roman" panose="02020603050405020304" pitchFamily="18" charset="0"/>
                <a:cs typeface="Times New Roman" panose="02020603050405020304" pitchFamily="18" charset="0"/>
              </a:rPr>
              <a:t>T2   – </a:t>
            </a:r>
            <a:r>
              <a:rPr lang="en-US" b="1" dirty="0">
                <a:latin typeface="Times New Roman" panose="02020603050405020304" pitchFamily="18" charset="0"/>
                <a:cs typeface="Times New Roman" panose="02020603050405020304" pitchFamily="18" charset="0"/>
              </a:rPr>
              <a:t>Left Table T1 and Right Table </a:t>
            </a:r>
            <a:r>
              <a:rPr lang="en-US" b="1" dirty="0" smtClean="0">
                <a:latin typeface="Times New Roman" panose="02020603050405020304" pitchFamily="18" charset="0"/>
                <a:cs typeface="Times New Roman" panose="02020603050405020304" pitchFamily="18" charset="0"/>
              </a:rPr>
              <a:t>T2</a:t>
            </a:r>
            <a:r>
              <a:rPr lang="en-US" dirty="0" smtClean="0">
                <a:latin typeface="Times New Roman" panose="02020603050405020304" pitchFamily="18" charset="0"/>
                <a:cs typeface="Times New Roman" panose="02020603050405020304" pitchFamily="18" charset="0"/>
              </a:rPr>
              <a:t>On T1.c1=T2.c1 -Equality </a:t>
            </a:r>
            <a:r>
              <a:rPr lang="en-US" dirty="0">
                <a:latin typeface="Times New Roman" panose="02020603050405020304" pitchFamily="18" charset="0"/>
                <a:cs typeface="Times New Roman" panose="02020603050405020304" pitchFamily="18" charset="0"/>
              </a:rPr>
              <a:t>Condition-T1.c1=T2.c1</a:t>
            </a:r>
          </a:p>
        </p:txBody>
      </p:sp>
    </p:spTree>
    <p:extLst>
      <p:ext uri="{BB962C8B-B14F-4D97-AF65-F5344CB8AC3E}">
        <p14:creationId xmlns:p14="http://schemas.microsoft.com/office/powerpoint/2010/main" val="25390705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D786DFF3-AD67-4DC2-A407-28226105645B}"/>
              </a:ext>
            </a:extLst>
          </p:cNvPr>
          <p:cNvGraphicFramePr>
            <a:graphicFrameLocks noGrp="1"/>
          </p:cNvGraphicFramePr>
          <p:nvPr>
            <p:ph idx="1"/>
            <p:extLst>
              <p:ext uri="{D42A27DB-BD31-4B8C-83A1-F6EECF244321}">
                <p14:modId xmlns:p14="http://schemas.microsoft.com/office/powerpoint/2010/main" val="4288460528"/>
              </p:ext>
            </p:extLst>
          </p:nvPr>
        </p:nvGraphicFramePr>
        <p:xfrm>
          <a:off x="1211540" y="2288621"/>
          <a:ext cx="4143230" cy="3116296"/>
        </p:xfrm>
        <a:graphic>
          <a:graphicData uri="http://schemas.openxmlformats.org/drawingml/2006/table">
            <a:tbl>
              <a:tblPr firstRow="1" bandRow="1">
                <a:tableStyleId>{5C22544A-7EE6-4342-B048-85BDC9FD1C3A}</a:tableStyleId>
              </a:tblPr>
              <a:tblGrid>
                <a:gridCol w="2071615">
                  <a:extLst>
                    <a:ext uri="{9D8B030D-6E8A-4147-A177-3AD203B41FA5}">
                      <a16:colId xmlns:a16="http://schemas.microsoft.com/office/drawing/2014/main" xmlns="" val="4019573275"/>
                    </a:ext>
                  </a:extLst>
                </a:gridCol>
                <a:gridCol w="2071615">
                  <a:extLst>
                    <a:ext uri="{9D8B030D-6E8A-4147-A177-3AD203B41FA5}">
                      <a16:colId xmlns:a16="http://schemas.microsoft.com/office/drawing/2014/main" xmlns="" val="2615740788"/>
                    </a:ext>
                  </a:extLst>
                </a:gridCol>
              </a:tblGrid>
              <a:tr h="779074">
                <a:tc>
                  <a:txBody>
                    <a:bodyPr/>
                    <a:lstStyle/>
                    <a:p>
                      <a:r>
                        <a:rPr lang="en-US" dirty="0"/>
                        <a:t>C1</a:t>
                      </a:r>
                      <a:endParaRPr lang="en-US" b="1" dirty="0"/>
                    </a:p>
                  </a:txBody>
                  <a:tcPr/>
                </a:tc>
                <a:tc>
                  <a:txBody>
                    <a:bodyPr/>
                    <a:lstStyle/>
                    <a:p>
                      <a:r>
                        <a:rPr lang="en-US" dirty="0"/>
                        <a:t>C2</a:t>
                      </a:r>
                    </a:p>
                  </a:txBody>
                  <a:tcPr/>
                </a:tc>
                <a:extLst>
                  <a:ext uri="{0D108BD9-81ED-4DB2-BD59-A6C34878D82A}">
                    <a16:rowId xmlns:a16="http://schemas.microsoft.com/office/drawing/2014/main" xmlns="" val="4206505055"/>
                  </a:ext>
                </a:extLst>
              </a:tr>
              <a:tr h="779074">
                <a:tc>
                  <a:txBody>
                    <a:bodyPr/>
                    <a:lstStyle/>
                    <a:p>
                      <a:r>
                        <a:rPr lang="en-US" dirty="0"/>
                        <a:t>1</a:t>
                      </a:r>
                      <a:endParaRPr lang="en-US" b="1" dirty="0"/>
                    </a:p>
                  </a:txBody>
                  <a:tcPr/>
                </a:tc>
                <a:tc>
                  <a:txBody>
                    <a:bodyPr/>
                    <a:lstStyle/>
                    <a:p>
                      <a:r>
                        <a:rPr lang="en-US" dirty="0"/>
                        <a:t>A</a:t>
                      </a:r>
                    </a:p>
                  </a:txBody>
                  <a:tcPr/>
                </a:tc>
                <a:extLst>
                  <a:ext uri="{0D108BD9-81ED-4DB2-BD59-A6C34878D82A}">
                    <a16:rowId xmlns:a16="http://schemas.microsoft.com/office/drawing/2014/main" xmlns="" val="3963259713"/>
                  </a:ext>
                </a:extLst>
              </a:tr>
              <a:tr h="77907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xmlns="" val="1187912437"/>
                  </a:ext>
                </a:extLst>
              </a:tr>
              <a:tr h="779074">
                <a:tc>
                  <a:txBody>
                    <a:bodyPr/>
                    <a:lstStyle/>
                    <a:p>
                      <a:r>
                        <a:rPr lang="en-US" dirty="0"/>
                        <a:t>3</a:t>
                      </a:r>
                    </a:p>
                  </a:txBody>
                  <a:tcPr/>
                </a:tc>
                <a:tc>
                  <a:txBody>
                    <a:bodyPr/>
                    <a:lstStyle/>
                    <a:p>
                      <a:r>
                        <a:rPr lang="en-US" dirty="0"/>
                        <a:t>c</a:t>
                      </a:r>
                    </a:p>
                  </a:txBody>
                  <a:tcPr/>
                </a:tc>
                <a:extLst>
                  <a:ext uri="{0D108BD9-81ED-4DB2-BD59-A6C34878D82A}">
                    <a16:rowId xmlns:a16="http://schemas.microsoft.com/office/drawing/2014/main" xmlns="" val="2794737301"/>
                  </a:ext>
                </a:extLst>
              </a:tr>
            </a:tbl>
          </a:graphicData>
        </a:graphic>
      </p:graphicFrame>
      <p:sp>
        <p:nvSpPr>
          <p:cNvPr id="5" name="Oval 4">
            <a:extLst>
              <a:ext uri="{FF2B5EF4-FFF2-40B4-BE49-F238E27FC236}">
                <a16:creationId xmlns:a16="http://schemas.microsoft.com/office/drawing/2014/main" xmlns="" id="{5FB8913D-764B-4F6D-946E-5DBA50209204}"/>
              </a:ext>
            </a:extLst>
          </p:cNvPr>
          <p:cNvSpPr/>
          <p:nvPr/>
        </p:nvSpPr>
        <p:spPr>
          <a:xfrm>
            <a:off x="2489703" y="1312210"/>
            <a:ext cx="1568796" cy="5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T1</a:t>
            </a:r>
          </a:p>
        </p:txBody>
      </p:sp>
      <p:graphicFrame>
        <p:nvGraphicFramePr>
          <p:cNvPr id="6" name="Table 4">
            <a:extLst>
              <a:ext uri="{FF2B5EF4-FFF2-40B4-BE49-F238E27FC236}">
                <a16:creationId xmlns:a16="http://schemas.microsoft.com/office/drawing/2014/main" xmlns="" id="{832377A3-50EF-4D39-9931-ED712F690685}"/>
              </a:ext>
            </a:extLst>
          </p:cNvPr>
          <p:cNvGraphicFramePr>
            <a:graphicFrameLocks/>
          </p:cNvGraphicFramePr>
          <p:nvPr>
            <p:extLst>
              <p:ext uri="{D42A27DB-BD31-4B8C-83A1-F6EECF244321}">
                <p14:modId xmlns:p14="http://schemas.microsoft.com/office/powerpoint/2010/main" val="3129851874"/>
              </p:ext>
            </p:extLst>
          </p:nvPr>
        </p:nvGraphicFramePr>
        <p:xfrm>
          <a:off x="5581643" y="2283332"/>
          <a:ext cx="4042668" cy="3127444"/>
        </p:xfrm>
        <a:graphic>
          <a:graphicData uri="http://schemas.openxmlformats.org/drawingml/2006/table">
            <a:tbl>
              <a:tblPr firstRow="1" bandRow="1">
                <a:tableStyleId>{5C22544A-7EE6-4342-B048-85BDC9FD1C3A}</a:tableStyleId>
              </a:tblPr>
              <a:tblGrid>
                <a:gridCol w="2021334">
                  <a:extLst>
                    <a:ext uri="{9D8B030D-6E8A-4147-A177-3AD203B41FA5}">
                      <a16:colId xmlns:a16="http://schemas.microsoft.com/office/drawing/2014/main" xmlns="" val="4019573275"/>
                    </a:ext>
                  </a:extLst>
                </a:gridCol>
                <a:gridCol w="2021334">
                  <a:extLst>
                    <a:ext uri="{9D8B030D-6E8A-4147-A177-3AD203B41FA5}">
                      <a16:colId xmlns:a16="http://schemas.microsoft.com/office/drawing/2014/main" xmlns="" val="2615740788"/>
                    </a:ext>
                  </a:extLst>
                </a:gridCol>
              </a:tblGrid>
              <a:tr h="781861">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xmlns="" val="4206505055"/>
                  </a:ext>
                </a:extLst>
              </a:tr>
              <a:tr h="781861">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xmlns="" val="3963259713"/>
                  </a:ext>
                </a:extLst>
              </a:tr>
              <a:tr h="781861">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xmlns="" val="1187912437"/>
                  </a:ext>
                </a:extLst>
              </a:tr>
              <a:tr h="781861">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xmlns="" val="2794737301"/>
                  </a:ext>
                </a:extLst>
              </a:tr>
            </a:tbl>
          </a:graphicData>
        </a:graphic>
      </p:graphicFrame>
      <p:sp>
        <p:nvSpPr>
          <p:cNvPr id="7" name="Oval 6">
            <a:extLst>
              <a:ext uri="{FF2B5EF4-FFF2-40B4-BE49-F238E27FC236}">
                <a16:creationId xmlns:a16="http://schemas.microsoft.com/office/drawing/2014/main" xmlns="" id="{937E1D56-1FFD-492E-9924-AE22B4C651F0}"/>
              </a:ext>
            </a:extLst>
          </p:cNvPr>
          <p:cNvSpPr/>
          <p:nvPr/>
        </p:nvSpPr>
        <p:spPr>
          <a:xfrm>
            <a:off x="6791419" y="1312210"/>
            <a:ext cx="1568796" cy="5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T2</a:t>
            </a:r>
          </a:p>
        </p:txBody>
      </p:sp>
      <p:sp>
        <p:nvSpPr>
          <p:cNvPr id="8" name="TextBox 7">
            <a:extLst>
              <a:ext uri="{FF2B5EF4-FFF2-40B4-BE49-F238E27FC236}">
                <a16:creationId xmlns:a16="http://schemas.microsoft.com/office/drawing/2014/main" xmlns="" id="{8E21040B-2375-4954-B804-97D33CF82811}"/>
              </a:ext>
            </a:extLst>
          </p:cNvPr>
          <p:cNvSpPr txBox="1"/>
          <p:nvPr/>
        </p:nvSpPr>
        <p:spPr>
          <a:xfrm>
            <a:off x="176489" y="5491123"/>
            <a:ext cx="11434109"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Cross Join- The tables are joined without any condition which means every row of 1 table will be joined with every other row of the second table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If T1 has X and T2 has Y rows then T1 cross join with T2 will give you X multiplied by Y</a:t>
            </a:r>
          </a:p>
        </p:txBody>
      </p:sp>
    </p:spTree>
    <p:extLst>
      <p:ext uri="{BB962C8B-B14F-4D97-AF65-F5344CB8AC3E}">
        <p14:creationId xmlns:p14="http://schemas.microsoft.com/office/powerpoint/2010/main" val="21461838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D786DFF3-AD67-4DC2-A407-28226105645B}"/>
              </a:ext>
            </a:extLst>
          </p:cNvPr>
          <p:cNvGraphicFramePr>
            <a:graphicFrameLocks noGrp="1"/>
          </p:cNvGraphicFramePr>
          <p:nvPr>
            <p:ph idx="1"/>
            <p:extLst>
              <p:ext uri="{D42A27DB-BD31-4B8C-83A1-F6EECF244321}">
                <p14:modId xmlns:p14="http://schemas.microsoft.com/office/powerpoint/2010/main" val="3980751684"/>
              </p:ext>
            </p:extLst>
          </p:nvPr>
        </p:nvGraphicFramePr>
        <p:xfrm>
          <a:off x="1211540" y="2288621"/>
          <a:ext cx="4143230" cy="3116296"/>
        </p:xfrm>
        <a:graphic>
          <a:graphicData uri="http://schemas.openxmlformats.org/drawingml/2006/table">
            <a:tbl>
              <a:tblPr firstRow="1" bandRow="1">
                <a:tableStyleId>{5C22544A-7EE6-4342-B048-85BDC9FD1C3A}</a:tableStyleId>
              </a:tblPr>
              <a:tblGrid>
                <a:gridCol w="2071615">
                  <a:extLst>
                    <a:ext uri="{9D8B030D-6E8A-4147-A177-3AD203B41FA5}">
                      <a16:colId xmlns:a16="http://schemas.microsoft.com/office/drawing/2014/main" xmlns="" val="4019573275"/>
                    </a:ext>
                  </a:extLst>
                </a:gridCol>
                <a:gridCol w="2071615">
                  <a:extLst>
                    <a:ext uri="{9D8B030D-6E8A-4147-A177-3AD203B41FA5}">
                      <a16:colId xmlns:a16="http://schemas.microsoft.com/office/drawing/2014/main" xmlns="" val="2615740788"/>
                    </a:ext>
                  </a:extLst>
                </a:gridCol>
              </a:tblGrid>
              <a:tr h="779074">
                <a:tc>
                  <a:txBody>
                    <a:bodyPr/>
                    <a:lstStyle/>
                    <a:p>
                      <a:r>
                        <a:rPr lang="en-US" dirty="0"/>
                        <a:t>C1</a:t>
                      </a:r>
                      <a:endParaRPr lang="en-US" b="1" dirty="0"/>
                    </a:p>
                  </a:txBody>
                  <a:tcPr/>
                </a:tc>
                <a:tc>
                  <a:txBody>
                    <a:bodyPr/>
                    <a:lstStyle/>
                    <a:p>
                      <a:r>
                        <a:rPr lang="en-US" dirty="0"/>
                        <a:t>C2</a:t>
                      </a:r>
                    </a:p>
                  </a:txBody>
                  <a:tcPr/>
                </a:tc>
                <a:extLst>
                  <a:ext uri="{0D108BD9-81ED-4DB2-BD59-A6C34878D82A}">
                    <a16:rowId xmlns:a16="http://schemas.microsoft.com/office/drawing/2014/main" xmlns="" val="4206505055"/>
                  </a:ext>
                </a:extLst>
              </a:tr>
              <a:tr h="779074">
                <a:tc>
                  <a:txBody>
                    <a:bodyPr/>
                    <a:lstStyle/>
                    <a:p>
                      <a:r>
                        <a:rPr lang="en-US" dirty="0"/>
                        <a:t>1</a:t>
                      </a:r>
                      <a:endParaRPr lang="en-US" b="1" dirty="0"/>
                    </a:p>
                  </a:txBody>
                  <a:tcPr/>
                </a:tc>
                <a:tc>
                  <a:txBody>
                    <a:bodyPr/>
                    <a:lstStyle/>
                    <a:p>
                      <a:r>
                        <a:rPr lang="en-US" dirty="0"/>
                        <a:t>A</a:t>
                      </a:r>
                    </a:p>
                  </a:txBody>
                  <a:tcPr/>
                </a:tc>
                <a:extLst>
                  <a:ext uri="{0D108BD9-81ED-4DB2-BD59-A6C34878D82A}">
                    <a16:rowId xmlns:a16="http://schemas.microsoft.com/office/drawing/2014/main" xmlns="" val="3963259713"/>
                  </a:ext>
                </a:extLst>
              </a:tr>
              <a:tr h="77907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xmlns="" val="1187912437"/>
                  </a:ext>
                </a:extLst>
              </a:tr>
              <a:tr h="779074">
                <a:tc>
                  <a:txBody>
                    <a:bodyPr/>
                    <a:lstStyle/>
                    <a:p>
                      <a:r>
                        <a:rPr lang="en-US" dirty="0"/>
                        <a:t>3</a:t>
                      </a:r>
                    </a:p>
                  </a:txBody>
                  <a:tcPr/>
                </a:tc>
                <a:tc>
                  <a:txBody>
                    <a:bodyPr/>
                    <a:lstStyle/>
                    <a:p>
                      <a:r>
                        <a:rPr lang="en-US" dirty="0"/>
                        <a:t>c</a:t>
                      </a:r>
                    </a:p>
                  </a:txBody>
                  <a:tcPr/>
                </a:tc>
                <a:extLst>
                  <a:ext uri="{0D108BD9-81ED-4DB2-BD59-A6C34878D82A}">
                    <a16:rowId xmlns:a16="http://schemas.microsoft.com/office/drawing/2014/main" xmlns="" val="2794737301"/>
                  </a:ext>
                </a:extLst>
              </a:tr>
            </a:tbl>
          </a:graphicData>
        </a:graphic>
      </p:graphicFrame>
      <p:sp>
        <p:nvSpPr>
          <p:cNvPr id="5" name="Oval 4">
            <a:extLst>
              <a:ext uri="{FF2B5EF4-FFF2-40B4-BE49-F238E27FC236}">
                <a16:creationId xmlns:a16="http://schemas.microsoft.com/office/drawing/2014/main" xmlns="" id="{5FB8913D-764B-4F6D-946E-5DBA50209204}"/>
              </a:ext>
            </a:extLst>
          </p:cNvPr>
          <p:cNvSpPr/>
          <p:nvPr/>
        </p:nvSpPr>
        <p:spPr>
          <a:xfrm>
            <a:off x="2489703" y="1312210"/>
            <a:ext cx="1568796" cy="5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T1</a:t>
            </a:r>
          </a:p>
        </p:txBody>
      </p:sp>
      <p:graphicFrame>
        <p:nvGraphicFramePr>
          <p:cNvPr id="6" name="Table 4">
            <a:extLst>
              <a:ext uri="{FF2B5EF4-FFF2-40B4-BE49-F238E27FC236}">
                <a16:creationId xmlns:a16="http://schemas.microsoft.com/office/drawing/2014/main" xmlns="" id="{832377A3-50EF-4D39-9931-ED712F690685}"/>
              </a:ext>
            </a:extLst>
          </p:cNvPr>
          <p:cNvGraphicFramePr>
            <a:graphicFrameLocks/>
          </p:cNvGraphicFramePr>
          <p:nvPr>
            <p:extLst>
              <p:ext uri="{D42A27DB-BD31-4B8C-83A1-F6EECF244321}">
                <p14:modId xmlns:p14="http://schemas.microsoft.com/office/powerpoint/2010/main" val="1784380334"/>
              </p:ext>
            </p:extLst>
          </p:nvPr>
        </p:nvGraphicFramePr>
        <p:xfrm>
          <a:off x="5581643" y="2283332"/>
          <a:ext cx="4042668" cy="3127444"/>
        </p:xfrm>
        <a:graphic>
          <a:graphicData uri="http://schemas.openxmlformats.org/drawingml/2006/table">
            <a:tbl>
              <a:tblPr firstRow="1" bandRow="1">
                <a:tableStyleId>{5C22544A-7EE6-4342-B048-85BDC9FD1C3A}</a:tableStyleId>
              </a:tblPr>
              <a:tblGrid>
                <a:gridCol w="2021334">
                  <a:extLst>
                    <a:ext uri="{9D8B030D-6E8A-4147-A177-3AD203B41FA5}">
                      <a16:colId xmlns:a16="http://schemas.microsoft.com/office/drawing/2014/main" xmlns="" val="4019573275"/>
                    </a:ext>
                  </a:extLst>
                </a:gridCol>
                <a:gridCol w="2021334">
                  <a:extLst>
                    <a:ext uri="{9D8B030D-6E8A-4147-A177-3AD203B41FA5}">
                      <a16:colId xmlns:a16="http://schemas.microsoft.com/office/drawing/2014/main" xmlns="" val="2615740788"/>
                    </a:ext>
                  </a:extLst>
                </a:gridCol>
              </a:tblGrid>
              <a:tr h="781861">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xmlns="" val="4206505055"/>
                  </a:ext>
                </a:extLst>
              </a:tr>
              <a:tr h="781861">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xmlns="" val="3963259713"/>
                  </a:ext>
                </a:extLst>
              </a:tr>
              <a:tr h="781861">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xmlns="" val="1187912437"/>
                  </a:ext>
                </a:extLst>
              </a:tr>
              <a:tr h="781861">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xmlns="" val="2794737301"/>
                  </a:ext>
                </a:extLst>
              </a:tr>
            </a:tbl>
          </a:graphicData>
        </a:graphic>
      </p:graphicFrame>
      <p:sp>
        <p:nvSpPr>
          <p:cNvPr id="7" name="Oval 6">
            <a:extLst>
              <a:ext uri="{FF2B5EF4-FFF2-40B4-BE49-F238E27FC236}">
                <a16:creationId xmlns:a16="http://schemas.microsoft.com/office/drawing/2014/main" xmlns="" id="{937E1D56-1FFD-492E-9924-AE22B4C651F0}"/>
              </a:ext>
            </a:extLst>
          </p:cNvPr>
          <p:cNvSpPr/>
          <p:nvPr/>
        </p:nvSpPr>
        <p:spPr>
          <a:xfrm>
            <a:off x="6791419" y="1312210"/>
            <a:ext cx="1568796" cy="58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T2</a:t>
            </a:r>
          </a:p>
        </p:txBody>
      </p:sp>
      <p:sp>
        <p:nvSpPr>
          <p:cNvPr id="8" name="TextBox 7">
            <a:extLst>
              <a:ext uri="{FF2B5EF4-FFF2-40B4-BE49-F238E27FC236}">
                <a16:creationId xmlns:a16="http://schemas.microsoft.com/office/drawing/2014/main" xmlns="" id="{8E21040B-2375-4954-B804-97D33CF82811}"/>
              </a:ext>
            </a:extLst>
          </p:cNvPr>
          <p:cNvSpPr txBox="1"/>
          <p:nvPr/>
        </p:nvSpPr>
        <p:spPr>
          <a:xfrm>
            <a:off x="176489" y="5491123"/>
            <a:ext cx="11434109"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Full Outer Join- In Left Outer Join we join the two tables based on some </a:t>
            </a:r>
            <a:r>
              <a:rPr lang="en-US" b="1" dirty="0">
                <a:latin typeface="Times New Roman" panose="02020603050405020304" pitchFamily="18" charset="0"/>
                <a:cs typeface="Times New Roman" panose="02020603050405020304" pitchFamily="18" charset="0"/>
              </a:rPr>
              <a:t>equality condition</a:t>
            </a:r>
            <a:r>
              <a:rPr lang="en-US" dirty="0">
                <a:latin typeface="Times New Roman" panose="02020603050405020304" pitchFamily="18" charset="0"/>
                <a:cs typeface="Times New Roman" panose="02020603050405020304" pitchFamily="18" charset="0"/>
              </a:rPr>
              <a:t>. Full Outer join returns matching rows and also</a:t>
            </a:r>
            <a:r>
              <a:rPr lang="en-US" b="1" dirty="0">
                <a:latin typeface="Times New Roman" panose="02020603050405020304" pitchFamily="18" charset="0"/>
                <a:cs typeface="Times New Roman" panose="02020603050405020304" pitchFamily="18" charset="0"/>
              </a:rPr>
              <a:t> left over rows from both the Right table and left table</a:t>
            </a:r>
          </a:p>
          <a:p>
            <a:r>
              <a:rPr lang="en-US" b="1" dirty="0">
                <a:latin typeface="Times New Roman" panose="02020603050405020304" pitchFamily="18" charset="0"/>
                <a:cs typeface="Times New Roman" panose="02020603050405020304" pitchFamily="18" charset="0"/>
              </a:rPr>
              <a:t>Not Supported in MySQL</a:t>
            </a:r>
          </a:p>
          <a:p>
            <a:r>
              <a:rPr lang="en-US" dirty="0">
                <a:latin typeface="Times New Roman" panose="02020603050405020304" pitchFamily="18" charset="0"/>
                <a:cs typeface="Times New Roman" panose="02020603050405020304" pitchFamily="18" charset="0"/>
              </a:rPr>
              <a:t>Select  * from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T1 </a:t>
            </a:r>
            <a:r>
              <a:rPr lang="en-US" b="1" dirty="0">
                <a:latin typeface="Times New Roman" panose="02020603050405020304" pitchFamily="18" charset="0"/>
                <a:cs typeface="Times New Roman" panose="02020603050405020304" pitchFamily="18" charset="0"/>
              </a:rPr>
              <a:t>Full Join T2– Left Table T1 and Right Table </a:t>
            </a:r>
            <a:r>
              <a:rPr lang="en-US" b="1" dirty="0" smtClean="0">
                <a:latin typeface="Times New Roman" panose="02020603050405020304" pitchFamily="18" charset="0"/>
                <a:cs typeface="Times New Roman" panose="02020603050405020304" pitchFamily="18" charset="0"/>
              </a:rPr>
              <a:t>T2 </a:t>
            </a:r>
            <a:r>
              <a:rPr lang="en-US" dirty="0" smtClean="0">
                <a:latin typeface="Times New Roman" panose="02020603050405020304" pitchFamily="18" charset="0"/>
                <a:cs typeface="Times New Roman" panose="02020603050405020304" pitchFamily="18" charset="0"/>
              </a:rPr>
              <a:t>On T1.c1=T2.c1</a:t>
            </a:r>
            <a:endParaRPr lang="en-US"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31640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Set Operators</a:t>
            </a:r>
          </a:p>
        </p:txBody>
      </p:sp>
      <p:sp>
        <p:nvSpPr>
          <p:cNvPr id="3" name="Content Placeholder 2"/>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Union</a:t>
            </a:r>
          </a:p>
          <a:p>
            <a:r>
              <a:rPr lang="en-US" dirty="0">
                <a:solidFill>
                  <a:schemeClr val="tx1"/>
                </a:solidFill>
                <a:latin typeface="Times New Roman" panose="02020603050405020304" pitchFamily="18" charset="0"/>
                <a:cs typeface="Times New Roman" panose="02020603050405020304" pitchFamily="18" charset="0"/>
              </a:rPr>
              <a:t>Union all</a:t>
            </a:r>
          </a:p>
          <a:p>
            <a:r>
              <a:rPr lang="en-US" dirty="0" smtClean="0">
                <a:solidFill>
                  <a:schemeClr val="tx1"/>
                </a:solidFill>
                <a:latin typeface="Times New Roman" panose="02020603050405020304" pitchFamily="18" charset="0"/>
                <a:cs typeface="Times New Roman" panose="02020603050405020304" pitchFamily="18" charset="0"/>
              </a:rPr>
              <a:t>Intersect</a:t>
            </a:r>
          </a:p>
          <a:p>
            <a:r>
              <a:rPr lang="en-US" dirty="0" smtClean="0">
                <a:solidFill>
                  <a:schemeClr val="tx1"/>
                </a:solidFill>
                <a:latin typeface="Times New Roman" panose="02020603050405020304" pitchFamily="18" charset="0"/>
                <a:cs typeface="Times New Roman" panose="02020603050405020304" pitchFamily="18" charset="0"/>
              </a:rPr>
              <a:t>Minus – </a:t>
            </a:r>
            <a:r>
              <a:rPr lang="en-US" dirty="0">
                <a:solidFill>
                  <a:schemeClr val="tx1"/>
                </a:solidFill>
                <a:latin typeface="Times New Roman" panose="02020603050405020304" pitchFamily="18" charset="0"/>
                <a:cs typeface="Times New Roman" panose="02020603050405020304" pitchFamily="18" charset="0"/>
              </a:rPr>
              <a:t>Not </a:t>
            </a:r>
            <a:r>
              <a:rPr lang="en-US" dirty="0" smtClean="0">
                <a:solidFill>
                  <a:schemeClr val="tx1"/>
                </a:solidFill>
                <a:latin typeface="Times New Roman" panose="02020603050405020304" pitchFamily="18" charset="0"/>
                <a:cs typeface="Times New Roman" panose="02020603050405020304" pitchFamily="18" charset="0"/>
              </a:rPr>
              <a:t>Supported in MySQL ---</a:t>
            </a:r>
            <a:r>
              <a:rPr lang="en-US"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dirty="0" smtClean="0">
                <a:solidFill>
                  <a:schemeClr val="tx1"/>
                </a:solidFill>
                <a:latin typeface="Times New Roman" panose="02020603050405020304" pitchFamily="18" charset="0"/>
                <a:cs typeface="Times New Roman" panose="02020603050405020304" pitchFamily="18" charset="0"/>
              </a:rPr>
              <a:t> Except</a:t>
            </a:r>
            <a:r>
              <a:rPr lang="en-US" dirty="0">
                <a:solidFill>
                  <a:schemeClr val="tx1"/>
                </a:solidFill>
                <a:latin typeface="Times New Roman" panose="02020603050405020304" pitchFamily="18" charset="0"/>
                <a:cs typeface="Times New Roman" panose="02020603050405020304" pitchFamily="18" charset="0"/>
              </a:rPr>
              <a:t> Supported in MySQL </a:t>
            </a:r>
          </a:p>
        </p:txBody>
      </p:sp>
    </p:spTree>
    <p:extLst>
      <p:ext uri="{BB962C8B-B14F-4D97-AF65-F5344CB8AC3E}">
        <p14:creationId xmlns:p14="http://schemas.microsoft.com/office/powerpoint/2010/main" val="399865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601" y="937454"/>
            <a:ext cx="8761413" cy="706964"/>
          </a:xfrm>
        </p:spPr>
        <p:txBody>
          <a:bodyPr/>
          <a:lstStyle/>
          <a:p>
            <a:r>
              <a:rPr lang="en-US" dirty="0" smtClean="0">
                <a:latin typeface="Times New Roman" panose="02020603050405020304" pitchFamily="18" charset="0"/>
                <a:cs typeface="Times New Roman" panose="02020603050405020304" pitchFamily="18" charset="0"/>
              </a:rPr>
              <a:t>Different RDBMS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56602" y="2322843"/>
            <a:ext cx="8761412" cy="3416300"/>
          </a:xfrm>
        </p:spPr>
        <p:txBody>
          <a:bodyPr>
            <a:normAutofit/>
          </a:bodyPr>
          <a:lstStyle/>
          <a:p>
            <a:r>
              <a:rPr lang="en-US" dirty="0">
                <a:latin typeface="Times New Roman" panose="02020603050405020304" pitchFamily="18" charset="0"/>
                <a:cs typeface="Times New Roman" panose="02020603050405020304" pitchFamily="18" charset="0"/>
              </a:rPr>
              <a:t>Oracle – Owned by Oracle – Licensed ORDBMS</a:t>
            </a:r>
          </a:p>
          <a:p>
            <a:r>
              <a:rPr lang="en-US" dirty="0">
                <a:latin typeface="Times New Roman" panose="02020603050405020304" pitchFamily="18" charset="0"/>
                <a:cs typeface="Times New Roman" panose="02020603050405020304" pitchFamily="18" charset="0"/>
              </a:rPr>
              <a:t>SQL Server – Microsoft- Licensed RDBMS</a:t>
            </a:r>
          </a:p>
          <a:p>
            <a:r>
              <a:rPr lang="en-US" dirty="0" err="1" smtClean="0">
                <a:latin typeface="Times New Roman" panose="02020603050405020304" pitchFamily="18" charset="0"/>
                <a:cs typeface="Times New Roman" panose="02020603050405020304" pitchFamily="18" charset="0"/>
              </a:rPr>
              <a:t>NoSQL</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Databases- </a:t>
            </a:r>
            <a:r>
              <a:rPr lang="en-US" dirty="0" err="1">
                <a:latin typeface="Times New Roman" panose="02020603050405020304" pitchFamily="18" charset="0"/>
                <a:cs typeface="Times New Roman" panose="02020603050405020304" pitchFamily="18" charset="0"/>
              </a:rPr>
              <a:t>MongoDB</a:t>
            </a:r>
            <a:r>
              <a:rPr lang="en-US" dirty="0">
                <a:latin typeface="Times New Roman" panose="02020603050405020304" pitchFamily="18" charset="0"/>
                <a:cs typeface="Times New Roman" panose="02020603050405020304" pitchFamily="18" charset="0"/>
              </a:rPr>
              <a:t> etc.</a:t>
            </a:r>
          </a:p>
          <a:p>
            <a:r>
              <a:rPr lang="en-US" dirty="0" err="1">
                <a:latin typeface="Times New Roman" panose="02020603050405020304" pitchFamily="18" charset="0"/>
                <a:cs typeface="Times New Roman" panose="02020603050405020304" pitchFamily="18" charset="0"/>
              </a:rPr>
              <a:t>Postgres</a:t>
            </a:r>
            <a:r>
              <a:rPr lang="en-US" dirty="0">
                <a:latin typeface="Times New Roman" panose="02020603050405020304" pitchFamily="18" charset="0"/>
                <a:cs typeface="Times New Roman" panose="02020603050405020304" pitchFamily="18" charset="0"/>
              </a:rPr>
              <a:t>- Enterprise DB- </a:t>
            </a:r>
            <a:r>
              <a:rPr lang="en-US" dirty="0" err="1">
                <a:latin typeface="Times New Roman" panose="02020603050405020304" pitchFamily="18" charset="0"/>
                <a:cs typeface="Times New Roman" panose="02020603050405020304" pitchFamily="18" charset="0"/>
              </a:rPr>
              <a:t>Opensource</a:t>
            </a:r>
            <a:r>
              <a:rPr lang="en-US" dirty="0">
                <a:latin typeface="Times New Roman" panose="02020603050405020304" pitchFamily="18" charset="0"/>
                <a:cs typeface="Times New Roman" panose="02020603050405020304" pitchFamily="18" charset="0"/>
              </a:rPr>
              <a:t> ORDBMS(Free)</a:t>
            </a:r>
          </a:p>
          <a:p>
            <a:r>
              <a:rPr lang="en-US" dirty="0">
                <a:latin typeface="Times New Roman" panose="02020603050405020304" pitchFamily="18" charset="0"/>
                <a:cs typeface="Times New Roman" panose="02020603050405020304" pitchFamily="18" charset="0"/>
              </a:rPr>
              <a:t>MySQL – Oracle</a:t>
            </a:r>
          </a:p>
          <a:p>
            <a:pPr lvl="1"/>
            <a:r>
              <a:rPr lang="en-US" b="1" dirty="0">
                <a:latin typeface="Times New Roman" panose="02020603050405020304" pitchFamily="18" charset="0"/>
                <a:cs typeface="Times New Roman" panose="02020603050405020304" pitchFamily="18" charset="0"/>
              </a:rPr>
              <a:t>Community Edition- Open Source(Free to use)</a:t>
            </a:r>
          </a:p>
          <a:p>
            <a:pPr lvl="1"/>
            <a:r>
              <a:rPr lang="en-US" b="1" dirty="0">
                <a:latin typeface="Times New Roman" panose="02020603050405020304" pitchFamily="18" charset="0"/>
                <a:cs typeface="Times New Roman" panose="02020603050405020304" pitchFamily="18" charset="0"/>
              </a:rPr>
              <a:t>If </a:t>
            </a:r>
            <a:r>
              <a:rPr lang="en-US" b="1" dirty="0" err="1">
                <a:latin typeface="Times New Roman" panose="02020603050405020304" pitchFamily="18" charset="0"/>
                <a:cs typeface="Times New Roman" panose="02020603050405020304" pitchFamily="18" charset="0"/>
              </a:rPr>
              <a:t>mysql</a:t>
            </a:r>
            <a:r>
              <a:rPr lang="en-US" b="1" dirty="0">
                <a:latin typeface="Times New Roman" panose="02020603050405020304" pitchFamily="18" charset="0"/>
                <a:cs typeface="Times New Roman" panose="02020603050405020304" pitchFamily="18" charset="0"/>
              </a:rPr>
              <a:t> is embedded in some application and you are selling that application then you need to pay licensing to oracle for </a:t>
            </a:r>
            <a:r>
              <a:rPr lang="en-US" b="1" dirty="0" err="1">
                <a:latin typeface="Times New Roman" panose="02020603050405020304" pitchFamily="18" charset="0"/>
                <a:cs typeface="Times New Roman" panose="02020603050405020304" pitchFamily="18" charset="0"/>
              </a:rPr>
              <a:t>mysql</a:t>
            </a:r>
            <a:endParaRPr lang="en-US"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Enterprise Edition- Licensed by Oracle</a:t>
            </a: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4803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Two Sets A and B</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1,2,3} B</a:t>
            </a:r>
            <a:r>
              <a:rPr lang="en-US" dirty="0">
                <a:latin typeface="Times New Roman" panose="02020603050405020304" pitchFamily="18" charset="0"/>
                <a:cs typeface="Times New Roman" panose="02020603050405020304" pitchFamily="18" charset="0"/>
              </a:rPr>
              <a:t>={3,4,5}</a:t>
            </a:r>
          </a:p>
        </p:txBody>
      </p:sp>
      <p:sp>
        <p:nvSpPr>
          <p:cNvPr id="3" name="Content Placeholder 2"/>
          <p:cNvSpPr>
            <a:spLocks noGrp="1"/>
          </p:cNvSpPr>
          <p:nvPr>
            <p:ph idx="1"/>
          </p:nvPr>
        </p:nvSpPr>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A Union B= {1,2,3,4,5}– Need to perform sort to remove duplicates</a:t>
            </a:r>
          </a:p>
          <a:p>
            <a:r>
              <a:rPr lang="en-US" dirty="0">
                <a:solidFill>
                  <a:schemeClr val="tx1"/>
                </a:solidFill>
                <a:latin typeface="Times New Roman" panose="02020603050405020304" pitchFamily="18" charset="0"/>
                <a:cs typeface="Times New Roman" panose="02020603050405020304" pitchFamily="18" charset="0"/>
              </a:rPr>
              <a:t>B Union A= {3,4,5,1,2} – Need to perform sort to remove duplicates</a:t>
            </a:r>
          </a:p>
          <a:p>
            <a:r>
              <a:rPr lang="en-US" dirty="0">
                <a:solidFill>
                  <a:schemeClr val="tx1"/>
                </a:solidFill>
                <a:latin typeface="Times New Roman" panose="02020603050405020304" pitchFamily="18" charset="0"/>
                <a:cs typeface="Times New Roman" panose="02020603050405020304" pitchFamily="18" charset="0"/>
              </a:rPr>
              <a:t>A Union All B={1,2,3,3,4,5}- Doesn’t remove duplicates so no sort is required</a:t>
            </a:r>
          </a:p>
          <a:p>
            <a:r>
              <a:rPr lang="en-US" dirty="0">
                <a:solidFill>
                  <a:schemeClr val="tx1"/>
                </a:solidFill>
                <a:latin typeface="Times New Roman" panose="02020603050405020304" pitchFamily="18" charset="0"/>
                <a:cs typeface="Times New Roman" panose="02020603050405020304" pitchFamily="18" charset="0"/>
              </a:rPr>
              <a:t>B Union All A={3,4,5,1,2,3}-- Doesn’t remove duplicates so no sort is required</a:t>
            </a:r>
          </a:p>
          <a:p>
            <a:r>
              <a:rPr lang="en-US" dirty="0">
                <a:solidFill>
                  <a:schemeClr val="tx1"/>
                </a:solidFill>
                <a:latin typeface="Times New Roman" panose="02020603050405020304" pitchFamily="18" charset="0"/>
                <a:cs typeface="Times New Roman" panose="02020603050405020304" pitchFamily="18" charset="0"/>
              </a:rPr>
              <a:t>A Intersect B={3}– just the common elements</a:t>
            </a:r>
          </a:p>
          <a:p>
            <a:r>
              <a:rPr lang="en-US" dirty="0">
                <a:solidFill>
                  <a:schemeClr val="tx1"/>
                </a:solidFill>
                <a:latin typeface="Times New Roman" panose="02020603050405020304" pitchFamily="18" charset="0"/>
                <a:cs typeface="Times New Roman" panose="02020603050405020304" pitchFamily="18" charset="0"/>
              </a:rPr>
              <a:t>B Intersect A={3} – just the common elements</a:t>
            </a:r>
          </a:p>
          <a:p>
            <a:r>
              <a:rPr lang="en-US" dirty="0">
                <a:solidFill>
                  <a:schemeClr val="tx1"/>
                </a:solidFill>
                <a:latin typeface="Times New Roman" panose="02020603050405020304" pitchFamily="18" charset="0"/>
                <a:cs typeface="Times New Roman" panose="02020603050405020304" pitchFamily="18" charset="0"/>
              </a:rPr>
              <a:t>A minus B={1,2}– Elements of A which are not in B</a:t>
            </a:r>
          </a:p>
          <a:p>
            <a:r>
              <a:rPr lang="en-US" dirty="0">
                <a:solidFill>
                  <a:schemeClr val="tx1"/>
                </a:solidFill>
                <a:latin typeface="Times New Roman" panose="02020603050405020304" pitchFamily="18" charset="0"/>
                <a:cs typeface="Times New Roman" panose="02020603050405020304" pitchFamily="18" charset="0"/>
              </a:rPr>
              <a:t>B Minus A= {4,5}- Elements of B which are not in A</a:t>
            </a:r>
          </a:p>
        </p:txBody>
      </p:sp>
    </p:spTree>
    <p:extLst>
      <p:ext uri="{BB962C8B-B14F-4D97-AF65-F5344CB8AC3E}">
        <p14:creationId xmlns:p14="http://schemas.microsoft.com/office/powerpoint/2010/main" val="11120200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Pre-requisites for using Set Operators</a:t>
            </a:r>
          </a:p>
        </p:txBody>
      </p:sp>
      <p:sp>
        <p:nvSpPr>
          <p:cNvPr id="3" name="Content Placeholder 2"/>
          <p:cNvSpPr>
            <a:spLocks noGrp="1"/>
          </p:cNvSpPr>
          <p:nvPr>
            <p:ph idx="1"/>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Both the queries should have same number of columns</a:t>
            </a:r>
          </a:p>
          <a:p>
            <a:r>
              <a:rPr lang="en-US" dirty="0">
                <a:solidFill>
                  <a:schemeClr val="tx1"/>
                </a:solidFill>
                <a:latin typeface="Times New Roman" panose="02020603050405020304" pitchFamily="18" charset="0"/>
                <a:cs typeface="Times New Roman" panose="02020603050405020304" pitchFamily="18" charset="0"/>
              </a:rPr>
              <a:t>Corresponding data types of the columns in both the queries should be same/compatible</a:t>
            </a:r>
          </a:p>
        </p:txBody>
      </p:sp>
    </p:spTree>
    <p:extLst>
      <p:ext uri="{BB962C8B-B14F-4D97-AF65-F5344CB8AC3E}">
        <p14:creationId xmlns:p14="http://schemas.microsoft.com/office/powerpoint/2010/main" val="15048053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Aggregate Functions</a:t>
            </a:r>
          </a:p>
        </p:txBody>
      </p:sp>
      <p:sp>
        <p:nvSpPr>
          <p:cNvPr id="3" name="Content Placeholder 2"/>
          <p:cNvSpPr>
            <a:spLocks noGrp="1"/>
          </p:cNvSpPr>
          <p:nvPr>
            <p:ph idx="1"/>
          </p:nvPr>
        </p:nvSpPr>
        <p:spPr>
          <a:xfrm>
            <a:off x="982939" y="2232307"/>
            <a:ext cx="9165996" cy="4159439"/>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Aggregate functions in SQL are functions that operate on a set of values and return a single value summarizing the data in that set. These functions are commonly used with the GROUP BY clause to perform calculations on groups of rows rather than individual rows.</a:t>
            </a:r>
          </a:p>
          <a:p>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Count- works on all data types</a:t>
            </a:r>
          </a:p>
          <a:p>
            <a:pPr lvl="1"/>
            <a:r>
              <a:rPr lang="en-US" dirty="0" smtClean="0">
                <a:solidFill>
                  <a:schemeClr val="tx1"/>
                </a:solidFill>
                <a:latin typeface="Times New Roman" panose="02020603050405020304" pitchFamily="18" charset="0"/>
                <a:cs typeface="Times New Roman" panose="02020603050405020304" pitchFamily="18" charset="0"/>
              </a:rPr>
              <a:t>Count(*)/count(1) will count number of records in the table</a:t>
            </a:r>
          </a:p>
          <a:p>
            <a:pPr lvl="1"/>
            <a:r>
              <a:rPr lang="en-US" dirty="0" smtClean="0">
                <a:solidFill>
                  <a:schemeClr val="tx1"/>
                </a:solidFill>
                <a:latin typeface="Times New Roman" panose="02020603050405020304" pitchFamily="18" charset="0"/>
                <a:cs typeface="Times New Roman" panose="02020603050405020304" pitchFamily="18" charset="0"/>
              </a:rPr>
              <a:t>Count(</a:t>
            </a:r>
            <a:r>
              <a:rPr lang="en-US" dirty="0" err="1" smtClean="0">
                <a:solidFill>
                  <a:schemeClr val="tx1"/>
                </a:solidFill>
                <a:latin typeface="Times New Roman" panose="02020603050405020304" pitchFamily="18" charset="0"/>
                <a:cs typeface="Times New Roman" panose="02020603050405020304" pitchFamily="18" charset="0"/>
              </a:rPr>
              <a:t>col_name</a:t>
            </a:r>
            <a:r>
              <a:rPr lang="en-US" dirty="0" smtClean="0">
                <a:solidFill>
                  <a:schemeClr val="tx1"/>
                </a:solidFill>
                <a:latin typeface="Times New Roman" panose="02020603050405020304" pitchFamily="18" charset="0"/>
                <a:cs typeface="Times New Roman" panose="02020603050405020304" pitchFamily="18" charset="0"/>
              </a:rPr>
              <a:t>) will count the number of not null values in the column of that table</a:t>
            </a:r>
          </a:p>
          <a:p>
            <a:r>
              <a:rPr lang="en-US" dirty="0" smtClean="0">
                <a:solidFill>
                  <a:schemeClr val="tx1"/>
                </a:solidFill>
                <a:latin typeface="Times New Roman" panose="02020603050405020304" pitchFamily="18" charset="0"/>
                <a:cs typeface="Times New Roman" panose="02020603050405020304" pitchFamily="18" charset="0"/>
              </a:rPr>
              <a:t>Sum- Works only with numeric data types</a:t>
            </a:r>
          </a:p>
          <a:p>
            <a:r>
              <a:rPr lang="en-US" dirty="0" smtClean="0">
                <a:solidFill>
                  <a:schemeClr val="tx1"/>
                </a:solidFill>
                <a:latin typeface="Times New Roman" panose="02020603050405020304" pitchFamily="18" charset="0"/>
                <a:cs typeface="Times New Roman" panose="02020603050405020304" pitchFamily="18" charset="0"/>
              </a:rPr>
              <a:t>Max- works with all data types</a:t>
            </a:r>
          </a:p>
          <a:p>
            <a:r>
              <a:rPr lang="en-US" dirty="0" smtClean="0">
                <a:solidFill>
                  <a:schemeClr val="tx1"/>
                </a:solidFill>
                <a:latin typeface="Times New Roman" panose="02020603050405020304" pitchFamily="18" charset="0"/>
                <a:cs typeface="Times New Roman" panose="02020603050405020304" pitchFamily="18" charset="0"/>
              </a:rPr>
              <a:t>Min- works with all data types</a:t>
            </a:r>
          </a:p>
          <a:p>
            <a:r>
              <a:rPr lang="en-US" dirty="0" err="1" smtClean="0">
                <a:solidFill>
                  <a:schemeClr val="tx1"/>
                </a:solidFill>
                <a:latin typeface="Times New Roman" panose="02020603050405020304" pitchFamily="18" charset="0"/>
                <a:cs typeface="Times New Roman" panose="02020603050405020304" pitchFamily="18" charset="0"/>
              </a:rPr>
              <a:t>Avg</a:t>
            </a:r>
            <a:r>
              <a:rPr lang="en-US" dirty="0" smtClean="0">
                <a:solidFill>
                  <a:schemeClr val="tx1"/>
                </a:solidFill>
                <a:latin typeface="Times New Roman" panose="02020603050405020304" pitchFamily="18" charset="0"/>
                <a:cs typeface="Times New Roman" panose="02020603050405020304" pitchFamily="18" charset="0"/>
              </a:rPr>
              <a:t>- only numeric fields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4335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Aggregate Functions</a:t>
            </a:r>
          </a:p>
        </p:txBody>
      </p:sp>
      <p:sp>
        <p:nvSpPr>
          <p:cNvPr id="3" name="Content Placeholder 2"/>
          <p:cNvSpPr>
            <a:spLocks noGrp="1"/>
          </p:cNvSpPr>
          <p:nvPr>
            <p:ph idx="1"/>
          </p:nvPr>
        </p:nvSpPr>
        <p:spPr>
          <a:xfrm>
            <a:off x="896293" y="2498756"/>
            <a:ext cx="9020074" cy="3521044"/>
          </a:xfrm>
        </p:spPr>
        <p:txBody>
          <a:bodyPr>
            <a:normAutofit/>
          </a:bodyPr>
          <a:lstStyle/>
          <a:p>
            <a:pPr marL="0" indent="0">
              <a:buNone/>
            </a:pP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COUNT</a:t>
            </a:r>
            <a:r>
              <a:rPr lang="en-US" dirty="0">
                <a:solidFill>
                  <a:schemeClr val="tx1"/>
                </a:solidFill>
                <a:latin typeface="Times New Roman" panose="02020603050405020304" pitchFamily="18" charset="0"/>
                <a:cs typeface="Times New Roman" panose="02020603050405020304" pitchFamily="18" charset="0"/>
              </a:rPr>
              <a:t>(): Counts the number of rows in a result set, or the number of non-null values in a column.</a:t>
            </a:r>
          </a:p>
          <a:p>
            <a:r>
              <a:rPr lang="en-US" dirty="0">
                <a:solidFill>
                  <a:schemeClr val="tx1"/>
                </a:solidFill>
                <a:latin typeface="Times New Roman" panose="02020603050405020304" pitchFamily="18" charset="0"/>
                <a:cs typeface="Times New Roman" panose="02020603050405020304" pitchFamily="18" charset="0"/>
              </a:rPr>
              <a:t>SUM(): Calculates the sum of values in a column.</a:t>
            </a:r>
          </a:p>
          <a:p>
            <a:r>
              <a:rPr lang="en-US" dirty="0">
                <a:solidFill>
                  <a:schemeClr val="tx1"/>
                </a:solidFill>
                <a:latin typeface="Times New Roman" panose="02020603050405020304" pitchFamily="18" charset="0"/>
                <a:cs typeface="Times New Roman" panose="02020603050405020304" pitchFamily="18" charset="0"/>
              </a:rPr>
              <a:t>AVG(): Calculates the average of values in a column.</a:t>
            </a:r>
          </a:p>
          <a:p>
            <a:r>
              <a:rPr lang="en-US" dirty="0">
                <a:solidFill>
                  <a:schemeClr val="tx1"/>
                </a:solidFill>
                <a:latin typeface="Times New Roman" panose="02020603050405020304" pitchFamily="18" charset="0"/>
                <a:cs typeface="Times New Roman" panose="02020603050405020304" pitchFamily="18" charset="0"/>
              </a:rPr>
              <a:t>MIN(): Finds the minimum value in a column.</a:t>
            </a:r>
          </a:p>
          <a:p>
            <a:r>
              <a:rPr lang="en-US" dirty="0">
                <a:solidFill>
                  <a:schemeClr val="tx1"/>
                </a:solidFill>
                <a:latin typeface="Times New Roman" panose="02020603050405020304" pitchFamily="18" charset="0"/>
                <a:cs typeface="Times New Roman" panose="02020603050405020304" pitchFamily="18" charset="0"/>
              </a:rPr>
              <a:t>MAX(): Finds the maximum value in a column.</a:t>
            </a:r>
          </a:p>
        </p:txBody>
      </p:sp>
    </p:spTree>
    <p:extLst>
      <p:ext uri="{BB962C8B-B14F-4D97-AF65-F5344CB8AC3E}">
        <p14:creationId xmlns:p14="http://schemas.microsoft.com/office/powerpoint/2010/main" val="32922954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Group by Clause</a:t>
            </a:r>
          </a:p>
        </p:txBody>
      </p:sp>
      <p:sp>
        <p:nvSpPr>
          <p:cNvPr id="3" name="Content Placeholder 2"/>
          <p:cNvSpPr>
            <a:spLocks noGrp="1"/>
          </p:cNvSpPr>
          <p:nvPr>
            <p:ph idx="1"/>
          </p:nvPr>
        </p:nvSpPr>
        <p:spPr>
          <a:xfrm>
            <a:off x="756602" y="2123666"/>
            <a:ext cx="9817846" cy="4177545"/>
          </a:xfrm>
        </p:spPr>
        <p:txBody>
          <a:bodyPr>
            <a:normAutofit lnSpcReduction="10000"/>
          </a:bodyPr>
          <a:lstStyle/>
          <a:p>
            <a:r>
              <a:rPr lang="en-US" b="1" dirty="0">
                <a:solidFill>
                  <a:schemeClr val="tx1"/>
                </a:solidFill>
                <a:latin typeface="Times New Roman" panose="02020603050405020304" pitchFamily="18" charset="0"/>
                <a:cs typeface="Times New Roman" panose="02020603050405020304" pitchFamily="18" charset="0"/>
              </a:rPr>
              <a:t>Grouping Rows:</a:t>
            </a:r>
          </a:p>
          <a:p>
            <a:r>
              <a:rPr lang="en-US" b="1" dirty="0">
                <a:solidFill>
                  <a:schemeClr val="tx1"/>
                </a:solidFill>
                <a:latin typeface="Times New Roman" panose="02020603050405020304" pitchFamily="18" charset="0"/>
                <a:cs typeface="Times New Roman" panose="02020603050405020304" pitchFamily="18" charset="0"/>
              </a:rPr>
              <a:t>When you use GROUP BY in a query, the result set is divided into groups of rows where the values of the specified column(s) are the same. Rows with identical values in the specified column(s) are grouped together.</a:t>
            </a:r>
          </a:p>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Aggregating Data:</a:t>
            </a:r>
          </a:p>
          <a:p>
            <a:r>
              <a:rPr lang="en-US" b="1" dirty="0">
                <a:solidFill>
                  <a:schemeClr val="tx1"/>
                </a:solidFill>
                <a:latin typeface="Times New Roman" panose="02020603050405020304" pitchFamily="18" charset="0"/>
                <a:cs typeface="Times New Roman" panose="02020603050405020304" pitchFamily="18" charset="0"/>
              </a:rPr>
              <a:t>Once the rows are grouped, aggregate functions can be applied to each group to calculate summary statistics or perform calculations based on the grouped data.</a:t>
            </a:r>
          </a:p>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Summary Rows:</a:t>
            </a:r>
          </a:p>
          <a:p>
            <a:r>
              <a:rPr lang="en-US" b="1" dirty="0">
                <a:solidFill>
                  <a:schemeClr val="tx1"/>
                </a:solidFill>
                <a:latin typeface="Times New Roman" panose="02020603050405020304" pitchFamily="18" charset="0"/>
                <a:cs typeface="Times New Roman" panose="02020603050405020304" pitchFamily="18" charset="0"/>
              </a:rPr>
              <a:t>After the aggregation, each group is represented by a single summary row in the result set. The summary row typically contains the result of the aggregate function applied to the group.</a:t>
            </a:r>
          </a:p>
          <a:p>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4156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079" y="878186"/>
            <a:ext cx="9056287" cy="802446"/>
          </a:xfrm>
        </p:spPr>
        <p:txBody>
          <a:bodyPr/>
          <a:lstStyle/>
          <a:p>
            <a:r>
              <a:rPr lang="en-US" sz="2800" dirty="0" smtClean="0">
                <a:latin typeface="Times New Roman" panose="02020603050405020304" pitchFamily="18" charset="0"/>
                <a:cs typeface="Times New Roman" panose="02020603050405020304" pitchFamily="18" charset="0"/>
              </a:rPr>
              <a:t>Here's a simple example to illustrate the usage of </a:t>
            </a:r>
            <a:r>
              <a:rPr lang="en-US" sz="2400" dirty="0" smtClean="0">
                <a:latin typeface="Times New Roman" panose="02020603050405020304" pitchFamily="18" charset="0"/>
                <a:cs typeface="Times New Roman" panose="02020603050405020304" pitchFamily="18" charset="0"/>
              </a:rPr>
              <a:t>GROUP</a:t>
            </a:r>
            <a:r>
              <a:rPr lang="en-US" sz="2800" dirty="0" smtClean="0">
                <a:latin typeface="Times New Roman" panose="02020603050405020304" pitchFamily="18" charset="0"/>
                <a:cs typeface="Times New Roman" panose="02020603050405020304" pitchFamily="18" charset="0"/>
              </a:rPr>
              <a:t> BY:</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2673" y="2267893"/>
            <a:ext cx="10547287" cy="4590107"/>
          </a:xfrm>
        </p:spPr>
        <p:txBody>
          <a:bodyPr>
            <a:normAutofit fontScale="92500" lnSpcReduction="20000"/>
          </a:bodyPr>
          <a:lstStyle/>
          <a:p>
            <a:r>
              <a:rPr lang="en-US" b="1" dirty="0">
                <a:solidFill>
                  <a:schemeClr val="tx1"/>
                </a:solidFill>
                <a:latin typeface="Times New Roman" panose="02020603050405020304" pitchFamily="18" charset="0"/>
                <a:cs typeface="Times New Roman" panose="02020603050405020304" pitchFamily="18" charset="0"/>
              </a:rPr>
              <a:t>Suppose we have a table named orders with columns </a:t>
            </a:r>
            <a:r>
              <a:rPr lang="en-US" b="1" dirty="0" err="1">
                <a:solidFill>
                  <a:schemeClr val="tx1"/>
                </a:solidFill>
                <a:latin typeface="Times New Roman" panose="02020603050405020304" pitchFamily="18" charset="0"/>
                <a:cs typeface="Times New Roman" panose="02020603050405020304" pitchFamily="18" charset="0"/>
              </a:rPr>
              <a:t>customer_id</a:t>
            </a:r>
            <a:r>
              <a:rPr lang="en-US" b="1" dirty="0">
                <a:solidFill>
                  <a:schemeClr val="tx1"/>
                </a:solidFill>
                <a:latin typeface="Times New Roman" panose="02020603050405020304" pitchFamily="18" charset="0"/>
                <a:cs typeface="Times New Roman" panose="02020603050405020304" pitchFamily="18" charset="0"/>
              </a:rPr>
              <a:t>, product, and quantity. We want to find the total quantity of each product ordered:</a:t>
            </a:r>
          </a:p>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SELECT product, SUM(quantity) AS </a:t>
            </a:r>
            <a:r>
              <a:rPr lang="en-US" b="1" dirty="0" err="1" smtClean="0">
                <a:solidFill>
                  <a:schemeClr val="tx1"/>
                </a:solidFill>
                <a:latin typeface="Times New Roman" panose="02020603050405020304" pitchFamily="18" charset="0"/>
                <a:cs typeface="Times New Roman" panose="02020603050405020304" pitchFamily="18" charset="0"/>
              </a:rPr>
              <a:t>total_quantity</a:t>
            </a:r>
            <a:r>
              <a:rPr lang="en-US" b="1" dirty="0" smtClean="0">
                <a:solidFill>
                  <a:schemeClr val="tx1"/>
                </a:solidFill>
                <a:latin typeface="Times New Roman" panose="02020603050405020304" pitchFamily="18" charset="0"/>
                <a:cs typeface="Times New Roman" panose="02020603050405020304" pitchFamily="18" charset="0"/>
              </a:rPr>
              <a:t>  FROM orders GROUP </a:t>
            </a:r>
            <a:r>
              <a:rPr lang="en-US" b="1" dirty="0">
                <a:solidFill>
                  <a:schemeClr val="tx1"/>
                </a:solidFill>
                <a:latin typeface="Times New Roman" panose="02020603050405020304" pitchFamily="18" charset="0"/>
                <a:cs typeface="Times New Roman" panose="02020603050405020304" pitchFamily="18" charset="0"/>
              </a:rPr>
              <a:t>BY product;</a:t>
            </a:r>
          </a:p>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In this query</a:t>
            </a:r>
            <a:r>
              <a:rPr lang="en-US" b="1" dirty="0" smtClean="0">
                <a:solidFill>
                  <a:schemeClr val="tx1"/>
                </a:solidFill>
                <a:latin typeface="Times New Roman" panose="02020603050405020304" pitchFamily="18" charset="0"/>
                <a:cs typeface="Times New Roman" panose="02020603050405020304" pitchFamily="18" charset="0"/>
              </a:rPr>
              <a:t>:</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We specify GROUP BY product, which means that rows with the same value in the product column will be grouped together.</a:t>
            </a:r>
          </a:p>
          <a:p>
            <a:r>
              <a:rPr lang="en-US" b="1" dirty="0">
                <a:solidFill>
                  <a:schemeClr val="tx1"/>
                </a:solidFill>
                <a:latin typeface="Times New Roman" panose="02020603050405020304" pitchFamily="18" charset="0"/>
                <a:cs typeface="Times New Roman" panose="02020603050405020304" pitchFamily="18" charset="0"/>
              </a:rPr>
              <a:t>The SUM(quantity) function is applied to each group of rows, calculating the total quantity of each product ordered.</a:t>
            </a:r>
          </a:p>
          <a:p>
            <a:r>
              <a:rPr lang="en-US" b="1" dirty="0">
                <a:solidFill>
                  <a:schemeClr val="tx1"/>
                </a:solidFill>
                <a:latin typeface="Times New Roman" panose="02020603050405020304" pitchFamily="18" charset="0"/>
                <a:cs typeface="Times New Roman" panose="02020603050405020304" pitchFamily="18" charset="0"/>
              </a:rPr>
              <a:t>The result set will contain one row for each unique product, with the </a:t>
            </a:r>
            <a:r>
              <a:rPr lang="en-US" b="1" dirty="0" err="1">
                <a:solidFill>
                  <a:schemeClr val="tx1"/>
                </a:solidFill>
                <a:latin typeface="Times New Roman" panose="02020603050405020304" pitchFamily="18" charset="0"/>
                <a:cs typeface="Times New Roman" panose="02020603050405020304" pitchFamily="18" charset="0"/>
              </a:rPr>
              <a:t>total_quantity</a:t>
            </a:r>
            <a:r>
              <a:rPr lang="en-US" b="1" dirty="0">
                <a:solidFill>
                  <a:schemeClr val="tx1"/>
                </a:solidFill>
                <a:latin typeface="Times New Roman" panose="02020603050405020304" pitchFamily="18" charset="0"/>
                <a:cs typeface="Times New Roman" panose="02020603050405020304" pitchFamily="18" charset="0"/>
              </a:rPr>
              <a:t> representing the sum of quantities for that product across all orders.</a:t>
            </a:r>
          </a:p>
          <a:p>
            <a:r>
              <a:rPr lang="en-US" b="1" dirty="0">
                <a:solidFill>
                  <a:schemeClr val="tx1"/>
                </a:solidFill>
                <a:latin typeface="Times New Roman" panose="02020603050405020304" pitchFamily="18" charset="0"/>
                <a:cs typeface="Times New Roman" panose="02020603050405020304" pitchFamily="18" charset="0"/>
              </a:rPr>
              <a:t>It's important to note that when using GROUP BY, any columns included in the SELECT clause that are not part of an aggregate function must be included in the GROUP BY clause. Otherwise, the query will produce an error. This ensures that each row in the result set corresponds to a single group.</a:t>
            </a:r>
          </a:p>
        </p:txBody>
      </p:sp>
    </p:spTree>
    <p:extLst>
      <p:ext uri="{BB962C8B-B14F-4D97-AF65-F5344CB8AC3E}">
        <p14:creationId xmlns:p14="http://schemas.microsoft.com/office/powerpoint/2010/main" val="31013663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Having clause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0246" y="2222625"/>
            <a:ext cx="10954693" cy="4635375"/>
          </a:xfrm>
        </p:spPr>
        <p:txBody>
          <a:bodyPr>
            <a:normAutofit fontScale="92500" lnSpcReduction="10000"/>
          </a:bodyPr>
          <a:lstStyle/>
          <a:p>
            <a:r>
              <a:rPr lang="en-US" dirty="0">
                <a:solidFill>
                  <a:schemeClr val="tx1"/>
                </a:solidFill>
                <a:latin typeface="Times New Roman" panose="02020603050405020304" pitchFamily="18" charset="0"/>
                <a:cs typeface="Times New Roman" panose="02020603050405020304" pitchFamily="18" charset="0"/>
              </a:rPr>
              <a:t>The HAVING clause in SQL is used to filter the results of a GROUP BY clause based on specified conditions. While the WHERE clause filters individual rows before they are grouped, the HAVING clause filters groups of rows after they have been grouped by the GROUP BY clause and after the aggregate functions have been applied.</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Here's how HAVING works</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Filtering Grouped Data:</a:t>
            </a:r>
          </a:p>
          <a:p>
            <a:r>
              <a:rPr lang="en-US" dirty="0">
                <a:solidFill>
                  <a:schemeClr val="tx1"/>
                </a:solidFill>
                <a:latin typeface="Times New Roman" panose="02020603050405020304" pitchFamily="18" charset="0"/>
                <a:cs typeface="Times New Roman" panose="02020603050405020304" pitchFamily="18" charset="0"/>
              </a:rPr>
              <a:t>After grouping rows using the GROUP BY clause and applying aggregate functions, the HAVING clause allows you to filter the groups based on specified conditions</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Aggregate Functions:</a:t>
            </a:r>
          </a:p>
          <a:p>
            <a:r>
              <a:rPr lang="en-US" dirty="0">
                <a:solidFill>
                  <a:schemeClr val="tx1"/>
                </a:solidFill>
                <a:latin typeface="Times New Roman" panose="02020603050405020304" pitchFamily="18" charset="0"/>
                <a:cs typeface="Times New Roman" panose="02020603050405020304" pitchFamily="18" charset="0"/>
              </a:rPr>
              <a:t>Since the HAVING clause operates on grouped data, it can reference aggregate functions such as SUM, AVG, COUNT, etc., as well as aliases defined in the SELECT clause</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Conditions:</a:t>
            </a:r>
          </a:p>
          <a:p>
            <a:r>
              <a:rPr lang="en-US" dirty="0">
                <a:solidFill>
                  <a:schemeClr val="tx1"/>
                </a:solidFill>
                <a:latin typeface="Times New Roman" panose="02020603050405020304" pitchFamily="18" charset="0"/>
                <a:cs typeface="Times New Roman" panose="02020603050405020304" pitchFamily="18" charset="0"/>
              </a:rPr>
              <a:t>Conditions specified in the HAVING clause are evaluated against each group, and only groups that satisfy the conditions will be included in the result set.</a:t>
            </a:r>
          </a:p>
        </p:txBody>
      </p:sp>
    </p:spTree>
    <p:extLst>
      <p:ext uri="{BB962C8B-B14F-4D97-AF65-F5344CB8AC3E}">
        <p14:creationId xmlns:p14="http://schemas.microsoft.com/office/powerpoint/2010/main" val="41345035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865" y="923453"/>
            <a:ext cx="9092501" cy="757179"/>
          </a:xfrm>
        </p:spPr>
        <p:txBody>
          <a:bodyPr/>
          <a:lstStyle/>
          <a:p>
            <a:r>
              <a:rPr lang="en-US" sz="2800" dirty="0">
                <a:latin typeface="Times New Roman" panose="02020603050405020304" pitchFamily="18" charset="0"/>
                <a:cs typeface="Times New Roman" panose="02020603050405020304" pitchFamily="18" charset="0"/>
              </a:rPr>
              <a:t>Here's a simple example to illustrate the usage of HAVING:</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3743" y="2249786"/>
            <a:ext cx="11407366" cy="4608214"/>
          </a:xfrm>
        </p:spPr>
        <p:txBody>
          <a:bodyPr>
            <a:normAutofit/>
          </a:bodyPr>
          <a:lstStyle/>
          <a:p>
            <a:r>
              <a:rPr lang="en-US" dirty="0" smtClean="0">
                <a:solidFill>
                  <a:schemeClr val="tx1"/>
                </a:solidFill>
                <a:latin typeface="Times New Roman" panose="02020603050405020304" pitchFamily="18" charset="0"/>
                <a:cs typeface="Times New Roman" panose="02020603050405020304" pitchFamily="18" charset="0"/>
              </a:rPr>
              <a:t>Suppose </a:t>
            </a:r>
            <a:r>
              <a:rPr lang="en-US" dirty="0">
                <a:solidFill>
                  <a:schemeClr val="tx1"/>
                </a:solidFill>
                <a:latin typeface="Times New Roman" panose="02020603050405020304" pitchFamily="18" charset="0"/>
                <a:cs typeface="Times New Roman" panose="02020603050405020304" pitchFamily="18" charset="0"/>
              </a:rPr>
              <a:t>we have a table named orders with columns </a:t>
            </a:r>
            <a:r>
              <a:rPr lang="en-US" dirty="0" err="1">
                <a:solidFill>
                  <a:schemeClr val="tx1"/>
                </a:solidFill>
                <a:latin typeface="Times New Roman" panose="02020603050405020304" pitchFamily="18" charset="0"/>
                <a:cs typeface="Times New Roman" panose="02020603050405020304" pitchFamily="18" charset="0"/>
              </a:rPr>
              <a:t>customer_id</a:t>
            </a:r>
            <a:r>
              <a:rPr lang="en-US" dirty="0">
                <a:solidFill>
                  <a:schemeClr val="tx1"/>
                </a:solidFill>
                <a:latin typeface="Times New Roman" panose="02020603050405020304" pitchFamily="18" charset="0"/>
                <a:cs typeface="Times New Roman" panose="02020603050405020304" pitchFamily="18" charset="0"/>
              </a:rPr>
              <a:t>, product, and quantity. We want to find the total quantity of each product ordered, but only for products where the total quantity is greater than 100:</a:t>
            </a:r>
          </a:p>
          <a:p>
            <a:r>
              <a:rPr lang="en-US" dirty="0">
                <a:solidFill>
                  <a:schemeClr val="tx1"/>
                </a:solidFill>
                <a:latin typeface="Times New Roman" panose="02020603050405020304" pitchFamily="18" charset="0"/>
                <a:cs typeface="Times New Roman" panose="02020603050405020304" pitchFamily="18" charset="0"/>
              </a:rPr>
              <a:t>SELECT product, SUM(quantity) AS </a:t>
            </a:r>
            <a:r>
              <a:rPr lang="en-US" dirty="0" err="1" smtClean="0">
                <a:solidFill>
                  <a:schemeClr val="tx1"/>
                </a:solidFill>
                <a:latin typeface="Times New Roman" panose="02020603050405020304" pitchFamily="18" charset="0"/>
                <a:cs typeface="Times New Roman" panose="02020603050405020304" pitchFamily="18" charset="0"/>
              </a:rPr>
              <a:t>total_quantity</a:t>
            </a:r>
            <a:r>
              <a:rPr lang="en-US" dirty="0" smtClean="0">
                <a:solidFill>
                  <a:schemeClr val="tx1"/>
                </a:solidFill>
                <a:latin typeface="Times New Roman" panose="02020603050405020304" pitchFamily="18" charset="0"/>
                <a:cs typeface="Times New Roman" panose="02020603050405020304" pitchFamily="18" charset="0"/>
              </a:rPr>
              <a:t> FROM orders GROUP </a:t>
            </a:r>
            <a:r>
              <a:rPr lang="en-US" dirty="0">
                <a:solidFill>
                  <a:schemeClr val="tx1"/>
                </a:solidFill>
                <a:latin typeface="Times New Roman" panose="02020603050405020304" pitchFamily="18" charset="0"/>
                <a:cs typeface="Times New Roman" panose="02020603050405020304" pitchFamily="18" charset="0"/>
              </a:rPr>
              <a:t>BY </a:t>
            </a:r>
            <a:r>
              <a:rPr lang="en-US" dirty="0" smtClean="0">
                <a:solidFill>
                  <a:schemeClr val="tx1"/>
                </a:solidFill>
                <a:latin typeface="Times New Roman" panose="02020603050405020304" pitchFamily="18" charset="0"/>
                <a:cs typeface="Times New Roman" panose="02020603050405020304" pitchFamily="18" charset="0"/>
              </a:rPr>
              <a:t>product HAVING </a:t>
            </a:r>
            <a:r>
              <a:rPr lang="en-US" dirty="0">
                <a:solidFill>
                  <a:schemeClr val="tx1"/>
                </a:solidFill>
                <a:latin typeface="Times New Roman" panose="02020603050405020304" pitchFamily="18" charset="0"/>
                <a:cs typeface="Times New Roman" panose="02020603050405020304" pitchFamily="18" charset="0"/>
              </a:rPr>
              <a:t>SUM(quantity) &gt; 100</a:t>
            </a:r>
            <a:r>
              <a:rPr lang="en-US" dirty="0" smtClean="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In this query</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We first group the rows by the product column using GROUP BY product.</a:t>
            </a:r>
          </a:p>
          <a:p>
            <a:r>
              <a:rPr lang="en-US" dirty="0">
                <a:solidFill>
                  <a:schemeClr val="tx1"/>
                </a:solidFill>
                <a:latin typeface="Times New Roman" panose="02020603050405020304" pitchFamily="18" charset="0"/>
                <a:cs typeface="Times New Roman" panose="02020603050405020304" pitchFamily="18" charset="0"/>
              </a:rPr>
              <a:t>The SUM(quantity) function is applied to each group to calculate the total quantity of each product ordered.</a:t>
            </a:r>
          </a:p>
          <a:p>
            <a:r>
              <a:rPr lang="en-US" dirty="0">
                <a:solidFill>
                  <a:schemeClr val="tx1"/>
                </a:solidFill>
                <a:latin typeface="Times New Roman" panose="02020603050405020304" pitchFamily="18" charset="0"/>
                <a:cs typeface="Times New Roman" panose="02020603050405020304" pitchFamily="18" charset="0"/>
              </a:rPr>
              <a:t>The HAVING clause filters the grouped results, selecting only those groups where the sum of quantities (SUM(quantity)) is greater than 100.</a:t>
            </a:r>
          </a:p>
          <a:p>
            <a:r>
              <a:rPr lang="en-US" dirty="0">
                <a:solidFill>
                  <a:schemeClr val="tx1"/>
                </a:solidFill>
                <a:latin typeface="Times New Roman" panose="02020603050405020304" pitchFamily="18" charset="0"/>
                <a:cs typeface="Times New Roman" panose="02020603050405020304" pitchFamily="18" charset="0"/>
              </a:rPr>
              <a:t>The result set will contain one row for each unique product, but only for products where the total quantity ordered exceeds 100.</a:t>
            </a: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27279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083" y="946507"/>
            <a:ext cx="8761413" cy="706964"/>
          </a:xfrm>
        </p:spPr>
        <p:txBody>
          <a:bodyPr/>
          <a:lstStyle/>
          <a:p>
            <a:r>
              <a:rPr lang="en-US" dirty="0" smtClean="0">
                <a:latin typeface="Times New Roman" panose="02020603050405020304" pitchFamily="18" charset="0"/>
                <a:cs typeface="Times New Roman" panose="02020603050405020304" pitchFamily="18" charset="0"/>
              </a:rPr>
              <a:t>Where Clause </a:t>
            </a:r>
            <a:r>
              <a:rPr lang="en-US" dirty="0" err="1">
                <a:latin typeface="Times New Roman" panose="02020603050405020304" pitchFamily="18" charset="0"/>
                <a:cs typeface="Times New Roman" panose="02020603050405020304" pitchFamily="18" charset="0"/>
              </a:rPr>
              <a:t>V</a:t>
            </a:r>
            <a:r>
              <a:rPr lang="en-US" dirty="0" err="1"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Having Clause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083" y="2603500"/>
            <a:ext cx="8761412" cy="3416300"/>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WHERE </a:t>
            </a:r>
            <a:r>
              <a:rPr lang="en-US" dirty="0" smtClean="0">
                <a:solidFill>
                  <a:schemeClr val="tx1"/>
                </a:solidFill>
                <a:latin typeface="Times New Roman" panose="02020603050405020304" pitchFamily="18" charset="0"/>
                <a:cs typeface="Times New Roman" panose="02020603050405020304" pitchFamily="18" charset="0"/>
              </a:rPr>
              <a:t>Clause:</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The WHERE clause is used to filter rows from the result set based on specified conditions.</a:t>
            </a:r>
          </a:p>
          <a:p>
            <a:r>
              <a:rPr lang="en-US" dirty="0">
                <a:solidFill>
                  <a:schemeClr val="tx1"/>
                </a:solidFill>
                <a:latin typeface="Times New Roman" panose="02020603050405020304" pitchFamily="18" charset="0"/>
                <a:cs typeface="Times New Roman" panose="02020603050405020304" pitchFamily="18" charset="0"/>
              </a:rPr>
              <a:t>It is applied before the rows are grouped (if using GROUP BY) and before any aggregate functions are calculated.</a:t>
            </a:r>
          </a:p>
          <a:p>
            <a:r>
              <a:rPr lang="en-US" dirty="0">
                <a:solidFill>
                  <a:schemeClr val="tx1"/>
                </a:solidFill>
                <a:latin typeface="Times New Roman" panose="02020603050405020304" pitchFamily="18" charset="0"/>
                <a:cs typeface="Times New Roman" panose="02020603050405020304" pitchFamily="18" charset="0"/>
              </a:rPr>
              <a:t>The WHERE clause is typically used to filter individual rows based on column values.</a:t>
            </a:r>
          </a:p>
          <a:p>
            <a:r>
              <a:rPr lang="en-US" dirty="0">
                <a:solidFill>
                  <a:schemeClr val="tx1"/>
                </a:solidFill>
                <a:latin typeface="Times New Roman" panose="02020603050405020304" pitchFamily="18" charset="0"/>
                <a:cs typeface="Times New Roman" panose="02020603050405020304" pitchFamily="18" charset="0"/>
              </a:rPr>
              <a:t>It cannot be used to filter based on aggregated results or calculated fields.</a:t>
            </a:r>
          </a:p>
        </p:txBody>
      </p:sp>
    </p:spTree>
    <p:extLst>
      <p:ext uri="{BB962C8B-B14F-4D97-AF65-F5344CB8AC3E}">
        <p14:creationId xmlns:p14="http://schemas.microsoft.com/office/powerpoint/2010/main" val="17885510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601" y="964615"/>
            <a:ext cx="8761413" cy="706964"/>
          </a:xfrm>
        </p:spPr>
        <p:txBody>
          <a:bodyPr/>
          <a:lstStyle/>
          <a:p>
            <a:r>
              <a:rPr lang="en-US" dirty="0">
                <a:latin typeface="Times New Roman" panose="02020603050405020304" pitchFamily="18" charset="0"/>
                <a:cs typeface="Times New Roman" panose="02020603050405020304" pitchFamily="18" charset="0"/>
              </a:rPr>
              <a:t>Where Clause </a:t>
            </a:r>
            <a:r>
              <a:rPr lang="en-US" dirty="0" err="1">
                <a:latin typeface="Times New Roman" panose="02020603050405020304" pitchFamily="18" charset="0"/>
                <a:cs typeface="Times New Roman" panose="02020603050405020304" pitchFamily="18" charset="0"/>
              </a:rPr>
              <a:t>Vs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Having </a:t>
            </a:r>
            <a:r>
              <a:rPr lang="en-US" dirty="0">
                <a:latin typeface="Times New Roman" panose="02020603050405020304" pitchFamily="18" charset="0"/>
                <a:cs typeface="Times New Roman" panose="02020603050405020304" pitchFamily="18" charset="0"/>
              </a:rPr>
              <a:t>Clause</a:t>
            </a:r>
          </a:p>
        </p:txBody>
      </p:sp>
      <p:sp>
        <p:nvSpPr>
          <p:cNvPr id="3" name="Content Placeholder 2"/>
          <p:cNvSpPr>
            <a:spLocks noGrp="1"/>
          </p:cNvSpPr>
          <p:nvPr>
            <p:ph idx="1"/>
          </p:nvPr>
        </p:nvSpPr>
        <p:spPr>
          <a:xfrm>
            <a:off x="823865" y="2426329"/>
            <a:ext cx="9092502" cy="3593471"/>
          </a:xfrm>
        </p:spPr>
        <p:txBody>
          <a:bodyPr>
            <a:normAutofit/>
          </a:bodyPr>
          <a:lstStyle/>
          <a:p>
            <a:r>
              <a:rPr lang="en-US" dirty="0">
                <a:latin typeface="Times New Roman" panose="02020603050405020304" pitchFamily="18" charset="0"/>
                <a:cs typeface="Times New Roman" panose="02020603050405020304" pitchFamily="18" charset="0"/>
              </a:rPr>
              <a:t>HAVING Clause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HAVING clause is used to filter grouped rows from the result set based on specified conditions.</a:t>
            </a:r>
          </a:p>
          <a:p>
            <a:r>
              <a:rPr lang="en-US" dirty="0">
                <a:latin typeface="Times New Roman" panose="02020603050405020304" pitchFamily="18" charset="0"/>
                <a:cs typeface="Times New Roman" panose="02020603050405020304" pitchFamily="18" charset="0"/>
              </a:rPr>
              <a:t>It is applied after the rows are grouped (if using GROUP BY) and after any aggregate functions are calculated.</a:t>
            </a:r>
          </a:p>
          <a:p>
            <a:r>
              <a:rPr lang="en-US" dirty="0">
                <a:latin typeface="Times New Roman" panose="02020603050405020304" pitchFamily="18" charset="0"/>
                <a:cs typeface="Times New Roman" panose="02020603050405020304" pitchFamily="18" charset="0"/>
              </a:rPr>
              <a:t>The HAVING clause is typically used to filter groups of rows based on aggregated results or calculated fields.</a:t>
            </a:r>
          </a:p>
          <a:p>
            <a:r>
              <a:rPr lang="en-US" dirty="0">
                <a:latin typeface="Times New Roman" panose="02020603050405020304" pitchFamily="18" charset="0"/>
                <a:cs typeface="Times New Roman" panose="02020603050405020304" pitchFamily="18" charset="0"/>
              </a:rPr>
              <a:t>It can only be used in conjunction with the GROUP BY clause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5197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RDBMS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Supports Relationship</a:t>
            </a:r>
          </a:p>
          <a:p>
            <a:r>
              <a:rPr lang="en-US" dirty="0">
                <a:latin typeface="Times New Roman" panose="02020603050405020304" pitchFamily="18" charset="0"/>
                <a:cs typeface="Times New Roman" panose="02020603050405020304" pitchFamily="18" charset="0"/>
              </a:rPr>
              <a:t>All the data is stored in the form of tables (set of rows and columns)</a:t>
            </a:r>
          </a:p>
          <a:p>
            <a:r>
              <a:rPr lang="en-US" dirty="0">
                <a:latin typeface="Times New Roman" panose="02020603050405020304" pitchFamily="18" charset="0"/>
                <a:cs typeface="Times New Roman" panose="02020603050405020304" pitchFamily="18" charset="0"/>
              </a:rPr>
              <a:t>Data can be access in RDMBS using one standard language called as SQL (Structured Query Language)</a:t>
            </a:r>
          </a:p>
          <a:p>
            <a:r>
              <a:rPr lang="en-US" dirty="0">
                <a:latin typeface="Times New Roman" panose="02020603050405020304" pitchFamily="18" charset="0"/>
                <a:cs typeface="Times New Roman" panose="02020603050405020304" pitchFamily="18" charset="0"/>
              </a:rPr>
              <a:t>Secured- only users with permissions can access your data</a:t>
            </a:r>
          </a:p>
          <a:p>
            <a:r>
              <a:rPr lang="en-US" dirty="0">
                <a:latin typeface="Times New Roman" panose="02020603050405020304" pitchFamily="18" charset="0"/>
                <a:cs typeface="Times New Roman" panose="02020603050405020304" pitchFamily="18" charset="0"/>
              </a:rPr>
              <a:t>Supports Transaction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69505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386" y="946508"/>
            <a:ext cx="8761413" cy="706964"/>
          </a:xfrm>
        </p:spPr>
        <p:txBody>
          <a:bodyPr/>
          <a:lstStyle/>
          <a:p>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olumn </a:t>
            </a:r>
            <a:r>
              <a:rPr lang="en-US" dirty="0">
                <a:latin typeface="Times New Roman" panose="02020603050405020304" pitchFamily="18" charset="0"/>
                <a:cs typeface="Times New Roman" panose="02020603050405020304" pitchFamily="18" charset="0"/>
              </a:rPr>
              <a:t>Alias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5513" y="2417275"/>
            <a:ext cx="11280618" cy="3956365"/>
          </a:xfrm>
        </p:spPr>
        <p:txBody>
          <a:bodyPr>
            <a:normAutofit/>
          </a:bodyPr>
          <a:lstStyle/>
          <a:p>
            <a:r>
              <a:rPr lang="en-US" dirty="0" smtClean="0">
                <a:solidFill>
                  <a:schemeClr val="tx1"/>
                </a:solidFill>
                <a:latin typeface="Times New Roman" panose="02020603050405020304" pitchFamily="18" charset="0"/>
                <a:cs typeface="Times New Roman" panose="02020603050405020304" pitchFamily="18" charset="0"/>
              </a:rPr>
              <a:t>A </a:t>
            </a:r>
            <a:r>
              <a:rPr lang="en-US" dirty="0">
                <a:solidFill>
                  <a:schemeClr val="tx1"/>
                </a:solidFill>
                <a:latin typeface="Times New Roman" panose="02020603050405020304" pitchFamily="18" charset="0"/>
                <a:cs typeface="Times New Roman" panose="02020603050405020304" pitchFamily="18" charset="0"/>
              </a:rPr>
              <a:t>column alias is a name given to a column or an expression in the result set of a SQL query.</a:t>
            </a:r>
          </a:p>
          <a:p>
            <a:r>
              <a:rPr lang="en-US" dirty="0">
                <a:solidFill>
                  <a:schemeClr val="tx1"/>
                </a:solidFill>
                <a:latin typeface="Times New Roman" panose="02020603050405020304" pitchFamily="18" charset="0"/>
                <a:cs typeface="Times New Roman" panose="02020603050405020304" pitchFamily="18" charset="0"/>
              </a:rPr>
              <a:t>It allows you to rename the output of a column or an expression to make it more meaningful or readable.</a:t>
            </a:r>
          </a:p>
          <a:p>
            <a:r>
              <a:rPr lang="en-US" dirty="0">
                <a:solidFill>
                  <a:schemeClr val="tx1"/>
                </a:solidFill>
                <a:latin typeface="Times New Roman" panose="02020603050405020304" pitchFamily="18" charset="0"/>
                <a:cs typeface="Times New Roman" panose="02020603050405020304" pitchFamily="18" charset="0"/>
              </a:rPr>
              <a:t>Column aliases are often used when the result set includes calculated fields, to provide a descriptive name for the calculated value.</a:t>
            </a:r>
          </a:p>
          <a:p>
            <a:r>
              <a:rPr lang="en-US" dirty="0">
                <a:solidFill>
                  <a:schemeClr val="tx1"/>
                </a:solidFill>
                <a:latin typeface="Times New Roman" panose="02020603050405020304" pitchFamily="18" charset="0"/>
                <a:cs typeface="Times New Roman" panose="02020603050405020304" pitchFamily="18" charset="0"/>
              </a:rPr>
              <a:t>Column aliases are specified using the AS keyword followed by the desired </a:t>
            </a:r>
            <a:r>
              <a:rPr lang="en-US" dirty="0" smtClean="0">
                <a:solidFill>
                  <a:schemeClr val="tx1"/>
                </a:solidFill>
                <a:latin typeface="Times New Roman" panose="02020603050405020304" pitchFamily="18" charset="0"/>
                <a:cs typeface="Times New Roman" panose="02020603050405020304" pitchFamily="18" charset="0"/>
              </a:rPr>
              <a:t>name.</a:t>
            </a:r>
          </a:p>
          <a:p>
            <a:r>
              <a:rPr lang="en-US" dirty="0">
                <a:solidFill>
                  <a:schemeClr val="tx1"/>
                </a:solidFill>
                <a:latin typeface="Times New Roman" panose="02020603050405020304" pitchFamily="18" charset="0"/>
                <a:cs typeface="Times New Roman" panose="02020603050405020304" pitchFamily="18" charset="0"/>
              </a:rPr>
              <a:t>SELECT </a:t>
            </a:r>
            <a:r>
              <a:rPr lang="en-US" dirty="0" err="1">
                <a:solidFill>
                  <a:schemeClr val="tx1"/>
                </a:solidFill>
                <a:latin typeface="Times New Roman" panose="02020603050405020304" pitchFamily="18" charset="0"/>
                <a:cs typeface="Times New Roman" panose="02020603050405020304" pitchFamily="18" charset="0"/>
              </a:rPr>
              <a:t>first_name</a:t>
            </a:r>
            <a:r>
              <a:rPr lang="en-US" dirty="0">
                <a:solidFill>
                  <a:schemeClr val="tx1"/>
                </a:solidFill>
                <a:latin typeface="Times New Roman" panose="02020603050405020304" pitchFamily="18" charset="0"/>
                <a:cs typeface="Times New Roman" panose="02020603050405020304" pitchFamily="18" charset="0"/>
              </a:rPr>
              <a:t> AS "First Name", </a:t>
            </a:r>
            <a:r>
              <a:rPr lang="en-US" dirty="0" err="1">
                <a:solidFill>
                  <a:schemeClr val="tx1"/>
                </a:solidFill>
                <a:latin typeface="Times New Roman" panose="02020603050405020304" pitchFamily="18" charset="0"/>
                <a:cs typeface="Times New Roman" panose="02020603050405020304" pitchFamily="18" charset="0"/>
              </a:rPr>
              <a:t>last_name</a:t>
            </a:r>
            <a:r>
              <a:rPr lang="en-US" dirty="0">
                <a:solidFill>
                  <a:schemeClr val="tx1"/>
                </a:solidFill>
                <a:latin typeface="Times New Roman" panose="02020603050405020304" pitchFamily="18" charset="0"/>
                <a:cs typeface="Times New Roman" panose="02020603050405020304" pitchFamily="18" charset="0"/>
              </a:rPr>
              <a:t> AS "Last Name", salary * 12 AS "Annual </a:t>
            </a:r>
            <a:r>
              <a:rPr lang="en-US" dirty="0" smtClean="0">
                <a:solidFill>
                  <a:schemeClr val="tx1"/>
                </a:solidFill>
                <a:latin typeface="Times New Roman" panose="02020603050405020304" pitchFamily="18" charset="0"/>
                <a:cs typeface="Times New Roman" panose="02020603050405020304" pitchFamily="18" charset="0"/>
              </a:rPr>
              <a:t>Salary“ FROM </a:t>
            </a:r>
            <a:r>
              <a:rPr lang="en-US" dirty="0">
                <a:solidFill>
                  <a:schemeClr val="tx1"/>
                </a:solidFill>
                <a:latin typeface="Times New Roman" panose="02020603050405020304" pitchFamily="18" charset="0"/>
                <a:cs typeface="Times New Roman" panose="02020603050405020304" pitchFamily="18" charset="0"/>
              </a:rPr>
              <a:t>employees;</a:t>
            </a: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26968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544" y="1000828"/>
            <a:ext cx="8761413" cy="706964"/>
          </a:xfrm>
        </p:spPr>
        <p:txBody>
          <a:bodyPr/>
          <a:lstStyle/>
          <a:p>
            <a:r>
              <a:rPr lang="en-US" dirty="0">
                <a:latin typeface="Times New Roman" panose="02020603050405020304" pitchFamily="18" charset="0"/>
                <a:cs typeface="Times New Roman" panose="02020603050405020304" pitchFamily="18" charset="0"/>
              </a:rPr>
              <a:t>Table Alias:</a:t>
            </a:r>
          </a:p>
        </p:txBody>
      </p:sp>
      <p:sp>
        <p:nvSpPr>
          <p:cNvPr id="3" name="Content Placeholder 2"/>
          <p:cNvSpPr>
            <a:spLocks noGrp="1"/>
          </p:cNvSpPr>
          <p:nvPr>
            <p:ph idx="1"/>
          </p:nvPr>
        </p:nvSpPr>
        <p:spPr>
          <a:xfrm>
            <a:off x="769544" y="2399167"/>
            <a:ext cx="9750582" cy="3874883"/>
          </a:xfrm>
        </p:spPr>
        <p:txBody>
          <a:bodyPr>
            <a:normAutofit/>
          </a:bodyPr>
          <a:lstStyle/>
          <a:p>
            <a:r>
              <a:rPr lang="en-US" dirty="0" smtClean="0">
                <a:solidFill>
                  <a:schemeClr val="tx1"/>
                </a:solidFill>
                <a:latin typeface="Times New Roman" panose="02020603050405020304" pitchFamily="18" charset="0"/>
                <a:cs typeface="Times New Roman" panose="02020603050405020304" pitchFamily="18" charset="0"/>
              </a:rPr>
              <a:t>A </a:t>
            </a:r>
            <a:r>
              <a:rPr lang="en-US" dirty="0">
                <a:solidFill>
                  <a:schemeClr val="tx1"/>
                </a:solidFill>
                <a:latin typeface="Times New Roman" panose="02020603050405020304" pitchFamily="18" charset="0"/>
                <a:cs typeface="Times New Roman" panose="02020603050405020304" pitchFamily="18" charset="0"/>
              </a:rPr>
              <a:t>table alias is a shorthand notation used to reference a table within a SQL query.</a:t>
            </a:r>
          </a:p>
          <a:p>
            <a:r>
              <a:rPr lang="en-US" dirty="0">
                <a:solidFill>
                  <a:schemeClr val="tx1"/>
                </a:solidFill>
                <a:latin typeface="Times New Roman" panose="02020603050405020304" pitchFamily="18" charset="0"/>
                <a:cs typeface="Times New Roman" panose="02020603050405020304" pitchFamily="18" charset="0"/>
              </a:rPr>
              <a:t>It provides a shorter or more convenient way to reference a table, especially when the table name is long or when multiple tables are involved in a query.</a:t>
            </a:r>
          </a:p>
          <a:p>
            <a:r>
              <a:rPr lang="en-US" dirty="0">
                <a:solidFill>
                  <a:schemeClr val="tx1"/>
                </a:solidFill>
                <a:latin typeface="Times New Roman" panose="02020603050405020304" pitchFamily="18" charset="0"/>
                <a:cs typeface="Times New Roman" panose="02020603050405020304" pitchFamily="18" charset="0"/>
              </a:rPr>
              <a:t>Table aliases are specified after the table name in the FROM clause, using the AS keyword followed by the desired alias.</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SELECT </a:t>
            </a:r>
            <a:r>
              <a:rPr lang="en-US" dirty="0" err="1">
                <a:solidFill>
                  <a:schemeClr val="tx1"/>
                </a:solidFill>
                <a:latin typeface="Times New Roman" panose="02020603050405020304" pitchFamily="18" charset="0"/>
                <a:cs typeface="Times New Roman" panose="02020603050405020304" pitchFamily="18" charset="0"/>
              </a:rPr>
              <a:t>e.first_name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e.last_name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d.department_name</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FROM employees AS e</a:t>
            </a:r>
          </a:p>
          <a:p>
            <a:r>
              <a:rPr lang="en-US" dirty="0">
                <a:solidFill>
                  <a:schemeClr val="tx1"/>
                </a:solidFill>
                <a:latin typeface="Times New Roman" panose="02020603050405020304" pitchFamily="18" charset="0"/>
                <a:cs typeface="Times New Roman" panose="02020603050405020304" pitchFamily="18" charset="0"/>
              </a:rPr>
              <a:t>JOIN departments AS d ON </a:t>
            </a:r>
            <a:r>
              <a:rPr lang="en-US" dirty="0" err="1">
                <a:solidFill>
                  <a:schemeClr val="tx1"/>
                </a:solidFill>
                <a:latin typeface="Times New Roman" panose="02020603050405020304" pitchFamily="18" charset="0"/>
                <a:cs typeface="Times New Roman" panose="02020603050405020304" pitchFamily="18" charset="0"/>
              </a:rPr>
              <a:t>e.department_id</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d.department_id</a:t>
            </a:r>
            <a:r>
              <a:rPr lang="en-US"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975001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62" y="973668"/>
            <a:ext cx="8761413" cy="706964"/>
          </a:xfrm>
        </p:spPr>
        <p:txBody>
          <a:bodyPr/>
          <a:lstStyle/>
          <a:p>
            <a:r>
              <a:rPr lang="en-US" dirty="0" smtClean="0">
                <a:latin typeface="Times New Roman" panose="02020603050405020304" pitchFamily="18" charset="0"/>
                <a:cs typeface="Times New Roman" panose="02020603050405020304" pitchFamily="18" charset="0"/>
              </a:rPr>
              <a:t>Order by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8062" y="2199992"/>
            <a:ext cx="11199137" cy="4499572"/>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The ORDER BY clause in SQL is used to sort the result set of a query based on one or more columns. It allows you to specify the order in which the rows should appear in the final result set. The ORDER BY clause can be used with both simple and complex queries to sort the output according to specified criteria.</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Here's how ORDER BY works</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Sorting Rows:</a:t>
            </a:r>
          </a:p>
          <a:p>
            <a:r>
              <a:rPr lang="en-US" dirty="0">
                <a:solidFill>
                  <a:schemeClr val="tx1"/>
                </a:solidFill>
                <a:latin typeface="Times New Roman" panose="02020603050405020304" pitchFamily="18" charset="0"/>
                <a:cs typeface="Times New Roman" panose="02020603050405020304" pitchFamily="18" charset="0"/>
              </a:rPr>
              <a:t>The ORDER BY clause is placed at the end of a SQL query and specifies the columns by which the result set should be sorted. You can sort by one or more columns, and you can specify the sort order (ascending or descending) for each column</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Column Specification:</a:t>
            </a:r>
          </a:p>
          <a:p>
            <a:r>
              <a:rPr lang="en-US" dirty="0">
                <a:solidFill>
                  <a:schemeClr val="tx1"/>
                </a:solidFill>
                <a:latin typeface="Times New Roman" panose="02020603050405020304" pitchFamily="18" charset="0"/>
                <a:cs typeface="Times New Roman" panose="02020603050405020304" pitchFamily="18" charset="0"/>
              </a:rPr>
              <a:t>Each column specified in the ORDER BY clause can be followed by an optional ASC (ascending) or DESC (descending) keyword to specify the sort order. If no sort order is specified, the default is ascending order</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4166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654" y="973668"/>
            <a:ext cx="8761413" cy="706964"/>
          </a:xfrm>
        </p:spPr>
        <p:txBody>
          <a:bodyPr/>
          <a:lstStyle/>
          <a:p>
            <a:r>
              <a:rPr lang="en-US" dirty="0">
                <a:latin typeface="Times New Roman" panose="02020603050405020304" pitchFamily="18" charset="0"/>
                <a:cs typeface="Times New Roman" panose="02020603050405020304" pitchFamily="18" charset="0"/>
              </a:rPr>
              <a:t>O</a:t>
            </a:r>
            <a:r>
              <a:rPr lang="en-US" dirty="0" smtClean="0">
                <a:latin typeface="Times New Roman" panose="02020603050405020304" pitchFamily="18" charset="0"/>
                <a:cs typeface="Times New Roman" panose="02020603050405020304" pitchFamily="18" charset="0"/>
              </a:rPr>
              <a:t>rder by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8063" y="2199992"/>
            <a:ext cx="8211494" cy="4499572"/>
          </a:xfrm>
        </p:spPr>
        <p:txBody>
          <a:bodyPr>
            <a:normAutofit/>
          </a:bodyPr>
          <a:lstStyle/>
          <a:p>
            <a:r>
              <a:rPr lang="en-US" dirty="0" smtClean="0">
                <a:solidFill>
                  <a:schemeClr val="tx1"/>
                </a:solidFill>
                <a:latin typeface="Times New Roman" panose="02020603050405020304" pitchFamily="18" charset="0"/>
                <a:cs typeface="Times New Roman" panose="02020603050405020304" pitchFamily="18" charset="0"/>
              </a:rPr>
              <a:t>Multiple </a:t>
            </a:r>
            <a:r>
              <a:rPr lang="en-US" dirty="0">
                <a:solidFill>
                  <a:schemeClr val="tx1"/>
                </a:solidFill>
                <a:latin typeface="Times New Roman" panose="02020603050405020304" pitchFamily="18" charset="0"/>
                <a:cs typeface="Times New Roman" panose="02020603050405020304" pitchFamily="18" charset="0"/>
              </a:rPr>
              <a:t>Columns:</a:t>
            </a:r>
          </a:p>
          <a:p>
            <a:r>
              <a:rPr lang="en-US" dirty="0">
                <a:solidFill>
                  <a:schemeClr val="tx1"/>
                </a:solidFill>
                <a:latin typeface="Times New Roman" panose="02020603050405020304" pitchFamily="18" charset="0"/>
                <a:cs typeface="Times New Roman" panose="02020603050405020304" pitchFamily="18" charset="0"/>
              </a:rPr>
              <a:t>You can order the result set by multiple columns by separating them with commas in the ORDER BY clause. Rows are sorted first by the first column specified, then by the second column, and so on</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Sorting Rules:</a:t>
            </a:r>
          </a:p>
          <a:p>
            <a:r>
              <a:rPr lang="en-US" dirty="0">
                <a:solidFill>
                  <a:schemeClr val="tx1"/>
                </a:solidFill>
                <a:latin typeface="Times New Roman" panose="02020603050405020304" pitchFamily="18" charset="0"/>
                <a:cs typeface="Times New Roman" panose="02020603050405020304" pitchFamily="18" charset="0"/>
              </a:rPr>
              <a:t>The sorting is performed based on the data type of the column being sorted. For numerical data types, sorting is based on numeric order. For character data types, sorting is based on the alphabetical order of characters.</a:t>
            </a:r>
          </a:p>
        </p:txBody>
      </p:sp>
    </p:spTree>
    <p:extLst>
      <p:ext uri="{BB962C8B-B14F-4D97-AF65-F5344CB8AC3E}">
        <p14:creationId xmlns:p14="http://schemas.microsoft.com/office/powerpoint/2010/main" val="36387052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174" y="973668"/>
            <a:ext cx="8761413" cy="706964"/>
          </a:xfrm>
        </p:spPr>
        <p:txBody>
          <a:bodyPr/>
          <a:lstStyle/>
          <a:p>
            <a:r>
              <a:rPr lang="en-US" sz="2400" dirty="0">
                <a:latin typeface="Times New Roman" panose="02020603050405020304" pitchFamily="18" charset="0"/>
                <a:cs typeface="Times New Roman" panose="02020603050405020304" pitchFamily="18" charset="0"/>
              </a:rPr>
              <a:t>Here's a simple example to illustrate the usage of ORDER BY:</a:t>
            </a:r>
          </a:p>
        </p:txBody>
      </p:sp>
      <p:sp>
        <p:nvSpPr>
          <p:cNvPr id="3" name="Content Placeholder 2"/>
          <p:cNvSpPr>
            <a:spLocks noGrp="1"/>
          </p:cNvSpPr>
          <p:nvPr>
            <p:ph idx="1"/>
          </p:nvPr>
        </p:nvSpPr>
        <p:spPr>
          <a:xfrm>
            <a:off x="684174" y="2259468"/>
            <a:ext cx="10868047" cy="4313348"/>
          </a:xfrm>
        </p:spPr>
        <p:txBody>
          <a:bodyPr/>
          <a:lstStyle/>
          <a:p>
            <a:r>
              <a:rPr lang="en-US" dirty="0">
                <a:solidFill>
                  <a:schemeClr val="tx1"/>
                </a:solidFill>
                <a:latin typeface="Times New Roman" panose="02020603050405020304" pitchFamily="18" charset="0"/>
                <a:cs typeface="Times New Roman" panose="02020603050405020304" pitchFamily="18" charset="0"/>
              </a:rPr>
              <a:t>Suppose we have a table named students with columns </a:t>
            </a:r>
            <a:r>
              <a:rPr lang="en-US" dirty="0" err="1">
                <a:solidFill>
                  <a:schemeClr val="tx1"/>
                </a:solidFill>
                <a:latin typeface="Times New Roman" panose="02020603050405020304" pitchFamily="18" charset="0"/>
                <a:cs typeface="Times New Roman" panose="02020603050405020304" pitchFamily="18" charset="0"/>
              </a:rPr>
              <a:t>student_id</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first_name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last_name</a:t>
            </a:r>
            <a:r>
              <a:rPr lang="en-US" dirty="0">
                <a:solidFill>
                  <a:schemeClr val="tx1"/>
                </a:solidFill>
                <a:latin typeface="Times New Roman" panose="02020603050405020304" pitchFamily="18" charset="0"/>
                <a:cs typeface="Times New Roman" panose="02020603050405020304" pitchFamily="18" charset="0"/>
              </a:rPr>
              <a:t>, and age. We want to retrieve the list of students ordered by their ages in descending order</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SELECT </a:t>
            </a:r>
            <a:r>
              <a:rPr lang="en-US" b="1" dirty="0" smtClean="0">
                <a:solidFill>
                  <a:schemeClr val="tx1"/>
                </a:solidFill>
                <a:latin typeface="Times New Roman" panose="02020603050405020304" pitchFamily="18" charset="0"/>
                <a:cs typeface="Times New Roman" panose="02020603050405020304" pitchFamily="18" charset="0"/>
              </a:rPr>
              <a:t>* FROM students ORDER </a:t>
            </a:r>
            <a:r>
              <a:rPr lang="en-US" b="1" dirty="0">
                <a:solidFill>
                  <a:schemeClr val="tx1"/>
                </a:solidFill>
                <a:latin typeface="Times New Roman" panose="02020603050405020304" pitchFamily="18" charset="0"/>
                <a:cs typeface="Times New Roman" panose="02020603050405020304" pitchFamily="18" charset="0"/>
              </a:rPr>
              <a:t>BY age DESC;</a:t>
            </a:r>
          </a:p>
          <a:p>
            <a:r>
              <a:rPr lang="en-US" dirty="0">
                <a:solidFill>
                  <a:schemeClr val="tx1"/>
                </a:solidFill>
                <a:latin typeface="Times New Roman" panose="02020603050405020304" pitchFamily="18" charset="0"/>
                <a:cs typeface="Times New Roman" panose="02020603050405020304" pitchFamily="18" charset="0"/>
              </a:rPr>
              <a:t>In this query</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We specify ORDER BY age DESC, which means that the result set will be sorted by the age column in descending order.</a:t>
            </a:r>
          </a:p>
          <a:p>
            <a:r>
              <a:rPr lang="en-US" dirty="0">
                <a:solidFill>
                  <a:schemeClr val="tx1"/>
                </a:solidFill>
                <a:latin typeface="Times New Roman" panose="02020603050405020304" pitchFamily="18" charset="0"/>
                <a:cs typeface="Times New Roman" panose="02020603050405020304" pitchFamily="18" charset="0"/>
              </a:rPr>
              <a:t>The result set will contain all columns from the students table, with the rows sorted based on the age column in descending order</a:t>
            </a:r>
            <a:r>
              <a:rPr lang="en-US" dirty="0" smtClean="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You can also order by multiple columns. For example, to sort students first by their age in descending order and then by their last names in ascending order</a:t>
            </a:r>
            <a:r>
              <a:rPr lang="en-US" dirty="0" smtClean="0">
                <a:solidFill>
                  <a:schemeClr val="tx1"/>
                </a:solidFill>
                <a:latin typeface="Times New Roman" panose="02020603050405020304" pitchFamily="18" charset="0"/>
                <a:cs typeface="Times New Roman" panose="02020603050405020304" pitchFamily="18" charset="0"/>
              </a:rPr>
              <a:t>:</a:t>
            </a:r>
          </a:p>
          <a:p>
            <a:r>
              <a:rPr lang="en-US" b="1" dirty="0">
                <a:solidFill>
                  <a:schemeClr val="tx1"/>
                </a:solidFill>
                <a:latin typeface="Times New Roman" panose="02020603050405020304" pitchFamily="18" charset="0"/>
                <a:cs typeface="Times New Roman" panose="02020603050405020304" pitchFamily="18" charset="0"/>
              </a:rPr>
              <a:t>SELECT * FROM students ORDER BY age DESC, </a:t>
            </a:r>
            <a:r>
              <a:rPr lang="en-US" b="1" dirty="0" err="1">
                <a:solidFill>
                  <a:schemeClr val="tx1"/>
                </a:solidFill>
                <a:latin typeface="Times New Roman" panose="02020603050405020304" pitchFamily="18" charset="0"/>
                <a:cs typeface="Times New Roman" panose="02020603050405020304" pitchFamily="18" charset="0"/>
              </a:rPr>
              <a:t>last_name</a:t>
            </a:r>
            <a:r>
              <a:rPr lang="en-US" b="1" dirty="0">
                <a:solidFill>
                  <a:schemeClr val="tx1"/>
                </a:solidFill>
                <a:latin typeface="Times New Roman" panose="02020603050405020304" pitchFamily="18" charset="0"/>
                <a:cs typeface="Times New Roman" panose="02020603050405020304" pitchFamily="18" charset="0"/>
              </a:rPr>
              <a:t> ASC;</a:t>
            </a:r>
          </a:p>
        </p:txBody>
      </p:sp>
    </p:spTree>
    <p:extLst>
      <p:ext uri="{BB962C8B-B14F-4D97-AF65-F5344CB8AC3E}">
        <p14:creationId xmlns:p14="http://schemas.microsoft.com/office/powerpoint/2010/main" val="164050031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013" y="973668"/>
            <a:ext cx="8761413" cy="706964"/>
          </a:xfrm>
        </p:spPr>
        <p:txBody>
          <a:bodyPr/>
          <a:lstStyle/>
          <a:p>
            <a:r>
              <a:rPr lang="en-US" dirty="0">
                <a:latin typeface="Times New Roman" panose="02020603050405020304" pitchFamily="18" charset="0"/>
                <a:cs typeface="Times New Roman" panose="02020603050405020304" pitchFamily="18" charset="0"/>
              </a:rPr>
              <a:t>Sub Queries-</a:t>
            </a:r>
          </a:p>
        </p:txBody>
      </p:sp>
      <p:sp>
        <p:nvSpPr>
          <p:cNvPr id="3" name="Content Placeholder 2"/>
          <p:cNvSpPr>
            <a:spLocks noGrp="1"/>
          </p:cNvSpPr>
          <p:nvPr>
            <p:ph idx="1"/>
          </p:nvPr>
        </p:nvSpPr>
        <p:spPr>
          <a:xfrm>
            <a:off x="588476" y="2340321"/>
            <a:ext cx="11866075" cy="4517679"/>
          </a:xfrm>
        </p:spPr>
        <p:txBody>
          <a:bodyPr>
            <a:normAutofit fontScale="92500" lnSpcReduction="10000"/>
          </a:bodyPr>
          <a:lstStyle/>
          <a:p>
            <a:r>
              <a:rPr lang="en-US" b="1" dirty="0" err="1">
                <a:solidFill>
                  <a:schemeClr val="tx1"/>
                </a:solidFill>
                <a:latin typeface="Times New Roman" panose="02020603050405020304" pitchFamily="18" charset="0"/>
                <a:cs typeface="Times New Roman" panose="02020603050405020304" pitchFamily="18" charset="0"/>
              </a:rPr>
              <a:t>Subqueries</a:t>
            </a:r>
            <a:r>
              <a:rPr lang="en-US" b="1" dirty="0">
                <a:solidFill>
                  <a:schemeClr val="tx1"/>
                </a:solidFill>
                <a:latin typeface="Times New Roman" panose="02020603050405020304" pitchFamily="18" charset="0"/>
                <a:cs typeface="Times New Roman" panose="02020603050405020304" pitchFamily="18" charset="0"/>
              </a:rPr>
              <a:t>, also known as nested queries or inner queries, are SQL queries that are embedded within the context of another query. They allow you to use the result of one query as a part of another query, enabling you to perform more complex operations and retrieve specific subsets of data from the database</a:t>
            </a:r>
            <a:r>
              <a:rPr lang="en-US" b="1" dirty="0" smtClean="0">
                <a:solidFill>
                  <a:schemeClr val="tx1"/>
                </a:solidFill>
                <a:latin typeface="Times New Roman" panose="02020603050405020304" pitchFamily="18" charset="0"/>
                <a:cs typeface="Times New Roman" panose="02020603050405020304" pitchFamily="18" charset="0"/>
              </a:rPr>
              <a:t>.</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Here's how </a:t>
            </a:r>
            <a:r>
              <a:rPr lang="en-US" b="1" dirty="0" err="1">
                <a:solidFill>
                  <a:schemeClr val="tx1"/>
                </a:solidFill>
                <a:latin typeface="Times New Roman" panose="02020603050405020304" pitchFamily="18" charset="0"/>
                <a:cs typeface="Times New Roman" panose="02020603050405020304" pitchFamily="18" charset="0"/>
              </a:rPr>
              <a:t>subqueries</a:t>
            </a:r>
            <a:r>
              <a:rPr lang="en-US" b="1" dirty="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work:</a:t>
            </a:r>
          </a:p>
          <a:p>
            <a:r>
              <a:rPr lang="en-US" b="1" dirty="0" smtClean="0">
                <a:solidFill>
                  <a:schemeClr val="tx1"/>
                </a:solidFill>
                <a:latin typeface="Times New Roman" panose="02020603050405020304" pitchFamily="18" charset="0"/>
                <a:cs typeface="Times New Roman" panose="02020603050405020304" pitchFamily="18" charset="0"/>
              </a:rPr>
              <a:t>Nested </a:t>
            </a:r>
            <a:r>
              <a:rPr lang="en-US" b="1" dirty="0">
                <a:solidFill>
                  <a:schemeClr val="tx1"/>
                </a:solidFill>
                <a:latin typeface="Times New Roman" panose="02020603050405020304" pitchFamily="18" charset="0"/>
                <a:cs typeface="Times New Roman" panose="02020603050405020304" pitchFamily="18" charset="0"/>
              </a:rPr>
              <a:t>Structure:</a:t>
            </a:r>
          </a:p>
          <a:p>
            <a:r>
              <a:rPr lang="en-US" b="1" dirty="0" err="1">
                <a:solidFill>
                  <a:schemeClr val="tx1"/>
                </a:solidFill>
                <a:latin typeface="Times New Roman" panose="02020603050405020304" pitchFamily="18" charset="0"/>
                <a:cs typeface="Times New Roman" panose="02020603050405020304" pitchFamily="18" charset="0"/>
              </a:rPr>
              <a:t>Subqueries</a:t>
            </a:r>
            <a:r>
              <a:rPr lang="en-US" b="1" dirty="0">
                <a:solidFill>
                  <a:schemeClr val="tx1"/>
                </a:solidFill>
                <a:latin typeface="Times New Roman" panose="02020603050405020304" pitchFamily="18" charset="0"/>
                <a:cs typeface="Times New Roman" panose="02020603050405020304" pitchFamily="18" charset="0"/>
              </a:rPr>
              <a:t> are enclosed within parentheses () and are typically placed within the WHERE, FROM, or SELECT clauses of another query</a:t>
            </a:r>
            <a:r>
              <a:rPr lang="en-US" b="1" dirty="0" smtClean="0">
                <a:solidFill>
                  <a:schemeClr val="tx1"/>
                </a:solidFill>
                <a:latin typeface="Times New Roman" panose="02020603050405020304" pitchFamily="18" charset="0"/>
                <a:cs typeface="Times New Roman" panose="02020603050405020304" pitchFamily="18" charset="0"/>
              </a:rPr>
              <a:t>.</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Execution Order:</a:t>
            </a:r>
          </a:p>
          <a:p>
            <a:r>
              <a:rPr lang="en-US" b="1" dirty="0">
                <a:solidFill>
                  <a:schemeClr val="tx1"/>
                </a:solidFill>
                <a:latin typeface="Times New Roman" panose="02020603050405020304" pitchFamily="18" charset="0"/>
                <a:cs typeface="Times New Roman" panose="02020603050405020304" pitchFamily="18" charset="0"/>
              </a:rPr>
              <a:t>The </a:t>
            </a:r>
            <a:r>
              <a:rPr lang="en-US" b="1" dirty="0" err="1">
                <a:solidFill>
                  <a:schemeClr val="tx1"/>
                </a:solidFill>
                <a:latin typeface="Times New Roman" panose="02020603050405020304" pitchFamily="18" charset="0"/>
                <a:cs typeface="Times New Roman" panose="02020603050405020304" pitchFamily="18" charset="0"/>
              </a:rPr>
              <a:t>subquery</a:t>
            </a:r>
            <a:r>
              <a:rPr lang="en-US" b="1" dirty="0">
                <a:solidFill>
                  <a:schemeClr val="tx1"/>
                </a:solidFill>
                <a:latin typeface="Times New Roman" panose="02020603050405020304" pitchFamily="18" charset="0"/>
                <a:cs typeface="Times New Roman" panose="02020603050405020304" pitchFamily="18" charset="0"/>
              </a:rPr>
              <a:t> is executed first, and its result set is then used by the outer query to further filter or process the data</a:t>
            </a:r>
            <a:r>
              <a:rPr lang="en-US" b="1" dirty="0" smtClean="0">
                <a:solidFill>
                  <a:schemeClr val="tx1"/>
                </a:solidFill>
                <a:latin typeface="Times New Roman" panose="02020603050405020304" pitchFamily="18" charset="0"/>
                <a:cs typeface="Times New Roman" panose="02020603050405020304" pitchFamily="18" charset="0"/>
              </a:rPr>
              <a:t>.</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Single-Row or Multiple-Row Results:</a:t>
            </a:r>
          </a:p>
          <a:p>
            <a:r>
              <a:rPr lang="en-US" b="1" dirty="0">
                <a:solidFill>
                  <a:schemeClr val="tx1"/>
                </a:solidFill>
                <a:latin typeface="Times New Roman" panose="02020603050405020304" pitchFamily="18" charset="0"/>
                <a:cs typeface="Times New Roman" panose="02020603050405020304" pitchFamily="18" charset="0"/>
              </a:rPr>
              <a:t>Depending on the context and requirement, </a:t>
            </a:r>
            <a:r>
              <a:rPr lang="en-US" b="1" dirty="0" err="1">
                <a:solidFill>
                  <a:schemeClr val="tx1"/>
                </a:solidFill>
                <a:latin typeface="Times New Roman" panose="02020603050405020304" pitchFamily="18" charset="0"/>
                <a:cs typeface="Times New Roman" panose="02020603050405020304" pitchFamily="18" charset="0"/>
              </a:rPr>
              <a:t>subqueries</a:t>
            </a:r>
            <a:r>
              <a:rPr lang="en-US" b="1" dirty="0">
                <a:solidFill>
                  <a:schemeClr val="tx1"/>
                </a:solidFill>
                <a:latin typeface="Times New Roman" panose="02020603050405020304" pitchFamily="18" charset="0"/>
                <a:cs typeface="Times New Roman" panose="02020603050405020304" pitchFamily="18" charset="0"/>
              </a:rPr>
              <a:t> can return either a single value or multiple rows of data.</a:t>
            </a:r>
          </a:p>
          <a:p>
            <a:r>
              <a:rPr lang="en-US" b="1" dirty="0" smtClean="0">
                <a:solidFill>
                  <a:schemeClr val="tx1"/>
                </a:solidFill>
                <a:latin typeface="Times New Roman" panose="02020603050405020304" pitchFamily="18" charset="0"/>
                <a:cs typeface="Times New Roman" panose="02020603050405020304" pitchFamily="18" charset="0"/>
              </a:rPr>
              <a:t>Usage</a:t>
            </a:r>
            <a:r>
              <a:rPr lang="en-US" b="1" dirty="0">
                <a:solidFill>
                  <a:schemeClr val="tx1"/>
                </a:solidFill>
                <a:latin typeface="Times New Roman" panose="02020603050405020304" pitchFamily="18" charset="0"/>
                <a:cs typeface="Times New Roman" panose="02020603050405020304" pitchFamily="18" charset="0"/>
              </a:rPr>
              <a:t>:</a:t>
            </a:r>
          </a:p>
          <a:p>
            <a:r>
              <a:rPr lang="en-US" b="1" dirty="0" err="1">
                <a:solidFill>
                  <a:schemeClr val="tx1"/>
                </a:solidFill>
                <a:latin typeface="Times New Roman" panose="02020603050405020304" pitchFamily="18" charset="0"/>
                <a:cs typeface="Times New Roman" panose="02020603050405020304" pitchFamily="18" charset="0"/>
              </a:rPr>
              <a:t>Subqueries</a:t>
            </a:r>
            <a:r>
              <a:rPr lang="en-US" b="1" dirty="0">
                <a:solidFill>
                  <a:schemeClr val="tx1"/>
                </a:solidFill>
                <a:latin typeface="Times New Roman" panose="02020603050405020304" pitchFamily="18" charset="0"/>
                <a:cs typeface="Times New Roman" panose="02020603050405020304" pitchFamily="18" charset="0"/>
              </a:rPr>
              <a:t> can be used for various purposes, such as filtering data based on the results of another query, performing calculations, retrieving specific subsets of data, checking for existence, and more.</a:t>
            </a:r>
          </a:p>
        </p:txBody>
      </p:sp>
    </p:spTree>
    <p:extLst>
      <p:ext uri="{BB962C8B-B14F-4D97-AF65-F5344CB8AC3E}">
        <p14:creationId xmlns:p14="http://schemas.microsoft.com/office/powerpoint/2010/main" val="30914716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Limit and Offset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7427" y="2331896"/>
            <a:ext cx="8604680" cy="4331454"/>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LIMIT and OFFSET clauses in SQL are used to control the number of rows returned by a query and to specify a starting point for retrieving rows from the result set, respectively. These clauses are commonly used together to implement pagination in applications where data needs to be displayed in smaller, manageable </a:t>
            </a:r>
            <a:r>
              <a:rPr lang="en-US" dirty="0" smtClean="0">
                <a:solidFill>
                  <a:schemeClr val="tx1"/>
                </a:solidFill>
                <a:latin typeface="Times New Roman" panose="02020603050405020304" pitchFamily="18" charset="0"/>
                <a:cs typeface="Times New Roman" panose="02020603050405020304" pitchFamily="18" charset="0"/>
              </a:rPr>
              <a:t>chunks</a:t>
            </a:r>
          </a:p>
          <a:p>
            <a:r>
              <a:rPr lang="en-US" dirty="0">
                <a:solidFill>
                  <a:schemeClr val="tx1"/>
                </a:solidFill>
                <a:latin typeface="Times New Roman" panose="02020603050405020304" pitchFamily="18" charset="0"/>
                <a:cs typeface="Times New Roman" panose="02020603050405020304" pitchFamily="18" charset="0"/>
              </a:rPr>
              <a:t>Combining LIMIT and OFFSET allows you to retrieve specific subsets of data from large result sets, which is particularly useful when displaying paginated data in web applications or reports. It's important to note that the LIMIT and OFFSET clauses should be used with caution, especially with large datasets, as they can impact query performance.</a:t>
            </a:r>
          </a:p>
        </p:txBody>
      </p:sp>
    </p:spTree>
    <p:extLst>
      <p:ext uri="{BB962C8B-B14F-4D97-AF65-F5344CB8AC3E}">
        <p14:creationId xmlns:p14="http://schemas.microsoft.com/office/powerpoint/2010/main" val="42691423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56" y="851026"/>
            <a:ext cx="9454639" cy="829606"/>
          </a:xfrm>
        </p:spPr>
        <p:txBody>
          <a:bodyPr/>
          <a:lstStyle/>
          <a:p>
            <a:r>
              <a:rPr lang="en-US" dirty="0">
                <a:latin typeface="Times New Roman" panose="02020603050405020304" pitchFamily="18" charset="0"/>
                <a:cs typeface="Times New Roman" panose="02020603050405020304" pitchFamily="18" charset="0"/>
              </a:rPr>
              <a:t>LIMIT Clause:</a:t>
            </a:r>
          </a:p>
        </p:txBody>
      </p:sp>
      <p:sp>
        <p:nvSpPr>
          <p:cNvPr id="3" name="Content Placeholder 2"/>
          <p:cNvSpPr>
            <a:spLocks noGrp="1"/>
          </p:cNvSpPr>
          <p:nvPr>
            <p:ph idx="1"/>
          </p:nvPr>
        </p:nvSpPr>
        <p:spPr>
          <a:xfrm>
            <a:off x="534155" y="2317687"/>
            <a:ext cx="9454640" cy="3702113"/>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LIMIT clause is used to restrict the number of rows returned by a query.</a:t>
            </a:r>
          </a:p>
          <a:p>
            <a:r>
              <a:rPr lang="en-US" dirty="0">
                <a:latin typeface="Times New Roman" panose="02020603050405020304" pitchFamily="18" charset="0"/>
                <a:cs typeface="Times New Roman" panose="02020603050405020304" pitchFamily="18" charset="0"/>
              </a:rPr>
              <a:t>It is typically used to limit the size of the result set to a specific number of rows.</a:t>
            </a:r>
          </a:p>
          <a:p>
            <a:r>
              <a:rPr lang="en-US" dirty="0">
                <a:latin typeface="Times New Roman" panose="02020603050405020304" pitchFamily="18" charset="0"/>
                <a:cs typeface="Times New Roman" panose="02020603050405020304" pitchFamily="18" charset="0"/>
              </a:rPr>
              <a:t>The LIMIT clause is specified at the end of the SELECT statement.</a:t>
            </a:r>
          </a:p>
          <a:p>
            <a:r>
              <a:rPr lang="en-US" dirty="0">
                <a:latin typeface="Times New Roman" panose="02020603050405020304" pitchFamily="18" charset="0"/>
                <a:cs typeface="Times New Roman" panose="02020603050405020304" pitchFamily="18" charset="0"/>
              </a:rPr>
              <a:t>The syntax is LIMIT n, where n is the maximum number of rows to be returned.</a:t>
            </a:r>
          </a:p>
          <a:p>
            <a:r>
              <a:rPr lang="en-US" dirty="0">
                <a:latin typeface="Times New Roman" panose="02020603050405020304" pitchFamily="18" charset="0"/>
                <a:cs typeface="Times New Roman" panose="02020603050405020304" pitchFamily="18" charset="0"/>
              </a:rPr>
              <a:t>Example</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SELECT * FROM employees LIMIT 10;</a:t>
            </a: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6850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OFFSET Clause:</a:t>
            </a: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OFFSET clause is used to specify a starting point from which to retrieve rows from the result set.</a:t>
            </a:r>
          </a:p>
          <a:p>
            <a:r>
              <a:rPr lang="en-US" dirty="0">
                <a:latin typeface="Times New Roman" panose="02020603050405020304" pitchFamily="18" charset="0"/>
                <a:cs typeface="Times New Roman" panose="02020603050405020304" pitchFamily="18" charset="0"/>
              </a:rPr>
              <a:t>It is often used in conjunction with the LIMIT clause to implement pagination, where different pages of data are retrieved.</a:t>
            </a:r>
          </a:p>
          <a:p>
            <a:r>
              <a:rPr lang="en-US" dirty="0">
                <a:latin typeface="Times New Roman" panose="02020603050405020304" pitchFamily="18" charset="0"/>
                <a:cs typeface="Times New Roman" panose="02020603050405020304" pitchFamily="18" charset="0"/>
              </a:rPr>
              <a:t>The OFFSET clause skips the specified number of rows before beginning to return rows.</a:t>
            </a:r>
          </a:p>
          <a:p>
            <a:r>
              <a:rPr lang="en-US" dirty="0">
                <a:latin typeface="Times New Roman" panose="02020603050405020304" pitchFamily="18" charset="0"/>
                <a:cs typeface="Times New Roman" panose="02020603050405020304" pitchFamily="18" charset="0"/>
              </a:rPr>
              <a:t>The syntax is OFFSET n, where n is the number of rows to skip.</a:t>
            </a:r>
          </a:p>
          <a:p>
            <a:r>
              <a:rPr lang="en-US" dirty="0">
                <a:latin typeface="Times New Roman" panose="02020603050405020304" pitchFamily="18" charset="0"/>
                <a:cs typeface="Times New Roman" panose="02020603050405020304" pitchFamily="18" charset="0"/>
              </a:rPr>
              <a:t>SELECT * FROM employees LIMIT 10 OFFSET 20;</a:t>
            </a:r>
          </a:p>
        </p:txBody>
      </p:sp>
    </p:spTree>
    <p:extLst>
      <p:ext uri="{BB962C8B-B14F-4D97-AF65-F5344CB8AC3E}">
        <p14:creationId xmlns:p14="http://schemas.microsoft.com/office/powerpoint/2010/main" val="20599792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Select Query Syntax	</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latin typeface="Times New Roman" panose="02020603050405020304" pitchFamily="18" charset="0"/>
                <a:cs typeface="Times New Roman" panose="02020603050405020304" pitchFamily="18" charset="0"/>
              </a:rPr>
              <a:t>Select Column List(c1,c2…)</a:t>
            </a:r>
          </a:p>
          <a:p>
            <a:pPr marL="0" indent="0">
              <a:buNone/>
            </a:pPr>
            <a:r>
              <a:rPr lang="en-US" b="1" dirty="0">
                <a:latin typeface="Times New Roman" panose="02020603050405020304" pitchFamily="18" charset="0"/>
                <a:cs typeface="Times New Roman" panose="02020603050405020304" pitchFamily="18" charset="0"/>
              </a:rPr>
              <a:t>From</a:t>
            </a:r>
          </a:p>
          <a:p>
            <a:pPr marL="0" indent="0">
              <a:buNone/>
            </a:pPr>
            <a:r>
              <a:rPr lang="en-US" b="1" dirty="0" err="1">
                <a:latin typeface="Times New Roman" panose="02020603050405020304" pitchFamily="18" charset="0"/>
                <a:cs typeface="Times New Roman" panose="02020603050405020304" pitchFamily="18" charset="0"/>
              </a:rPr>
              <a:t>Table_List</a:t>
            </a:r>
            <a:r>
              <a:rPr lang="en-US" b="1" dirty="0">
                <a:latin typeface="Times New Roman" panose="02020603050405020304" pitchFamily="18" charset="0"/>
                <a:cs typeface="Times New Roman" panose="02020603050405020304" pitchFamily="18" charset="0"/>
              </a:rPr>
              <a:t> (t1,t2,t3</a:t>
            </a:r>
            <a:r>
              <a:rPr lang="en-US" b="1" dirty="0" smtClean="0">
                <a:latin typeface="Times New Roman" panose="02020603050405020304" pitchFamily="18" charset="0"/>
                <a:cs typeface="Times New Roman" panose="02020603050405020304" pitchFamily="18" charset="0"/>
              </a:rPr>
              <a:t>) (join)</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On </a:t>
            </a:r>
          </a:p>
          <a:p>
            <a:pPr marL="0" indent="0">
              <a:buNone/>
            </a:pPr>
            <a:r>
              <a:rPr lang="en-US" b="1" dirty="0" smtClean="0">
                <a:latin typeface="Times New Roman" panose="02020603050405020304" pitchFamily="18" charset="0"/>
                <a:cs typeface="Times New Roman" panose="02020603050405020304" pitchFamily="18" charset="0"/>
              </a:rPr>
              <a:t>Where</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Group by Clause</a:t>
            </a:r>
          </a:p>
          <a:p>
            <a:pPr marL="0" indent="0">
              <a:buNone/>
            </a:pPr>
            <a:r>
              <a:rPr lang="en-US" b="1" dirty="0">
                <a:latin typeface="Times New Roman" panose="02020603050405020304" pitchFamily="18" charset="0"/>
                <a:cs typeface="Times New Roman" panose="02020603050405020304" pitchFamily="18" charset="0"/>
              </a:rPr>
              <a:t>Having Clause</a:t>
            </a:r>
          </a:p>
          <a:p>
            <a:pPr marL="0" indent="0">
              <a:buNone/>
            </a:pPr>
            <a:r>
              <a:rPr lang="en-US" b="1" dirty="0">
                <a:latin typeface="Times New Roman" panose="02020603050405020304" pitchFamily="18" charset="0"/>
                <a:cs typeface="Times New Roman" panose="02020603050405020304" pitchFamily="18" charset="0"/>
              </a:rPr>
              <a:t>Order by </a:t>
            </a:r>
          </a:p>
          <a:p>
            <a:pPr marL="0" indent="0">
              <a:buNone/>
            </a:pPr>
            <a:r>
              <a:rPr lang="en-US" b="1" dirty="0">
                <a:latin typeface="Times New Roman" panose="02020603050405020304" pitchFamily="18" charset="0"/>
                <a:cs typeface="Times New Roman" panose="02020603050405020304" pitchFamily="18" charset="0"/>
              </a:rPr>
              <a:t>Limit </a:t>
            </a:r>
          </a:p>
          <a:p>
            <a:pPr marL="0" indent="0">
              <a:buNone/>
            </a:pPr>
            <a:r>
              <a:rPr lang="en-US" b="1" dirty="0">
                <a:latin typeface="Times New Roman" panose="02020603050405020304" pitchFamily="18" charset="0"/>
                <a:cs typeface="Times New Roman" panose="02020603050405020304" pitchFamily="18" charset="0"/>
              </a:rPr>
              <a:t>offset</a:t>
            </a:r>
          </a:p>
        </p:txBody>
      </p:sp>
    </p:spTree>
    <p:extLst>
      <p:ext uri="{BB962C8B-B14F-4D97-AF65-F5344CB8AC3E}">
        <p14:creationId xmlns:p14="http://schemas.microsoft.com/office/powerpoint/2010/main" val="2624875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MYSQL CLIENT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MySQL Workbench</a:t>
            </a:r>
            <a:r>
              <a:rPr lang="en-US" dirty="0">
                <a:latin typeface="Times New Roman" panose="02020603050405020304" pitchFamily="18" charset="0"/>
                <a:cs typeface="Times New Roman" panose="02020603050405020304" pitchFamily="18" charset="0"/>
              </a:rPr>
              <a:t>- it is Graphical User Interface to connect to MySQL Database</a:t>
            </a:r>
          </a:p>
          <a:p>
            <a:r>
              <a:rPr lang="en-US" b="1" dirty="0" err="1">
                <a:latin typeface="Times New Roman" panose="02020603050405020304" pitchFamily="18" charset="0"/>
                <a:cs typeface="Times New Roman" panose="02020603050405020304" pitchFamily="18" charset="0"/>
              </a:rPr>
              <a:t>Mysql</a:t>
            </a:r>
            <a:r>
              <a:rPr lang="en-US" b="1" dirty="0">
                <a:latin typeface="Times New Roman" panose="02020603050405020304" pitchFamily="18" charset="0"/>
                <a:cs typeface="Times New Roman" panose="02020603050405020304" pitchFamily="18" charset="0"/>
              </a:rPr>
              <a:t> Command Line</a:t>
            </a:r>
            <a:r>
              <a:rPr lang="en-US" dirty="0">
                <a:latin typeface="Times New Roman" panose="02020603050405020304" pitchFamily="18" charset="0"/>
                <a:cs typeface="Times New Roman" panose="02020603050405020304" pitchFamily="18" charset="0"/>
              </a:rPr>
              <a:t>- it is a command line utility to connect to </a:t>
            </a:r>
            <a:r>
              <a:rPr lang="en-US" dirty="0" err="1">
                <a:latin typeface="Times New Roman" panose="02020603050405020304" pitchFamily="18" charset="0"/>
                <a:cs typeface="Times New Roman" panose="02020603050405020304" pitchFamily="18" charset="0"/>
              </a:rPr>
              <a:t>MysqL</a:t>
            </a:r>
            <a:r>
              <a:rPr lang="en-US" dirty="0">
                <a:latin typeface="Times New Roman" panose="02020603050405020304" pitchFamily="18" charset="0"/>
                <a:cs typeface="Times New Roman" panose="02020603050405020304" pitchFamily="18" charset="0"/>
              </a:rPr>
              <a:t> Database</a:t>
            </a:r>
          </a:p>
          <a:p>
            <a:r>
              <a:rPr lang="en-US" dirty="0">
                <a:latin typeface="Times New Roman" panose="02020603050405020304" pitchFamily="18" charset="0"/>
                <a:cs typeface="Times New Roman" panose="02020603050405020304" pitchFamily="18" charset="0"/>
              </a:rPr>
              <a:t>Default Port for MySQL – 3306</a:t>
            </a:r>
          </a:p>
          <a:p>
            <a:r>
              <a:rPr lang="en-US" dirty="0">
                <a:latin typeface="Times New Roman" panose="02020603050405020304" pitchFamily="18" charset="0"/>
                <a:cs typeface="Times New Roman" panose="02020603050405020304" pitchFamily="18" charset="0"/>
              </a:rPr>
              <a:t>Default Port for Oracle- 1521</a:t>
            </a:r>
          </a:p>
          <a:p>
            <a:r>
              <a:rPr lang="en-US" dirty="0">
                <a:latin typeface="Times New Roman" panose="02020603050405020304" pitchFamily="18" charset="0"/>
                <a:cs typeface="Times New Roman" panose="02020603050405020304" pitchFamily="18" charset="0"/>
              </a:rPr>
              <a:t>Default Port for SQL Server- 1433</a:t>
            </a:r>
          </a:p>
          <a:p>
            <a:r>
              <a:rPr lang="en-US" dirty="0">
                <a:latin typeface="Times New Roman" panose="02020603050405020304" pitchFamily="18" charset="0"/>
                <a:cs typeface="Times New Roman" panose="02020603050405020304" pitchFamily="18" charset="0"/>
              </a:rPr>
              <a:t>Default Port for </a:t>
            </a:r>
            <a:r>
              <a:rPr lang="en-US" dirty="0" err="1">
                <a:latin typeface="Times New Roman" panose="02020603050405020304" pitchFamily="18" charset="0"/>
                <a:cs typeface="Times New Roman" panose="02020603050405020304" pitchFamily="18" charset="0"/>
              </a:rPr>
              <a:t>Postgres</a:t>
            </a:r>
            <a:r>
              <a:rPr lang="en-US" dirty="0">
                <a:latin typeface="Times New Roman" panose="02020603050405020304" pitchFamily="18" charset="0"/>
                <a:cs typeface="Times New Roman" panose="02020603050405020304" pitchFamily="18" charset="0"/>
              </a:rPr>
              <a:t>- 5432</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2055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227" y="973668"/>
            <a:ext cx="8761413" cy="706964"/>
          </a:xfrm>
        </p:spPr>
        <p:txBody>
          <a:bodyPr/>
          <a:lstStyle/>
          <a:p>
            <a:r>
              <a:rPr lang="en-US" sz="2800" dirty="0">
                <a:latin typeface="Times New Roman" panose="02020603050405020304" pitchFamily="18" charset="0"/>
                <a:cs typeface="Times New Roman" panose="02020603050405020304" pitchFamily="18" charset="0"/>
              </a:rPr>
              <a:t>Understanding the order of execution of SQL queries </a:t>
            </a:r>
          </a:p>
        </p:txBody>
      </p:sp>
      <p:sp>
        <p:nvSpPr>
          <p:cNvPr id="3" name="Content Placeholder 2"/>
          <p:cNvSpPr>
            <a:spLocks noGrp="1"/>
          </p:cNvSpPr>
          <p:nvPr>
            <p:ph idx="1"/>
          </p:nvPr>
        </p:nvSpPr>
        <p:spPr>
          <a:xfrm>
            <a:off x="693227" y="2086823"/>
            <a:ext cx="11325885" cy="4771177"/>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FROM Clause</a:t>
            </a:r>
            <a:r>
              <a:rPr lang="en-US" b="1" dirty="0" smtClean="0">
                <a:solidFill>
                  <a:schemeClr val="tx1"/>
                </a:solidFill>
                <a:latin typeface="Times New Roman" panose="02020603050405020304" pitchFamily="18" charset="0"/>
                <a:cs typeface="Times New Roman" panose="02020603050405020304" pitchFamily="18" charset="0"/>
              </a:rPr>
              <a:t>:</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The query begins by identifying the tables involved and the order in which they are accessed. This includes any joins specified in the FROM clause.</a:t>
            </a:r>
          </a:p>
          <a:p>
            <a:r>
              <a:rPr lang="en-US" b="1" dirty="0">
                <a:solidFill>
                  <a:schemeClr val="tx1"/>
                </a:solidFill>
                <a:latin typeface="Times New Roman" panose="02020603050405020304" pitchFamily="18" charset="0"/>
                <a:cs typeface="Times New Roman" panose="02020603050405020304" pitchFamily="18" charset="0"/>
              </a:rPr>
              <a:t>WHERE Clause</a:t>
            </a:r>
            <a:r>
              <a:rPr lang="en-US" b="1" dirty="0" smtClean="0">
                <a:solidFill>
                  <a:schemeClr val="tx1"/>
                </a:solidFill>
                <a:latin typeface="Times New Roman" panose="02020603050405020304" pitchFamily="18" charset="0"/>
                <a:cs typeface="Times New Roman" panose="02020603050405020304" pitchFamily="18" charset="0"/>
              </a:rPr>
              <a:t>:</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After identifying the tables, the query applies any filter conditions specified in the WHERE clause. This filters out rows that do not meet the specified conditions.</a:t>
            </a:r>
          </a:p>
          <a:p>
            <a:r>
              <a:rPr lang="en-US" b="1" dirty="0">
                <a:solidFill>
                  <a:schemeClr val="tx1"/>
                </a:solidFill>
                <a:latin typeface="Times New Roman" panose="02020603050405020304" pitchFamily="18" charset="0"/>
                <a:cs typeface="Times New Roman" panose="02020603050405020304" pitchFamily="18" charset="0"/>
              </a:rPr>
              <a:t>GROUP BY Clause</a:t>
            </a:r>
            <a:r>
              <a:rPr lang="en-US" b="1" dirty="0" smtClean="0">
                <a:solidFill>
                  <a:schemeClr val="tx1"/>
                </a:solidFill>
                <a:latin typeface="Times New Roman" panose="02020603050405020304" pitchFamily="18" charset="0"/>
                <a:cs typeface="Times New Roman" panose="02020603050405020304" pitchFamily="18" charset="0"/>
              </a:rPr>
              <a:t>:</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If a GROUP BY clause is present, the query groups the rows based on the specified columns. This groups rows that have the same values in the specified columns into summary rows.</a:t>
            </a:r>
          </a:p>
          <a:p>
            <a:r>
              <a:rPr lang="en-US" b="1" dirty="0">
                <a:solidFill>
                  <a:schemeClr val="tx1"/>
                </a:solidFill>
                <a:latin typeface="Times New Roman" panose="02020603050405020304" pitchFamily="18" charset="0"/>
                <a:cs typeface="Times New Roman" panose="02020603050405020304" pitchFamily="18" charset="0"/>
              </a:rPr>
              <a:t>HAVING Clause</a:t>
            </a:r>
            <a:r>
              <a:rPr lang="en-US" b="1" dirty="0" smtClean="0">
                <a:solidFill>
                  <a:schemeClr val="tx1"/>
                </a:solidFill>
                <a:latin typeface="Times New Roman" panose="02020603050405020304" pitchFamily="18" charset="0"/>
                <a:cs typeface="Times New Roman" panose="02020603050405020304" pitchFamily="18" charset="0"/>
              </a:rPr>
              <a:t>:</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After grouping (if applicable), the query applies any filter conditions specified in the HAVING clause to the grouped data. This filters groups of rows based on aggregate results</a:t>
            </a:r>
            <a:r>
              <a:rPr lang="en-US" b="1" dirty="0" smtClean="0">
                <a:solidFill>
                  <a:schemeClr val="tx1"/>
                </a:solidFill>
                <a:latin typeface="Times New Roman" panose="02020603050405020304" pitchFamily="18" charset="0"/>
                <a:cs typeface="Times New Roman" panose="02020603050405020304" pitchFamily="18" charset="0"/>
              </a:rPr>
              <a:t>.</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21576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691" y="1018936"/>
            <a:ext cx="8761413" cy="706964"/>
          </a:xfrm>
        </p:spPr>
        <p:txBody>
          <a:bodyPr/>
          <a:lstStyle/>
          <a:p>
            <a:r>
              <a:rPr lang="en-US" sz="2800" dirty="0">
                <a:latin typeface="Times New Roman" panose="02020603050405020304" pitchFamily="18" charset="0"/>
                <a:cs typeface="Times New Roman" panose="02020603050405020304" pitchFamily="18" charset="0"/>
              </a:rPr>
              <a:t>Understanding the order of execution of SQL queries </a:t>
            </a:r>
          </a:p>
        </p:txBody>
      </p:sp>
      <p:sp>
        <p:nvSpPr>
          <p:cNvPr id="3" name="Content Placeholder 2"/>
          <p:cNvSpPr>
            <a:spLocks noGrp="1"/>
          </p:cNvSpPr>
          <p:nvPr>
            <p:ph idx="1"/>
          </p:nvPr>
        </p:nvSpPr>
        <p:spPr>
          <a:xfrm>
            <a:off x="602691" y="2086823"/>
            <a:ext cx="11325885" cy="4771177"/>
          </a:xfrm>
        </p:spPr>
        <p:txBody>
          <a:bodyPr>
            <a:normAutofit/>
          </a:bodyPr>
          <a:lstStyle/>
          <a:p>
            <a:r>
              <a:rPr lang="en-US" b="1" dirty="0" smtClean="0">
                <a:solidFill>
                  <a:schemeClr val="tx1"/>
                </a:solidFill>
                <a:latin typeface="Times New Roman" panose="02020603050405020304" pitchFamily="18" charset="0"/>
                <a:cs typeface="Times New Roman" panose="02020603050405020304" pitchFamily="18" charset="0"/>
              </a:rPr>
              <a:t>SELECT </a:t>
            </a:r>
            <a:r>
              <a:rPr lang="en-US" b="1" dirty="0">
                <a:solidFill>
                  <a:schemeClr val="tx1"/>
                </a:solidFill>
                <a:latin typeface="Times New Roman" panose="02020603050405020304" pitchFamily="18" charset="0"/>
                <a:cs typeface="Times New Roman" panose="02020603050405020304" pitchFamily="18" charset="0"/>
              </a:rPr>
              <a:t>Clause</a:t>
            </a:r>
            <a:r>
              <a:rPr lang="en-US" b="1" dirty="0" smtClean="0">
                <a:solidFill>
                  <a:schemeClr val="tx1"/>
                </a:solidFill>
                <a:latin typeface="Times New Roman" panose="02020603050405020304" pitchFamily="18" charset="0"/>
                <a:cs typeface="Times New Roman" panose="02020603050405020304" pitchFamily="18" charset="0"/>
              </a:rPr>
              <a:t>:</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Once the rows are filtered and grouped, the query selects the columns specified in the SELECT clause.</a:t>
            </a:r>
          </a:p>
          <a:p>
            <a:r>
              <a:rPr lang="en-US" b="1" dirty="0">
                <a:solidFill>
                  <a:schemeClr val="tx1"/>
                </a:solidFill>
                <a:latin typeface="Times New Roman" panose="02020603050405020304" pitchFamily="18" charset="0"/>
                <a:cs typeface="Times New Roman" panose="02020603050405020304" pitchFamily="18" charset="0"/>
              </a:rPr>
              <a:t>ORDER BY Clause</a:t>
            </a:r>
            <a:r>
              <a:rPr lang="en-US" b="1" dirty="0" smtClean="0">
                <a:solidFill>
                  <a:schemeClr val="tx1"/>
                </a:solidFill>
                <a:latin typeface="Times New Roman" panose="02020603050405020304" pitchFamily="18" charset="0"/>
                <a:cs typeface="Times New Roman" panose="02020603050405020304" pitchFamily="18" charset="0"/>
              </a:rPr>
              <a:t>:</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If an ORDER BY clause is present, the query sorts the result set based on the specified column(s) and sort order. This determines the order in which rows are presented in the final result set.</a:t>
            </a:r>
          </a:p>
          <a:p>
            <a:r>
              <a:rPr lang="en-US" b="1" dirty="0">
                <a:solidFill>
                  <a:schemeClr val="tx1"/>
                </a:solidFill>
                <a:latin typeface="Times New Roman" panose="02020603050405020304" pitchFamily="18" charset="0"/>
                <a:cs typeface="Times New Roman" panose="02020603050405020304" pitchFamily="18" charset="0"/>
              </a:rPr>
              <a:t>LIMIT and OFFSET Clauses</a:t>
            </a:r>
            <a:r>
              <a:rPr lang="en-US" b="1" dirty="0" smtClean="0">
                <a:solidFill>
                  <a:schemeClr val="tx1"/>
                </a:solidFill>
                <a:latin typeface="Times New Roman" panose="02020603050405020304" pitchFamily="18" charset="0"/>
                <a:cs typeface="Times New Roman" panose="02020603050405020304" pitchFamily="18" charset="0"/>
              </a:rPr>
              <a:t>:</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Finally, if LIMIT and OFFSET clauses are present, the query restricts the number of rows returned by the query to the specified limit and skips the specified number of rows before returning results. This is often used for pagination.</a:t>
            </a:r>
          </a:p>
        </p:txBody>
      </p:sp>
    </p:spTree>
    <p:extLst>
      <p:ext uri="{BB962C8B-B14F-4D97-AF65-F5344CB8AC3E}">
        <p14:creationId xmlns:p14="http://schemas.microsoft.com/office/powerpoint/2010/main" val="34944745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691" y="910293"/>
            <a:ext cx="8761413" cy="706964"/>
          </a:xfrm>
        </p:spPr>
        <p:txBody>
          <a:bodyPr/>
          <a:lstStyle/>
          <a:p>
            <a:r>
              <a:rPr lang="en-US" b="1" dirty="0">
                <a:latin typeface="Times New Roman" panose="02020603050405020304" pitchFamily="18" charset="0"/>
                <a:cs typeface="Times New Roman" panose="02020603050405020304" pitchFamily="18" charset="0"/>
              </a:rPr>
              <a:t>DISTINCT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2693" y="2540125"/>
            <a:ext cx="8761412" cy="3416300"/>
          </a:xfrm>
        </p:spPr>
        <p:txBody>
          <a:bodyPr/>
          <a:lstStyle/>
          <a:p>
            <a:r>
              <a:rPr lang="en-US" dirty="0">
                <a:latin typeface="Times New Roman" panose="02020603050405020304" pitchFamily="18" charset="0"/>
                <a:cs typeface="Times New Roman" panose="02020603050405020304" pitchFamily="18" charset="0"/>
              </a:rPr>
              <a:t>When you use DISTINCT in a SELECT statement, it instructs the database to remove duplicate rows from the result set before returning the data to the user.</a:t>
            </a:r>
          </a:p>
          <a:p>
            <a:r>
              <a:rPr lang="en-US" dirty="0">
                <a:latin typeface="Times New Roman" panose="02020603050405020304" pitchFamily="18" charset="0"/>
                <a:cs typeface="Times New Roman" panose="02020603050405020304" pitchFamily="18" charset="0"/>
              </a:rPr>
              <a:t>It applies to all columns specified in the SELECT clause, not just one specific column. It means that the database considers the combination of values in all selected columns to determine uniqueness.</a:t>
            </a:r>
          </a:p>
          <a:p>
            <a:r>
              <a:rPr lang="en-US" dirty="0">
                <a:latin typeface="Times New Roman" panose="02020603050405020304" pitchFamily="18" charset="0"/>
                <a:cs typeface="Times New Roman" panose="02020603050405020304" pitchFamily="18" charset="0"/>
              </a:rPr>
              <a:t>The DISTINCT keyword is often used when you want to retrieve unique values from a column or a combination of columns in a table.</a:t>
            </a:r>
          </a:p>
        </p:txBody>
      </p:sp>
    </p:spTree>
    <p:extLst>
      <p:ext uri="{BB962C8B-B14F-4D97-AF65-F5344CB8AC3E}">
        <p14:creationId xmlns:p14="http://schemas.microsoft.com/office/powerpoint/2010/main" val="13683205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048" y="1027989"/>
            <a:ext cx="8761413" cy="706964"/>
          </a:xfrm>
        </p:spPr>
        <p:txBody>
          <a:bodyPr/>
          <a:lstStyle/>
          <a:p>
            <a:r>
              <a:rPr lang="en-US" dirty="0" smtClean="0">
                <a:latin typeface="Times New Roman" panose="02020603050405020304" pitchFamily="18" charset="0"/>
                <a:cs typeface="Times New Roman" panose="02020603050405020304" pitchFamily="18" charset="0"/>
              </a:rPr>
              <a:t>Uses or applications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6048" y="1919335"/>
            <a:ext cx="10981853" cy="4707802"/>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DISTINCT keyword is used in SQL queries to remove duplicate rows from the result set. You can use it in various scenarios depending on your specific requirements. Here are some common use cases where you might use DISTINCT:</a:t>
            </a:r>
          </a:p>
          <a:p>
            <a:r>
              <a:rPr lang="en-US" b="1" dirty="0">
                <a:latin typeface="Times New Roman" panose="02020603050405020304" pitchFamily="18" charset="0"/>
                <a:cs typeface="Times New Roman" panose="02020603050405020304" pitchFamily="18" charset="0"/>
              </a:rPr>
              <a:t>Listing Unique Values: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When you want to retrieve a list of unique values from a single column in a table.</a:t>
            </a:r>
          </a:p>
          <a:p>
            <a:r>
              <a:rPr lang="en-US" dirty="0">
                <a:latin typeface="Times New Roman" panose="02020603050405020304" pitchFamily="18" charset="0"/>
                <a:cs typeface="Times New Roman" panose="02020603050405020304" pitchFamily="18" charset="0"/>
              </a:rPr>
              <a:t>Example: Retrieving a list of unique product categories from an inventory table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SELECT DISTINCT category FROM products;</a:t>
            </a:r>
          </a:p>
          <a:p>
            <a:r>
              <a:rPr lang="en-US" b="1" dirty="0">
                <a:latin typeface="Times New Roman" panose="02020603050405020304" pitchFamily="18" charset="0"/>
                <a:cs typeface="Times New Roman" panose="02020603050405020304" pitchFamily="18" charset="0"/>
              </a:rPr>
              <a:t>Eliminating Duplicate Records: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When you want to remove duplicate rows from the result set based on multiple columns.</a:t>
            </a:r>
          </a:p>
          <a:p>
            <a:r>
              <a:rPr lang="en-US" dirty="0">
                <a:latin typeface="Times New Roman" panose="02020603050405020304" pitchFamily="18" charset="0"/>
                <a:cs typeface="Times New Roman" panose="02020603050405020304" pitchFamily="18" charset="0"/>
              </a:rPr>
              <a:t>Example: Retrieving unique combinations of city and state from a customer database.</a:t>
            </a:r>
          </a:p>
          <a:p>
            <a:r>
              <a:rPr lang="en-US" dirty="0">
                <a:latin typeface="Times New Roman" panose="02020603050405020304" pitchFamily="18" charset="0"/>
                <a:cs typeface="Times New Roman" panose="02020603050405020304" pitchFamily="18" charset="0"/>
              </a:rPr>
              <a:t>SELECT DISTINCT city, state FROM customers;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946924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0780" y="2281473"/>
            <a:ext cx="10674036" cy="4576527"/>
          </a:xfrm>
        </p:spPr>
        <p:txBody>
          <a:bodyPr>
            <a:normAutofit fontScale="92500" lnSpcReduction="10000"/>
          </a:bodyPr>
          <a:lstStyle/>
          <a:p>
            <a:r>
              <a:rPr lang="en-US" b="1" dirty="0">
                <a:solidFill>
                  <a:schemeClr val="tx1"/>
                </a:solidFill>
                <a:latin typeface="Times New Roman" panose="02020603050405020304" pitchFamily="18" charset="0"/>
                <a:cs typeface="Times New Roman" panose="02020603050405020304" pitchFamily="18" charset="0"/>
              </a:rPr>
              <a:t>Aggregate Functions with DISTINCT</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When you want to apply aggregate functions (e.g., COUNT, </a:t>
            </a:r>
            <a:r>
              <a:rPr lang="en-US" dirty="0" smtClean="0">
                <a:solidFill>
                  <a:schemeClr val="tx1"/>
                </a:solidFill>
                <a:latin typeface="Times New Roman" panose="02020603050405020304" pitchFamily="18" charset="0"/>
                <a:cs typeface="Times New Roman" panose="02020603050405020304" pitchFamily="18" charset="0"/>
              </a:rPr>
              <a:t>SUM, </a:t>
            </a:r>
            <a:r>
              <a:rPr lang="en-US" dirty="0">
                <a:solidFill>
                  <a:schemeClr val="tx1"/>
                </a:solidFill>
                <a:latin typeface="Times New Roman" panose="02020603050405020304" pitchFamily="18" charset="0"/>
                <a:cs typeface="Times New Roman" panose="02020603050405020304" pitchFamily="18" charset="0"/>
              </a:rPr>
              <a:t>AVG) to unique values.</a:t>
            </a:r>
          </a:p>
          <a:p>
            <a:r>
              <a:rPr lang="en-US" dirty="0">
                <a:solidFill>
                  <a:schemeClr val="tx1"/>
                </a:solidFill>
                <a:latin typeface="Times New Roman" panose="02020603050405020304" pitchFamily="18" charset="0"/>
                <a:cs typeface="Times New Roman" panose="02020603050405020304" pitchFamily="18" charset="0"/>
              </a:rPr>
              <a:t>Example: Counting the number of unique orders in a sales table</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SELECT COUNT(DISTINCT </a:t>
            </a:r>
            <a:r>
              <a:rPr lang="en-US" dirty="0" err="1">
                <a:solidFill>
                  <a:schemeClr val="tx1"/>
                </a:solidFill>
                <a:latin typeface="Times New Roman" panose="02020603050405020304" pitchFamily="18" charset="0"/>
                <a:cs typeface="Times New Roman" panose="02020603050405020304" pitchFamily="18" charset="0"/>
              </a:rPr>
              <a:t>order_id</a:t>
            </a:r>
            <a:r>
              <a:rPr lang="en-US" dirty="0">
                <a:solidFill>
                  <a:schemeClr val="tx1"/>
                </a:solidFill>
                <a:latin typeface="Times New Roman" panose="02020603050405020304" pitchFamily="18" charset="0"/>
                <a:cs typeface="Times New Roman" panose="02020603050405020304" pitchFamily="18" charset="0"/>
              </a:rPr>
              <a:t>) AS </a:t>
            </a:r>
            <a:r>
              <a:rPr lang="en-US" dirty="0" err="1">
                <a:solidFill>
                  <a:schemeClr val="tx1"/>
                </a:solidFill>
                <a:latin typeface="Times New Roman" panose="02020603050405020304" pitchFamily="18" charset="0"/>
                <a:cs typeface="Times New Roman" panose="02020603050405020304" pitchFamily="18" charset="0"/>
              </a:rPr>
              <a:t>unique_orders</a:t>
            </a:r>
            <a:r>
              <a:rPr lang="en-US" dirty="0">
                <a:solidFill>
                  <a:schemeClr val="tx1"/>
                </a:solidFill>
                <a:latin typeface="Times New Roman" panose="02020603050405020304" pitchFamily="18" charset="0"/>
                <a:cs typeface="Times New Roman" panose="02020603050405020304" pitchFamily="18" charset="0"/>
              </a:rPr>
              <a:t> FROM orders;</a:t>
            </a:r>
          </a:p>
          <a:p>
            <a:r>
              <a:rPr lang="en-US" b="1" dirty="0">
                <a:solidFill>
                  <a:schemeClr val="tx1"/>
                </a:solidFill>
                <a:latin typeface="Times New Roman" panose="02020603050405020304" pitchFamily="18" charset="0"/>
                <a:cs typeface="Times New Roman" panose="02020603050405020304" pitchFamily="18" charset="0"/>
              </a:rPr>
              <a:t>Data Cleansing</a:t>
            </a:r>
            <a:r>
              <a:rPr lang="en-US" b="1" dirty="0" smtClean="0">
                <a:solidFill>
                  <a:schemeClr val="tx1"/>
                </a:solidFill>
                <a:latin typeface="Times New Roman" panose="02020603050405020304" pitchFamily="18" charset="0"/>
                <a:cs typeface="Times New Roman" panose="02020603050405020304" pitchFamily="18" charset="0"/>
              </a:rPr>
              <a:t>:</a:t>
            </a:r>
            <a:endParaRPr lang="en-US" b="1"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When you are dealing with data that may contain duplicate records and you want to clean up the data by removing duplicates.</a:t>
            </a:r>
          </a:p>
          <a:p>
            <a:r>
              <a:rPr lang="en-US" dirty="0">
                <a:solidFill>
                  <a:schemeClr val="tx1"/>
                </a:solidFill>
                <a:latin typeface="Times New Roman" panose="02020603050405020304" pitchFamily="18" charset="0"/>
                <a:cs typeface="Times New Roman" panose="02020603050405020304" pitchFamily="18" charset="0"/>
              </a:rPr>
              <a:t>Example: Removing duplicate email addresses from a mailing list.</a:t>
            </a:r>
          </a:p>
          <a:p>
            <a:r>
              <a:rPr lang="en-US" dirty="0">
                <a:solidFill>
                  <a:schemeClr val="tx1"/>
                </a:solidFill>
                <a:latin typeface="Times New Roman" panose="02020603050405020304" pitchFamily="18" charset="0"/>
                <a:cs typeface="Times New Roman" panose="02020603050405020304" pitchFamily="18" charset="0"/>
              </a:rPr>
              <a:t>SELECT DISTINCT email FROM </a:t>
            </a:r>
            <a:r>
              <a:rPr lang="en-US" dirty="0" err="1">
                <a:solidFill>
                  <a:schemeClr val="tx1"/>
                </a:solidFill>
                <a:latin typeface="Times New Roman" panose="02020603050405020304" pitchFamily="18" charset="0"/>
                <a:cs typeface="Times New Roman" panose="02020603050405020304" pitchFamily="18" charset="0"/>
              </a:rPr>
              <a:t>mailing_list</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Combining with Other Operations</a:t>
            </a:r>
            <a:r>
              <a:rPr lang="en-US" b="1" dirty="0" smtClean="0">
                <a:solidFill>
                  <a:schemeClr val="tx1"/>
                </a:solidFill>
                <a:latin typeface="Times New Roman" panose="02020603050405020304" pitchFamily="18" charset="0"/>
                <a:cs typeface="Times New Roman" panose="02020603050405020304" pitchFamily="18" charset="0"/>
              </a:rPr>
              <a:t>:</a:t>
            </a:r>
            <a:endParaRPr lang="en-US" b="1"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When you want to combine DISTINCT with other SQL operations such as filtering, sorting, or joining tables.</a:t>
            </a:r>
          </a:p>
          <a:p>
            <a:r>
              <a:rPr lang="en-US" dirty="0">
                <a:solidFill>
                  <a:schemeClr val="tx1"/>
                </a:solidFill>
                <a:latin typeface="Times New Roman" panose="02020603050405020304" pitchFamily="18" charset="0"/>
                <a:cs typeface="Times New Roman" panose="02020603050405020304" pitchFamily="18" charset="0"/>
              </a:rPr>
              <a:t>Example: Retrieving unique customer IDs from a specific region, sorted by registration date.</a:t>
            </a:r>
          </a:p>
          <a:p>
            <a:r>
              <a:rPr lang="en-US" dirty="0">
                <a:solidFill>
                  <a:schemeClr val="tx1"/>
                </a:solidFill>
                <a:latin typeface="Times New Roman" panose="02020603050405020304" pitchFamily="18" charset="0"/>
                <a:cs typeface="Times New Roman" panose="02020603050405020304" pitchFamily="18" charset="0"/>
              </a:rPr>
              <a:t>SELECT DISTINCT </a:t>
            </a:r>
            <a:r>
              <a:rPr lang="en-US" dirty="0" err="1">
                <a:solidFill>
                  <a:schemeClr val="tx1"/>
                </a:solidFill>
                <a:latin typeface="Times New Roman" panose="02020603050405020304" pitchFamily="18" charset="0"/>
                <a:cs typeface="Times New Roman" panose="02020603050405020304" pitchFamily="18" charset="0"/>
              </a:rPr>
              <a:t>customer_id</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FROM </a:t>
            </a:r>
            <a:r>
              <a:rPr lang="en-US" dirty="0">
                <a:solidFill>
                  <a:schemeClr val="tx1"/>
                </a:solidFill>
                <a:latin typeface="Times New Roman" panose="02020603050405020304" pitchFamily="18" charset="0"/>
                <a:cs typeface="Times New Roman" panose="02020603050405020304" pitchFamily="18" charset="0"/>
              </a:rPr>
              <a:t>orders </a:t>
            </a:r>
            <a:r>
              <a:rPr lang="en-US" dirty="0" smtClean="0">
                <a:solidFill>
                  <a:schemeClr val="tx1"/>
                </a:solidFill>
                <a:latin typeface="Times New Roman" panose="02020603050405020304" pitchFamily="18" charset="0"/>
                <a:cs typeface="Times New Roman" panose="02020603050405020304" pitchFamily="18" charset="0"/>
              </a:rPr>
              <a:t> WHERE </a:t>
            </a:r>
            <a:r>
              <a:rPr lang="en-US" dirty="0">
                <a:solidFill>
                  <a:schemeClr val="tx1"/>
                </a:solidFill>
                <a:latin typeface="Times New Roman" panose="02020603050405020304" pitchFamily="18" charset="0"/>
                <a:cs typeface="Times New Roman" panose="02020603050405020304" pitchFamily="18" charset="0"/>
              </a:rPr>
              <a:t>region = 'North America' </a:t>
            </a:r>
            <a:r>
              <a:rPr lang="en-US" dirty="0" smtClean="0">
                <a:solidFill>
                  <a:schemeClr val="tx1"/>
                </a:solidFill>
                <a:latin typeface="Times New Roman" panose="02020603050405020304" pitchFamily="18" charset="0"/>
                <a:cs typeface="Times New Roman" panose="02020603050405020304" pitchFamily="18" charset="0"/>
              </a:rPr>
              <a:t>ORDER </a:t>
            </a:r>
            <a:r>
              <a:rPr lang="en-US" dirty="0">
                <a:solidFill>
                  <a:schemeClr val="tx1"/>
                </a:solidFill>
                <a:latin typeface="Times New Roman" panose="02020603050405020304" pitchFamily="18" charset="0"/>
                <a:cs typeface="Times New Roman" panose="02020603050405020304" pitchFamily="18" charset="0"/>
              </a:rPr>
              <a:t>BY </a:t>
            </a:r>
            <a:r>
              <a:rPr lang="en-US" dirty="0" err="1">
                <a:solidFill>
                  <a:schemeClr val="tx1"/>
                </a:solidFill>
                <a:latin typeface="Times New Roman" panose="02020603050405020304" pitchFamily="18" charset="0"/>
                <a:cs typeface="Times New Roman" panose="02020603050405020304" pitchFamily="18" charset="0"/>
              </a:rPr>
              <a:t>registration_date</a:t>
            </a:r>
            <a:r>
              <a:rPr lang="en-US" dirty="0">
                <a:solidFill>
                  <a:schemeClr val="tx1"/>
                </a:solidFill>
                <a:latin typeface="Times New Roman" panose="02020603050405020304" pitchFamily="18" charset="0"/>
                <a:cs typeface="Times New Roman" panose="02020603050405020304" pitchFamily="18" charset="0"/>
              </a:rPr>
              <a:t>;</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411734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Case statements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7528" y="2335793"/>
            <a:ext cx="10266630" cy="442714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CASE statement in SQL is a conditional expression that allows you to create more complex queries by applying different conditions and returning specific values based on those conditions. It's similar to IF-THEN-ELSE logic in programming languages</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Syntax of CASE Statement</a:t>
            </a:r>
          </a:p>
          <a:p>
            <a:r>
              <a:rPr lang="en-US" dirty="0">
                <a:solidFill>
                  <a:schemeClr val="tx1"/>
                </a:solidFill>
                <a:latin typeface="Times New Roman" panose="02020603050405020304" pitchFamily="18" charset="0"/>
                <a:cs typeface="Times New Roman" panose="02020603050405020304" pitchFamily="18" charset="0"/>
              </a:rPr>
              <a:t>There are two types of CASE statements in SQL: the simple CASE expression and the searched CASE expression</a:t>
            </a:r>
            <a:r>
              <a:rPr lang="en-US" dirty="0" smtClean="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CASE expression</a:t>
            </a:r>
          </a:p>
          <a:p>
            <a:r>
              <a:rPr lang="en-US" dirty="0">
                <a:solidFill>
                  <a:schemeClr val="tx1"/>
                </a:solidFill>
                <a:latin typeface="Times New Roman" panose="02020603050405020304" pitchFamily="18" charset="0"/>
                <a:cs typeface="Times New Roman" panose="02020603050405020304" pitchFamily="18" charset="0"/>
              </a:rPr>
              <a:t>    WHEN value1 THEN result1</a:t>
            </a:r>
          </a:p>
          <a:p>
            <a:r>
              <a:rPr lang="en-US" dirty="0">
                <a:solidFill>
                  <a:schemeClr val="tx1"/>
                </a:solidFill>
                <a:latin typeface="Times New Roman" panose="02020603050405020304" pitchFamily="18" charset="0"/>
                <a:cs typeface="Times New Roman" panose="02020603050405020304" pitchFamily="18" charset="0"/>
              </a:rPr>
              <a:t>    WHEN value2 THEN result2</a:t>
            </a:r>
          </a:p>
          <a:p>
            <a:r>
              <a:rPr lang="en-US" dirty="0">
                <a:solidFill>
                  <a:schemeClr val="tx1"/>
                </a:solidFill>
                <a:latin typeface="Times New Roman" panose="02020603050405020304" pitchFamily="18" charset="0"/>
                <a:cs typeface="Times New Roman" panose="02020603050405020304" pitchFamily="18" charset="0"/>
              </a:rPr>
              <a:t>    ...</a:t>
            </a:r>
          </a:p>
          <a:p>
            <a:r>
              <a:rPr lang="en-US" dirty="0">
                <a:solidFill>
                  <a:schemeClr val="tx1"/>
                </a:solidFill>
                <a:latin typeface="Times New Roman" panose="02020603050405020304" pitchFamily="18" charset="0"/>
                <a:cs typeface="Times New Roman" panose="02020603050405020304" pitchFamily="18" charset="0"/>
              </a:rPr>
              <a:t>    ELSE </a:t>
            </a:r>
            <a:r>
              <a:rPr lang="en-US" dirty="0" err="1">
                <a:solidFill>
                  <a:schemeClr val="tx1"/>
                </a:solidFill>
                <a:latin typeface="Times New Roman" panose="02020603050405020304" pitchFamily="18" charset="0"/>
                <a:cs typeface="Times New Roman" panose="02020603050405020304" pitchFamily="18" charset="0"/>
              </a:rPr>
              <a:t>default_result</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END</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58661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expression: The expression to be compared.</a:t>
            </a:r>
          </a:p>
          <a:p>
            <a:r>
              <a:rPr lang="en-US" dirty="0">
                <a:solidFill>
                  <a:schemeClr val="tx1"/>
                </a:solidFill>
                <a:latin typeface="Times New Roman" panose="02020603050405020304" pitchFamily="18" charset="0"/>
                <a:cs typeface="Times New Roman" panose="02020603050405020304" pitchFamily="18" charset="0"/>
              </a:rPr>
              <a:t>value1, value2, ...: The values to compare against the expression.</a:t>
            </a:r>
          </a:p>
          <a:p>
            <a:r>
              <a:rPr lang="en-US" dirty="0">
                <a:solidFill>
                  <a:schemeClr val="tx1"/>
                </a:solidFill>
                <a:latin typeface="Times New Roman" panose="02020603050405020304" pitchFamily="18" charset="0"/>
                <a:cs typeface="Times New Roman" panose="02020603050405020304" pitchFamily="18" charset="0"/>
              </a:rPr>
              <a:t>result1, result2, ...: The results to return if the expression matches the corresponding value.</a:t>
            </a:r>
          </a:p>
          <a:p>
            <a:r>
              <a:rPr lang="en-US" dirty="0" err="1">
                <a:solidFill>
                  <a:schemeClr val="tx1"/>
                </a:solidFill>
                <a:latin typeface="Times New Roman" panose="02020603050405020304" pitchFamily="18" charset="0"/>
                <a:cs typeface="Times New Roman" panose="02020603050405020304" pitchFamily="18" charset="0"/>
              </a:rPr>
              <a:t>default_result</a:t>
            </a:r>
            <a:r>
              <a:rPr lang="en-US" dirty="0">
                <a:solidFill>
                  <a:schemeClr val="tx1"/>
                </a:solidFill>
                <a:latin typeface="Times New Roman" panose="02020603050405020304" pitchFamily="18" charset="0"/>
                <a:cs typeface="Times New Roman" panose="02020603050405020304" pitchFamily="18" charset="0"/>
              </a:rPr>
              <a:t>: The result to return if no match is found.</a:t>
            </a:r>
          </a:p>
        </p:txBody>
      </p:sp>
    </p:spTree>
    <p:extLst>
      <p:ext uri="{BB962C8B-B14F-4D97-AF65-F5344CB8AC3E}">
        <p14:creationId xmlns:p14="http://schemas.microsoft.com/office/powerpoint/2010/main" val="415413169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Use Cases for CASE Statements</a:t>
            </a: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CASE </a:t>
            </a:r>
            <a:r>
              <a:rPr lang="en-US" dirty="0">
                <a:latin typeface="Times New Roman" panose="02020603050405020304" pitchFamily="18" charset="0"/>
                <a:cs typeface="Times New Roman" panose="02020603050405020304" pitchFamily="18" charset="0"/>
              </a:rPr>
              <a:t>statements are versatile and can be used in various scenarios, including: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 Transformation: Convert or map data from one form to another.</a:t>
            </a:r>
          </a:p>
          <a:p>
            <a:r>
              <a:rPr lang="en-US" dirty="0">
                <a:latin typeface="Times New Roman" panose="02020603050405020304" pitchFamily="18" charset="0"/>
                <a:cs typeface="Times New Roman" panose="02020603050405020304" pitchFamily="18" charset="0"/>
              </a:rPr>
              <a:t>Categorization: Categorize data into different groups based on specific conditions.</a:t>
            </a:r>
          </a:p>
          <a:p>
            <a:r>
              <a:rPr lang="en-US" dirty="0">
                <a:latin typeface="Times New Roman" panose="02020603050405020304" pitchFamily="18" charset="0"/>
                <a:cs typeface="Times New Roman" panose="02020603050405020304" pitchFamily="18" charset="0"/>
              </a:rPr>
              <a:t>Conditional Aggregation: Perform aggregation based on conditions.</a:t>
            </a:r>
          </a:p>
          <a:p>
            <a:r>
              <a:rPr lang="en-US" dirty="0">
                <a:latin typeface="Times New Roman" panose="02020603050405020304" pitchFamily="18" charset="0"/>
                <a:cs typeface="Times New Roman" panose="02020603050405020304" pitchFamily="18" charset="0"/>
              </a:rPr>
              <a:t>Custom Messages: Provide custom messages or labels based on data values</a:t>
            </a:r>
          </a:p>
        </p:txBody>
      </p:sp>
    </p:spTree>
    <p:extLst>
      <p:ext uri="{BB962C8B-B14F-4D97-AF65-F5344CB8AC3E}">
        <p14:creationId xmlns:p14="http://schemas.microsoft.com/office/powerpoint/2010/main" val="28956970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Truncate </a:t>
            </a:r>
            <a:r>
              <a:rPr lang="en-US" dirty="0" err="1">
                <a:latin typeface="Times New Roman" panose="02020603050405020304" pitchFamily="18" charset="0"/>
                <a:cs typeface="Times New Roman" panose="02020603050405020304" pitchFamily="18" charset="0"/>
              </a:rPr>
              <a:t>vs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Delete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4051" y="2241361"/>
            <a:ext cx="11483683" cy="4476310"/>
          </a:xfrm>
        </p:spPr>
        <p:txBody>
          <a:bodyPr>
            <a:normAutofit/>
          </a:bodyPr>
          <a:lstStyle/>
          <a:p>
            <a:r>
              <a:rPr lang="en-US" dirty="0">
                <a:latin typeface="Times New Roman" panose="02020603050405020304" pitchFamily="18" charset="0"/>
                <a:cs typeface="Times New Roman" panose="02020603050405020304" pitchFamily="18" charset="0"/>
              </a:rPr>
              <a:t>Truncate also delete data from the table but truncate doesn’t have any where clause which means truncate will remove all the records whereas delete can delete specific records using where clause</a:t>
            </a:r>
          </a:p>
          <a:p>
            <a:r>
              <a:rPr lang="en-US" dirty="0">
                <a:latin typeface="Times New Roman" panose="02020603050405020304" pitchFamily="18" charset="0"/>
                <a:cs typeface="Times New Roman" panose="02020603050405020304" pitchFamily="18" charset="0"/>
              </a:rPr>
              <a:t>Truncate cannot be rollback but delete can be rollback</a:t>
            </a:r>
          </a:p>
          <a:p>
            <a:r>
              <a:rPr lang="en-US" dirty="0">
                <a:latin typeface="Times New Roman" panose="02020603050405020304" pitchFamily="18" charset="0"/>
                <a:cs typeface="Times New Roman" panose="02020603050405020304" pitchFamily="18" charset="0"/>
              </a:rPr>
              <a:t>Truncate command doesn’t get logged but delete is a logged command. Logging for truncate and other DDL commands happened only at the statement level. Row level logging happens for delete</a:t>
            </a:r>
          </a:p>
          <a:p>
            <a:r>
              <a:rPr lang="en-US" dirty="0">
                <a:latin typeface="Times New Roman" panose="02020603050405020304" pitchFamily="18" charset="0"/>
                <a:cs typeface="Times New Roman" panose="02020603050405020304" pitchFamily="18" charset="0"/>
              </a:rPr>
              <a:t>Truncate is faster in performance than delete</a:t>
            </a:r>
          </a:p>
          <a:p>
            <a:r>
              <a:rPr lang="en-US" dirty="0">
                <a:latin typeface="Times New Roman" panose="02020603050405020304" pitchFamily="18" charset="0"/>
                <a:cs typeface="Times New Roman" panose="02020603050405020304" pitchFamily="18" charset="0"/>
              </a:rPr>
              <a:t>Truncate resets the auto increment value to initial value where as delete doesn’t reset the auto increment value</a:t>
            </a:r>
          </a:p>
          <a:p>
            <a:r>
              <a:rPr lang="en-US" dirty="0">
                <a:latin typeface="Times New Roman" panose="02020603050405020304" pitchFamily="18" charset="0"/>
                <a:cs typeface="Times New Roman" panose="02020603050405020304" pitchFamily="18" charset="0"/>
              </a:rPr>
              <a:t>Delete can have a trigger but truncate cannot have a trigger</a:t>
            </a:r>
          </a:p>
          <a:p>
            <a:r>
              <a:rPr lang="en-US" dirty="0">
                <a:latin typeface="Times New Roman" panose="02020603050405020304" pitchFamily="18" charset="0"/>
                <a:cs typeface="Times New Roman" panose="02020603050405020304" pitchFamily="18" charset="0"/>
              </a:rPr>
              <a:t>Delete can be executed on parent table having a foreign key but Truncate cannot be</a:t>
            </a:r>
          </a:p>
        </p:txBody>
      </p:sp>
    </p:spTree>
    <p:extLst>
      <p:ext uri="{BB962C8B-B14F-4D97-AF65-F5344CB8AC3E}">
        <p14:creationId xmlns:p14="http://schemas.microsoft.com/office/powerpoint/2010/main" val="13951427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585" y="955561"/>
            <a:ext cx="8761413" cy="706964"/>
          </a:xfrm>
        </p:spPr>
        <p:txBody>
          <a:bodyPr/>
          <a:lstStyle/>
          <a:p>
            <a:r>
              <a:rPr lang="en-US" dirty="0" smtClean="0">
                <a:latin typeface="Times New Roman" panose="02020603050405020304" pitchFamily="18" charset="0"/>
                <a:cs typeface="Times New Roman" panose="02020603050405020304" pitchFamily="18" charset="0"/>
              </a:rPr>
              <a:t>String functions in </a:t>
            </a:r>
            <a:r>
              <a:rPr lang="en-US" dirty="0" err="1" smtClean="0">
                <a:latin typeface="Times New Roman" panose="02020603050405020304" pitchFamily="18" charset="0"/>
                <a:cs typeface="Times New Roman" panose="02020603050405020304" pitchFamily="18" charset="0"/>
              </a:rPr>
              <a:t>Mysql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6995" y="2227153"/>
            <a:ext cx="11235350" cy="4734961"/>
          </a:xfrm>
        </p:spPr>
        <p:txBody>
          <a:bodyPr>
            <a:normAutofit/>
          </a:bodyPr>
          <a:lstStyle/>
          <a:p>
            <a:r>
              <a:rPr lang="en-US" dirty="0">
                <a:latin typeface="Times New Roman" panose="02020603050405020304" pitchFamily="18" charset="0"/>
                <a:cs typeface="Times New Roman" panose="02020603050405020304" pitchFamily="18" charset="0"/>
              </a:rPr>
              <a:t>1. ASCII</a:t>
            </a:r>
          </a:p>
          <a:p>
            <a:r>
              <a:rPr lang="en-US" dirty="0">
                <a:latin typeface="Times New Roman" panose="02020603050405020304" pitchFamily="18" charset="0"/>
                <a:cs typeface="Times New Roman" panose="02020603050405020304" pitchFamily="18" charset="0"/>
              </a:rPr>
              <a:t>Returns the ASCII value for the specific character.</a:t>
            </a:r>
          </a:p>
          <a:p>
            <a:r>
              <a:rPr lang="en-US" dirty="0">
                <a:latin typeface="Times New Roman" panose="02020603050405020304" pitchFamily="18" charset="0"/>
                <a:cs typeface="Times New Roman" panose="02020603050405020304" pitchFamily="18" charset="0"/>
              </a:rPr>
              <a:t>2. CHAR_LENGTH</a:t>
            </a:r>
          </a:p>
          <a:p>
            <a:r>
              <a:rPr lang="en-US" dirty="0">
                <a:latin typeface="Times New Roman" panose="02020603050405020304" pitchFamily="18" charset="0"/>
                <a:cs typeface="Times New Roman" panose="02020603050405020304" pitchFamily="18" charset="0"/>
              </a:rPr>
              <a:t>Returns the length of a string (in characters).</a:t>
            </a:r>
          </a:p>
          <a:p>
            <a:r>
              <a:rPr lang="en-US" dirty="0">
                <a:latin typeface="Times New Roman" panose="02020603050405020304" pitchFamily="18" charset="0"/>
                <a:cs typeface="Times New Roman" panose="02020603050405020304" pitchFamily="18" charset="0"/>
              </a:rPr>
              <a:t>3. CHARACTER_LENGTH</a:t>
            </a:r>
          </a:p>
          <a:p>
            <a:r>
              <a:rPr lang="en-US" dirty="0">
                <a:latin typeface="Times New Roman" panose="02020603050405020304" pitchFamily="18" charset="0"/>
                <a:cs typeface="Times New Roman" panose="02020603050405020304" pitchFamily="18" charset="0"/>
              </a:rPr>
              <a:t>Returns the length of a string (in characters).</a:t>
            </a:r>
          </a:p>
          <a:p>
            <a:r>
              <a:rPr lang="en-US" dirty="0">
                <a:latin typeface="Times New Roman" panose="02020603050405020304" pitchFamily="18" charset="0"/>
                <a:cs typeface="Times New Roman" panose="02020603050405020304" pitchFamily="18" charset="0"/>
              </a:rPr>
              <a:t>4. CONCAT</a:t>
            </a:r>
          </a:p>
          <a:p>
            <a:r>
              <a:rPr lang="en-US" dirty="0">
                <a:latin typeface="Times New Roman" panose="02020603050405020304" pitchFamily="18" charset="0"/>
                <a:cs typeface="Times New Roman" panose="02020603050405020304" pitchFamily="18" charset="0"/>
              </a:rPr>
              <a:t>Adds two or more expressions together</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5. FORMAT</a:t>
            </a:r>
          </a:p>
          <a:p>
            <a:r>
              <a:rPr lang="en-US" dirty="0">
                <a:latin typeface="Times New Roman" panose="02020603050405020304" pitchFamily="18" charset="0"/>
                <a:cs typeface="Times New Roman" panose="02020603050405020304" pitchFamily="18" charset="0"/>
              </a:rPr>
              <a:t>Formats a number to a format like "#,###,###.##", rounded to a specified number of decimal places.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3858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System Database:</a:t>
            </a: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the context of MySQL, a system database is a special type of database that MySQL itself uses to store metadata and other internal information necessary for its operation. </a:t>
            </a:r>
            <a:endParaRPr lang="en-US" dirty="0" smtClean="0">
              <a:latin typeface="Times New Roman" panose="02020603050405020304" pitchFamily="18" charset="0"/>
              <a:cs typeface="Times New Roman" panose="02020603050405020304" pitchFamily="18" charset="0"/>
            </a:endParaRPr>
          </a:p>
          <a:p>
            <a:r>
              <a:rPr lang="de-DE" dirty="0">
                <a:latin typeface="Times New Roman" panose="02020603050405020304" pitchFamily="18" charset="0"/>
                <a:cs typeface="Times New Roman" panose="02020603050405020304" pitchFamily="18" charset="0"/>
              </a:rPr>
              <a:t>MySQL </a:t>
            </a:r>
            <a:endParaRPr lang="de-DE" dirty="0" smtClean="0">
              <a:latin typeface="Times New Roman" panose="02020603050405020304" pitchFamily="18" charset="0"/>
              <a:cs typeface="Times New Roman" panose="02020603050405020304" pitchFamily="18" charset="0"/>
            </a:endParaRPr>
          </a:p>
          <a:p>
            <a:r>
              <a:rPr lang="de-DE" dirty="0" smtClean="0">
                <a:latin typeface="Times New Roman" panose="02020603050405020304" pitchFamily="18" charset="0"/>
                <a:cs typeface="Times New Roman" panose="02020603050405020304" pitchFamily="18" charset="0"/>
              </a:rPr>
              <a:t>Information Schema</a:t>
            </a:r>
          </a:p>
          <a:p>
            <a:r>
              <a:rPr lang="de-DE" dirty="0" smtClean="0">
                <a:latin typeface="Times New Roman" panose="02020603050405020304" pitchFamily="18" charset="0"/>
                <a:cs typeface="Times New Roman" panose="02020603050405020304" pitchFamily="18" charset="0"/>
              </a:rPr>
              <a:t> </a:t>
            </a:r>
            <a:r>
              <a:rPr lang="de-DE" dirty="0">
                <a:latin typeface="Times New Roman" panose="02020603050405020304" pitchFamily="18" charset="0"/>
                <a:cs typeface="Times New Roman" panose="02020603050405020304" pitchFamily="18" charset="0"/>
              </a:rPr>
              <a:t>Performance Schema </a:t>
            </a:r>
            <a:endParaRPr lang="de-DE" dirty="0" smtClean="0">
              <a:latin typeface="Times New Roman" panose="02020603050405020304" pitchFamily="18" charset="0"/>
              <a:cs typeface="Times New Roman" panose="02020603050405020304" pitchFamily="18" charset="0"/>
            </a:endParaRPr>
          </a:p>
          <a:p>
            <a:r>
              <a:rPr lang="de-DE" dirty="0" smtClean="0">
                <a:latin typeface="Times New Roman" panose="02020603050405020304" pitchFamily="18" charset="0"/>
                <a:cs typeface="Times New Roman" panose="02020603050405020304" pitchFamily="18" charset="0"/>
              </a:rPr>
              <a:t>Sys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58129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300" y="2046083"/>
            <a:ext cx="9768688" cy="4925085"/>
          </a:xfrm>
        </p:spPr>
        <p:txBody>
          <a:bodyPr>
            <a:normAutofit/>
          </a:bodyPr>
          <a:lstStyle/>
          <a:p>
            <a:r>
              <a:rPr lang="en-US" dirty="0">
                <a:latin typeface="Times New Roman" panose="02020603050405020304" pitchFamily="18" charset="0"/>
                <a:cs typeface="Times New Roman" panose="02020603050405020304" pitchFamily="18" charset="0"/>
              </a:rPr>
              <a:t>6. INSERT</a:t>
            </a:r>
          </a:p>
          <a:p>
            <a:r>
              <a:rPr lang="en-US" sz="2200" dirty="0">
                <a:latin typeface="Times New Roman" panose="02020603050405020304" pitchFamily="18" charset="0"/>
                <a:cs typeface="Times New Roman" panose="02020603050405020304" pitchFamily="18" charset="0"/>
              </a:rPr>
              <a:t>Inserts</a:t>
            </a:r>
            <a:r>
              <a:rPr lang="en-US" dirty="0">
                <a:latin typeface="Times New Roman" panose="02020603050405020304" pitchFamily="18" charset="0"/>
                <a:cs typeface="Times New Roman" panose="02020603050405020304" pitchFamily="18" charset="0"/>
              </a:rPr>
              <a:t> a string within a string at the specified position and for a certain number of characters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7. </a:t>
            </a:r>
            <a:r>
              <a:rPr lang="en-US" dirty="0">
                <a:latin typeface="Times New Roman" panose="02020603050405020304" pitchFamily="18" charset="0"/>
                <a:cs typeface="Times New Roman" panose="02020603050405020304" pitchFamily="18" charset="0"/>
              </a:rPr>
              <a:t>LCASE</a:t>
            </a:r>
          </a:p>
          <a:p>
            <a:r>
              <a:rPr lang="en-US" dirty="0">
                <a:latin typeface="Times New Roman" panose="02020603050405020304" pitchFamily="18" charset="0"/>
                <a:cs typeface="Times New Roman" panose="02020603050405020304" pitchFamily="18" charset="0"/>
              </a:rPr>
              <a:t>Converts a string to lower-case.</a:t>
            </a:r>
          </a:p>
          <a:p>
            <a:r>
              <a:rPr lang="en-US" dirty="0">
                <a:latin typeface="Times New Roman" panose="02020603050405020304" pitchFamily="18" charset="0"/>
                <a:cs typeface="Times New Roman" panose="02020603050405020304" pitchFamily="18" charset="0"/>
              </a:rPr>
              <a:t>8</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LEFT</a:t>
            </a:r>
          </a:p>
          <a:p>
            <a:r>
              <a:rPr lang="en-US" dirty="0">
                <a:latin typeface="Times New Roman" panose="02020603050405020304" pitchFamily="18" charset="0"/>
                <a:cs typeface="Times New Roman" panose="02020603050405020304" pitchFamily="18" charset="0"/>
              </a:rPr>
              <a:t>Extracts a number of characters from a string (starting from left).</a:t>
            </a:r>
          </a:p>
          <a:p>
            <a:r>
              <a:rPr lang="en-US" dirty="0">
                <a:latin typeface="Times New Roman" panose="02020603050405020304" pitchFamily="18" charset="0"/>
                <a:cs typeface="Times New Roman" panose="02020603050405020304" pitchFamily="18" charset="0"/>
              </a:rPr>
              <a:t>9</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LENGTH</a:t>
            </a:r>
          </a:p>
          <a:p>
            <a:r>
              <a:rPr lang="en-US" dirty="0">
                <a:latin typeface="Times New Roman" panose="02020603050405020304" pitchFamily="18" charset="0"/>
                <a:cs typeface="Times New Roman" panose="02020603050405020304" pitchFamily="18" charset="0"/>
              </a:rPr>
              <a:t>Returns the length of a string (in bytes).</a:t>
            </a:r>
          </a:p>
          <a:p>
            <a:r>
              <a:rPr lang="en-US" dirty="0" smtClean="0">
                <a:latin typeface="Times New Roman" panose="02020603050405020304" pitchFamily="18" charset="0"/>
                <a:cs typeface="Times New Roman" panose="02020603050405020304" pitchFamily="18" charset="0"/>
              </a:rPr>
              <a:t>10. </a:t>
            </a:r>
            <a:r>
              <a:rPr lang="en-US" dirty="0">
                <a:latin typeface="Times New Roman" panose="02020603050405020304" pitchFamily="18" charset="0"/>
                <a:cs typeface="Times New Roman" panose="02020603050405020304" pitchFamily="18" charset="0"/>
              </a:rPr>
              <a:t>LOCATE</a:t>
            </a:r>
          </a:p>
          <a:p>
            <a:r>
              <a:rPr lang="en-US" dirty="0">
                <a:latin typeface="Times New Roman" panose="02020603050405020304" pitchFamily="18" charset="0"/>
                <a:cs typeface="Times New Roman" panose="02020603050405020304" pitchFamily="18" charset="0"/>
              </a:rPr>
              <a:t>Returns the position of the first occurrence of a substring in a string.</a:t>
            </a:r>
          </a:p>
          <a:p>
            <a:r>
              <a:rPr lang="en-US" dirty="0" smtClean="0">
                <a:latin typeface="Times New Roman" panose="02020603050405020304" pitchFamily="18" charset="0"/>
                <a:cs typeface="Times New Roman" panose="02020603050405020304" pitchFamily="18" charset="0"/>
              </a:rPr>
              <a:t>11. </a:t>
            </a:r>
            <a:r>
              <a:rPr lang="en-US" dirty="0">
                <a:latin typeface="Times New Roman" panose="02020603050405020304" pitchFamily="18" charset="0"/>
                <a:cs typeface="Times New Roman" panose="02020603050405020304" pitchFamily="18" charset="0"/>
              </a:rPr>
              <a:t>LOWER</a:t>
            </a:r>
          </a:p>
          <a:p>
            <a:r>
              <a:rPr lang="en-US" dirty="0">
                <a:latin typeface="Times New Roman" panose="02020603050405020304" pitchFamily="18" charset="0"/>
                <a:cs typeface="Times New Roman" panose="02020603050405020304" pitchFamily="18" charset="0"/>
              </a:rPr>
              <a:t>Converts a string to lower-case</a:t>
            </a:r>
            <a:r>
              <a:rPr lang="en-US" dirty="0" smtClean="0">
                <a:latin typeface="Times New Roman" panose="02020603050405020304" pitchFamily="18" charset="0"/>
                <a:cs typeface="Times New Roman" panose="02020603050405020304" pitchFamily="18" charset="0"/>
              </a:rPr>
              <a:t>.</a:t>
            </a:r>
          </a:p>
        </p:txBody>
      </p:sp>
      <p:sp>
        <p:nvSpPr>
          <p:cNvPr id="4" name="Title 1"/>
          <p:cNvSpPr>
            <a:spLocks noGrp="1"/>
          </p:cNvSpPr>
          <p:nvPr>
            <p:ph type="title"/>
          </p:nvPr>
        </p:nvSpPr>
        <p:spPr>
          <a:xfrm>
            <a:off x="584585" y="955561"/>
            <a:ext cx="8761413" cy="706964"/>
          </a:xfrm>
        </p:spPr>
        <p:txBody>
          <a:bodyPr/>
          <a:lstStyle/>
          <a:p>
            <a:r>
              <a:rPr lang="en-US" dirty="0" smtClean="0">
                <a:latin typeface="Times New Roman" panose="02020603050405020304" pitchFamily="18" charset="0"/>
                <a:cs typeface="Times New Roman" panose="02020603050405020304" pitchFamily="18" charset="0"/>
              </a:rPr>
              <a:t>String functions in </a:t>
            </a:r>
            <a:r>
              <a:rPr lang="en-US" dirty="0" err="1" smtClean="0">
                <a:latin typeface="Times New Roman" panose="02020603050405020304" pitchFamily="18" charset="0"/>
                <a:cs typeface="Times New Roman" panose="02020603050405020304" pitchFamily="18" charset="0"/>
              </a:rPr>
              <a:t>Mysql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53183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6994" y="2037030"/>
            <a:ext cx="9409373" cy="4707802"/>
          </a:xfrm>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12. </a:t>
            </a:r>
            <a:r>
              <a:rPr lang="en-US" dirty="0">
                <a:latin typeface="Times New Roman" panose="02020603050405020304" pitchFamily="18" charset="0"/>
                <a:cs typeface="Times New Roman" panose="02020603050405020304" pitchFamily="18" charset="0"/>
              </a:rPr>
              <a:t>LPAD</a:t>
            </a:r>
          </a:p>
          <a:p>
            <a:r>
              <a:rPr lang="en-US" dirty="0">
                <a:latin typeface="Times New Roman" panose="02020603050405020304" pitchFamily="18" charset="0"/>
                <a:cs typeface="Times New Roman" panose="02020603050405020304" pitchFamily="18" charset="0"/>
              </a:rPr>
              <a:t>Left-pads a string with another string, to a certain length.</a:t>
            </a:r>
          </a:p>
          <a:p>
            <a:r>
              <a:rPr lang="en-US" dirty="0" smtClean="0">
                <a:latin typeface="Times New Roman" panose="02020603050405020304" pitchFamily="18" charset="0"/>
                <a:cs typeface="Times New Roman" panose="02020603050405020304" pitchFamily="18" charset="0"/>
              </a:rPr>
              <a:t>13. </a:t>
            </a:r>
            <a:r>
              <a:rPr lang="en-US" dirty="0">
                <a:latin typeface="Times New Roman" panose="02020603050405020304" pitchFamily="18" charset="0"/>
                <a:cs typeface="Times New Roman" panose="02020603050405020304" pitchFamily="18" charset="0"/>
              </a:rPr>
              <a:t>LTRIM</a:t>
            </a:r>
          </a:p>
          <a:p>
            <a:r>
              <a:rPr lang="en-US" dirty="0">
                <a:latin typeface="Times New Roman" panose="02020603050405020304" pitchFamily="18" charset="0"/>
                <a:cs typeface="Times New Roman" panose="02020603050405020304" pitchFamily="18" charset="0"/>
              </a:rPr>
              <a:t>Removes leading spaces from a string.</a:t>
            </a:r>
          </a:p>
          <a:p>
            <a:r>
              <a:rPr lang="en-US" dirty="0" smtClean="0">
                <a:latin typeface="Times New Roman" panose="02020603050405020304" pitchFamily="18" charset="0"/>
                <a:cs typeface="Times New Roman" panose="02020603050405020304" pitchFamily="18" charset="0"/>
              </a:rPr>
              <a:t>14. </a:t>
            </a:r>
            <a:r>
              <a:rPr lang="en-US" dirty="0">
                <a:latin typeface="Times New Roman" panose="02020603050405020304" pitchFamily="18" charset="0"/>
                <a:cs typeface="Times New Roman" panose="02020603050405020304" pitchFamily="18" charset="0"/>
              </a:rPr>
              <a:t>MID</a:t>
            </a:r>
          </a:p>
          <a:p>
            <a:r>
              <a:rPr lang="en-US" dirty="0">
                <a:latin typeface="Times New Roman" panose="02020603050405020304" pitchFamily="18" charset="0"/>
                <a:cs typeface="Times New Roman" panose="02020603050405020304" pitchFamily="18" charset="0"/>
              </a:rPr>
              <a:t>Extracts a substring from a string (starting at any position).</a:t>
            </a:r>
          </a:p>
          <a:p>
            <a:r>
              <a:rPr lang="en-US" dirty="0" smtClean="0">
                <a:latin typeface="Times New Roman" panose="02020603050405020304" pitchFamily="18" charset="0"/>
                <a:cs typeface="Times New Roman" panose="02020603050405020304" pitchFamily="18" charset="0"/>
              </a:rPr>
              <a:t>15. </a:t>
            </a:r>
            <a:r>
              <a:rPr lang="en-US" dirty="0">
                <a:latin typeface="Times New Roman" panose="02020603050405020304" pitchFamily="18" charset="0"/>
                <a:cs typeface="Times New Roman" panose="02020603050405020304" pitchFamily="18" charset="0"/>
              </a:rPr>
              <a:t>POSITION</a:t>
            </a:r>
          </a:p>
          <a:p>
            <a:r>
              <a:rPr lang="en-US" dirty="0">
                <a:latin typeface="Times New Roman" panose="02020603050405020304" pitchFamily="18" charset="0"/>
                <a:cs typeface="Times New Roman" panose="02020603050405020304" pitchFamily="18" charset="0"/>
              </a:rPr>
              <a:t>Returns the position of the first occurrence of a substring in a string.</a:t>
            </a:r>
          </a:p>
          <a:p>
            <a:r>
              <a:rPr lang="en-US" dirty="0" smtClean="0">
                <a:latin typeface="Times New Roman" panose="02020603050405020304" pitchFamily="18" charset="0"/>
                <a:cs typeface="Times New Roman" panose="02020603050405020304" pitchFamily="18" charset="0"/>
              </a:rPr>
              <a:t>16. </a:t>
            </a:r>
            <a:r>
              <a:rPr lang="en-US" dirty="0">
                <a:latin typeface="Times New Roman" panose="02020603050405020304" pitchFamily="18" charset="0"/>
                <a:cs typeface="Times New Roman" panose="02020603050405020304" pitchFamily="18" charset="0"/>
              </a:rPr>
              <a:t>REPEAT</a:t>
            </a:r>
          </a:p>
          <a:p>
            <a:r>
              <a:rPr lang="en-US" dirty="0">
                <a:latin typeface="Times New Roman" panose="02020603050405020304" pitchFamily="18" charset="0"/>
                <a:cs typeface="Times New Roman" panose="02020603050405020304" pitchFamily="18" charset="0"/>
              </a:rPr>
              <a:t>Repeats a string as many times as specified.</a:t>
            </a:r>
          </a:p>
          <a:p>
            <a:r>
              <a:rPr lang="en-US" dirty="0" smtClean="0">
                <a:latin typeface="Times New Roman" panose="02020603050405020304" pitchFamily="18" charset="0"/>
                <a:cs typeface="Times New Roman" panose="02020603050405020304" pitchFamily="18" charset="0"/>
              </a:rPr>
              <a:t>17. </a:t>
            </a:r>
            <a:r>
              <a:rPr lang="en-US" dirty="0">
                <a:latin typeface="Times New Roman" panose="02020603050405020304" pitchFamily="18" charset="0"/>
                <a:cs typeface="Times New Roman" panose="02020603050405020304" pitchFamily="18" charset="0"/>
              </a:rPr>
              <a:t>REPLACE</a:t>
            </a:r>
          </a:p>
          <a:p>
            <a:r>
              <a:rPr lang="en-US" dirty="0">
                <a:latin typeface="Times New Roman" panose="02020603050405020304" pitchFamily="18" charset="0"/>
                <a:cs typeface="Times New Roman" panose="02020603050405020304" pitchFamily="18" charset="0"/>
              </a:rPr>
              <a:t>Replaces all occurrences of a substring within a string, with a new substring.</a:t>
            </a:r>
          </a:p>
          <a:p>
            <a:r>
              <a:rPr lang="en-US" dirty="0" smtClean="0">
                <a:latin typeface="Times New Roman" panose="02020603050405020304" pitchFamily="18" charset="0"/>
                <a:cs typeface="Times New Roman" panose="02020603050405020304" pitchFamily="18" charset="0"/>
              </a:rPr>
              <a:t>18. </a:t>
            </a:r>
            <a:r>
              <a:rPr lang="en-US" dirty="0">
                <a:latin typeface="Times New Roman" panose="02020603050405020304" pitchFamily="18" charset="0"/>
                <a:cs typeface="Times New Roman" panose="02020603050405020304" pitchFamily="18" charset="0"/>
              </a:rPr>
              <a:t>REVERSE</a:t>
            </a:r>
          </a:p>
          <a:p>
            <a:r>
              <a:rPr lang="en-US" dirty="0">
                <a:latin typeface="Times New Roman" panose="02020603050405020304" pitchFamily="18" charset="0"/>
                <a:cs typeface="Times New Roman" panose="02020603050405020304" pitchFamily="18" charset="0"/>
              </a:rPr>
              <a:t>Reverses a string and returns the result.</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584585" y="955561"/>
            <a:ext cx="8761413" cy="706964"/>
          </a:xfrm>
        </p:spPr>
        <p:txBody>
          <a:bodyPr/>
          <a:lstStyle/>
          <a:p>
            <a:r>
              <a:rPr lang="en-US" dirty="0" smtClean="0">
                <a:latin typeface="Times New Roman" panose="02020603050405020304" pitchFamily="18" charset="0"/>
                <a:cs typeface="Times New Roman" panose="02020603050405020304" pitchFamily="18" charset="0"/>
              </a:rPr>
              <a:t>String functions in </a:t>
            </a:r>
            <a:r>
              <a:rPr lang="en-US" dirty="0" err="1" smtClean="0">
                <a:latin typeface="Times New Roman" panose="02020603050405020304" pitchFamily="18" charset="0"/>
                <a:cs typeface="Times New Roman" panose="02020603050405020304" pitchFamily="18" charset="0"/>
              </a:rPr>
              <a:t>Mysql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46199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063" y="2218099"/>
            <a:ext cx="9228304" cy="4409037"/>
          </a:xfrm>
        </p:spPr>
        <p:txBody>
          <a:bodyPr>
            <a:normAutofit/>
          </a:bodyPr>
          <a:lstStyle/>
          <a:p>
            <a:r>
              <a:rPr lang="en-US" dirty="0" smtClean="0">
                <a:latin typeface="Times New Roman" panose="02020603050405020304" pitchFamily="18" charset="0"/>
                <a:cs typeface="Times New Roman" panose="02020603050405020304" pitchFamily="18" charset="0"/>
              </a:rPr>
              <a:t>19. </a:t>
            </a:r>
            <a:r>
              <a:rPr lang="en-US" dirty="0">
                <a:latin typeface="Times New Roman" panose="02020603050405020304" pitchFamily="18" charset="0"/>
                <a:cs typeface="Times New Roman" panose="02020603050405020304" pitchFamily="18" charset="0"/>
              </a:rPr>
              <a:t>RIGHT</a:t>
            </a:r>
          </a:p>
          <a:p>
            <a:r>
              <a:rPr lang="en-US" dirty="0">
                <a:latin typeface="Times New Roman" panose="02020603050405020304" pitchFamily="18" charset="0"/>
                <a:cs typeface="Times New Roman" panose="02020603050405020304" pitchFamily="18" charset="0"/>
              </a:rPr>
              <a:t>Extracts a number of characters from a string (starting from right).</a:t>
            </a:r>
          </a:p>
          <a:p>
            <a:r>
              <a:rPr lang="en-US" dirty="0" smtClean="0">
                <a:latin typeface="Times New Roman" panose="02020603050405020304" pitchFamily="18" charset="0"/>
                <a:cs typeface="Times New Roman" panose="02020603050405020304" pitchFamily="18" charset="0"/>
              </a:rPr>
              <a:t>20. </a:t>
            </a:r>
            <a:r>
              <a:rPr lang="en-US" dirty="0">
                <a:latin typeface="Times New Roman" panose="02020603050405020304" pitchFamily="18" charset="0"/>
                <a:cs typeface="Times New Roman" panose="02020603050405020304" pitchFamily="18" charset="0"/>
              </a:rPr>
              <a:t>RTRIM</a:t>
            </a:r>
          </a:p>
          <a:p>
            <a:r>
              <a:rPr lang="en-US" dirty="0">
                <a:latin typeface="Times New Roman" panose="02020603050405020304" pitchFamily="18" charset="0"/>
                <a:cs typeface="Times New Roman" panose="02020603050405020304" pitchFamily="18" charset="0"/>
              </a:rPr>
              <a:t>Removes trailing spaces from a string.</a:t>
            </a:r>
          </a:p>
          <a:p>
            <a:r>
              <a:rPr lang="en-US" dirty="0" smtClean="0">
                <a:latin typeface="Times New Roman" panose="02020603050405020304" pitchFamily="18" charset="0"/>
                <a:cs typeface="Times New Roman" panose="02020603050405020304" pitchFamily="18" charset="0"/>
              </a:rPr>
              <a:t>21. </a:t>
            </a:r>
            <a:r>
              <a:rPr lang="en-US" dirty="0">
                <a:latin typeface="Times New Roman" panose="02020603050405020304" pitchFamily="18" charset="0"/>
                <a:cs typeface="Times New Roman" panose="02020603050405020304" pitchFamily="18" charset="0"/>
              </a:rPr>
              <a:t>SPACE</a:t>
            </a:r>
          </a:p>
          <a:p>
            <a:r>
              <a:rPr lang="en-US" dirty="0">
                <a:latin typeface="Times New Roman" panose="02020603050405020304" pitchFamily="18" charset="0"/>
                <a:cs typeface="Times New Roman" panose="02020603050405020304" pitchFamily="18" charset="0"/>
              </a:rPr>
              <a:t>Returns a string of the specified number of space characters.</a:t>
            </a:r>
          </a:p>
          <a:p>
            <a:r>
              <a:rPr lang="en-US" dirty="0" smtClean="0">
                <a:latin typeface="Times New Roman" panose="02020603050405020304" pitchFamily="18" charset="0"/>
                <a:cs typeface="Times New Roman" panose="02020603050405020304" pitchFamily="18" charset="0"/>
              </a:rPr>
              <a:t>22. </a:t>
            </a:r>
            <a:r>
              <a:rPr lang="en-US" dirty="0">
                <a:latin typeface="Times New Roman" panose="02020603050405020304" pitchFamily="18" charset="0"/>
                <a:cs typeface="Times New Roman" panose="02020603050405020304" pitchFamily="18" charset="0"/>
              </a:rPr>
              <a:t>SUBSTR</a:t>
            </a:r>
          </a:p>
          <a:p>
            <a:r>
              <a:rPr lang="en-US" dirty="0">
                <a:latin typeface="Times New Roman" panose="02020603050405020304" pitchFamily="18" charset="0"/>
                <a:cs typeface="Times New Roman" panose="02020603050405020304" pitchFamily="18" charset="0"/>
              </a:rPr>
              <a:t>Extracts a substring from a string (starting at any position</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23. SUBSTRING</a:t>
            </a:r>
          </a:p>
          <a:p>
            <a:r>
              <a:rPr lang="en-US" dirty="0">
                <a:latin typeface="Times New Roman" panose="02020603050405020304" pitchFamily="18" charset="0"/>
                <a:cs typeface="Times New Roman" panose="02020603050405020304" pitchFamily="18" charset="0"/>
              </a:rPr>
              <a:t>Extracts a substring from a string (starting at any position).</a:t>
            </a:r>
          </a:p>
          <a:p>
            <a:endParaRPr lang="en-US"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584585" y="955561"/>
            <a:ext cx="8761413" cy="706964"/>
          </a:xfrm>
        </p:spPr>
        <p:txBody>
          <a:bodyPr/>
          <a:lstStyle/>
          <a:p>
            <a:r>
              <a:rPr lang="en-US" dirty="0" smtClean="0">
                <a:latin typeface="Times New Roman" panose="02020603050405020304" pitchFamily="18" charset="0"/>
                <a:cs typeface="Times New Roman" panose="02020603050405020304" pitchFamily="18" charset="0"/>
              </a:rPr>
              <a:t>String functions in </a:t>
            </a:r>
            <a:r>
              <a:rPr lang="en-US" dirty="0" err="1" smtClean="0">
                <a:latin typeface="Times New Roman" panose="02020603050405020304" pitchFamily="18" charset="0"/>
                <a:cs typeface="Times New Roman" panose="02020603050405020304" pitchFamily="18" charset="0"/>
              </a:rPr>
              <a:t>Mysql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22620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50" y="2190938"/>
            <a:ext cx="9264517" cy="4472411"/>
          </a:xfrm>
        </p:spPr>
        <p:txBody>
          <a:bodyPr>
            <a:normAutofit/>
          </a:bodyPr>
          <a:lstStyle/>
          <a:p>
            <a:r>
              <a:rPr lang="en-US" dirty="0" smtClean="0">
                <a:latin typeface="Times New Roman" panose="02020603050405020304" pitchFamily="18" charset="0"/>
                <a:cs typeface="Times New Roman" panose="02020603050405020304" pitchFamily="18" charset="0"/>
              </a:rPr>
              <a:t>24. </a:t>
            </a:r>
            <a:r>
              <a:rPr lang="en-US" dirty="0">
                <a:latin typeface="Times New Roman" panose="02020603050405020304" pitchFamily="18" charset="0"/>
                <a:cs typeface="Times New Roman" panose="02020603050405020304" pitchFamily="18" charset="0"/>
              </a:rPr>
              <a:t>TRIM</a:t>
            </a:r>
          </a:p>
          <a:p>
            <a:r>
              <a:rPr lang="en-US" dirty="0">
                <a:latin typeface="Times New Roman" panose="02020603050405020304" pitchFamily="18" charset="0"/>
                <a:cs typeface="Times New Roman" panose="02020603050405020304" pitchFamily="18" charset="0"/>
              </a:rPr>
              <a:t>Removes leading and trailing spaces from a string.</a:t>
            </a:r>
          </a:p>
          <a:p>
            <a:r>
              <a:rPr lang="en-US" dirty="0" smtClean="0">
                <a:latin typeface="Times New Roman" panose="02020603050405020304" pitchFamily="18" charset="0"/>
                <a:cs typeface="Times New Roman" panose="02020603050405020304" pitchFamily="18" charset="0"/>
              </a:rPr>
              <a:t>25. </a:t>
            </a:r>
            <a:r>
              <a:rPr lang="en-US" dirty="0">
                <a:latin typeface="Times New Roman" panose="02020603050405020304" pitchFamily="18" charset="0"/>
                <a:cs typeface="Times New Roman" panose="02020603050405020304" pitchFamily="18" charset="0"/>
              </a:rPr>
              <a:t>UCASE</a:t>
            </a:r>
          </a:p>
          <a:p>
            <a:r>
              <a:rPr lang="en-US" dirty="0">
                <a:latin typeface="Times New Roman" panose="02020603050405020304" pitchFamily="18" charset="0"/>
                <a:cs typeface="Times New Roman" panose="02020603050405020304" pitchFamily="18" charset="0"/>
              </a:rPr>
              <a:t>Converts a string to upper-case.</a:t>
            </a:r>
          </a:p>
          <a:p>
            <a:r>
              <a:rPr lang="en-US" dirty="0" smtClean="0">
                <a:latin typeface="Times New Roman" panose="02020603050405020304" pitchFamily="18" charset="0"/>
                <a:cs typeface="Times New Roman" panose="02020603050405020304" pitchFamily="18" charset="0"/>
              </a:rPr>
              <a:t>26. </a:t>
            </a:r>
            <a:r>
              <a:rPr lang="en-US" dirty="0">
                <a:latin typeface="Times New Roman" panose="02020603050405020304" pitchFamily="18" charset="0"/>
                <a:cs typeface="Times New Roman" panose="02020603050405020304" pitchFamily="18" charset="0"/>
              </a:rPr>
              <a:t>UPPER</a:t>
            </a:r>
          </a:p>
          <a:p>
            <a:r>
              <a:rPr lang="en-US" dirty="0">
                <a:latin typeface="Times New Roman" panose="02020603050405020304" pitchFamily="18" charset="0"/>
                <a:cs typeface="Times New Roman" panose="02020603050405020304" pitchFamily="18" charset="0"/>
              </a:rPr>
              <a:t>Converts a string to upper-case</a:t>
            </a:r>
          </a:p>
        </p:txBody>
      </p:sp>
      <p:sp>
        <p:nvSpPr>
          <p:cNvPr id="4" name="Title 1"/>
          <p:cNvSpPr>
            <a:spLocks noGrp="1"/>
          </p:cNvSpPr>
          <p:nvPr>
            <p:ph type="title"/>
          </p:nvPr>
        </p:nvSpPr>
        <p:spPr>
          <a:xfrm>
            <a:off x="584585" y="955561"/>
            <a:ext cx="8761413" cy="706964"/>
          </a:xfrm>
        </p:spPr>
        <p:txBody>
          <a:bodyPr/>
          <a:lstStyle/>
          <a:p>
            <a:r>
              <a:rPr lang="en-US" dirty="0" smtClean="0">
                <a:latin typeface="Times New Roman" panose="02020603050405020304" pitchFamily="18" charset="0"/>
                <a:cs typeface="Times New Roman" panose="02020603050405020304" pitchFamily="18" charset="0"/>
              </a:rPr>
              <a:t>String functions in </a:t>
            </a:r>
            <a:r>
              <a:rPr lang="en-US" dirty="0" err="1" smtClean="0">
                <a:latin typeface="Times New Roman" panose="02020603050405020304" pitchFamily="18" charset="0"/>
                <a:cs typeface="Times New Roman" panose="02020603050405020304" pitchFamily="18" charset="0"/>
              </a:rPr>
              <a:t>Mysql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76135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955" y="1013988"/>
            <a:ext cx="9246411" cy="666644"/>
          </a:xfrm>
        </p:spPr>
        <p:txBody>
          <a:bodyPr/>
          <a:lstStyle/>
          <a:p>
            <a:r>
              <a:rPr lang="en-US" dirty="0" smtClean="0">
                <a:latin typeface="Times New Roman" panose="02020603050405020304" pitchFamily="18" charset="0"/>
                <a:cs typeface="Times New Roman" panose="02020603050405020304" pitchFamily="18" charset="0"/>
              </a:rPr>
              <a:t>Numeric Functions </a:t>
            </a:r>
            <a:r>
              <a:rPr lang="en-US" dirty="0">
                <a:latin typeface="Times New Roman" panose="02020603050405020304" pitchFamily="18" charset="0"/>
                <a:cs typeface="Times New Roman" panose="02020603050405020304" pitchFamily="18" charset="0"/>
              </a:rPr>
              <a:t>MySQL </a:t>
            </a:r>
          </a:p>
        </p:txBody>
      </p:sp>
      <p:sp>
        <p:nvSpPr>
          <p:cNvPr id="3" name="Content Placeholder 2"/>
          <p:cNvSpPr>
            <a:spLocks noGrp="1"/>
          </p:cNvSpPr>
          <p:nvPr>
            <p:ph idx="1"/>
          </p:nvPr>
        </p:nvSpPr>
        <p:spPr>
          <a:xfrm>
            <a:off x="669955" y="2027977"/>
            <a:ext cx="10293792" cy="4544840"/>
          </a:xfrm>
        </p:spPr>
        <p:txBody>
          <a:bodyPr>
            <a:noAutofit/>
          </a:bodyPr>
          <a:lstStyle/>
          <a:p>
            <a:r>
              <a:rPr lang="en-US" dirty="0">
                <a:latin typeface="Times New Roman" panose="02020603050405020304" pitchFamily="18" charset="0"/>
                <a:cs typeface="Times New Roman" panose="02020603050405020304" pitchFamily="18" charset="0"/>
              </a:rPr>
              <a:t>ABS</a:t>
            </a:r>
          </a:p>
          <a:p>
            <a:r>
              <a:rPr lang="en-US" dirty="0">
                <a:latin typeface="Times New Roman" panose="02020603050405020304" pitchFamily="18" charset="0"/>
                <a:cs typeface="Times New Roman" panose="02020603050405020304" pitchFamily="18" charset="0"/>
              </a:rPr>
              <a:t>Description: Returns the absolute value of a number</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SELECT ABS(-5) AS </a:t>
            </a:r>
            <a:r>
              <a:rPr lang="en-US" dirty="0" err="1">
                <a:latin typeface="Times New Roman" panose="02020603050405020304" pitchFamily="18" charset="0"/>
                <a:cs typeface="Times New Roman" panose="02020603050405020304" pitchFamily="18" charset="0"/>
              </a:rPr>
              <a:t>abs_value</a:t>
            </a:r>
            <a:r>
              <a:rPr lang="en-US" dirty="0">
                <a:latin typeface="Times New Roman" panose="02020603050405020304" pitchFamily="18" charset="0"/>
                <a:cs typeface="Times New Roman" panose="02020603050405020304" pitchFamily="18" charset="0"/>
              </a:rPr>
              <a:t>;  -- Output: </a:t>
            </a:r>
            <a:r>
              <a:rPr lang="en-US" dirty="0" smtClean="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AVG</a:t>
            </a:r>
          </a:p>
          <a:p>
            <a:r>
              <a:rPr lang="en-US" dirty="0">
                <a:latin typeface="Times New Roman" panose="02020603050405020304" pitchFamily="18" charset="0"/>
                <a:cs typeface="Times New Roman" panose="02020603050405020304" pitchFamily="18" charset="0"/>
              </a:rPr>
              <a:t>Description: Returns the average value of an expression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SELECT AVG(salary) AS </a:t>
            </a:r>
            <a:r>
              <a:rPr lang="en-US" dirty="0" err="1">
                <a:latin typeface="Times New Roman" panose="02020603050405020304" pitchFamily="18" charset="0"/>
                <a:cs typeface="Times New Roman" panose="02020603050405020304" pitchFamily="18" charset="0"/>
              </a:rPr>
              <a:t>avg_salary</a:t>
            </a:r>
            <a:r>
              <a:rPr lang="en-US" dirty="0">
                <a:latin typeface="Times New Roman" panose="02020603050405020304" pitchFamily="18" charset="0"/>
                <a:cs typeface="Times New Roman" panose="02020603050405020304" pitchFamily="18" charset="0"/>
              </a:rPr>
              <a:t> FROM employees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CEIL</a:t>
            </a:r>
          </a:p>
          <a:p>
            <a:r>
              <a:rPr lang="en-US" dirty="0">
                <a:latin typeface="Times New Roman" panose="02020603050405020304" pitchFamily="18" charset="0"/>
                <a:cs typeface="Times New Roman" panose="02020603050405020304" pitchFamily="18" charset="0"/>
              </a:rPr>
              <a:t>Description: Returns the smallest integer value that is &gt;= to a number</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SELECT CEIL(4.2) AS </a:t>
            </a:r>
            <a:r>
              <a:rPr lang="en-US" dirty="0" err="1">
                <a:latin typeface="Times New Roman" panose="02020603050405020304" pitchFamily="18" charset="0"/>
                <a:cs typeface="Times New Roman" panose="02020603050405020304" pitchFamily="18" charset="0"/>
              </a:rPr>
              <a:t>ceil_value</a:t>
            </a:r>
            <a:r>
              <a:rPr lang="en-US" dirty="0">
                <a:latin typeface="Times New Roman" panose="02020603050405020304" pitchFamily="18" charset="0"/>
                <a:cs typeface="Times New Roman" panose="02020603050405020304" pitchFamily="18" charset="0"/>
              </a:rPr>
              <a:t>;  -- Output: </a:t>
            </a:r>
            <a:r>
              <a:rPr lang="en-US" dirty="0" smtClean="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537711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637" y="950614"/>
            <a:ext cx="9300730" cy="730018"/>
          </a:xfrm>
        </p:spPr>
        <p:txBody>
          <a:bodyPr/>
          <a:lstStyle/>
          <a:p>
            <a:r>
              <a:rPr lang="en-US" dirty="0">
                <a:latin typeface="Times New Roman" panose="02020603050405020304" pitchFamily="18" charset="0"/>
                <a:cs typeface="Times New Roman" panose="02020603050405020304" pitchFamily="18" charset="0"/>
              </a:rPr>
              <a:t>Numeric Functions MySQL </a:t>
            </a:r>
            <a:endParaRPr lang="en-US" dirty="0"/>
          </a:p>
        </p:txBody>
      </p:sp>
      <p:sp>
        <p:nvSpPr>
          <p:cNvPr id="3" name="Content Placeholder 2"/>
          <p:cNvSpPr>
            <a:spLocks noGrp="1"/>
          </p:cNvSpPr>
          <p:nvPr>
            <p:ph idx="1"/>
          </p:nvPr>
        </p:nvSpPr>
        <p:spPr>
          <a:xfrm>
            <a:off x="362139" y="2326741"/>
            <a:ext cx="9554228" cy="4291342"/>
          </a:xfrm>
        </p:spPr>
        <p:txBody>
          <a:bodyPr>
            <a:normAutofit/>
          </a:bodyPr>
          <a:lstStyle/>
          <a:p>
            <a:r>
              <a:rPr lang="en-US" dirty="0">
                <a:latin typeface="Times New Roman" panose="02020603050405020304" pitchFamily="18" charset="0"/>
                <a:cs typeface="Times New Roman" panose="02020603050405020304" pitchFamily="18" charset="0"/>
              </a:rPr>
              <a:t>MAX</a:t>
            </a:r>
          </a:p>
          <a:p>
            <a:r>
              <a:rPr lang="en-US" dirty="0">
                <a:latin typeface="Times New Roman" panose="02020603050405020304" pitchFamily="18" charset="0"/>
                <a:cs typeface="Times New Roman" panose="02020603050405020304" pitchFamily="18" charset="0"/>
              </a:rPr>
              <a:t>Description: Returns the maximum value in a set of values.</a:t>
            </a:r>
          </a:p>
          <a:p>
            <a:r>
              <a:rPr lang="en-US" dirty="0">
                <a:latin typeface="Times New Roman" panose="02020603050405020304" pitchFamily="18" charset="0"/>
                <a:cs typeface="Times New Roman" panose="02020603050405020304" pitchFamily="18" charset="0"/>
              </a:rPr>
              <a:t>MIN</a:t>
            </a:r>
          </a:p>
          <a:p>
            <a:r>
              <a:rPr lang="en-US" dirty="0">
                <a:latin typeface="Times New Roman" panose="02020603050405020304" pitchFamily="18" charset="0"/>
                <a:cs typeface="Times New Roman" panose="02020603050405020304" pitchFamily="18" charset="0"/>
              </a:rPr>
              <a:t>Description: Returns the minimum value in a set of values.</a:t>
            </a:r>
          </a:p>
          <a:p>
            <a:r>
              <a:rPr lang="en-US" dirty="0">
                <a:latin typeface="Times New Roman" panose="02020603050405020304" pitchFamily="18" charset="0"/>
                <a:cs typeface="Times New Roman" panose="02020603050405020304" pitchFamily="18" charset="0"/>
              </a:rPr>
              <a:t>MOD</a:t>
            </a:r>
          </a:p>
          <a:p>
            <a:r>
              <a:rPr lang="en-US" dirty="0">
                <a:latin typeface="Times New Roman" panose="02020603050405020304" pitchFamily="18" charset="0"/>
                <a:cs typeface="Times New Roman" panose="02020603050405020304" pitchFamily="18" charset="0"/>
              </a:rPr>
              <a:t>Description: Returns the remainder of a number divided by another number</a:t>
            </a:r>
          </a:p>
          <a:p>
            <a:r>
              <a:rPr lang="en-US" dirty="0">
                <a:latin typeface="Times New Roman" panose="02020603050405020304" pitchFamily="18" charset="0"/>
                <a:cs typeface="Times New Roman" panose="02020603050405020304" pitchFamily="18" charset="0"/>
              </a:rPr>
              <a:t>PI</a:t>
            </a:r>
          </a:p>
          <a:p>
            <a:r>
              <a:rPr lang="en-US" dirty="0">
                <a:latin typeface="Times New Roman" panose="02020603050405020304" pitchFamily="18" charset="0"/>
                <a:cs typeface="Times New Roman" panose="02020603050405020304" pitchFamily="18" charset="0"/>
              </a:rPr>
              <a:t>Description: Returns the value of PI</a:t>
            </a:r>
          </a:p>
          <a:p>
            <a:r>
              <a:rPr lang="en-US" dirty="0">
                <a:latin typeface="Times New Roman" panose="02020603050405020304" pitchFamily="18" charset="0"/>
                <a:cs typeface="Times New Roman" panose="02020603050405020304" pitchFamily="18" charset="0"/>
              </a:rPr>
              <a:t>POW</a:t>
            </a:r>
          </a:p>
          <a:p>
            <a:r>
              <a:rPr lang="en-US" dirty="0">
                <a:latin typeface="Times New Roman" panose="02020603050405020304" pitchFamily="18" charset="0"/>
                <a:cs typeface="Times New Roman" panose="02020603050405020304" pitchFamily="18" charset="0"/>
              </a:rPr>
              <a:t>Description: Returns the value of a number raised to the power of another number</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2736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850" y="937454"/>
            <a:ext cx="8761413" cy="706964"/>
          </a:xfrm>
        </p:spPr>
        <p:txBody>
          <a:bodyPr/>
          <a:lstStyle/>
          <a:p>
            <a:r>
              <a:rPr lang="en-US" dirty="0">
                <a:latin typeface="Times New Roman" panose="02020603050405020304" pitchFamily="18" charset="0"/>
                <a:cs typeface="Times New Roman" panose="02020603050405020304" pitchFamily="18" charset="0"/>
              </a:rPr>
              <a:t>Numeric Functions MySQL </a:t>
            </a:r>
            <a:endParaRPr lang="en-US" dirty="0"/>
          </a:p>
        </p:txBody>
      </p:sp>
      <p:sp>
        <p:nvSpPr>
          <p:cNvPr id="3" name="Content Placeholder 2"/>
          <p:cNvSpPr>
            <a:spLocks noGrp="1"/>
          </p:cNvSpPr>
          <p:nvPr>
            <p:ph idx="1"/>
          </p:nvPr>
        </p:nvSpPr>
        <p:spPr>
          <a:xfrm>
            <a:off x="651850" y="2199991"/>
            <a:ext cx="9264517" cy="4318503"/>
          </a:xfrm>
        </p:spPr>
        <p:txBody>
          <a:bodyPr>
            <a:normAutofit/>
          </a:bodyPr>
          <a:lstStyle/>
          <a:p>
            <a:r>
              <a:rPr lang="en-US" dirty="0">
                <a:latin typeface="Times New Roman" panose="02020603050405020304" pitchFamily="18" charset="0"/>
                <a:cs typeface="Times New Roman" panose="02020603050405020304" pitchFamily="18" charset="0"/>
              </a:rPr>
              <a:t>DIV</a:t>
            </a:r>
          </a:p>
          <a:p>
            <a:r>
              <a:rPr lang="en-US" dirty="0">
                <a:latin typeface="Times New Roman" panose="02020603050405020304" pitchFamily="18" charset="0"/>
                <a:cs typeface="Times New Roman" panose="02020603050405020304" pitchFamily="18" charset="0"/>
              </a:rPr>
              <a:t>Description: Used for integer division.</a:t>
            </a:r>
          </a:p>
          <a:p>
            <a:r>
              <a:rPr lang="en-US" dirty="0">
                <a:latin typeface="Times New Roman" panose="02020603050405020304" pitchFamily="18" charset="0"/>
                <a:cs typeface="Times New Roman" panose="02020603050405020304" pitchFamily="18" charset="0"/>
              </a:rPr>
              <a:t>FLOOR</a:t>
            </a:r>
          </a:p>
          <a:p>
            <a:r>
              <a:rPr lang="en-US" dirty="0">
                <a:latin typeface="Times New Roman" panose="02020603050405020304" pitchFamily="18" charset="0"/>
                <a:cs typeface="Times New Roman" panose="02020603050405020304" pitchFamily="18" charset="0"/>
              </a:rPr>
              <a:t>Description: Returns the largest integer value that is &lt;= to a number</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SIGN</a:t>
            </a:r>
          </a:p>
          <a:p>
            <a:r>
              <a:rPr lang="en-US" dirty="0">
                <a:latin typeface="Times New Roman" panose="02020603050405020304" pitchFamily="18" charset="0"/>
                <a:cs typeface="Times New Roman" panose="02020603050405020304" pitchFamily="18" charset="0"/>
              </a:rPr>
              <a:t>Description: Returns the sign of a number.</a:t>
            </a:r>
          </a:p>
          <a:p>
            <a:r>
              <a:rPr lang="en-US" dirty="0">
                <a:latin typeface="Times New Roman" panose="02020603050405020304" pitchFamily="18" charset="0"/>
                <a:cs typeface="Times New Roman" panose="02020603050405020304" pitchFamily="18" charset="0"/>
              </a:rPr>
              <a:t>SQRT</a:t>
            </a:r>
          </a:p>
          <a:p>
            <a:r>
              <a:rPr lang="en-US" dirty="0">
                <a:latin typeface="Times New Roman" panose="02020603050405020304" pitchFamily="18" charset="0"/>
                <a:cs typeface="Times New Roman" panose="02020603050405020304" pitchFamily="18" charset="0"/>
              </a:rPr>
              <a:t>Description: Returns the square root of a number.</a:t>
            </a:r>
          </a:p>
          <a:p>
            <a:r>
              <a:rPr lang="en-US" dirty="0">
                <a:latin typeface="Times New Roman" panose="02020603050405020304" pitchFamily="18" charset="0"/>
                <a:cs typeface="Times New Roman" panose="02020603050405020304" pitchFamily="18" charset="0"/>
              </a:rPr>
              <a:t>SUM</a:t>
            </a:r>
          </a:p>
          <a:p>
            <a:r>
              <a:rPr lang="en-US" dirty="0">
                <a:latin typeface="Times New Roman" panose="02020603050405020304" pitchFamily="18" charset="0"/>
                <a:cs typeface="Times New Roman" panose="02020603050405020304" pitchFamily="18" charset="0"/>
              </a:rPr>
              <a:t>Description: Calculates the sum of a set of values.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392786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973" y="941560"/>
            <a:ext cx="9074394" cy="739072"/>
          </a:xfrm>
        </p:spPr>
        <p:txBody>
          <a:bodyPr/>
          <a:lstStyle/>
          <a:p>
            <a:r>
              <a:rPr lang="en-US" dirty="0">
                <a:latin typeface="Times New Roman" panose="02020603050405020304" pitchFamily="18" charset="0"/>
                <a:cs typeface="Times New Roman" panose="02020603050405020304" pitchFamily="18" charset="0"/>
              </a:rPr>
              <a:t>Numeric Functions MySQL </a:t>
            </a:r>
            <a:endParaRPr lang="en-US" dirty="0"/>
          </a:p>
        </p:txBody>
      </p:sp>
      <p:sp>
        <p:nvSpPr>
          <p:cNvPr id="3" name="Content Placeholder 2"/>
          <p:cNvSpPr>
            <a:spLocks noGrp="1"/>
          </p:cNvSpPr>
          <p:nvPr>
            <p:ph idx="1"/>
          </p:nvPr>
        </p:nvSpPr>
        <p:spPr>
          <a:xfrm>
            <a:off x="660903" y="2308634"/>
            <a:ext cx="9255464" cy="3711166"/>
          </a:xfrm>
        </p:spPr>
        <p:txBody>
          <a:bodyPr/>
          <a:lstStyle/>
          <a:p>
            <a:r>
              <a:rPr lang="en-US" dirty="0">
                <a:latin typeface="Times New Roman" panose="02020603050405020304" pitchFamily="18" charset="0"/>
                <a:cs typeface="Times New Roman" panose="02020603050405020304" pitchFamily="18" charset="0"/>
              </a:rPr>
              <a:t>CEILING</a:t>
            </a:r>
          </a:p>
          <a:p>
            <a:r>
              <a:rPr lang="en-US" dirty="0">
                <a:latin typeface="Times New Roman" panose="02020603050405020304" pitchFamily="18" charset="0"/>
                <a:cs typeface="Times New Roman" panose="02020603050405020304" pitchFamily="18" charset="0"/>
              </a:rPr>
              <a:t>Description: Returns the smallest integer value that is &gt;= to a number.</a:t>
            </a:r>
          </a:p>
          <a:p>
            <a:r>
              <a:rPr lang="en-US" dirty="0" smtClean="0">
                <a:latin typeface="Times New Roman" panose="02020603050405020304" pitchFamily="18" charset="0"/>
                <a:cs typeface="Times New Roman" panose="02020603050405020304" pitchFamily="18" charset="0"/>
              </a:rPr>
              <a:t>COUNT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Description: Returns the number of records returned by a select query</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POWER</a:t>
            </a:r>
          </a:p>
          <a:p>
            <a:r>
              <a:rPr lang="en-US" dirty="0">
                <a:latin typeface="Times New Roman" panose="02020603050405020304" pitchFamily="18" charset="0"/>
                <a:cs typeface="Times New Roman" panose="02020603050405020304" pitchFamily="18" charset="0"/>
              </a:rPr>
              <a:t>Description: Returns the value of a number raised to the power of another number.</a:t>
            </a:r>
          </a:p>
          <a:p>
            <a:r>
              <a:rPr lang="en-US" dirty="0">
                <a:latin typeface="Times New Roman" panose="02020603050405020304" pitchFamily="18" charset="0"/>
                <a:cs typeface="Times New Roman" panose="02020603050405020304" pitchFamily="18" charset="0"/>
              </a:rPr>
              <a:t>ROUND</a:t>
            </a:r>
          </a:p>
          <a:p>
            <a:r>
              <a:rPr lang="en-US" dirty="0">
                <a:latin typeface="Times New Roman" panose="02020603050405020304" pitchFamily="18" charset="0"/>
                <a:cs typeface="Times New Roman" panose="02020603050405020304" pitchFamily="18" charset="0"/>
              </a:rPr>
              <a:t>Description: Rounds a number to a specified number of decimal places.</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9665037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functions</a:t>
            </a:r>
            <a:endParaRPr lang="en-US" dirty="0"/>
          </a:p>
        </p:txBody>
      </p:sp>
      <p:sp>
        <p:nvSpPr>
          <p:cNvPr id="3" name="Content Placeholder 2"/>
          <p:cNvSpPr>
            <a:spLocks noGrp="1"/>
          </p:cNvSpPr>
          <p:nvPr>
            <p:ph idx="1"/>
          </p:nvPr>
        </p:nvSpPr>
        <p:spPr/>
        <p:txBody>
          <a:bodyPr/>
          <a:lstStyle/>
          <a:p>
            <a:r>
              <a:rPr lang="en-US" b="1" dirty="0">
                <a:solidFill>
                  <a:schemeClr val="tx1"/>
                </a:solidFill>
              </a:rPr>
              <a:t>ROW_NUMBER()</a:t>
            </a:r>
          </a:p>
          <a:p>
            <a:r>
              <a:rPr lang="en-US" b="1" dirty="0">
                <a:solidFill>
                  <a:schemeClr val="tx1"/>
                </a:solidFill>
              </a:rPr>
              <a:t>Description:</a:t>
            </a:r>
          </a:p>
          <a:p>
            <a:endParaRPr lang="en-US" b="1" dirty="0">
              <a:solidFill>
                <a:schemeClr val="tx1"/>
              </a:solidFill>
            </a:endParaRPr>
          </a:p>
          <a:p>
            <a:r>
              <a:rPr lang="en-US" b="1" dirty="0">
                <a:solidFill>
                  <a:schemeClr val="tx1"/>
                </a:solidFill>
              </a:rPr>
              <a:t>ROW_NUMBER() assigns a unique sequential integer to rows within a partition of a result set.</a:t>
            </a:r>
          </a:p>
          <a:p>
            <a:r>
              <a:rPr lang="en-US" b="1" dirty="0">
                <a:solidFill>
                  <a:schemeClr val="tx1"/>
                </a:solidFill>
              </a:rPr>
              <a:t>Each row gets a unique number, starting from 1 for the first row in each partition.</a:t>
            </a:r>
          </a:p>
        </p:txBody>
      </p:sp>
    </p:spTree>
    <p:extLst>
      <p:ext uri="{BB962C8B-B14F-4D97-AF65-F5344CB8AC3E}">
        <p14:creationId xmlns:p14="http://schemas.microsoft.com/office/powerpoint/2010/main" val="35938735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functions</a:t>
            </a:r>
            <a:endParaRPr lang="en-US" dirty="0"/>
          </a:p>
        </p:txBody>
      </p:sp>
      <p:sp>
        <p:nvSpPr>
          <p:cNvPr id="3" name="Content Placeholder 2"/>
          <p:cNvSpPr>
            <a:spLocks noGrp="1"/>
          </p:cNvSpPr>
          <p:nvPr>
            <p:ph idx="1"/>
          </p:nvPr>
        </p:nvSpPr>
        <p:spPr/>
        <p:txBody>
          <a:bodyPr/>
          <a:lstStyle/>
          <a:p>
            <a:r>
              <a:rPr lang="en-US" b="1" dirty="0">
                <a:solidFill>
                  <a:schemeClr val="tx1"/>
                </a:solidFill>
              </a:rPr>
              <a:t>RANK()</a:t>
            </a:r>
          </a:p>
          <a:p>
            <a:r>
              <a:rPr lang="en-US" b="1" dirty="0">
                <a:solidFill>
                  <a:schemeClr val="tx1"/>
                </a:solidFill>
              </a:rPr>
              <a:t>Description:</a:t>
            </a:r>
          </a:p>
          <a:p>
            <a:endParaRPr lang="en-US" b="1" dirty="0">
              <a:solidFill>
                <a:schemeClr val="tx1"/>
              </a:solidFill>
            </a:endParaRPr>
          </a:p>
          <a:p>
            <a:r>
              <a:rPr lang="en-US" b="1" dirty="0">
                <a:solidFill>
                  <a:schemeClr val="tx1"/>
                </a:solidFill>
              </a:rPr>
              <a:t>RANK() assigns a rank to rows within a partition of a result set.</a:t>
            </a:r>
          </a:p>
          <a:p>
            <a:r>
              <a:rPr lang="en-US" b="1" dirty="0">
                <a:solidFill>
                  <a:schemeClr val="tx1"/>
                </a:solidFill>
              </a:rPr>
              <a:t>Rows with equal values receive the same rank.</a:t>
            </a:r>
          </a:p>
          <a:p>
            <a:r>
              <a:rPr lang="en-US" b="1" dirty="0">
                <a:solidFill>
                  <a:schemeClr val="tx1"/>
                </a:solidFill>
              </a:rPr>
              <a:t>The next rank(s) will have a gap. For example, if two rows share rank 1, the next rank will be 3.</a:t>
            </a:r>
          </a:p>
        </p:txBody>
      </p:sp>
    </p:spTree>
    <p:extLst>
      <p:ext uri="{BB962C8B-B14F-4D97-AF65-F5344CB8AC3E}">
        <p14:creationId xmlns:p14="http://schemas.microsoft.com/office/powerpoint/2010/main" val="2115571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7774" y="2263366"/>
            <a:ext cx="9707069" cy="4317749"/>
          </a:xfrm>
        </p:spPr>
        <p:txBody>
          <a:bodyPr>
            <a:noAutofit/>
          </a:bodyPr>
          <a:lstStyle/>
          <a:p>
            <a:r>
              <a:rPr lang="en-US" sz="2000" dirty="0">
                <a:latin typeface="Times New Roman" panose="02020603050405020304" pitchFamily="18" charset="0"/>
                <a:cs typeface="Times New Roman" panose="02020603050405020304" pitchFamily="18" charset="0"/>
              </a:rPr>
              <a:t>MySQL: The </a:t>
            </a:r>
            <a:r>
              <a:rPr lang="en-US" sz="2000" dirty="0" err="1">
                <a:latin typeface="Times New Roman" panose="02020603050405020304" pitchFamily="18" charset="0"/>
                <a:cs typeface="Times New Roman" panose="02020603050405020304" pitchFamily="18" charset="0"/>
              </a:rPr>
              <a:t>mysql</a:t>
            </a:r>
            <a:r>
              <a:rPr lang="en-US" sz="2000" dirty="0">
                <a:latin typeface="Times New Roman" panose="02020603050405020304" pitchFamily="18" charset="0"/>
                <a:cs typeface="Times New Roman" panose="02020603050405020304" pitchFamily="18" charset="0"/>
              </a:rPr>
              <a:t> database is primarily responsible for user authentication, authorization, and access control. It stores user accounts, access privileges, and other security-related information. Administrators use this database to manage user accounts, grant or revoke privileges, and configure authentication settings.</a:t>
            </a:r>
          </a:p>
          <a:p>
            <a:r>
              <a:rPr lang="en-US" sz="2000" dirty="0" smtClean="0">
                <a:latin typeface="Times New Roman" panose="02020603050405020304" pitchFamily="18" charset="0"/>
                <a:cs typeface="Times New Roman" panose="02020603050405020304" pitchFamily="18" charset="0"/>
              </a:rPr>
              <a:t>Information </a:t>
            </a:r>
            <a:r>
              <a:rPr lang="en-US" sz="2000" dirty="0">
                <a:latin typeface="Times New Roman" panose="02020603050405020304" pitchFamily="18" charset="0"/>
                <a:cs typeface="Times New Roman" panose="02020603050405020304" pitchFamily="18" charset="0"/>
              </a:rPr>
              <a:t>Schema: The </a:t>
            </a:r>
            <a:r>
              <a:rPr lang="en-US" sz="2000" dirty="0" err="1">
                <a:latin typeface="Times New Roman" panose="02020603050405020304" pitchFamily="18" charset="0"/>
                <a:cs typeface="Times New Roman" panose="02020603050405020304" pitchFamily="18" charset="0"/>
              </a:rPr>
              <a:t>information_schema</a:t>
            </a:r>
            <a:r>
              <a:rPr lang="en-US" sz="2000" dirty="0">
                <a:latin typeface="Times New Roman" panose="02020603050405020304" pitchFamily="18" charset="0"/>
                <a:cs typeface="Times New Roman" panose="02020603050405020304" pitchFamily="18" charset="0"/>
              </a:rPr>
              <a:t> database provides metadata about the MySQL server and its databases, tables, columns, indexes, constraints, and other objects. It offers a standardized way to access information about the database structure using SQL queries. Developers and administrators can query this database to obtain details about the database schema, data types, table statistics, and more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656897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solidFill>
                  <a:schemeClr val="tx1"/>
                </a:solidFill>
              </a:rPr>
              <a:t>DENSE_RANK()</a:t>
            </a:r>
          </a:p>
          <a:p>
            <a:r>
              <a:rPr lang="en-US" b="1" dirty="0">
                <a:solidFill>
                  <a:schemeClr val="tx1"/>
                </a:solidFill>
              </a:rPr>
              <a:t>Description:</a:t>
            </a:r>
          </a:p>
          <a:p>
            <a:endParaRPr lang="en-US" b="1" dirty="0">
              <a:solidFill>
                <a:schemeClr val="tx1"/>
              </a:solidFill>
            </a:endParaRPr>
          </a:p>
          <a:p>
            <a:r>
              <a:rPr lang="en-US" b="1" dirty="0">
                <a:solidFill>
                  <a:schemeClr val="tx1"/>
                </a:solidFill>
              </a:rPr>
              <a:t>DENSE_RANK() assigns ranks to rows within a partition of a result set.</a:t>
            </a:r>
          </a:p>
          <a:p>
            <a:r>
              <a:rPr lang="en-US" b="1" dirty="0">
                <a:solidFill>
                  <a:schemeClr val="tx1"/>
                </a:solidFill>
              </a:rPr>
              <a:t>Rows with equal values receive the same rank.</a:t>
            </a:r>
          </a:p>
          <a:p>
            <a:r>
              <a:rPr lang="en-US" b="1" dirty="0">
                <a:solidFill>
                  <a:schemeClr val="tx1"/>
                </a:solidFill>
              </a:rPr>
              <a:t>The next rank is the next consecutive number, without gaps.</a:t>
            </a:r>
          </a:p>
        </p:txBody>
      </p:sp>
    </p:spTree>
    <p:extLst>
      <p:ext uri="{BB962C8B-B14F-4D97-AF65-F5344CB8AC3E}">
        <p14:creationId xmlns:p14="http://schemas.microsoft.com/office/powerpoint/2010/main" val="365683047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EXISTS Operator in SQL</a:t>
            </a:r>
          </a:p>
        </p:txBody>
      </p:sp>
      <p:sp>
        <p:nvSpPr>
          <p:cNvPr id="3" name="Content Placeholder 2"/>
          <p:cNvSpPr>
            <a:spLocks noGrp="1"/>
          </p:cNvSpPr>
          <p:nvPr>
            <p:ph idx="1"/>
          </p:nvPr>
        </p:nvSpPr>
        <p:spPr/>
        <p:txBody>
          <a:bodyPr/>
          <a:lstStyle/>
          <a:p>
            <a:r>
              <a:rPr lang="en-US" dirty="0" smtClean="0">
                <a:solidFill>
                  <a:schemeClr val="tx1"/>
                </a:solidFill>
                <a:latin typeface="Times New Roman" panose="02020603050405020304" pitchFamily="18" charset="0"/>
                <a:cs typeface="Times New Roman" panose="02020603050405020304" pitchFamily="18" charset="0"/>
              </a:rPr>
              <a:t>Description</a:t>
            </a:r>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The EXISTS operator in SQL is used to check the existence of any record in a </a:t>
            </a:r>
            <a:r>
              <a:rPr lang="en-US" dirty="0" err="1">
                <a:solidFill>
                  <a:schemeClr val="tx1"/>
                </a:solidFill>
                <a:latin typeface="Times New Roman" panose="02020603050405020304" pitchFamily="18" charset="0"/>
                <a:cs typeface="Times New Roman" panose="02020603050405020304" pitchFamily="18" charset="0"/>
              </a:rPr>
              <a:t>subquery</a:t>
            </a:r>
            <a:r>
              <a:rPr lang="en-US" dirty="0">
                <a:solidFill>
                  <a:schemeClr val="tx1"/>
                </a:solidFill>
                <a:latin typeface="Times New Roman" panose="02020603050405020304" pitchFamily="18" charset="0"/>
                <a:cs typeface="Times New Roman" panose="02020603050405020304" pitchFamily="18" charset="0"/>
              </a:rPr>
              <a:t>. It returns TRUE if the </a:t>
            </a:r>
            <a:r>
              <a:rPr lang="en-US" dirty="0" err="1">
                <a:solidFill>
                  <a:schemeClr val="tx1"/>
                </a:solidFill>
                <a:latin typeface="Times New Roman" panose="02020603050405020304" pitchFamily="18" charset="0"/>
                <a:cs typeface="Times New Roman" panose="02020603050405020304" pitchFamily="18" charset="0"/>
              </a:rPr>
              <a:t>subquery</a:t>
            </a:r>
            <a:r>
              <a:rPr lang="en-US" dirty="0">
                <a:solidFill>
                  <a:schemeClr val="tx1"/>
                </a:solidFill>
                <a:latin typeface="Times New Roman" panose="02020603050405020304" pitchFamily="18" charset="0"/>
                <a:cs typeface="Times New Roman" panose="02020603050405020304" pitchFamily="18" charset="0"/>
              </a:rPr>
              <a:t> returns one or more records, and FALSE if the </a:t>
            </a:r>
            <a:r>
              <a:rPr lang="en-US" dirty="0" err="1">
                <a:solidFill>
                  <a:schemeClr val="tx1"/>
                </a:solidFill>
                <a:latin typeface="Times New Roman" panose="02020603050405020304" pitchFamily="18" charset="0"/>
                <a:cs typeface="Times New Roman" panose="02020603050405020304" pitchFamily="18" charset="0"/>
              </a:rPr>
              <a:t>subquery</a:t>
            </a:r>
            <a:r>
              <a:rPr lang="en-US" dirty="0">
                <a:solidFill>
                  <a:schemeClr val="tx1"/>
                </a:solidFill>
                <a:latin typeface="Times New Roman" panose="02020603050405020304" pitchFamily="18" charset="0"/>
                <a:cs typeface="Times New Roman" panose="02020603050405020304" pitchFamily="18" charset="0"/>
              </a:rPr>
              <a:t> returns no records. It is typically used in the WHERE clause to filter records based on the results of another query</a:t>
            </a:r>
            <a:r>
              <a:rPr lang="en-US" dirty="0" smtClean="0">
                <a:solidFill>
                  <a:schemeClr val="tx1"/>
                </a:solidFill>
                <a:latin typeface="Times New Roman" panose="02020603050405020304" pitchFamily="18" charset="0"/>
                <a:cs typeface="Times New Roman" panose="02020603050405020304" pitchFamily="18" charset="0"/>
              </a:rPr>
              <a:t>.</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SELECT column1, column2, ...</a:t>
            </a:r>
          </a:p>
          <a:p>
            <a:r>
              <a:rPr lang="en-US" dirty="0">
                <a:solidFill>
                  <a:schemeClr val="tx1"/>
                </a:solidFill>
                <a:latin typeface="Times New Roman" panose="02020603050405020304" pitchFamily="18" charset="0"/>
                <a:cs typeface="Times New Roman" panose="02020603050405020304" pitchFamily="18" charset="0"/>
              </a:rPr>
              <a:t>FROM </a:t>
            </a:r>
            <a:r>
              <a:rPr lang="en-US" dirty="0" err="1">
                <a:solidFill>
                  <a:schemeClr val="tx1"/>
                </a:solidFill>
                <a:latin typeface="Times New Roman" panose="02020603050405020304" pitchFamily="18" charset="0"/>
                <a:cs typeface="Times New Roman" panose="02020603050405020304" pitchFamily="18" charset="0"/>
              </a:rPr>
              <a:t>table_name</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WHERE EXISTS (</a:t>
            </a:r>
            <a:r>
              <a:rPr lang="en-US" dirty="0" err="1">
                <a:solidFill>
                  <a:schemeClr val="tx1"/>
                </a:solidFill>
                <a:latin typeface="Times New Roman" panose="02020603050405020304" pitchFamily="18" charset="0"/>
                <a:cs typeface="Times New Roman" panose="02020603050405020304" pitchFamily="18" charset="0"/>
              </a:rPr>
              <a:t>subquery</a:t>
            </a:r>
            <a:r>
              <a:rPr lang="en-US" dirty="0">
                <a:solidFill>
                  <a:schemeClr val="tx1"/>
                </a:solidFill>
                <a:latin typeface="Times New Roman" panose="02020603050405020304" pitchFamily="18" charset="0"/>
                <a:cs typeface="Times New Roman" panose="02020603050405020304" pitchFamily="18" charset="0"/>
              </a:rPr>
              <a:t>);</a:t>
            </a: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969500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it Works:</a:t>
            </a:r>
          </a:p>
        </p:txBody>
      </p:sp>
      <p:sp>
        <p:nvSpPr>
          <p:cNvPr id="3" name="Content Placeholder 2"/>
          <p:cNvSpPr>
            <a:spLocks noGrp="1"/>
          </p:cNvSpPr>
          <p:nvPr>
            <p:ph idx="1"/>
          </p:nvPr>
        </p:nvSpPr>
        <p:spPr>
          <a:xfrm>
            <a:off x="1154953" y="2006733"/>
            <a:ext cx="8761412" cy="3416300"/>
          </a:xfrm>
        </p:spPr>
        <p:txBody>
          <a:bodyPr>
            <a:noAutofit/>
          </a:bodyPr>
          <a:lstStyle/>
          <a:p>
            <a:endParaRPr lang="en-US" sz="16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600" b="1" dirty="0" smtClean="0">
                <a:solidFill>
                  <a:schemeClr val="tx1">
                    <a:lumMod val="95000"/>
                    <a:lumOff val="5000"/>
                  </a:schemeClr>
                </a:solidFill>
                <a:latin typeface="Times New Roman" panose="02020603050405020304" pitchFamily="18" charset="0"/>
                <a:cs typeface="Times New Roman" panose="02020603050405020304" pitchFamily="18" charset="0"/>
              </a:rPr>
              <a:t>The EXISTS operator evaluates a </a:t>
            </a:r>
            <a:r>
              <a:rPr lang="en-US" sz="1600" b="1" dirty="0" err="1" smtClean="0">
                <a:solidFill>
                  <a:schemeClr val="tx1">
                    <a:lumMod val="95000"/>
                    <a:lumOff val="5000"/>
                  </a:schemeClr>
                </a:solidFill>
                <a:latin typeface="Times New Roman" panose="02020603050405020304" pitchFamily="18" charset="0"/>
                <a:cs typeface="Times New Roman" panose="02020603050405020304" pitchFamily="18" charset="0"/>
              </a:rPr>
              <a:t>subquery</a:t>
            </a:r>
            <a:r>
              <a:rPr lang="en-US" sz="1600" b="1" dirty="0" smtClean="0">
                <a:solidFill>
                  <a:schemeClr val="tx1">
                    <a:lumMod val="95000"/>
                    <a:lumOff val="5000"/>
                  </a:schemeClr>
                </a:solidFill>
                <a:latin typeface="Times New Roman" panose="02020603050405020304" pitchFamily="18" charset="0"/>
                <a:cs typeface="Times New Roman" panose="02020603050405020304" pitchFamily="18" charset="0"/>
              </a:rPr>
              <a:t> to determine whether the </a:t>
            </a:r>
            <a:r>
              <a:rPr lang="en-US" sz="1600" b="1" dirty="0" err="1" smtClean="0">
                <a:solidFill>
                  <a:schemeClr val="tx1">
                    <a:lumMod val="95000"/>
                    <a:lumOff val="5000"/>
                  </a:schemeClr>
                </a:solidFill>
                <a:latin typeface="Times New Roman" panose="02020603050405020304" pitchFamily="18" charset="0"/>
                <a:cs typeface="Times New Roman" panose="02020603050405020304" pitchFamily="18" charset="0"/>
              </a:rPr>
              <a:t>subquery</a:t>
            </a:r>
            <a:r>
              <a:rPr lang="en-US" sz="1600" b="1" dirty="0" smtClean="0">
                <a:solidFill>
                  <a:schemeClr val="tx1">
                    <a:lumMod val="95000"/>
                    <a:lumOff val="5000"/>
                  </a:schemeClr>
                </a:solidFill>
                <a:latin typeface="Times New Roman" panose="02020603050405020304" pitchFamily="18" charset="0"/>
                <a:cs typeface="Times New Roman" panose="02020603050405020304" pitchFamily="18" charset="0"/>
              </a:rPr>
              <a:t> returns any rows.</a:t>
            </a:r>
          </a:p>
          <a:p>
            <a:r>
              <a:rPr lang="en-US" sz="1600" b="1" dirty="0" smtClean="0">
                <a:solidFill>
                  <a:schemeClr val="tx1">
                    <a:lumMod val="95000"/>
                    <a:lumOff val="5000"/>
                  </a:schemeClr>
                </a:solidFill>
                <a:latin typeface="Times New Roman" panose="02020603050405020304" pitchFamily="18" charset="0"/>
                <a:cs typeface="Times New Roman" panose="02020603050405020304" pitchFamily="18" charset="0"/>
              </a:rPr>
              <a:t>If the </a:t>
            </a:r>
            <a:r>
              <a:rPr lang="en-US" sz="1600" b="1" dirty="0" err="1" smtClean="0">
                <a:solidFill>
                  <a:schemeClr val="tx1">
                    <a:lumMod val="95000"/>
                    <a:lumOff val="5000"/>
                  </a:schemeClr>
                </a:solidFill>
                <a:latin typeface="Times New Roman" panose="02020603050405020304" pitchFamily="18" charset="0"/>
                <a:cs typeface="Times New Roman" panose="02020603050405020304" pitchFamily="18" charset="0"/>
              </a:rPr>
              <a:t>subquery</a:t>
            </a:r>
            <a:r>
              <a:rPr lang="en-US" sz="1600" b="1" dirty="0" smtClean="0">
                <a:solidFill>
                  <a:schemeClr val="tx1">
                    <a:lumMod val="95000"/>
                    <a:lumOff val="5000"/>
                  </a:schemeClr>
                </a:solidFill>
                <a:latin typeface="Times New Roman" panose="02020603050405020304" pitchFamily="18" charset="0"/>
                <a:cs typeface="Times New Roman" panose="02020603050405020304" pitchFamily="18" charset="0"/>
              </a:rPr>
              <a:t> returns any rows, EXISTS returns TRUE, and the outer query will include the row.</a:t>
            </a:r>
          </a:p>
          <a:p>
            <a:r>
              <a:rPr lang="en-US" sz="1600" b="1" dirty="0" smtClean="0">
                <a:solidFill>
                  <a:schemeClr val="tx1">
                    <a:lumMod val="95000"/>
                    <a:lumOff val="5000"/>
                  </a:schemeClr>
                </a:solidFill>
                <a:latin typeface="Times New Roman" panose="02020603050405020304" pitchFamily="18" charset="0"/>
                <a:cs typeface="Times New Roman" panose="02020603050405020304" pitchFamily="18" charset="0"/>
              </a:rPr>
              <a:t>If the </a:t>
            </a:r>
            <a:r>
              <a:rPr lang="en-US" sz="1600" b="1" dirty="0" err="1" smtClean="0">
                <a:solidFill>
                  <a:schemeClr val="tx1">
                    <a:lumMod val="95000"/>
                    <a:lumOff val="5000"/>
                  </a:schemeClr>
                </a:solidFill>
                <a:latin typeface="Times New Roman" panose="02020603050405020304" pitchFamily="18" charset="0"/>
                <a:cs typeface="Times New Roman" panose="02020603050405020304" pitchFamily="18" charset="0"/>
              </a:rPr>
              <a:t>subquery</a:t>
            </a:r>
            <a:r>
              <a:rPr lang="en-US" sz="1600" b="1" dirty="0" smtClean="0">
                <a:solidFill>
                  <a:schemeClr val="tx1">
                    <a:lumMod val="95000"/>
                    <a:lumOff val="5000"/>
                  </a:schemeClr>
                </a:solidFill>
                <a:latin typeface="Times New Roman" panose="02020603050405020304" pitchFamily="18" charset="0"/>
                <a:cs typeface="Times New Roman" panose="02020603050405020304" pitchFamily="18" charset="0"/>
              </a:rPr>
              <a:t> returns no rows, EXISTS returns FALSE, and the outer query will not include the </a:t>
            </a:r>
            <a:r>
              <a:rPr lang="en-US" sz="1600" b="1" dirty="0" err="1" smtClean="0">
                <a:solidFill>
                  <a:schemeClr val="tx1">
                    <a:lumMod val="95000"/>
                    <a:lumOff val="5000"/>
                  </a:schemeClr>
                </a:solidFill>
                <a:latin typeface="Times New Roman" panose="02020603050405020304" pitchFamily="18" charset="0"/>
                <a:cs typeface="Times New Roman" panose="02020603050405020304" pitchFamily="18" charset="0"/>
              </a:rPr>
              <a:t>row.How</a:t>
            </a:r>
            <a:r>
              <a:rPr lang="en-US" sz="1600" b="1" dirty="0" smtClean="0">
                <a:solidFill>
                  <a:schemeClr val="tx1">
                    <a:lumMod val="95000"/>
                    <a:lumOff val="5000"/>
                  </a:schemeClr>
                </a:solidFill>
                <a:latin typeface="Times New Roman" panose="02020603050405020304" pitchFamily="18" charset="0"/>
                <a:cs typeface="Times New Roman" panose="02020603050405020304" pitchFamily="18" charset="0"/>
              </a:rPr>
              <a:t> it Works:</a:t>
            </a:r>
          </a:p>
          <a:p>
            <a:endParaRPr lang="en-US" sz="16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600" b="1" dirty="0" smtClean="0">
                <a:solidFill>
                  <a:schemeClr val="tx1">
                    <a:lumMod val="95000"/>
                    <a:lumOff val="5000"/>
                  </a:schemeClr>
                </a:solidFill>
                <a:latin typeface="Times New Roman" panose="02020603050405020304" pitchFamily="18" charset="0"/>
                <a:cs typeface="Times New Roman" panose="02020603050405020304" pitchFamily="18" charset="0"/>
              </a:rPr>
              <a:t>The EXISTS operator evaluates a </a:t>
            </a:r>
            <a:r>
              <a:rPr lang="en-US" sz="1600" b="1" dirty="0" err="1" smtClean="0">
                <a:solidFill>
                  <a:schemeClr val="tx1">
                    <a:lumMod val="95000"/>
                    <a:lumOff val="5000"/>
                  </a:schemeClr>
                </a:solidFill>
                <a:latin typeface="Times New Roman" panose="02020603050405020304" pitchFamily="18" charset="0"/>
                <a:cs typeface="Times New Roman" panose="02020603050405020304" pitchFamily="18" charset="0"/>
              </a:rPr>
              <a:t>subquery</a:t>
            </a:r>
            <a:r>
              <a:rPr lang="en-US" sz="1600" b="1" dirty="0" smtClean="0">
                <a:solidFill>
                  <a:schemeClr val="tx1">
                    <a:lumMod val="95000"/>
                    <a:lumOff val="5000"/>
                  </a:schemeClr>
                </a:solidFill>
                <a:latin typeface="Times New Roman" panose="02020603050405020304" pitchFamily="18" charset="0"/>
                <a:cs typeface="Times New Roman" panose="02020603050405020304" pitchFamily="18" charset="0"/>
              </a:rPr>
              <a:t> to determine whether the </a:t>
            </a:r>
            <a:r>
              <a:rPr lang="en-US" sz="1600" b="1" dirty="0" err="1" smtClean="0">
                <a:solidFill>
                  <a:schemeClr val="tx1">
                    <a:lumMod val="95000"/>
                    <a:lumOff val="5000"/>
                  </a:schemeClr>
                </a:solidFill>
                <a:latin typeface="Times New Roman" panose="02020603050405020304" pitchFamily="18" charset="0"/>
                <a:cs typeface="Times New Roman" panose="02020603050405020304" pitchFamily="18" charset="0"/>
              </a:rPr>
              <a:t>subquery</a:t>
            </a:r>
            <a:r>
              <a:rPr lang="en-US" sz="1600" b="1" dirty="0" smtClean="0">
                <a:solidFill>
                  <a:schemeClr val="tx1">
                    <a:lumMod val="95000"/>
                    <a:lumOff val="5000"/>
                  </a:schemeClr>
                </a:solidFill>
                <a:latin typeface="Times New Roman" panose="02020603050405020304" pitchFamily="18" charset="0"/>
                <a:cs typeface="Times New Roman" panose="02020603050405020304" pitchFamily="18" charset="0"/>
              </a:rPr>
              <a:t> returns any rows.</a:t>
            </a:r>
          </a:p>
          <a:p>
            <a:r>
              <a:rPr lang="en-US" sz="1600" b="1" dirty="0" smtClean="0">
                <a:solidFill>
                  <a:schemeClr val="tx1">
                    <a:lumMod val="95000"/>
                    <a:lumOff val="5000"/>
                  </a:schemeClr>
                </a:solidFill>
                <a:latin typeface="Times New Roman" panose="02020603050405020304" pitchFamily="18" charset="0"/>
                <a:cs typeface="Times New Roman" panose="02020603050405020304" pitchFamily="18" charset="0"/>
              </a:rPr>
              <a:t>If the </a:t>
            </a:r>
            <a:r>
              <a:rPr lang="en-US" sz="1600" b="1" dirty="0" err="1" smtClean="0">
                <a:solidFill>
                  <a:schemeClr val="tx1">
                    <a:lumMod val="95000"/>
                    <a:lumOff val="5000"/>
                  </a:schemeClr>
                </a:solidFill>
                <a:latin typeface="Times New Roman" panose="02020603050405020304" pitchFamily="18" charset="0"/>
                <a:cs typeface="Times New Roman" panose="02020603050405020304" pitchFamily="18" charset="0"/>
              </a:rPr>
              <a:t>subquery</a:t>
            </a:r>
            <a:r>
              <a:rPr lang="en-US" sz="1600" b="1" dirty="0" smtClean="0">
                <a:solidFill>
                  <a:schemeClr val="tx1">
                    <a:lumMod val="95000"/>
                    <a:lumOff val="5000"/>
                  </a:schemeClr>
                </a:solidFill>
                <a:latin typeface="Times New Roman" panose="02020603050405020304" pitchFamily="18" charset="0"/>
                <a:cs typeface="Times New Roman" panose="02020603050405020304" pitchFamily="18" charset="0"/>
              </a:rPr>
              <a:t> returns any rows, EXISTS returns TRUE, and the outer query will include the row.</a:t>
            </a:r>
          </a:p>
          <a:p>
            <a:r>
              <a:rPr lang="en-US" sz="1600" b="1" dirty="0" smtClean="0">
                <a:solidFill>
                  <a:schemeClr val="tx1">
                    <a:lumMod val="95000"/>
                    <a:lumOff val="5000"/>
                  </a:schemeClr>
                </a:solidFill>
                <a:latin typeface="Times New Roman" panose="02020603050405020304" pitchFamily="18" charset="0"/>
                <a:cs typeface="Times New Roman" panose="02020603050405020304" pitchFamily="18" charset="0"/>
              </a:rPr>
              <a:t>If the </a:t>
            </a:r>
            <a:r>
              <a:rPr lang="en-US" sz="1600" b="1" dirty="0" err="1" smtClean="0">
                <a:solidFill>
                  <a:schemeClr val="tx1">
                    <a:lumMod val="95000"/>
                    <a:lumOff val="5000"/>
                  </a:schemeClr>
                </a:solidFill>
                <a:latin typeface="Times New Roman" panose="02020603050405020304" pitchFamily="18" charset="0"/>
                <a:cs typeface="Times New Roman" panose="02020603050405020304" pitchFamily="18" charset="0"/>
              </a:rPr>
              <a:t>subquery</a:t>
            </a:r>
            <a:r>
              <a:rPr lang="en-US" sz="1600" b="1" dirty="0" smtClean="0">
                <a:solidFill>
                  <a:schemeClr val="tx1">
                    <a:lumMod val="95000"/>
                    <a:lumOff val="5000"/>
                  </a:schemeClr>
                </a:solidFill>
                <a:latin typeface="Times New Roman" panose="02020603050405020304" pitchFamily="18" charset="0"/>
                <a:cs typeface="Times New Roman" panose="02020603050405020304" pitchFamily="18" charset="0"/>
              </a:rPr>
              <a:t> returns no rows, EXISTS returns FALSE, and the outer query will not include the row.</a:t>
            </a:r>
            <a:endParaRPr lang="en-US" sz="1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384401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Use Cases:</a:t>
            </a:r>
          </a:p>
        </p:txBody>
      </p:sp>
      <p:sp>
        <p:nvSpPr>
          <p:cNvPr id="3" name="Content Placeholder 2"/>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Checking for the existence of related data in another table.</a:t>
            </a:r>
          </a:p>
          <a:p>
            <a:r>
              <a:rPr lang="en-US" dirty="0">
                <a:latin typeface="Times New Roman" panose="02020603050405020304" pitchFamily="18" charset="0"/>
                <a:cs typeface="Times New Roman" panose="02020603050405020304" pitchFamily="18" charset="0"/>
              </a:rPr>
              <a:t>Optimizing queries to quickly determine the presence of rows without needing to count them.</a:t>
            </a:r>
          </a:p>
          <a:p>
            <a:r>
              <a:rPr lang="en-US" dirty="0">
                <a:latin typeface="Times New Roman" panose="02020603050405020304" pitchFamily="18" charset="0"/>
                <a:cs typeface="Times New Roman" panose="02020603050405020304" pitchFamily="18" charset="0"/>
              </a:rPr>
              <a:t>Avoiding joins when only a simple existence check is needed.</a:t>
            </a:r>
          </a:p>
        </p:txBody>
      </p:sp>
    </p:spTree>
    <p:extLst>
      <p:ext uri="{BB962C8B-B14F-4D97-AF65-F5344CB8AC3E}">
        <p14:creationId xmlns:p14="http://schemas.microsoft.com/office/powerpoint/2010/main" val="194000966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Normalization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pPr marL="533400" indent="-533400"/>
            <a:r>
              <a:rPr lang="en-US" altLang="en-US" sz="2800" dirty="0">
                <a:solidFill>
                  <a:schemeClr val="tx1"/>
                </a:solidFill>
                <a:latin typeface="Times New Roman" panose="02020603050405020304" pitchFamily="18" charset="0"/>
                <a:cs typeface="Times New Roman" panose="02020603050405020304" pitchFamily="18" charset="0"/>
              </a:rPr>
              <a:t>This is the process which allows you to winnow out redundant data within your database. </a:t>
            </a:r>
          </a:p>
          <a:p>
            <a:pPr marL="533400" indent="-533400"/>
            <a:r>
              <a:rPr lang="en-US" altLang="en-US" sz="2800" dirty="0">
                <a:solidFill>
                  <a:schemeClr val="tx1"/>
                </a:solidFill>
                <a:latin typeface="Times New Roman" panose="02020603050405020304" pitchFamily="18" charset="0"/>
                <a:cs typeface="Times New Roman" panose="02020603050405020304" pitchFamily="18" charset="0"/>
              </a:rPr>
              <a:t>This involves restructuring the tables to successively meeting higher forms of Normalization. </a:t>
            </a:r>
          </a:p>
          <a:p>
            <a:pPr marL="533400" indent="-533400"/>
            <a:r>
              <a:rPr lang="en-US" altLang="en-US" sz="2800" dirty="0">
                <a:solidFill>
                  <a:schemeClr val="tx1"/>
                </a:solidFill>
                <a:latin typeface="Times New Roman" panose="02020603050405020304" pitchFamily="18" charset="0"/>
                <a:cs typeface="Times New Roman" panose="02020603050405020304" pitchFamily="18" charset="0"/>
              </a:rPr>
              <a:t>A properly normalized database should have the following characteristics</a:t>
            </a:r>
          </a:p>
          <a:p>
            <a:pPr marL="1023938" lvl="1" indent="-457200"/>
            <a:r>
              <a:rPr lang="en-US" altLang="en-US" sz="2400" dirty="0">
                <a:solidFill>
                  <a:schemeClr val="tx1"/>
                </a:solidFill>
                <a:latin typeface="Times New Roman" panose="02020603050405020304" pitchFamily="18" charset="0"/>
                <a:cs typeface="Times New Roman" panose="02020603050405020304" pitchFamily="18" charset="0"/>
              </a:rPr>
              <a:t>Scalar values in each fields</a:t>
            </a:r>
          </a:p>
          <a:p>
            <a:pPr marL="1023938" lvl="1" indent="-457200"/>
            <a:r>
              <a:rPr lang="en-US" altLang="en-US" sz="2400" dirty="0">
                <a:solidFill>
                  <a:schemeClr val="tx1"/>
                </a:solidFill>
                <a:latin typeface="Times New Roman" panose="02020603050405020304" pitchFamily="18" charset="0"/>
                <a:cs typeface="Times New Roman" panose="02020603050405020304" pitchFamily="18" charset="0"/>
              </a:rPr>
              <a:t>Absence of redundancy.</a:t>
            </a:r>
          </a:p>
          <a:p>
            <a:pPr marL="1023938" lvl="1" indent="-457200"/>
            <a:r>
              <a:rPr lang="en-US" altLang="en-US" sz="2400" dirty="0">
                <a:solidFill>
                  <a:schemeClr val="tx1"/>
                </a:solidFill>
                <a:latin typeface="Times New Roman" panose="02020603050405020304" pitchFamily="18" charset="0"/>
                <a:cs typeface="Times New Roman" panose="02020603050405020304" pitchFamily="18" charset="0"/>
              </a:rPr>
              <a:t>Minimal use of null values.</a:t>
            </a:r>
          </a:p>
          <a:p>
            <a:pPr marL="1023938" lvl="1" indent="-457200"/>
            <a:r>
              <a:rPr lang="en-US" altLang="en-US" sz="2400" dirty="0">
                <a:solidFill>
                  <a:schemeClr val="tx1"/>
                </a:solidFill>
                <a:latin typeface="Times New Roman" panose="02020603050405020304" pitchFamily="18" charset="0"/>
                <a:cs typeface="Times New Roman" panose="02020603050405020304" pitchFamily="18" charset="0"/>
              </a:rPr>
              <a:t>Minimal loss of information. </a:t>
            </a:r>
          </a:p>
        </p:txBody>
      </p:sp>
    </p:spTree>
    <p:extLst>
      <p:ext uri="{BB962C8B-B14F-4D97-AF65-F5344CB8AC3E}">
        <p14:creationId xmlns:p14="http://schemas.microsoft.com/office/powerpoint/2010/main" val="348337291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bg1"/>
                </a:solidFill>
                <a:latin typeface="Times New Roman" panose="02020603050405020304" pitchFamily="18" charset="0"/>
                <a:cs typeface="Times New Roman" panose="02020603050405020304" pitchFamily="18" charset="0"/>
              </a:rPr>
              <a:t>Levels of Normalization </a:t>
            </a:r>
          </a:p>
        </p:txBody>
      </p:sp>
      <p:sp>
        <p:nvSpPr>
          <p:cNvPr id="3" name="Content Placeholder 2"/>
          <p:cNvSpPr>
            <a:spLocks noGrp="1"/>
          </p:cNvSpPr>
          <p:nvPr>
            <p:ph idx="1"/>
          </p:nvPr>
        </p:nvSpPr>
        <p:spPr>
          <a:xfrm>
            <a:off x="1154955" y="2353902"/>
            <a:ext cx="8761412" cy="3512744"/>
          </a:xfrm>
        </p:spPr>
        <p:txBody>
          <a:bodyPr>
            <a:normAutofit fontScale="85000" lnSpcReduction="20000"/>
          </a:bodyPr>
          <a:lstStyle/>
          <a:p>
            <a:pPr marL="533400" indent="-533400" algn="just"/>
            <a:r>
              <a:rPr lang="en-US" altLang="en-US" sz="2800" dirty="0">
                <a:latin typeface="Times New Roman" panose="02020603050405020304" pitchFamily="18" charset="0"/>
                <a:ea typeface="Arial Unicode MS" panose="020B0604020202020204" pitchFamily="34" charset="-128"/>
                <a:cs typeface="Times New Roman" panose="02020603050405020304" pitchFamily="18" charset="0"/>
              </a:rPr>
              <a:t>Levels of normalization based on the amount of redundancy in the database.</a:t>
            </a:r>
          </a:p>
          <a:p>
            <a:pPr marL="533400" indent="-533400" algn="just"/>
            <a:r>
              <a:rPr lang="en-US" altLang="en-US" sz="2800" dirty="0">
                <a:latin typeface="Times New Roman" panose="02020603050405020304" pitchFamily="18" charset="0"/>
                <a:ea typeface="Arial Unicode MS" panose="020B0604020202020204" pitchFamily="34" charset="-128"/>
                <a:cs typeface="Times New Roman" panose="02020603050405020304" pitchFamily="18" charset="0"/>
              </a:rPr>
              <a:t>Various levels of normalization are:</a:t>
            </a:r>
          </a:p>
          <a:p>
            <a:pPr marL="1023938" lvl="1" indent="-457200" algn="just"/>
            <a:r>
              <a:rPr lang="en-US" altLang="en-US" sz="2000" dirty="0">
                <a:latin typeface="Times New Roman" panose="02020603050405020304" pitchFamily="18" charset="0"/>
                <a:cs typeface="Times New Roman" panose="02020603050405020304" pitchFamily="18" charset="0"/>
              </a:rPr>
              <a:t>First Normal Form (1NF)</a:t>
            </a:r>
          </a:p>
          <a:p>
            <a:pPr marL="1023938" lvl="1" indent="-457200" algn="just"/>
            <a:r>
              <a:rPr lang="en-US" altLang="en-US" sz="2000" dirty="0">
                <a:latin typeface="Times New Roman" panose="02020603050405020304" pitchFamily="18" charset="0"/>
                <a:cs typeface="Times New Roman" panose="02020603050405020304" pitchFamily="18" charset="0"/>
              </a:rPr>
              <a:t>Second Normal Form (2NF)</a:t>
            </a:r>
          </a:p>
          <a:p>
            <a:pPr marL="1023938" lvl="1" indent="-457200" algn="just"/>
            <a:r>
              <a:rPr lang="en-US" altLang="en-US" sz="2000" dirty="0">
                <a:latin typeface="Times New Roman" panose="02020603050405020304" pitchFamily="18" charset="0"/>
                <a:cs typeface="Times New Roman" panose="02020603050405020304" pitchFamily="18" charset="0"/>
              </a:rPr>
              <a:t>Third Normal Form (3NF)</a:t>
            </a:r>
          </a:p>
          <a:p>
            <a:pPr marL="1023938" lvl="1" indent="-457200" algn="just"/>
            <a:r>
              <a:rPr lang="en-US" altLang="en-US" sz="2000" dirty="0">
                <a:latin typeface="Times New Roman" panose="02020603050405020304" pitchFamily="18" charset="0"/>
                <a:cs typeface="Times New Roman" panose="02020603050405020304" pitchFamily="18" charset="0"/>
              </a:rPr>
              <a:t>Boyce-</a:t>
            </a:r>
            <a:r>
              <a:rPr lang="en-US" altLang="en-US" sz="2000" dirty="0" err="1">
                <a:latin typeface="Times New Roman" panose="02020603050405020304" pitchFamily="18" charset="0"/>
                <a:cs typeface="Times New Roman" panose="02020603050405020304" pitchFamily="18" charset="0"/>
              </a:rPr>
              <a:t>Codd</a:t>
            </a:r>
            <a:r>
              <a:rPr lang="en-US" altLang="en-US" sz="2000" dirty="0">
                <a:latin typeface="Times New Roman" panose="02020603050405020304" pitchFamily="18" charset="0"/>
                <a:cs typeface="Times New Roman" panose="02020603050405020304" pitchFamily="18" charset="0"/>
              </a:rPr>
              <a:t> Normal Form (BCNF)</a:t>
            </a:r>
          </a:p>
          <a:p>
            <a:pPr marL="1023938" lvl="1" indent="-457200" algn="just"/>
            <a:r>
              <a:rPr lang="en-US" altLang="en-US" sz="2000" dirty="0">
                <a:latin typeface="Times New Roman" panose="02020603050405020304" pitchFamily="18" charset="0"/>
                <a:cs typeface="Times New Roman" panose="02020603050405020304" pitchFamily="18" charset="0"/>
              </a:rPr>
              <a:t>Fourth Normal Form (4NF)</a:t>
            </a:r>
          </a:p>
          <a:p>
            <a:pPr marL="1023938" lvl="1" indent="-457200" algn="just"/>
            <a:r>
              <a:rPr lang="en-US" altLang="en-US" sz="2000" dirty="0">
                <a:latin typeface="Times New Roman" panose="02020603050405020304" pitchFamily="18" charset="0"/>
                <a:cs typeface="Times New Roman" panose="02020603050405020304" pitchFamily="18" charset="0"/>
              </a:rPr>
              <a:t>Fifth Normal Form (5NF)</a:t>
            </a:r>
          </a:p>
          <a:p>
            <a:pPr marL="1023938" lvl="1" indent="-457200" algn="just"/>
            <a:r>
              <a:rPr lang="en-US" altLang="en-US" sz="2000" dirty="0">
                <a:latin typeface="Times New Roman" panose="02020603050405020304" pitchFamily="18" charset="0"/>
                <a:cs typeface="Times New Roman" panose="02020603050405020304" pitchFamily="18" charset="0"/>
              </a:rPr>
              <a:t>Domain Key Normal Form (DKNF) </a:t>
            </a:r>
          </a:p>
        </p:txBody>
      </p:sp>
      <p:sp>
        <p:nvSpPr>
          <p:cNvPr id="4" name="AutoShape 4"/>
          <p:cNvSpPr>
            <a:spLocks noChangeArrowheads="1"/>
          </p:cNvSpPr>
          <p:nvPr/>
        </p:nvSpPr>
        <p:spPr bwMode="auto">
          <a:xfrm>
            <a:off x="7523430" y="3032847"/>
            <a:ext cx="627901" cy="2726539"/>
          </a:xfrm>
          <a:prstGeom prst="downArrow">
            <a:avLst>
              <a:gd name="adj1" fmla="val 49167"/>
              <a:gd name="adj2" fmla="val 120826"/>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1pPr>
            <a:lvl2pPr marL="4572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2pPr>
            <a:lvl3pPr marL="9144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3pPr>
            <a:lvl4pPr marL="13716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4pPr>
            <a:lvl5pPr marL="18288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5pPr>
            <a:lvl6pPr marL="2286000" algn="l" defTabSz="914400" rtl="0" eaLnBrk="1" latinLnBrk="0" hangingPunct="1">
              <a:defRPr sz="2400" b="1" kern="1200">
                <a:solidFill>
                  <a:srgbClr val="0000FF"/>
                </a:solidFill>
                <a:latin typeface="Arial" panose="020B0604020202020204" pitchFamily="34" charset="0"/>
                <a:ea typeface="+mn-ea"/>
                <a:cs typeface="+mn-cs"/>
              </a:defRPr>
            </a:lvl6pPr>
            <a:lvl7pPr marL="2743200" algn="l" defTabSz="914400" rtl="0" eaLnBrk="1" latinLnBrk="0" hangingPunct="1">
              <a:defRPr sz="2400" b="1" kern="1200">
                <a:solidFill>
                  <a:srgbClr val="0000FF"/>
                </a:solidFill>
                <a:latin typeface="Arial" panose="020B0604020202020204" pitchFamily="34" charset="0"/>
                <a:ea typeface="+mn-ea"/>
                <a:cs typeface="+mn-cs"/>
              </a:defRPr>
            </a:lvl7pPr>
            <a:lvl8pPr marL="3200400" algn="l" defTabSz="914400" rtl="0" eaLnBrk="1" latinLnBrk="0" hangingPunct="1">
              <a:defRPr sz="2400" b="1" kern="1200">
                <a:solidFill>
                  <a:srgbClr val="0000FF"/>
                </a:solidFill>
                <a:latin typeface="Arial" panose="020B0604020202020204" pitchFamily="34" charset="0"/>
                <a:ea typeface="+mn-ea"/>
                <a:cs typeface="+mn-cs"/>
              </a:defRPr>
            </a:lvl8pPr>
            <a:lvl9pPr marL="3657600" algn="l" defTabSz="914400" rtl="0" eaLnBrk="1" latinLnBrk="0" hangingPunct="1">
              <a:defRPr sz="2400" b="1" kern="1200">
                <a:solidFill>
                  <a:srgbClr val="0000FF"/>
                </a:solidFill>
                <a:latin typeface="Arial" panose="020B0604020202020204" pitchFamily="34" charset="0"/>
                <a:ea typeface="+mn-ea"/>
                <a:cs typeface="+mn-cs"/>
              </a:defRPr>
            </a:lvl9pPr>
          </a:lstStyle>
          <a:p>
            <a:pPr algn="ctr" eaLnBrk="1" hangingPunct="1">
              <a:buFontTx/>
              <a:buNone/>
            </a:pPr>
            <a:r>
              <a:rPr lang="en-US" altLang="en-US" sz="1800" dirty="0">
                <a:solidFill>
                  <a:schemeClr val="bg1"/>
                </a:solidFill>
                <a:latin typeface="Arial" panose="020B0604020202020204" pitchFamily="34" charset="0"/>
              </a:rPr>
              <a:t>Redundancy</a:t>
            </a:r>
          </a:p>
        </p:txBody>
      </p:sp>
      <p:sp>
        <p:nvSpPr>
          <p:cNvPr id="5" name="AutoShape 5"/>
          <p:cNvSpPr>
            <a:spLocks noChangeArrowheads="1"/>
          </p:cNvSpPr>
          <p:nvPr/>
        </p:nvSpPr>
        <p:spPr bwMode="auto">
          <a:xfrm flipV="1">
            <a:off x="8237287" y="3001915"/>
            <a:ext cx="597529" cy="2757472"/>
          </a:xfrm>
          <a:prstGeom prst="downArrow">
            <a:avLst>
              <a:gd name="adj1" fmla="val 49167"/>
              <a:gd name="adj2" fmla="val 120826"/>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1pPr>
            <a:lvl2pPr marL="4572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2pPr>
            <a:lvl3pPr marL="9144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3pPr>
            <a:lvl4pPr marL="13716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4pPr>
            <a:lvl5pPr marL="18288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5pPr>
            <a:lvl6pPr marL="2286000" algn="l" defTabSz="914400" rtl="0" eaLnBrk="1" latinLnBrk="0" hangingPunct="1">
              <a:defRPr sz="2400" b="1" kern="1200">
                <a:solidFill>
                  <a:srgbClr val="0000FF"/>
                </a:solidFill>
                <a:latin typeface="Arial" panose="020B0604020202020204" pitchFamily="34" charset="0"/>
                <a:ea typeface="+mn-ea"/>
                <a:cs typeface="+mn-cs"/>
              </a:defRPr>
            </a:lvl6pPr>
            <a:lvl7pPr marL="2743200" algn="l" defTabSz="914400" rtl="0" eaLnBrk="1" latinLnBrk="0" hangingPunct="1">
              <a:defRPr sz="2400" b="1" kern="1200">
                <a:solidFill>
                  <a:srgbClr val="0000FF"/>
                </a:solidFill>
                <a:latin typeface="Arial" panose="020B0604020202020204" pitchFamily="34" charset="0"/>
                <a:ea typeface="+mn-ea"/>
                <a:cs typeface="+mn-cs"/>
              </a:defRPr>
            </a:lvl7pPr>
            <a:lvl8pPr marL="3200400" algn="l" defTabSz="914400" rtl="0" eaLnBrk="1" latinLnBrk="0" hangingPunct="1">
              <a:defRPr sz="2400" b="1" kern="1200">
                <a:solidFill>
                  <a:srgbClr val="0000FF"/>
                </a:solidFill>
                <a:latin typeface="Arial" panose="020B0604020202020204" pitchFamily="34" charset="0"/>
                <a:ea typeface="+mn-ea"/>
                <a:cs typeface="+mn-cs"/>
              </a:defRPr>
            </a:lvl8pPr>
            <a:lvl9pPr marL="3657600" algn="l" defTabSz="914400" rtl="0" eaLnBrk="1" latinLnBrk="0" hangingPunct="1">
              <a:defRPr sz="2400" b="1" kern="1200">
                <a:solidFill>
                  <a:srgbClr val="0000FF"/>
                </a:solidFill>
                <a:latin typeface="Arial" panose="020B0604020202020204" pitchFamily="34" charset="0"/>
                <a:ea typeface="+mn-ea"/>
                <a:cs typeface="+mn-cs"/>
              </a:defRPr>
            </a:lvl9pPr>
          </a:lstStyle>
          <a:p>
            <a:pPr algn="ctr" eaLnBrk="1" hangingPunct="1">
              <a:buFontTx/>
              <a:buNone/>
            </a:pPr>
            <a:r>
              <a:rPr lang="en-US" altLang="en-US" sz="1800" dirty="0">
                <a:solidFill>
                  <a:schemeClr val="bg1"/>
                </a:solidFill>
                <a:latin typeface="Arial" panose="020B0604020202020204" pitchFamily="34" charset="0"/>
              </a:rPr>
              <a:t>Number of Tables</a:t>
            </a:r>
          </a:p>
        </p:txBody>
      </p:sp>
      <p:sp>
        <p:nvSpPr>
          <p:cNvPr id="6" name="AutoShape 7"/>
          <p:cNvSpPr>
            <a:spLocks noChangeArrowheads="1"/>
          </p:cNvSpPr>
          <p:nvPr/>
        </p:nvSpPr>
        <p:spPr bwMode="auto">
          <a:xfrm flipV="1">
            <a:off x="8920771" y="3032848"/>
            <a:ext cx="576313" cy="2726538"/>
          </a:xfrm>
          <a:prstGeom prst="downArrow">
            <a:avLst>
              <a:gd name="adj1" fmla="val 49167"/>
              <a:gd name="adj2" fmla="val 120826"/>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1pPr>
            <a:lvl2pPr marL="4572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2pPr>
            <a:lvl3pPr marL="9144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3pPr>
            <a:lvl4pPr marL="13716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4pPr>
            <a:lvl5pPr marL="18288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5pPr>
            <a:lvl6pPr marL="2286000" algn="l" defTabSz="914400" rtl="0" eaLnBrk="1" latinLnBrk="0" hangingPunct="1">
              <a:defRPr sz="2400" b="1" kern="1200">
                <a:solidFill>
                  <a:srgbClr val="0000FF"/>
                </a:solidFill>
                <a:latin typeface="Arial" panose="020B0604020202020204" pitchFamily="34" charset="0"/>
                <a:ea typeface="+mn-ea"/>
                <a:cs typeface="+mn-cs"/>
              </a:defRPr>
            </a:lvl6pPr>
            <a:lvl7pPr marL="2743200" algn="l" defTabSz="914400" rtl="0" eaLnBrk="1" latinLnBrk="0" hangingPunct="1">
              <a:defRPr sz="2400" b="1" kern="1200">
                <a:solidFill>
                  <a:srgbClr val="0000FF"/>
                </a:solidFill>
                <a:latin typeface="Arial" panose="020B0604020202020204" pitchFamily="34" charset="0"/>
                <a:ea typeface="+mn-ea"/>
                <a:cs typeface="+mn-cs"/>
              </a:defRPr>
            </a:lvl7pPr>
            <a:lvl8pPr marL="3200400" algn="l" defTabSz="914400" rtl="0" eaLnBrk="1" latinLnBrk="0" hangingPunct="1">
              <a:defRPr sz="2400" b="1" kern="1200">
                <a:solidFill>
                  <a:srgbClr val="0000FF"/>
                </a:solidFill>
                <a:latin typeface="Arial" panose="020B0604020202020204" pitchFamily="34" charset="0"/>
                <a:ea typeface="+mn-ea"/>
                <a:cs typeface="+mn-cs"/>
              </a:defRPr>
            </a:lvl8pPr>
            <a:lvl9pPr marL="3657600" algn="l" defTabSz="914400" rtl="0" eaLnBrk="1" latinLnBrk="0" hangingPunct="1">
              <a:defRPr sz="2400" b="1" kern="1200">
                <a:solidFill>
                  <a:srgbClr val="0000FF"/>
                </a:solidFill>
                <a:latin typeface="Arial" panose="020B0604020202020204" pitchFamily="34" charset="0"/>
                <a:ea typeface="+mn-ea"/>
                <a:cs typeface="+mn-cs"/>
              </a:defRPr>
            </a:lvl9pPr>
          </a:lstStyle>
          <a:p>
            <a:pPr algn="ctr" eaLnBrk="1" hangingPunct="1">
              <a:buFontTx/>
              <a:buNone/>
            </a:pPr>
            <a:r>
              <a:rPr lang="en-US" altLang="en-US" sz="1800" dirty="0">
                <a:solidFill>
                  <a:schemeClr val="bg1"/>
                </a:solidFill>
                <a:latin typeface="Arial" panose="020B0604020202020204" pitchFamily="34" charset="0"/>
              </a:rPr>
              <a:t>Complexity</a:t>
            </a:r>
          </a:p>
        </p:txBody>
      </p:sp>
      <p:sp>
        <p:nvSpPr>
          <p:cNvPr id="7" name="Text Box 6"/>
          <p:cNvSpPr txBox="1">
            <a:spLocks noChangeArrowheads="1"/>
          </p:cNvSpPr>
          <p:nvPr/>
        </p:nvSpPr>
        <p:spPr bwMode="auto">
          <a:xfrm>
            <a:off x="1154953" y="5996237"/>
            <a:ext cx="9229372" cy="830997"/>
          </a:xfrm>
          <a:prstGeom prst="rect">
            <a:avLst/>
          </a:prstGeom>
          <a:solidFill>
            <a:srgbClr val="FFFF99"/>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dirty="0">
                <a:solidFill>
                  <a:srgbClr val="000066"/>
                </a:solidFill>
                <a:cs typeface="Times New Roman" panose="02020603050405020304" pitchFamily="18" charset="0"/>
              </a:rPr>
              <a:t>Most databases should be 3NF or BCNF in order to avoid the database anomalies.</a:t>
            </a:r>
            <a:r>
              <a:rPr lang="en-US" altLang="en-US" sz="2400" dirty="0">
                <a:solidFill>
                  <a:srgbClr val="000066"/>
                </a:solidFill>
              </a:rPr>
              <a:t> </a:t>
            </a:r>
          </a:p>
        </p:txBody>
      </p:sp>
    </p:spTree>
    <p:extLst>
      <p:ext uri="{BB962C8B-B14F-4D97-AF65-F5344CB8AC3E}">
        <p14:creationId xmlns:p14="http://schemas.microsoft.com/office/powerpoint/2010/main" val="290991381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308933" y="768636"/>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400" dirty="0">
                <a:solidFill>
                  <a:schemeClr val="bg1"/>
                </a:solidFill>
                <a:latin typeface="Arial-BoldMT"/>
              </a:rPr>
              <a:t>Levels of Normalization </a:t>
            </a:r>
          </a:p>
        </p:txBody>
      </p:sp>
      <p:sp>
        <p:nvSpPr>
          <p:cNvPr id="5" name="Text Box 6"/>
          <p:cNvSpPr txBox="1">
            <a:spLocks noChangeArrowheads="1"/>
          </p:cNvSpPr>
          <p:nvPr/>
        </p:nvSpPr>
        <p:spPr bwMode="auto">
          <a:xfrm>
            <a:off x="1533054" y="6244620"/>
            <a:ext cx="8001000" cy="457200"/>
          </a:xfrm>
          <a:prstGeom prst="rect">
            <a:avLst/>
          </a:prstGeom>
          <a:solidFill>
            <a:srgbClr val="FFFF99"/>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solidFill>
                  <a:srgbClr val="000066"/>
                </a:solidFill>
              </a:rPr>
              <a:t>Each higher level is a subset of the lower level </a:t>
            </a:r>
          </a:p>
        </p:txBody>
      </p:sp>
      <p:grpSp>
        <p:nvGrpSpPr>
          <p:cNvPr id="6" name="Group 22"/>
          <p:cNvGrpSpPr>
            <a:grpSpLocks/>
          </p:cNvGrpSpPr>
          <p:nvPr/>
        </p:nvGrpSpPr>
        <p:grpSpPr bwMode="auto">
          <a:xfrm>
            <a:off x="3187543" y="2471595"/>
            <a:ext cx="4343400" cy="3739082"/>
            <a:chOff x="1440" y="912"/>
            <a:chExt cx="2736" cy="2592"/>
          </a:xfrm>
        </p:grpSpPr>
        <p:grpSp>
          <p:nvGrpSpPr>
            <p:cNvPr id="7" name="Group 10"/>
            <p:cNvGrpSpPr>
              <a:grpSpLocks/>
            </p:cNvGrpSpPr>
            <p:nvPr/>
          </p:nvGrpSpPr>
          <p:grpSpPr bwMode="auto">
            <a:xfrm>
              <a:off x="1440" y="912"/>
              <a:ext cx="2736" cy="2592"/>
              <a:chOff x="1632" y="1056"/>
              <a:chExt cx="2496" cy="2304"/>
            </a:xfrm>
          </p:grpSpPr>
          <p:sp>
            <p:nvSpPr>
              <p:cNvPr id="13" name="Oval 11"/>
              <p:cNvSpPr>
                <a:spLocks noChangeArrowheads="1"/>
              </p:cNvSpPr>
              <p:nvPr/>
            </p:nvSpPr>
            <p:spPr bwMode="auto">
              <a:xfrm>
                <a:off x="2736" y="2112"/>
                <a:ext cx="336"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dirty="0"/>
                  <a:t>DKNF</a:t>
                </a:r>
              </a:p>
            </p:txBody>
          </p:sp>
          <p:sp>
            <p:nvSpPr>
              <p:cNvPr id="14" name="Oval 12"/>
              <p:cNvSpPr>
                <a:spLocks noChangeArrowheads="1"/>
              </p:cNvSpPr>
              <p:nvPr/>
            </p:nvSpPr>
            <p:spPr bwMode="auto">
              <a:xfrm>
                <a:off x="2544" y="1920"/>
                <a:ext cx="720" cy="62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b="0"/>
              </a:p>
            </p:txBody>
          </p:sp>
          <p:sp>
            <p:nvSpPr>
              <p:cNvPr id="15" name="Oval 13"/>
              <p:cNvSpPr>
                <a:spLocks noChangeArrowheads="1"/>
              </p:cNvSpPr>
              <p:nvPr/>
            </p:nvSpPr>
            <p:spPr bwMode="auto">
              <a:xfrm>
                <a:off x="2304" y="1680"/>
                <a:ext cx="1200" cy="11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b="0"/>
              </a:p>
              <a:p>
                <a:pPr algn="ctr" eaLnBrk="1" hangingPunct="1">
                  <a:spcBef>
                    <a:spcPct val="0"/>
                  </a:spcBef>
                  <a:buFontTx/>
                  <a:buNone/>
                </a:pPr>
                <a:endParaRPr lang="en-US" altLang="en-US" sz="1800" b="0"/>
              </a:p>
            </p:txBody>
          </p:sp>
          <p:sp>
            <p:nvSpPr>
              <p:cNvPr id="16" name="Oval 14"/>
              <p:cNvSpPr>
                <a:spLocks noChangeArrowheads="1"/>
              </p:cNvSpPr>
              <p:nvPr/>
            </p:nvSpPr>
            <p:spPr bwMode="auto">
              <a:xfrm>
                <a:off x="2064" y="1488"/>
                <a:ext cx="1680" cy="14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b="0" dirty="0"/>
              </a:p>
              <a:p>
                <a:pPr algn="ctr" eaLnBrk="1" hangingPunct="1">
                  <a:spcBef>
                    <a:spcPct val="0"/>
                  </a:spcBef>
                  <a:buFontTx/>
                  <a:buNone/>
                </a:pPr>
                <a:endParaRPr lang="en-US" altLang="en-US" sz="1800" b="0" dirty="0"/>
              </a:p>
              <a:p>
                <a:pPr algn="ctr" eaLnBrk="1" hangingPunct="1">
                  <a:spcBef>
                    <a:spcPct val="0"/>
                  </a:spcBef>
                  <a:buFontTx/>
                  <a:buNone/>
                </a:pPr>
                <a:endParaRPr lang="en-US" altLang="en-US" sz="1800" b="0" dirty="0"/>
              </a:p>
            </p:txBody>
          </p:sp>
          <p:sp>
            <p:nvSpPr>
              <p:cNvPr id="17" name="Oval 15"/>
              <p:cNvSpPr>
                <a:spLocks noChangeArrowheads="1"/>
              </p:cNvSpPr>
              <p:nvPr/>
            </p:nvSpPr>
            <p:spPr bwMode="auto">
              <a:xfrm>
                <a:off x="1824" y="1296"/>
                <a:ext cx="2112" cy="187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sp>
            <p:nvSpPr>
              <p:cNvPr id="18" name="Oval 16"/>
              <p:cNvSpPr>
                <a:spLocks noChangeArrowheads="1"/>
              </p:cNvSpPr>
              <p:nvPr/>
            </p:nvSpPr>
            <p:spPr bwMode="auto">
              <a:xfrm>
                <a:off x="1632" y="1056"/>
                <a:ext cx="2496" cy="23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nchorCtr="1"/>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b="0"/>
              </a:p>
              <a:p>
                <a:pPr algn="ctr" eaLnBrk="1" hangingPunct="1">
                  <a:spcBef>
                    <a:spcPct val="0"/>
                  </a:spcBef>
                  <a:buFontTx/>
                  <a:buNone/>
                </a:pPr>
                <a:endParaRPr lang="en-US" altLang="en-US" sz="1800" b="0"/>
              </a:p>
              <a:p>
                <a:pPr algn="ctr" eaLnBrk="1" hangingPunct="1">
                  <a:spcBef>
                    <a:spcPct val="0"/>
                  </a:spcBef>
                  <a:buFontTx/>
                  <a:buNone/>
                </a:pPr>
                <a:endParaRPr lang="en-US" altLang="en-US" sz="1800" b="0"/>
              </a:p>
              <a:p>
                <a:pPr algn="ctr" eaLnBrk="1" hangingPunct="1">
                  <a:spcBef>
                    <a:spcPct val="0"/>
                  </a:spcBef>
                  <a:buFontTx/>
                  <a:buNone/>
                </a:pPr>
                <a:endParaRPr lang="en-US" altLang="en-US" sz="1200" b="0"/>
              </a:p>
            </p:txBody>
          </p:sp>
        </p:grpSp>
        <p:sp>
          <p:nvSpPr>
            <p:cNvPr id="8" name="Text Box 17"/>
            <p:cNvSpPr txBox="1">
              <a:spLocks noChangeArrowheads="1"/>
            </p:cNvSpPr>
            <p:nvPr/>
          </p:nvSpPr>
          <p:spPr bwMode="auto">
            <a:xfrm>
              <a:off x="2585" y="928"/>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a:solidFill>
                    <a:srgbClr val="0000FF"/>
                  </a:solidFill>
                  <a:latin typeface="Arial" panose="020B0604020202020204" pitchFamily="34" charset="0"/>
                </a:rPr>
                <a:t>1NF</a:t>
              </a:r>
            </a:p>
          </p:txBody>
        </p:sp>
        <p:sp>
          <p:nvSpPr>
            <p:cNvPr id="9" name="Text Box 18"/>
            <p:cNvSpPr txBox="1">
              <a:spLocks noChangeArrowheads="1"/>
            </p:cNvSpPr>
            <p:nvPr/>
          </p:nvSpPr>
          <p:spPr bwMode="auto">
            <a:xfrm>
              <a:off x="2585" y="1160"/>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a:solidFill>
                    <a:srgbClr val="0000FF"/>
                  </a:solidFill>
                  <a:latin typeface="Arial" panose="020B0604020202020204" pitchFamily="34" charset="0"/>
                </a:rPr>
                <a:t>2NF</a:t>
              </a:r>
            </a:p>
          </p:txBody>
        </p:sp>
        <p:sp>
          <p:nvSpPr>
            <p:cNvPr id="10" name="Text Box 19"/>
            <p:cNvSpPr txBox="1">
              <a:spLocks noChangeArrowheads="1"/>
            </p:cNvSpPr>
            <p:nvPr/>
          </p:nvSpPr>
          <p:spPr bwMode="auto">
            <a:xfrm>
              <a:off x="2585" y="1376"/>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a:solidFill>
                    <a:srgbClr val="0000FF"/>
                  </a:solidFill>
                  <a:latin typeface="Arial" panose="020B0604020202020204" pitchFamily="34" charset="0"/>
                </a:rPr>
                <a:t>3NF</a:t>
              </a:r>
            </a:p>
          </p:txBody>
        </p:sp>
        <p:sp>
          <p:nvSpPr>
            <p:cNvPr id="11" name="Text Box 20"/>
            <p:cNvSpPr txBox="1">
              <a:spLocks noChangeArrowheads="1"/>
            </p:cNvSpPr>
            <p:nvPr/>
          </p:nvSpPr>
          <p:spPr bwMode="auto">
            <a:xfrm>
              <a:off x="2585" y="1640"/>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a:solidFill>
                    <a:srgbClr val="0000FF"/>
                  </a:solidFill>
                  <a:latin typeface="Arial" panose="020B0604020202020204" pitchFamily="34" charset="0"/>
                </a:rPr>
                <a:t>4NF</a:t>
              </a:r>
            </a:p>
          </p:txBody>
        </p:sp>
        <p:sp>
          <p:nvSpPr>
            <p:cNvPr id="12" name="Text Box 21"/>
            <p:cNvSpPr txBox="1">
              <a:spLocks noChangeArrowheads="1"/>
            </p:cNvSpPr>
            <p:nvPr/>
          </p:nvSpPr>
          <p:spPr bwMode="auto">
            <a:xfrm>
              <a:off x="2593" y="1872"/>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a:solidFill>
                    <a:srgbClr val="0000FF"/>
                  </a:solidFill>
                  <a:latin typeface="Arial" panose="020B0604020202020204" pitchFamily="34" charset="0"/>
                </a:rPr>
                <a:t>5NF</a:t>
              </a:r>
            </a:p>
          </p:txBody>
        </p:sp>
      </p:grpSp>
    </p:spTree>
    <p:extLst>
      <p:ext uri="{BB962C8B-B14F-4D97-AF65-F5344CB8AC3E}">
        <p14:creationId xmlns:p14="http://schemas.microsoft.com/office/powerpoint/2010/main" val="6551728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775580" y="2247523"/>
            <a:ext cx="8001000" cy="4267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533400" indent="-533400" algn="just">
              <a:buFontTx/>
              <a:buNone/>
            </a:pPr>
            <a:r>
              <a:rPr lang="en-US" altLang="en-US" sz="2400" dirty="0" smtClean="0">
                <a:latin typeface="Arial Unicode MS" panose="020B0604020202020204" pitchFamily="34" charset="-128"/>
                <a:cs typeface="Times New Roman" panose="02020603050405020304" pitchFamily="18" charset="0"/>
              </a:rPr>
              <a:t>A table is considered to be in 1NF if all the fields contain</a:t>
            </a:r>
          </a:p>
          <a:p>
            <a:pPr marL="533400" indent="-533400" algn="just">
              <a:buFontTx/>
              <a:buNone/>
            </a:pPr>
            <a:r>
              <a:rPr lang="en-US" altLang="en-US" sz="2400" dirty="0" smtClean="0">
                <a:latin typeface="Arial Unicode MS" panose="020B0604020202020204" pitchFamily="34" charset="-128"/>
                <a:cs typeface="Times New Roman" panose="02020603050405020304" pitchFamily="18" charset="0"/>
              </a:rPr>
              <a:t>only scalar values (as opposed to list of values).</a:t>
            </a:r>
            <a:r>
              <a:rPr lang="en-US" altLang="en-US" sz="2800" dirty="0" smtClean="0">
                <a:latin typeface="Arial Unicode MS" panose="020B0604020202020204" pitchFamily="34" charset="-128"/>
                <a:cs typeface="Times New Roman" panose="02020603050405020304" pitchFamily="18" charset="0"/>
              </a:rPr>
              <a:t> </a:t>
            </a:r>
          </a:p>
          <a:p>
            <a:pPr marL="533400" indent="-533400" algn="just">
              <a:buFontTx/>
              <a:buNone/>
            </a:pPr>
            <a:r>
              <a:rPr lang="en-US" altLang="en-US" sz="2400" b="1" dirty="0" smtClean="0">
                <a:solidFill>
                  <a:srgbClr val="CC0000"/>
                </a:solidFill>
                <a:latin typeface="Arial Unicode MS" panose="020B0604020202020204" pitchFamily="34" charset="-128"/>
                <a:cs typeface="Times New Roman" panose="02020603050405020304" pitchFamily="18" charset="0"/>
              </a:rPr>
              <a:t>Example (Not 1NF)</a:t>
            </a:r>
          </a:p>
        </p:txBody>
      </p:sp>
      <p:sp>
        <p:nvSpPr>
          <p:cNvPr id="5" name="Rectangle 3"/>
          <p:cNvSpPr>
            <a:spLocks noChangeArrowheads="1"/>
          </p:cNvSpPr>
          <p:nvPr/>
        </p:nvSpPr>
        <p:spPr bwMode="auto">
          <a:xfrm>
            <a:off x="8818" y="68542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400" dirty="0">
                <a:solidFill>
                  <a:schemeClr val="bg1"/>
                </a:solidFill>
                <a:cs typeface="Times New Roman" panose="02020603050405020304" pitchFamily="18" charset="0"/>
              </a:rPr>
              <a:t>First Normal Form  (1NF) </a:t>
            </a:r>
          </a:p>
        </p:txBody>
      </p:sp>
      <p:sp>
        <p:nvSpPr>
          <p:cNvPr id="6" name="Text Box 6"/>
          <p:cNvSpPr txBox="1">
            <a:spLocks noChangeArrowheads="1"/>
          </p:cNvSpPr>
          <p:nvPr/>
        </p:nvSpPr>
        <p:spPr bwMode="auto">
          <a:xfrm>
            <a:off x="882021" y="6209923"/>
            <a:ext cx="8001000" cy="457200"/>
          </a:xfrm>
          <a:prstGeom prst="rect">
            <a:avLst/>
          </a:prstGeom>
          <a:solidFill>
            <a:srgbClr val="FFFF99"/>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dirty="0">
                <a:solidFill>
                  <a:srgbClr val="000066"/>
                </a:solidFill>
              </a:rPr>
              <a:t>Author and </a:t>
            </a:r>
            <a:r>
              <a:rPr lang="en-US" altLang="en-US" sz="2400" dirty="0" err="1">
                <a:solidFill>
                  <a:srgbClr val="000066"/>
                </a:solidFill>
              </a:rPr>
              <a:t>AuPhone</a:t>
            </a:r>
            <a:r>
              <a:rPr lang="en-US" altLang="en-US" sz="2400" dirty="0">
                <a:solidFill>
                  <a:srgbClr val="000066"/>
                </a:solidFill>
              </a:rPr>
              <a:t> columns are not scalar</a:t>
            </a:r>
          </a:p>
        </p:txBody>
      </p:sp>
      <p:grpSp>
        <p:nvGrpSpPr>
          <p:cNvPr id="7" name="Group 561"/>
          <p:cNvGrpSpPr>
            <a:grpSpLocks/>
          </p:cNvGrpSpPr>
          <p:nvPr/>
        </p:nvGrpSpPr>
        <p:grpSpPr bwMode="auto">
          <a:xfrm>
            <a:off x="885196" y="4193422"/>
            <a:ext cx="1063625" cy="606425"/>
            <a:chOff x="0" y="0"/>
            <a:chExt cx="627" cy="480"/>
          </a:xfrm>
        </p:grpSpPr>
        <p:sp>
          <p:nvSpPr>
            <p:cNvPr id="8" name="Rectangle 497"/>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0-321-32132-1</a:t>
              </a:r>
            </a:p>
            <a:p>
              <a:pPr>
                <a:spcBef>
                  <a:spcPct val="0"/>
                </a:spcBef>
                <a:buFontTx/>
                <a:buNone/>
              </a:pPr>
              <a:endParaRPr lang="en-US" altLang="en-US" sz="2400" b="0"/>
            </a:p>
          </p:txBody>
        </p:sp>
        <p:sp>
          <p:nvSpPr>
            <p:cNvPr id="9" name="Rectangle 560"/>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0" name="Group 563"/>
          <p:cNvGrpSpPr>
            <a:grpSpLocks/>
          </p:cNvGrpSpPr>
          <p:nvPr/>
        </p:nvGrpSpPr>
        <p:grpSpPr bwMode="auto">
          <a:xfrm>
            <a:off x="1948821" y="4193422"/>
            <a:ext cx="881063" cy="606425"/>
            <a:chOff x="627" y="0"/>
            <a:chExt cx="598" cy="480"/>
          </a:xfrm>
        </p:grpSpPr>
        <p:sp>
          <p:nvSpPr>
            <p:cNvPr id="11" name="Rectangle 498"/>
            <p:cNvSpPr>
              <a:spLocks noChangeArrowheads="1"/>
            </p:cNvSpPr>
            <p:nvPr/>
          </p:nvSpPr>
          <p:spPr bwMode="auto">
            <a:xfrm>
              <a:off x="65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Balloon</a:t>
              </a:r>
            </a:p>
            <a:p>
              <a:pPr>
                <a:spcBef>
                  <a:spcPct val="0"/>
                </a:spcBef>
                <a:buFontTx/>
                <a:buNone/>
              </a:pPr>
              <a:endParaRPr lang="en-US" altLang="en-US" sz="2400" b="0"/>
            </a:p>
          </p:txBody>
        </p:sp>
        <p:sp>
          <p:nvSpPr>
            <p:cNvPr id="12" name="Rectangle 562"/>
            <p:cNvSpPr>
              <a:spLocks noChangeArrowheads="1"/>
            </p:cNvSpPr>
            <p:nvPr/>
          </p:nvSpPr>
          <p:spPr bwMode="auto">
            <a:xfrm>
              <a:off x="62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3" name="Group 567"/>
          <p:cNvGrpSpPr>
            <a:grpSpLocks/>
          </p:cNvGrpSpPr>
          <p:nvPr/>
        </p:nvGrpSpPr>
        <p:grpSpPr bwMode="auto">
          <a:xfrm>
            <a:off x="2834646" y="4193422"/>
            <a:ext cx="911225" cy="606425"/>
            <a:chOff x="1549" y="0"/>
            <a:chExt cx="548" cy="480"/>
          </a:xfrm>
        </p:grpSpPr>
        <p:sp>
          <p:nvSpPr>
            <p:cNvPr id="14" name="Rectangle 500"/>
            <p:cNvSpPr>
              <a:spLocks noChangeArrowheads="1"/>
            </p:cNvSpPr>
            <p:nvPr/>
          </p:nvSpPr>
          <p:spPr bwMode="auto">
            <a:xfrm>
              <a:off x="1578" y="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Sleepy, Snoopy, Grumpy</a:t>
              </a:r>
            </a:p>
            <a:p>
              <a:pPr>
                <a:spcBef>
                  <a:spcPct val="0"/>
                </a:spcBef>
                <a:buFontTx/>
                <a:buNone/>
              </a:pPr>
              <a:endParaRPr lang="en-US" altLang="en-US" sz="2400" b="0"/>
            </a:p>
          </p:txBody>
        </p:sp>
        <p:sp>
          <p:nvSpPr>
            <p:cNvPr id="15" name="Rectangle 566"/>
            <p:cNvSpPr>
              <a:spLocks noChangeArrowheads="1"/>
            </p:cNvSpPr>
            <p:nvPr/>
          </p:nvSpPr>
          <p:spPr bwMode="auto">
            <a:xfrm>
              <a:off x="1549" y="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6" name="Group 569"/>
          <p:cNvGrpSpPr>
            <a:grpSpLocks/>
          </p:cNvGrpSpPr>
          <p:nvPr/>
        </p:nvGrpSpPr>
        <p:grpSpPr bwMode="auto">
          <a:xfrm>
            <a:off x="3745871" y="4193422"/>
            <a:ext cx="1087438" cy="606425"/>
            <a:chOff x="2097" y="0"/>
            <a:chExt cx="598" cy="480"/>
          </a:xfrm>
        </p:grpSpPr>
        <p:sp>
          <p:nvSpPr>
            <p:cNvPr id="17" name="Rectangle 501"/>
            <p:cNvSpPr>
              <a:spLocks noChangeArrowheads="1"/>
            </p:cNvSpPr>
            <p:nvPr/>
          </p:nvSpPr>
          <p:spPr bwMode="auto">
            <a:xfrm>
              <a:off x="212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321-321-1111, 232-234-1234, 665-235-6532</a:t>
              </a:r>
            </a:p>
            <a:p>
              <a:pPr>
                <a:spcBef>
                  <a:spcPct val="0"/>
                </a:spcBef>
                <a:buFontTx/>
                <a:buNone/>
              </a:pPr>
              <a:endParaRPr lang="en-US" altLang="en-US" sz="2400" b="0"/>
            </a:p>
          </p:txBody>
        </p:sp>
        <p:sp>
          <p:nvSpPr>
            <p:cNvPr id="18" name="Rectangle 568"/>
            <p:cNvSpPr>
              <a:spLocks noChangeArrowheads="1"/>
            </p:cNvSpPr>
            <p:nvPr/>
          </p:nvSpPr>
          <p:spPr bwMode="auto">
            <a:xfrm>
              <a:off x="209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9" name="Group 573"/>
          <p:cNvGrpSpPr>
            <a:grpSpLocks/>
          </p:cNvGrpSpPr>
          <p:nvPr/>
        </p:nvGrpSpPr>
        <p:grpSpPr bwMode="auto">
          <a:xfrm>
            <a:off x="4833309" y="4193422"/>
            <a:ext cx="998537" cy="606425"/>
            <a:chOff x="3077" y="0"/>
            <a:chExt cx="670" cy="480"/>
          </a:xfrm>
        </p:grpSpPr>
        <p:sp>
          <p:nvSpPr>
            <p:cNvPr id="20" name="Rectangle 503"/>
            <p:cNvSpPr>
              <a:spLocks noChangeArrowheads="1"/>
            </p:cNvSpPr>
            <p:nvPr/>
          </p:nvSpPr>
          <p:spPr bwMode="auto">
            <a:xfrm>
              <a:off x="3106" y="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Small House</a:t>
              </a:r>
            </a:p>
            <a:p>
              <a:pPr>
                <a:spcBef>
                  <a:spcPct val="0"/>
                </a:spcBef>
                <a:buFontTx/>
                <a:buNone/>
              </a:pPr>
              <a:endParaRPr lang="en-US" altLang="en-US" sz="2400" b="0"/>
            </a:p>
          </p:txBody>
        </p:sp>
        <p:sp>
          <p:nvSpPr>
            <p:cNvPr id="21" name="Rectangle 572"/>
            <p:cNvSpPr>
              <a:spLocks noChangeArrowheads="1"/>
            </p:cNvSpPr>
            <p:nvPr/>
          </p:nvSpPr>
          <p:spPr bwMode="auto">
            <a:xfrm>
              <a:off x="3077" y="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22" name="Group 575"/>
          <p:cNvGrpSpPr>
            <a:grpSpLocks/>
          </p:cNvGrpSpPr>
          <p:nvPr/>
        </p:nvGrpSpPr>
        <p:grpSpPr bwMode="auto">
          <a:xfrm>
            <a:off x="5831846" y="4193422"/>
            <a:ext cx="1058863" cy="606425"/>
            <a:chOff x="3747" y="0"/>
            <a:chExt cx="634" cy="480"/>
          </a:xfrm>
        </p:grpSpPr>
        <p:sp>
          <p:nvSpPr>
            <p:cNvPr id="23" name="Rectangle 504"/>
            <p:cNvSpPr>
              <a:spLocks noChangeArrowheads="1"/>
            </p:cNvSpPr>
            <p:nvPr/>
          </p:nvSpPr>
          <p:spPr bwMode="auto">
            <a:xfrm>
              <a:off x="3776" y="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714-000-0000</a:t>
              </a:r>
            </a:p>
            <a:p>
              <a:pPr>
                <a:spcBef>
                  <a:spcPct val="0"/>
                </a:spcBef>
                <a:buFontTx/>
                <a:buNone/>
              </a:pPr>
              <a:endParaRPr lang="en-US" altLang="en-US" sz="2400" b="0"/>
            </a:p>
          </p:txBody>
        </p:sp>
        <p:sp>
          <p:nvSpPr>
            <p:cNvPr id="24" name="Rectangle 574"/>
            <p:cNvSpPr>
              <a:spLocks noChangeArrowheads="1"/>
            </p:cNvSpPr>
            <p:nvPr/>
          </p:nvSpPr>
          <p:spPr bwMode="auto">
            <a:xfrm>
              <a:off x="3747" y="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25" name="Group 577"/>
          <p:cNvGrpSpPr>
            <a:grpSpLocks/>
          </p:cNvGrpSpPr>
          <p:nvPr/>
        </p:nvGrpSpPr>
        <p:grpSpPr bwMode="auto">
          <a:xfrm>
            <a:off x="6890709" y="4193422"/>
            <a:ext cx="706437" cy="606425"/>
            <a:chOff x="4381" y="0"/>
            <a:chExt cx="382" cy="480"/>
          </a:xfrm>
        </p:grpSpPr>
        <p:sp>
          <p:nvSpPr>
            <p:cNvPr id="26" name="Rectangle 505"/>
            <p:cNvSpPr>
              <a:spLocks noChangeArrowheads="1"/>
            </p:cNvSpPr>
            <p:nvPr/>
          </p:nvSpPr>
          <p:spPr bwMode="auto">
            <a:xfrm>
              <a:off x="4410" y="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$34.00</a:t>
              </a:r>
            </a:p>
            <a:p>
              <a:pPr>
                <a:spcBef>
                  <a:spcPct val="0"/>
                </a:spcBef>
                <a:buFontTx/>
                <a:buNone/>
              </a:pPr>
              <a:endParaRPr lang="en-US" altLang="en-US" sz="2400" b="0"/>
            </a:p>
          </p:txBody>
        </p:sp>
        <p:sp>
          <p:nvSpPr>
            <p:cNvPr id="27" name="Rectangle 576"/>
            <p:cNvSpPr>
              <a:spLocks noChangeArrowheads="1"/>
            </p:cNvSpPr>
            <p:nvPr/>
          </p:nvSpPr>
          <p:spPr bwMode="auto">
            <a:xfrm>
              <a:off x="4381" y="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28" name="Group 615"/>
          <p:cNvGrpSpPr>
            <a:grpSpLocks/>
          </p:cNvGrpSpPr>
          <p:nvPr/>
        </p:nvGrpSpPr>
        <p:grpSpPr bwMode="auto">
          <a:xfrm>
            <a:off x="885196" y="4799847"/>
            <a:ext cx="1063625" cy="381000"/>
            <a:chOff x="0" y="1440"/>
            <a:chExt cx="627" cy="480"/>
          </a:xfrm>
        </p:grpSpPr>
        <p:sp>
          <p:nvSpPr>
            <p:cNvPr id="29" name="Rectangle 524"/>
            <p:cNvSpPr>
              <a:spLocks noChangeArrowheads="1"/>
            </p:cNvSpPr>
            <p:nvPr/>
          </p:nvSpPr>
          <p:spPr bwMode="auto">
            <a:xfrm>
              <a:off x="29" y="144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0-55-123456-9</a:t>
              </a:r>
            </a:p>
            <a:p>
              <a:pPr>
                <a:spcBef>
                  <a:spcPct val="0"/>
                </a:spcBef>
                <a:buFontTx/>
                <a:buNone/>
              </a:pPr>
              <a:endParaRPr lang="en-US" altLang="en-US" sz="2400" b="0"/>
            </a:p>
          </p:txBody>
        </p:sp>
        <p:sp>
          <p:nvSpPr>
            <p:cNvPr id="30" name="Rectangle 614"/>
            <p:cNvSpPr>
              <a:spLocks noChangeArrowheads="1"/>
            </p:cNvSpPr>
            <p:nvPr/>
          </p:nvSpPr>
          <p:spPr bwMode="auto">
            <a:xfrm>
              <a:off x="0" y="144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31" name="Group 617"/>
          <p:cNvGrpSpPr>
            <a:grpSpLocks/>
          </p:cNvGrpSpPr>
          <p:nvPr/>
        </p:nvGrpSpPr>
        <p:grpSpPr bwMode="auto">
          <a:xfrm>
            <a:off x="1948821" y="4799847"/>
            <a:ext cx="881063" cy="381000"/>
            <a:chOff x="627" y="1440"/>
            <a:chExt cx="598" cy="480"/>
          </a:xfrm>
        </p:grpSpPr>
        <p:sp>
          <p:nvSpPr>
            <p:cNvPr id="32" name="Rectangle 525"/>
            <p:cNvSpPr>
              <a:spLocks noChangeArrowheads="1"/>
            </p:cNvSpPr>
            <p:nvPr/>
          </p:nvSpPr>
          <p:spPr bwMode="auto">
            <a:xfrm>
              <a:off x="65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Main Street</a:t>
              </a:r>
            </a:p>
            <a:p>
              <a:pPr>
                <a:spcBef>
                  <a:spcPct val="0"/>
                </a:spcBef>
                <a:buFontTx/>
                <a:buNone/>
              </a:pPr>
              <a:endParaRPr lang="en-US" altLang="en-US" sz="2400" b="0"/>
            </a:p>
          </p:txBody>
        </p:sp>
        <p:sp>
          <p:nvSpPr>
            <p:cNvPr id="33" name="Rectangle 616"/>
            <p:cNvSpPr>
              <a:spLocks noChangeArrowheads="1"/>
            </p:cNvSpPr>
            <p:nvPr/>
          </p:nvSpPr>
          <p:spPr bwMode="auto">
            <a:xfrm>
              <a:off x="62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34" name="Group 621"/>
          <p:cNvGrpSpPr>
            <a:grpSpLocks/>
          </p:cNvGrpSpPr>
          <p:nvPr/>
        </p:nvGrpSpPr>
        <p:grpSpPr bwMode="auto">
          <a:xfrm>
            <a:off x="2834646" y="4799847"/>
            <a:ext cx="911225" cy="381000"/>
            <a:chOff x="1549" y="1440"/>
            <a:chExt cx="548" cy="480"/>
          </a:xfrm>
        </p:grpSpPr>
        <p:sp>
          <p:nvSpPr>
            <p:cNvPr id="35" name="Rectangle 527"/>
            <p:cNvSpPr>
              <a:spLocks noChangeArrowheads="1"/>
            </p:cNvSpPr>
            <p:nvPr/>
          </p:nvSpPr>
          <p:spPr bwMode="auto">
            <a:xfrm>
              <a:off x="1578" y="144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Jones, Smith</a:t>
              </a:r>
            </a:p>
            <a:p>
              <a:pPr>
                <a:spcBef>
                  <a:spcPct val="0"/>
                </a:spcBef>
                <a:buFontTx/>
                <a:buNone/>
              </a:pPr>
              <a:endParaRPr lang="en-US" altLang="en-US" sz="2400" b="0"/>
            </a:p>
          </p:txBody>
        </p:sp>
        <p:sp>
          <p:nvSpPr>
            <p:cNvPr id="36" name="Rectangle 620"/>
            <p:cNvSpPr>
              <a:spLocks noChangeArrowheads="1"/>
            </p:cNvSpPr>
            <p:nvPr/>
          </p:nvSpPr>
          <p:spPr bwMode="auto">
            <a:xfrm>
              <a:off x="1549" y="144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37" name="Group 623"/>
          <p:cNvGrpSpPr>
            <a:grpSpLocks/>
          </p:cNvGrpSpPr>
          <p:nvPr/>
        </p:nvGrpSpPr>
        <p:grpSpPr bwMode="auto">
          <a:xfrm>
            <a:off x="3745871" y="4799847"/>
            <a:ext cx="1087438" cy="381000"/>
            <a:chOff x="2097" y="1440"/>
            <a:chExt cx="598" cy="480"/>
          </a:xfrm>
        </p:grpSpPr>
        <p:sp>
          <p:nvSpPr>
            <p:cNvPr id="38" name="Rectangle 528"/>
            <p:cNvSpPr>
              <a:spLocks noChangeArrowheads="1"/>
            </p:cNvSpPr>
            <p:nvPr/>
          </p:nvSpPr>
          <p:spPr bwMode="auto">
            <a:xfrm>
              <a:off x="212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123-333-3333, 654-223-3455</a:t>
              </a:r>
            </a:p>
            <a:p>
              <a:pPr>
                <a:spcBef>
                  <a:spcPct val="0"/>
                </a:spcBef>
                <a:buFontTx/>
                <a:buNone/>
              </a:pPr>
              <a:endParaRPr lang="en-US" altLang="en-US" sz="2400" b="0"/>
            </a:p>
          </p:txBody>
        </p:sp>
        <p:sp>
          <p:nvSpPr>
            <p:cNvPr id="39" name="Rectangle 622"/>
            <p:cNvSpPr>
              <a:spLocks noChangeArrowheads="1"/>
            </p:cNvSpPr>
            <p:nvPr/>
          </p:nvSpPr>
          <p:spPr bwMode="auto">
            <a:xfrm>
              <a:off x="209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40" name="Group 627"/>
          <p:cNvGrpSpPr>
            <a:grpSpLocks/>
          </p:cNvGrpSpPr>
          <p:nvPr/>
        </p:nvGrpSpPr>
        <p:grpSpPr bwMode="auto">
          <a:xfrm>
            <a:off x="4833309" y="4799847"/>
            <a:ext cx="998537" cy="381000"/>
            <a:chOff x="3077" y="1440"/>
            <a:chExt cx="670" cy="480"/>
          </a:xfrm>
        </p:grpSpPr>
        <p:sp>
          <p:nvSpPr>
            <p:cNvPr id="41" name="Rectangle 530"/>
            <p:cNvSpPr>
              <a:spLocks noChangeArrowheads="1"/>
            </p:cNvSpPr>
            <p:nvPr/>
          </p:nvSpPr>
          <p:spPr bwMode="auto">
            <a:xfrm>
              <a:off x="3106" y="144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Small House</a:t>
              </a:r>
            </a:p>
            <a:p>
              <a:pPr>
                <a:spcBef>
                  <a:spcPct val="0"/>
                </a:spcBef>
                <a:buFontTx/>
                <a:buNone/>
              </a:pPr>
              <a:endParaRPr lang="en-US" altLang="en-US" sz="2400" b="0"/>
            </a:p>
          </p:txBody>
        </p:sp>
        <p:sp>
          <p:nvSpPr>
            <p:cNvPr id="42" name="Rectangle 626"/>
            <p:cNvSpPr>
              <a:spLocks noChangeArrowheads="1"/>
            </p:cNvSpPr>
            <p:nvPr/>
          </p:nvSpPr>
          <p:spPr bwMode="auto">
            <a:xfrm>
              <a:off x="3077" y="144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43" name="Group 629"/>
          <p:cNvGrpSpPr>
            <a:grpSpLocks/>
          </p:cNvGrpSpPr>
          <p:nvPr/>
        </p:nvGrpSpPr>
        <p:grpSpPr bwMode="auto">
          <a:xfrm>
            <a:off x="5831846" y="4799847"/>
            <a:ext cx="1058863" cy="381000"/>
            <a:chOff x="3747" y="1440"/>
            <a:chExt cx="634" cy="480"/>
          </a:xfrm>
        </p:grpSpPr>
        <p:sp>
          <p:nvSpPr>
            <p:cNvPr id="44" name="Rectangle 531"/>
            <p:cNvSpPr>
              <a:spLocks noChangeArrowheads="1"/>
            </p:cNvSpPr>
            <p:nvPr/>
          </p:nvSpPr>
          <p:spPr bwMode="auto">
            <a:xfrm>
              <a:off x="3776" y="144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714-000-0000</a:t>
              </a:r>
            </a:p>
            <a:p>
              <a:pPr>
                <a:spcBef>
                  <a:spcPct val="0"/>
                </a:spcBef>
                <a:buFontTx/>
                <a:buNone/>
              </a:pPr>
              <a:endParaRPr lang="en-US" altLang="en-US" sz="2400" b="0"/>
            </a:p>
          </p:txBody>
        </p:sp>
        <p:sp>
          <p:nvSpPr>
            <p:cNvPr id="45" name="Rectangle 628"/>
            <p:cNvSpPr>
              <a:spLocks noChangeArrowheads="1"/>
            </p:cNvSpPr>
            <p:nvPr/>
          </p:nvSpPr>
          <p:spPr bwMode="auto">
            <a:xfrm>
              <a:off x="3747" y="144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46" name="Group 631"/>
          <p:cNvGrpSpPr>
            <a:grpSpLocks/>
          </p:cNvGrpSpPr>
          <p:nvPr/>
        </p:nvGrpSpPr>
        <p:grpSpPr bwMode="auto">
          <a:xfrm>
            <a:off x="6890709" y="4799847"/>
            <a:ext cx="706437" cy="381000"/>
            <a:chOff x="4381" y="1440"/>
            <a:chExt cx="382" cy="480"/>
          </a:xfrm>
        </p:grpSpPr>
        <p:sp>
          <p:nvSpPr>
            <p:cNvPr id="47" name="Rectangle 532"/>
            <p:cNvSpPr>
              <a:spLocks noChangeArrowheads="1"/>
            </p:cNvSpPr>
            <p:nvPr/>
          </p:nvSpPr>
          <p:spPr bwMode="auto">
            <a:xfrm>
              <a:off x="4410" y="144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$22.95</a:t>
              </a:r>
            </a:p>
            <a:p>
              <a:pPr>
                <a:spcBef>
                  <a:spcPct val="0"/>
                </a:spcBef>
                <a:buFontTx/>
                <a:buNone/>
              </a:pPr>
              <a:endParaRPr lang="en-US" altLang="en-US" sz="2400" b="0"/>
            </a:p>
          </p:txBody>
        </p:sp>
        <p:sp>
          <p:nvSpPr>
            <p:cNvPr id="48" name="Rectangle 630"/>
            <p:cNvSpPr>
              <a:spLocks noChangeArrowheads="1"/>
            </p:cNvSpPr>
            <p:nvPr/>
          </p:nvSpPr>
          <p:spPr bwMode="auto">
            <a:xfrm>
              <a:off x="4381" y="144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49" name="Group 651"/>
          <p:cNvGrpSpPr>
            <a:grpSpLocks/>
          </p:cNvGrpSpPr>
          <p:nvPr/>
        </p:nvGrpSpPr>
        <p:grpSpPr bwMode="auto">
          <a:xfrm>
            <a:off x="885196" y="5180847"/>
            <a:ext cx="1063625" cy="381000"/>
            <a:chOff x="0" y="2400"/>
            <a:chExt cx="627" cy="480"/>
          </a:xfrm>
        </p:grpSpPr>
        <p:sp>
          <p:nvSpPr>
            <p:cNvPr id="50" name="Rectangle 542"/>
            <p:cNvSpPr>
              <a:spLocks noChangeArrowheads="1"/>
            </p:cNvSpPr>
            <p:nvPr/>
          </p:nvSpPr>
          <p:spPr bwMode="auto">
            <a:xfrm>
              <a:off x="29" y="240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0-123-45678-0</a:t>
              </a:r>
            </a:p>
            <a:p>
              <a:pPr>
                <a:spcBef>
                  <a:spcPct val="0"/>
                </a:spcBef>
                <a:buFontTx/>
                <a:buNone/>
              </a:pPr>
              <a:endParaRPr lang="en-US" altLang="en-US" sz="2400" b="0"/>
            </a:p>
          </p:txBody>
        </p:sp>
        <p:sp>
          <p:nvSpPr>
            <p:cNvPr id="51" name="Rectangle 650"/>
            <p:cNvSpPr>
              <a:spLocks noChangeArrowheads="1"/>
            </p:cNvSpPr>
            <p:nvPr/>
          </p:nvSpPr>
          <p:spPr bwMode="auto">
            <a:xfrm>
              <a:off x="0" y="240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52" name="Group 653"/>
          <p:cNvGrpSpPr>
            <a:grpSpLocks/>
          </p:cNvGrpSpPr>
          <p:nvPr/>
        </p:nvGrpSpPr>
        <p:grpSpPr bwMode="auto">
          <a:xfrm>
            <a:off x="1948821" y="5180847"/>
            <a:ext cx="881063" cy="381000"/>
            <a:chOff x="627" y="2400"/>
            <a:chExt cx="598" cy="480"/>
          </a:xfrm>
        </p:grpSpPr>
        <p:sp>
          <p:nvSpPr>
            <p:cNvPr id="53" name="Rectangle 543"/>
            <p:cNvSpPr>
              <a:spLocks noChangeArrowheads="1"/>
            </p:cNvSpPr>
            <p:nvPr/>
          </p:nvSpPr>
          <p:spPr bwMode="auto">
            <a:xfrm>
              <a:off x="656" y="240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Ulysses</a:t>
              </a:r>
            </a:p>
            <a:p>
              <a:pPr>
                <a:spcBef>
                  <a:spcPct val="0"/>
                </a:spcBef>
                <a:buFontTx/>
                <a:buNone/>
              </a:pPr>
              <a:endParaRPr lang="en-US" altLang="en-US" sz="2400" b="0"/>
            </a:p>
          </p:txBody>
        </p:sp>
        <p:sp>
          <p:nvSpPr>
            <p:cNvPr id="54" name="Rectangle 652"/>
            <p:cNvSpPr>
              <a:spLocks noChangeArrowheads="1"/>
            </p:cNvSpPr>
            <p:nvPr/>
          </p:nvSpPr>
          <p:spPr bwMode="auto">
            <a:xfrm>
              <a:off x="627" y="240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55" name="Group 657"/>
          <p:cNvGrpSpPr>
            <a:grpSpLocks/>
          </p:cNvGrpSpPr>
          <p:nvPr/>
        </p:nvGrpSpPr>
        <p:grpSpPr bwMode="auto">
          <a:xfrm>
            <a:off x="2834646" y="5180847"/>
            <a:ext cx="911225" cy="381000"/>
            <a:chOff x="1549" y="2400"/>
            <a:chExt cx="548" cy="480"/>
          </a:xfrm>
        </p:grpSpPr>
        <p:sp>
          <p:nvSpPr>
            <p:cNvPr id="56" name="Rectangle 545"/>
            <p:cNvSpPr>
              <a:spLocks noChangeArrowheads="1"/>
            </p:cNvSpPr>
            <p:nvPr/>
          </p:nvSpPr>
          <p:spPr bwMode="auto">
            <a:xfrm>
              <a:off x="1578" y="240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Joyce</a:t>
              </a:r>
            </a:p>
            <a:p>
              <a:pPr>
                <a:spcBef>
                  <a:spcPct val="0"/>
                </a:spcBef>
                <a:buFontTx/>
                <a:buNone/>
              </a:pPr>
              <a:endParaRPr lang="en-US" altLang="en-US" sz="2400" b="0"/>
            </a:p>
          </p:txBody>
        </p:sp>
        <p:sp>
          <p:nvSpPr>
            <p:cNvPr id="57" name="Rectangle 656"/>
            <p:cNvSpPr>
              <a:spLocks noChangeArrowheads="1"/>
            </p:cNvSpPr>
            <p:nvPr/>
          </p:nvSpPr>
          <p:spPr bwMode="auto">
            <a:xfrm>
              <a:off x="1549" y="240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58" name="Group 659"/>
          <p:cNvGrpSpPr>
            <a:grpSpLocks/>
          </p:cNvGrpSpPr>
          <p:nvPr/>
        </p:nvGrpSpPr>
        <p:grpSpPr bwMode="auto">
          <a:xfrm>
            <a:off x="3745871" y="5180847"/>
            <a:ext cx="1087438" cy="381000"/>
            <a:chOff x="2097" y="2400"/>
            <a:chExt cx="598" cy="480"/>
          </a:xfrm>
        </p:grpSpPr>
        <p:sp>
          <p:nvSpPr>
            <p:cNvPr id="59" name="Rectangle 546"/>
            <p:cNvSpPr>
              <a:spLocks noChangeArrowheads="1"/>
            </p:cNvSpPr>
            <p:nvPr/>
          </p:nvSpPr>
          <p:spPr bwMode="auto">
            <a:xfrm>
              <a:off x="2126" y="240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666-666-6666</a:t>
              </a:r>
            </a:p>
            <a:p>
              <a:pPr>
                <a:spcBef>
                  <a:spcPct val="0"/>
                </a:spcBef>
                <a:buFontTx/>
                <a:buNone/>
              </a:pPr>
              <a:endParaRPr lang="en-US" altLang="en-US" sz="2400" b="0"/>
            </a:p>
          </p:txBody>
        </p:sp>
        <p:sp>
          <p:nvSpPr>
            <p:cNvPr id="60" name="Rectangle 658"/>
            <p:cNvSpPr>
              <a:spLocks noChangeArrowheads="1"/>
            </p:cNvSpPr>
            <p:nvPr/>
          </p:nvSpPr>
          <p:spPr bwMode="auto">
            <a:xfrm>
              <a:off x="2097" y="240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61" name="Group 663"/>
          <p:cNvGrpSpPr>
            <a:grpSpLocks/>
          </p:cNvGrpSpPr>
          <p:nvPr/>
        </p:nvGrpSpPr>
        <p:grpSpPr bwMode="auto">
          <a:xfrm>
            <a:off x="4833309" y="5180847"/>
            <a:ext cx="998537" cy="381000"/>
            <a:chOff x="3077" y="2400"/>
            <a:chExt cx="670" cy="480"/>
          </a:xfrm>
        </p:grpSpPr>
        <p:sp>
          <p:nvSpPr>
            <p:cNvPr id="62" name="Rectangle 548"/>
            <p:cNvSpPr>
              <a:spLocks noChangeArrowheads="1"/>
            </p:cNvSpPr>
            <p:nvPr/>
          </p:nvSpPr>
          <p:spPr bwMode="auto">
            <a:xfrm>
              <a:off x="3106" y="240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Alpha Press</a:t>
              </a:r>
            </a:p>
            <a:p>
              <a:pPr>
                <a:spcBef>
                  <a:spcPct val="0"/>
                </a:spcBef>
                <a:buFontTx/>
                <a:buNone/>
              </a:pPr>
              <a:endParaRPr lang="en-US" altLang="en-US" sz="2400" b="0"/>
            </a:p>
          </p:txBody>
        </p:sp>
        <p:sp>
          <p:nvSpPr>
            <p:cNvPr id="63" name="Rectangle 662"/>
            <p:cNvSpPr>
              <a:spLocks noChangeArrowheads="1"/>
            </p:cNvSpPr>
            <p:nvPr/>
          </p:nvSpPr>
          <p:spPr bwMode="auto">
            <a:xfrm>
              <a:off x="3077" y="240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64" name="Group 665"/>
          <p:cNvGrpSpPr>
            <a:grpSpLocks/>
          </p:cNvGrpSpPr>
          <p:nvPr/>
        </p:nvGrpSpPr>
        <p:grpSpPr bwMode="auto">
          <a:xfrm>
            <a:off x="5831846" y="5180847"/>
            <a:ext cx="1058863" cy="381000"/>
            <a:chOff x="3747" y="2400"/>
            <a:chExt cx="634" cy="480"/>
          </a:xfrm>
        </p:grpSpPr>
        <p:sp>
          <p:nvSpPr>
            <p:cNvPr id="65" name="Rectangle 549"/>
            <p:cNvSpPr>
              <a:spLocks noChangeArrowheads="1"/>
            </p:cNvSpPr>
            <p:nvPr/>
          </p:nvSpPr>
          <p:spPr bwMode="auto">
            <a:xfrm>
              <a:off x="3776" y="240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999-999-9999</a:t>
              </a:r>
            </a:p>
            <a:p>
              <a:pPr>
                <a:spcBef>
                  <a:spcPct val="0"/>
                </a:spcBef>
                <a:buFontTx/>
                <a:buNone/>
              </a:pPr>
              <a:endParaRPr lang="en-US" altLang="en-US" sz="2400" b="0"/>
            </a:p>
          </p:txBody>
        </p:sp>
        <p:sp>
          <p:nvSpPr>
            <p:cNvPr id="66" name="Rectangle 664"/>
            <p:cNvSpPr>
              <a:spLocks noChangeArrowheads="1"/>
            </p:cNvSpPr>
            <p:nvPr/>
          </p:nvSpPr>
          <p:spPr bwMode="auto">
            <a:xfrm>
              <a:off x="3747" y="240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67" name="Group 667"/>
          <p:cNvGrpSpPr>
            <a:grpSpLocks/>
          </p:cNvGrpSpPr>
          <p:nvPr/>
        </p:nvGrpSpPr>
        <p:grpSpPr bwMode="auto">
          <a:xfrm>
            <a:off x="6890709" y="5180847"/>
            <a:ext cx="706437" cy="381000"/>
            <a:chOff x="4381" y="2400"/>
            <a:chExt cx="382" cy="480"/>
          </a:xfrm>
        </p:grpSpPr>
        <p:sp>
          <p:nvSpPr>
            <p:cNvPr id="68" name="Rectangle 550"/>
            <p:cNvSpPr>
              <a:spLocks noChangeArrowheads="1"/>
            </p:cNvSpPr>
            <p:nvPr/>
          </p:nvSpPr>
          <p:spPr bwMode="auto">
            <a:xfrm>
              <a:off x="4410" y="240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$34.00</a:t>
              </a:r>
            </a:p>
            <a:p>
              <a:pPr>
                <a:spcBef>
                  <a:spcPct val="0"/>
                </a:spcBef>
                <a:buFontTx/>
                <a:buNone/>
              </a:pPr>
              <a:endParaRPr lang="en-US" altLang="en-US" sz="2400" b="0"/>
            </a:p>
          </p:txBody>
        </p:sp>
        <p:sp>
          <p:nvSpPr>
            <p:cNvPr id="69" name="Rectangle 666"/>
            <p:cNvSpPr>
              <a:spLocks noChangeArrowheads="1"/>
            </p:cNvSpPr>
            <p:nvPr/>
          </p:nvSpPr>
          <p:spPr bwMode="auto">
            <a:xfrm>
              <a:off x="4381" y="240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70" name="Group 669"/>
          <p:cNvGrpSpPr>
            <a:grpSpLocks/>
          </p:cNvGrpSpPr>
          <p:nvPr/>
        </p:nvGrpSpPr>
        <p:grpSpPr bwMode="auto">
          <a:xfrm>
            <a:off x="885196" y="5561847"/>
            <a:ext cx="1063625" cy="381000"/>
            <a:chOff x="0" y="2880"/>
            <a:chExt cx="627" cy="480"/>
          </a:xfrm>
        </p:grpSpPr>
        <p:sp>
          <p:nvSpPr>
            <p:cNvPr id="71" name="Rectangle 551"/>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1-22-233700-0</a:t>
              </a:r>
            </a:p>
            <a:p>
              <a:pPr>
                <a:spcBef>
                  <a:spcPct val="0"/>
                </a:spcBef>
                <a:buFontTx/>
                <a:buNone/>
              </a:pPr>
              <a:endParaRPr lang="en-US" altLang="en-US" sz="2400" b="0"/>
            </a:p>
          </p:txBody>
        </p:sp>
        <p:sp>
          <p:nvSpPr>
            <p:cNvPr id="72" name="Rectangle 668"/>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73" name="Group 671"/>
          <p:cNvGrpSpPr>
            <a:grpSpLocks/>
          </p:cNvGrpSpPr>
          <p:nvPr/>
        </p:nvGrpSpPr>
        <p:grpSpPr bwMode="auto">
          <a:xfrm>
            <a:off x="1948821" y="5561847"/>
            <a:ext cx="881063" cy="381000"/>
            <a:chOff x="627" y="2880"/>
            <a:chExt cx="598" cy="480"/>
          </a:xfrm>
        </p:grpSpPr>
        <p:sp>
          <p:nvSpPr>
            <p:cNvPr id="74" name="Rectangle 552"/>
            <p:cNvSpPr>
              <a:spLocks noChangeArrowheads="1"/>
            </p:cNvSpPr>
            <p:nvPr/>
          </p:nvSpPr>
          <p:spPr bwMode="auto">
            <a:xfrm>
              <a:off x="65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Visual Basic</a:t>
              </a:r>
            </a:p>
            <a:p>
              <a:pPr>
                <a:spcBef>
                  <a:spcPct val="0"/>
                </a:spcBef>
                <a:buFontTx/>
                <a:buNone/>
              </a:pPr>
              <a:endParaRPr lang="en-US" altLang="en-US" sz="2400" b="0"/>
            </a:p>
          </p:txBody>
        </p:sp>
        <p:sp>
          <p:nvSpPr>
            <p:cNvPr id="75" name="Rectangle 670"/>
            <p:cNvSpPr>
              <a:spLocks noChangeArrowheads="1"/>
            </p:cNvSpPr>
            <p:nvPr/>
          </p:nvSpPr>
          <p:spPr bwMode="auto">
            <a:xfrm>
              <a:off x="62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76" name="Group 675"/>
          <p:cNvGrpSpPr>
            <a:grpSpLocks/>
          </p:cNvGrpSpPr>
          <p:nvPr/>
        </p:nvGrpSpPr>
        <p:grpSpPr bwMode="auto">
          <a:xfrm>
            <a:off x="2834646" y="5561847"/>
            <a:ext cx="911225" cy="381000"/>
            <a:chOff x="1549" y="2880"/>
            <a:chExt cx="548" cy="480"/>
          </a:xfrm>
        </p:grpSpPr>
        <p:sp>
          <p:nvSpPr>
            <p:cNvPr id="77" name="Rectangle 554"/>
            <p:cNvSpPr>
              <a:spLocks noChangeArrowheads="1"/>
            </p:cNvSpPr>
            <p:nvPr/>
          </p:nvSpPr>
          <p:spPr bwMode="auto">
            <a:xfrm>
              <a:off x="1578" y="288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Roman</a:t>
              </a:r>
            </a:p>
            <a:p>
              <a:pPr>
                <a:spcBef>
                  <a:spcPct val="0"/>
                </a:spcBef>
                <a:buFontTx/>
                <a:buNone/>
              </a:pPr>
              <a:endParaRPr lang="en-US" altLang="en-US" sz="2400" b="0"/>
            </a:p>
          </p:txBody>
        </p:sp>
        <p:sp>
          <p:nvSpPr>
            <p:cNvPr id="78" name="Rectangle 674"/>
            <p:cNvSpPr>
              <a:spLocks noChangeArrowheads="1"/>
            </p:cNvSpPr>
            <p:nvPr/>
          </p:nvSpPr>
          <p:spPr bwMode="auto">
            <a:xfrm>
              <a:off x="1549" y="288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79" name="Group 677"/>
          <p:cNvGrpSpPr>
            <a:grpSpLocks/>
          </p:cNvGrpSpPr>
          <p:nvPr/>
        </p:nvGrpSpPr>
        <p:grpSpPr bwMode="auto">
          <a:xfrm>
            <a:off x="3745871" y="5561847"/>
            <a:ext cx="1087438" cy="381000"/>
            <a:chOff x="2097" y="2880"/>
            <a:chExt cx="598" cy="480"/>
          </a:xfrm>
        </p:grpSpPr>
        <p:sp>
          <p:nvSpPr>
            <p:cNvPr id="80" name="Rectangle 555"/>
            <p:cNvSpPr>
              <a:spLocks noChangeArrowheads="1"/>
            </p:cNvSpPr>
            <p:nvPr/>
          </p:nvSpPr>
          <p:spPr bwMode="auto">
            <a:xfrm>
              <a:off x="212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444-444-4444</a:t>
              </a:r>
            </a:p>
            <a:p>
              <a:pPr>
                <a:spcBef>
                  <a:spcPct val="0"/>
                </a:spcBef>
                <a:buFontTx/>
                <a:buNone/>
              </a:pPr>
              <a:endParaRPr lang="en-US" altLang="en-US" sz="2400" b="0"/>
            </a:p>
          </p:txBody>
        </p:sp>
        <p:sp>
          <p:nvSpPr>
            <p:cNvPr id="81" name="Rectangle 676"/>
            <p:cNvSpPr>
              <a:spLocks noChangeArrowheads="1"/>
            </p:cNvSpPr>
            <p:nvPr/>
          </p:nvSpPr>
          <p:spPr bwMode="auto">
            <a:xfrm>
              <a:off x="209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82" name="Group 681"/>
          <p:cNvGrpSpPr>
            <a:grpSpLocks/>
          </p:cNvGrpSpPr>
          <p:nvPr/>
        </p:nvGrpSpPr>
        <p:grpSpPr bwMode="auto">
          <a:xfrm>
            <a:off x="4833309" y="5561847"/>
            <a:ext cx="998537" cy="381000"/>
            <a:chOff x="3077" y="2880"/>
            <a:chExt cx="670" cy="480"/>
          </a:xfrm>
        </p:grpSpPr>
        <p:sp>
          <p:nvSpPr>
            <p:cNvPr id="83" name="Rectangle 557"/>
            <p:cNvSpPr>
              <a:spLocks noChangeArrowheads="1"/>
            </p:cNvSpPr>
            <p:nvPr/>
          </p:nvSpPr>
          <p:spPr bwMode="auto">
            <a:xfrm>
              <a:off x="3106" y="288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Big House</a:t>
              </a:r>
            </a:p>
            <a:p>
              <a:pPr>
                <a:spcBef>
                  <a:spcPct val="0"/>
                </a:spcBef>
                <a:buFontTx/>
                <a:buNone/>
              </a:pPr>
              <a:endParaRPr lang="en-US" altLang="en-US" sz="2400" b="0"/>
            </a:p>
          </p:txBody>
        </p:sp>
        <p:sp>
          <p:nvSpPr>
            <p:cNvPr id="84" name="Rectangle 680"/>
            <p:cNvSpPr>
              <a:spLocks noChangeArrowheads="1"/>
            </p:cNvSpPr>
            <p:nvPr/>
          </p:nvSpPr>
          <p:spPr bwMode="auto">
            <a:xfrm>
              <a:off x="3077" y="288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85" name="Group 683"/>
          <p:cNvGrpSpPr>
            <a:grpSpLocks/>
          </p:cNvGrpSpPr>
          <p:nvPr/>
        </p:nvGrpSpPr>
        <p:grpSpPr bwMode="auto">
          <a:xfrm>
            <a:off x="5831846" y="5561847"/>
            <a:ext cx="1058863" cy="381000"/>
            <a:chOff x="3747" y="2880"/>
            <a:chExt cx="634" cy="480"/>
          </a:xfrm>
        </p:grpSpPr>
        <p:sp>
          <p:nvSpPr>
            <p:cNvPr id="86" name="Rectangle 558"/>
            <p:cNvSpPr>
              <a:spLocks noChangeArrowheads="1"/>
            </p:cNvSpPr>
            <p:nvPr/>
          </p:nvSpPr>
          <p:spPr bwMode="auto">
            <a:xfrm>
              <a:off x="3776" y="288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123-456-7890</a:t>
              </a:r>
            </a:p>
            <a:p>
              <a:pPr>
                <a:spcBef>
                  <a:spcPct val="0"/>
                </a:spcBef>
                <a:buFontTx/>
                <a:buNone/>
              </a:pPr>
              <a:endParaRPr lang="en-US" altLang="en-US" sz="2400" b="0"/>
            </a:p>
          </p:txBody>
        </p:sp>
        <p:sp>
          <p:nvSpPr>
            <p:cNvPr id="87" name="Rectangle 682"/>
            <p:cNvSpPr>
              <a:spLocks noChangeArrowheads="1"/>
            </p:cNvSpPr>
            <p:nvPr/>
          </p:nvSpPr>
          <p:spPr bwMode="auto">
            <a:xfrm>
              <a:off x="3747" y="288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88" name="Group 685"/>
          <p:cNvGrpSpPr>
            <a:grpSpLocks/>
          </p:cNvGrpSpPr>
          <p:nvPr/>
        </p:nvGrpSpPr>
        <p:grpSpPr bwMode="auto">
          <a:xfrm>
            <a:off x="6890709" y="5561847"/>
            <a:ext cx="706437" cy="381000"/>
            <a:chOff x="4381" y="2880"/>
            <a:chExt cx="382" cy="480"/>
          </a:xfrm>
        </p:grpSpPr>
        <p:sp>
          <p:nvSpPr>
            <p:cNvPr id="89" name="Rectangle 559"/>
            <p:cNvSpPr>
              <a:spLocks noChangeArrowheads="1"/>
            </p:cNvSpPr>
            <p:nvPr/>
          </p:nvSpPr>
          <p:spPr bwMode="auto">
            <a:xfrm>
              <a:off x="4410" y="288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$25.00</a:t>
              </a:r>
            </a:p>
            <a:p>
              <a:pPr>
                <a:spcBef>
                  <a:spcPct val="0"/>
                </a:spcBef>
                <a:buFontTx/>
                <a:buNone/>
              </a:pPr>
              <a:endParaRPr lang="en-US" altLang="en-US" sz="2400" b="0"/>
            </a:p>
          </p:txBody>
        </p:sp>
        <p:sp>
          <p:nvSpPr>
            <p:cNvPr id="90" name="Rectangle 684"/>
            <p:cNvSpPr>
              <a:spLocks noChangeArrowheads="1"/>
            </p:cNvSpPr>
            <p:nvPr/>
          </p:nvSpPr>
          <p:spPr bwMode="auto">
            <a:xfrm>
              <a:off x="4381" y="288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91" name="Group 689"/>
          <p:cNvGrpSpPr>
            <a:grpSpLocks/>
          </p:cNvGrpSpPr>
          <p:nvPr/>
        </p:nvGrpSpPr>
        <p:grpSpPr bwMode="auto">
          <a:xfrm>
            <a:off x="882021" y="3809247"/>
            <a:ext cx="1063625" cy="381000"/>
            <a:chOff x="0" y="2880"/>
            <a:chExt cx="627" cy="480"/>
          </a:xfrm>
        </p:grpSpPr>
        <p:sp>
          <p:nvSpPr>
            <p:cNvPr id="92" name="Rectangle 690"/>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cs typeface="Times New Roman" panose="02020603050405020304" pitchFamily="18" charset="0"/>
                </a:rPr>
                <a:t>ISBN</a:t>
              </a:r>
            </a:p>
            <a:p>
              <a:pPr>
                <a:spcBef>
                  <a:spcPct val="0"/>
                </a:spcBef>
                <a:buFontTx/>
                <a:buNone/>
              </a:pPr>
              <a:endParaRPr lang="en-US" altLang="en-US" sz="1200"/>
            </a:p>
          </p:txBody>
        </p:sp>
        <p:sp>
          <p:nvSpPr>
            <p:cNvPr id="93" name="Rectangle 691"/>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94" name="Group 692"/>
          <p:cNvGrpSpPr>
            <a:grpSpLocks/>
          </p:cNvGrpSpPr>
          <p:nvPr/>
        </p:nvGrpSpPr>
        <p:grpSpPr bwMode="auto">
          <a:xfrm>
            <a:off x="1945646" y="3809247"/>
            <a:ext cx="881063" cy="381000"/>
            <a:chOff x="627" y="2880"/>
            <a:chExt cx="598" cy="480"/>
          </a:xfrm>
        </p:grpSpPr>
        <p:sp>
          <p:nvSpPr>
            <p:cNvPr id="95" name="Rectangle 693"/>
            <p:cNvSpPr>
              <a:spLocks noChangeArrowheads="1"/>
            </p:cNvSpPr>
            <p:nvPr/>
          </p:nvSpPr>
          <p:spPr bwMode="auto">
            <a:xfrm>
              <a:off x="65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cs typeface="Times New Roman" panose="02020603050405020304" pitchFamily="18" charset="0"/>
                </a:rPr>
                <a:t>Title</a:t>
              </a:r>
            </a:p>
            <a:p>
              <a:pPr>
                <a:spcBef>
                  <a:spcPct val="0"/>
                </a:spcBef>
                <a:buFontTx/>
                <a:buNone/>
              </a:pPr>
              <a:endParaRPr lang="en-US" altLang="en-US" sz="1200"/>
            </a:p>
          </p:txBody>
        </p:sp>
        <p:sp>
          <p:nvSpPr>
            <p:cNvPr id="96" name="Rectangle 694"/>
            <p:cNvSpPr>
              <a:spLocks noChangeArrowheads="1"/>
            </p:cNvSpPr>
            <p:nvPr/>
          </p:nvSpPr>
          <p:spPr bwMode="auto">
            <a:xfrm>
              <a:off x="62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97" name="Group 698"/>
          <p:cNvGrpSpPr>
            <a:grpSpLocks/>
          </p:cNvGrpSpPr>
          <p:nvPr/>
        </p:nvGrpSpPr>
        <p:grpSpPr bwMode="auto">
          <a:xfrm>
            <a:off x="2829884" y="3809247"/>
            <a:ext cx="911225" cy="381000"/>
            <a:chOff x="1549" y="2880"/>
            <a:chExt cx="548" cy="480"/>
          </a:xfrm>
        </p:grpSpPr>
        <p:sp>
          <p:nvSpPr>
            <p:cNvPr id="98" name="Rectangle 699"/>
            <p:cNvSpPr>
              <a:spLocks noChangeArrowheads="1"/>
            </p:cNvSpPr>
            <p:nvPr/>
          </p:nvSpPr>
          <p:spPr bwMode="auto">
            <a:xfrm>
              <a:off x="1578" y="288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cs typeface="Times New Roman" panose="02020603050405020304" pitchFamily="18" charset="0"/>
                </a:rPr>
                <a:t>AuName</a:t>
              </a:r>
            </a:p>
            <a:p>
              <a:pPr>
                <a:spcBef>
                  <a:spcPct val="0"/>
                </a:spcBef>
                <a:buFontTx/>
                <a:buNone/>
              </a:pPr>
              <a:endParaRPr lang="en-US" altLang="en-US" sz="1200"/>
            </a:p>
          </p:txBody>
        </p:sp>
        <p:sp>
          <p:nvSpPr>
            <p:cNvPr id="99" name="Rectangle 700"/>
            <p:cNvSpPr>
              <a:spLocks noChangeArrowheads="1"/>
            </p:cNvSpPr>
            <p:nvPr/>
          </p:nvSpPr>
          <p:spPr bwMode="auto">
            <a:xfrm>
              <a:off x="1549" y="288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00" name="Group 701"/>
          <p:cNvGrpSpPr>
            <a:grpSpLocks/>
          </p:cNvGrpSpPr>
          <p:nvPr/>
        </p:nvGrpSpPr>
        <p:grpSpPr bwMode="auto">
          <a:xfrm>
            <a:off x="3744284" y="3809247"/>
            <a:ext cx="1087437" cy="381000"/>
            <a:chOff x="2097" y="2880"/>
            <a:chExt cx="598" cy="480"/>
          </a:xfrm>
        </p:grpSpPr>
        <p:sp>
          <p:nvSpPr>
            <p:cNvPr id="101" name="Rectangle 702"/>
            <p:cNvSpPr>
              <a:spLocks noChangeArrowheads="1"/>
            </p:cNvSpPr>
            <p:nvPr/>
          </p:nvSpPr>
          <p:spPr bwMode="auto">
            <a:xfrm>
              <a:off x="212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cs typeface="Times New Roman" panose="02020603050405020304" pitchFamily="18" charset="0"/>
                </a:rPr>
                <a:t>AuPhone</a:t>
              </a:r>
            </a:p>
            <a:p>
              <a:pPr>
                <a:spcBef>
                  <a:spcPct val="0"/>
                </a:spcBef>
                <a:buFontTx/>
                <a:buNone/>
              </a:pPr>
              <a:endParaRPr lang="en-US" altLang="en-US" sz="1200"/>
            </a:p>
          </p:txBody>
        </p:sp>
        <p:sp>
          <p:nvSpPr>
            <p:cNvPr id="102" name="Rectangle 703"/>
            <p:cNvSpPr>
              <a:spLocks noChangeArrowheads="1"/>
            </p:cNvSpPr>
            <p:nvPr/>
          </p:nvSpPr>
          <p:spPr bwMode="auto">
            <a:xfrm>
              <a:off x="209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03" name="Group 707"/>
          <p:cNvGrpSpPr>
            <a:grpSpLocks/>
          </p:cNvGrpSpPr>
          <p:nvPr/>
        </p:nvGrpSpPr>
        <p:grpSpPr bwMode="auto">
          <a:xfrm>
            <a:off x="4831721" y="3809247"/>
            <a:ext cx="998538" cy="381000"/>
            <a:chOff x="3077" y="2880"/>
            <a:chExt cx="670" cy="480"/>
          </a:xfrm>
        </p:grpSpPr>
        <p:sp>
          <p:nvSpPr>
            <p:cNvPr id="104" name="Rectangle 708"/>
            <p:cNvSpPr>
              <a:spLocks noChangeArrowheads="1"/>
            </p:cNvSpPr>
            <p:nvPr/>
          </p:nvSpPr>
          <p:spPr bwMode="auto">
            <a:xfrm>
              <a:off x="3106" y="288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cs typeface="Times New Roman" panose="02020603050405020304" pitchFamily="18" charset="0"/>
                </a:rPr>
                <a:t>PubName</a:t>
              </a:r>
            </a:p>
            <a:p>
              <a:pPr>
                <a:spcBef>
                  <a:spcPct val="0"/>
                </a:spcBef>
                <a:buFontTx/>
                <a:buNone/>
              </a:pPr>
              <a:endParaRPr lang="en-US" altLang="en-US" sz="1200"/>
            </a:p>
          </p:txBody>
        </p:sp>
        <p:sp>
          <p:nvSpPr>
            <p:cNvPr id="105" name="Rectangle 709"/>
            <p:cNvSpPr>
              <a:spLocks noChangeArrowheads="1"/>
            </p:cNvSpPr>
            <p:nvPr/>
          </p:nvSpPr>
          <p:spPr bwMode="auto">
            <a:xfrm>
              <a:off x="3077" y="288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06" name="Group 710"/>
          <p:cNvGrpSpPr>
            <a:grpSpLocks/>
          </p:cNvGrpSpPr>
          <p:nvPr/>
        </p:nvGrpSpPr>
        <p:grpSpPr bwMode="auto">
          <a:xfrm>
            <a:off x="5830259" y="3809247"/>
            <a:ext cx="1058862" cy="381000"/>
            <a:chOff x="3747" y="2880"/>
            <a:chExt cx="634" cy="480"/>
          </a:xfrm>
        </p:grpSpPr>
        <p:sp>
          <p:nvSpPr>
            <p:cNvPr id="107" name="Rectangle 711"/>
            <p:cNvSpPr>
              <a:spLocks noChangeArrowheads="1"/>
            </p:cNvSpPr>
            <p:nvPr/>
          </p:nvSpPr>
          <p:spPr bwMode="auto">
            <a:xfrm>
              <a:off x="3776" y="288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cs typeface="Times New Roman" panose="02020603050405020304" pitchFamily="18" charset="0"/>
                </a:rPr>
                <a:t>PubPhone</a:t>
              </a:r>
            </a:p>
            <a:p>
              <a:pPr>
                <a:spcBef>
                  <a:spcPct val="0"/>
                </a:spcBef>
                <a:buFontTx/>
                <a:buNone/>
              </a:pPr>
              <a:endParaRPr lang="en-US" altLang="en-US" sz="1200"/>
            </a:p>
          </p:txBody>
        </p:sp>
        <p:sp>
          <p:nvSpPr>
            <p:cNvPr id="108" name="Rectangle 712"/>
            <p:cNvSpPr>
              <a:spLocks noChangeArrowheads="1"/>
            </p:cNvSpPr>
            <p:nvPr/>
          </p:nvSpPr>
          <p:spPr bwMode="auto">
            <a:xfrm>
              <a:off x="3747" y="288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09" name="Group 713"/>
          <p:cNvGrpSpPr>
            <a:grpSpLocks/>
          </p:cNvGrpSpPr>
          <p:nvPr/>
        </p:nvGrpSpPr>
        <p:grpSpPr bwMode="auto">
          <a:xfrm>
            <a:off x="6889121" y="3809247"/>
            <a:ext cx="706438" cy="381000"/>
            <a:chOff x="4381" y="2880"/>
            <a:chExt cx="382" cy="480"/>
          </a:xfrm>
        </p:grpSpPr>
        <p:sp>
          <p:nvSpPr>
            <p:cNvPr id="110" name="Rectangle 714"/>
            <p:cNvSpPr>
              <a:spLocks noChangeArrowheads="1"/>
            </p:cNvSpPr>
            <p:nvPr/>
          </p:nvSpPr>
          <p:spPr bwMode="auto">
            <a:xfrm>
              <a:off x="4410" y="288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cs typeface="Times New Roman" panose="02020603050405020304" pitchFamily="18" charset="0"/>
                </a:rPr>
                <a:t>Price</a:t>
              </a:r>
            </a:p>
            <a:p>
              <a:pPr>
                <a:spcBef>
                  <a:spcPct val="0"/>
                </a:spcBef>
                <a:buFontTx/>
                <a:buNone/>
              </a:pPr>
              <a:endParaRPr lang="en-US" altLang="en-US" sz="1200"/>
            </a:p>
          </p:txBody>
        </p:sp>
        <p:sp>
          <p:nvSpPr>
            <p:cNvPr id="111" name="Rectangle 715"/>
            <p:cNvSpPr>
              <a:spLocks noChangeArrowheads="1"/>
            </p:cNvSpPr>
            <p:nvPr/>
          </p:nvSpPr>
          <p:spPr bwMode="auto">
            <a:xfrm>
              <a:off x="4381" y="288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spTree>
    <p:extLst>
      <p:ext uri="{BB962C8B-B14F-4D97-AF65-F5344CB8AC3E}">
        <p14:creationId xmlns:p14="http://schemas.microsoft.com/office/powerpoint/2010/main" val="3623396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14265" y="2220363"/>
            <a:ext cx="8001000" cy="51816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609600" indent="-609600" algn="just">
              <a:buFontTx/>
              <a:buAutoNum type="arabicPeriod"/>
            </a:pPr>
            <a:r>
              <a:rPr lang="en-US" altLang="en-US" sz="2200" dirty="0" smtClean="0">
                <a:latin typeface="Times New Roman" panose="02020603050405020304" pitchFamily="18" charset="0"/>
                <a:cs typeface="Times New Roman" panose="02020603050405020304" pitchFamily="18" charset="0"/>
              </a:rPr>
              <a:t>Place all items that appear in the repeating group in a new table</a:t>
            </a:r>
          </a:p>
          <a:p>
            <a:pPr marL="609600" indent="-609600" algn="just">
              <a:buFontTx/>
              <a:buAutoNum type="arabicPeriod"/>
            </a:pPr>
            <a:r>
              <a:rPr lang="en-US" altLang="en-US" sz="2200" dirty="0" smtClean="0">
                <a:latin typeface="Times New Roman" panose="02020603050405020304" pitchFamily="18" charset="0"/>
                <a:cs typeface="Times New Roman" panose="02020603050405020304" pitchFamily="18" charset="0"/>
              </a:rPr>
              <a:t>Designate a primary key for each new table produced. </a:t>
            </a:r>
          </a:p>
          <a:p>
            <a:pPr marL="609600" indent="-609600" algn="just">
              <a:buFontTx/>
              <a:buAutoNum type="arabicPeriod"/>
            </a:pPr>
            <a:r>
              <a:rPr lang="en-US" altLang="en-US" sz="2200" dirty="0" smtClean="0">
                <a:latin typeface="Times New Roman" panose="02020603050405020304" pitchFamily="18" charset="0"/>
                <a:cs typeface="Times New Roman" panose="02020603050405020304" pitchFamily="18" charset="0"/>
              </a:rPr>
              <a:t>Duplicate in the new table the primary key of the table from which the repeating group was extracted or vice versa. </a:t>
            </a:r>
            <a:endParaRPr lang="en-US" altLang="en-US" sz="2200" dirty="0" smtClean="0">
              <a:solidFill>
                <a:srgbClr val="CC0000"/>
              </a:solidFill>
              <a:latin typeface="Times New Roman" panose="02020603050405020304" pitchFamily="18" charset="0"/>
              <a:cs typeface="Times New Roman" panose="02020603050405020304" pitchFamily="18" charset="0"/>
            </a:endParaRPr>
          </a:p>
          <a:p>
            <a:pPr marL="609600" indent="-609600" algn="just">
              <a:buFontTx/>
              <a:buNone/>
            </a:pPr>
            <a:r>
              <a:rPr lang="en-US" altLang="en-US" sz="2400" b="1" dirty="0" smtClean="0">
                <a:solidFill>
                  <a:srgbClr val="CC0000"/>
                </a:solidFill>
                <a:latin typeface="Times New Roman" panose="02020603050405020304" pitchFamily="18" charset="0"/>
                <a:cs typeface="Times New Roman" panose="02020603050405020304" pitchFamily="18" charset="0"/>
              </a:rPr>
              <a:t>Example (1NF)</a:t>
            </a:r>
          </a:p>
        </p:txBody>
      </p:sp>
      <p:sp>
        <p:nvSpPr>
          <p:cNvPr id="5" name="Rectangle 3"/>
          <p:cNvSpPr>
            <a:spLocks noChangeArrowheads="1"/>
          </p:cNvSpPr>
          <p:nvPr/>
        </p:nvSpPr>
        <p:spPr bwMode="auto">
          <a:xfrm>
            <a:off x="-625523" y="42966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400" dirty="0">
                <a:solidFill>
                  <a:schemeClr val="bg1"/>
                </a:solidFill>
                <a:cs typeface="Times New Roman" panose="02020603050405020304" pitchFamily="18" charset="0"/>
              </a:rPr>
              <a:t>1NF - Decomposition</a:t>
            </a:r>
          </a:p>
        </p:txBody>
      </p:sp>
      <p:grpSp>
        <p:nvGrpSpPr>
          <p:cNvPr id="6" name="Group 131"/>
          <p:cNvGrpSpPr>
            <a:grpSpLocks/>
          </p:cNvGrpSpPr>
          <p:nvPr/>
        </p:nvGrpSpPr>
        <p:grpSpPr bwMode="auto">
          <a:xfrm>
            <a:off x="3232403" y="4833042"/>
            <a:ext cx="1063625" cy="381000"/>
            <a:chOff x="0" y="0"/>
            <a:chExt cx="627" cy="480"/>
          </a:xfrm>
        </p:grpSpPr>
        <p:sp>
          <p:nvSpPr>
            <p:cNvPr id="7" name="Rectangle 132"/>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0-321-32132-1</a:t>
              </a:r>
            </a:p>
            <a:p>
              <a:pPr>
                <a:spcBef>
                  <a:spcPct val="0"/>
                </a:spcBef>
                <a:buFontTx/>
                <a:buNone/>
              </a:pPr>
              <a:endParaRPr lang="en-US" altLang="en-US" sz="2400" b="0"/>
            </a:p>
          </p:txBody>
        </p:sp>
        <p:sp>
          <p:nvSpPr>
            <p:cNvPr id="8" name="Rectangle 133"/>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9" name="Group 134"/>
          <p:cNvGrpSpPr>
            <a:grpSpLocks/>
          </p:cNvGrpSpPr>
          <p:nvPr/>
        </p:nvGrpSpPr>
        <p:grpSpPr bwMode="auto">
          <a:xfrm>
            <a:off x="4296028" y="4833042"/>
            <a:ext cx="881062" cy="381000"/>
            <a:chOff x="627" y="0"/>
            <a:chExt cx="598" cy="480"/>
          </a:xfrm>
        </p:grpSpPr>
        <p:sp>
          <p:nvSpPr>
            <p:cNvPr id="10" name="Rectangle 135"/>
            <p:cNvSpPr>
              <a:spLocks noChangeArrowheads="1"/>
            </p:cNvSpPr>
            <p:nvPr/>
          </p:nvSpPr>
          <p:spPr bwMode="auto">
            <a:xfrm>
              <a:off x="65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Balloon</a:t>
              </a:r>
            </a:p>
            <a:p>
              <a:pPr>
                <a:spcBef>
                  <a:spcPct val="0"/>
                </a:spcBef>
                <a:buFontTx/>
                <a:buNone/>
              </a:pPr>
              <a:endParaRPr lang="en-US" altLang="en-US" sz="2400" b="0"/>
            </a:p>
          </p:txBody>
        </p:sp>
        <p:sp>
          <p:nvSpPr>
            <p:cNvPr id="11" name="Rectangle 136"/>
            <p:cNvSpPr>
              <a:spLocks noChangeArrowheads="1"/>
            </p:cNvSpPr>
            <p:nvPr/>
          </p:nvSpPr>
          <p:spPr bwMode="auto">
            <a:xfrm>
              <a:off x="62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2" name="Group 146"/>
          <p:cNvGrpSpPr>
            <a:grpSpLocks/>
          </p:cNvGrpSpPr>
          <p:nvPr/>
        </p:nvGrpSpPr>
        <p:grpSpPr bwMode="auto">
          <a:xfrm>
            <a:off x="5178678" y="4833042"/>
            <a:ext cx="998537" cy="381000"/>
            <a:chOff x="3077" y="0"/>
            <a:chExt cx="670" cy="480"/>
          </a:xfrm>
        </p:grpSpPr>
        <p:sp>
          <p:nvSpPr>
            <p:cNvPr id="13" name="Rectangle 147"/>
            <p:cNvSpPr>
              <a:spLocks noChangeArrowheads="1"/>
            </p:cNvSpPr>
            <p:nvPr/>
          </p:nvSpPr>
          <p:spPr bwMode="auto">
            <a:xfrm>
              <a:off x="3106" y="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Small House</a:t>
              </a:r>
            </a:p>
            <a:p>
              <a:pPr>
                <a:spcBef>
                  <a:spcPct val="0"/>
                </a:spcBef>
                <a:buFontTx/>
                <a:buNone/>
              </a:pPr>
              <a:endParaRPr lang="en-US" altLang="en-US" sz="2400" b="0"/>
            </a:p>
          </p:txBody>
        </p:sp>
        <p:sp>
          <p:nvSpPr>
            <p:cNvPr id="14" name="Rectangle 148"/>
            <p:cNvSpPr>
              <a:spLocks noChangeArrowheads="1"/>
            </p:cNvSpPr>
            <p:nvPr/>
          </p:nvSpPr>
          <p:spPr bwMode="auto">
            <a:xfrm>
              <a:off x="3077" y="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5" name="Group 149"/>
          <p:cNvGrpSpPr>
            <a:grpSpLocks/>
          </p:cNvGrpSpPr>
          <p:nvPr/>
        </p:nvGrpSpPr>
        <p:grpSpPr bwMode="auto">
          <a:xfrm>
            <a:off x="6177215" y="4833042"/>
            <a:ext cx="1058863" cy="381000"/>
            <a:chOff x="3747" y="0"/>
            <a:chExt cx="634" cy="480"/>
          </a:xfrm>
        </p:grpSpPr>
        <p:sp>
          <p:nvSpPr>
            <p:cNvPr id="16" name="Rectangle 150"/>
            <p:cNvSpPr>
              <a:spLocks noChangeArrowheads="1"/>
            </p:cNvSpPr>
            <p:nvPr/>
          </p:nvSpPr>
          <p:spPr bwMode="auto">
            <a:xfrm>
              <a:off x="3776" y="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714-000-0000</a:t>
              </a:r>
            </a:p>
            <a:p>
              <a:pPr>
                <a:spcBef>
                  <a:spcPct val="0"/>
                </a:spcBef>
                <a:buFontTx/>
                <a:buNone/>
              </a:pPr>
              <a:endParaRPr lang="en-US" altLang="en-US" sz="2400" b="0"/>
            </a:p>
          </p:txBody>
        </p:sp>
        <p:sp>
          <p:nvSpPr>
            <p:cNvPr id="17" name="Rectangle 151"/>
            <p:cNvSpPr>
              <a:spLocks noChangeArrowheads="1"/>
            </p:cNvSpPr>
            <p:nvPr/>
          </p:nvSpPr>
          <p:spPr bwMode="auto">
            <a:xfrm>
              <a:off x="3747" y="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8" name="Group 152"/>
          <p:cNvGrpSpPr>
            <a:grpSpLocks/>
          </p:cNvGrpSpPr>
          <p:nvPr/>
        </p:nvGrpSpPr>
        <p:grpSpPr bwMode="auto">
          <a:xfrm>
            <a:off x="7236078" y="4833042"/>
            <a:ext cx="706437" cy="381000"/>
            <a:chOff x="4381" y="0"/>
            <a:chExt cx="382" cy="480"/>
          </a:xfrm>
        </p:grpSpPr>
        <p:sp>
          <p:nvSpPr>
            <p:cNvPr id="19" name="Rectangle 153"/>
            <p:cNvSpPr>
              <a:spLocks noChangeArrowheads="1"/>
            </p:cNvSpPr>
            <p:nvPr/>
          </p:nvSpPr>
          <p:spPr bwMode="auto">
            <a:xfrm>
              <a:off x="4410" y="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$34.00</a:t>
              </a:r>
            </a:p>
            <a:p>
              <a:pPr>
                <a:spcBef>
                  <a:spcPct val="0"/>
                </a:spcBef>
                <a:buFontTx/>
                <a:buNone/>
              </a:pPr>
              <a:endParaRPr lang="en-US" altLang="en-US" sz="2400" b="0"/>
            </a:p>
          </p:txBody>
        </p:sp>
        <p:sp>
          <p:nvSpPr>
            <p:cNvPr id="20" name="Rectangle 154"/>
            <p:cNvSpPr>
              <a:spLocks noChangeArrowheads="1"/>
            </p:cNvSpPr>
            <p:nvPr/>
          </p:nvSpPr>
          <p:spPr bwMode="auto">
            <a:xfrm>
              <a:off x="4381" y="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21" name="Group 155"/>
          <p:cNvGrpSpPr>
            <a:grpSpLocks/>
          </p:cNvGrpSpPr>
          <p:nvPr/>
        </p:nvGrpSpPr>
        <p:grpSpPr bwMode="auto">
          <a:xfrm>
            <a:off x="3232403" y="5214042"/>
            <a:ext cx="1063625" cy="381000"/>
            <a:chOff x="0" y="1440"/>
            <a:chExt cx="627" cy="480"/>
          </a:xfrm>
        </p:grpSpPr>
        <p:sp>
          <p:nvSpPr>
            <p:cNvPr id="22" name="Rectangle 156"/>
            <p:cNvSpPr>
              <a:spLocks noChangeArrowheads="1"/>
            </p:cNvSpPr>
            <p:nvPr/>
          </p:nvSpPr>
          <p:spPr bwMode="auto">
            <a:xfrm>
              <a:off x="29" y="144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0-55-123456-9</a:t>
              </a:r>
            </a:p>
            <a:p>
              <a:pPr>
                <a:spcBef>
                  <a:spcPct val="0"/>
                </a:spcBef>
                <a:buFontTx/>
                <a:buNone/>
              </a:pPr>
              <a:endParaRPr lang="en-US" altLang="en-US" sz="2400" b="0"/>
            </a:p>
          </p:txBody>
        </p:sp>
        <p:sp>
          <p:nvSpPr>
            <p:cNvPr id="23" name="Rectangle 157"/>
            <p:cNvSpPr>
              <a:spLocks noChangeArrowheads="1"/>
            </p:cNvSpPr>
            <p:nvPr/>
          </p:nvSpPr>
          <p:spPr bwMode="auto">
            <a:xfrm>
              <a:off x="0" y="144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24" name="Group 158"/>
          <p:cNvGrpSpPr>
            <a:grpSpLocks/>
          </p:cNvGrpSpPr>
          <p:nvPr/>
        </p:nvGrpSpPr>
        <p:grpSpPr bwMode="auto">
          <a:xfrm>
            <a:off x="4296028" y="5214042"/>
            <a:ext cx="881062" cy="381000"/>
            <a:chOff x="627" y="1440"/>
            <a:chExt cx="598" cy="480"/>
          </a:xfrm>
        </p:grpSpPr>
        <p:sp>
          <p:nvSpPr>
            <p:cNvPr id="25" name="Rectangle 159"/>
            <p:cNvSpPr>
              <a:spLocks noChangeArrowheads="1"/>
            </p:cNvSpPr>
            <p:nvPr/>
          </p:nvSpPr>
          <p:spPr bwMode="auto">
            <a:xfrm>
              <a:off x="65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Main Street</a:t>
              </a:r>
            </a:p>
            <a:p>
              <a:pPr>
                <a:spcBef>
                  <a:spcPct val="0"/>
                </a:spcBef>
                <a:buFontTx/>
                <a:buNone/>
              </a:pPr>
              <a:endParaRPr lang="en-US" altLang="en-US" sz="2400" b="0"/>
            </a:p>
          </p:txBody>
        </p:sp>
        <p:sp>
          <p:nvSpPr>
            <p:cNvPr id="26" name="Rectangle 160"/>
            <p:cNvSpPr>
              <a:spLocks noChangeArrowheads="1"/>
            </p:cNvSpPr>
            <p:nvPr/>
          </p:nvSpPr>
          <p:spPr bwMode="auto">
            <a:xfrm>
              <a:off x="62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27" name="Group 170"/>
          <p:cNvGrpSpPr>
            <a:grpSpLocks/>
          </p:cNvGrpSpPr>
          <p:nvPr/>
        </p:nvGrpSpPr>
        <p:grpSpPr bwMode="auto">
          <a:xfrm>
            <a:off x="5178678" y="5214042"/>
            <a:ext cx="998537" cy="381000"/>
            <a:chOff x="3077" y="1440"/>
            <a:chExt cx="670" cy="480"/>
          </a:xfrm>
        </p:grpSpPr>
        <p:sp>
          <p:nvSpPr>
            <p:cNvPr id="28" name="Rectangle 171"/>
            <p:cNvSpPr>
              <a:spLocks noChangeArrowheads="1"/>
            </p:cNvSpPr>
            <p:nvPr/>
          </p:nvSpPr>
          <p:spPr bwMode="auto">
            <a:xfrm>
              <a:off x="3106" y="144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Small House</a:t>
              </a:r>
            </a:p>
            <a:p>
              <a:pPr>
                <a:spcBef>
                  <a:spcPct val="0"/>
                </a:spcBef>
                <a:buFontTx/>
                <a:buNone/>
              </a:pPr>
              <a:endParaRPr lang="en-US" altLang="en-US" sz="2400" b="0"/>
            </a:p>
          </p:txBody>
        </p:sp>
        <p:sp>
          <p:nvSpPr>
            <p:cNvPr id="29" name="Rectangle 172"/>
            <p:cNvSpPr>
              <a:spLocks noChangeArrowheads="1"/>
            </p:cNvSpPr>
            <p:nvPr/>
          </p:nvSpPr>
          <p:spPr bwMode="auto">
            <a:xfrm>
              <a:off x="3077" y="144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30" name="Group 173"/>
          <p:cNvGrpSpPr>
            <a:grpSpLocks/>
          </p:cNvGrpSpPr>
          <p:nvPr/>
        </p:nvGrpSpPr>
        <p:grpSpPr bwMode="auto">
          <a:xfrm>
            <a:off x="6177215" y="5214042"/>
            <a:ext cx="1058863" cy="381000"/>
            <a:chOff x="3747" y="1440"/>
            <a:chExt cx="634" cy="480"/>
          </a:xfrm>
        </p:grpSpPr>
        <p:sp>
          <p:nvSpPr>
            <p:cNvPr id="31" name="Rectangle 174"/>
            <p:cNvSpPr>
              <a:spLocks noChangeArrowheads="1"/>
            </p:cNvSpPr>
            <p:nvPr/>
          </p:nvSpPr>
          <p:spPr bwMode="auto">
            <a:xfrm>
              <a:off x="3776" y="144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714-000-0000</a:t>
              </a:r>
            </a:p>
            <a:p>
              <a:pPr>
                <a:spcBef>
                  <a:spcPct val="0"/>
                </a:spcBef>
                <a:buFontTx/>
                <a:buNone/>
              </a:pPr>
              <a:endParaRPr lang="en-US" altLang="en-US" sz="2400" b="0"/>
            </a:p>
          </p:txBody>
        </p:sp>
        <p:sp>
          <p:nvSpPr>
            <p:cNvPr id="32" name="Rectangle 175"/>
            <p:cNvSpPr>
              <a:spLocks noChangeArrowheads="1"/>
            </p:cNvSpPr>
            <p:nvPr/>
          </p:nvSpPr>
          <p:spPr bwMode="auto">
            <a:xfrm>
              <a:off x="3747" y="144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33" name="Group 176"/>
          <p:cNvGrpSpPr>
            <a:grpSpLocks/>
          </p:cNvGrpSpPr>
          <p:nvPr/>
        </p:nvGrpSpPr>
        <p:grpSpPr bwMode="auto">
          <a:xfrm>
            <a:off x="7236078" y="5214042"/>
            <a:ext cx="706437" cy="381000"/>
            <a:chOff x="4381" y="1440"/>
            <a:chExt cx="382" cy="480"/>
          </a:xfrm>
        </p:grpSpPr>
        <p:sp>
          <p:nvSpPr>
            <p:cNvPr id="34" name="Rectangle 177"/>
            <p:cNvSpPr>
              <a:spLocks noChangeArrowheads="1"/>
            </p:cNvSpPr>
            <p:nvPr/>
          </p:nvSpPr>
          <p:spPr bwMode="auto">
            <a:xfrm>
              <a:off x="4410" y="144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$22.95</a:t>
              </a:r>
            </a:p>
            <a:p>
              <a:pPr>
                <a:spcBef>
                  <a:spcPct val="0"/>
                </a:spcBef>
                <a:buFontTx/>
                <a:buNone/>
              </a:pPr>
              <a:endParaRPr lang="en-US" altLang="en-US" sz="2400" b="0"/>
            </a:p>
          </p:txBody>
        </p:sp>
        <p:sp>
          <p:nvSpPr>
            <p:cNvPr id="35" name="Rectangle 178"/>
            <p:cNvSpPr>
              <a:spLocks noChangeArrowheads="1"/>
            </p:cNvSpPr>
            <p:nvPr/>
          </p:nvSpPr>
          <p:spPr bwMode="auto">
            <a:xfrm>
              <a:off x="4381" y="144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36" name="Group 179"/>
          <p:cNvGrpSpPr>
            <a:grpSpLocks/>
          </p:cNvGrpSpPr>
          <p:nvPr/>
        </p:nvGrpSpPr>
        <p:grpSpPr bwMode="auto">
          <a:xfrm>
            <a:off x="3232403" y="5595042"/>
            <a:ext cx="1063625" cy="381000"/>
            <a:chOff x="0" y="2400"/>
            <a:chExt cx="627" cy="480"/>
          </a:xfrm>
        </p:grpSpPr>
        <p:sp>
          <p:nvSpPr>
            <p:cNvPr id="37" name="Rectangle 180"/>
            <p:cNvSpPr>
              <a:spLocks noChangeArrowheads="1"/>
            </p:cNvSpPr>
            <p:nvPr/>
          </p:nvSpPr>
          <p:spPr bwMode="auto">
            <a:xfrm>
              <a:off x="29" y="240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0-123-45678-0</a:t>
              </a:r>
            </a:p>
            <a:p>
              <a:pPr>
                <a:spcBef>
                  <a:spcPct val="0"/>
                </a:spcBef>
                <a:buFontTx/>
                <a:buNone/>
              </a:pPr>
              <a:endParaRPr lang="en-US" altLang="en-US" sz="2400" b="0"/>
            </a:p>
          </p:txBody>
        </p:sp>
        <p:sp>
          <p:nvSpPr>
            <p:cNvPr id="38" name="Rectangle 181"/>
            <p:cNvSpPr>
              <a:spLocks noChangeArrowheads="1"/>
            </p:cNvSpPr>
            <p:nvPr/>
          </p:nvSpPr>
          <p:spPr bwMode="auto">
            <a:xfrm>
              <a:off x="0" y="240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39" name="Group 182"/>
          <p:cNvGrpSpPr>
            <a:grpSpLocks/>
          </p:cNvGrpSpPr>
          <p:nvPr/>
        </p:nvGrpSpPr>
        <p:grpSpPr bwMode="auto">
          <a:xfrm>
            <a:off x="4296028" y="5595042"/>
            <a:ext cx="881062" cy="381000"/>
            <a:chOff x="627" y="2400"/>
            <a:chExt cx="598" cy="480"/>
          </a:xfrm>
        </p:grpSpPr>
        <p:sp>
          <p:nvSpPr>
            <p:cNvPr id="40" name="Rectangle 183"/>
            <p:cNvSpPr>
              <a:spLocks noChangeArrowheads="1"/>
            </p:cNvSpPr>
            <p:nvPr/>
          </p:nvSpPr>
          <p:spPr bwMode="auto">
            <a:xfrm>
              <a:off x="656" y="240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Ulysses</a:t>
              </a:r>
            </a:p>
            <a:p>
              <a:pPr>
                <a:spcBef>
                  <a:spcPct val="0"/>
                </a:spcBef>
                <a:buFontTx/>
                <a:buNone/>
              </a:pPr>
              <a:endParaRPr lang="en-US" altLang="en-US" sz="2400" b="0"/>
            </a:p>
          </p:txBody>
        </p:sp>
        <p:sp>
          <p:nvSpPr>
            <p:cNvPr id="41" name="Rectangle 184"/>
            <p:cNvSpPr>
              <a:spLocks noChangeArrowheads="1"/>
            </p:cNvSpPr>
            <p:nvPr/>
          </p:nvSpPr>
          <p:spPr bwMode="auto">
            <a:xfrm>
              <a:off x="627" y="240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42" name="Group 194"/>
          <p:cNvGrpSpPr>
            <a:grpSpLocks/>
          </p:cNvGrpSpPr>
          <p:nvPr/>
        </p:nvGrpSpPr>
        <p:grpSpPr bwMode="auto">
          <a:xfrm>
            <a:off x="5178678" y="5595042"/>
            <a:ext cx="998537" cy="381000"/>
            <a:chOff x="3077" y="2400"/>
            <a:chExt cx="670" cy="480"/>
          </a:xfrm>
        </p:grpSpPr>
        <p:sp>
          <p:nvSpPr>
            <p:cNvPr id="43" name="Rectangle 195"/>
            <p:cNvSpPr>
              <a:spLocks noChangeArrowheads="1"/>
            </p:cNvSpPr>
            <p:nvPr/>
          </p:nvSpPr>
          <p:spPr bwMode="auto">
            <a:xfrm>
              <a:off x="3106" y="240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Alpha Press</a:t>
              </a:r>
            </a:p>
            <a:p>
              <a:pPr>
                <a:spcBef>
                  <a:spcPct val="0"/>
                </a:spcBef>
                <a:buFontTx/>
                <a:buNone/>
              </a:pPr>
              <a:endParaRPr lang="en-US" altLang="en-US" sz="2400" b="0"/>
            </a:p>
          </p:txBody>
        </p:sp>
        <p:sp>
          <p:nvSpPr>
            <p:cNvPr id="44" name="Rectangle 196"/>
            <p:cNvSpPr>
              <a:spLocks noChangeArrowheads="1"/>
            </p:cNvSpPr>
            <p:nvPr/>
          </p:nvSpPr>
          <p:spPr bwMode="auto">
            <a:xfrm>
              <a:off x="3077" y="240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45" name="Group 197"/>
          <p:cNvGrpSpPr>
            <a:grpSpLocks/>
          </p:cNvGrpSpPr>
          <p:nvPr/>
        </p:nvGrpSpPr>
        <p:grpSpPr bwMode="auto">
          <a:xfrm>
            <a:off x="6177215" y="5595042"/>
            <a:ext cx="1058863" cy="381000"/>
            <a:chOff x="3747" y="2400"/>
            <a:chExt cx="634" cy="480"/>
          </a:xfrm>
        </p:grpSpPr>
        <p:sp>
          <p:nvSpPr>
            <p:cNvPr id="46" name="Rectangle 198"/>
            <p:cNvSpPr>
              <a:spLocks noChangeArrowheads="1"/>
            </p:cNvSpPr>
            <p:nvPr/>
          </p:nvSpPr>
          <p:spPr bwMode="auto">
            <a:xfrm>
              <a:off x="3776" y="240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999-999-9999</a:t>
              </a:r>
            </a:p>
            <a:p>
              <a:pPr>
                <a:spcBef>
                  <a:spcPct val="0"/>
                </a:spcBef>
                <a:buFontTx/>
                <a:buNone/>
              </a:pPr>
              <a:endParaRPr lang="en-US" altLang="en-US" sz="2400" b="0"/>
            </a:p>
          </p:txBody>
        </p:sp>
        <p:sp>
          <p:nvSpPr>
            <p:cNvPr id="47" name="Rectangle 199"/>
            <p:cNvSpPr>
              <a:spLocks noChangeArrowheads="1"/>
            </p:cNvSpPr>
            <p:nvPr/>
          </p:nvSpPr>
          <p:spPr bwMode="auto">
            <a:xfrm>
              <a:off x="3747" y="240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48" name="Group 200"/>
          <p:cNvGrpSpPr>
            <a:grpSpLocks/>
          </p:cNvGrpSpPr>
          <p:nvPr/>
        </p:nvGrpSpPr>
        <p:grpSpPr bwMode="auto">
          <a:xfrm>
            <a:off x="7236078" y="5595042"/>
            <a:ext cx="706437" cy="381000"/>
            <a:chOff x="4381" y="2400"/>
            <a:chExt cx="382" cy="480"/>
          </a:xfrm>
        </p:grpSpPr>
        <p:sp>
          <p:nvSpPr>
            <p:cNvPr id="49" name="Rectangle 201"/>
            <p:cNvSpPr>
              <a:spLocks noChangeArrowheads="1"/>
            </p:cNvSpPr>
            <p:nvPr/>
          </p:nvSpPr>
          <p:spPr bwMode="auto">
            <a:xfrm>
              <a:off x="4410" y="240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$34.00</a:t>
              </a:r>
            </a:p>
            <a:p>
              <a:pPr>
                <a:spcBef>
                  <a:spcPct val="0"/>
                </a:spcBef>
                <a:buFontTx/>
                <a:buNone/>
              </a:pPr>
              <a:endParaRPr lang="en-US" altLang="en-US" sz="2400" b="0"/>
            </a:p>
          </p:txBody>
        </p:sp>
        <p:sp>
          <p:nvSpPr>
            <p:cNvPr id="50" name="Rectangle 202"/>
            <p:cNvSpPr>
              <a:spLocks noChangeArrowheads="1"/>
            </p:cNvSpPr>
            <p:nvPr/>
          </p:nvSpPr>
          <p:spPr bwMode="auto">
            <a:xfrm>
              <a:off x="4381" y="240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51" name="Group 203"/>
          <p:cNvGrpSpPr>
            <a:grpSpLocks/>
          </p:cNvGrpSpPr>
          <p:nvPr/>
        </p:nvGrpSpPr>
        <p:grpSpPr bwMode="auto">
          <a:xfrm>
            <a:off x="3232403" y="5976042"/>
            <a:ext cx="1063625" cy="381000"/>
            <a:chOff x="0" y="2880"/>
            <a:chExt cx="627" cy="480"/>
          </a:xfrm>
        </p:grpSpPr>
        <p:sp>
          <p:nvSpPr>
            <p:cNvPr id="52" name="Rectangle 204"/>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1-22-233700-0</a:t>
              </a:r>
            </a:p>
            <a:p>
              <a:pPr>
                <a:spcBef>
                  <a:spcPct val="0"/>
                </a:spcBef>
                <a:buFontTx/>
                <a:buNone/>
              </a:pPr>
              <a:endParaRPr lang="en-US" altLang="en-US" sz="2400" b="0"/>
            </a:p>
          </p:txBody>
        </p:sp>
        <p:sp>
          <p:nvSpPr>
            <p:cNvPr id="53" name="Rectangle 205"/>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54" name="Group 206"/>
          <p:cNvGrpSpPr>
            <a:grpSpLocks/>
          </p:cNvGrpSpPr>
          <p:nvPr/>
        </p:nvGrpSpPr>
        <p:grpSpPr bwMode="auto">
          <a:xfrm>
            <a:off x="4296028" y="5976042"/>
            <a:ext cx="881062" cy="381000"/>
            <a:chOff x="627" y="2880"/>
            <a:chExt cx="598" cy="480"/>
          </a:xfrm>
        </p:grpSpPr>
        <p:sp>
          <p:nvSpPr>
            <p:cNvPr id="55" name="Rectangle 207"/>
            <p:cNvSpPr>
              <a:spLocks noChangeArrowheads="1"/>
            </p:cNvSpPr>
            <p:nvPr/>
          </p:nvSpPr>
          <p:spPr bwMode="auto">
            <a:xfrm>
              <a:off x="65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Visual Basic</a:t>
              </a:r>
            </a:p>
            <a:p>
              <a:pPr>
                <a:spcBef>
                  <a:spcPct val="0"/>
                </a:spcBef>
                <a:buFontTx/>
                <a:buNone/>
              </a:pPr>
              <a:endParaRPr lang="en-US" altLang="en-US" sz="2400" b="0"/>
            </a:p>
          </p:txBody>
        </p:sp>
        <p:sp>
          <p:nvSpPr>
            <p:cNvPr id="56" name="Rectangle 208"/>
            <p:cNvSpPr>
              <a:spLocks noChangeArrowheads="1"/>
            </p:cNvSpPr>
            <p:nvPr/>
          </p:nvSpPr>
          <p:spPr bwMode="auto">
            <a:xfrm>
              <a:off x="62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57" name="Group 218"/>
          <p:cNvGrpSpPr>
            <a:grpSpLocks/>
          </p:cNvGrpSpPr>
          <p:nvPr/>
        </p:nvGrpSpPr>
        <p:grpSpPr bwMode="auto">
          <a:xfrm>
            <a:off x="5178678" y="5976042"/>
            <a:ext cx="998537" cy="381000"/>
            <a:chOff x="3077" y="2880"/>
            <a:chExt cx="670" cy="480"/>
          </a:xfrm>
        </p:grpSpPr>
        <p:sp>
          <p:nvSpPr>
            <p:cNvPr id="58" name="Rectangle 219"/>
            <p:cNvSpPr>
              <a:spLocks noChangeArrowheads="1"/>
            </p:cNvSpPr>
            <p:nvPr/>
          </p:nvSpPr>
          <p:spPr bwMode="auto">
            <a:xfrm>
              <a:off x="3106" y="288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Big House</a:t>
              </a:r>
            </a:p>
            <a:p>
              <a:pPr>
                <a:spcBef>
                  <a:spcPct val="0"/>
                </a:spcBef>
                <a:buFontTx/>
                <a:buNone/>
              </a:pPr>
              <a:endParaRPr lang="en-US" altLang="en-US" sz="2400" b="0"/>
            </a:p>
          </p:txBody>
        </p:sp>
        <p:sp>
          <p:nvSpPr>
            <p:cNvPr id="59" name="Rectangle 220"/>
            <p:cNvSpPr>
              <a:spLocks noChangeArrowheads="1"/>
            </p:cNvSpPr>
            <p:nvPr/>
          </p:nvSpPr>
          <p:spPr bwMode="auto">
            <a:xfrm>
              <a:off x="3077" y="288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60" name="Group 221"/>
          <p:cNvGrpSpPr>
            <a:grpSpLocks/>
          </p:cNvGrpSpPr>
          <p:nvPr/>
        </p:nvGrpSpPr>
        <p:grpSpPr bwMode="auto">
          <a:xfrm>
            <a:off x="6177215" y="5976042"/>
            <a:ext cx="1058863" cy="381000"/>
            <a:chOff x="3747" y="2880"/>
            <a:chExt cx="634" cy="480"/>
          </a:xfrm>
        </p:grpSpPr>
        <p:sp>
          <p:nvSpPr>
            <p:cNvPr id="61" name="Rectangle 222"/>
            <p:cNvSpPr>
              <a:spLocks noChangeArrowheads="1"/>
            </p:cNvSpPr>
            <p:nvPr/>
          </p:nvSpPr>
          <p:spPr bwMode="auto">
            <a:xfrm>
              <a:off x="3776" y="288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123-456-7890</a:t>
              </a:r>
            </a:p>
            <a:p>
              <a:pPr>
                <a:spcBef>
                  <a:spcPct val="0"/>
                </a:spcBef>
                <a:buFontTx/>
                <a:buNone/>
              </a:pPr>
              <a:endParaRPr lang="en-US" altLang="en-US" sz="2400" b="0"/>
            </a:p>
          </p:txBody>
        </p:sp>
        <p:sp>
          <p:nvSpPr>
            <p:cNvPr id="62" name="Rectangle 223"/>
            <p:cNvSpPr>
              <a:spLocks noChangeArrowheads="1"/>
            </p:cNvSpPr>
            <p:nvPr/>
          </p:nvSpPr>
          <p:spPr bwMode="auto">
            <a:xfrm>
              <a:off x="3747" y="288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63" name="Group 224"/>
          <p:cNvGrpSpPr>
            <a:grpSpLocks/>
          </p:cNvGrpSpPr>
          <p:nvPr/>
        </p:nvGrpSpPr>
        <p:grpSpPr bwMode="auto">
          <a:xfrm>
            <a:off x="7236078" y="5976042"/>
            <a:ext cx="706437" cy="381000"/>
            <a:chOff x="4381" y="2880"/>
            <a:chExt cx="382" cy="480"/>
          </a:xfrm>
        </p:grpSpPr>
        <p:sp>
          <p:nvSpPr>
            <p:cNvPr id="64" name="Rectangle 225"/>
            <p:cNvSpPr>
              <a:spLocks noChangeArrowheads="1"/>
            </p:cNvSpPr>
            <p:nvPr/>
          </p:nvSpPr>
          <p:spPr bwMode="auto">
            <a:xfrm>
              <a:off x="4410" y="288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$25.00</a:t>
              </a:r>
            </a:p>
            <a:p>
              <a:pPr>
                <a:spcBef>
                  <a:spcPct val="0"/>
                </a:spcBef>
                <a:buFontTx/>
                <a:buNone/>
              </a:pPr>
              <a:endParaRPr lang="en-US" altLang="en-US" sz="2400" b="0"/>
            </a:p>
          </p:txBody>
        </p:sp>
        <p:sp>
          <p:nvSpPr>
            <p:cNvPr id="65" name="Rectangle 226"/>
            <p:cNvSpPr>
              <a:spLocks noChangeArrowheads="1"/>
            </p:cNvSpPr>
            <p:nvPr/>
          </p:nvSpPr>
          <p:spPr bwMode="auto">
            <a:xfrm>
              <a:off x="4381" y="288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66" name="Group 227"/>
          <p:cNvGrpSpPr>
            <a:grpSpLocks/>
          </p:cNvGrpSpPr>
          <p:nvPr/>
        </p:nvGrpSpPr>
        <p:grpSpPr bwMode="auto">
          <a:xfrm>
            <a:off x="3229228" y="4452042"/>
            <a:ext cx="1063625" cy="381000"/>
            <a:chOff x="0" y="2880"/>
            <a:chExt cx="627" cy="480"/>
          </a:xfrm>
        </p:grpSpPr>
        <p:sp>
          <p:nvSpPr>
            <p:cNvPr id="67" name="Rectangle 228"/>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cs typeface="Times New Roman" panose="02020603050405020304" pitchFamily="18" charset="0"/>
                </a:rPr>
                <a:t>ISBN</a:t>
              </a:r>
            </a:p>
            <a:p>
              <a:pPr>
                <a:spcBef>
                  <a:spcPct val="0"/>
                </a:spcBef>
                <a:buFontTx/>
                <a:buNone/>
              </a:pPr>
              <a:endParaRPr lang="en-US" altLang="en-US" sz="1200"/>
            </a:p>
          </p:txBody>
        </p:sp>
        <p:sp>
          <p:nvSpPr>
            <p:cNvPr id="68" name="Rectangle 229"/>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69" name="Group 230"/>
          <p:cNvGrpSpPr>
            <a:grpSpLocks/>
          </p:cNvGrpSpPr>
          <p:nvPr/>
        </p:nvGrpSpPr>
        <p:grpSpPr bwMode="auto">
          <a:xfrm>
            <a:off x="4292853" y="4452042"/>
            <a:ext cx="881062" cy="381000"/>
            <a:chOff x="627" y="2880"/>
            <a:chExt cx="598" cy="480"/>
          </a:xfrm>
        </p:grpSpPr>
        <p:sp>
          <p:nvSpPr>
            <p:cNvPr id="70" name="Rectangle 231"/>
            <p:cNvSpPr>
              <a:spLocks noChangeArrowheads="1"/>
            </p:cNvSpPr>
            <p:nvPr/>
          </p:nvSpPr>
          <p:spPr bwMode="auto">
            <a:xfrm>
              <a:off x="65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cs typeface="Times New Roman" panose="02020603050405020304" pitchFamily="18" charset="0"/>
                </a:rPr>
                <a:t>Title</a:t>
              </a:r>
            </a:p>
            <a:p>
              <a:pPr>
                <a:spcBef>
                  <a:spcPct val="0"/>
                </a:spcBef>
                <a:buFontTx/>
                <a:buNone/>
              </a:pPr>
              <a:endParaRPr lang="en-US" altLang="en-US" sz="1200" dirty="0"/>
            </a:p>
          </p:txBody>
        </p:sp>
        <p:sp>
          <p:nvSpPr>
            <p:cNvPr id="71" name="Rectangle 232"/>
            <p:cNvSpPr>
              <a:spLocks noChangeArrowheads="1"/>
            </p:cNvSpPr>
            <p:nvPr/>
          </p:nvSpPr>
          <p:spPr bwMode="auto">
            <a:xfrm>
              <a:off x="62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72" name="Group 242"/>
          <p:cNvGrpSpPr>
            <a:grpSpLocks/>
          </p:cNvGrpSpPr>
          <p:nvPr/>
        </p:nvGrpSpPr>
        <p:grpSpPr bwMode="auto">
          <a:xfrm>
            <a:off x="5177090" y="4452042"/>
            <a:ext cx="998538" cy="381000"/>
            <a:chOff x="3077" y="2880"/>
            <a:chExt cx="670" cy="480"/>
          </a:xfrm>
        </p:grpSpPr>
        <p:sp>
          <p:nvSpPr>
            <p:cNvPr id="73" name="Rectangle 243"/>
            <p:cNvSpPr>
              <a:spLocks noChangeArrowheads="1"/>
            </p:cNvSpPr>
            <p:nvPr/>
          </p:nvSpPr>
          <p:spPr bwMode="auto">
            <a:xfrm>
              <a:off x="3106" y="288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cs typeface="Times New Roman" panose="02020603050405020304" pitchFamily="18" charset="0"/>
                </a:rPr>
                <a:t>PubName</a:t>
              </a:r>
            </a:p>
            <a:p>
              <a:pPr>
                <a:spcBef>
                  <a:spcPct val="0"/>
                </a:spcBef>
                <a:buFontTx/>
                <a:buNone/>
              </a:pPr>
              <a:endParaRPr lang="en-US" altLang="en-US" sz="1200"/>
            </a:p>
          </p:txBody>
        </p:sp>
        <p:sp>
          <p:nvSpPr>
            <p:cNvPr id="74" name="Rectangle 244"/>
            <p:cNvSpPr>
              <a:spLocks noChangeArrowheads="1"/>
            </p:cNvSpPr>
            <p:nvPr/>
          </p:nvSpPr>
          <p:spPr bwMode="auto">
            <a:xfrm>
              <a:off x="3077" y="288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75" name="Group 245"/>
          <p:cNvGrpSpPr>
            <a:grpSpLocks/>
          </p:cNvGrpSpPr>
          <p:nvPr/>
        </p:nvGrpSpPr>
        <p:grpSpPr bwMode="auto">
          <a:xfrm>
            <a:off x="6175628" y="4452042"/>
            <a:ext cx="1058862" cy="381000"/>
            <a:chOff x="3747" y="2880"/>
            <a:chExt cx="634" cy="480"/>
          </a:xfrm>
        </p:grpSpPr>
        <p:sp>
          <p:nvSpPr>
            <p:cNvPr id="76" name="Rectangle 246"/>
            <p:cNvSpPr>
              <a:spLocks noChangeArrowheads="1"/>
            </p:cNvSpPr>
            <p:nvPr/>
          </p:nvSpPr>
          <p:spPr bwMode="auto">
            <a:xfrm>
              <a:off x="3776" y="288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cs typeface="Times New Roman" panose="02020603050405020304" pitchFamily="18" charset="0"/>
                </a:rPr>
                <a:t>PubPhone</a:t>
              </a:r>
            </a:p>
            <a:p>
              <a:pPr>
                <a:spcBef>
                  <a:spcPct val="0"/>
                </a:spcBef>
                <a:buFontTx/>
                <a:buNone/>
              </a:pPr>
              <a:endParaRPr lang="en-US" altLang="en-US" sz="1200"/>
            </a:p>
          </p:txBody>
        </p:sp>
        <p:sp>
          <p:nvSpPr>
            <p:cNvPr id="77" name="Rectangle 247"/>
            <p:cNvSpPr>
              <a:spLocks noChangeArrowheads="1"/>
            </p:cNvSpPr>
            <p:nvPr/>
          </p:nvSpPr>
          <p:spPr bwMode="auto">
            <a:xfrm>
              <a:off x="3747" y="288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78" name="Group 248"/>
          <p:cNvGrpSpPr>
            <a:grpSpLocks/>
          </p:cNvGrpSpPr>
          <p:nvPr/>
        </p:nvGrpSpPr>
        <p:grpSpPr bwMode="auto">
          <a:xfrm>
            <a:off x="7234490" y="4452042"/>
            <a:ext cx="706438" cy="381000"/>
            <a:chOff x="4381" y="2880"/>
            <a:chExt cx="382" cy="480"/>
          </a:xfrm>
        </p:grpSpPr>
        <p:sp>
          <p:nvSpPr>
            <p:cNvPr id="79" name="Rectangle 249"/>
            <p:cNvSpPr>
              <a:spLocks noChangeArrowheads="1"/>
            </p:cNvSpPr>
            <p:nvPr/>
          </p:nvSpPr>
          <p:spPr bwMode="auto">
            <a:xfrm>
              <a:off x="4410" y="288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cs typeface="Times New Roman" panose="02020603050405020304" pitchFamily="18" charset="0"/>
                </a:rPr>
                <a:t>Price</a:t>
              </a:r>
            </a:p>
            <a:p>
              <a:pPr>
                <a:spcBef>
                  <a:spcPct val="0"/>
                </a:spcBef>
                <a:buFontTx/>
                <a:buNone/>
              </a:pPr>
              <a:endParaRPr lang="en-US" altLang="en-US" sz="1200"/>
            </a:p>
          </p:txBody>
        </p:sp>
        <p:sp>
          <p:nvSpPr>
            <p:cNvPr id="80" name="Rectangle 250"/>
            <p:cNvSpPr>
              <a:spLocks noChangeArrowheads="1"/>
            </p:cNvSpPr>
            <p:nvPr/>
          </p:nvSpPr>
          <p:spPr bwMode="auto">
            <a:xfrm>
              <a:off x="4381" y="288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81" name="Group 299"/>
          <p:cNvGrpSpPr>
            <a:grpSpLocks/>
          </p:cNvGrpSpPr>
          <p:nvPr/>
        </p:nvGrpSpPr>
        <p:grpSpPr bwMode="auto">
          <a:xfrm>
            <a:off x="8370150" y="3309042"/>
            <a:ext cx="1063625" cy="381000"/>
            <a:chOff x="0" y="2880"/>
            <a:chExt cx="627" cy="480"/>
          </a:xfrm>
        </p:grpSpPr>
        <p:sp>
          <p:nvSpPr>
            <p:cNvPr id="82" name="Rectangle 300"/>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cs typeface="Times New Roman" panose="02020603050405020304" pitchFamily="18" charset="0"/>
                </a:rPr>
                <a:t>ISBN</a:t>
              </a:r>
            </a:p>
            <a:p>
              <a:pPr>
                <a:spcBef>
                  <a:spcPct val="0"/>
                </a:spcBef>
                <a:buFontTx/>
                <a:buNone/>
              </a:pPr>
              <a:endParaRPr lang="en-US" altLang="en-US" sz="1200"/>
            </a:p>
          </p:txBody>
        </p:sp>
        <p:sp>
          <p:nvSpPr>
            <p:cNvPr id="83" name="Rectangle 301"/>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84" name="Group 305"/>
          <p:cNvGrpSpPr>
            <a:grpSpLocks/>
          </p:cNvGrpSpPr>
          <p:nvPr/>
        </p:nvGrpSpPr>
        <p:grpSpPr bwMode="auto">
          <a:xfrm>
            <a:off x="9435362" y="3309042"/>
            <a:ext cx="911225" cy="381000"/>
            <a:chOff x="1549" y="2880"/>
            <a:chExt cx="548" cy="480"/>
          </a:xfrm>
        </p:grpSpPr>
        <p:sp>
          <p:nvSpPr>
            <p:cNvPr id="85" name="Rectangle 306"/>
            <p:cNvSpPr>
              <a:spLocks noChangeArrowheads="1"/>
            </p:cNvSpPr>
            <p:nvPr/>
          </p:nvSpPr>
          <p:spPr bwMode="auto">
            <a:xfrm>
              <a:off x="1578" y="288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cs typeface="Times New Roman" panose="02020603050405020304" pitchFamily="18" charset="0"/>
                </a:rPr>
                <a:t>AuName</a:t>
              </a:r>
            </a:p>
            <a:p>
              <a:pPr>
                <a:spcBef>
                  <a:spcPct val="0"/>
                </a:spcBef>
                <a:buFontTx/>
                <a:buNone/>
              </a:pPr>
              <a:endParaRPr lang="en-US" altLang="en-US" sz="1200"/>
            </a:p>
          </p:txBody>
        </p:sp>
        <p:sp>
          <p:nvSpPr>
            <p:cNvPr id="86" name="Rectangle 307"/>
            <p:cNvSpPr>
              <a:spLocks noChangeArrowheads="1"/>
            </p:cNvSpPr>
            <p:nvPr/>
          </p:nvSpPr>
          <p:spPr bwMode="auto">
            <a:xfrm>
              <a:off x="1549" y="288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87" name="Group 308"/>
          <p:cNvGrpSpPr>
            <a:grpSpLocks/>
          </p:cNvGrpSpPr>
          <p:nvPr/>
        </p:nvGrpSpPr>
        <p:grpSpPr bwMode="auto">
          <a:xfrm>
            <a:off x="10349762" y="3309042"/>
            <a:ext cx="1087438" cy="381000"/>
            <a:chOff x="2097" y="2880"/>
            <a:chExt cx="598" cy="480"/>
          </a:xfrm>
        </p:grpSpPr>
        <p:sp>
          <p:nvSpPr>
            <p:cNvPr id="88" name="Rectangle 309"/>
            <p:cNvSpPr>
              <a:spLocks noChangeArrowheads="1"/>
            </p:cNvSpPr>
            <p:nvPr/>
          </p:nvSpPr>
          <p:spPr bwMode="auto">
            <a:xfrm>
              <a:off x="212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cs typeface="Times New Roman" panose="02020603050405020304" pitchFamily="18" charset="0"/>
                </a:rPr>
                <a:t>AuPhone</a:t>
              </a:r>
            </a:p>
            <a:p>
              <a:pPr>
                <a:spcBef>
                  <a:spcPct val="0"/>
                </a:spcBef>
                <a:buFontTx/>
                <a:buNone/>
              </a:pPr>
              <a:endParaRPr lang="en-US" altLang="en-US" sz="1200"/>
            </a:p>
          </p:txBody>
        </p:sp>
        <p:sp>
          <p:nvSpPr>
            <p:cNvPr id="89" name="Rectangle 310"/>
            <p:cNvSpPr>
              <a:spLocks noChangeArrowheads="1"/>
            </p:cNvSpPr>
            <p:nvPr/>
          </p:nvSpPr>
          <p:spPr bwMode="auto">
            <a:xfrm>
              <a:off x="209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90" name="Group 311"/>
          <p:cNvGrpSpPr>
            <a:grpSpLocks/>
          </p:cNvGrpSpPr>
          <p:nvPr/>
        </p:nvGrpSpPr>
        <p:grpSpPr bwMode="auto">
          <a:xfrm>
            <a:off x="8370150" y="5595042"/>
            <a:ext cx="1063625" cy="381000"/>
            <a:chOff x="0" y="2400"/>
            <a:chExt cx="627" cy="480"/>
          </a:xfrm>
        </p:grpSpPr>
        <p:sp>
          <p:nvSpPr>
            <p:cNvPr id="91" name="Rectangle 312"/>
            <p:cNvSpPr>
              <a:spLocks noChangeArrowheads="1"/>
            </p:cNvSpPr>
            <p:nvPr/>
          </p:nvSpPr>
          <p:spPr bwMode="auto">
            <a:xfrm>
              <a:off x="29" y="240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0-123-45678-0</a:t>
              </a:r>
            </a:p>
            <a:p>
              <a:pPr>
                <a:spcBef>
                  <a:spcPct val="0"/>
                </a:spcBef>
                <a:buFontTx/>
                <a:buNone/>
              </a:pPr>
              <a:endParaRPr lang="en-US" altLang="en-US" sz="2400" b="0"/>
            </a:p>
          </p:txBody>
        </p:sp>
        <p:sp>
          <p:nvSpPr>
            <p:cNvPr id="92" name="Rectangle 313"/>
            <p:cNvSpPr>
              <a:spLocks noChangeArrowheads="1"/>
            </p:cNvSpPr>
            <p:nvPr/>
          </p:nvSpPr>
          <p:spPr bwMode="auto">
            <a:xfrm>
              <a:off x="0" y="240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93" name="Group 314"/>
          <p:cNvGrpSpPr>
            <a:grpSpLocks/>
          </p:cNvGrpSpPr>
          <p:nvPr/>
        </p:nvGrpSpPr>
        <p:grpSpPr bwMode="auto">
          <a:xfrm>
            <a:off x="9436950" y="5595042"/>
            <a:ext cx="911225" cy="381000"/>
            <a:chOff x="1549" y="2400"/>
            <a:chExt cx="548" cy="480"/>
          </a:xfrm>
        </p:grpSpPr>
        <p:sp>
          <p:nvSpPr>
            <p:cNvPr id="94" name="Rectangle 315"/>
            <p:cNvSpPr>
              <a:spLocks noChangeArrowheads="1"/>
            </p:cNvSpPr>
            <p:nvPr/>
          </p:nvSpPr>
          <p:spPr bwMode="auto">
            <a:xfrm>
              <a:off x="1578" y="240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Joyce</a:t>
              </a:r>
            </a:p>
            <a:p>
              <a:pPr>
                <a:spcBef>
                  <a:spcPct val="0"/>
                </a:spcBef>
                <a:buFontTx/>
                <a:buNone/>
              </a:pPr>
              <a:endParaRPr lang="en-US" altLang="en-US" sz="2400" b="0"/>
            </a:p>
          </p:txBody>
        </p:sp>
        <p:sp>
          <p:nvSpPr>
            <p:cNvPr id="95" name="Rectangle 316"/>
            <p:cNvSpPr>
              <a:spLocks noChangeArrowheads="1"/>
            </p:cNvSpPr>
            <p:nvPr/>
          </p:nvSpPr>
          <p:spPr bwMode="auto">
            <a:xfrm>
              <a:off x="1549" y="240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96" name="Group 317"/>
          <p:cNvGrpSpPr>
            <a:grpSpLocks/>
          </p:cNvGrpSpPr>
          <p:nvPr/>
        </p:nvGrpSpPr>
        <p:grpSpPr bwMode="auto">
          <a:xfrm>
            <a:off x="10348175" y="5595042"/>
            <a:ext cx="1087437" cy="381000"/>
            <a:chOff x="2097" y="2400"/>
            <a:chExt cx="598" cy="480"/>
          </a:xfrm>
        </p:grpSpPr>
        <p:sp>
          <p:nvSpPr>
            <p:cNvPr id="97" name="Rectangle 318"/>
            <p:cNvSpPr>
              <a:spLocks noChangeArrowheads="1"/>
            </p:cNvSpPr>
            <p:nvPr/>
          </p:nvSpPr>
          <p:spPr bwMode="auto">
            <a:xfrm>
              <a:off x="2126" y="240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666-666-6666</a:t>
              </a:r>
            </a:p>
            <a:p>
              <a:pPr>
                <a:spcBef>
                  <a:spcPct val="0"/>
                </a:spcBef>
                <a:buFontTx/>
                <a:buNone/>
              </a:pPr>
              <a:endParaRPr lang="en-US" altLang="en-US" sz="2400" b="0"/>
            </a:p>
          </p:txBody>
        </p:sp>
        <p:sp>
          <p:nvSpPr>
            <p:cNvPr id="98" name="Rectangle 319"/>
            <p:cNvSpPr>
              <a:spLocks noChangeArrowheads="1"/>
            </p:cNvSpPr>
            <p:nvPr/>
          </p:nvSpPr>
          <p:spPr bwMode="auto">
            <a:xfrm>
              <a:off x="2097" y="240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99" name="Group 320"/>
          <p:cNvGrpSpPr>
            <a:grpSpLocks/>
          </p:cNvGrpSpPr>
          <p:nvPr/>
        </p:nvGrpSpPr>
        <p:grpSpPr bwMode="auto">
          <a:xfrm>
            <a:off x="8368562" y="5976042"/>
            <a:ext cx="1063625" cy="381000"/>
            <a:chOff x="0" y="2880"/>
            <a:chExt cx="627" cy="480"/>
          </a:xfrm>
        </p:grpSpPr>
        <p:sp>
          <p:nvSpPr>
            <p:cNvPr id="100" name="Rectangle 321"/>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dirty="0">
                  <a:cs typeface="Times New Roman" panose="02020603050405020304" pitchFamily="18" charset="0"/>
                </a:rPr>
                <a:t>1-22-233700-0</a:t>
              </a:r>
            </a:p>
            <a:p>
              <a:pPr>
                <a:spcBef>
                  <a:spcPct val="0"/>
                </a:spcBef>
                <a:buFontTx/>
                <a:buNone/>
              </a:pPr>
              <a:endParaRPr lang="en-US" altLang="en-US" sz="2400" b="0" dirty="0"/>
            </a:p>
          </p:txBody>
        </p:sp>
        <p:sp>
          <p:nvSpPr>
            <p:cNvPr id="101" name="Rectangle 322"/>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02" name="Group 323"/>
          <p:cNvGrpSpPr>
            <a:grpSpLocks/>
          </p:cNvGrpSpPr>
          <p:nvPr/>
        </p:nvGrpSpPr>
        <p:grpSpPr bwMode="auto">
          <a:xfrm>
            <a:off x="9435362" y="5976042"/>
            <a:ext cx="911225" cy="381000"/>
            <a:chOff x="1549" y="2880"/>
            <a:chExt cx="548" cy="480"/>
          </a:xfrm>
        </p:grpSpPr>
        <p:sp>
          <p:nvSpPr>
            <p:cNvPr id="103" name="Rectangle 324"/>
            <p:cNvSpPr>
              <a:spLocks noChangeArrowheads="1"/>
            </p:cNvSpPr>
            <p:nvPr/>
          </p:nvSpPr>
          <p:spPr bwMode="auto">
            <a:xfrm>
              <a:off x="1578" y="288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Roman</a:t>
              </a:r>
            </a:p>
            <a:p>
              <a:pPr>
                <a:spcBef>
                  <a:spcPct val="0"/>
                </a:spcBef>
                <a:buFontTx/>
                <a:buNone/>
              </a:pPr>
              <a:endParaRPr lang="en-US" altLang="en-US" sz="2400" b="0"/>
            </a:p>
          </p:txBody>
        </p:sp>
        <p:sp>
          <p:nvSpPr>
            <p:cNvPr id="104" name="Rectangle 325"/>
            <p:cNvSpPr>
              <a:spLocks noChangeArrowheads="1"/>
            </p:cNvSpPr>
            <p:nvPr/>
          </p:nvSpPr>
          <p:spPr bwMode="auto">
            <a:xfrm>
              <a:off x="1549" y="288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05" name="Group 326"/>
          <p:cNvGrpSpPr>
            <a:grpSpLocks/>
          </p:cNvGrpSpPr>
          <p:nvPr/>
        </p:nvGrpSpPr>
        <p:grpSpPr bwMode="auto">
          <a:xfrm>
            <a:off x="10346587" y="5976042"/>
            <a:ext cx="1087437" cy="381000"/>
            <a:chOff x="2097" y="2880"/>
            <a:chExt cx="598" cy="480"/>
          </a:xfrm>
        </p:grpSpPr>
        <p:sp>
          <p:nvSpPr>
            <p:cNvPr id="106" name="Rectangle 327"/>
            <p:cNvSpPr>
              <a:spLocks noChangeArrowheads="1"/>
            </p:cNvSpPr>
            <p:nvPr/>
          </p:nvSpPr>
          <p:spPr bwMode="auto">
            <a:xfrm>
              <a:off x="212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444-444-4444</a:t>
              </a:r>
            </a:p>
            <a:p>
              <a:pPr>
                <a:spcBef>
                  <a:spcPct val="0"/>
                </a:spcBef>
                <a:buFontTx/>
                <a:buNone/>
              </a:pPr>
              <a:endParaRPr lang="en-US" altLang="en-US" sz="2400" b="0"/>
            </a:p>
          </p:txBody>
        </p:sp>
        <p:sp>
          <p:nvSpPr>
            <p:cNvPr id="107" name="Rectangle 328"/>
            <p:cNvSpPr>
              <a:spLocks noChangeArrowheads="1"/>
            </p:cNvSpPr>
            <p:nvPr/>
          </p:nvSpPr>
          <p:spPr bwMode="auto">
            <a:xfrm>
              <a:off x="209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08" name="Group 347"/>
          <p:cNvGrpSpPr>
            <a:grpSpLocks/>
          </p:cNvGrpSpPr>
          <p:nvPr/>
        </p:nvGrpSpPr>
        <p:grpSpPr bwMode="auto">
          <a:xfrm>
            <a:off x="8370150" y="5214042"/>
            <a:ext cx="1063625" cy="381000"/>
            <a:chOff x="0" y="1440"/>
            <a:chExt cx="627" cy="480"/>
          </a:xfrm>
        </p:grpSpPr>
        <p:sp>
          <p:nvSpPr>
            <p:cNvPr id="109" name="Rectangle 348"/>
            <p:cNvSpPr>
              <a:spLocks noChangeArrowheads="1"/>
            </p:cNvSpPr>
            <p:nvPr/>
          </p:nvSpPr>
          <p:spPr bwMode="auto">
            <a:xfrm>
              <a:off x="29" y="144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0-55-123456-9</a:t>
              </a:r>
            </a:p>
            <a:p>
              <a:pPr>
                <a:spcBef>
                  <a:spcPct val="0"/>
                </a:spcBef>
                <a:buFontTx/>
                <a:buNone/>
              </a:pPr>
              <a:endParaRPr lang="en-US" altLang="en-US" sz="2400" b="0"/>
            </a:p>
          </p:txBody>
        </p:sp>
        <p:sp>
          <p:nvSpPr>
            <p:cNvPr id="110" name="Rectangle 349"/>
            <p:cNvSpPr>
              <a:spLocks noChangeArrowheads="1"/>
            </p:cNvSpPr>
            <p:nvPr/>
          </p:nvSpPr>
          <p:spPr bwMode="auto">
            <a:xfrm>
              <a:off x="0" y="144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11" name="Group 350"/>
          <p:cNvGrpSpPr>
            <a:grpSpLocks/>
          </p:cNvGrpSpPr>
          <p:nvPr/>
        </p:nvGrpSpPr>
        <p:grpSpPr bwMode="auto">
          <a:xfrm>
            <a:off x="9436950" y="5214042"/>
            <a:ext cx="911225" cy="381000"/>
            <a:chOff x="1549" y="1440"/>
            <a:chExt cx="548" cy="480"/>
          </a:xfrm>
        </p:grpSpPr>
        <p:sp>
          <p:nvSpPr>
            <p:cNvPr id="112" name="Rectangle 351"/>
            <p:cNvSpPr>
              <a:spLocks noChangeArrowheads="1"/>
            </p:cNvSpPr>
            <p:nvPr/>
          </p:nvSpPr>
          <p:spPr bwMode="auto">
            <a:xfrm>
              <a:off x="1578" y="144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Smith</a:t>
              </a:r>
            </a:p>
            <a:p>
              <a:pPr>
                <a:spcBef>
                  <a:spcPct val="0"/>
                </a:spcBef>
                <a:buFontTx/>
                <a:buNone/>
              </a:pPr>
              <a:endParaRPr lang="en-US" altLang="en-US" sz="2400" b="0"/>
            </a:p>
          </p:txBody>
        </p:sp>
        <p:sp>
          <p:nvSpPr>
            <p:cNvPr id="113" name="Rectangle 352"/>
            <p:cNvSpPr>
              <a:spLocks noChangeArrowheads="1"/>
            </p:cNvSpPr>
            <p:nvPr/>
          </p:nvSpPr>
          <p:spPr bwMode="auto">
            <a:xfrm>
              <a:off x="1549" y="144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14" name="Group 353"/>
          <p:cNvGrpSpPr>
            <a:grpSpLocks/>
          </p:cNvGrpSpPr>
          <p:nvPr/>
        </p:nvGrpSpPr>
        <p:grpSpPr bwMode="auto">
          <a:xfrm>
            <a:off x="10348175" y="5214042"/>
            <a:ext cx="1087437" cy="381000"/>
            <a:chOff x="2097" y="1440"/>
            <a:chExt cx="598" cy="480"/>
          </a:xfrm>
        </p:grpSpPr>
        <p:sp>
          <p:nvSpPr>
            <p:cNvPr id="115" name="Rectangle 354"/>
            <p:cNvSpPr>
              <a:spLocks noChangeArrowheads="1"/>
            </p:cNvSpPr>
            <p:nvPr/>
          </p:nvSpPr>
          <p:spPr bwMode="auto">
            <a:xfrm>
              <a:off x="212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654-223-3455</a:t>
              </a:r>
            </a:p>
            <a:p>
              <a:pPr>
                <a:spcBef>
                  <a:spcPct val="0"/>
                </a:spcBef>
                <a:buFontTx/>
                <a:buNone/>
              </a:pPr>
              <a:endParaRPr lang="en-US" altLang="en-US" sz="2400" b="0"/>
            </a:p>
          </p:txBody>
        </p:sp>
        <p:sp>
          <p:nvSpPr>
            <p:cNvPr id="116" name="Rectangle 355"/>
            <p:cNvSpPr>
              <a:spLocks noChangeArrowheads="1"/>
            </p:cNvSpPr>
            <p:nvPr/>
          </p:nvSpPr>
          <p:spPr bwMode="auto">
            <a:xfrm>
              <a:off x="209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17" name="Group 356"/>
          <p:cNvGrpSpPr>
            <a:grpSpLocks/>
          </p:cNvGrpSpPr>
          <p:nvPr/>
        </p:nvGrpSpPr>
        <p:grpSpPr bwMode="auto">
          <a:xfrm>
            <a:off x="8368562" y="4833042"/>
            <a:ext cx="1063625" cy="381000"/>
            <a:chOff x="0" y="1440"/>
            <a:chExt cx="627" cy="480"/>
          </a:xfrm>
        </p:grpSpPr>
        <p:sp>
          <p:nvSpPr>
            <p:cNvPr id="118" name="Rectangle 357"/>
            <p:cNvSpPr>
              <a:spLocks noChangeArrowheads="1"/>
            </p:cNvSpPr>
            <p:nvPr/>
          </p:nvSpPr>
          <p:spPr bwMode="auto">
            <a:xfrm>
              <a:off x="29" y="144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0-55-123456-9</a:t>
              </a:r>
            </a:p>
            <a:p>
              <a:pPr>
                <a:spcBef>
                  <a:spcPct val="0"/>
                </a:spcBef>
                <a:buFontTx/>
                <a:buNone/>
              </a:pPr>
              <a:endParaRPr lang="en-US" altLang="en-US" sz="2400" b="0"/>
            </a:p>
          </p:txBody>
        </p:sp>
        <p:sp>
          <p:nvSpPr>
            <p:cNvPr id="119" name="Rectangle 358"/>
            <p:cNvSpPr>
              <a:spLocks noChangeArrowheads="1"/>
            </p:cNvSpPr>
            <p:nvPr/>
          </p:nvSpPr>
          <p:spPr bwMode="auto">
            <a:xfrm>
              <a:off x="0" y="144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20" name="Group 359"/>
          <p:cNvGrpSpPr>
            <a:grpSpLocks/>
          </p:cNvGrpSpPr>
          <p:nvPr/>
        </p:nvGrpSpPr>
        <p:grpSpPr bwMode="auto">
          <a:xfrm>
            <a:off x="9435362" y="4833042"/>
            <a:ext cx="911225" cy="381000"/>
            <a:chOff x="1549" y="1440"/>
            <a:chExt cx="548" cy="480"/>
          </a:xfrm>
        </p:grpSpPr>
        <p:sp>
          <p:nvSpPr>
            <p:cNvPr id="121" name="Rectangle 360"/>
            <p:cNvSpPr>
              <a:spLocks noChangeArrowheads="1"/>
            </p:cNvSpPr>
            <p:nvPr/>
          </p:nvSpPr>
          <p:spPr bwMode="auto">
            <a:xfrm>
              <a:off x="1578" y="144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Jones</a:t>
              </a:r>
            </a:p>
            <a:p>
              <a:pPr>
                <a:spcBef>
                  <a:spcPct val="0"/>
                </a:spcBef>
                <a:buFontTx/>
                <a:buNone/>
              </a:pPr>
              <a:endParaRPr lang="en-US" altLang="en-US" sz="2400" b="0"/>
            </a:p>
          </p:txBody>
        </p:sp>
        <p:sp>
          <p:nvSpPr>
            <p:cNvPr id="122" name="Rectangle 361"/>
            <p:cNvSpPr>
              <a:spLocks noChangeArrowheads="1"/>
            </p:cNvSpPr>
            <p:nvPr/>
          </p:nvSpPr>
          <p:spPr bwMode="auto">
            <a:xfrm>
              <a:off x="1549" y="144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23" name="Group 362"/>
          <p:cNvGrpSpPr>
            <a:grpSpLocks/>
          </p:cNvGrpSpPr>
          <p:nvPr/>
        </p:nvGrpSpPr>
        <p:grpSpPr bwMode="auto">
          <a:xfrm>
            <a:off x="10346587" y="4833042"/>
            <a:ext cx="1087438" cy="381000"/>
            <a:chOff x="2097" y="1440"/>
            <a:chExt cx="598" cy="480"/>
          </a:xfrm>
        </p:grpSpPr>
        <p:sp>
          <p:nvSpPr>
            <p:cNvPr id="124" name="Rectangle 363"/>
            <p:cNvSpPr>
              <a:spLocks noChangeArrowheads="1"/>
            </p:cNvSpPr>
            <p:nvPr/>
          </p:nvSpPr>
          <p:spPr bwMode="auto">
            <a:xfrm>
              <a:off x="212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123-333-3333</a:t>
              </a:r>
              <a:endParaRPr lang="en-US" altLang="en-US" sz="2400" b="0"/>
            </a:p>
          </p:txBody>
        </p:sp>
        <p:sp>
          <p:nvSpPr>
            <p:cNvPr id="125" name="Rectangle 364"/>
            <p:cNvSpPr>
              <a:spLocks noChangeArrowheads="1"/>
            </p:cNvSpPr>
            <p:nvPr/>
          </p:nvSpPr>
          <p:spPr bwMode="auto">
            <a:xfrm>
              <a:off x="209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26" name="Group 365"/>
          <p:cNvGrpSpPr>
            <a:grpSpLocks/>
          </p:cNvGrpSpPr>
          <p:nvPr/>
        </p:nvGrpSpPr>
        <p:grpSpPr bwMode="auto">
          <a:xfrm>
            <a:off x="8370150" y="4452042"/>
            <a:ext cx="1063625" cy="381000"/>
            <a:chOff x="0" y="0"/>
            <a:chExt cx="627" cy="480"/>
          </a:xfrm>
        </p:grpSpPr>
        <p:sp>
          <p:nvSpPr>
            <p:cNvPr id="127" name="Rectangle 366"/>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0-321-32132-1</a:t>
              </a:r>
            </a:p>
            <a:p>
              <a:pPr>
                <a:spcBef>
                  <a:spcPct val="0"/>
                </a:spcBef>
                <a:buFontTx/>
                <a:buNone/>
              </a:pPr>
              <a:endParaRPr lang="en-US" altLang="en-US" sz="2400" b="0"/>
            </a:p>
          </p:txBody>
        </p:sp>
        <p:sp>
          <p:nvSpPr>
            <p:cNvPr id="128" name="Rectangle 367"/>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29" name="Group 368"/>
          <p:cNvGrpSpPr>
            <a:grpSpLocks/>
          </p:cNvGrpSpPr>
          <p:nvPr/>
        </p:nvGrpSpPr>
        <p:grpSpPr bwMode="auto">
          <a:xfrm>
            <a:off x="9436950" y="4452042"/>
            <a:ext cx="911225" cy="381000"/>
            <a:chOff x="1549" y="0"/>
            <a:chExt cx="548" cy="480"/>
          </a:xfrm>
        </p:grpSpPr>
        <p:sp>
          <p:nvSpPr>
            <p:cNvPr id="130" name="Rectangle 369"/>
            <p:cNvSpPr>
              <a:spLocks noChangeArrowheads="1"/>
            </p:cNvSpPr>
            <p:nvPr/>
          </p:nvSpPr>
          <p:spPr bwMode="auto">
            <a:xfrm>
              <a:off x="1578" y="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Grumpy</a:t>
              </a:r>
              <a:endParaRPr lang="en-US" altLang="en-US" sz="2400" b="0"/>
            </a:p>
          </p:txBody>
        </p:sp>
        <p:sp>
          <p:nvSpPr>
            <p:cNvPr id="131" name="Rectangle 370"/>
            <p:cNvSpPr>
              <a:spLocks noChangeArrowheads="1"/>
            </p:cNvSpPr>
            <p:nvPr/>
          </p:nvSpPr>
          <p:spPr bwMode="auto">
            <a:xfrm>
              <a:off x="1549" y="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32" name="Group 371"/>
          <p:cNvGrpSpPr>
            <a:grpSpLocks/>
          </p:cNvGrpSpPr>
          <p:nvPr/>
        </p:nvGrpSpPr>
        <p:grpSpPr bwMode="auto">
          <a:xfrm>
            <a:off x="10348175" y="4452042"/>
            <a:ext cx="1087437" cy="381000"/>
            <a:chOff x="2097" y="0"/>
            <a:chExt cx="598" cy="480"/>
          </a:xfrm>
        </p:grpSpPr>
        <p:sp>
          <p:nvSpPr>
            <p:cNvPr id="133" name="Rectangle 372"/>
            <p:cNvSpPr>
              <a:spLocks noChangeArrowheads="1"/>
            </p:cNvSpPr>
            <p:nvPr/>
          </p:nvSpPr>
          <p:spPr bwMode="auto">
            <a:xfrm>
              <a:off x="212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665-235-6532</a:t>
              </a:r>
            </a:p>
            <a:p>
              <a:pPr>
                <a:spcBef>
                  <a:spcPct val="0"/>
                </a:spcBef>
                <a:buFontTx/>
                <a:buNone/>
              </a:pPr>
              <a:endParaRPr lang="en-US" altLang="en-US" sz="2400" b="0"/>
            </a:p>
          </p:txBody>
        </p:sp>
        <p:sp>
          <p:nvSpPr>
            <p:cNvPr id="134" name="Rectangle 373"/>
            <p:cNvSpPr>
              <a:spLocks noChangeArrowheads="1"/>
            </p:cNvSpPr>
            <p:nvPr/>
          </p:nvSpPr>
          <p:spPr bwMode="auto">
            <a:xfrm>
              <a:off x="209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35" name="Group 374"/>
          <p:cNvGrpSpPr>
            <a:grpSpLocks/>
          </p:cNvGrpSpPr>
          <p:nvPr/>
        </p:nvGrpSpPr>
        <p:grpSpPr bwMode="auto">
          <a:xfrm>
            <a:off x="8370150" y="4071042"/>
            <a:ext cx="1063625" cy="381000"/>
            <a:chOff x="0" y="0"/>
            <a:chExt cx="627" cy="480"/>
          </a:xfrm>
        </p:grpSpPr>
        <p:sp>
          <p:nvSpPr>
            <p:cNvPr id="136" name="Rectangle 375"/>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0-321-32132-1</a:t>
              </a:r>
            </a:p>
            <a:p>
              <a:pPr>
                <a:spcBef>
                  <a:spcPct val="0"/>
                </a:spcBef>
                <a:buFontTx/>
                <a:buNone/>
              </a:pPr>
              <a:endParaRPr lang="en-US" altLang="en-US" sz="2400" b="0"/>
            </a:p>
          </p:txBody>
        </p:sp>
        <p:sp>
          <p:nvSpPr>
            <p:cNvPr id="137" name="Rectangle 376"/>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38" name="Group 377"/>
          <p:cNvGrpSpPr>
            <a:grpSpLocks/>
          </p:cNvGrpSpPr>
          <p:nvPr/>
        </p:nvGrpSpPr>
        <p:grpSpPr bwMode="auto">
          <a:xfrm>
            <a:off x="9436950" y="4071042"/>
            <a:ext cx="911225" cy="381000"/>
            <a:chOff x="1549" y="0"/>
            <a:chExt cx="548" cy="480"/>
          </a:xfrm>
        </p:grpSpPr>
        <p:sp>
          <p:nvSpPr>
            <p:cNvPr id="139" name="Rectangle 378"/>
            <p:cNvSpPr>
              <a:spLocks noChangeArrowheads="1"/>
            </p:cNvSpPr>
            <p:nvPr/>
          </p:nvSpPr>
          <p:spPr bwMode="auto">
            <a:xfrm>
              <a:off x="1578" y="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Snoopy</a:t>
              </a:r>
              <a:endParaRPr lang="en-US" altLang="en-US" sz="2400" b="0"/>
            </a:p>
          </p:txBody>
        </p:sp>
        <p:sp>
          <p:nvSpPr>
            <p:cNvPr id="140" name="Rectangle 379"/>
            <p:cNvSpPr>
              <a:spLocks noChangeArrowheads="1"/>
            </p:cNvSpPr>
            <p:nvPr/>
          </p:nvSpPr>
          <p:spPr bwMode="auto">
            <a:xfrm>
              <a:off x="1549" y="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41" name="Group 380"/>
          <p:cNvGrpSpPr>
            <a:grpSpLocks/>
          </p:cNvGrpSpPr>
          <p:nvPr/>
        </p:nvGrpSpPr>
        <p:grpSpPr bwMode="auto">
          <a:xfrm>
            <a:off x="10348175" y="4071042"/>
            <a:ext cx="1087437" cy="381000"/>
            <a:chOff x="2097" y="0"/>
            <a:chExt cx="598" cy="480"/>
          </a:xfrm>
        </p:grpSpPr>
        <p:sp>
          <p:nvSpPr>
            <p:cNvPr id="142" name="Rectangle 381"/>
            <p:cNvSpPr>
              <a:spLocks noChangeArrowheads="1"/>
            </p:cNvSpPr>
            <p:nvPr/>
          </p:nvSpPr>
          <p:spPr bwMode="auto">
            <a:xfrm>
              <a:off x="212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232-234-1234</a:t>
              </a:r>
              <a:endParaRPr lang="en-US" altLang="en-US" sz="2400" b="0"/>
            </a:p>
          </p:txBody>
        </p:sp>
        <p:sp>
          <p:nvSpPr>
            <p:cNvPr id="143" name="Rectangle 382"/>
            <p:cNvSpPr>
              <a:spLocks noChangeArrowheads="1"/>
            </p:cNvSpPr>
            <p:nvPr/>
          </p:nvSpPr>
          <p:spPr bwMode="auto">
            <a:xfrm>
              <a:off x="209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44" name="Group 383"/>
          <p:cNvGrpSpPr>
            <a:grpSpLocks/>
          </p:cNvGrpSpPr>
          <p:nvPr/>
        </p:nvGrpSpPr>
        <p:grpSpPr bwMode="auto">
          <a:xfrm>
            <a:off x="8368562" y="3690042"/>
            <a:ext cx="1063625" cy="381000"/>
            <a:chOff x="0" y="0"/>
            <a:chExt cx="627" cy="480"/>
          </a:xfrm>
        </p:grpSpPr>
        <p:sp>
          <p:nvSpPr>
            <p:cNvPr id="145" name="Rectangle 384"/>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0-321-32132-1</a:t>
              </a:r>
            </a:p>
            <a:p>
              <a:pPr>
                <a:spcBef>
                  <a:spcPct val="0"/>
                </a:spcBef>
                <a:buFontTx/>
                <a:buNone/>
              </a:pPr>
              <a:endParaRPr lang="en-US" altLang="en-US" sz="2400" b="0"/>
            </a:p>
          </p:txBody>
        </p:sp>
        <p:sp>
          <p:nvSpPr>
            <p:cNvPr id="146" name="Rectangle 385"/>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47" name="Group 386"/>
          <p:cNvGrpSpPr>
            <a:grpSpLocks/>
          </p:cNvGrpSpPr>
          <p:nvPr/>
        </p:nvGrpSpPr>
        <p:grpSpPr bwMode="auto">
          <a:xfrm>
            <a:off x="9435362" y="3690042"/>
            <a:ext cx="911225" cy="381000"/>
            <a:chOff x="1549" y="0"/>
            <a:chExt cx="548" cy="480"/>
          </a:xfrm>
        </p:grpSpPr>
        <p:sp>
          <p:nvSpPr>
            <p:cNvPr id="148" name="Rectangle 387"/>
            <p:cNvSpPr>
              <a:spLocks noChangeArrowheads="1"/>
            </p:cNvSpPr>
            <p:nvPr/>
          </p:nvSpPr>
          <p:spPr bwMode="auto">
            <a:xfrm>
              <a:off x="1578" y="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Sleepy</a:t>
              </a:r>
              <a:endParaRPr lang="en-US" altLang="en-US" sz="2400" b="0"/>
            </a:p>
          </p:txBody>
        </p:sp>
        <p:sp>
          <p:nvSpPr>
            <p:cNvPr id="149" name="Rectangle 388"/>
            <p:cNvSpPr>
              <a:spLocks noChangeArrowheads="1"/>
            </p:cNvSpPr>
            <p:nvPr/>
          </p:nvSpPr>
          <p:spPr bwMode="auto">
            <a:xfrm>
              <a:off x="1549" y="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50" name="Group 389"/>
          <p:cNvGrpSpPr>
            <a:grpSpLocks/>
          </p:cNvGrpSpPr>
          <p:nvPr/>
        </p:nvGrpSpPr>
        <p:grpSpPr bwMode="auto">
          <a:xfrm>
            <a:off x="10346587" y="3690042"/>
            <a:ext cx="1087438" cy="381000"/>
            <a:chOff x="2097" y="0"/>
            <a:chExt cx="598" cy="480"/>
          </a:xfrm>
        </p:grpSpPr>
        <p:sp>
          <p:nvSpPr>
            <p:cNvPr id="151" name="Rectangle 390"/>
            <p:cNvSpPr>
              <a:spLocks noChangeArrowheads="1"/>
            </p:cNvSpPr>
            <p:nvPr/>
          </p:nvSpPr>
          <p:spPr bwMode="auto">
            <a:xfrm>
              <a:off x="212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321-321-1111</a:t>
              </a:r>
              <a:endParaRPr lang="en-US" altLang="en-US" sz="2400" b="0"/>
            </a:p>
          </p:txBody>
        </p:sp>
        <p:sp>
          <p:nvSpPr>
            <p:cNvPr id="152" name="Rectangle 391"/>
            <p:cNvSpPr>
              <a:spLocks noChangeArrowheads="1"/>
            </p:cNvSpPr>
            <p:nvPr/>
          </p:nvSpPr>
          <p:spPr bwMode="auto">
            <a:xfrm>
              <a:off x="209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spTree>
    <p:extLst>
      <p:ext uri="{BB962C8B-B14F-4D97-AF65-F5344CB8AC3E}">
        <p14:creationId xmlns:p14="http://schemas.microsoft.com/office/powerpoint/2010/main" val="154681409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85869" y="2260349"/>
            <a:ext cx="8001000" cy="26670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609600" indent="-609600" algn="just">
              <a:buFontTx/>
              <a:buAutoNum type="arabicPeriod"/>
            </a:pPr>
            <a:r>
              <a:rPr lang="en-US" alt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If one set of attributes in a table determines another set of attributes in the table, then the second set of attributes is said to be functionally dependent on the first set of attributes.</a:t>
            </a:r>
          </a:p>
          <a:p>
            <a:pPr marL="609600" indent="-609600" algn="just">
              <a:buFontTx/>
              <a:buNone/>
            </a:pPr>
            <a:endParaRPr lang="en-US" altLang="en-US" sz="2400" dirty="0" smtClean="0">
              <a:solidFill>
                <a:srgbClr val="CC0000"/>
              </a:solidFill>
              <a:latin typeface="Arial Unicode MS" panose="020B0604020202020204" pitchFamily="34" charset="-128"/>
              <a:cs typeface="Times New Roman" panose="02020603050405020304" pitchFamily="18" charset="0"/>
            </a:endParaRPr>
          </a:p>
          <a:p>
            <a:pPr marL="609600" indent="-609600" algn="just">
              <a:buFontTx/>
              <a:buNone/>
            </a:pPr>
            <a:r>
              <a:rPr lang="en-US" altLang="en-US" sz="2400" b="1" dirty="0" smtClean="0">
                <a:solidFill>
                  <a:srgbClr val="CC0000"/>
                </a:solidFill>
                <a:latin typeface="Arial Unicode MS" panose="020B0604020202020204" pitchFamily="34" charset="-128"/>
                <a:cs typeface="Times New Roman" panose="02020603050405020304" pitchFamily="18" charset="0"/>
              </a:rPr>
              <a:t>Example 1</a:t>
            </a:r>
          </a:p>
        </p:txBody>
      </p:sp>
      <p:sp>
        <p:nvSpPr>
          <p:cNvPr id="5" name="Rectangle 3"/>
          <p:cNvSpPr>
            <a:spLocks noChangeArrowheads="1"/>
          </p:cNvSpPr>
          <p:nvPr/>
        </p:nvSpPr>
        <p:spPr bwMode="auto">
          <a:xfrm>
            <a:off x="0" y="660149"/>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400" b="1" dirty="0">
                <a:solidFill>
                  <a:schemeClr val="bg1"/>
                </a:solidFill>
                <a:cs typeface="Times New Roman" panose="02020603050405020304" pitchFamily="18" charset="0"/>
              </a:rPr>
              <a:t>Functional Dependencies</a:t>
            </a:r>
          </a:p>
        </p:txBody>
      </p:sp>
      <p:grpSp>
        <p:nvGrpSpPr>
          <p:cNvPr id="6" name="Group 166"/>
          <p:cNvGrpSpPr>
            <a:grpSpLocks/>
          </p:cNvGrpSpPr>
          <p:nvPr/>
        </p:nvGrpSpPr>
        <p:grpSpPr bwMode="auto">
          <a:xfrm>
            <a:off x="2163495" y="5118226"/>
            <a:ext cx="1063625" cy="381000"/>
            <a:chOff x="0" y="0"/>
            <a:chExt cx="627" cy="480"/>
          </a:xfrm>
        </p:grpSpPr>
        <p:sp>
          <p:nvSpPr>
            <p:cNvPr id="7" name="Rectangle 167"/>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0-321-32132-1</a:t>
              </a:r>
            </a:p>
            <a:p>
              <a:pPr>
                <a:spcBef>
                  <a:spcPct val="0"/>
                </a:spcBef>
                <a:buFontTx/>
                <a:buNone/>
              </a:pPr>
              <a:endParaRPr lang="en-US" altLang="en-US" sz="2400" b="0"/>
            </a:p>
          </p:txBody>
        </p:sp>
        <p:sp>
          <p:nvSpPr>
            <p:cNvPr id="8" name="Rectangle 168"/>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9" name="Group 169"/>
          <p:cNvGrpSpPr>
            <a:grpSpLocks/>
          </p:cNvGrpSpPr>
          <p:nvPr/>
        </p:nvGrpSpPr>
        <p:grpSpPr bwMode="auto">
          <a:xfrm>
            <a:off x="3227120" y="5118226"/>
            <a:ext cx="881063" cy="381000"/>
            <a:chOff x="627" y="0"/>
            <a:chExt cx="598" cy="480"/>
          </a:xfrm>
        </p:grpSpPr>
        <p:sp>
          <p:nvSpPr>
            <p:cNvPr id="10" name="Rectangle 170"/>
            <p:cNvSpPr>
              <a:spLocks noChangeArrowheads="1"/>
            </p:cNvSpPr>
            <p:nvPr/>
          </p:nvSpPr>
          <p:spPr bwMode="auto">
            <a:xfrm>
              <a:off x="65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Balloon</a:t>
              </a:r>
            </a:p>
            <a:p>
              <a:pPr>
                <a:spcBef>
                  <a:spcPct val="0"/>
                </a:spcBef>
                <a:buFontTx/>
                <a:buNone/>
              </a:pPr>
              <a:endParaRPr lang="en-US" altLang="en-US" sz="2400" b="0"/>
            </a:p>
          </p:txBody>
        </p:sp>
        <p:sp>
          <p:nvSpPr>
            <p:cNvPr id="11" name="Rectangle 171"/>
            <p:cNvSpPr>
              <a:spLocks noChangeArrowheads="1"/>
            </p:cNvSpPr>
            <p:nvPr/>
          </p:nvSpPr>
          <p:spPr bwMode="auto">
            <a:xfrm>
              <a:off x="62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2" name="Group 178"/>
          <p:cNvGrpSpPr>
            <a:grpSpLocks/>
          </p:cNvGrpSpPr>
          <p:nvPr/>
        </p:nvGrpSpPr>
        <p:grpSpPr bwMode="auto">
          <a:xfrm>
            <a:off x="4105008" y="5118226"/>
            <a:ext cx="706437" cy="381000"/>
            <a:chOff x="4381" y="0"/>
            <a:chExt cx="382" cy="480"/>
          </a:xfrm>
        </p:grpSpPr>
        <p:sp>
          <p:nvSpPr>
            <p:cNvPr id="13" name="Rectangle 179"/>
            <p:cNvSpPr>
              <a:spLocks noChangeArrowheads="1"/>
            </p:cNvSpPr>
            <p:nvPr/>
          </p:nvSpPr>
          <p:spPr bwMode="auto">
            <a:xfrm>
              <a:off x="4410" y="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$34.00</a:t>
              </a:r>
            </a:p>
            <a:p>
              <a:pPr>
                <a:spcBef>
                  <a:spcPct val="0"/>
                </a:spcBef>
                <a:buFontTx/>
                <a:buNone/>
              </a:pPr>
              <a:endParaRPr lang="en-US" altLang="en-US" sz="2400" b="0"/>
            </a:p>
          </p:txBody>
        </p:sp>
        <p:sp>
          <p:nvSpPr>
            <p:cNvPr id="14" name="Rectangle 180"/>
            <p:cNvSpPr>
              <a:spLocks noChangeArrowheads="1"/>
            </p:cNvSpPr>
            <p:nvPr/>
          </p:nvSpPr>
          <p:spPr bwMode="auto">
            <a:xfrm>
              <a:off x="4381" y="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5" name="Group 181"/>
          <p:cNvGrpSpPr>
            <a:grpSpLocks/>
          </p:cNvGrpSpPr>
          <p:nvPr/>
        </p:nvGrpSpPr>
        <p:grpSpPr bwMode="auto">
          <a:xfrm>
            <a:off x="2163495" y="5499226"/>
            <a:ext cx="1063625" cy="381000"/>
            <a:chOff x="0" y="1440"/>
            <a:chExt cx="627" cy="480"/>
          </a:xfrm>
        </p:grpSpPr>
        <p:sp>
          <p:nvSpPr>
            <p:cNvPr id="16" name="Rectangle 182"/>
            <p:cNvSpPr>
              <a:spLocks noChangeArrowheads="1"/>
            </p:cNvSpPr>
            <p:nvPr/>
          </p:nvSpPr>
          <p:spPr bwMode="auto">
            <a:xfrm>
              <a:off x="29" y="144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0-55-123456-9</a:t>
              </a:r>
            </a:p>
            <a:p>
              <a:pPr>
                <a:spcBef>
                  <a:spcPct val="0"/>
                </a:spcBef>
                <a:buFontTx/>
                <a:buNone/>
              </a:pPr>
              <a:endParaRPr lang="en-US" altLang="en-US" sz="2400" b="0"/>
            </a:p>
          </p:txBody>
        </p:sp>
        <p:sp>
          <p:nvSpPr>
            <p:cNvPr id="17" name="Rectangle 183"/>
            <p:cNvSpPr>
              <a:spLocks noChangeArrowheads="1"/>
            </p:cNvSpPr>
            <p:nvPr/>
          </p:nvSpPr>
          <p:spPr bwMode="auto">
            <a:xfrm>
              <a:off x="0" y="144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8" name="Group 184"/>
          <p:cNvGrpSpPr>
            <a:grpSpLocks/>
          </p:cNvGrpSpPr>
          <p:nvPr/>
        </p:nvGrpSpPr>
        <p:grpSpPr bwMode="auto">
          <a:xfrm>
            <a:off x="3227120" y="5499226"/>
            <a:ext cx="881063" cy="381000"/>
            <a:chOff x="627" y="1440"/>
            <a:chExt cx="598" cy="480"/>
          </a:xfrm>
        </p:grpSpPr>
        <p:sp>
          <p:nvSpPr>
            <p:cNvPr id="19" name="Rectangle 185"/>
            <p:cNvSpPr>
              <a:spLocks noChangeArrowheads="1"/>
            </p:cNvSpPr>
            <p:nvPr/>
          </p:nvSpPr>
          <p:spPr bwMode="auto">
            <a:xfrm>
              <a:off x="65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Main Street</a:t>
              </a:r>
            </a:p>
            <a:p>
              <a:pPr>
                <a:spcBef>
                  <a:spcPct val="0"/>
                </a:spcBef>
                <a:buFontTx/>
                <a:buNone/>
              </a:pPr>
              <a:endParaRPr lang="en-US" altLang="en-US" sz="2400" b="0"/>
            </a:p>
          </p:txBody>
        </p:sp>
        <p:sp>
          <p:nvSpPr>
            <p:cNvPr id="20" name="Rectangle 186"/>
            <p:cNvSpPr>
              <a:spLocks noChangeArrowheads="1"/>
            </p:cNvSpPr>
            <p:nvPr/>
          </p:nvSpPr>
          <p:spPr bwMode="auto">
            <a:xfrm>
              <a:off x="62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21" name="Group 193"/>
          <p:cNvGrpSpPr>
            <a:grpSpLocks/>
          </p:cNvGrpSpPr>
          <p:nvPr/>
        </p:nvGrpSpPr>
        <p:grpSpPr bwMode="auto">
          <a:xfrm>
            <a:off x="4105008" y="5499226"/>
            <a:ext cx="706437" cy="381000"/>
            <a:chOff x="4381" y="1440"/>
            <a:chExt cx="382" cy="480"/>
          </a:xfrm>
        </p:grpSpPr>
        <p:sp>
          <p:nvSpPr>
            <p:cNvPr id="22" name="Rectangle 194"/>
            <p:cNvSpPr>
              <a:spLocks noChangeArrowheads="1"/>
            </p:cNvSpPr>
            <p:nvPr/>
          </p:nvSpPr>
          <p:spPr bwMode="auto">
            <a:xfrm>
              <a:off x="4410" y="144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$22.95</a:t>
              </a:r>
            </a:p>
            <a:p>
              <a:pPr>
                <a:spcBef>
                  <a:spcPct val="0"/>
                </a:spcBef>
                <a:buFontTx/>
                <a:buNone/>
              </a:pPr>
              <a:endParaRPr lang="en-US" altLang="en-US" sz="2400" b="0"/>
            </a:p>
          </p:txBody>
        </p:sp>
        <p:sp>
          <p:nvSpPr>
            <p:cNvPr id="23" name="Rectangle 195"/>
            <p:cNvSpPr>
              <a:spLocks noChangeArrowheads="1"/>
            </p:cNvSpPr>
            <p:nvPr/>
          </p:nvSpPr>
          <p:spPr bwMode="auto">
            <a:xfrm>
              <a:off x="4381" y="144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24" name="Group 196"/>
          <p:cNvGrpSpPr>
            <a:grpSpLocks/>
          </p:cNvGrpSpPr>
          <p:nvPr/>
        </p:nvGrpSpPr>
        <p:grpSpPr bwMode="auto">
          <a:xfrm>
            <a:off x="2163495" y="5880226"/>
            <a:ext cx="1063625" cy="381000"/>
            <a:chOff x="0" y="2400"/>
            <a:chExt cx="627" cy="480"/>
          </a:xfrm>
        </p:grpSpPr>
        <p:sp>
          <p:nvSpPr>
            <p:cNvPr id="25" name="Rectangle 197"/>
            <p:cNvSpPr>
              <a:spLocks noChangeArrowheads="1"/>
            </p:cNvSpPr>
            <p:nvPr/>
          </p:nvSpPr>
          <p:spPr bwMode="auto">
            <a:xfrm>
              <a:off x="29" y="240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0-123-45678-0</a:t>
              </a:r>
            </a:p>
            <a:p>
              <a:pPr>
                <a:spcBef>
                  <a:spcPct val="0"/>
                </a:spcBef>
                <a:buFontTx/>
                <a:buNone/>
              </a:pPr>
              <a:endParaRPr lang="en-US" altLang="en-US" sz="2400" b="0"/>
            </a:p>
          </p:txBody>
        </p:sp>
        <p:sp>
          <p:nvSpPr>
            <p:cNvPr id="26" name="Rectangle 198"/>
            <p:cNvSpPr>
              <a:spLocks noChangeArrowheads="1"/>
            </p:cNvSpPr>
            <p:nvPr/>
          </p:nvSpPr>
          <p:spPr bwMode="auto">
            <a:xfrm>
              <a:off x="0" y="240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27" name="Group 199"/>
          <p:cNvGrpSpPr>
            <a:grpSpLocks/>
          </p:cNvGrpSpPr>
          <p:nvPr/>
        </p:nvGrpSpPr>
        <p:grpSpPr bwMode="auto">
          <a:xfrm>
            <a:off x="3227120" y="5880226"/>
            <a:ext cx="881063" cy="381000"/>
            <a:chOff x="627" y="2400"/>
            <a:chExt cx="598" cy="480"/>
          </a:xfrm>
        </p:grpSpPr>
        <p:sp>
          <p:nvSpPr>
            <p:cNvPr id="28" name="Rectangle 200"/>
            <p:cNvSpPr>
              <a:spLocks noChangeArrowheads="1"/>
            </p:cNvSpPr>
            <p:nvPr/>
          </p:nvSpPr>
          <p:spPr bwMode="auto">
            <a:xfrm>
              <a:off x="656" y="240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Ulysses</a:t>
              </a:r>
            </a:p>
            <a:p>
              <a:pPr>
                <a:spcBef>
                  <a:spcPct val="0"/>
                </a:spcBef>
                <a:buFontTx/>
                <a:buNone/>
              </a:pPr>
              <a:endParaRPr lang="en-US" altLang="en-US" sz="2400" b="0"/>
            </a:p>
          </p:txBody>
        </p:sp>
        <p:sp>
          <p:nvSpPr>
            <p:cNvPr id="29" name="Rectangle 201"/>
            <p:cNvSpPr>
              <a:spLocks noChangeArrowheads="1"/>
            </p:cNvSpPr>
            <p:nvPr/>
          </p:nvSpPr>
          <p:spPr bwMode="auto">
            <a:xfrm>
              <a:off x="627" y="240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30" name="Group 208"/>
          <p:cNvGrpSpPr>
            <a:grpSpLocks/>
          </p:cNvGrpSpPr>
          <p:nvPr/>
        </p:nvGrpSpPr>
        <p:grpSpPr bwMode="auto">
          <a:xfrm>
            <a:off x="4105008" y="5880226"/>
            <a:ext cx="706437" cy="381000"/>
            <a:chOff x="4381" y="2400"/>
            <a:chExt cx="382" cy="480"/>
          </a:xfrm>
        </p:grpSpPr>
        <p:sp>
          <p:nvSpPr>
            <p:cNvPr id="31" name="Rectangle 209"/>
            <p:cNvSpPr>
              <a:spLocks noChangeArrowheads="1"/>
            </p:cNvSpPr>
            <p:nvPr/>
          </p:nvSpPr>
          <p:spPr bwMode="auto">
            <a:xfrm>
              <a:off x="4410" y="240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$34.00</a:t>
              </a:r>
            </a:p>
            <a:p>
              <a:pPr>
                <a:spcBef>
                  <a:spcPct val="0"/>
                </a:spcBef>
                <a:buFontTx/>
                <a:buNone/>
              </a:pPr>
              <a:endParaRPr lang="en-US" altLang="en-US" sz="2400" b="0"/>
            </a:p>
          </p:txBody>
        </p:sp>
        <p:sp>
          <p:nvSpPr>
            <p:cNvPr id="32" name="Rectangle 210"/>
            <p:cNvSpPr>
              <a:spLocks noChangeArrowheads="1"/>
            </p:cNvSpPr>
            <p:nvPr/>
          </p:nvSpPr>
          <p:spPr bwMode="auto">
            <a:xfrm>
              <a:off x="4381" y="240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33" name="Group 211"/>
          <p:cNvGrpSpPr>
            <a:grpSpLocks/>
          </p:cNvGrpSpPr>
          <p:nvPr/>
        </p:nvGrpSpPr>
        <p:grpSpPr bwMode="auto">
          <a:xfrm>
            <a:off x="2163495" y="6261226"/>
            <a:ext cx="1063625" cy="381000"/>
            <a:chOff x="0" y="2880"/>
            <a:chExt cx="627" cy="480"/>
          </a:xfrm>
        </p:grpSpPr>
        <p:sp>
          <p:nvSpPr>
            <p:cNvPr id="34" name="Rectangle 212"/>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1-22-233700-0</a:t>
              </a:r>
            </a:p>
            <a:p>
              <a:pPr>
                <a:spcBef>
                  <a:spcPct val="0"/>
                </a:spcBef>
                <a:buFontTx/>
                <a:buNone/>
              </a:pPr>
              <a:endParaRPr lang="en-US" altLang="en-US" sz="2400" b="0"/>
            </a:p>
          </p:txBody>
        </p:sp>
        <p:sp>
          <p:nvSpPr>
            <p:cNvPr id="35" name="Rectangle 213"/>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36" name="Group 214"/>
          <p:cNvGrpSpPr>
            <a:grpSpLocks/>
          </p:cNvGrpSpPr>
          <p:nvPr/>
        </p:nvGrpSpPr>
        <p:grpSpPr bwMode="auto">
          <a:xfrm>
            <a:off x="3227120" y="6261226"/>
            <a:ext cx="881063" cy="381000"/>
            <a:chOff x="627" y="2880"/>
            <a:chExt cx="598" cy="480"/>
          </a:xfrm>
        </p:grpSpPr>
        <p:sp>
          <p:nvSpPr>
            <p:cNvPr id="37" name="Rectangle 215"/>
            <p:cNvSpPr>
              <a:spLocks noChangeArrowheads="1"/>
            </p:cNvSpPr>
            <p:nvPr/>
          </p:nvSpPr>
          <p:spPr bwMode="auto">
            <a:xfrm>
              <a:off x="65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Visual Basic</a:t>
              </a:r>
            </a:p>
            <a:p>
              <a:pPr>
                <a:spcBef>
                  <a:spcPct val="0"/>
                </a:spcBef>
                <a:buFontTx/>
                <a:buNone/>
              </a:pPr>
              <a:endParaRPr lang="en-US" altLang="en-US" sz="2400" b="0"/>
            </a:p>
          </p:txBody>
        </p:sp>
        <p:sp>
          <p:nvSpPr>
            <p:cNvPr id="38" name="Rectangle 216"/>
            <p:cNvSpPr>
              <a:spLocks noChangeArrowheads="1"/>
            </p:cNvSpPr>
            <p:nvPr/>
          </p:nvSpPr>
          <p:spPr bwMode="auto">
            <a:xfrm>
              <a:off x="62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39" name="Group 223"/>
          <p:cNvGrpSpPr>
            <a:grpSpLocks/>
          </p:cNvGrpSpPr>
          <p:nvPr/>
        </p:nvGrpSpPr>
        <p:grpSpPr bwMode="auto">
          <a:xfrm>
            <a:off x="4105008" y="6261226"/>
            <a:ext cx="706437" cy="381000"/>
            <a:chOff x="4381" y="2880"/>
            <a:chExt cx="382" cy="480"/>
          </a:xfrm>
        </p:grpSpPr>
        <p:sp>
          <p:nvSpPr>
            <p:cNvPr id="40" name="Rectangle 224"/>
            <p:cNvSpPr>
              <a:spLocks noChangeArrowheads="1"/>
            </p:cNvSpPr>
            <p:nvPr/>
          </p:nvSpPr>
          <p:spPr bwMode="auto">
            <a:xfrm>
              <a:off x="4410" y="288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$25.00</a:t>
              </a:r>
            </a:p>
            <a:p>
              <a:pPr>
                <a:spcBef>
                  <a:spcPct val="0"/>
                </a:spcBef>
                <a:buFontTx/>
                <a:buNone/>
              </a:pPr>
              <a:endParaRPr lang="en-US" altLang="en-US" sz="2400" b="0"/>
            </a:p>
          </p:txBody>
        </p:sp>
        <p:sp>
          <p:nvSpPr>
            <p:cNvPr id="41" name="Rectangle 225"/>
            <p:cNvSpPr>
              <a:spLocks noChangeArrowheads="1"/>
            </p:cNvSpPr>
            <p:nvPr/>
          </p:nvSpPr>
          <p:spPr bwMode="auto">
            <a:xfrm>
              <a:off x="4381" y="288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42" name="Group 226"/>
          <p:cNvGrpSpPr>
            <a:grpSpLocks/>
          </p:cNvGrpSpPr>
          <p:nvPr/>
        </p:nvGrpSpPr>
        <p:grpSpPr bwMode="auto">
          <a:xfrm>
            <a:off x="2160320" y="4737226"/>
            <a:ext cx="1063625" cy="381000"/>
            <a:chOff x="0" y="2880"/>
            <a:chExt cx="627" cy="480"/>
          </a:xfrm>
        </p:grpSpPr>
        <p:sp>
          <p:nvSpPr>
            <p:cNvPr id="43" name="Rectangle 227"/>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cs typeface="Times New Roman" panose="02020603050405020304" pitchFamily="18" charset="0"/>
                </a:rPr>
                <a:t>ISBN</a:t>
              </a:r>
            </a:p>
            <a:p>
              <a:pPr>
                <a:spcBef>
                  <a:spcPct val="0"/>
                </a:spcBef>
                <a:buFontTx/>
                <a:buNone/>
              </a:pPr>
              <a:endParaRPr lang="en-US" altLang="en-US" sz="1200"/>
            </a:p>
          </p:txBody>
        </p:sp>
        <p:sp>
          <p:nvSpPr>
            <p:cNvPr id="44" name="Rectangle 228"/>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45" name="Group 229"/>
          <p:cNvGrpSpPr>
            <a:grpSpLocks/>
          </p:cNvGrpSpPr>
          <p:nvPr/>
        </p:nvGrpSpPr>
        <p:grpSpPr bwMode="auto">
          <a:xfrm>
            <a:off x="3223945" y="4737226"/>
            <a:ext cx="881063" cy="381000"/>
            <a:chOff x="627" y="2880"/>
            <a:chExt cx="598" cy="480"/>
          </a:xfrm>
        </p:grpSpPr>
        <p:sp>
          <p:nvSpPr>
            <p:cNvPr id="46" name="Rectangle 230"/>
            <p:cNvSpPr>
              <a:spLocks noChangeArrowheads="1"/>
            </p:cNvSpPr>
            <p:nvPr/>
          </p:nvSpPr>
          <p:spPr bwMode="auto">
            <a:xfrm>
              <a:off x="65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cs typeface="Times New Roman" panose="02020603050405020304" pitchFamily="18" charset="0"/>
                </a:rPr>
                <a:t>Title</a:t>
              </a:r>
            </a:p>
            <a:p>
              <a:pPr>
                <a:spcBef>
                  <a:spcPct val="0"/>
                </a:spcBef>
                <a:buFontTx/>
                <a:buNone/>
              </a:pPr>
              <a:endParaRPr lang="en-US" altLang="en-US" sz="1200"/>
            </a:p>
          </p:txBody>
        </p:sp>
        <p:sp>
          <p:nvSpPr>
            <p:cNvPr id="47" name="Rectangle 231"/>
            <p:cNvSpPr>
              <a:spLocks noChangeArrowheads="1"/>
            </p:cNvSpPr>
            <p:nvPr/>
          </p:nvSpPr>
          <p:spPr bwMode="auto">
            <a:xfrm>
              <a:off x="62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48" name="Group 238"/>
          <p:cNvGrpSpPr>
            <a:grpSpLocks/>
          </p:cNvGrpSpPr>
          <p:nvPr/>
        </p:nvGrpSpPr>
        <p:grpSpPr bwMode="auto">
          <a:xfrm>
            <a:off x="4103420" y="4737226"/>
            <a:ext cx="706438" cy="381000"/>
            <a:chOff x="4381" y="2880"/>
            <a:chExt cx="382" cy="480"/>
          </a:xfrm>
        </p:grpSpPr>
        <p:sp>
          <p:nvSpPr>
            <p:cNvPr id="49" name="Rectangle 239"/>
            <p:cNvSpPr>
              <a:spLocks noChangeArrowheads="1"/>
            </p:cNvSpPr>
            <p:nvPr/>
          </p:nvSpPr>
          <p:spPr bwMode="auto">
            <a:xfrm>
              <a:off x="4410" y="288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cs typeface="Times New Roman" panose="02020603050405020304" pitchFamily="18" charset="0"/>
                </a:rPr>
                <a:t>Price</a:t>
              </a:r>
            </a:p>
            <a:p>
              <a:pPr>
                <a:spcBef>
                  <a:spcPct val="0"/>
                </a:spcBef>
                <a:buFontTx/>
                <a:buNone/>
              </a:pPr>
              <a:endParaRPr lang="en-US" altLang="en-US" sz="1200"/>
            </a:p>
          </p:txBody>
        </p:sp>
        <p:sp>
          <p:nvSpPr>
            <p:cNvPr id="50" name="Rectangle 240"/>
            <p:cNvSpPr>
              <a:spLocks noChangeArrowheads="1"/>
            </p:cNvSpPr>
            <p:nvPr/>
          </p:nvSpPr>
          <p:spPr bwMode="auto">
            <a:xfrm>
              <a:off x="4381" y="288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sp>
        <p:nvSpPr>
          <p:cNvPr id="51" name="Rectangle 241"/>
          <p:cNvSpPr>
            <a:spLocks noChangeArrowheads="1"/>
          </p:cNvSpPr>
          <p:nvPr/>
        </p:nvSpPr>
        <p:spPr bwMode="auto">
          <a:xfrm>
            <a:off x="4922822" y="4622549"/>
            <a:ext cx="5334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defRPr sz="2400" b="1">
                <a:solidFill>
                  <a:srgbClr val="0000FF"/>
                </a:solidFill>
                <a:latin typeface="Arial" panose="020B0604020202020204" pitchFamily="34" charset="0"/>
              </a:defRPr>
            </a:lvl1pPr>
            <a:lvl2pPr marL="1100138" indent="-533400">
              <a:defRPr sz="2400" b="1">
                <a:solidFill>
                  <a:srgbClr val="0000FF"/>
                </a:solidFill>
                <a:latin typeface="Arial" panose="020B0604020202020204" pitchFamily="34" charset="0"/>
              </a:defRPr>
            </a:lvl2pPr>
            <a:lvl3pPr marL="1366838" indent="-457200">
              <a:defRPr sz="2400" b="1">
                <a:solidFill>
                  <a:srgbClr val="0000FF"/>
                </a:solidFill>
                <a:latin typeface="Arial" panose="020B0604020202020204" pitchFamily="34" charset="0"/>
              </a:defRPr>
            </a:lvl3pPr>
            <a:lvl4pPr marL="1633538" indent="-381000">
              <a:defRPr sz="2400" b="1">
                <a:solidFill>
                  <a:srgbClr val="0000FF"/>
                </a:solidFill>
                <a:latin typeface="Arial" panose="020B0604020202020204" pitchFamily="34" charset="0"/>
              </a:defRPr>
            </a:lvl4pPr>
            <a:lvl5pPr marL="1919288" indent="-381000">
              <a:defRPr sz="2400" b="1">
                <a:solidFill>
                  <a:srgbClr val="0000FF"/>
                </a:solidFill>
                <a:latin typeface="Arial" panose="020B0604020202020204" pitchFamily="34" charset="0"/>
              </a:defRPr>
            </a:lvl5pPr>
            <a:lvl6pPr marL="2376488" indent="-381000" eaLnBrk="0" fontAlgn="base" hangingPunct="0">
              <a:spcBef>
                <a:spcPct val="0"/>
              </a:spcBef>
              <a:spcAft>
                <a:spcPct val="0"/>
              </a:spcAft>
              <a:defRPr sz="2400" b="1">
                <a:solidFill>
                  <a:srgbClr val="0000FF"/>
                </a:solidFill>
                <a:latin typeface="Arial" panose="020B0604020202020204" pitchFamily="34" charset="0"/>
              </a:defRPr>
            </a:lvl6pPr>
            <a:lvl7pPr marL="2833688" indent="-381000" eaLnBrk="0" fontAlgn="base" hangingPunct="0">
              <a:spcBef>
                <a:spcPct val="0"/>
              </a:spcBef>
              <a:spcAft>
                <a:spcPct val="0"/>
              </a:spcAft>
              <a:defRPr sz="2400" b="1">
                <a:solidFill>
                  <a:srgbClr val="0000FF"/>
                </a:solidFill>
                <a:latin typeface="Arial" panose="020B0604020202020204" pitchFamily="34" charset="0"/>
              </a:defRPr>
            </a:lvl7pPr>
            <a:lvl8pPr marL="3290888" indent="-381000" eaLnBrk="0" fontAlgn="base" hangingPunct="0">
              <a:spcBef>
                <a:spcPct val="0"/>
              </a:spcBef>
              <a:spcAft>
                <a:spcPct val="0"/>
              </a:spcAft>
              <a:defRPr sz="2400" b="1">
                <a:solidFill>
                  <a:srgbClr val="0000FF"/>
                </a:solidFill>
                <a:latin typeface="Arial" panose="020B0604020202020204" pitchFamily="34" charset="0"/>
              </a:defRPr>
            </a:lvl8pPr>
            <a:lvl9pPr marL="3748088" indent="-381000" eaLnBrk="0" fontAlgn="base" hangingPunct="0">
              <a:spcBef>
                <a:spcPct val="0"/>
              </a:spcBef>
              <a:spcAft>
                <a:spcPct val="0"/>
              </a:spcAft>
              <a:defRPr sz="2400" b="1">
                <a:solidFill>
                  <a:srgbClr val="0000FF"/>
                </a:solidFill>
                <a:latin typeface="Arial" panose="020B0604020202020204" pitchFamily="34" charset="0"/>
              </a:defRPr>
            </a:lvl9pPr>
          </a:lstStyle>
          <a:p>
            <a:pPr algn="just" eaLnBrk="1" hangingPunct="1">
              <a:spcBef>
                <a:spcPct val="20000"/>
              </a:spcBef>
            </a:pPr>
            <a:r>
              <a:rPr lang="en-US" altLang="en-US" sz="2000" dirty="0">
                <a:solidFill>
                  <a:schemeClr val="tx1"/>
                </a:solidFill>
                <a:latin typeface="Arial Unicode MS" panose="020B0604020202020204" pitchFamily="34" charset="-128"/>
                <a:cs typeface="Times New Roman" panose="02020603050405020304" pitchFamily="18" charset="0"/>
              </a:rPr>
              <a:t>Table Scheme: {ISBN, Title, Price}</a:t>
            </a:r>
          </a:p>
          <a:p>
            <a:pPr algn="just" eaLnBrk="1" hangingPunct="1">
              <a:spcBef>
                <a:spcPct val="20000"/>
              </a:spcBef>
            </a:pPr>
            <a:r>
              <a:rPr lang="en-US" altLang="en-US" sz="2000" dirty="0">
                <a:solidFill>
                  <a:schemeClr val="tx1"/>
                </a:solidFill>
                <a:latin typeface="Arial Unicode MS" panose="020B0604020202020204" pitchFamily="34" charset="-128"/>
                <a:cs typeface="Times New Roman" panose="02020603050405020304" pitchFamily="18" charset="0"/>
              </a:rPr>
              <a:t>Functional Dependencies: {ISBN} </a:t>
            </a:r>
            <a:r>
              <a:rPr lang="en-US" altLang="en-US" sz="2000" dirty="0">
                <a:solidFill>
                  <a:schemeClr val="tx1"/>
                </a:solidFill>
                <a:latin typeface="Arial Unicode MS" panose="020B0604020202020204" pitchFamily="34" charset="-128"/>
                <a:cs typeface="Times New Roman" panose="02020603050405020304" pitchFamily="18" charset="0"/>
                <a:sym typeface="Wingdings" panose="05000000000000000000" pitchFamily="2" charset="2"/>
              </a:rPr>
              <a:t> {Title}</a:t>
            </a:r>
          </a:p>
          <a:p>
            <a:pPr algn="just" eaLnBrk="1" hangingPunct="1">
              <a:spcBef>
                <a:spcPct val="20000"/>
              </a:spcBef>
            </a:pPr>
            <a:r>
              <a:rPr lang="en-US" altLang="en-US" sz="2000" dirty="0">
                <a:solidFill>
                  <a:schemeClr val="tx1"/>
                </a:solidFill>
                <a:latin typeface="Arial Unicode MS" panose="020B0604020202020204" pitchFamily="34" charset="-128"/>
                <a:cs typeface="Times New Roman" panose="02020603050405020304" pitchFamily="18" charset="0"/>
                <a:sym typeface="Wingdings" panose="05000000000000000000" pitchFamily="2" charset="2"/>
              </a:rPr>
              <a:t>				    {ISBN}  {Price}</a:t>
            </a:r>
            <a:endParaRPr lang="en-US" altLang="en-US" sz="2000" dirty="0">
              <a:solidFill>
                <a:schemeClr val="tx1"/>
              </a:solidFill>
              <a:latin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34661532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25513" y="2163777"/>
            <a:ext cx="10990907" cy="3856777"/>
          </a:xfrm>
        </p:spPr>
        <p:txBody>
          <a:bodyPr>
            <a:noAutofit/>
          </a:bodyPr>
          <a:lstStyle/>
          <a:p>
            <a:r>
              <a:rPr lang="en-US" sz="2000" dirty="0">
                <a:latin typeface="Times New Roman" panose="02020603050405020304" pitchFamily="18" charset="0"/>
                <a:cs typeface="Times New Roman" panose="02020603050405020304" pitchFamily="18" charset="0"/>
              </a:rPr>
              <a:t>Performance Schema: The </a:t>
            </a:r>
            <a:r>
              <a:rPr lang="en-US" sz="2000" dirty="0" err="1">
                <a:latin typeface="Times New Roman" panose="02020603050405020304" pitchFamily="18" charset="0"/>
                <a:cs typeface="Times New Roman" panose="02020603050405020304" pitchFamily="18" charset="0"/>
              </a:rPr>
              <a:t>performance_schema</a:t>
            </a:r>
            <a:r>
              <a:rPr lang="en-US" sz="2000" dirty="0">
                <a:latin typeface="Times New Roman" panose="02020603050405020304" pitchFamily="18" charset="0"/>
                <a:cs typeface="Times New Roman" panose="02020603050405020304" pitchFamily="18" charset="0"/>
              </a:rPr>
              <a:t> database collects and stores performance-related statistics and monitoring data about the MySQL server and its operations. It provides insights into various aspects of server performance, such as query execution times, resource utilization, I/O operations, and locking activities. Database administrators use this information to analyze server performance, identify bottlenecks, and optimize resource usage.</a:t>
            </a:r>
          </a:p>
          <a:p>
            <a:r>
              <a:rPr lang="en-US" sz="2000" dirty="0">
                <a:latin typeface="Times New Roman" panose="02020603050405020304" pitchFamily="18" charset="0"/>
                <a:cs typeface="Times New Roman" panose="02020603050405020304" pitchFamily="18" charset="0"/>
              </a:rPr>
              <a:t>Sys: The sys schema is a collection of views, functions, and procedures that provide simplified access to performance-related information stored in the </a:t>
            </a:r>
            <a:r>
              <a:rPr lang="en-US" sz="2000" dirty="0" err="1">
                <a:latin typeface="Times New Roman" panose="02020603050405020304" pitchFamily="18" charset="0"/>
                <a:cs typeface="Times New Roman" panose="02020603050405020304" pitchFamily="18" charset="0"/>
              </a:rPr>
              <a:t>performance_schema</a:t>
            </a:r>
            <a:r>
              <a:rPr lang="en-US" sz="2000" dirty="0">
                <a:latin typeface="Times New Roman" panose="02020603050405020304" pitchFamily="18" charset="0"/>
                <a:cs typeface="Times New Roman" panose="02020603050405020304" pitchFamily="18" charset="0"/>
              </a:rPr>
              <a:t> and other system tables. It offers high-level insights and analysis tools for monitoring MySQL server performance, query execution, resource utilization, and system health. The sys schema enhances usability and simplifies performance analysis for database administrators and developers</a:t>
            </a:r>
            <a:endParaRPr lang="en-US" sz="2000" dirty="0"/>
          </a:p>
        </p:txBody>
      </p:sp>
    </p:spTree>
    <p:extLst>
      <p:ext uri="{BB962C8B-B14F-4D97-AF65-F5344CB8AC3E}">
        <p14:creationId xmlns:p14="http://schemas.microsoft.com/office/powerpoint/2010/main" val="105377274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97793" y="1975919"/>
            <a:ext cx="8001000" cy="457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609600" indent="-609600" algn="just">
              <a:buFontTx/>
              <a:buNone/>
            </a:pPr>
            <a:r>
              <a:rPr lang="en-US" altLang="en-US" sz="2400" b="1" dirty="0" smtClean="0">
                <a:solidFill>
                  <a:srgbClr val="CC0000"/>
                </a:solidFill>
                <a:latin typeface="Arial Unicode MS" panose="020B0604020202020204" pitchFamily="34" charset="-128"/>
                <a:cs typeface="Times New Roman" panose="02020603050405020304" pitchFamily="18" charset="0"/>
              </a:rPr>
              <a:t>Example 2</a:t>
            </a:r>
          </a:p>
        </p:txBody>
      </p:sp>
      <p:sp>
        <p:nvSpPr>
          <p:cNvPr id="5" name="Rectangle 3"/>
          <p:cNvSpPr>
            <a:spLocks noChangeArrowheads="1"/>
          </p:cNvSpPr>
          <p:nvPr/>
        </p:nvSpPr>
        <p:spPr bwMode="auto">
          <a:xfrm>
            <a:off x="106378" y="642419"/>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400" dirty="0">
                <a:solidFill>
                  <a:schemeClr val="bg1"/>
                </a:solidFill>
                <a:cs typeface="Times New Roman" panose="02020603050405020304" pitchFamily="18" charset="0"/>
              </a:rPr>
              <a:t>Functional Dependencies</a:t>
            </a:r>
          </a:p>
        </p:txBody>
      </p:sp>
      <p:grpSp>
        <p:nvGrpSpPr>
          <p:cNvPr id="6" name="Group 4"/>
          <p:cNvGrpSpPr>
            <a:grpSpLocks/>
          </p:cNvGrpSpPr>
          <p:nvPr/>
        </p:nvGrpSpPr>
        <p:grpSpPr bwMode="auto">
          <a:xfrm>
            <a:off x="210493" y="2814119"/>
            <a:ext cx="679450" cy="304800"/>
            <a:chOff x="0" y="0"/>
            <a:chExt cx="627" cy="480"/>
          </a:xfrm>
        </p:grpSpPr>
        <p:sp>
          <p:nvSpPr>
            <p:cNvPr id="7" name="Rectangle 5"/>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1</a:t>
              </a:r>
            </a:p>
            <a:p>
              <a:pPr>
                <a:spcBef>
                  <a:spcPct val="0"/>
                </a:spcBef>
                <a:buFontTx/>
                <a:buNone/>
              </a:pPr>
              <a:endParaRPr lang="en-US" altLang="en-US" sz="2400" b="0"/>
            </a:p>
          </p:txBody>
        </p:sp>
        <p:sp>
          <p:nvSpPr>
            <p:cNvPr id="8" name="Rectangle 6"/>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9" name="Group 7"/>
          <p:cNvGrpSpPr>
            <a:grpSpLocks/>
          </p:cNvGrpSpPr>
          <p:nvPr/>
        </p:nvGrpSpPr>
        <p:grpSpPr bwMode="auto">
          <a:xfrm>
            <a:off x="883593" y="2814119"/>
            <a:ext cx="987425" cy="304800"/>
            <a:chOff x="627" y="0"/>
            <a:chExt cx="598" cy="480"/>
          </a:xfrm>
        </p:grpSpPr>
        <p:sp>
          <p:nvSpPr>
            <p:cNvPr id="10" name="Rectangle 8"/>
            <p:cNvSpPr>
              <a:spLocks noChangeArrowheads="1"/>
            </p:cNvSpPr>
            <p:nvPr/>
          </p:nvSpPr>
          <p:spPr bwMode="auto">
            <a:xfrm>
              <a:off x="65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Big House</a:t>
              </a:r>
            </a:p>
            <a:p>
              <a:pPr>
                <a:spcBef>
                  <a:spcPct val="0"/>
                </a:spcBef>
                <a:buFontTx/>
                <a:buNone/>
              </a:pPr>
              <a:endParaRPr lang="en-US" altLang="en-US" sz="2400" b="0"/>
            </a:p>
          </p:txBody>
        </p:sp>
        <p:sp>
          <p:nvSpPr>
            <p:cNvPr id="11" name="Rectangle 9"/>
            <p:cNvSpPr>
              <a:spLocks noChangeArrowheads="1"/>
            </p:cNvSpPr>
            <p:nvPr/>
          </p:nvSpPr>
          <p:spPr bwMode="auto">
            <a:xfrm>
              <a:off x="62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2" name="Group 10"/>
          <p:cNvGrpSpPr>
            <a:grpSpLocks/>
          </p:cNvGrpSpPr>
          <p:nvPr/>
        </p:nvGrpSpPr>
        <p:grpSpPr bwMode="auto">
          <a:xfrm>
            <a:off x="1871018" y="2814119"/>
            <a:ext cx="1143000" cy="304800"/>
            <a:chOff x="4381" y="0"/>
            <a:chExt cx="382" cy="480"/>
          </a:xfrm>
        </p:grpSpPr>
        <p:sp>
          <p:nvSpPr>
            <p:cNvPr id="13" name="Rectangle 11"/>
            <p:cNvSpPr>
              <a:spLocks noChangeArrowheads="1"/>
            </p:cNvSpPr>
            <p:nvPr/>
          </p:nvSpPr>
          <p:spPr bwMode="auto">
            <a:xfrm>
              <a:off x="4410" y="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999-999-9999</a:t>
              </a:r>
            </a:p>
          </p:txBody>
        </p:sp>
        <p:sp>
          <p:nvSpPr>
            <p:cNvPr id="14" name="Rectangle 12"/>
            <p:cNvSpPr>
              <a:spLocks noChangeArrowheads="1"/>
            </p:cNvSpPr>
            <p:nvPr/>
          </p:nvSpPr>
          <p:spPr bwMode="auto">
            <a:xfrm>
              <a:off x="4381" y="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5" name="Group 13"/>
          <p:cNvGrpSpPr>
            <a:grpSpLocks/>
          </p:cNvGrpSpPr>
          <p:nvPr/>
        </p:nvGrpSpPr>
        <p:grpSpPr bwMode="auto">
          <a:xfrm>
            <a:off x="210493" y="3118919"/>
            <a:ext cx="679450" cy="304800"/>
            <a:chOff x="0" y="1440"/>
            <a:chExt cx="627" cy="480"/>
          </a:xfrm>
        </p:grpSpPr>
        <p:sp>
          <p:nvSpPr>
            <p:cNvPr id="16" name="Rectangle 14"/>
            <p:cNvSpPr>
              <a:spLocks noChangeArrowheads="1"/>
            </p:cNvSpPr>
            <p:nvPr/>
          </p:nvSpPr>
          <p:spPr bwMode="auto">
            <a:xfrm>
              <a:off x="29" y="144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2</a:t>
              </a:r>
            </a:p>
            <a:p>
              <a:pPr>
                <a:spcBef>
                  <a:spcPct val="0"/>
                </a:spcBef>
                <a:buFontTx/>
                <a:buNone/>
              </a:pPr>
              <a:endParaRPr lang="en-US" altLang="en-US" sz="2400" b="0"/>
            </a:p>
          </p:txBody>
        </p:sp>
        <p:sp>
          <p:nvSpPr>
            <p:cNvPr id="17" name="Rectangle 15"/>
            <p:cNvSpPr>
              <a:spLocks noChangeArrowheads="1"/>
            </p:cNvSpPr>
            <p:nvPr/>
          </p:nvSpPr>
          <p:spPr bwMode="auto">
            <a:xfrm>
              <a:off x="0" y="144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8" name="Group 16"/>
          <p:cNvGrpSpPr>
            <a:grpSpLocks/>
          </p:cNvGrpSpPr>
          <p:nvPr/>
        </p:nvGrpSpPr>
        <p:grpSpPr bwMode="auto">
          <a:xfrm>
            <a:off x="883593" y="3118919"/>
            <a:ext cx="987425" cy="304800"/>
            <a:chOff x="627" y="1440"/>
            <a:chExt cx="598" cy="480"/>
          </a:xfrm>
        </p:grpSpPr>
        <p:sp>
          <p:nvSpPr>
            <p:cNvPr id="19" name="Rectangle 17"/>
            <p:cNvSpPr>
              <a:spLocks noChangeArrowheads="1"/>
            </p:cNvSpPr>
            <p:nvPr/>
          </p:nvSpPr>
          <p:spPr bwMode="auto">
            <a:xfrm>
              <a:off x="65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Small House</a:t>
              </a:r>
            </a:p>
            <a:p>
              <a:pPr>
                <a:spcBef>
                  <a:spcPct val="0"/>
                </a:spcBef>
                <a:buFontTx/>
                <a:buNone/>
              </a:pPr>
              <a:endParaRPr lang="en-US" altLang="en-US" sz="2400" b="0"/>
            </a:p>
          </p:txBody>
        </p:sp>
        <p:sp>
          <p:nvSpPr>
            <p:cNvPr id="20" name="Rectangle 18"/>
            <p:cNvSpPr>
              <a:spLocks noChangeArrowheads="1"/>
            </p:cNvSpPr>
            <p:nvPr/>
          </p:nvSpPr>
          <p:spPr bwMode="auto">
            <a:xfrm>
              <a:off x="62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21" name="Group 19"/>
          <p:cNvGrpSpPr>
            <a:grpSpLocks/>
          </p:cNvGrpSpPr>
          <p:nvPr/>
        </p:nvGrpSpPr>
        <p:grpSpPr bwMode="auto">
          <a:xfrm>
            <a:off x="1871018" y="3118919"/>
            <a:ext cx="1143000" cy="304800"/>
            <a:chOff x="4381" y="1440"/>
            <a:chExt cx="382" cy="480"/>
          </a:xfrm>
        </p:grpSpPr>
        <p:sp>
          <p:nvSpPr>
            <p:cNvPr id="22" name="Rectangle 20"/>
            <p:cNvSpPr>
              <a:spLocks noChangeArrowheads="1"/>
            </p:cNvSpPr>
            <p:nvPr/>
          </p:nvSpPr>
          <p:spPr bwMode="auto">
            <a:xfrm>
              <a:off x="4410" y="144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123-456-7890</a:t>
              </a:r>
            </a:p>
            <a:p>
              <a:pPr>
                <a:spcBef>
                  <a:spcPct val="0"/>
                </a:spcBef>
                <a:buFontTx/>
                <a:buNone/>
              </a:pPr>
              <a:endParaRPr lang="en-US" altLang="en-US" sz="2400" b="0"/>
            </a:p>
          </p:txBody>
        </p:sp>
        <p:sp>
          <p:nvSpPr>
            <p:cNvPr id="23" name="Rectangle 21"/>
            <p:cNvSpPr>
              <a:spLocks noChangeArrowheads="1"/>
            </p:cNvSpPr>
            <p:nvPr/>
          </p:nvSpPr>
          <p:spPr bwMode="auto">
            <a:xfrm>
              <a:off x="4381" y="144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24" name="Group 22"/>
          <p:cNvGrpSpPr>
            <a:grpSpLocks/>
          </p:cNvGrpSpPr>
          <p:nvPr/>
        </p:nvGrpSpPr>
        <p:grpSpPr bwMode="auto">
          <a:xfrm>
            <a:off x="210493" y="3423719"/>
            <a:ext cx="679450" cy="304800"/>
            <a:chOff x="0" y="2400"/>
            <a:chExt cx="627" cy="480"/>
          </a:xfrm>
        </p:grpSpPr>
        <p:sp>
          <p:nvSpPr>
            <p:cNvPr id="25" name="Rectangle 23"/>
            <p:cNvSpPr>
              <a:spLocks noChangeArrowheads="1"/>
            </p:cNvSpPr>
            <p:nvPr/>
          </p:nvSpPr>
          <p:spPr bwMode="auto">
            <a:xfrm>
              <a:off x="29" y="240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3</a:t>
              </a:r>
            </a:p>
            <a:p>
              <a:pPr>
                <a:spcBef>
                  <a:spcPct val="0"/>
                </a:spcBef>
                <a:buFontTx/>
                <a:buNone/>
              </a:pPr>
              <a:endParaRPr lang="en-US" altLang="en-US" sz="2400" b="0"/>
            </a:p>
          </p:txBody>
        </p:sp>
        <p:sp>
          <p:nvSpPr>
            <p:cNvPr id="26" name="Rectangle 24"/>
            <p:cNvSpPr>
              <a:spLocks noChangeArrowheads="1"/>
            </p:cNvSpPr>
            <p:nvPr/>
          </p:nvSpPr>
          <p:spPr bwMode="auto">
            <a:xfrm>
              <a:off x="0" y="240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27" name="Group 25"/>
          <p:cNvGrpSpPr>
            <a:grpSpLocks/>
          </p:cNvGrpSpPr>
          <p:nvPr/>
        </p:nvGrpSpPr>
        <p:grpSpPr bwMode="auto">
          <a:xfrm>
            <a:off x="883593" y="3423719"/>
            <a:ext cx="987425" cy="304800"/>
            <a:chOff x="627" y="2400"/>
            <a:chExt cx="598" cy="480"/>
          </a:xfrm>
        </p:grpSpPr>
        <p:sp>
          <p:nvSpPr>
            <p:cNvPr id="28" name="Rectangle 26"/>
            <p:cNvSpPr>
              <a:spLocks noChangeArrowheads="1"/>
            </p:cNvSpPr>
            <p:nvPr/>
          </p:nvSpPr>
          <p:spPr bwMode="auto">
            <a:xfrm>
              <a:off x="656" y="240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Alpha Press</a:t>
              </a:r>
            </a:p>
            <a:p>
              <a:pPr>
                <a:spcBef>
                  <a:spcPct val="0"/>
                </a:spcBef>
                <a:buFontTx/>
                <a:buNone/>
              </a:pPr>
              <a:endParaRPr lang="en-US" altLang="en-US" sz="2400" b="0"/>
            </a:p>
          </p:txBody>
        </p:sp>
        <p:sp>
          <p:nvSpPr>
            <p:cNvPr id="29" name="Rectangle 27"/>
            <p:cNvSpPr>
              <a:spLocks noChangeArrowheads="1"/>
            </p:cNvSpPr>
            <p:nvPr/>
          </p:nvSpPr>
          <p:spPr bwMode="auto">
            <a:xfrm>
              <a:off x="627" y="240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30" name="Group 28"/>
          <p:cNvGrpSpPr>
            <a:grpSpLocks/>
          </p:cNvGrpSpPr>
          <p:nvPr/>
        </p:nvGrpSpPr>
        <p:grpSpPr bwMode="auto">
          <a:xfrm>
            <a:off x="1871018" y="3423719"/>
            <a:ext cx="1143000" cy="304800"/>
            <a:chOff x="4381" y="2400"/>
            <a:chExt cx="382" cy="480"/>
          </a:xfrm>
        </p:grpSpPr>
        <p:sp>
          <p:nvSpPr>
            <p:cNvPr id="31" name="Rectangle 29"/>
            <p:cNvSpPr>
              <a:spLocks noChangeArrowheads="1"/>
            </p:cNvSpPr>
            <p:nvPr/>
          </p:nvSpPr>
          <p:spPr bwMode="auto">
            <a:xfrm>
              <a:off x="4410" y="240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111-111-1111</a:t>
              </a:r>
            </a:p>
            <a:p>
              <a:pPr>
                <a:spcBef>
                  <a:spcPct val="0"/>
                </a:spcBef>
                <a:buFontTx/>
                <a:buNone/>
              </a:pPr>
              <a:endParaRPr lang="en-US" altLang="en-US" sz="2400" b="0"/>
            </a:p>
          </p:txBody>
        </p:sp>
        <p:sp>
          <p:nvSpPr>
            <p:cNvPr id="32" name="Rectangle 30"/>
            <p:cNvSpPr>
              <a:spLocks noChangeArrowheads="1"/>
            </p:cNvSpPr>
            <p:nvPr/>
          </p:nvSpPr>
          <p:spPr bwMode="auto">
            <a:xfrm>
              <a:off x="4381" y="240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33" name="Group 40"/>
          <p:cNvGrpSpPr>
            <a:grpSpLocks/>
          </p:cNvGrpSpPr>
          <p:nvPr/>
        </p:nvGrpSpPr>
        <p:grpSpPr bwMode="auto">
          <a:xfrm>
            <a:off x="197793" y="2509319"/>
            <a:ext cx="679450" cy="304800"/>
            <a:chOff x="0" y="2880"/>
            <a:chExt cx="627" cy="480"/>
          </a:xfrm>
        </p:grpSpPr>
        <p:sp>
          <p:nvSpPr>
            <p:cNvPr id="34" name="Rectangle 41"/>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cs typeface="Times New Roman" panose="02020603050405020304" pitchFamily="18" charset="0"/>
                </a:rPr>
                <a:t>PubID</a:t>
              </a:r>
            </a:p>
            <a:p>
              <a:pPr>
                <a:spcBef>
                  <a:spcPct val="0"/>
                </a:spcBef>
                <a:buFontTx/>
                <a:buNone/>
              </a:pPr>
              <a:endParaRPr lang="en-US" altLang="en-US" sz="1200"/>
            </a:p>
          </p:txBody>
        </p:sp>
        <p:sp>
          <p:nvSpPr>
            <p:cNvPr id="35" name="Rectangle 42"/>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36" name="Group 43"/>
          <p:cNvGrpSpPr>
            <a:grpSpLocks/>
          </p:cNvGrpSpPr>
          <p:nvPr/>
        </p:nvGrpSpPr>
        <p:grpSpPr bwMode="auto">
          <a:xfrm>
            <a:off x="880418" y="2509319"/>
            <a:ext cx="987425" cy="304800"/>
            <a:chOff x="627" y="2880"/>
            <a:chExt cx="598" cy="480"/>
          </a:xfrm>
        </p:grpSpPr>
        <p:sp>
          <p:nvSpPr>
            <p:cNvPr id="37" name="Rectangle 44"/>
            <p:cNvSpPr>
              <a:spLocks noChangeArrowheads="1"/>
            </p:cNvSpPr>
            <p:nvPr/>
          </p:nvSpPr>
          <p:spPr bwMode="auto">
            <a:xfrm>
              <a:off x="65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cs typeface="Times New Roman" panose="02020603050405020304" pitchFamily="18" charset="0"/>
                </a:rPr>
                <a:t>PubName</a:t>
              </a:r>
            </a:p>
            <a:p>
              <a:pPr>
                <a:spcBef>
                  <a:spcPct val="0"/>
                </a:spcBef>
                <a:buFontTx/>
                <a:buNone/>
              </a:pPr>
              <a:endParaRPr lang="en-US" altLang="en-US" sz="1200"/>
            </a:p>
          </p:txBody>
        </p:sp>
        <p:sp>
          <p:nvSpPr>
            <p:cNvPr id="38" name="Rectangle 45"/>
            <p:cNvSpPr>
              <a:spLocks noChangeArrowheads="1"/>
            </p:cNvSpPr>
            <p:nvPr/>
          </p:nvSpPr>
          <p:spPr bwMode="auto">
            <a:xfrm>
              <a:off x="62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39" name="Group 46"/>
          <p:cNvGrpSpPr>
            <a:grpSpLocks/>
          </p:cNvGrpSpPr>
          <p:nvPr/>
        </p:nvGrpSpPr>
        <p:grpSpPr bwMode="auto">
          <a:xfrm>
            <a:off x="1869431" y="2509319"/>
            <a:ext cx="1143000" cy="304800"/>
            <a:chOff x="4381" y="2880"/>
            <a:chExt cx="382" cy="480"/>
          </a:xfrm>
        </p:grpSpPr>
        <p:sp>
          <p:nvSpPr>
            <p:cNvPr id="40" name="Rectangle 47"/>
            <p:cNvSpPr>
              <a:spLocks noChangeArrowheads="1"/>
            </p:cNvSpPr>
            <p:nvPr/>
          </p:nvSpPr>
          <p:spPr bwMode="auto">
            <a:xfrm>
              <a:off x="4410" y="288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cs typeface="Times New Roman" panose="02020603050405020304" pitchFamily="18" charset="0"/>
                </a:rPr>
                <a:t>PubPhone</a:t>
              </a:r>
            </a:p>
            <a:p>
              <a:pPr>
                <a:spcBef>
                  <a:spcPct val="0"/>
                </a:spcBef>
                <a:buFontTx/>
                <a:buNone/>
              </a:pPr>
              <a:endParaRPr lang="en-US" altLang="en-US" sz="1200"/>
            </a:p>
          </p:txBody>
        </p:sp>
        <p:sp>
          <p:nvSpPr>
            <p:cNvPr id="41" name="Rectangle 48"/>
            <p:cNvSpPr>
              <a:spLocks noChangeArrowheads="1"/>
            </p:cNvSpPr>
            <p:nvPr/>
          </p:nvSpPr>
          <p:spPr bwMode="auto">
            <a:xfrm>
              <a:off x="4381" y="288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sp>
        <p:nvSpPr>
          <p:cNvPr id="42" name="Rectangle 49"/>
          <p:cNvSpPr>
            <a:spLocks noChangeArrowheads="1"/>
          </p:cNvSpPr>
          <p:nvPr/>
        </p:nvSpPr>
        <p:spPr bwMode="auto">
          <a:xfrm>
            <a:off x="3182292" y="2427461"/>
            <a:ext cx="674030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defRPr sz="2400" b="1">
                <a:solidFill>
                  <a:srgbClr val="0000FF"/>
                </a:solidFill>
                <a:latin typeface="Arial" panose="020B0604020202020204" pitchFamily="34" charset="0"/>
              </a:defRPr>
            </a:lvl1pPr>
            <a:lvl2pPr marL="1100138" indent="-533400">
              <a:defRPr sz="2400" b="1">
                <a:solidFill>
                  <a:srgbClr val="0000FF"/>
                </a:solidFill>
                <a:latin typeface="Arial" panose="020B0604020202020204" pitchFamily="34" charset="0"/>
              </a:defRPr>
            </a:lvl2pPr>
            <a:lvl3pPr marL="1366838" indent="-457200">
              <a:defRPr sz="2400" b="1">
                <a:solidFill>
                  <a:srgbClr val="0000FF"/>
                </a:solidFill>
                <a:latin typeface="Arial" panose="020B0604020202020204" pitchFamily="34" charset="0"/>
              </a:defRPr>
            </a:lvl3pPr>
            <a:lvl4pPr marL="1633538" indent="-381000">
              <a:defRPr sz="2400" b="1">
                <a:solidFill>
                  <a:srgbClr val="0000FF"/>
                </a:solidFill>
                <a:latin typeface="Arial" panose="020B0604020202020204" pitchFamily="34" charset="0"/>
              </a:defRPr>
            </a:lvl4pPr>
            <a:lvl5pPr marL="1919288" indent="-381000">
              <a:defRPr sz="2400" b="1">
                <a:solidFill>
                  <a:srgbClr val="0000FF"/>
                </a:solidFill>
                <a:latin typeface="Arial" panose="020B0604020202020204" pitchFamily="34" charset="0"/>
              </a:defRPr>
            </a:lvl5pPr>
            <a:lvl6pPr marL="2376488" indent="-381000" eaLnBrk="0" fontAlgn="base" hangingPunct="0">
              <a:spcBef>
                <a:spcPct val="0"/>
              </a:spcBef>
              <a:spcAft>
                <a:spcPct val="0"/>
              </a:spcAft>
              <a:defRPr sz="2400" b="1">
                <a:solidFill>
                  <a:srgbClr val="0000FF"/>
                </a:solidFill>
                <a:latin typeface="Arial" panose="020B0604020202020204" pitchFamily="34" charset="0"/>
              </a:defRPr>
            </a:lvl6pPr>
            <a:lvl7pPr marL="2833688" indent="-381000" eaLnBrk="0" fontAlgn="base" hangingPunct="0">
              <a:spcBef>
                <a:spcPct val="0"/>
              </a:spcBef>
              <a:spcAft>
                <a:spcPct val="0"/>
              </a:spcAft>
              <a:defRPr sz="2400" b="1">
                <a:solidFill>
                  <a:srgbClr val="0000FF"/>
                </a:solidFill>
                <a:latin typeface="Arial" panose="020B0604020202020204" pitchFamily="34" charset="0"/>
              </a:defRPr>
            </a:lvl7pPr>
            <a:lvl8pPr marL="3290888" indent="-381000" eaLnBrk="0" fontAlgn="base" hangingPunct="0">
              <a:spcBef>
                <a:spcPct val="0"/>
              </a:spcBef>
              <a:spcAft>
                <a:spcPct val="0"/>
              </a:spcAft>
              <a:defRPr sz="2400" b="1">
                <a:solidFill>
                  <a:srgbClr val="0000FF"/>
                </a:solidFill>
                <a:latin typeface="Arial" panose="020B0604020202020204" pitchFamily="34" charset="0"/>
              </a:defRPr>
            </a:lvl8pPr>
            <a:lvl9pPr marL="3748088" indent="-381000" eaLnBrk="0" fontAlgn="base" hangingPunct="0">
              <a:spcBef>
                <a:spcPct val="0"/>
              </a:spcBef>
              <a:spcAft>
                <a:spcPct val="0"/>
              </a:spcAft>
              <a:defRPr sz="2400" b="1">
                <a:solidFill>
                  <a:srgbClr val="0000FF"/>
                </a:solidFill>
                <a:latin typeface="Arial" panose="020B0604020202020204" pitchFamily="34" charset="0"/>
              </a:defRPr>
            </a:lvl9pPr>
          </a:lstStyle>
          <a:p>
            <a:pPr algn="just" eaLnBrk="1" hangingPunct="1">
              <a:spcBef>
                <a:spcPct val="20000"/>
              </a:spcBef>
            </a:pPr>
            <a:r>
              <a:rPr lang="en-US" altLang="en-US" sz="2000" dirty="0">
                <a:solidFill>
                  <a:schemeClr val="tx1"/>
                </a:solidFill>
                <a:latin typeface="Arial Unicode MS" panose="020B0604020202020204" pitchFamily="34" charset="-128"/>
                <a:cs typeface="Times New Roman" panose="02020603050405020304" pitchFamily="18" charset="0"/>
              </a:rPr>
              <a:t>Table Scheme: {</a:t>
            </a:r>
            <a:r>
              <a:rPr lang="en-US" altLang="en-US" sz="2000" dirty="0" err="1">
                <a:solidFill>
                  <a:schemeClr val="tx1"/>
                </a:solidFill>
                <a:latin typeface="Arial Unicode MS" panose="020B0604020202020204" pitchFamily="34" charset="-128"/>
                <a:cs typeface="Times New Roman" panose="02020603050405020304" pitchFamily="18" charset="0"/>
              </a:rPr>
              <a:t>PubID</a:t>
            </a:r>
            <a:r>
              <a:rPr lang="en-US" altLang="en-US" sz="2000" dirty="0">
                <a:solidFill>
                  <a:schemeClr val="tx1"/>
                </a:solidFill>
                <a:latin typeface="Arial Unicode MS" panose="020B0604020202020204" pitchFamily="34" charset="-128"/>
                <a:cs typeface="Times New Roman" panose="02020603050405020304" pitchFamily="18" charset="0"/>
              </a:rPr>
              <a:t>, </a:t>
            </a:r>
            <a:r>
              <a:rPr lang="en-US" altLang="en-US" sz="2000" dirty="0" err="1">
                <a:solidFill>
                  <a:schemeClr val="tx1"/>
                </a:solidFill>
                <a:latin typeface="Arial Unicode MS" panose="020B0604020202020204" pitchFamily="34" charset="-128"/>
                <a:cs typeface="Times New Roman" panose="02020603050405020304" pitchFamily="18" charset="0"/>
              </a:rPr>
              <a:t>PubName</a:t>
            </a:r>
            <a:r>
              <a:rPr lang="en-US" altLang="en-US" sz="2000" dirty="0">
                <a:solidFill>
                  <a:schemeClr val="tx1"/>
                </a:solidFill>
                <a:latin typeface="Arial Unicode MS" panose="020B0604020202020204" pitchFamily="34" charset="-128"/>
                <a:cs typeface="Times New Roman" panose="02020603050405020304" pitchFamily="18" charset="0"/>
              </a:rPr>
              <a:t>, </a:t>
            </a:r>
            <a:r>
              <a:rPr lang="en-US" altLang="en-US" sz="2000" dirty="0" err="1">
                <a:solidFill>
                  <a:schemeClr val="tx1"/>
                </a:solidFill>
                <a:latin typeface="Arial Unicode MS" panose="020B0604020202020204" pitchFamily="34" charset="-128"/>
                <a:cs typeface="Times New Roman" panose="02020603050405020304" pitchFamily="18" charset="0"/>
              </a:rPr>
              <a:t>PubPhone</a:t>
            </a:r>
            <a:r>
              <a:rPr lang="en-US" altLang="en-US" sz="2000" dirty="0">
                <a:solidFill>
                  <a:schemeClr val="tx1"/>
                </a:solidFill>
                <a:latin typeface="Arial Unicode MS" panose="020B0604020202020204" pitchFamily="34" charset="-128"/>
                <a:cs typeface="Times New Roman" panose="02020603050405020304" pitchFamily="18" charset="0"/>
              </a:rPr>
              <a:t>}</a:t>
            </a:r>
          </a:p>
          <a:p>
            <a:pPr algn="just" eaLnBrk="1" hangingPunct="1">
              <a:spcBef>
                <a:spcPct val="20000"/>
              </a:spcBef>
            </a:pPr>
            <a:r>
              <a:rPr lang="en-US" altLang="en-US" sz="2000" dirty="0">
                <a:solidFill>
                  <a:schemeClr val="tx1"/>
                </a:solidFill>
                <a:latin typeface="Arial Unicode MS" panose="020B0604020202020204" pitchFamily="34" charset="-128"/>
                <a:cs typeface="Times New Roman" panose="02020603050405020304" pitchFamily="18" charset="0"/>
              </a:rPr>
              <a:t>Functional Dependencies: {</a:t>
            </a:r>
            <a:r>
              <a:rPr lang="en-US" altLang="en-US" sz="2000" dirty="0" err="1">
                <a:solidFill>
                  <a:schemeClr val="tx1"/>
                </a:solidFill>
                <a:latin typeface="Arial Unicode MS" panose="020B0604020202020204" pitchFamily="34" charset="-128"/>
                <a:cs typeface="Times New Roman" panose="02020603050405020304" pitchFamily="18" charset="0"/>
              </a:rPr>
              <a:t>PubId</a:t>
            </a:r>
            <a:r>
              <a:rPr lang="en-US" altLang="en-US" sz="2000" dirty="0">
                <a:solidFill>
                  <a:schemeClr val="tx1"/>
                </a:solidFill>
                <a:latin typeface="Arial Unicode MS" panose="020B0604020202020204" pitchFamily="34" charset="-128"/>
                <a:cs typeface="Times New Roman" panose="02020603050405020304" pitchFamily="18" charset="0"/>
              </a:rPr>
              <a:t>} </a:t>
            </a:r>
            <a:r>
              <a:rPr lang="en-US" altLang="en-US" sz="2000" dirty="0">
                <a:solidFill>
                  <a:schemeClr val="tx1"/>
                </a:solidFill>
                <a:latin typeface="Arial Unicode MS" panose="020B0604020202020204" pitchFamily="34" charset="-128"/>
                <a:cs typeface="Times New Roman" panose="02020603050405020304" pitchFamily="18" charset="0"/>
                <a:sym typeface="Wingdings" panose="05000000000000000000" pitchFamily="2" charset="2"/>
              </a:rPr>
              <a:t> {</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anose="05000000000000000000" pitchFamily="2" charset="2"/>
              </a:rPr>
              <a:t>PubPhone</a:t>
            </a:r>
            <a:r>
              <a:rPr lang="en-US" altLang="en-US" sz="2000" dirty="0">
                <a:solidFill>
                  <a:schemeClr val="tx1"/>
                </a:solidFill>
                <a:latin typeface="Arial Unicode MS" panose="020B0604020202020204" pitchFamily="34" charset="-128"/>
                <a:cs typeface="Times New Roman" panose="02020603050405020304" pitchFamily="18" charset="0"/>
                <a:sym typeface="Wingdings" panose="05000000000000000000" pitchFamily="2" charset="2"/>
              </a:rPr>
              <a:t>}</a:t>
            </a:r>
          </a:p>
          <a:p>
            <a:pPr algn="just" eaLnBrk="1" hangingPunct="1">
              <a:spcBef>
                <a:spcPct val="20000"/>
              </a:spcBef>
            </a:pPr>
            <a:r>
              <a:rPr lang="en-US" altLang="en-US" sz="2000" dirty="0">
                <a:solidFill>
                  <a:schemeClr val="tx1"/>
                </a:solidFill>
                <a:latin typeface="Arial Unicode MS" panose="020B0604020202020204" pitchFamily="34" charset="-128"/>
                <a:cs typeface="Times New Roman" panose="02020603050405020304" pitchFamily="18" charset="0"/>
                <a:sym typeface="Wingdings" panose="05000000000000000000" pitchFamily="2" charset="2"/>
              </a:rPr>
              <a:t>				    {</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anose="05000000000000000000" pitchFamily="2" charset="2"/>
              </a:rPr>
              <a:t>PubId</a:t>
            </a:r>
            <a:r>
              <a:rPr lang="en-US" altLang="en-US" sz="2000" dirty="0">
                <a:solidFill>
                  <a:schemeClr val="tx1"/>
                </a:solidFill>
                <a:latin typeface="Arial Unicode MS" panose="020B0604020202020204" pitchFamily="34" charset="-128"/>
                <a:cs typeface="Times New Roman" panose="02020603050405020304" pitchFamily="18" charset="0"/>
                <a:sym typeface="Wingdings" panose="05000000000000000000" pitchFamily="2" charset="2"/>
              </a:rPr>
              <a:t>}  {</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anose="05000000000000000000" pitchFamily="2" charset="2"/>
              </a:rPr>
              <a:t>PubName</a:t>
            </a:r>
            <a:r>
              <a:rPr lang="en-US" altLang="en-US" sz="2000" dirty="0">
                <a:solidFill>
                  <a:schemeClr val="tx1"/>
                </a:solidFill>
                <a:latin typeface="Arial Unicode MS" panose="020B0604020202020204" pitchFamily="34" charset="-128"/>
                <a:cs typeface="Times New Roman" panose="02020603050405020304" pitchFamily="18" charset="0"/>
                <a:sym typeface="Wingdings" panose="05000000000000000000" pitchFamily="2" charset="2"/>
              </a:rPr>
              <a:t>}</a:t>
            </a:r>
          </a:p>
          <a:p>
            <a:pPr algn="just" eaLnBrk="1" hangingPunct="1">
              <a:spcBef>
                <a:spcPct val="20000"/>
              </a:spcBef>
            </a:pPr>
            <a:r>
              <a:rPr lang="en-US" altLang="en-US" sz="2000" dirty="0">
                <a:solidFill>
                  <a:schemeClr val="tx1"/>
                </a:solidFill>
                <a:latin typeface="Arial Unicode MS" panose="020B0604020202020204" pitchFamily="34" charset="-128"/>
                <a:cs typeface="Times New Roman" panose="02020603050405020304" pitchFamily="18" charset="0"/>
                <a:sym typeface="Wingdings" panose="05000000000000000000" pitchFamily="2" charset="2"/>
              </a:rPr>
              <a:t>		     {</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anose="05000000000000000000" pitchFamily="2" charset="2"/>
              </a:rPr>
              <a:t>PubName</a:t>
            </a:r>
            <a:r>
              <a:rPr lang="en-US" altLang="en-US" sz="2000" dirty="0">
                <a:solidFill>
                  <a:schemeClr val="tx1"/>
                </a:solidFill>
                <a:latin typeface="Arial Unicode MS" panose="020B0604020202020204" pitchFamily="34" charset="-128"/>
                <a:cs typeface="Times New Roman" panose="02020603050405020304" pitchFamily="18" charset="0"/>
                <a:sym typeface="Wingdings" panose="05000000000000000000" pitchFamily="2" charset="2"/>
              </a:rPr>
              <a:t>, </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anose="05000000000000000000" pitchFamily="2" charset="2"/>
              </a:rPr>
              <a:t>PubPhone</a:t>
            </a:r>
            <a:r>
              <a:rPr lang="en-US" altLang="en-US" sz="2000" dirty="0">
                <a:solidFill>
                  <a:schemeClr val="tx1"/>
                </a:solidFill>
                <a:latin typeface="Arial Unicode MS" panose="020B0604020202020204" pitchFamily="34" charset="-128"/>
                <a:cs typeface="Times New Roman" panose="02020603050405020304" pitchFamily="18" charset="0"/>
                <a:sym typeface="Wingdings" panose="05000000000000000000" pitchFamily="2" charset="2"/>
              </a:rPr>
              <a:t>}  {</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anose="05000000000000000000" pitchFamily="2" charset="2"/>
              </a:rPr>
              <a:t>PubID</a:t>
            </a:r>
            <a:r>
              <a:rPr lang="en-US" altLang="en-US" sz="2000" dirty="0">
                <a:solidFill>
                  <a:schemeClr val="tx1"/>
                </a:solidFill>
                <a:latin typeface="Arial Unicode MS" panose="020B0604020202020204" pitchFamily="34" charset="-128"/>
                <a:cs typeface="Times New Roman" panose="02020603050405020304" pitchFamily="18" charset="0"/>
                <a:sym typeface="Wingdings" panose="05000000000000000000" pitchFamily="2" charset="2"/>
              </a:rPr>
              <a:t>}</a:t>
            </a:r>
            <a:endParaRPr lang="en-US" altLang="en-US" sz="2000" dirty="0">
              <a:solidFill>
                <a:schemeClr val="tx1"/>
              </a:solidFill>
              <a:latin typeface="Arial Unicode MS" panose="020B0604020202020204" pitchFamily="34" charset="-128"/>
              <a:cs typeface="Times New Roman" panose="02020603050405020304" pitchFamily="18" charset="0"/>
            </a:endParaRPr>
          </a:p>
        </p:txBody>
      </p:sp>
      <p:grpSp>
        <p:nvGrpSpPr>
          <p:cNvPr id="43" name="Group 50"/>
          <p:cNvGrpSpPr>
            <a:grpSpLocks/>
          </p:cNvGrpSpPr>
          <p:nvPr/>
        </p:nvGrpSpPr>
        <p:grpSpPr bwMode="auto">
          <a:xfrm>
            <a:off x="291456" y="4293229"/>
            <a:ext cx="663575" cy="304800"/>
            <a:chOff x="0" y="2880"/>
            <a:chExt cx="627" cy="480"/>
          </a:xfrm>
        </p:grpSpPr>
        <p:sp>
          <p:nvSpPr>
            <p:cNvPr id="44" name="Rectangle 51"/>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cs typeface="Times New Roman" panose="02020603050405020304" pitchFamily="18" charset="0"/>
                </a:rPr>
                <a:t>AuID</a:t>
              </a:r>
            </a:p>
            <a:p>
              <a:pPr>
                <a:spcBef>
                  <a:spcPct val="0"/>
                </a:spcBef>
                <a:buFontTx/>
                <a:buNone/>
              </a:pPr>
              <a:endParaRPr lang="en-US" altLang="en-US" sz="1200"/>
            </a:p>
          </p:txBody>
        </p:sp>
        <p:sp>
          <p:nvSpPr>
            <p:cNvPr id="45" name="Rectangle 52"/>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46" name="Group 53"/>
          <p:cNvGrpSpPr>
            <a:grpSpLocks/>
          </p:cNvGrpSpPr>
          <p:nvPr/>
        </p:nvGrpSpPr>
        <p:grpSpPr bwMode="auto">
          <a:xfrm>
            <a:off x="956618" y="4293229"/>
            <a:ext cx="911225" cy="304800"/>
            <a:chOff x="1549" y="2880"/>
            <a:chExt cx="548" cy="480"/>
          </a:xfrm>
        </p:grpSpPr>
        <p:sp>
          <p:nvSpPr>
            <p:cNvPr id="47" name="Rectangle 54"/>
            <p:cNvSpPr>
              <a:spLocks noChangeArrowheads="1"/>
            </p:cNvSpPr>
            <p:nvPr/>
          </p:nvSpPr>
          <p:spPr bwMode="auto">
            <a:xfrm>
              <a:off x="1578" y="288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cs typeface="Times New Roman" panose="02020603050405020304" pitchFamily="18" charset="0"/>
                </a:rPr>
                <a:t>AuName</a:t>
              </a:r>
            </a:p>
            <a:p>
              <a:pPr>
                <a:spcBef>
                  <a:spcPct val="0"/>
                </a:spcBef>
                <a:buFontTx/>
                <a:buNone/>
              </a:pPr>
              <a:endParaRPr lang="en-US" altLang="en-US" sz="1200"/>
            </a:p>
          </p:txBody>
        </p:sp>
        <p:sp>
          <p:nvSpPr>
            <p:cNvPr id="48" name="Rectangle 55"/>
            <p:cNvSpPr>
              <a:spLocks noChangeArrowheads="1"/>
            </p:cNvSpPr>
            <p:nvPr/>
          </p:nvSpPr>
          <p:spPr bwMode="auto">
            <a:xfrm>
              <a:off x="1549" y="288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49" name="Group 56"/>
          <p:cNvGrpSpPr>
            <a:grpSpLocks/>
          </p:cNvGrpSpPr>
          <p:nvPr/>
        </p:nvGrpSpPr>
        <p:grpSpPr bwMode="auto">
          <a:xfrm>
            <a:off x="1871018" y="4293229"/>
            <a:ext cx="1087438" cy="304800"/>
            <a:chOff x="2097" y="2880"/>
            <a:chExt cx="598" cy="480"/>
          </a:xfrm>
        </p:grpSpPr>
        <p:sp>
          <p:nvSpPr>
            <p:cNvPr id="50" name="Rectangle 57"/>
            <p:cNvSpPr>
              <a:spLocks noChangeArrowheads="1"/>
            </p:cNvSpPr>
            <p:nvPr/>
          </p:nvSpPr>
          <p:spPr bwMode="auto">
            <a:xfrm>
              <a:off x="212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cs typeface="Times New Roman" panose="02020603050405020304" pitchFamily="18" charset="0"/>
                </a:rPr>
                <a:t>AuPhone</a:t>
              </a:r>
            </a:p>
            <a:p>
              <a:pPr>
                <a:spcBef>
                  <a:spcPct val="0"/>
                </a:spcBef>
                <a:buFontTx/>
                <a:buNone/>
              </a:pPr>
              <a:endParaRPr lang="en-US" altLang="en-US" sz="1200"/>
            </a:p>
          </p:txBody>
        </p:sp>
        <p:sp>
          <p:nvSpPr>
            <p:cNvPr id="51" name="Rectangle 58"/>
            <p:cNvSpPr>
              <a:spLocks noChangeArrowheads="1"/>
            </p:cNvSpPr>
            <p:nvPr/>
          </p:nvSpPr>
          <p:spPr bwMode="auto">
            <a:xfrm>
              <a:off x="209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52" name="Group 59"/>
          <p:cNvGrpSpPr>
            <a:grpSpLocks/>
          </p:cNvGrpSpPr>
          <p:nvPr/>
        </p:nvGrpSpPr>
        <p:grpSpPr bwMode="auto">
          <a:xfrm>
            <a:off x="291456" y="6122029"/>
            <a:ext cx="663575" cy="304800"/>
            <a:chOff x="0" y="2400"/>
            <a:chExt cx="627" cy="480"/>
          </a:xfrm>
        </p:grpSpPr>
        <p:sp>
          <p:nvSpPr>
            <p:cNvPr id="53" name="Rectangle 60"/>
            <p:cNvSpPr>
              <a:spLocks noChangeArrowheads="1"/>
            </p:cNvSpPr>
            <p:nvPr/>
          </p:nvSpPr>
          <p:spPr bwMode="auto">
            <a:xfrm>
              <a:off x="29" y="240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6</a:t>
              </a:r>
              <a:endParaRPr lang="en-US" altLang="en-US" sz="2400" b="0"/>
            </a:p>
          </p:txBody>
        </p:sp>
        <p:sp>
          <p:nvSpPr>
            <p:cNvPr id="54" name="Rectangle 61"/>
            <p:cNvSpPr>
              <a:spLocks noChangeArrowheads="1"/>
            </p:cNvSpPr>
            <p:nvPr/>
          </p:nvSpPr>
          <p:spPr bwMode="auto">
            <a:xfrm>
              <a:off x="0" y="240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55" name="Group 62"/>
          <p:cNvGrpSpPr>
            <a:grpSpLocks/>
          </p:cNvGrpSpPr>
          <p:nvPr/>
        </p:nvGrpSpPr>
        <p:grpSpPr bwMode="auto">
          <a:xfrm>
            <a:off x="958206" y="6122029"/>
            <a:ext cx="911225" cy="304800"/>
            <a:chOff x="1549" y="2400"/>
            <a:chExt cx="548" cy="480"/>
          </a:xfrm>
        </p:grpSpPr>
        <p:sp>
          <p:nvSpPr>
            <p:cNvPr id="56" name="Rectangle 63"/>
            <p:cNvSpPr>
              <a:spLocks noChangeArrowheads="1"/>
            </p:cNvSpPr>
            <p:nvPr/>
          </p:nvSpPr>
          <p:spPr bwMode="auto">
            <a:xfrm>
              <a:off x="1578" y="240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Joyce</a:t>
              </a:r>
            </a:p>
            <a:p>
              <a:pPr>
                <a:spcBef>
                  <a:spcPct val="0"/>
                </a:spcBef>
                <a:buFontTx/>
                <a:buNone/>
              </a:pPr>
              <a:endParaRPr lang="en-US" altLang="en-US" sz="2400" b="0"/>
            </a:p>
          </p:txBody>
        </p:sp>
        <p:sp>
          <p:nvSpPr>
            <p:cNvPr id="57" name="Rectangle 64"/>
            <p:cNvSpPr>
              <a:spLocks noChangeArrowheads="1"/>
            </p:cNvSpPr>
            <p:nvPr/>
          </p:nvSpPr>
          <p:spPr bwMode="auto">
            <a:xfrm>
              <a:off x="1549" y="240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58" name="Group 65"/>
          <p:cNvGrpSpPr>
            <a:grpSpLocks/>
          </p:cNvGrpSpPr>
          <p:nvPr/>
        </p:nvGrpSpPr>
        <p:grpSpPr bwMode="auto">
          <a:xfrm>
            <a:off x="1869431" y="6122029"/>
            <a:ext cx="1087437" cy="304800"/>
            <a:chOff x="2097" y="2400"/>
            <a:chExt cx="598" cy="480"/>
          </a:xfrm>
        </p:grpSpPr>
        <p:sp>
          <p:nvSpPr>
            <p:cNvPr id="59" name="Rectangle 66"/>
            <p:cNvSpPr>
              <a:spLocks noChangeArrowheads="1"/>
            </p:cNvSpPr>
            <p:nvPr/>
          </p:nvSpPr>
          <p:spPr bwMode="auto">
            <a:xfrm>
              <a:off x="2126" y="240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666-666-6666</a:t>
              </a:r>
            </a:p>
            <a:p>
              <a:pPr>
                <a:spcBef>
                  <a:spcPct val="0"/>
                </a:spcBef>
                <a:buFontTx/>
                <a:buNone/>
              </a:pPr>
              <a:endParaRPr lang="en-US" altLang="en-US" sz="2400" b="0"/>
            </a:p>
          </p:txBody>
        </p:sp>
        <p:sp>
          <p:nvSpPr>
            <p:cNvPr id="60" name="Rectangle 67"/>
            <p:cNvSpPr>
              <a:spLocks noChangeArrowheads="1"/>
            </p:cNvSpPr>
            <p:nvPr/>
          </p:nvSpPr>
          <p:spPr bwMode="auto">
            <a:xfrm>
              <a:off x="2097" y="240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61" name="Group 68"/>
          <p:cNvGrpSpPr>
            <a:grpSpLocks/>
          </p:cNvGrpSpPr>
          <p:nvPr/>
        </p:nvGrpSpPr>
        <p:grpSpPr bwMode="auto">
          <a:xfrm>
            <a:off x="291456" y="6426829"/>
            <a:ext cx="663575" cy="304800"/>
            <a:chOff x="0" y="2880"/>
            <a:chExt cx="627" cy="480"/>
          </a:xfrm>
        </p:grpSpPr>
        <p:sp>
          <p:nvSpPr>
            <p:cNvPr id="62" name="Rectangle 69"/>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7</a:t>
              </a:r>
              <a:endParaRPr lang="en-US" altLang="en-US" sz="2400" b="0"/>
            </a:p>
          </p:txBody>
        </p:sp>
        <p:sp>
          <p:nvSpPr>
            <p:cNvPr id="63" name="Rectangle 70"/>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64" name="Group 71"/>
          <p:cNvGrpSpPr>
            <a:grpSpLocks/>
          </p:cNvGrpSpPr>
          <p:nvPr/>
        </p:nvGrpSpPr>
        <p:grpSpPr bwMode="auto">
          <a:xfrm>
            <a:off x="958206" y="6426829"/>
            <a:ext cx="911225" cy="304800"/>
            <a:chOff x="1549" y="2880"/>
            <a:chExt cx="548" cy="480"/>
          </a:xfrm>
        </p:grpSpPr>
        <p:sp>
          <p:nvSpPr>
            <p:cNvPr id="65" name="Rectangle 72"/>
            <p:cNvSpPr>
              <a:spLocks noChangeArrowheads="1"/>
            </p:cNvSpPr>
            <p:nvPr/>
          </p:nvSpPr>
          <p:spPr bwMode="auto">
            <a:xfrm>
              <a:off x="1578" y="288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Roman</a:t>
              </a:r>
            </a:p>
            <a:p>
              <a:pPr>
                <a:spcBef>
                  <a:spcPct val="0"/>
                </a:spcBef>
                <a:buFontTx/>
                <a:buNone/>
              </a:pPr>
              <a:endParaRPr lang="en-US" altLang="en-US" sz="2400" b="0"/>
            </a:p>
          </p:txBody>
        </p:sp>
        <p:sp>
          <p:nvSpPr>
            <p:cNvPr id="66" name="Rectangle 73"/>
            <p:cNvSpPr>
              <a:spLocks noChangeArrowheads="1"/>
            </p:cNvSpPr>
            <p:nvPr/>
          </p:nvSpPr>
          <p:spPr bwMode="auto">
            <a:xfrm>
              <a:off x="1549" y="288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67" name="Group 74"/>
          <p:cNvGrpSpPr>
            <a:grpSpLocks/>
          </p:cNvGrpSpPr>
          <p:nvPr/>
        </p:nvGrpSpPr>
        <p:grpSpPr bwMode="auto">
          <a:xfrm>
            <a:off x="1869431" y="6426829"/>
            <a:ext cx="1087437" cy="304800"/>
            <a:chOff x="2097" y="2880"/>
            <a:chExt cx="598" cy="480"/>
          </a:xfrm>
        </p:grpSpPr>
        <p:sp>
          <p:nvSpPr>
            <p:cNvPr id="68" name="Rectangle 75"/>
            <p:cNvSpPr>
              <a:spLocks noChangeArrowheads="1"/>
            </p:cNvSpPr>
            <p:nvPr/>
          </p:nvSpPr>
          <p:spPr bwMode="auto">
            <a:xfrm>
              <a:off x="212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444-444-4444</a:t>
              </a:r>
            </a:p>
            <a:p>
              <a:pPr>
                <a:spcBef>
                  <a:spcPct val="0"/>
                </a:spcBef>
                <a:buFontTx/>
                <a:buNone/>
              </a:pPr>
              <a:endParaRPr lang="en-US" altLang="en-US" sz="2400" b="0"/>
            </a:p>
          </p:txBody>
        </p:sp>
        <p:sp>
          <p:nvSpPr>
            <p:cNvPr id="69" name="Rectangle 76"/>
            <p:cNvSpPr>
              <a:spLocks noChangeArrowheads="1"/>
            </p:cNvSpPr>
            <p:nvPr/>
          </p:nvSpPr>
          <p:spPr bwMode="auto">
            <a:xfrm>
              <a:off x="209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70" name="Group 77"/>
          <p:cNvGrpSpPr>
            <a:grpSpLocks/>
          </p:cNvGrpSpPr>
          <p:nvPr/>
        </p:nvGrpSpPr>
        <p:grpSpPr bwMode="auto">
          <a:xfrm>
            <a:off x="291456" y="5817229"/>
            <a:ext cx="663575" cy="304800"/>
            <a:chOff x="0" y="1440"/>
            <a:chExt cx="627" cy="480"/>
          </a:xfrm>
        </p:grpSpPr>
        <p:sp>
          <p:nvSpPr>
            <p:cNvPr id="71" name="Rectangle 78"/>
            <p:cNvSpPr>
              <a:spLocks noChangeArrowheads="1"/>
            </p:cNvSpPr>
            <p:nvPr/>
          </p:nvSpPr>
          <p:spPr bwMode="auto">
            <a:xfrm>
              <a:off x="29" y="144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5</a:t>
              </a:r>
              <a:endParaRPr lang="en-US" altLang="en-US" sz="2400" b="0"/>
            </a:p>
          </p:txBody>
        </p:sp>
        <p:sp>
          <p:nvSpPr>
            <p:cNvPr id="72" name="Rectangle 79"/>
            <p:cNvSpPr>
              <a:spLocks noChangeArrowheads="1"/>
            </p:cNvSpPr>
            <p:nvPr/>
          </p:nvSpPr>
          <p:spPr bwMode="auto">
            <a:xfrm>
              <a:off x="0" y="144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73" name="Group 80"/>
          <p:cNvGrpSpPr>
            <a:grpSpLocks/>
          </p:cNvGrpSpPr>
          <p:nvPr/>
        </p:nvGrpSpPr>
        <p:grpSpPr bwMode="auto">
          <a:xfrm>
            <a:off x="958206" y="5817229"/>
            <a:ext cx="911225" cy="304800"/>
            <a:chOff x="1549" y="1440"/>
            <a:chExt cx="548" cy="480"/>
          </a:xfrm>
        </p:grpSpPr>
        <p:sp>
          <p:nvSpPr>
            <p:cNvPr id="74" name="Rectangle 81"/>
            <p:cNvSpPr>
              <a:spLocks noChangeArrowheads="1"/>
            </p:cNvSpPr>
            <p:nvPr/>
          </p:nvSpPr>
          <p:spPr bwMode="auto">
            <a:xfrm>
              <a:off x="1578" y="144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Smith</a:t>
              </a:r>
            </a:p>
            <a:p>
              <a:pPr>
                <a:spcBef>
                  <a:spcPct val="0"/>
                </a:spcBef>
                <a:buFontTx/>
                <a:buNone/>
              </a:pPr>
              <a:endParaRPr lang="en-US" altLang="en-US" sz="2400" b="0"/>
            </a:p>
          </p:txBody>
        </p:sp>
        <p:sp>
          <p:nvSpPr>
            <p:cNvPr id="75" name="Rectangle 82"/>
            <p:cNvSpPr>
              <a:spLocks noChangeArrowheads="1"/>
            </p:cNvSpPr>
            <p:nvPr/>
          </p:nvSpPr>
          <p:spPr bwMode="auto">
            <a:xfrm>
              <a:off x="1549" y="144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76" name="Group 83"/>
          <p:cNvGrpSpPr>
            <a:grpSpLocks/>
          </p:cNvGrpSpPr>
          <p:nvPr/>
        </p:nvGrpSpPr>
        <p:grpSpPr bwMode="auto">
          <a:xfrm>
            <a:off x="1869431" y="5817229"/>
            <a:ext cx="1087437" cy="304800"/>
            <a:chOff x="2097" y="1440"/>
            <a:chExt cx="598" cy="480"/>
          </a:xfrm>
        </p:grpSpPr>
        <p:sp>
          <p:nvSpPr>
            <p:cNvPr id="77" name="Rectangle 84"/>
            <p:cNvSpPr>
              <a:spLocks noChangeArrowheads="1"/>
            </p:cNvSpPr>
            <p:nvPr/>
          </p:nvSpPr>
          <p:spPr bwMode="auto">
            <a:xfrm>
              <a:off x="212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654-223-3455</a:t>
              </a:r>
            </a:p>
            <a:p>
              <a:pPr>
                <a:spcBef>
                  <a:spcPct val="0"/>
                </a:spcBef>
                <a:buFontTx/>
                <a:buNone/>
              </a:pPr>
              <a:endParaRPr lang="en-US" altLang="en-US" sz="2400" b="0"/>
            </a:p>
          </p:txBody>
        </p:sp>
        <p:sp>
          <p:nvSpPr>
            <p:cNvPr id="78" name="Rectangle 85"/>
            <p:cNvSpPr>
              <a:spLocks noChangeArrowheads="1"/>
            </p:cNvSpPr>
            <p:nvPr/>
          </p:nvSpPr>
          <p:spPr bwMode="auto">
            <a:xfrm>
              <a:off x="209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79" name="Group 86"/>
          <p:cNvGrpSpPr>
            <a:grpSpLocks/>
          </p:cNvGrpSpPr>
          <p:nvPr/>
        </p:nvGrpSpPr>
        <p:grpSpPr bwMode="auto">
          <a:xfrm>
            <a:off x="289868" y="5512429"/>
            <a:ext cx="663575" cy="304800"/>
            <a:chOff x="0" y="1440"/>
            <a:chExt cx="627" cy="480"/>
          </a:xfrm>
        </p:grpSpPr>
        <p:sp>
          <p:nvSpPr>
            <p:cNvPr id="80" name="Rectangle 87"/>
            <p:cNvSpPr>
              <a:spLocks noChangeArrowheads="1"/>
            </p:cNvSpPr>
            <p:nvPr/>
          </p:nvSpPr>
          <p:spPr bwMode="auto">
            <a:xfrm>
              <a:off x="29" y="144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4</a:t>
              </a:r>
              <a:endParaRPr lang="en-US" altLang="en-US" sz="2400" b="0"/>
            </a:p>
          </p:txBody>
        </p:sp>
        <p:sp>
          <p:nvSpPr>
            <p:cNvPr id="81" name="Rectangle 88"/>
            <p:cNvSpPr>
              <a:spLocks noChangeArrowheads="1"/>
            </p:cNvSpPr>
            <p:nvPr/>
          </p:nvSpPr>
          <p:spPr bwMode="auto">
            <a:xfrm>
              <a:off x="0" y="144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82" name="Group 89"/>
          <p:cNvGrpSpPr>
            <a:grpSpLocks/>
          </p:cNvGrpSpPr>
          <p:nvPr/>
        </p:nvGrpSpPr>
        <p:grpSpPr bwMode="auto">
          <a:xfrm>
            <a:off x="956618" y="5512429"/>
            <a:ext cx="911225" cy="304800"/>
            <a:chOff x="1549" y="1440"/>
            <a:chExt cx="548" cy="480"/>
          </a:xfrm>
        </p:grpSpPr>
        <p:sp>
          <p:nvSpPr>
            <p:cNvPr id="83" name="Rectangle 90"/>
            <p:cNvSpPr>
              <a:spLocks noChangeArrowheads="1"/>
            </p:cNvSpPr>
            <p:nvPr/>
          </p:nvSpPr>
          <p:spPr bwMode="auto">
            <a:xfrm>
              <a:off x="1578" y="144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Jones</a:t>
              </a:r>
            </a:p>
            <a:p>
              <a:pPr>
                <a:spcBef>
                  <a:spcPct val="0"/>
                </a:spcBef>
                <a:buFontTx/>
                <a:buNone/>
              </a:pPr>
              <a:endParaRPr lang="en-US" altLang="en-US" sz="2400" b="0"/>
            </a:p>
          </p:txBody>
        </p:sp>
        <p:sp>
          <p:nvSpPr>
            <p:cNvPr id="84" name="Rectangle 91"/>
            <p:cNvSpPr>
              <a:spLocks noChangeArrowheads="1"/>
            </p:cNvSpPr>
            <p:nvPr/>
          </p:nvSpPr>
          <p:spPr bwMode="auto">
            <a:xfrm>
              <a:off x="1549" y="144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85" name="Group 92"/>
          <p:cNvGrpSpPr>
            <a:grpSpLocks/>
          </p:cNvGrpSpPr>
          <p:nvPr/>
        </p:nvGrpSpPr>
        <p:grpSpPr bwMode="auto">
          <a:xfrm>
            <a:off x="1867843" y="5512429"/>
            <a:ext cx="1087438" cy="304800"/>
            <a:chOff x="2097" y="1440"/>
            <a:chExt cx="598" cy="480"/>
          </a:xfrm>
        </p:grpSpPr>
        <p:sp>
          <p:nvSpPr>
            <p:cNvPr id="86" name="Rectangle 93"/>
            <p:cNvSpPr>
              <a:spLocks noChangeArrowheads="1"/>
            </p:cNvSpPr>
            <p:nvPr/>
          </p:nvSpPr>
          <p:spPr bwMode="auto">
            <a:xfrm>
              <a:off x="212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123-333-3333</a:t>
              </a:r>
              <a:endParaRPr lang="en-US" altLang="en-US" sz="2400" b="0"/>
            </a:p>
          </p:txBody>
        </p:sp>
        <p:sp>
          <p:nvSpPr>
            <p:cNvPr id="87" name="Rectangle 94"/>
            <p:cNvSpPr>
              <a:spLocks noChangeArrowheads="1"/>
            </p:cNvSpPr>
            <p:nvPr/>
          </p:nvSpPr>
          <p:spPr bwMode="auto">
            <a:xfrm>
              <a:off x="209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88" name="Group 95"/>
          <p:cNvGrpSpPr>
            <a:grpSpLocks/>
          </p:cNvGrpSpPr>
          <p:nvPr/>
        </p:nvGrpSpPr>
        <p:grpSpPr bwMode="auto">
          <a:xfrm>
            <a:off x="291456" y="5207629"/>
            <a:ext cx="663575" cy="304800"/>
            <a:chOff x="0" y="0"/>
            <a:chExt cx="627" cy="480"/>
          </a:xfrm>
        </p:grpSpPr>
        <p:sp>
          <p:nvSpPr>
            <p:cNvPr id="89" name="Rectangle 96"/>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3</a:t>
              </a:r>
              <a:endParaRPr lang="en-US" altLang="en-US" sz="2400" b="0"/>
            </a:p>
          </p:txBody>
        </p:sp>
        <p:sp>
          <p:nvSpPr>
            <p:cNvPr id="90" name="Rectangle 97"/>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91" name="Group 98"/>
          <p:cNvGrpSpPr>
            <a:grpSpLocks/>
          </p:cNvGrpSpPr>
          <p:nvPr/>
        </p:nvGrpSpPr>
        <p:grpSpPr bwMode="auto">
          <a:xfrm>
            <a:off x="958206" y="5207629"/>
            <a:ext cx="911225" cy="304800"/>
            <a:chOff x="1549" y="0"/>
            <a:chExt cx="548" cy="480"/>
          </a:xfrm>
        </p:grpSpPr>
        <p:sp>
          <p:nvSpPr>
            <p:cNvPr id="92" name="Rectangle 99"/>
            <p:cNvSpPr>
              <a:spLocks noChangeArrowheads="1"/>
            </p:cNvSpPr>
            <p:nvPr/>
          </p:nvSpPr>
          <p:spPr bwMode="auto">
            <a:xfrm>
              <a:off x="1578" y="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Grumpy</a:t>
              </a:r>
              <a:endParaRPr lang="en-US" altLang="en-US" sz="2400" b="0"/>
            </a:p>
          </p:txBody>
        </p:sp>
        <p:sp>
          <p:nvSpPr>
            <p:cNvPr id="93" name="Rectangle 100"/>
            <p:cNvSpPr>
              <a:spLocks noChangeArrowheads="1"/>
            </p:cNvSpPr>
            <p:nvPr/>
          </p:nvSpPr>
          <p:spPr bwMode="auto">
            <a:xfrm>
              <a:off x="1549" y="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94" name="Group 101"/>
          <p:cNvGrpSpPr>
            <a:grpSpLocks/>
          </p:cNvGrpSpPr>
          <p:nvPr/>
        </p:nvGrpSpPr>
        <p:grpSpPr bwMode="auto">
          <a:xfrm>
            <a:off x="1869431" y="5207629"/>
            <a:ext cx="1087437" cy="304800"/>
            <a:chOff x="2097" y="0"/>
            <a:chExt cx="598" cy="480"/>
          </a:xfrm>
        </p:grpSpPr>
        <p:sp>
          <p:nvSpPr>
            <p:cNvPr id="95" name="Rectangle 102"/>
            <p:cNvSpPr>
              <a:spLocks noChangeArrowheads="1"/>
            </p:cNvSpPr>
            <p:nvPr/>
          </p:nvSpPr>
          <p:spPr bwMode="auto">
            <a:xfrm>
              <a:off x="212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665-235-6532</a:t>
              </a:r>
            </a:p>
            <a:p>
              <a:pPr>
                <a:spcBef>
                  <a:spcPct val="0"/>
                </a:spcBef>
                <a:buFontTx/>
                <a:buNone/>
              </a:pPr>
              <a:endParaRPr lang="en-US" altLang="en-US" sz="2400" b="0"/>
            </a:p>
          </p:txBody>
        </p:sp>
        <p:sp>
          <p:nvSpPr>
            <p:cNvPr id="96" name="Rectangle 103"/>
            <p:cNvSpPr>
              <a:spLocks noChangeArrowheads="1"/>
            </p:cNvSpPr>
            <p:nvPr/>
          </p:nvSpPr>
          <p:spPr bwMode="auto">
            <a:xfrm>
              <a:off x="209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97" name="Group 104"/>
          <p:cNvGrpSpPr>
            <a:grpSpLocks/>
          </p:cNvGrpSpPr>
          <p:nvPr/>
        </p:nvGrpSpPr>
        <p:grpSpPr bwMode="auto">
          <a:xfrm>
            <a:off x="291456" y="4902829"/>
            <a:ext cx="663575" cy="304800"/>
            <a:chOff x="0" y="0"/>
            <a:chExt cx="627" cy="480"/>
          </a:xfrm>
        </p:grpSpPr>
        <p:sp>
          <p:nvSpPr>
            <p:cNvPr id="98" name="Rectangle 105"/>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2</a:t>
              </a:r>
              <a:endParaRPr lang="en-US" altLang="en-US" sz="2400" b="0"/>
            </a:p>
          </p:txBody>
        </p:sp>
        <p:sp>
          <p:nvSpPr>
            <p:cNvPr id="99" name="Rectangle 106"/>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00" name="Group 107"/>
          <p:cNvGrpSpPr>
            <a:grpSpLocks/>
          </p:cNvGrpSpPr>
          <p:nvPr/>
        </p:nvGrpSpPr>
        <p:grpSpPr bwMode="auto">
          <a:xfrm>
            <a:off x="958206" y="4902829"/>
            <a:ext cx="911225" cy="304800"/>
            <a:chOff x="1549" y="0"/>
            <a:chExt cx="548" cy="480"/>
          </a:xfrm>
        </p:grpSpPr>
        <p:sp>
          <p:nvSpPr>
            <p:cNvPr id="101" name="Rectangle 108"/>
            <p:cNvSpPr>
              <a:spLocks noChangeArrowheads="1"/>
            </p:cNvSpPr>
            <p:nvPr/>
          </p:nvSpPr>
          <p:spPr bwMode="auto">
            <a:xfrm>
              <a:off x="1578" y="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Snoopy</a:t>
              </a:r>
              <a:endParaRPr lang="en-US" altLang="en-US" sz="2400" b="0"/>
            </a:p>
          </p:txBody>
        </p:sp>
        <p:sp>
          <p:nvSpPr>
            <p:cNvPr id="102" name="Rectangle 109"/>
            <p:cNvSpPr>
              <a:spLocks noChangeArrowheads="1"/>
            </p:cNvSpPr>
            <p:nvPr/>
          </p:nvSpPr>
          <p:spPr bwMode="auto">
            <a:xfrm>
              <a:off x="1549" y="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03" name="Group 110"/>
          <p:cNvGrpSpPr>
            <a:grpSpLocks/>
          </p:cNvGrpSpPr>
          <p:nvPr/>
        </p:nvGrpSpPr>
        <p:grpSpPr bwMode="auto">
          <a:xfrm>
            <a:off x="1869431" y="4902829"/>
            <a:ext cx="1087437" cy="304800"/>
            <a:chOff x="2097" y="0"/>
            <a:chExt cx="598" cy="480"/>
          </a:xfrm>
        </p:grpSpPr>
        <p:sp>
          <p:nvSpPr>
            <p:cNvPr id="104" name="Rectangle 111"/>
            <p:cNvSpPr>
              <a:spLocks noChangeArrowheads="1"/>
            </p:cNvSpPr>
            <p:nvPr/>
          </p:nvSpPr>
          <p:spPr bwMode="auto">
            <a:xfrm>
              <a:off x="212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232-234-1234</a:t>
              </a:r>
              <a:endParaRPr lang="en-US" altLang="en-US" sz="2400" b="0"/>
            </a:p>
          </p:txBody>
        </p:sp>
        <p:sp>
          <p:nvSpPr>
            <p:cNvPr id="105" name="Rectangle 112"/>
            <p:cNvSpPr>
              <a:spLocks noChangeArrowheads="1"/>
            </p:cNvSpPr>
            <p:nvPr/>
          </p:nvSpPr>
          <p:spPr bwMode="auto">
            <a:xfrm>
              <a:off x="209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06" name="Group 113"/>
          <p:cNvGrpSpPr>
            <a:grpSpLocks/>
          </p:cNvGrpSpPr>
          <p:nvPr/>
        </p:nvGrpSpPr>
        <p:grpSpPr bwMode="auto">
          <a:xfrm>
            <a:off x="289868" y="4598029"/>
            <a:ext cx="663575" cy="304800"/>
            <a:chOff x="0" y="0"/>
            <a:chExt cx="627" cy="480"/>
          </a:xfrm>
        </p:grpSpPr>
        <p:sp>
          <p:nvSpPr>
            <p:cNvPr id="107" name="Rectangle 114"/>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1</a:t>
              </a:r>
            </a:p>
            <a:p>
              <a:pPr>
                <a:spcBef>
                  <a:spcPct val="0"/>
                </a:spcBef>
                <a:buFontTx/>
                <a:buNone/>
              </a:pPr>
              <a:endParaRPr lang="en-US" altLang="en-US" sz="2400" b="0"/>
            </a:p>
          </p:txBody>
        </p:sp>
        <p:sp>
          <p:nvSpPr>
            <p:cNvPr id="108" name="Rectangle 115"/>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09" name="Group 116"/>
          <p:cNvGrpSpPr>
            <a:grpSpLocks/>
          </p:cNvGrpSpPr>
          <p:nvPr/>
        </p:nvGrpSpPr>
        <p:grpSpPr bwMode="auto">
          <a:xfrm>
            <a:off x="956618" y="4598029"/>
            <a:ext cx="911225" cy="304800"/>
            <a:chOff x="1549" y="0"/>
            <a:chExt cx="548" cy="480"/>
          </a:xfrm>
        </p:grpSpPr>
        <p:sp>
          <p:nvSpPr>
            <p:cNvPr id="110" name="Rectangle 117"/>
            <p:cNvSpPr>
              <a:spLocks noChangeArrowheads="1"/>
            </p:cNvSpPr>
            <p:nvPr/>
          </p:nvSpPr>
          <p:spPr bwMode="auto">
            <a:xfrm>
              <a:off x="1578" y="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Sleepy</a:t>
              </a:r>
              <a:endParaRPr lang="en-US" altLang="en-US" sz="2400" b="0"/>
            </a:p>
          </p:txBody>
        </p:sp>
        <p:sp>
          <p:nvSpPr>
            <p:cNvPr id="111" name="Rectangle 118"/>
            <p:cNvSpPr>
              <a:spLocks noChangeArrowheads="1"/>
            </p:cNvSpPr>
            <p:nvPr/>
          </p:nvSpPr>
          <p:spPr bwMode="auto">
            <a:xfrm>
              <a:off x="1549" y="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12" name="Group 119"/>
          <p:cNvGrpSpPr>
            <a:grpSpLocks/>
          </p:cNvGrpSpPr>
          <p:nvPr/>
        </p:nvGrpSpPr>
        <p:grpSpPr bwMode="auto">
          <a:xfrm>
            <a:off x="1867843" y="4598029"/>
            <a:ext cx="1087438" cy="304800"/>
            <a:chOff x="2097" y="0"/>
            <a:chExt cx="598" cy="480"/>
          </a:xfrm>
        </p:grpSpPr>
        <p:sp>
          <p:nvSpPr>
            <p:cNvPr id="113" name="Rectangle 120"/>
            <p:cNvSpPr>
              <a:spLocks noChangeArrowheads="1"/>
            </p:cNvSpPr>
            <p:nvPr/>
          </p:nvSpPr>
          <p:spPr bwMode="auto">
            <a:xfrm>
              <a:off x="212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b="0">
                  <a:cs typeface="Times New Roman" panose="02020603050405020304" pitchFamily="18" charset="0"/>
                </a:rPr>
                <a:t>321-321-1111</a:t>
              </a:r>
              <a:endParaRPr lang="en-US" altLang="en-US" sz="2400" b="0"/>
            </a:p>
          </p:txBody>
        </p:sp>
        <p:sp>
          <p:nvSpPr>
            <p:cNvPr id="114" name="Rectangle 121"/>
            <p:cNvSpPr>
              <a:spLocks noChangeArrowheads="1"/>
            </p:cNvSpPr>
            <p:nvPr/>
          </p:nvSpPr>
          <p:spPr bwMode="auto">
            <a:xfrm>
              <a:off x="209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sp>
        <p:nvSpPr>
          <p:cNvPr id="115" name="Rectangle 122"/>
          <p:cNvSpPr>
            <a:spLocks noChangeArrowheads="1"/>
          </p:cNvSpPr>
          <p:nvPr/>
        </p:nvSpPr>
        <p:spPr bwMode="auto">
          <a:xfrm>
            <a:off x="197793" y="3836029"/>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defRPr sz="2400" b="1">
                <a:solidFill>
                  <a:srgbClr val="0000FF"/>
                </a:solidFill>
                <a:latin typeface="Arial" panose="020B0604020202020204" pitchFamily="34" charset="0"/>
              </a:defRPr>
            </a:lvl1pPr>
            <a:lvl2pPr marL="1100138" indent="-533400">
              <a:defRPr sz="2400" b="1">
                <a:solidFill>
                  <a:srgbClr val="0000FF"/>
                </a:solidFill>
                <a:latin typeface="Arial" panose="020B0604020202020204" pitchFamily="34" charset="0"/>
              </a:defRPr>
            </a:lvl2pPr>
            <a:lvl3pPr marL="1366838" indent="-457200">
              <a:defRPr sz="2400" b="1">
                <a:solidFill>
                  <a:srgbClr val="0000FF"/>
                </a:solidFill>
                <a:latin typeface="Arial" panose="020B0604020202020204" pitchFamily="34" charset="0"/>
              </a:defRPr>
            </a:lvl3pPr>
            <a:lvl4pPr marL="1633538" indent="-381000">
              <a:defRPr sz="2400" b="1">
                <a:solidFill>
                  <a:srgbClr val="0000FF"/>
                </a:solidFill>
                <a:latin typeface="Arial" panose="020B0604020202020204" pitchFamily="34" charset="0"/>
              </a:defRPr>
            </a:lvl4pPr>
            <a:lvl5pPr marL="1919288" indent="-381000">
              <a:defRPr sz="2400" b="1">
                <a:solidFill>
                  <a:srgbClr val="0000FF"/>
                </a:solidFill>
                <a:latin typeface="Arial" panose="020B0604020202020204" pitchFamily="34" charset="0"/>
              </a:defRPr>
            </a:lvl5pPr>
            <a:lvl6pPr marL="2376488" indent="-381000" eaLnBrk="0" fontAlgn="base" hangingPunct="0">
              <a:spcBef>
                <a:spcPct val="0"/>
              </a:spcBef>
              <a:spcAft>
                <a:spcPct val="0"/>
              </a:spcAft>
              <a:defRPr sz="2400" b="1">
                <a:solidFill>
                  <a:srgbClr val="0000FF"/>
                </a:solidFill>
                <a:latin typeface="Arial" panose="020B0604020202020204" pitchFamily="34" charset="0"/>
              </a:defRPr>
            </a:lvl6pPr>
            <a:lvl7pPr marL="2833688" indent="-381000" eaLnBrk="0" fontAlgn="base" hangingPunct="0">
              <a:spcBef>
                <a:spcPct val="0"/>
              </a:spcBef>
              <a:spcAft>
                <a:spcPct val="0"/>
              </a:spcAft>
              <a:defRPr sz="2400" b="1">
                <a:solidFill>
                  <a:srgbClr val="0000FF"/>
                </a:solidFill>
                <a:latin typeface="Arial" panose="020B0604020202020204" pitchFamily="34" charset="0"/>
              </a:defRPr>
            </a:lvl7pPr>
            <a:lvl8pPr marL="3290888" indent="-381000" eaLnBrk="0" fontAlgn="base" hangingPunct="0">
              <a:spcBef>
                <a:spcPct val="0"/>
              </a:spcBef>
              <a:spcAft>
                <a:spcPct val="0"/>
              </a:spcAft>
              <a:defRPr sz="2400" b="1">
                <a:solidFill>
                  <a:srgbClr val="0000FF"/>
                </a:solidFill>
                <a:latin typeface="Arial" panose="020B0604020202020204" pitchFamily="34" charset="0"/>
              </a:defRPr>
            </a:lvl8pPr>
            <a:lvl9pPr marL="3748088" indent="-381000" eaLnBrk="0" fontAlgn="base" hangingPunct="0">
              <a:spcBef>
                <a:spcPct val="0"/>
              </a:spcBef>
              <a:spcAft>
                <a:spcPct val="0"/>
              </a:spcAft>
              <a:defRPr sz="2400" b="1">
                <a:solidFill>
                  <a:srgbClr val="0000FF"/>
                </a:solidFill>
                <a:latin typeface="Arial" panose="020B0604020202020204" pitchFamily="34" charset="0"/>
              </a:defRPr>
            </a:lvl9pPr>
          </a:lstStyle>
          <a:p>
            <a:pPr algn="just" eaLnBrk="1" hangingPunct="1">
              <a:spcBef>
                <a:spcPct val="20000"/>
              </a:spcBef>
            </a:pPr>
            <a:r>
              <a:rPr lang="en-US" altLang="en-US" dirty="0">
                <a:solidFill>
                  <a:srgbClr val="CC0000"/>
                </a:solidFill>
                <a:latin typeface="Arial Unicode MS" panose="020B0604020202020204" pitchFamily="34" charset="-128"/>
                <a:cs typeface="Times New Roman" panose="02020603050405020304" pitchFamily="18" charset="0"/>
              </a:rPr>
              <a:t>Example 3</a:t>
            </a:r>
          </a:p>
        </p:txBody>
      </p:sp>
      <p:sp>
        <p:nvSpPr>
          <p:cNvPr id="116" name="Rectangle 123"/>
          <p:cNvSpPr>
            <a:spLocks noChangeArrowheads="1"/>
          </p:cNvSpPr>
          <p:nvPr/>
        </p:nvSpPr>
        <p:spPr bwMode="auto">
          <a:xfrm>
            <a:off x="3426736" y="4512776"/>
            <a:ext cx="5791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defRPr sz="2400" b="1">
                <a:solidFill>
                  <a:srgbClr val="0000FF"/>
                </a:solidFill>
                <a:latin typeface="Arial" panose="020B0604020202020204" pitchFamily="34" charset="0"/>
              </a:defRPr>
            </a:lvl1pPr>
            <a:lvl2pPr marL="1100138" indent="-533400">
              <a:defRPr sz="2400" b="1">
                <a:solidFill>
                  <a:srgbClr val="0000FF"/>
                </a:solidFill>
                <a:latin typeface="Arial" panose="020B0604020202020204" pitchFamily="34" charset="0"/>
              </a:defRPr>
            </a:lvl2pPr>
            <a:lvl3pPr marL="1366838" indent="-457200">
              <a:defRPr sz="2400" b="1">
                <a:solidFill>
                  <a:srgbClr val="0000FF"/>
                </a:solidFill>
                <a:latin typeface="Arial" panose="020B0604020202020204" pitchFamily="34" charset="0"/>
              </a:defRPr>
            </a:lvl3pPr>
            <a:lvl4pPr marL="1633538" indent="-381000">
              <a:defRPr sz="2400" b="1">
                <a:solidFill>
                  <a:srgbClr val="0000FF"/>
                </a:solidFill>
                <a:latin typeface="Arial" panose="020B0604020202020204" pitchFamily="34" charset="0"/>
              </a:defRPr>
            </a:lvl4pPr>
            <a:lvl5pPr marL="1919288" indent="-381000">
              <a:defRPr sz="2400" b="1">
                <a:solidFill>
                  <a:srgbClr val="0000FF"/>
                </a:solidFill>
                <a:latin typeface="Arial" panose="020B0604020202020204" pitchFamily="34" charset="0"/>
              </a:defRPr>
            </a:lvl5pPr>
            <a:lvl6pPr marL="2376488" indent="-381000" eaLnBrk="0" fontAlgn="base" hangingPunct="0">
              <a:spcBef>
                <a:spcPct val="0"/>
              </a:spcBef>
              <a:spcAft>
                <a:spcPct val="0"/>
              </a:spcAft>
              <a:defRPr sz="2400" b="1">
                <a:solidFill>
                  <a:srgbClr val="0000FF"/>
                </a:solidFill>
                <a:latin typeface="Arial" panose="020B0604020202020204" pitchFamily="34" charset="0"/>
              </a:defRPr>
            </a:lvl6pPr>
            <a:lvl7pPr marL="2833688" indent="-381000" eaLnBrk="0" fontAlgn="base" hangingPunct="0">
              <a:spcBef>
                <a:spcPct val="0"/>
              </a:spcBef>
              <a:spcAft>
                <a:spcPct val="0"/>
              </a:spcAft>
              <a:defRPr sz="2400" b="1">
                <a:solidFill>
                  <a:srgbClr val="0000FF"/>
                </a:solidFill>
                <a:latin typeface="Arial" panose="020B0604020202020204" pitchFamily="34" charset="0"/>
              </a:defRPr>
            </a:lvl7pPr>
            <a:lvl8pPr marL="3290888" indent="-381000" eaLnBrk="0" fontAlgn="base" hangingPunct="0">
              <a:spcBef>
                <a:spcPct val="0"/>
              </a:spcBef>
              <a:spcAft>
                <a:spcPct val="0"/>
              </a:spcAft>
              <a:defRPr sz="2400" b="1">
                <a:solidFill>
                  <a:srgbClr val="0000FF"/>
                </a:solidFill>
                <a:latin typeface="Arial" panose="020B0604020202020204" pitchFamily="34" charset="0"/>
              </a:defRPr>
            </a:lvl8pPr>
            <a:lvl9pPr marL="3748088" indent="-381000" eaLnBrk="0" fontAlgn="base" hangingPunct="0">
              <a:spcBef>
                <a:spcPct val="0"/>
              </a:spcBef>
              <a:spcAft>
                <a:spcPct val="0"/>
              </a:spcAft>
              <a:defRPr sz="2400" b="1">
                <a:solidFill>
                  <a:srgbClr val="0000FF"/>
                </a:solidFill>
                <a:latin typeface="Arial" panose="020B0604020202020204" pitchFamily="34" charset="0"/>
              </a:defRPr>
            </a:lvl9pPr>
          </a:lstStyle>
          <a:p>
            <a:pPr algn="just" eaLnBrk="1" hangingPunct="1">
              <a:spcBef>
                <a:spcPct val="20000"/>
              </a:spcBef>
            </a:pPr>
            <a:r>
              <a:rPr lang="en-US" altLang="en-US" sz="2000" dirty="0">
                <a:solidFill>
                  <a:schemeClr val="tx1"/>
                </a:solidFill>
                <a:latin typeface="Arial Unicode MS" panose="020B0604020202020204" pitchFamily="34" charset="-128"/>
                <a:cs typeface="Times New Roman" panose="02020603050405020304" pitchFamily="18" charset="0"/>
              </a:rPr>
              <a:t>Table Scheme: {</a:t>
            </a:r>
            <a:r>
              <a:rPr lang="en-US" altLang="en-US" sz="2000" dirty="0" err="1">
                <a:solidFill>
                  <a:schemeClr val="tx1"/>
                </a:solidFill>
                <a:latin typeface="Arial Unicode MS" panose="020B0604020202020204" pitchFamily="34" charset="-128"/>
                <a:cs typeface="Times New Roman" panose="02020603050405020304" pitchFamily="18" charset="0"/>
              </a:rPr>
              <a:t>AuID</a:t>
            </a:r>
            <a:r>
              <a:rPr lang="en-US" altLang="en-US" sz="2000" dirty="0">
                <a:solidFill>
                  <a:schemeClr val="tx1"/>
                </a:solidFill>
                <a:latin typeface="Arial Unicode MS" panose="020B0604020202020204" pitchFamily="34" charset="-128"/>
                <a:cs typeface="Times New Roman" panose="02020603050405020304" pitchFamily="18" charset="0"/>
              </a:rPr>
              <a:t>, </a:t>
            </a:r>
            <a:r>
              <a:rPr lang="en-US" altLang="en-US" sz="2000" dirty="0" err="1">
                <a:solidFill>
                  <a:schemeClr val="tx1"/>
                </a:solidFill>
                <a:latin typeface="Arial Unicode MS" panose="020B0604020202020204" pitchFamily="34" charset="-128"/>
                <a:cs typeface="Times New Roman" panose="02020603050405020304" pitchFamily="18" charset="0"/>
              </a:rPr>
              <a:t>AuName</a:t>
            </a:r>
            <a:r>
              <a:rPr lang="en-US" altLang="en-US" sz="2000" dirty="0">
                <a:solidFill>
                  <a:schemeClr val="tx1"/>
                </a:solidFill>
                <a:latin typeface="Arial Unicode MS" panose="020B0604020202020204" pitchFamily="34" charset="-128"/>
                <a:cs typeface="Times New Roman" panose="02020603050405020304" pitchFamily="18" charset="0"/>
              </a:rPr>
              <a:t>, </a:t>
            </a:r>
            <a:r>
              <a:rPr lang="en-US" altLang="en-US" sz="2000" dirty="0" err="1">
                <a:solidFill>
                  <a:schemeClr val="tx1"/>
                </a:solidFill>
                <a:latin typeface="Arial Unicode MS" panose="020B0604020202020204" pitchFamily="34" charset="-128"/>
                <a:cs typeface="Times New Roman" panose="02020603050405020304" pitchFamily="18" charset="0"/>
              </a:rPr>
              <a:t>AuPhone</a:t>
            </a:r>
            <a:r>
              <a:rPr lang="en-US" altLang="en-US" sz="2000" dirty="0">
                <a:solidFill>
                  <a:schemeClr val="tx1"/>
                </a:solidFill>
                <a:latin typeface="Arial Unicode MS" panose="020B0604020202020204" pitchFamily="34" charset="-128"/>
                <a:cs typeface="Times New Roman" panose="02020603050405020304" pitchFamily="18" charset="0"/>
              </a:rPr>
              <a:t>}</a:t>
            </a:r>
          </a:p>
          <a:p>
            <a:pPr algn="just" eaLnBrk="1" hangingPunct="1">
              <a:spcBef>
                <a:spcPct val="20000"/>
              </a:spcBef>
            </a:pPr>
            <a:r>
              <a:rPr lang="en-US" altLang="en-US" sz="2000" dirty="0">
                <a:solidFill>
                  <a:schemeClr val="tx1"/>
                </a:solidFill>
                <a:latin typeface="Arial Unicode MS" panose="020B0604020202020204" pitchFamily="34" charset="-128"/>
                <a:cs typeface="Times New Roman" panose="02020603050405020304" pitchFamily="18" charset="0"/>
              </a:rPr>
              <a:t>Functional Dependencies: {</a:t>
            </a:r>
            <a:r>
              <a:rPr lang="en-US" altLang="en-US" sz="2000" dirty="0" err="1">
                <a:solidFill>
                  <a:schemeClr val="tx1"/>
                </a:solidFill>
                <a:latin typeface="Arial Unicode MS" panose="020B0604020202020204" pitchFamily="34" charset="-128"/>
                <a:cs typeface="Times New Roman" panose="02020603050405020304" pitchFamily="18" charset="0"/>
              </a:rPr>
              <a:t>AuId</a:t>
            </a:r>
            <a:r>
              <a:rPr lang="en-US" altLang="en-US" sz="2000" dirty="0">
                <a:solidFill>
                  <a:schemeClr val="tx1"/>
                </a:solidFill>
                <a:latin typeface="Arial Unicode MS" panose="020B0604020202020204" pitchFamily="34" charset="-128"/>
                <a:cs typeface="Times New Roman" panose="02020603050405020304" pitchFamily="18" charset="0"/>
              </a:rPr>
              <a:t>} </a:t>
            </a:r>
            <a:r>
              <a:rPr lang="en-US" altLang="en-US" sz="2000" dirty="0">
                <a:solidFill>
                  <a:schemeClr val="tx1"/>
                </a:solidFill>
                <a:latin typeface="Arial Unicode MS" panose="020B0604020202020204" pitchFamily="34" charset="-128"/>
                <a:cs typeface="Times New Roman" panose="02020603050405020304" pitchFamily="18" charset="0"/>
                <a:sym typeface="Wingdings" panose="05000000000000000000" pitchFamily="2" charset="2"/>
              </a:rPr>
              <a:t> {</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anose="05000000000000000000" pitchFamily="2" charset="2"/>
              </a:rPr>
              <a:t>AuPhone</a:t>
            </a:r>
            <a:r>
              <a:rPr lang="en-US" altLang="en-US" sz="2000" dirty="0">
                <a:solidFill>
                  <a:schemeClr val="tx1"/>
                </a:solidFill>
                <a:latin typeface="Arial Unicode MS" panose="020B0604020202020204" pitchFamily="34" charset="-128"/>
                <a:cs typeface="Times New Roman" panose="02020603050405020304" pitchFamily="18" charset="0"/>
                <a:sym typeface="Wingdings" panose="05000000000000000000" pitchFamily="2" charset="2"/>
              </a:rPr>
              <a:t>}</a:t>
            </a:r>
          </a:p>
          <a:p>
            <a:pPr algn="just" eaLnBrk="1" hangingPunct="1">
              <a:spcBef>
                <a:spcPct val="20000"/>
              </a:spcBef>
            </a:pPr>
            <a:r>
              <a:rPr lang="en-US" altLang="en-US" sz="2000" dirty="0">
                <a:solidFill>
                  <a:schemeClr val="tx1"/>
                </a:solidFill>
                <a:latin typeface="Arial Unicode MS" panose="020B0604020202020204" pitchFamily="34" charset="-128"/>
                <a:cs typeface="Times New Roman" panose="02020603050405020304" pitchFamily="18" charset="0"/>
                <a:sym typeface="Wingdings" panose="05000000000000000000" pitchFamily="2" charset="2"/>
              </a:rPr>
              <a:t>				    {</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anose="05000000000000000000" pitchFamily="2" charset="2"/>
              </a:rPr>
              <a:t>AuId</a:t>
            </a:r>
            <a:r>
              <a:rPr lang="en-US" altLang="en-US" sz="2000" dirty="0">
                <a:solidFill>
                  <a:schemeClr val="tx1"/>
                </a:solidFill>
                <a:latin typeface="Arial Unicode MS" panose="020B0604020202020204" pitchFamily="34" charset="-128"/>
                <a:cs typeface="Times New Roman" panose="02020603050405020304" pitchFamily="18" charset="0"/>
                <a:sym typeface="Wingdings" panose="05000000000000000000" pitchFamily="2" charset="2"/>
              </a:rPr>
              <a:t>}  {</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anose="05000000000000000000" pitchFamily="2" charset="2"/>
              </a:rPr>
              <a:t>AuName</a:t>
            </a:r>
            <a:r>
              <a:rPr lang="en-US" altLang="en-US" sz="2000" dirty="0">
                <a:solidFill>
                  <a:schemeClr val="tx1"/>
                </a:solidFill>
                <a:latin typeface="Arial Unicode MS" panose="020B0604020202020204" pitchFamily="34" charset="-128"/>
                <a:cs typeface="Times New Roman" panose="02020603050405020304" pitchFamily="18" charset="0"/>
                <a:sym typeface="Wingdings" panose="05000000000000000000" pitchFamily="2" charset="2"/>
              </a:rPr>
              <a:t>}</a:t>
            </a:r>
          </a:p>
          <a:p>
            <a:pPr algn="just" eaLnBrk="1" hangingPunct="1">
              <a:spcBef>
                <a:spcPct val="20000"/>
              </a:spcBef>
            </a:pPr>
            <a:r>
              <a:rPr lang="en-US" altLang="en-US" sz="2000" dirty="0">
                <a:solidFill>
                  <a:schemeClr val="tx1"/>
                </a:solidFill>
                <a:latin typeface="Arial Unicode MS" panose="020B0604020202020204" pitchFamily="34" charset="-128"/>
                <a:cs typeface="Times New Roman" panose="02020603050405020304" pitchFamily="18" charset="0"/>
                <a:sym typeface="Wingdings" panose="05000000000000000000" pitchFamily="2" charset="2"/>
              </a:rPr>
              <a:t>		       {</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anose="05000000000000000000" pitchFamily="2" charset="2"/>
              </a:rPr>
              <a:t>AuName</a:t>
            </a:r>
            <a:r>
              <a:rPr lang="en-US" altLang="en-US" sz="2000" dirty="0">
                <a:solidFill>
                  <a:schemeClr val="tx1"/>
                </a:solidFill>
                <a:latin typeface="Arial Unicode MS" panose="020B0604020202020204" pitchFamily="34" charset="-128"/>
                <a:cs typeface="Times New Roman" panose="02020603050405020304" pitchFamily="18" charset="0"/>
                <a:sym typeface="Wingdings" panose="05000000000000000000" pitchFamily="2" charset="2"/>
              </a:rPr>
              <a:t>, </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anose="05000000000000000000" pitchFamily="2" charset="2"/>
              </a:rPr>
              <a:t>AuPhone</a:t>
            </a:r>
            <a:r>
              <a:rPr lang="en-US" altLang="en-US" sz="2000" dirty="0">
                <a:solidFill>
                  <a:schemeClr val="tx1"/>
                </a:solidFill>
                <a:latin typeface="Arial Unicode MS" panose="020B0604020202020204" pitchFamily="34" charset="-128"/>
                <a:cs typeface="Times New Roman" panose="02020603050405020304" pitchFamily="18" charset="0"/>
                <a:sym typeface="Wingdings" panose="05000000000000000000" pitchFamily="2" charset="2"/>
              </a:rPr>
              <a:t>}  {</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anose="05000000000000000000" pitchFamily="2" charset="2"/>
              </a:rPr>
              <a:t>AuID</a:t>
            </a:r>
            <a:r>
              <a:rPr lang="en-US" altLang="en-US" sz="2000" dirty="0">
                <a:solidFill>
                  <a:schemeClr val="tx1"/>
                </a:solidFill>
                <a:latin typeface="Arial Unicode MS" panose="020B0604020202020204" pitchFamily="34" charset="-128"/>
                <a:cs typeface="Times New Roman" panose="02020603050405020304" pitchFamily="18" charset="0"/>
                <a:sym typeface="Wingdings" panose="05000000000000000000" pitchFamily="2" charset="2"/>
              </a:rPr>
              <a:t>}</a:t>
            </a:r>
            <a:endParaRPr lang="en-US" altLang="en-US" sz="2000" dirty="0">
              <a:solidFill>
                <a:schemeClr val="tx1"/>
              </a:solidFill>
              <a:latin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264577310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7"/>
          <p:cNvSpPr>
            <a:spLocks noChangeArrowheads="1"/>
          </p:cNvSpPr>
          <p:nvPr/>
        </p:nvSpPr>
        <p:spPr bwMode="auto">
          <a:xfrm>
            <a:off x="-1016251" y="679009"/>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400" dirty="0">
                <a:solidFill>
                  <a:schemeClr val="bg1"/>
                </a:solidFill>
                <a:cs typeface="Times New Roman" panose="02020603050405020304" pitchFamily="18" charset="0"/>
              </a:rPr>
              <a:t>FD – Example</a:t>
            </a:r>
          </a:p>
        </p:txBody>
      </p:sp>
      <p:sp>
        <p:nvSpPr>
          <p:cNvPr id="5" name="Rectangle 1140"/>
          <p:cNvSpPr txBox="1">
            <a:spLocks noChangeArrowheads="1"/>
          </p:cNvSpPr>
          <p:nvPr/>
        </p:nvSpPr>
        <p:spPr>
          <a:xfrm>
            <a:off x="121467" y="2229414"/>
            <a:ext cx="11032402" cy="5181600"/>
          </a:xfrm>
          <a:prstGeom prst="rect">
            <a:avLst/>
          </a:prstGeom>
          <a:no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609600" indent="-609600" algn="just">
              <a:buFontTx/>
              <a:buNone/>
            </a:pPr>
            <a:r>
              <a:rPr lang="en-US" altLang="en-US" sz="2400" dirty="0" smtClean="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2200" dirty="0" smtClean="0">
                <a:latin typeface="Times New Roman" panose="02020603050405020304" pitchFamily="18" charset="0"/>
                <a:ea typeface="Arial Unicode MS" panose="020B0604020202020204" pitchFamily="34" charset="-128"/>
                <a:cs typeface="Times New Roman" panose="02020603050405020304" pitchFamily="18" charset="0"/>
              </a:rPr>
              <a:t>Database to track reviews of papers submitted to an academic conference. Prospective authors submit papers for review and possible acceptance in the published conference proceedings. Details of the entities</a:t>
            </a:r>
          </a:p>
          <a:p>
            <a:pPr marL="1100138" lvl="1" indent="-533400" algn="just"/>
            <a:r>
              <a:rPr lang="en-US" altLang="en-US" sz="2000" dirty="0" smtClean="0">
                <a:latin typeface="Times New Roman" panose="02020603050405020304" pitchFamily="18" charset="0"/>
                <a:ea typeface="Arial Unicode MS" panose="020B0604020202020204" pitchFamily="34" charset="-128"/>
                <a:cs typeface="Times New Roman" panose="02020603050405020304" pitchFamily="18" charset="0"/>
              </a:rPr>
              <a:t>Author information includes a unique author number, a name, a mailing address, and a unique (optional) email address.</a:t>
            </a:r>
          </a:p>
          <a:p>
            <a:pPr marL="1100138" lvl="1" indent="-533400" algn="just"/>
            <a:r>
              <a:rPr lang="en-US" altLang="en-US" sz="2000" dirty="0" smtClean="0">
                <a:latin typeface="Times New Roman" panose="02020603050405020304" pitchFamily="18" charset="0"/>
                <a:ea typeface="Arial Unicode MS" panose="020B0604020202020204" pitchFamily="34" charset="-128"/>
                <a:cs typeface="Times New Roman" panose="02020603050405020304" pitchFamily="18" charset="0"/>
              </a:rPr>
              <a:t>Paper information includes the primary author, the paper number, the title, the abstract, and review status (pending, </a:t>
            </a:r>
            <a:r>
              <a:rPr lang="en-US" altLang="en-US" sz="2000" dirty="0" err="1" smtClean="0">
                <a:latin typeface="Times New Roman" panose="02020603050405020304" pitchFamily="18" charset="0"/>
                <a:ea typeface="Arial Unicode MS" panose="020B0604020202020204" pitchFamily="34" charset="-128"/>
                <a:cs typeface="Times New Roman" panose="02020603050405020304" pitchFamily="18" charset="0"/>
              </a:rPr>
              <a:t>accepted,rejected</a:t>
            </a:r>
            <a:r>
              <a:rPr lang="en-US" altLang="en-US" sz="2000" dirty="0" smtClean="0">
                <a:latin typeface="Times New Roman" panose="02020603050405020304" pitchFamily="18" charset="0"/>
                <a:ea typeface="Arial Unicode MS" panose="020B0604020202020204" pitchFamily="34" charset="-128"/>
                <a:cs typeface="Times New Roman" panose="02020603050405020304" pitchFamily="18" charset="0"/>
              </a:rPr>
              <a:t>)</a:t>
            </a:r>
          </a:p>
          <a:p>
            <a:pPr marL="1100138" lvl="1" indent="-533400" algn="just"/>
            <a:r>
              <a:rPr lang="en-US" altLang="en-US" sz="2000" dirty="0" smtClean="0">
                <a:latin typeface="Times New Roman" panose="02020603050405020304" pitchFamily="18" charset="0"/>
                <a:ea typeface="Arial Unicode MS" panose="020B0604020202020204" pitchFamily="34" charset="-128"/>
                <a:cs typeface="Times New Roman" panose="02020603050405020304" pitchFamily="18" charset="0"/>
              </a:rPr>
              <a:t>Reviewer information includes the reviewer number, the name, the mailing address, and a unique (optional) email address</a:t>
            </a:r>
          </a:p>
          <a:p>
            <a:pPr marL="1100138" lvl="1" indent="-533400" algn="just"/>
            <a:r>
              <a:rPr lang="en-US" altLang="en-US" sz="2000" dirty="0" smtClean="0">
                <a:latin typeface="Times New Roman" panose="02020603050405020304" pitchFamily="18" charset="0"/>
                <a:ea typeface="Arial Unicode MS" panose="020B0604020202020204" pitchFamily="34" charset="-128"/>
                <a:cs typeface="Times New Roman" panose="02020603050405020304" pitchFamily="18" charset="0"/>
              </a:rPr>
              <a:t>A completed review includes the reviewer number, the date, the paper number, comments to the authors, comments to the program chairperson, and ratings (overall, originality, correctness, style, clarity)</a:t>
            </a:r>
          </a:p>
        </p:txBody>
      </p:sp>
    </p:spTree>
    <p:extLst>
      <p:ext uri="{BB962C8B-B14F-4D97-AF65-F5344CB8AC3E}">
        <p14:creationId xmlns:p14="http://schemas.microsoft.com/office/powerpoint/2010/main" val="355319377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bg1"/>
                </a:solidFill>
                <a:latin typeface="Times New Roman" panose="02020603050405020304" pitchFamily="18" charset="0"/>
                <a:cs typeface="Times New Roman" panose="02020603050405020304" pitchFamily="18" charset="0"/>
              </a:rPr>
              <a:t>FD – Example</a:t>
            </a:r>
          </a:p>
        </p:txBody>
      </p:sp>
      <p:sp>
        <p:nvSpPr>
          <p:cNvPr id="3" name="Content Placeholder 2"/>
          <p:cNvSpPr>
            <a:spLocks noGrp="1"/>
          </p:cNvSpPr>
          <p:nvPr>
            <p:ph idx="1"/>
          </p:nvPr>
        </p:nvSpPr>
        <p:spPr>
          <a:xfrm>
            <a:off x="1154955" y="2603499"/>
            <a:ext cx="8761412" cy="3924049"/>
          </a:xfrm>
        </p:spPr>
        <p:txBody>
          <a:bodyPr>
            <a:normAutofit/>
          </a:bodyPr>
          <a:lstStyle/>
          <a:p>
            <a:pPr marL="609600" indent="-609600" algn="just">
              <a:buNone/>
            </a:pPr>
            <a:r>
              <a:rPr lang="en-US" altLang="en-US" sz="2800" dirty="0">
                <a:latin typeface="Times New Roman" panose="02020603050405020304" pitchFamily="18" charset="0"/>
                <a:ea typeface="Arial Unicode MS" panose="020B0604020202020204" pitchFamily="34" charset="-128"/>
                <a:cs typeface="Times New Roman" panose="02020603050405020304" pitchFamily="18" charset="0"/>
              </a:rPr>
              <a:t>Functional Dependencies</a:t>
            </a:r>
          </a:p>
          <a:p>
            <a:pPr marL="1100138" lvl="1" indent="-533400" algn="just"/>
            <a:r>
              <a:rPr lang="en-US" altLang="en-US" sz="2400" dirty="0" err="1">
                <a:latin typeface="Times New Roman" panose="02020603050405020304" pitchFamily="18" charset="0"/>
                <a:ea typeface="Arial Unicode MS" panose="020B0604020202020204" pitchFamily="34" charset="-128"/>
                <a:cs typeface="Times New Roman" panose="02020603050405020304" pitchFamily="18" charset="0"/>
              </a:rPr>
              <a:t>AuthNo</a:t>
            </a:r>
            <a:r>
              <a:rPr lang="en-US" altLang="en-US" sz="2400"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2400"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 </a:t>
            </a:r>
            <a:r>
              <a:rPr lang="en-US" altLang="en-US" sz="2400" dirty="0" err="1">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AuthName</a:t>
            </a:r>
            <a:r>
              <a:rPr lang="en-US" altLang="en-US" sz="2400"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 </a:t>
            </a:r>
            <a:r>
              <a:rPr lang="en-US" altLang="en-US" sz="2400" dirty="0" err="1">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AuthEmail</a:t>
            </a:r>
            <a:r>
              <a:rPr lang="en-US" altLang="en-US" sz="2400"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 </a:t>
            </a:r>
            <a:r>
              <a:rPr lang="en-US" altLang="en-US" sz="2400" dirty="0" err="1">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AuthAddress</a:t>
            </a:r>
            <a:endParaRPr lang="en-US" altLang="en-US" sz="2400"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endParaRPr>
          </a:p>
          <a:p>
            <a:pPr marL="1100138" lvl="1" indent="-533400" algn="just"/>
            <a:r>
              <a:rPr lang="en-US" altLang="en-US" sz="2400" dirty="0" err="1">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AuthEmail</a:t>
            </a:r>
            <a:r>
              <a:rPr lang="en-US" altLang="en-US" sz="2400"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  </a:t>
            </a:r>
            <a:r>
              <a:rPr lang="en-US" altLang="en-US" sz="2400" dirty="0" err="1">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AuthNo</a:t>
            </a:r>
            <a:endParaRPr lang="en-US" altLang="en-US" sz="2400"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endParaRPr>
          </a:p>
          <a:p>
            <a:pPr marL="1100138" lvl="1" indent="-533400" algn="just"/>
            <a:r>
              <a:rPr lang="en-US" altLang="en-US" sz="2400" dirty="0" err="1">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PaperNo</a:t>
            </a:r>
            <a:r>
              <a:rPr lang="en-US" altLang="en-US" sz="2400"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  Primary-</a:t>
            </a:r>
            <a:r>
              <a:rPr lang="en-US" altLang="en-US" sz="2400" dirty="0" err="1">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AuthNo</a:t>
            </a:r>
            <a:r>
              <a:rPr lang="en-US" altLang="en-US" sz="2400"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 Title, Abstract, Status</a:t>
            </a:r>
          </a:p>
          <a:p>
            <a:pPr marL="1100138" lvl="1" indent="-533400" algn="just"/>
            <a:r>
              <a:rPr lang="en-US" altLang="en-US" sz="2400" dirty="0" err="1">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RevNo</a:t>
            </a:r>
            <a:r>
              <a:rPr lang="en-US" altLang="en-US" sz="2400"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  </a:t>
            </a:r>
            <a:r>
              <a:rPr lang="en-US" altLang="en-US" sz="2400" dirty="0" err="1">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RevName</a:t>
            </a:r>
            <a:r>
              <a:rPr lang="en-US" altLang="en-US" sz="2400"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 </a:t>
            </a:r>
            <a:r>
              <a:rPr lang="en-US" altLang="en-US" sz="2400" dirty="0" err="1">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RevEmail</a:t>
            </a:r>
            <a:r>
              <a:rPr lang="en-US" altLang="en-US" sz="2400"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 </a:t>
            </a:r>
            <a:r>
              <a:rPr lang="en-US" altLang="en-US" sz="2400" dirty="0" err="1">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RevAddress</a:t>
            </a:r>
            <a:endParaRPr lang="en-US" altLang="en-US" sz="2400"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endParaRPr>
          </a:p>
          <a:p>
            <a:pPr marL="1100138" lvl="1" indent="-533400" algn="just"/>
            <a:r>
              <a:rPr lang="en-US" altLang="en-US" sz="2400" dirty="0" err="1">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RevEmail</a:t>
            </a:r>
            <a:r>
              <a:rPr lang="en-US" altLang="en-US" sz="2400"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  </a:t>
            </a:r>
            <a:r>
              <a:rPr lang="en-US" altLang="en-US" sz="2400" dirty="0" err="1">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RevNo</a:t>
            </a:r>
            <a:endParaRPr lang="en-US" altLang="en-US" sz="2400"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endParaRPr>
          </a:p>
          <a:p>
            <a:pPr marL="1100138" lvl="1" indent="-533400" algn="just"/>
            <a:r>
              <a:rPr lang="en-US" altLang="en-US" sz="2400" dirty="0" err="1">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RevNo</a:t>
            </a:r>
            <a:r>
              <a:rPr lang="en-US" altLang="en-US" sz="2400"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 </a:t>
            </a:r>
            <a:r>
              <a:rPr lang="en-US" altLang="en-US" sz="2400" dirty="0" err="1">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PaperNo</a:t>
            </a:r>
            <a:r>
              <a:rPr lang="en-US" altLang="en-US" sz="2400"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  </a:t>
            </a:r>
            <a:r>
              <a:rPr lang="en-US" altLang="en-US" sz="2400" dirty="0" err="1">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AuthComm</a:t>
            </a:r>
            <a:r>
              <a:rPr lang="en-US" altLang="en-US" sz="2400"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 </a:t>
            </a:r>
            <a:r>
              <a:rPr lang="en-US" altLang="en-US" sz="2400" dirty="0" err="1">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Prog-Comm</a:t>
            </a:r>
            <a:r>
              <a:rPr lang="en-US" altLang="en-US" sz="2400"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 Date, Rating1, Rating2, Rating3, Rating4, Rating5</a:t>
            </a:r>
            <a:endParaRPr lang="en-US" altLang="en-US" sz="2400" dirty="0">
              <a:latin typeface="Times New Roman" panose="02020603050405020304" pitchFamily="18" charset="0"/>
              <a:ea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251564494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bg1"/>
                </a:solidFill>
                <a:latin typeface="Times New Roman" panose="02020603050405020304" pitchFamily="18" charset="0"/>
                <a:cs typeface="Times New Roman" panose="02020603050405020304" pitchFamily="18" charset="0"/>
              </a:rPr>
              <a:t>Second Normal Form  (2NF) </a:t>
            </a:r>
          </a:p>
        </p:txBody>
      </p:sp>
      <p:sp>
        <p:nvSpPr>
          <p:cNvPr id="3" name="Content Placeholder 2"/>
          <p:cNvSpPr>
            <a:spLocks noGrp="1"/>
          </p:cNvSpPr>
          <p:nvPr>
            <p:ph idx="1"/>
          </p:nvPr>
        </p:nvSpPr>
        <p:spPr>
          <a:xfrm>
            <a:off x="570367" y="2317687"/>
            <a:ext cx="10311897" cy="4372824"/>
          </a:xfrm>
        </p:spPr>
        <p:txBody>
          <a:bodyPr>
            <a:normAutofit fontScale="92500" lnSpcReduction="20000"/>
          </a:bodyPr>
          <a:lstStyle/>
          <a:p>
            <a:pPr marL="609600" indent="-609600" algn="just">
              <a:buNone/>
            </a:pPr>
            <a:r>
              <a:rPr lang="en-US" altLang="en-US" sz="2000" dirty="0">
                <a:latin typeface="Times New Roman" panose="02020603050405020304" pitchFamily="18" charset="0"/>
                <a:ea typeface="Arial Unicode MS" panose="020B0604020202020204" pitchFamily="34" charset="-128"/>
                <a:cs typeface="Times New Roman" panose="02020603050405020304" pitchFamily="18" charset="0"/>
              </a:rPr>
              <a:t>For a table to be in 2NF, there are two requirements</a:t>
            </a:r>
          </a:p>
          <a:p>
            <a:pPr marL="1100138" lvl="1" indent="-533400" algn="just"/>
            <a:r>
              <a:rPr lang="en-US" altLang="en-US" sz="1800" dirty="0">
                <a:latin typeface="Times New Roman" panose="02020603050405020304" pitchFamily="18" charset="0"/>
                <a:ea typeface="Arial Unicode MS" panose="020B0604020202020204" pitchFamily="34" charset="-128"/>
                <a:cs typeface="Times New Roman" panose="02020603050405020304" pitchFamily="18" charset="0"/>
              </a:rPr>
              <a:t>The database is in first normal form </a:t>
            </a:r>
          </a:p>
          <a:p>
            <a:pPr marL="1100138" lvl="1" indent="-533400" algn="just"/>
            <a:r>
              <a:rPr lang="en-US" altLang="en-US" sz="1800" dirty="0">
                <a:latin typeface="Times New Roman" panose="02020603050405020304" pitchFamily="18" charset="0"/>
                <a:cs typeface="Times New Roman" panose="02020603050405020304" pitchFamily="18" charset="0"/>
              </a:rPr>
              <a:t>All </a:t>
            </a:r>
            <a:r>
              <a:rPr lang="en-US" altLang="en-US" sz="1800" b="1" dirty="0" err="1">
                <a:latin typeface="Times New Roman" panose="02020603050405020304" pitchFamily="18" charset="0"/>
                <a:cs typeface="Times New Roman" panose="02020603050405020304" pitchFamily="18" charset="0"/>
              </a:rPr>
              <a:t>nonkey</a:t>
            </a:r>
            <a:r>
              <a:rPr lang="en-US" altLang="en-US" sz="1800" dirty="0">
                <a:latin typeface="Times New Roman" panose="02020603050405020304" pitchFamily="18" charset="0"/>
                <a:cs typeface="Times New Roman" panose="02020603050405020304" pitchFamily="18" charset="0"/>
              </a:rPr>
              <a:t> attributes in the table must be functionally dependent on the entire primary key</a:t>
            </a:r>
          </a:p>
          <a:p>
            <a:pPr marL="609600" indent="-609600" algn="just">
              <a:buNone/>
            </a:pPr>
            <a:r>
              <a:rPr lang="en-US" altLang="en-US" sz="2000" b="1" i="1" dirty="0">
                <a:latin typeface="Times New Roman" panose="02020603050405020304" pitchFamily="18" charset="0"/>
                <a:cs typeface="Times New Roman" panose="02020603050405020304" pitchFamily="18" charset="0"/>
              </a:rPr>
              <a:t>Note:</a:t>
            </a:r>
            <a:r>
              <a:rPr lang="en-US" altLang="en-US" sz="2000" i="1" dirty="0">
                <a:latin typeface="Times New Roman" panose="02020603050405020304" pitchFamily="18" charset="0"/>
                <a:cs typeface="Times New Roman" panose="02020603050405020304" pitchFamily="18" charset="0"/>
              </a:rPr>
              <a:t> Remember that we are dealing with non-key attributes</a:t>
            </a:r>
            <a:endParaRPr lang="en-US" altLang="en-US" sz="2000" dirty="0">
              <a:latin typeface="Times New Roman" panose="02020603050405020304" pitchFamily="18" charset="0"/>
              <a:cs typeface="Times New Roman" panose="02020603050405020304" pitchFamily="18" charset="0"/>
            </a:endParaRPr>
          </a:p>
          <a:p>
            <a:pPr marL="609600" indent="-609600" algn="just">
              <a:buNone/>
            </a:pPr>
            <a:endParaRPr lang="en-US" altLang="en-US" sz="2000" dirty="0">
              <a:latin typeface="Times New Roman" panose="02020603050405020304" pitchFamily="18" charset="0"/>
              <a:cs typeface="Times New Roman" panose="02020603050405020304" pitchFamily="18" charset="0"/>
            </a:endParaRPr>
          </a:p>
          <a:p>
            <a:pPr marL="609600" indent="-609600" algn="just">
              <a:buNone/>
            </a:pPr>
            <a:r>
              <a:rPr lang="en-US" altLang="en-US" sz="2000" b="1" dirty="0">
                <a:solidFill>
                  <a:srgbClr val="CC0000"/>
                </a:solidFill>
                <a:latin typeface="Times New Roman" panose="02020603050405020304" pitchFamily="18" charset="0"/>
                <a:cs typeface="Times New Roman" panose="02020603050405020304" pitchFamily="18" charset="0"/>
              </a:rPr>
              <a:t>Example 1 (Not 2NF) </a:t>
            </a:r>
          </a:p>
          <a:p>
            <a:pPr marL="609600" indent="-609600" algn="just">
              <a:buNone/>
            </a:pPr>
            <a:r>
              <a:rPr lang="en-US" altLang="en-US" sz="2000" b="1" dirty="0">
                <a:latin typeface="Times New Roman" panose="02020603050405020304" pitchFamily="18" charset="0"/>
                <a:ea typeface="Arial Unicode MS" panose="020B0604020202020204" pitchFamily="34" charset="-128"/>
                <a:cs typeface="Times New Roman" panose="02020603050405020304" pitchFamily="18" charset="0"/>
              </a:rPr>
              <a:t>Scheme </a:t>
            </a:r>
            <a:r>
              <a:rPr lang="en-US" altLang="en-US" sz="2000"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sz="2000" b="1" dirty="0">
                <a:latin typeface="Times New Roman" panose="02020603050405020304" pitchFamily="18" charset="0"/>
                <a:ea typeface="Arial Unicode MS" panose="020B0604020202020204" pitchFamily="34" charset="-128"/>
                <a:cs typeface="Times New Roman" panose="02020603050405020304" pitchFamily="18" charset="0"/>
              </a:rPr>
              <a:t> {Title, </a:t>
            </a:r>
            <a:r>
              <a:rPr lang="en-US" altLang="en-US" sz="2000" b="1" dirty="0" err="1">
                <a:latin typeface="Times New Roman" panose="02020603050405020304" pitchFamily="18" charset="0"/>
                <a:ea typeface="Arial Unicode MS" panose="020B0604020202020204" pitchFamily="34" charset="-128"/>
                <a:cs typeface="Times New Roman" panose="02020603050405020304" pitchFamily="18" charset="0"/>
              </a:rPr>
              <a:t>PubId</a:t>
            </a:r>
            <a:r>
              <a:rPr lang="en-US" altLang="en-US" sz="20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2000" b="1" dirty="0" err="1">
                <a:latin typeface="Times New Roman" panose="02020603050405020304" pitchFamily="18" charset="0"/>
                <a:ea typeface="Arial Unicode MS" panose="020B0604020202020204" pitchFamily="34" charset="-128"/>
                <a:cs typeface="Times New Roman" panose="02020603050405020304" pitchFamily="18" charset="0"/>
              </a:rPr>
              <a:t>AuId</a:t>
            </a:r>
            <a:r>
              <a:rPr lang="en-US" altLang="en-US" sz="2000" b="1" dirty="0">
                <a:latin typeface="Times New Roman" panose="02020603050405020304" pitchFamily="18" charset="0"/>
                <a:ea typeface="Arial Unicode MS" panose="020B0604020202020204" pitchFamily="34" charset="-128"/>
                <a:cs typeface="Times New Roman" panose="02020603050405020304" pitchFamily="18" charset="0"/>
              </a:rPr>
              <a:t>, Price, </a:t>
            </a:r>
            <a:r>
              <a:rPr lang="en-US" altLang="en-US" sz="2000" b="1" dirty="0" err="1">
                <a:latin typeface="Times New Roman" panose="02020603050405020304" pitchFamily="18" charset="0"/>
                <a:ea typeface="Arial Unicode MS" panose="020B0604020202020204" pitchFamily="34" charset="-128"/>
                <a:cs typeface="Times New Roman" panose="02020603050405020304" pitchFamily="18" charset="0"/>
              </a:rPr>
              <a:t>AuAddress</a:t>
            </a:r>
            <a:r>
              <a:rPr lang="en-US" altLang="en-US" sz="2000" b="1" dirty="0">
                <a:latin typeface="Times New Roman" panose="02020603050405020304" pitchFamily="18" charset="0"/>
                <a:ea typeface="Arial Unicode MS" panose="020B0604020202020204" pitchFamily="34" charset="-128"/>
                <a:cs typeface="Times New Roman" panose="02020603050405020304" pitchFamily="18" charset="0"/>
              </a:rPr>
              <a:t>}</a:t>
            </a:r>
          </a:p>
          <a:p>
            <a:pPr marL="1100138" lvl="1" indent="-533400" algn="just">
              <a:buFontTx/>
              <a:buAutoNum type="arabicPeriod"/>
            </a:pPr>
            <a:r>
              <a:rPr lang="en-US" altLang="en-US" sz="1800" b="1" dirty="0">
                <a:latin typeface="Times New Roman" panose="02020603050405020304" pitchFamily="18" charset="0"/>
                <a:cs typeface="Times New Roman" panose="02020603050405020304" pitchFamily="18" charset="0"/>
              </a:rPr>
              <a:t>Key </a:t>
            </a:r>
            <a:r>
              <a:rPr lang="en-US" altLang="en-US" sz="18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sz="1800" b="1" dirty="0">
                <a:latin typeface="Times New Roman" panose="02020603050405020304" pitchFamily="18" charset="0"/>
                <a:cs typeface="Times New Roman" panose="02020603050405020304" pitchFamily="18" charset="0"/>
              </a:rPr>
              <a:t> {Title, </a:t>
            </a:r>
            <a:r>
              <a:rPr lang="en-US" altLang="en-US" sz="1800" b="1" dirty="0" err="1">
                <a:latin typeface="Times New Roman" panose="02020603050405020304" pitchFamily="18" charset="0"/>
                <a:cs typeface="Times New Roman" panose="02020603050405020304" pitchFamily="18" charset="0"/>
              </a:rPr>
              <a:t>PubId</a:t>
            </a:r>
            <a:r>
              <a:rPr lang="en-US" altLang="en-US" sz="1800" b="1" dirty="0">
                <a:latin typeface="Times New Roman" panose="02020603050405020304" pitchFamily="18" charset="0"/>
                <a:cs typeface="Times New Roman" panose="02020603050405020304" pitchFamily="18" charset="0"/>
              </a:rPr>
              <a:t>, </a:t>
            </a:r>
            <a:r>
              <a:rPr lang="en-US" altLang="en-US" sz="1800" b="1" dirty="0" err="1">
                <a:latin typeface="Times New Roman" panose="02020603050405020304" pitchFamily="18" charset="0"/>
                <a:cs typeface="Times New Roman" panose="02020603050405020304" pitchFamily="18" charset="0"/>
              </a:rPr>
              <a:t>AuId</a:t>
            </a:r>
            <a:r>
              <a:rPr lang="en-US" altLang="en-US" sz="1800" b="1" dirty="0">
                <a:latin typeface="Times New Roman" panose="02020603050405020304" pitchFamily="18" charset="0"/>
                <a:cs typeface="Times New Roman" panose="02020603050405020304" pitchFamily="18" charset="0"/>
              </a:rPr>
              <a:t>}</a:t>
            </a:r>
          </a:p>
          <a:p>
            <a:pPr marL="1100138" lvl="1" indent="-533400" algn="just">
              <a:buFontTx/>
              <a:buAutoNum type="arabicPeriod"/>
            </a:pPr>
            <a:r>
              <a:rPr lang="en-US" altLang="en-US" sz="1800" b="1" dirty="0">
                <a:latin typeface="Times New Roman" panose="02020603050405020304" pitchFamily="18" charset="0"/>
                <a:cs typeface="Times New Roman" panose="02020603050405020304" pitchFamily="18" charset="0"/>
              </a:rPr>
              <a:t>{Title, </a:t>
            </a:r>
            <a:r>
              <a:rPr lang="en-US" altLang="en-US" sz="1800" b="1" dirty="0" err="1">
                <a:latin typeface="Times New Roman" panose="02020603050405020304" pitchFamily="18" charset="0"/>
                <a:cs typeface="Times New Roman" panose="02020603050405020304" pitchFamily="18" charset="0"/>
              </a:rPr>
              <a:t>PubId</a:t>
            </a:r>
            <a:r>
              <a:rPr lang="en-US" altLang="en-US" sz="1800" b="1" dirty="0">
                <a:latin typeface="Times New Roman" panose="02020603050405020304" pitchFamily="18" charset="0"/>
                <a:cs typeface="Times New Roman" panose="02020603050405020304" pitchFamily="18" charset="0"/>
              </a:rPr>
              <a:t>, </a:t>
            </a:r>
            <a:r>
              <a:rPr lang="en-US" altLang="en-US" sz="1800" b="1" dirty="0" err="1">
                <a:latin typeface="Times New Roman" panose="02020603050405020304" pitchFamily="18" charset="0"/>
                <a:cs typeface="Times New Roman" panose="02020603050405020304" pitchFamily="18" charset="0"/>
              </a:rPr>
              <a:t>AuID</a:t>
            </a:r>
            <a:r>
              <a:rPr lang="en-US" altLang="en-US" sz="1800" b="1"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sym typeface="Wingdings" panose="05000000000000000000" pitchFamily="2" charset="2"/>
              </a:rPr>
              <a:t> {Price}</a:t>
            </a:r>
          </a:p>
          <a:p>
            <a:pPr marL="1100138" lvl="1" indent="-533400" algn="just">
              <a:buFontTx/>
              <a:buAutoNum type="arabicPeriod"/>
            </a:pPr>
            <a:r>
              <a:rPr lang="en-US" altLang="en-US" sz="1800" b="1" dirty="0">
                <a:latin typeface="Times New Roman" panose="02020603050405020304" pitchFamily="18" charset="0"/>
                <a:cs typeface="Times New Roman" panose="02020603050405020304" pitchFamily="18" charset="0"/>
              </a:rPr>
              <a:t>{</a:t>
            </a:r>
            <a:r>
              <a:rPr lang="en-US" altLang="en-US" sz="1800" b="1" dirty="0" err="1">
                <a:latin typeface="Times New Roman" panose="02020603050405020304" pitchFamily="18" charset="0"/>
                <a:cs typeface="Times New Roman" panose="02020603050405020304" pitchFamily="18" charset="0"/>
              </a:rPr>
              <a:t>AuID</a:t>
            </a:r>
            <a:r>
              <a:rPr lang="en-US" altLang="en-US" sz="1800" b="1"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1800" b="1" dirty="0" err="1">
                <a:latin typeface="Times New Roman" panose="02020603050405020304" pitchFamily="18" charset="0"/>
                <a:cs typeface="Times New Roman" panose="02020603050405020304" pitchFamily="18" charset="0"/>
                <a:sym typeface="Wingdings" panose="05000000000000000000" pitchFamily="2" charset="2"/>
              </a:rPr>
              <a:t>AuAddress</a:t>
            </a:r>
            <a:r>
              <a:rPr lang="en-US" altLang="en-US" sz="1800" b="1" dirty="0">
                <a:latin typeface="Times New Roman" panose="02020603050405020304" pitchFamily="18" charset="0"/>
                <a:cs typeface="Times New Roman" panose="02020603050405020304" pitchFamily="18" charset="0"/>
                <a:sym typeface="Wingdings" panose="05000000000000000000" pitchFamily="2" charset="2"/>
              </a:rPr>
              <a:t>}</a:t>
            </a:r>
            <a:endParaRPr lang="en-US" altLang="en-US" sz="1800" b="1" dirty="0">
              <a:latin typeface="Times New Roman" panose="02020603050405020304" pitchFamily="18" charset="0"/>
              <a:cs typeface="Times New Roman" panose="02020603050405020304" pitchFamily="18" charset="0"/>
            </a:endParaRPr>
          </a:p>
          <a:p>
            <a:pPr marL="1100138" lvl="1" indent="-533400" algn="just">
              <a:buFontTx/>
              <a:buAutoNum type="arabicPeriod"/>
            </a:pPr>
            <a:r>
              <a:rPr lang="en-US" altLang="en-US" sz="1800" b="1" dirty="0" err="1">
                <a:latin typeface="Times New Roman" panose="02020603050405020304" pitchFamily="18" charset="0"/>
                <a:cs typeface="Times New Roman" panose="02020603050405020304" pitchFamily="18" charset="0"/>
              </a:rPr>
              <a:t>AuAddress</a:t>
            </a:r>
            <a:r>
              <a:rPr lang="en-US" altLang="en-US" sz="1800" b="1" dirty="0">
                <a:latin typeface="Times New Roman" panose="02020603050405020304" pitchFamily="18" charset="0"/>
                <a:cs typeface="Times New Roman" panose="02020603050405020304" pitchFamily="18" charset="0"/>
              </a:rPr>
              <a:t> does not belong to a key</a:t>
            </a:r>
          </a:p>
          <a:p>
            <a:pPr marL="1100138" lvl="1" indent="-533400" algn="just">
              <a:buFontTx/>
              <a:buAutoNum type="arabicPeriod"/>
            </a:pPr>
            <a:r>
              <a:rPr lang="en-US" altLang="en-US" sz="1800" b="1" dirty="0" err="1">
                <a:latin typeface="Times New Roman" panose="02020603050405020304" pitchFamily="18" charset="0"/>
                <a:cs typeface="Times New Roman" panose="02020603050405020304" pitchFamily="18" charset="0"/>
              </a:rPr>
              <a:t>AuAddress</a:t>
            </a:r>
            <a:r>
              <a:rPr lang="en-US" altLang="en-US" sz="1800" b="1" dirty="0">
                <a:latin typeface="Times New Roman" panose="02020603050405020304" pitchFamily="18" charset="0"/>
                <a:cs typeface="Times New Roman" panose="02020603050405020304" pitchFamily="18" charset="0"/>
              </a:rPr>
              <a:t> functionally depends on </a:t>
            </a:r>
            <a:r>
              <a:rPr lang="en-US" altLang="en-US" sz="1800" b="1" dirty="0" err="1">
                <a:latin typeface="Times New Roman" panose="02020603050405020304" pitchFamily="18" charset="0"/>
                <a:cs typeface="Times New Roman" panose="02020603050405020304" pitchFamily="18" charset="0"/>
              </a:rPr>
              <a:t>AuId</a:t>
            </a:r>
            <a:r>
              <a:rPr lang="en-US" altLang="en-US" sz="1800" b="1" dirty="0">
                <a:latin typeface="Times New Roman" panose="02020603050405020304" pitchFamily="18" charset="0"/>
                <a:cs typeface="Times New Roman" panose="02020603050405020304" pitchFamily="18" charset="0"/>
              </a:rPr>
              <a:t> which is a subset of a key</a:t>
            </a:r>
            <a:r>
              <a:rPr lang="en-US" altLang="en-US" sz="1800" b="1" dirty="0">
                <a:solidFill>
                  <a:srgbClr val="CC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3309112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bg1"/>
                </a:solidFill>
                <a:latin typeface="Times New Roman" panose="02020603050405020304" pitchFamily="18" charset="0"/>
                <a:cs typeface="Times New Roman" panose="02020603050405020304" pitchFamily="18" charset="0"/>
              </a:rPr>
              <a:t>Second Normal Form  (2NF) </a:t>
            </a:r>
          </a:p>
        </p:txBody>
      </p:sp>
      <p:sp>
        <p:nvSpPr>
          <p:cNvPr id="3" name="Content Placeholder 2"/>
          <p:cNvSpPr>
            <a:spLocks noGrp="1"/>
          </p:cNvSpPr>
          <p:nvPr>
            <p:ph idx="1"/>
          </p:nvPr>
        </p:nvSpPr>
        <p:spPr>
          <a:xfrm>
            <a:off x="416459" y="2236205"/>
            <a:ext cx="10873212" cy="4345663"/>
          </a:xfrm>
        </p:spPr>
        <p:txBody>
          <a:bodyPr>
            <a:normAutofit fontScale="85000" lnSpcReduction="20000"/>
          </a:bodyPr>
          <a:lstStyle/>
          <a:p>
            <a:pPr marL="609600" indent="-609600" algn="just">
              <a:lnSpc>
                <a:spcPct val="90000"/>
              </a:lnSpc>
              <a:buNone/>
            </a:pPr>
            <a:r>
              <a:rPr lang="en-US" altLang="en-US" sz="2000" b="1" dirty="0">
                <a:solidFill>
                  <a:srgbClr val="FF0000"/>
                </a:solidFill>
                <a:latin typeface="Times New Roman" panose="02020603050405020304" pitchFamily="18" charset="0"/>
                <a:cs typeface="Times New Roman" panose="02020603050405020304" pitchFamily="18" charset="0"/>
              </a:rPr>
              <a:t>Example 2 (Not 2NF) </a:t>
            </a:r>
          </a:p>
          <a:p>
            <a:pPr marL="609600" indent="-609600" algn="just">
              <a:lnSpc>
                <a:spcPct val="90000"/>
              </a:lnSpc>
              <a:buNone/>
            </a:pPr>
            <a:r>
              <a:rPr lang="en-US" altLang="en-US" b="1" dirty="0">
                <a:solidFill>
                  <a:schemeClr val="tx1">
                    <a:lumMod val="95000"/>
                    <a:lumOff val="5000"/>
                  </a:schemeClr>
                </a:solidFill>
                <a:latin typeface="Times New Roman" panose="02020603050405020304" pitchFamily="18" charset="0"/>
                <a:ea typeface="Arial Unicode MS" panose="020B0604020202020204" pitchFamily="34" charset="-128"/>
                <a:cs typeface="Times New Roman" panose="02020603050405020304" pitchFamily="18" charset="0"/>
              </a:rPr>
              <a:t>Scheme </a:t>
            </a:r>
            <a:r>
              <a:rPr lang="en-US" altLang="en-US" b="1" dirty="0">
                <a:solidFill>
                  <a:schemeClr val="tx1">
                    <a:lumMod val="95000"/>
                    <a:lumOff val="5000"/>
                  </a:schemeClr>
                </a:solidFill>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b="1" dirty="0">
                <a:solidFill>
                  <a:schemeClr val="tx1">
                    <a:lumMod val="95000"/>
                    <a:lumOff val="5000"/>
                  </a:schemeClr>
                </a:solidFill>
                <a:latin typeface="Times New Roman" panose="02020603050405020304" pitchFamily="18" charset="0"/>
                <a:ea typeface="Arial Unicode MS" panose="020B0604020202020204" pitchFamily="34" charset="-128"/>
                <a:cs typeface="Times New Roman" panose="02020603050405020304" pitchFamily="18" charset="0"/>
              </a:rPr>
              <a:t> {City, Street, </a:t>
            </a:r>
            <a:r>
              <a:rPr lang="en-US" altLang="en-US" b="1" dirty="0" err="1">
                <a:solidFill>
                  <a:schemeClr val="tx1">
                    <a:lumMod val="95000"/>
                    <a:lumOff val="5000"/>
                  </a:schemeClr>
                </a:solidFill>
                <a:latin typeface="Times New Roman" panose="02020603050405020304" pitchFamily="18" charset="0"/>
                <a:ea typeface="Arial Unicode MS" panose="020B0604020202020204" pitchFamily="34" charset="-128"/>
                <a:cs typeface="Times New Roman" panose="02020603050405020304" pitchFamily="18" charset="0"/>
              </a:rPr>
              <a:t>HouseNumber</a:t>
            </a:r>
            <a:r>
              <a:rPr lang="en-US" altLang="en-US" b="1" dirty="0">
                <a:solidFill>
                  <a:schemeClr val="tx1">
                    <a:lumMod val="95000"/>
                    <a:lumOff val="5000"/>
                  </a:schemeClr>
                </a:solidFill>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b="1" dirty="0" err="1">
                <a:solidFill>
                  <a:schemeClr val="tx1">
                    <a:lumMod val="95000"/>
                    <a:lumOff val="5000"/>
                  </a:schemeClr>
                </a:solidFill>
                <a:latin typeface="Times New Roman" panose="02020603050405020304" pitchFamily="18" charset="0"/>
                <a:ea typeface="Arial Unicode MS" panose="020B0604020202020204" pitchFamily="34" charset="-128"/>
                <a:cs typeface="Times New Roman" panose="02020603050405020304" pitchFamily="18" charset="0"/>
              </a:rPr>
              <a:t>HouseColor</a:t>
            </a:r>
            <a:r>
              <a:rPr lang="en-US" altLang="en-US" b="1" dirty="0">
                <a:solidFill>
                  <a:schemeClr val="tx1">
                    <a:lumMod val="95000"/>
                    <a:lumOff val="5000"/>
                  </a:schemeClr>
                </a:solidFill>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b="1" dirty="0" err="1">
                <a:solidFill>
                  <a:schemeClr val="tx1">
                    <a:lumMod val="95000"/>
                    <a:lumOff val="5000"/>
                  </a:schemeClr>
                </a:solidFill>
                <a:latin typeface="Times New Roman" panose="02020603050405020304" pitchFamily="18" charset="0"/>
                <a:ea typeface="Arial Unicode MS" panose="020B0604020202020204" pitchFamily="34" charset="-128"/>
                <a:cs typeface="Times New Roman" panose="02020603050405020304" pitchFamily="18" charset="0"/>
              </a:rPr>
              <a:t>CityPopulation</a:t>
            </a:r>
            <a:r>
              <a:rPr lang="en-US" altLang="en-US" b="1" dirty="0">
                <a:solidFill>
                  <a:schemeClr val="tx1">
                    <a:lumMod val="95000"/>
                    <a:lumOff val="5000"/>
                  </a:schemeClr>
                </a:solidFill>
                <a:latin typeface="Times New Roman" panose="02020603050405020304" pitchFamily="18" charset="0"/>
                <a:ea typeface="Arial Unicode MS" panose="020B0604020202020204" pitchFamily="34" charset="-128"/>
                <a:cs typeface="Times New Roman" panose="02020603050405020304" pitchFamily="18" charset="0"/>
              </a:rPr>
              <a:t>}</a:t>
            </a:r>
          </a:p>
          <a:p>
            <a:pPr marL="1100138" lvl="1" indent="-533400" algn="just">
              <a:lnSpc>
                <a:spcPct val="90000"/>
              </a:lnSpc>
              <a:buFontTx/>
              <a:buAutoNum type="arabicPeriod"/>
            </a:pP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key </a:t>
            </a: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 {City, Street, </a:t>
            </a:r>
            <a:r>
              <a:rPr lang="en-US" altLang="en-US" b="1" dirty="0" err="1">
                <a:solidFill>
                  <a:schemeClr val="tx1">
                    <a:lumMod val="95000"/>
                    <a:lumOff val="5000"/>
                  </a:schemeClr>
                </a:solidFill>
                <a:latin typeface="Times New Roman" panose="02020603050405020304" pitchFamily="18" charset="0"/>
                <a:cs typeface="Times New Roman" panose="02020603050405020304" pitchFamily="18" charset="0"/>
              </a:rPr>
              <a:t>HouseNumber</a:t>
            </a: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a:t>
            </a:r>
          </a:p>
          <a:p>
            <a:pPr marL="1100138" lvl="1" indent="-533400" algn="just">
              <a:lnSpc>
                <a:spcPct val="90000"/>
              </a:lnSpc>
              <a:buFontTx/>
              <a:buAutoNum type="arabicPeriod"/>
            </a:pP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{City, Street, </a:t>
            </a:r>
            <a:r>
              <a:rPr lang="en-US" altLang="en-US" b="1" dirty="0" err="1">
                <a:solidFill>
                  <a:schemeClr val="tx1">
                    <a:lumMod val="95000"/>
                    <a:lumOff val="5000"/>
                  </a:schemeClr>
                </a:solidFill>
                <a:latin typeface="Times New Roman" panose="02020603050405020304" pitchFamily="18" charset="0"/>
                <a:cs typeface="Times New Roman" panose="02020603050405020304" pitchFamily="18" charset="0"/>
              </a:rPr>
              <a:t>HouseNumber</a:t>
            </a: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b="1" dirty="0" err="1">
                <a:solidFill>
                  <a:schemeClr val="tx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HouseColor</a:t>
            </a: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a:t>
            </a:r>
            <a:endPar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1100138" lvl="1" indent="-533400" algn="just">
              <a:lnSpc>
                <a:spcPct val="90000"/>
              </a:lnSpc>
              <a:buFontTx/>
              <a:buAutoNum type="arabicPeriod"/>
            </a:pP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{City} </a:t>
            </a: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b="1" dirty="0" err="1">
                <a:solidFill>
                  <a:schemeClr val="tx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CityPopulation</a:t>
            </a: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 </a:t>
            </a:r>
          </a:p>
          <a:p>
            <a:pPr marL="1100138" lvl="1" indent="-533400" algn="just">
              <a:lnSpc>
                <a:spcPct val="90000"/>
              </a:lnSpc>
              <a:buFontTx/>
              <a:buAutoNum type="arabicPeriod"/>
            </a:pPr>
            <a:r>
              <a:rPr lang="en-US" altLang="en-US" b="1" dirty="0" err="1">
                <a:solidFill>
                  <a:schemeClr val="tx1">
                    <a:lumMod val="95000"/>
                    <a:lumOff val="5000"/>
                  </a:schemeClr>
                </a:solidFill>
                <a:latin typeface="Times New Roman" panose="02020603050405020304" pitchFamily="18" charset="0"/>
                <a:cs typeface="Times New Roman" panose="02020603050405020304" pitchFamily="18" charset="0"/>
              </a:rPr>
              <a:t>CityPopulation</a:t>
            </a: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 does not belong to any key.</a:t>
            </a:r>
          </a:p>
          <a:p>
            <a:pPr marL="1100138" lvl="1" indent="-533400" algn="just">
              <a:lnSpc>
                <a:spcPct val="90000"/>
              </a:lnSpc>
              <a:buFontTx/>
              <a:buAutoNum type="arabicPeriod"/>
            </a:pPr>
            <a:r>
              <a:rPr lang="en-US" altLang="en-US" b="1" dirty="0" err="1">
                <a:solidFill>
                  <a:schemeClr val="tx1">
                    <a:lumMod val="95000"/>
                    <a:lumOff val="5000"/>
                  </a:schemeClr>
                </a:solidFill>
                <a:latin typeface="Times New Roman" panose="02020603050405020304" pitchFamily="18" charset="0"/>
                <a:cs typeface="Times New Roman" panose="02020603050405020304" pitchFamily="18" charset="0"/>
              </a:rPr>
              <a:t>CityPopulation</a:t>
            </a: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 is functionally dependent on the City which is a proper subset of  the key</a:t>
            </a:r>
            <a:r>
              <a:rPr lang="en-US" altLang="en-US" sz="1800" b="1"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566738" lvl="1" indent="0" algn="just">
              <a:lnSpc>
                <a:spcPct val="90000"/>
              </a:lnSpc>
              <a:buNone/>
            </a:pPr>
            <a:endParaRPr lang="en-US" altLang="en-US" sz="1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609600" indent="-609600" algn="just">
              <a:lnSpc>
                <a:spcPct val="90000"/>
              </a:lnSpc>
              <a:buNone/>
            </a:pPr>
            <a:r>
              <a:rPr lang="en-US" altLang="en-US" sz="2000" b="1" dirty="0">
                <a:solidFill>
                  <a:srgbClr val="FF0000"/>
                </a:solidFill>
                <a:latin typeface="Times New Roman" panose="02020603050405020304" pitchFamily="18" charset="0"/>
                <a:cs typeface="Times New Roman" panose="02020603050405020304" pitchFamily="18" charset="0"/>
              </a:rPr>
              <a:t>Example 3 (Not 2NF) </a:t>
            </a:r>
          </a:p>
          <a:p>
            <a:pPr marL="609600" indent="-609600" algn="just">
              <a:lnSpc>
                <a:spcPct val="90000"/>
              </a:lnSpc>
              <a:buNone/>
            </a:pPr>
            <a:r>
              <a:rPr lang="en-US" altLang="en-US" b="1" dirty="0">
                <a:solidFill>
                  <a:schemeClr val="tx1">
                    <a:lumMod val="95000"/>
                    <a:lumOff val="5000"/>
                  </a:schemeClr>
                </a:solidFill>
                <a:latin typeface="Times New Roman" panose="02020603050405020304" pitchFamily="18" charset="0"/>
                <a:ea typeface="Arial Unicode MS" panose="020B0604020202020204" pitchFamily="34" charset="-128"/>
                <a:cs typeface="Times New Roman" panose="02020603050405020304" pitchFamily="18" charset="0"/>
              </a:rPr>
              <a:t>Scheme </a:t>
            </a:r>
            <a:r>
              <a:rPr lang="en-US" altLang="en-US" b="1" dirty="0">
                <a:solidFill>
                  <a:schemeClr val="tx1">
                    <a:lumMod val="95000"/>
                    <a:lumOff val="5000"/>
                  </a:schemeClr>
                </a:solidFill>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b="1" dirty="0">
                <a:solidFill>
                  <a:schemeClr val="tx1">
                    <a:lumMod val="95000"/>
                    <a:lumOff val="5000"/>
                  </a:schemeClr>
                </a:solidFill>
                <a:latin typeface="Times New Roman" panose="02020603050405020304" pitchFamily="18" charset="0"/>
                <a:ea typeface="Arial Unicode MS" panose="020B0604020202020204" pitchFamily="34" charset="-128"/>
                <a:cs typeface="Times New Roman" panose="02020603050405020304" pitchFamily="18" charset="0"/>
              </a:rPr>
              <a:t> {studio, movie, budget, </a:t>
            </a:r>
            <a:r>
              <a:rPr lang="en-US" altLang="en-US" b="1" dirty="0" err="1">
                <a:solidFill>
                  <a:schemeClr val="tx1">
                    <a:lumMod val="95000"/>
                    <a:lumOff val="5000"/>
                  </a:schemeClr>
                </a:solidFill>
                <a:latin typeface="Times New Roman" panose="02020603050405020304" pitchFamily="18" charset="0"/>
                <a:ea typeface="Arial Unicode MS" panose="020B0604020202020204" pitchFamily="34" charset="-128"/>
                <a:cs typeface="Times New Roman" panose="02020603050405020304" pitchFamily="18" charset="0"/>
              </a:rPr>
              <a:t>studio_city</a:t>
            </a:r>
            <a:r>
              <a:rPr lang="en-US" altLang="en-US" b="1" dirty="0">
                <a:solidFill>
                  <a:schemeClr val="tx1">
                    <a:lumMod val="95000"/>
                    <a:lumOff val="5000"/>
                  </a:schemeClr>
                </a:solidFill>
                <a:latin typeface="Times New Roman" panose="02020603050405020304" pitchFamily="18" charset="0"/>
                <a:ea typeface="Arial Unicode MS" panose="020B0604020202020204" pitchFamily="34" charset="-128"/>
                <a:cs typeface="Times New Roman" panose="02020603050405020304" pitchFamily="18" charset="0"/>
              </a:rPr>
              <a:t>}	</a:t>
            </a:r>
          </a:p>
          <a:p>
            <a:pPr marL="1100138" lvl="1" indent="-533400" algn="just">
              <a:lnSpc>
                <a:spcPct val="90000"/>
              </a:lnSpc>
              <a:buFontTx/>
              <a:buAutoNum type="arabicPeriod"/>
            </a:pPr>
            <a:r>
              <a:rPr lang="en-US" altLang="en-US" b="1" dirty="0">
                <a:solidFill>
                  <a:schemeClr val="tx1">
                    <a:lumMod val="95000"/>
                    <a:lumOff val="5000"/>
                  </a:schemeClr>
                </a:solidFill>
                <a:latin typeface="Times New Roman" panose="02020603050405020304" pitchFamily="18" charset="0"/>
                <a:ea typeface="Arial Unicode MS" panose="020B0604020202020204" pitchFamily="34" charset="-128"/>
                <a:cs typeface="Times New Roman" panose="02020603050405020304" pitchFamily="18" charset="0"/>
              </a:rPr>
              <a:t>Key </a:t>
            </a:r>
            <a:r>
              <a:rPr lang="en-US" altLang="en-US" b="1" dirty="0">
                <a:solidFill>
                  <a:schemeClr val="tx1">
                    <a:lumMod val="95000"/>
                    <a:lumOff val="5000"/>
                  </a:schemeClr>
                </a:solidFill>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b="1" dirty="0">
                <a:solidFill>
                  <a:schemeClr val="tx1">
                    <a:lumMod val="95000"/>
                    <a:lumOff val="5000"/>
                  </a:schemeClr>
                </a:solidFill>
                <a:latin typeface="Times New Roman" panose="02020603050405020304" pitchFamily="18" charset="0"/>
                <a:ea typeface="Arial Unicode MS" panose="020B0604020202020204" pitchFamily="34" charset="-128"/>
                <a:cs typeface="Times New Roman" panose="02020603050405020304" pitchFamily="18" charset="0"/>
              </a:rPr>
              <a:t> {studio, movie}</a:t>
            </a:r>
          </a:p>
          <a:p>
            <a:pPr marL="1100138" lvl="1" indent="-533400" algn="just">
              <a:lnSpc>
                <a:spcPct val="90000"/>
              </a:lnSpc>
              <a:buFontTx/>
              <a:buAutoNum type="arabicPeriod"/>
            </a:pPr>
            <a:r>
              <a:rPr lang="en-US" altLang="en-US" b="1" dirty="0">
                <a:solidFill>
                  <a:schemeClr val="tx1">
                    <a:lumMod val="95000"/>
                    <a:lumOff val="5000"/>
                  </a:schemeClr>
                </a:solidFill>
                <a:latin typeface="Times New Roman" panose="02020603050405020304" pitchFamily="18" charset="0"/>
                <a:ea typeface="Arial Unicode MS" panose="020B0604020202020204" pitchFamily="34" charset="-128"/>
                <a:cs typeface="Times New Roman" panose="02020603050405020304" pitchFamily="18" charset="0"/>
              </a:rPr>
              <a:t>{studio, movie} </a:t>
            </a:r>
            <a:r>
              <a:rPr lang="en-US" altLang="en-US" b="1" dirty="0">
                <a:solidFill>
                  <a:schemeClr val="tx1">
                    <a:lumMod val="95000"/>
                    <a:lumOff val="5000"/>
                  </a:schemeClr>
                </a:solidFill>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b="1" dirty="0">
                <a:solidFill>
                  <a:schemeClr val="tx1">
                    <a:lumMod val="95000"/>
                    <a:lumOff val="5000"/>
                  </a:schemeClr>
                </a:solidFill>
                <a:latin typeface="Times New Roman" panose="02020603050405020304" pitchFamily="18" charset="0"/>
                <a:ea typeface="Arial Unicode MS" panose="020B0604020202020204" pitchFamily="34" charset="-128"/>
                <a:cs typeface="Times New Roman" panose="02020603050405020304" pitchFamily="18" charset="0"/>
              </a:rPr>
              <a:t> {budget}</a:t>
            </a:r>
          </a:p>
          <a:p>
            <a:pPr marL="1100138" lvl="1" indent="-533400" algn="just">
              <a:lnSpc>
                <a:spcPct val="90000"/>
              </a:lnSpc>
              <a:buFontTx/>
              <a:buAutoNum type="arabicPeriod"/>
            </a:pPr>
            <a:r>
              <a:rPr lang="en-US" altLang="en-US" b="1" dirty="0">
                <a:solidFill>
                  <a:schemeClr val="tx1">
                    <a:lumMod val="95000"/>
                    <a:lumOff val="5000"/>
                  </a:schemeClr>
                </a:solidFill>
                <a:latin typeface="Times New Roman" panose="02020603050405020304" pitchFamily="18" charset="0"/>
                <a:ea typeface="Arial Unicode MS" panose="020B0604020202020204" pitchFamily="34" charset="-128"/>
                <a:cs typeface="Times New Roman" panose="02020603050405020304" pitchFamily="18" charset="0"/>
              </a:rPr>
              <a:t>{studio} </a:t>
            </a:r>
            <a:r>
              <a:rPr lang="en-US" altLang="en-US" b="1" dirty="0">
                <a:solidFill>
                  <a:schemeClr val="tx1">
                    <a:lumMod val="95000"/>
                    <a:lumOff val="5000"/>
                  </a:schemeClr>
                </a:solidFill>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b="1" dirty="0">
                <a:solidFill>
                  <a:schemeClr val="tx1">
                    <a:lumMod val="95000"/>
                    <a:lumOff val="5000"/>
                  </a:schemeClr>
                </a:solidFill>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b="1" dirty="0" err="1">
                <a:solidFill>
                  <a:schemeClr val="tx1">
                    <a:lumMod val="95000"/>
                    <a:lumOff val="5000"/>
                  </a:schemeClr>
                </a:solidFill>
                <a:latin typeface="Times New Roman" panose="02020603050405020304" pitchFamily="18" charset="0"/>
                <a:ea typeface="Arial Unicode MS" panose="020B0604020202020204" pitchFamily="34" charset="-128"/>
                <a:cs typeface="Times New Roman" panose="02020603050405020304" pitchFamily="18" charset="0"/>
              </a:rPr>
              <a:t>studio_city</a:t>
            </a:r>
            <a:r>
              <a:rPr lang="en-US" altLang="en-US" b="1" dirty="0">
                <a:solidFill>
                  <a:schemeClr val="tx1">
                    <a:lumMod val="95000"/>
                    <a:lumOff val="5000"/>
                  </a:schemeClr>
                </a:solidFill>
                <a:latin typeface="Times New Roman" panose="02020603050405020304" pitchFamily="18" charset="0"/>
                <a:ea typeface="Arial Unicode MS" panose="020B0604020202020204" pitchFamily="34" charset="-128"/>
                <a:cs typeface="Times New Roman" panose="02020603050405020304" pitchFamily="18" charset="0"/>
              </a:rPr>
              <a:t>}</a:t>
            </a:r>
          </a:p>
          <a:p>
            <a:pPr marL="1100138" lvl="1" indent="-533400" algn="just">
              <a:lnSpc>
                <a:spcPct val="90000"/>
              </a:lnSpc>
              <a:buFontTx/>
              <a:buAutoNum type="arabicPeriod"/>
            </a:pPr>
            <a:r>
              <a:rPr lang="en-US" altLang="en-US" b="1" dirty="0" err="1">
                <a:solidFill>
                  <a:schemeClr val="tx1">
                    <a:lumMod val="95000"/>
                    <a:lumOff val="5000"/>
                  </a:schemeClr>
                </a:solidFill>
                <a:latin typeface="Times New Roman" panose="02020603050405020304" pitchFamily="18" charset="0"/>
                <a:cs typeface="Times New Roman" panose="02020603050405020304" pitchFamily="18" charset="0"/>
              </a:rPr>
              <a:t>studio_city</a:t>
            </a: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 is not a part of a key</a:t>
            </a:r>
            <a:r>
              <a:rPr lang="en-US" altLang="en-US" b="1" dirty="0">
                <a:solidFill>
                  <a:schemeClr val="tx1">
                    <a:lumMod val="95000"/>
                    <a:lumOff val="5000"/>
                  </a:schemeClr>
                </a:solidFill>
                <a:latin typeface="Times New Roman" panose="02020603050405020304" pitchFamily="18" charset="0"/>
                <a:ea typeface="Arial Unicode MS" panose="020B0604020202020204" pitchFamily="34" charset="-128"/>
                <a:cs typeface="Times New Roman" panose="02020603050405020304" pitchFamily="18" charset="0"/>
              </a:rPr>
              <a:t> </a:t>
            </a:r>
          </a:p>
          <a:p>
            <a:pPr marL="1100138" lvl="1" indent="-533400" algn="just">
              <a:lnSpc>
                <a:spcPct val="90000"/>
              </a:lnSpc>
              <a:buFontTx/>
              <a:buAutoNum type="arabicPeriod"/>
            </a:pPr>
            <a:r>
              <a:rPr lang="en-US" altLang="en-US" b="1" dirty="0" err="1">
                <a:solidFill>
                  <a:schemeClr val="tx1">
                    <a:lumMod val="95000"/>
                    <a:lumOff val="5000"/>
                  </a:schemeClr>
                </a:solidFill>
                <a:latin typeface="Times New Roman" panose="02020603050405020304" pitchFamily="18" charset="0"/>
                <a:ea typeface="Arial Unicode MS" panose="020B0604020202020204" pitchFamily="34" charset="-128"/>
                <a:cs typeface="Times New Roman" panose="02020603050405020304" pitchFamily="18" charset="0"/>
              </a:rPr>
              <a:t>studio_city</a:t>
            </a:r>
            <a:r>
              <a:rPr lang="en-US" altLang="en-US" b="1" dirty="0">
                <a:solidFill>
                  <a:schemeClr val="tx1">
                    <a:lumMod val="95000"/>
                    <a:lumOff val="5000"/>
                  </a:schemeClr>
                </a:solidFill>
                <a:latin typeface="Times New Roman" panose="02020603050405020304" pitchFamily="18" charset="0"/>
                <a:ea typeface="Arial Unicode MS" panose="020B0604020202020204" pitchFamily="34" charset="-128"/>
                <a:cs typeface="Times New Roman" panose="02020603050405020304" pitchFamily="18" charset="0"/>
              </a:rPr>
              <a:t> functionally depends on studio which is a proper subset of the key</a:t>
            </a:r>
          </a:p>
          <a:p>
            <a:pPr marL="1100138" lvl="1" indent="-533400" algn="just">
              <a:lnSpc>
                <a:spcPct val="90000"/>
              </a:lnSpc>
              <a:buFontTx/>
              <a:buAutoNum type="arabicPeriod"/>
            </a:pPr>
            <a:endParaRPr lang="en-US" altLang="en-US" b="1" dirty="0">
              <a:solidFill>
                <a:schemeClr val="tx1">
                  <a:lumMod val="95000"/>
                  <a:lumOff val="5000"/>
                </a:schemeClr>
              </a:solidFill>
              <a:latin typeface="Times New Roman" panose="02020603050405020304" pitchFamily="18" charset="0"/>
              <a:ea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5774338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bg1"/>
                </a:solidFill>
                <a:latin typeface="Times New Roman" panose="02020603050405020304" pitchFamily="18" charset="0"/>
                <a:cs typeface="Times New Roman" panose="02020603050405020304" pitchFamily="18" charset="0"/>
              </a:rPr>
              <a:t>2NF - Decomposition</a:t>
            </a:r>
          </a:p>
        </p:txBody>
      </p:sp>
      <p:sp>
        <p:nvSpPr>
          <p:cNvPr id="3" name="Content Placeholder 2"/>
          <p:cNvSpPr>
            <a:spLocks noGrp="1"/>
          </p:cNvSpPr>
          <p:nvPr>
            <p:ph idx="1"/>
          </p:nvPr>
        </p:nvSpPr>
        <p:spPr>
          <a:xfrm>
            <a:off x="733331" y="2603500"/>
            <a:ext cx="9183036" cy="3960262"/>
          </a:xfrm>
        </p:spPr>
        <p:txBody>
          <a:bodyPr>
            <a:normAutofit/>
          </a:bodyPr>
          <a:lstStyle/>
          <a:p>
            <a:pPr marL="609600" indent="-609600" algn="just">
              <a:buFontTx/>
              <a:buAutoNum type="arabicPeriod"/>
            </a:pPr>
            <a:r>
              <a:rPr lang="en-US" altLang="en-US" sz="2000" dirty="0">
                <a:latin typeface="Times New Roman" panose="02020603050405020304" pitchFamily="18" charset="0"/>
                <a:ea typeface="Arial Unicode MS" panose="020B0604020202020204" pitchFamily="34" charset="-128"/>
                <a:cs typeface="Times New Roman" panose="02020603050405020304" pitchFamily="18" charset="0"/>
              </a:rPr>
              <a:t>If a data item is fully functionally dependent on only a part of the primary key, move that data item and that part of the primary key to a new table.</a:t>
            </a:r>
          </a:p>
          <a:p>
            <a:pPr marL="609600" indent="-609600" algn="just">
              <a:buFontTx/>
              <a:buAutoNum type="arabicPeriod"/>
            </a:pPr>
            <a:r>
              <a:rPr lang="en-US" altLang="en-US" sz="2000" dirty="0">
                <a:latin typeface="Times New Roman" panose="02020603050405020304" pitchFamily="18" charset="0"/>
                <a:ea typeface="Arial Unicode MS" panose="020B0604020202020204" pitchFamily="34" charset="-128"/>
                <a:cs typeface="Times New Roman" panose="02020603050405020304" pitchFamily="18" charset="0"/>
              </a:rPr>
              <a:t>If other data items are functionally dependent on the same part of the key, place them in the new table also</a:t>
            </a:r>
            <a:endParaRPr lang="en-US" altLang="en-US" sz="2000" dirty="0">
              <a:latin typeface="Times New Roman" panose="02020603050405020304" pitchFamily="18" charset="0"/>
              <a:cs typeface="Times New Roman" panose="02020603050405020304" pitchFamily="18" charset="0"/>
            </a:endParaRPr>
          </a:p>
          <a:p>
            <a:pPr marL="609600" indent="-609600" algn="just">
              <a:buFontTx/>
              <a:buAutoNum type="arabicPeriod"/>
            </a:pPr>
            <a:r>
              <a:rPr lang="en-US" altLang="en-US" sz="2000" dirty="0">
                <a:latin typeface="Times New Roman" panose="02020603050405020304" pitchFamily="18" charset="0"/>
                <a:cs typeface="Times New Roman" panose="02020603050405020304" pitchFamily="18" charset="0"/>
              </a:rPr>
              <a:t>Make the partial primary key copied from the original table the primary key for the new table. Place all items that appear in the repeating group in a new table</a:t>
            </a:r>
          </a:p>
          <a:p>
            <a:pPr marL="609600" indent="-609600">
              <a:spcBef>
                <a:spcPct val="50000"/>
              </a:spcBef>
              <a:buNone/>
            </a:pPr>
            <a:r>
              <a:rPr lang="en-US" altLang="en-US" sz="2000" b="1" dirty="0">
                <a:solidFill>
                  <a:srgbClr val="CC0000"/>
                </a:solidFill>
                <a:latin typeface="Times New Roman" panose="02020603050405020304" pitchFamily="18" charset="0"/>
                <a:cs typeface="Times New Roman" panose="02020603050405020304" pitchFamily="18" charset="0"/>
              </a:rPr>
              <a:t>Example 1 (Convert to 2NF) </a:t>
            </a:r>
          </a:p>
          <a:p>
            <a:pPr marL="1100138" lvl="1" indent="-533400">
              <a:spcBef>
                <a:spcPct val="50000"/>
              </a:spcBef>
              <a:buNone/>
            </a:pP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Old Scheme </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800" b="1" u="sng" dirty="0">
                <a:latin typeface="Times New Roman" panose="02020603050405020304" pitchFamily="18" charset="0"/>
                <a:ea typeface="Arial Unicode MS" panose="020B0604020202020204" pitchFamily="34" charset="-128"/>
                <a:cs typeface="Times New Roman" panose="02020603050405020304" pitchFamily="18" charset="0"/>
              </a:rPr>
              <a:t>Title, </a:t>
            </a:r>
            <a:r>
              <a:rPr lang="en-US" altLang="en-US" sz="1800" b="1" u="sng" dirty="0" err="1">
                <a:latin typeface="Times New Roman" panose="02020603050405020304" pitchFamily="18" charset="0"/>
                <a:ea typeface="Arial Unicode MS" panose="020B0604020202020204" pitchFamily="34" charset="-128"/>
                <a:cs typeface="Times New Roman" panose="02020603050405020304" pitchFamily="18" charset="0"/>
              </a:rPr>
              <a:t>PubId</a:t>
            </a:r>
            <a:r>
              <a:rPr lang="en-US" altLang="en-US" sz="1800" b="1" u="sng"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800" b="1" u="sng" dirty="0" err="1">
                <a:latin typeface="Times New Roman" panose="02020603050405020304" pitchFamily="18" charset="0"/>
                <a:ea typeface="Arial Unicode MS" panose="020B0604020202020204" pitchFamily="34" charset="-128"/>
                <a:cs typeface="Times New Roman" panose="02020603050405020304" pitchFamily="18" charset="0"/>
              </a:rPr>
              <a:t>AuId</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Price, </a:t>
            </a:r>
            <a:r>
              <a:rPr lang="en-US" altLang="en-US" sz="1800" b="1" dirty="0" err="1">
                <a:latin typeface="Times New Roman" panose="02020603050405020304" pitchFamily="18" charset="0"/>
                <a:ea typeface="Arial Unicode MS" panose="020B0604020202020204" pitchFamily="34" charset="-128"/>
                <a:cs typeface="Times New Roman" panose="02020603050405020304" pitchFamily="18" charset="0"/>
              </a:rPr>
              <a:t>AuAddress</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a:t>
            </a:r>
          </a:p>
          <a:p>
            <a:pPr marL="1100138" lvl="1" indent="-533400">
              <a:spcBef>
                <a:spcPct val="50000"/>
              </a:spcBef>
              <a:buNone/>
            </a:pP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New Scheme </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800" b="1" u="sng" dirty="0">
                <a:latin typeface="Times New Roman" panose="02020603050405020304" pitchFamily="18" charset="0"/>
                <a:ea typeface="Arial Unicode MS" panose="020B0604020202020204" pitchFamily="34" charset="-128"/>
                <a:cs typeface="Times New Roman" panose="02020603050405020304" pitchFamily="18" charset="0"/>
              </a:rPr>
              <a:t>Title, </a:t>
            </a:r>
            <a:r>
              <a:rPr lang="en-US" altLang="en-US" sz="1800" b="1" u="sng" dirty="0" err="1">
                <a:latin typeface="Times New Roman" panose="02020603050405020304" pitchFamily="18" charset="0"/>
                <a:ea typeface="Arial Unicode MS" panose="020B0604020202020204" pitchFamily="34" charset="-128"/>
                <a:cs typeface="Times New Roman" panose="02020603050405020304" pitchFamily="18" charset="0"/>
              </a:rPr>
              <a:t>PubId</a:t>
            </a:r>
            <a:r>
              <a:rPr lang="en-US" altLang="en-US" sz="1800" b="1" u="sng"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800" b="1" u="sng" dirty="0" err="1">
                <a:latin typeface="Times New Roman" panose="02020603050405020304" pitchFamily="18" charset="0"/>
                <a:ea typeface="Arial Unicode MS" panose="020B0604020202020204" pitchFamily="34" charset="-128"/>
                <a:cs typeface="Times New Roman" panose="02020603050405020304" pitchFamily="18" charset="0"/>
              </a:rPr>
              <a:t>AuId</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Price}</a:t>
            </a:r>
          </a:p>
          <a:p>
            <a:pPr marL="1100138" lvl="1" indent="-533400">
              <a:spcBef>
                <a:spcPct val="50000"/>
              </a:spcBef>
              <a:buNone/>
            </a:pP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New Scheme </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800" b="1" u="sng" dirty="0" err="1">
                <a:latin typeface="Times New Roman" panose="02020603050405020304" pitchFamily="18" charset="0"/>
                <a:ea typeface="Arial Unicode MS" panose="020B0604020202020204" pitchFamily="34" charset="-128"/>
                <a:cs typeface="Times New Roman" panose="02020603050405020304" pitchFamily="18" charset="0"/>
              </a:rPr>
              <a:t>AuId</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800" b="1" dirty="0" err="1">
                <a:latin typeface="Times New Roman" panose="02020603050405020304" pitchFamily="18" charset="0"/>
                <a:ea typeface="Arial Unicode MS" panose="020B0604020202020204" pitchFamily="34" charset="-128"/>
                <a:cs typeface="Times New Roman" panose="02020603050405020304" pitchFamily="18" charset="0"/>
              </a:rPr>
              <a:t>AuAddress</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a:t>
            </a:r>
            <a:endParaRPr lang="en-US" alt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058492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bg1"/>
                </a:solidFill>
                <a:latin typeface="Times New Roman" panose="02020603050405020304" pitchFamily="18" charset="0"/>
                <a:cs typeface="Times New Roman" panose="02020603050405020304" pitchFamily="18" charset="0"/>
              </a:rPr>
              <a:t>2NF - Decomposition</a:t>
            </a:r>
          </a:p>
        </p:txBody>
      </p:sp>
      <p:sp>
        <p:nvSpPr>
          <p:cNvPr id="3" name="Content Placeholder 2"/>
          <p:cNvSpPr>
            <a:spLocks noGrp="1"/>
          </p:cNvSpPr>
          <p:nvPr>
            <p:ph idx="1"/>
          </p:nvPr>
        </p:nvSpPr>
        <p:spPr/>
        <p:txBody>
          <a:bodyPr>
            <a:normAutofit fontScale="92500" lnSpcReduction="10000"/>
          </a:bodyPr>
          <a:lstStyle/>
          <a:p>
            <a:pPr marL="609600" indent="-609600">
              <a:spcBef>
                <a:spcPct val="50000"/>
              </a:spcBef>
              <a:buNone/>
            </a:pPr>
            <a:r>
              <a:rPr lang="en-US" altLang="en-US" sz="2000" b="1" dirty="0">
                <a:solidFill>
                  <a:srgbClr val="CC0000"/>
                </a:solidFill>
                <a:latin typeface="Times New Roman" panose="02020603050405020304" pitchFamily="18" charset="0"/>
                <a:cs typeface="Times New Roman" panose="02020603050405020304" pitchFamily="18" charset="0"/>
              </a:rPr>
              <a:t>Example 2 (Convert to  2NF) </a:t>
            </a:r>
          </a:p>
          <a:p>
            <a:pPr marL="1100138" lvl="1" indent="-533400">
              <a:spcBef>
                <a:spcPct val="50000"/>
              </a:spcBef>
              <a:buNone/>
            </a:pP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Old Scheme </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800" b="1" u="sng" dirty="0">
                <a:latin typeface="Times New Roman" panose="02020603050405020304" pitchFamily="18" charset="0"/>
                <a:ea typeface="Arial Unicode MS" panose="020B0604020202020204" pitchFamily="34" charset="-128"/>
                <a:cs typeface="Times New Roman" panose="02020603050405020304" pitchFamily="18" charset="0"/>
              </a:rPr>
              <a:t>Studio</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800" b="1" u="sng" dirty="0">
                <a:latin typeface="Times New Roman" panose="02020603050405020304" pitchFamily="18" charset="0"/>
                <a:ea typeface="Arial Unicode MS" panose="020B0604020202020204" pitchFamily="34" charset="-128"/>
                <a:cs typeface="Times New Roman" panose="02020603050405020304" pitchFamily="18" charset="0"/>
              </a:rPr>
              <a:t>Movie</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Budget, </a:t>
            </a:r>
            <a:r>
              <a:rPr lang="en-US" altLang="en-US" sz="1800" b="1" dirty="0" err="1">
                <a:latin typeface="Times New Roman" panose="02020603050405020304" pitchFamily="18" charset="0"/>
                <a:ea typeface="Arial Unicode MS" panose="020B0604020202020204" pitchFamily="34" charset="-128"/>
                <a:cs typeface="Times New Roman" panose="02020603050405020304" pitchFamily="18" charset="0"/>
              </a:rPr>
              <a:t>StudioCity</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a:t>
            </a:r>
          </a:p>
          <a:p>
            <a:pPr marL="1100138" lvl="1" indent="-533400">
              <a:spcBef>
                <a:spcPct val="50000"/>
              </a:spcBef>
              <a:buNone/>
            </a:pP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New Scheme </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800" b="1" u="sng" dirty="0">
                <a:latin typeface="Times New Roman" panose="02020603050405020304" pitchFamily="18" charset="0"/>
                <a:ea typeface="Arial Unicode MS" panose="020B0604020202020204" pitchFamily="34" charset="-128"/>
                <a:cs typeface="Times New Roman" panose="02020603050405020304" pitchFamily="18" charset="0"/>
              </a:rPr>
              <a:t>Movie</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800" b="1" u="sng" dirty="0">
                <a:latin typeface="Times New Roman" panose="02020603050405020304" pitchFamily="18" charset="0"/>
                <a:ea typeface="Arial Unicode MS" panose="020B0604020202020204" pitchFamily="34" charset="-128"/>
                <a:cs typeface="Times New Roman" panose="02020603050405020304" pitchFamily="18" charset="0"/>
              </a:rPr>
              <a:t>Studio</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Budget}</a:t>
            </a:r>
          </a:p>
          <a:p>
            <a:pPr marL="1100138" lvl="1" indent="-533400">
              <a:spcBef>
                <a:spcPct val="50000"/>
              </a:spcBef>
              <a:buNone/>
            </a:pP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New Scheme </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800" b="1" u="sng" dirty="0">
                <a:latin typeface="Times New Roman" panose="02020603050405020304" pitchFamily="18" charset="0"/>
                <a:ea typeface="Arial Unicode MS" panose="020B0604020202020204" pitchFamily="34" charset="-128"/>
                <a:cs typeface="Times New Roman" panose="02020603050405020304" pitchFamily="18" charset="0"/>
              </a:rPr>
              <a:t>Studio</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City}</a:t>
            </a:r>
          </a:p>
          <a:p>
            <a:pPr marL="1100138" lvl="1" indent="-533400">
              <a:spcBef>
                <a:spcPct val="50000"/>
              </a:spcBef>
              <a:buNone/>
            </a:pPr>
            <a:endPar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endParaRPr>
          </a:p>
          <a:p>
            <a:pPr marL="609600" indent="-609600">
              <a:spcBef>
                <a:spcPct val="50000"/>
              </a:spcBef>
              <a:buNone/>
            </a:pPr>
            <a:r>
              <a:rPr lang="en-US" altLang="en-US" sz="2000" b="1" dirty="0">
                <a:solidFill>
                  <a:srgbClr val="CC0000"/>
                </a:solidFill>
                <a:latin typeface="Times New Roman" panose="02020603050405020304" pitchFamily="18" charset="0"/>
                <a:cs typeface="Times New Roman" panose="02020603050405020304" pitchFamily="18" charset="0"/>
              </a:rPr>
              <a:t>Example 3 (Convert to  2NF) </a:t>
            </a:r>
          </a:p>
          <a:p>
            <a:pPr marL="1100138" lvl="1" indent="-533400">
              <a:spcBef>
                <a:spcPct val="50000"/>
              </a:spcBef>
              <a:buNone/>
            </a:pP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Old Scheme </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800" b="1" u="sng" dirty="0">
                <a:latin typeface="Times New Roman" panose="02020603050405020304" pitchFamily="18" charset="0"/>
                <a:ea typeface="Arial Unicode MS" panose="020B0604020202020204" pitchFamily="34" charset="-128"/>
                <a:cs typeface="Times New Roman" panose="02020603050405020304" pitchFamily="18" charset="0"/>
              </a:rPr>
              <a:t>City</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800" b="1" u="sng" dirty="0">
                <a:latin typeface="Times New Roman" panose="02020603050405020304" pitchFamily="18" charset="0"/>
                <a:ea typeface="Arial Unicode MS" panose="020B0604020202020204" pitchFamily="34" charset="-128"/>
                <a:cs typeface="Times New Roman" panose="02020603050405020304" pitchFamily="18" charset="0"/>
              </a:rPr>
              <a:t>Street</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800" b="1" u="sng" dirty="0" err="1">
                <a:latin typeface="Times New Roman" panose="02020603050405020304" pitchFamily="18" charset="0"/>
                <a:ea typeface="Arial Unicode MS" panose="020B0604020202020204" pitchFamily="34" charset="-128"/>
                <a:cs typeface="Times New Roman" panose="02020603050405020304" pitchFamily="18" charset="0"/>
              </a:rPr>
              <a:t>HouseNumber</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800" b="1" dirty="0" err="1">
                <a:latin typeface="Times New Roman" panose="02020603050405020304" pitchFamily="18" charset="0"/>
                <a:ea typeface="Arial Unicode MS" panose="020B0604020202020204" pitchFamily="34" charset="-128"/>
                <a:cs typeface="Times New Roman" panose="02020603050405020304" pitchFamily="18" charset="0"/>
              </a:rPr>
              <a:t>HouseColor</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800" b="1" dirty="0" err="1">
                <a:latin typeface="Times New Roman" panose="02020603050405020304" pitchFamily="18" charset="0"/>
                <a:ea typeface="Arial Unicode MS" panose="020B0604020202020204" pitchFamily="34" charset="-128"/>
                <a:cs typeface="Times New Roman" panose="02020603050405020304" pitchFamily="18" charset="0"/>
              </a:rPr>
              <a:t>CityPopulation</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a:t>
            </a:r>
          </a:p>
          <a:p>
            <a:pPr marL="1100138" lvl="1" indent="-533400">
              <a:spcBef>
                <a:spcPct val="50000"/>
              </a:spcBef>
              <a:buNone/>
            </a:pP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New Scheme </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800" b="1" u="sng" dirty="0">
                <a:latin typeface="Times New Roman" panose="02020603050405020304" pitchFamily="18" charset="0"/>
                <a:ea typeface="Arial Unicode MS" panose="020B0604020202020204" pitchFamily="34" charset="-128"/>
                <a:cs typeface="Times New Roman" panose="02020603050405020304" pitchFamily="18" charset="0"/>
              </a:rPr>
              <a:t>City</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800" b="1" u="sng" dirty="0">
                <a:latin typeface="Times New Roman" panose="02020603050405020304" pitchFamily="18" charset="0"/>
                <a:ea typeface="Arial Unicode MS" panose="020B0604020202020204" pitchFamily="34" charset="-128"/>
                <a:cs typeface="Times New Roman" panose="02020603050405020304" pitchFamily="18" charset="0"/>
              </a:rPr>
              <a:t>Street</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800" b="1" u="sng" dirty="0" err="1">
                <a:latin typeface="Times New Roman" panose="02020603050405020304" pitchFamily="18" charset="0"/>
                <a:ea typeface="Arial Unicode MS" panose="020B0604020202020204" pitchFamily="34" charset="-128"/>
                <a:cs typeface="Times New Roman" panose="02020603050405020304" pitchFamily="18" charset="0"/>
              </a:rPr>
              <a:t>HouseNumber</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800" b="1" dirty="0" err="1">
                <a:latin typeface="Times New Roman" panose="02020603050405020304" pitchFamily="18" charset="0"/>
                <a:ea typeface="Arial Unicode MS" panose="020B0604020202020204" pitchFamily="34" charset="-128"/>
                <a:cs typeface="Times New Roman" panose="02020603050405020304" pitchFamily="18" charset="0"/>
              </a:rPr>
              <a:t>HouseColor</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a:t>
            </a:r>
          </a:p>
          <a:p>
            <a:pPr marL="1100138" lvl="1" indent="-533400">
              <a:spcBef>
                <a:spcPct val="50000"/>
              </a:spcBef>
              <a:buNone/>
            </a:pP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New Scheme </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800" b="1" u="sng" dirty="0">
                <a:latin typeface="Times New Roman" panose="02020603050405020304" pitchFamily="18" charset="0"/>
                <a:ea typeface="Arial Unicode MS" panose="020B0604020202020204" pitchFamily="34" charset="-128"/>
                <a:cs typeface="Times New Roman" panose="02020603050405020304" pitchFamily="18" charset="0"/>
              </a:rPr>
              <a:t>City</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800" b="1" dirty="0" err="1">
                <a:latin typeface="Times New Roman" panose="02020603050405020304" pitchFamily="18" charset="0"/>
                <a:ea typeface="Arial Unicode MS" panose="020B0604020202020204" pitchFamily="34" charset="-128"/>
                <a:cs typeface="Times New Roman" panose="02020603050405020304" pitchFamily="18" charset="0"/>
              </a:rPr>
              <a:t>CityPopulation</a:t>
            </a: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a:t>
            </a:r>
            <a:endParaRPr lang="en-US" altLang="en-US" sz="1800" b="1" dirty="0">
              <a:latin typeface="Times New Roman" panose="02020603050405020304" pitchFamily="18" charset="0"/>
              <a:cs typeface="Times New Roman" panose="02020603050405020304" pitchFamily="18" charset="0"/>
            </a:endParaRPr>
          </a:p>
          <a:p>
            <a:pPr marL="1100138" lvl="1" indent="-533400">
              <a:spcBef>
                <a:spcPct val="50000"/>
              </a:spcBef>
              <a:buNone/>
            </a:pPr>
            <a:endParaRPr lang="en-US" alt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636144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bg1"/>
                </a:solidFill>
                <a:latin typeface="Times New Roman" panose="02020603050405020304" pitchFamily="18" charset="0"/>
                <a:cs typeface="Times New Roman" panose="02020603050405020304" pitchFamily="18" charset="0"/>
              </a:rPr>
              <a:t>Third Normal Form  (3NF) </a:t>
            </a:r>
          </a:p>
        </p:txBody>
      </p:sp>
      <p:sp>
        <p:nvSpPr>
          <p:cNvPr id="3" name="Content Placeholder 2"/>
          <p:cNvSpPr>
            <a:spLocks noGrp="1"/>
          </p:cNvSpPr>
          <p:nvPr>
            <p:ph idx="1"/>
          </p:nvPr>
        </p:nvSpPr>
        <p:spPr>
          <a:xfrm>
            <a:off x="1154955" y="2603500"/>
            <a:ext cx="5761893" cy="4141332"/>
          </a:xfrm>
        </p:spPr>
        <p:txBody>
          <a:bodyPr>
            <a:normAutofit fontScale="77500" lnSpcReduction="20000"/>
          </a:bodyPr>
          <a:lstStyle/>
          <a:p>
            <a:pPr marL="609600" indent="-609600" algn="just">
              <a:lnSpc>
                <a:spcPct val="90000"/>
              </a:lnSpc>
              <a:buNone/>
            </a:pPr>
            <a:r>
              <a:rPr lang="en-US" altLang="en-US" sz="2000" b="1" dirty="0">
                <a:latin typeface="Times New Roman" panose="02020603050405020304" pitchFamily="18" charset="0"/>
                <a:ea typeface="Arial Unicode MS" panose="020B0604020202020204" pitchFamily="34" charset="-128"/>
                <a:cs typeface="Times New Roman" panose="02020603050405020304" pitchFamily="18" charset="0"/>
              </a:rPr>
              <a:t>This form dictates that all non-key attributes of a table must be functionally dependent on a Primary  key i.e. there can be no interdependencies among non-key attributes.</a:t>
            </a:r>
          </a:p>
          <a:p>
            <a:pPr marL="609600" indent="-609600" algn="just">
              <a:lnSpc>
                <a:spcPct val="90000"/>
              </a:lnSpc>
              <a:buNone/>
            </a:pPr>
            <a:endParaRPr lang="en-US" altLang="en-US" sz="2000" b="1" dirty="0">
              <a:latin typeface="Times New Roman" panose="02020603050405020304" pitchFamily="18" charset="0"/>
              <a:ea typeface="Arial Unicode MS" panose="020B0604020202020204" pitchFamily="34" charset="-128"/>
              <a:cs typeface="Times New Roman" panose="02020603050405020304" pitchFamily="18" charset="0"/>
            </a:endParaRPr>
          </a:p>
          <a:p>
            <a:pPr marL="609600" indent="-609600" algn="just">
              <a:lnSpc>
                <a:spcPct val="90000"/>
              </a:lnSpc>
              <a:buNone/>
            </a:pPr>
            <a:r>
              <a:rPr lang="en-US" altLang="en-US" sz="2000" b="1" dirty="0">
                <a:latin typeface="Times New Roman" panose="02020603050405020304" pitchFamily="18" charset="0"/>
                <a:ea typeface="Arial Unicode MS" panose="020B0604020202020204" pitchFamily="34" charset="-128"/>
                <a:cs typeface="Times New Roman" panose="02020603050405020304" pitchFamily="18" charset="0"/>
              </a:rPr>
              <a:t>For a table to be in 3NF, there are two requirements</a:t>
            </a:r>
          </a:p>
          <a:p>
            <a:pPr marL="1100138" lvl="1" indent="-533400" algn="just">
              <a:lnSpc>
                <a:spcPct val="90000"/>
              </a:lnSpc>
            </a:pPr>
            <a:r>
              <a:rPr lang="en-US" altLang="en-US" sz="1800" b="1" dirty="0">
                <a:latin typeface="Times New Roman" panose="02020603050405020304" pitchFamily="18" charset="0"/>
                <a:ea typeface="Arial Unicode MS" panose="020B0604020202020204" pitchFamily="34" charset="-128"/>
                <a:cs typeface="Times New Roman" panose="02020603050405020304" pitchFamily="18" charset="0"/>
              </a:rPr>
              <a:t>The table should be second normal form</a:t>
            </a:r>
            <a:endParaRPr lang="en-US" altLang="en-US" sz="1800" b="1" dirty="0">
              <a:latin typeface="Times New Roman" panose="02020603050405020304" pitchFamily="18" charset="0"/>
              <a:cs typeface="Times New Roman" panose="02020603050405020304" pitchFamily="18" charset="0"/>
            </a:endParaRPr>
          </a:p>
          <a:p>
            <a:pPr marL="1100138" lvl="1" indent="-533400" algn="just">
              <a:lnSpc>
                <a:spcPct val="90000"/>
              </a:lnSpc>
            </a:pPr>
            <a:r>
              <a:rPr lang="en-US" altLang="en-US" sz="1800" b="1" dirty="0">
                <a:latin typeface="Times New Roman" panose="02020603050405020304" pitchFamily="18" charset="0"/>
                <a:cs typeface="Times New Roman" panose="02020603050405020304" pitchFamily="18" charset="0"/>
              </a:rPr>
              <a:t>No attribute is transitively dependent on the primary key</a:t>
            </a:r>
          </a:p>
          <a:p>
            <a:pPr marL="609600" indent="-609600" algn="just">
              <a:lnSpc>
                <a:spcPct val="90000"/>
              </a:lnSpc>
              <a:buNone/>
            </a:pPr>
            <a:endParaRPr lang="en-US" altLang="en-US" sz="2000" b="1" dirty="0">
              <a:solidFill>
                <a:srgbClr val="CC0000"/>
              </a:solidFill>
              <a:latin typeface="Times New Roman" panose="02020603050405020304" pitchFamily="18" charset="0"/>
              <a:cs typeface="Times New Roman" panose="02020603050405020304" pitchFamily="18" charset="0"/>
            </a:endParaRPr>
          </a:p>
          <a:p>
            <a:pPr marL="609600" indent="-609600" algn="just">
              <a:lnSpc>
                <a:spcPct val="90000"/>
              </a:lnSpc>
              <a:buNone/>
            </a:pPr>
            <a:r>
              <a:rPr lang="en-US" altLang="en-US" sz="2000" b="1" dirty="0">
                <a:solidFill>
                  <a:srgbClr val="CC0000"/>
                </a:solidFill>
                <a:latin typeface="Times New Roman" panose="02020603050405020304" pitchFamily="18" charset="0"/>
                <a:ea typeface="Arial Unicode MS" panose="020B0604020202020204" pitchFamily="34" charset="-128"/>
                <a:cs typeface="Times New Roman" panose="02020603050405020304" pitchFamily="18" charset="0"/>
              </a:rPr>
              <a:t>Example (Not in 3NF)</a:t>
            </a:r>
          </a:p>
          <a:p>
            <a:pPr marL="609600" indent="-609600" algn="just">
              <a:lnSpc>
                <a:spcPct val="90000"/>
              </a:lnSpc>
              <a:buNone/>
            </a:pPr>
            <a:r>
              <a:rPr lang="en-US" altLang="en-US" sz="2000" b="1" dirty="0">
                <a:latin typeface="Times New Roman" panose="02020603050405020304" pitchFamily="18" charset="0"/>
                <a:ea typeface="Arial Unicode MS" panose="020B0604020202020204" pitchFamily="34" charset="-128"/>
                <a:cs typeface="Times New Roman" panose="02020603050405020304" pitchFamily="18" charset="0"/>
              </a:rPr>
              <a:t>Scheme </a:t>
            </a:r>
            <a:r>
              <a:rPr lang="en-US" altLang="en-US" sz="2000"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sz="20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Title, </a:t>
            </a:r>
            <a:r>
              <a:rPr lang="en-US" altLang="en-US" sz="2000" b="1" dirty="0" err="1">
                <a:latin typeface="Times New Roman" panose="02020603050405020304" pitchFamily="18" charset="0"/>
                <a:cs typeface="Times New Roman" panose="02020603050405020304" pitchFamily="18" charset="0"/>
              </a:rPr>
              <a:t>PubID</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PageCount</a:t>
            </a:r>
            <a:r>
              <a:rPr lang="en-US" altLang="en-US" sz="2000" b="1" dirty="0">
                <a:latin typeface="Times New Roman" panose="02020603050405020304" pitchFamily="18" charset="0"/>
                <a:cs typeface="Times New Roman" panose="02020603050405020304" pitchFamily="18" charset="0"/>
              </a:rPr>
              <a:t>, Price</a:t>
            </a:r>
            <a:r>
              <a:rPr lang="en-US" altLang="en-US" sz="2000" b="1" dirty="0">
                <a:latin typeface="Times New Roman" panose="02020603050405020304" pitchFamily="18" charset="0"/>
                <a:ea typeface="Arial Unicode MS" panose="020B0604020202020204" pitchFamily="34" charset="-128"/>
                <a:cs typeface="Times New Roman" panose="02020603050405020304" pitchFamily="18" charset="0"/>
              </a:rPr>
              <a:t> }</a:t>
            </a:r>
          </a:p>
          <a:p>
            <a:pPr marL="1100138" lvl="1" indent="-533400" algn="just">
              <a:lnSpc>
                <a:spcPct val="90000"/>
              </a:lnSpc>
              <a:buFontTx/>
              <a:buAutoNum type="arabicPeriod"/>
            </a:pPr>
            <a:r>
              <a:rPr lang="en-US" altLang="en-US" sz="1800" b="1" dirty="0">
                <a:latin typeface="Times New Roman" panose="02020603050405020304" pitchFamily="18" charset="0"/>
                <a:cs typeface="Times New Roman" panose="02020603050405020304" pitchFamily="18" charset="0"/>
              </a:rPr>
              <a:t>Key </a:t>
            </a:r>
            <a:r>
              <a:rPr lang="en-US" altLang="en-US" sz="18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sz="1800" b="1" dirty="0">
                <a:latin typeface="Times New Roman" panose="02020603050405020304" pitchFamily="18" charset="0"/>
                <a:cs typeface="Times New Roman" panose="02020603050405020304" pitchFamily="18" charset="0"/>
              </a:rPr>
              <a:t> {Title, </a:t>
            </a:r>
            <a:r>
              <a:rPr lang="en-US" altLang="en-US" sz="1800" b="1" dirty="0" err="1">
                <a:latin typeface="Times New Roman" panose="02020603050405020304" pitchFamily="18" charset="0"/>
                <a:cs typeface="Times New Roman" panose="02020603050405020304" pitchFamily="18" charset="0"/>
              </a:rPr>
              <a:t>PubId</a:t>
            </a:r>
            <a:r>
              <a:rPr lang="en-US" altLang="en-US" sz="1800" b="1" dirty="0">
                <a:latin typeface="Times New Roman" panose="02020603050405020304" pitchFamily="18" charset="0"/>
                <a:cs typeface="Times New Roman" panose="02020603050405020304" pitchFamily="18" charset="0"/>
              </a:rPr>
              <a:t>}</a:t>
            </a:r>
          </a:p>
          <a:p>
            <a:pPr marL="1100138" lvl="1" indent="-533400" algn="just">
              <a:lnSpc>
                <a:spcPct val="90000"/>
              </a:lnSpc>
              <a:buFontTx/>
              <a:buAutoNum type="arabicPeriod"/>
            </a:pPr>
            <a:r>
              <a:rPr lang="en-US" altLang="en-US" sz="1800" b="1" dirty="0">
                <a:latin typeface="Times New Roman" panose="02020603050405020304" pitchFamily="18" charset="0"/>
                <a:cs typeface="Times New Roman" panose="02020603050405020304" pitchFamily="18" charset="0"/>
              </a:rPr>
              <a:t>{Title, </a:t>
            </a:r>
            <a:r>
              <a:rPr lang="en-US" altLang="en-US" sz="1800" b="1" dirty="0" err="1">
                <a:latin typeface="Times New Roman" panose="02020603050405020304" pitchFamily="18" charset="0"/>
                <a:cs typeface="Times New Roman" panose="02020603050405020304" pitchFamily="18" charset="0"/>
              </a:rPr>
              <a:t>PubId</a:t>
            </a:r>
            <a:r>
              <a:rPr lang="en-US" altLang="en-US" sz="1800" b="1"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1800" b="1" dirty="0" err="1">
                <a:latin typeface="Times New Roman" panose="02020603050405020304" pitchFamily="18" charset="0"/>
                <a:cs typeface="Times New Roman" panose="02020603050405020304" pitchFamily="18" charset="0"/>
                <a:sym typeface="Wingdings" panose="05000000000000000000" pitchFamily="2" charset="2"/>
              </a:rPr>
              <a:t>PageCount</a:t>
            </a:r>
            <a:r>
              <a:rPr lang="en-US" altLang="en-US" sz="1800" b="1" dirty="0">
                <a:latin typeface="Times New Roman" panose="02020603050405020304" pitchFamily="18" charset="0"/>
                <a:cs typeface="Times New Roman" panose="02020603050405020304" pitchFamily="18" charset="0"/>
                <a:sym typeface="Wingdings" panose="05000000000000000000" pitchFamily="2" charset="2"/>
              </a:rPr>
              <a:t>}</a:t>
            </a:r>
          </a:p>
          <a:p>
            <a:pPr marL="1100138" lvl="1" indent="-533400" algn="just">
              <a:lnSpc>
                <a:spcPct val="90000"/>
              </a:lnSpc>
              <a:buFontTx/>
              <a:buAutoNum type="arabicPeriod"/>
            </a:pPr>
            <a:r>
              <a:rPr lang="en-US" altLang="en-US" sz="1800" b="1" dirty="0">
                <a:latin typeface="Times New Roman" panose="02020603050405020304" pitchFamily="18" charset="0"/>
                <a:cs typeface="Times New Roman" panose="02020603050405020304" pitchFamily="18" charset="0"/>
              </a:rPr>
              <a:t>{</a:t>
            </a:r>
            <a:r>
              <a:rPr lang="en-US" altLang="en-US" sz="1800" b="1" dirty="0" err="1">
                <a:latin typeface="Times New Roman" panose="02020603050405020304" pitchFamily="18" charset="0"/>
                <a:cs typeface="Times New Roman" panose="02020603050405020304" pitchFamily="18" charset="0"/>
              </a:rPr>
              <a:t>PageCount</a:t>
            </a:r>
            <a:r>
              <a:rPr lang="en-US" altLang="en-US" sz="1800" b="1"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sym typeface="Wingdings" panose="05000000000000000000" pitchFamily="2" charset="2"/>
              </a:rPr>
              <a:t> {Price}</a:t>
            </a:r>
            <a:endParaRPr lang="en-US" altLang="en-US" sz="1800" b="1" dirty="0">
              <a:latin typeface="Times New Roman" panose="02020603050405020304" pitchFamily="18" charset="0"/>
              <a:cs typeface="Times New Roman" panose="02020603050405020304" pitchFamily="18" charset="0"/>
            </a:endParaRPr>
          </a:p>
          <a:p>
            <a:pPr marL="1100138" lvl="1" indent="-533400" algn="just">
              <a:lnSpc>
                <a:spcPct val="90000"/>
              </a:lnSpc>
              <a:buFontTx/>
              <a:buAutoNum type="arabicPeriod"/>
            </a:pPr>
            <a:r>
              <a:rPr lang="en-US" altLang="en-US" sz="1800" b="1" dirty="0">
                <a:latin typeface="Times New Roman" panose="02020603050405020304" pitchFamily="18" charset="0"/>
                <a:cs typeface="Times New Roman" panose="02020603050405020304" pitchFamily="18" charset="0"/>
              </a:rPr>
              <a:t>Both Price and </a:t>
            </a:r>
            <a:r>
              <a:rPr lang="en-US" altLang="en-US" sz="1800" b="1" dirty="0" err="1">
                <a:latin typeface="Times New Roman" panose="02020603050405020304" pitchFamily="18" charset="0"/>
                <a:cs typeface="Times New Roman" panose="02020603050405020304" pitchFamily="18" charset="0"/>
              </a:rPr>
              <a:t>PageCount</a:t>
            </a:r>
            <a:r>
              <a:rPr lang="en-US" altLang="en-US" sz="1800" b="1" dirty="0">
                <a:latin typeface="Times New Roman" panose="02020603050405020304" pitchFamily="18" charset="0"/>
                <a:cs typeface="Times New Roman" panose="02020603050405020304" pitchFamily="18" charset="0"/>
              </a:rPr>
              <a:t> depend on a key hence 2NF</a:t>
            </a:r>
          </a:p>
          <a:p>
            <a:pPr marL="1100138" lvl="1" indent="-533400" algn="just">
              <a:lnSpc>
                <a:spcPct val="90000"/>
              </a:lnSpc>
              <a:buFontTx/>
              <a:buAutoNum type="arabicPeriod"/>
            </a:pPr>
            <a:r>
              <a:rPr lang="en-US" altLang="en-US" sz="1800" b="1" dirty="0">
                <a:latin typeface="Times New Roman" panose="02020603050405020304" pitchFamily="18" charset="0"/>
                <a:cs typeface="Times New Roman" panose="02020603050405020304" pitchFamily="18" charset="0"/>
              </a:rPr>
              <a:t>Transitively {Title, </a:t>
            </a:r>
            <a:r>
              <a:rPr lang="en-US" altLang="en-US" sz="1800" b="1" dirty="0" err="1">
                <a:latin typeface="Times New Roman" panose="02020603050405020304" pitchFamily="18" charset="0"/>
                <a:cs typeface="Times New Roman" panose="02020603050405020304" pitchFamily="18" charset="0"/>
              </a:rPr>
              <a:t>PubID</a:t>
            </a:r>
            <a:r>
              <a:rPr lang="en-US" altLang="en-US" sz="1800" b="1"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sz="1800" b="1" dirty="0">
                <a:latin typeface="Times New Roman" panose="02020603050405020304" pitchFamily="18" charset="0"/>
                <a:cs typeface="Times New Roman" panose="02020603050405020304" pitchFamily="18" charset="0"/>
              </a:rPr>
              <a:t> {Price} hence not in 3NF</a:t>
            </a:r>
          </a:p>
        </p:txBody>
      </p:sp>
    </p:spTree>
    <p:extLst>
      <p:ext uri="{BB962C8B-B14F-4D97-AF65-F5344CB8AC3E}">
        <p14:creationId xmlns:p14="http://schemas.microsoft.com/office/powerpoint/2010/main" val="197836534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Transitive </a:t>
            </a:r>
            <a:r>
              <a:rPr lang="en-US" altLang="en-US" dirty="0" err="1"/>
              <a:t>Depedency</a:t>
            </a:r>
            <a:endParaRPr lang="en-US" dirty="0"/>
          </a:p>
        </p:txBody>
      </p:sp>
      <p:sp>
        <p:nvSpPr>
          <p:cNvPr id="3" name="Content Placeholder 2"/>
          <p:cNvSpPr>
            <a:spLocks noGrp="1"/>
          </p:cNvSpPr>
          <p:nvPr>
            <p:ph idx="1"/>
          </p:nvPr>
        </p:nvSpPr>
        <p:spPr/>
        <p:txBody>
          <a:bodyPr>
            <a:normAutofit lnSpcReduction="10000"/>
          </a:bodyPr>
          <a:lstStyle/>
          <a:p>
            <a:r>
              <a:rPr lang="en-US" altLang="en-US" dirty="0">
                <a:latin typeface="Times New Roman" panose="02020603050405020304" pitchFamily="18" charset="0"/>
                <a:cs typeface="Times New Roman" panose="02020603050405020304" pitchFamily="18" charset="0"/>
              </a:rPr>
              <a:t>Tab1</a:t>
            </a:r>
          </a:p>
          <a:p>
            <a:pPr lvl="1"/>
            <a:r>
              <a:rPr lang="en-US" altLang="en-US" dirty="0">
                <a:latin typeface="Times New Roman" panose="02020603050405020304" pitchFamily="18" charset="0"/>
                <a:cs typeface="Times New Roman" panose="02020603050405020304" pitchFamily="18" charset="0"/>
              </a:rPr>
              <a:t>A – Key Column</a:t>
            </a:r>
          </a:p>
          <a:p>
            <a:pPr lvl="1"/>
            <a:r>
              <a:rPr lang="en-US" altLang="en-US" dirty="0">
                <a:latin typeface="Times New Roman" panose="02020603050405020304" pitchFamily="18" charset="0"/>
                <a:cs typeface="Times New Roman" panose="02020603050405020304" pitchFamily="18" charset="0"/>
              </a:rPr>
              <a:t>B</a:t>
            </a:r>
          </a:p>
          <a:p>
            <a:pPr lvl="1"/>
            <a:r>
              <a:rPr lang="en-US" altLang="en-US" dirty="0">
                <a:latin typeface="Times New Roman" panose="02020603050405020304" pitchFamily="18" charset="0"/>
                <a:cs typeface="Times New Roman" panose="02020603050405020304" pitchFamily="18" charset="0"/>
              </a:rPr>
              <a:t>C</a:t>
            </a:r>
          </a:p>
          <a:p>
            <a:pPr lvl="1"/>
            <a:r>
              <a:rPr lang="en-US" altLang="en-US" dirty="0">
                <a:latin typeface="Times New Roman" panose="02020603050405020304" pitchFamily="18" charset="0"/>
                <a:cs typeface="Times New Roman" panose="02020603050405020304" pitchFamily="18" charset="0"/>
              </a:rPr>
              <a:t>D</a:t>
            </a:r>
          </a:p>
          <a:p>
            <a:r>
              <a:rPr lang="en-US" altLang="en-US" dirty="0">
                <a:latin typeface="Times New Roman" panose="02020603050405020304" pitchFamily="18" charset="0"/>
                <a:cs typeface="Times New Roman" panose="02020603050405020304" pitchFamily="18" charset="0"/>
              </a:rPr>
              <a:t>D-&gt;C</a:t>
            </a:r>
          </a:p>
          <a:p>
            <a:r>
              <a:rPr lang="en-US" altLang="en-US" dirty="0">
                <a:latin typeface="Times New Roman" panose="02020603050405020304" pitchFamily="18" charset="0"/>
                <a:cs typeface="Times New Roman" panose="02020603050405020304" pitchFamily="18" charset="0"/>
              </a:rPr>
              <a:t>C-&gt;A</a:t>
            </a:r>
          </a:p>
          <a:p>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D is transitively dependent on A</a:t>
            </a:r>
          </a:p>
        </p:txBody>
      </p:sp>
    </p:spTree>
    <p:extLst>
      <p:ext uri="{BB962C8B-B14F-4D97-AF65-F5344CB8AC3E}">
        <p14:creationId xmlns:p14="http://schemas.microsoft.com/office/powerpoint/2010/main" val="312837770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bg1"/>
                </a:solidFill>
                <a:latin typeface="Times New Roman" panose="02020603050405020304" pitchFamily="18" charset="0"/>
                <a:cs typeface="Times New Roman" panose="02020603050405020304" pitchFamily="18" charset="0"/>
              </a:rPr>
              <a:t>Third Normal Form  (3NF) </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3908" y="2082298"/>
            <a:ext cx="10999961" cy="3730028"/>
          </a:xfrm>
        </p:spPr>
        <p:txBody>
          <a:bodyPr>
            <a:noAutofit/>
          </a:bodyPr>
          <a:lstStyle/>
          <a:p>
            <a:pPr marL="609600" indent="-609600" algn="just">
              <a:lnSpc>
                <a:spcPct val="90000"/>
              </a:lnSpc>
              <a:buNone/>
            </a:pPr>
            <a:r>
              <a:rPr lang="en-US" altLang="en-US" sz="1400" b="1" dirty="0">
                <a:solidFill>
                  <a:srgbClr val="CC0000"/>
                </a:solidFill>
                <a:latin typeface="Times New Roman" panose="02020603050405020304" pitchFamily="18" charset="0"/>
                <a:cs typeface="Times New Roman" panose="02020603050405020304" pitchFamily="18" charset="0"/>
              </a:rPr>
              <a:t>Example 2 (Not in 3NF) </a:t>
            </a:r>
          </a:p>
          <a:p>
            <a:pPr marL="609600" indent="-609600" algn="just">
              <a:lnSpc>
                <a:spcPct val="90000"/>
              </a:lnSpc>
              <a:buNone/>
            </a:pPr>
            <a:r>
              <a:rPr lang="en-US" altLang="en-US" sz="1200" b="1" dirty="0">
                <a:latin typeface="Times New Roman" panose="02020603050405020304" pitchFamily="18" charset="0"/>
                <a:ea typeface="Arial Unicode MS" panose="020B0604020202020204" pitchFamily="34" charset="-128"/>
                <a:cs typeface="Times New Roman" panose="02020603050405020304" pitchFamily="18" charset="0"/>
              </a:rPr>
              <a:t>Scheme </a:t>
            </a:r>
            <a:r>
              <a:rPr lang="en-US" altLang="en-US" sz="1200"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sz="12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200" b="1" u="sng" dirty="0">
                <a:latin typeface="Times New Roman" panose="02020603050405020304" pitchFamily="18" charset="0"/>
                <a:ea typeface="Arial Unicode MS" panose="020B0604020202020204" pitchFamily="34" charset="-128"/>
                <a:cs typeface="Times New Roman" panose="02020603050405020304" pitchFamily="18" charset="0"/>
              </a:rPr>
              <a:t>Studio</a:t>
            </a:r>
            <a:r>
              <a:rPr lang="en-US" altLang="en-US" sz="12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200" b="1" dirty="0" err="1">
                <a:latin typeface="Times New Roman" panose="02020603050405020304" pitchFamily="18" charset="0"/>
                <a:ea typeface="Arial Unicode MS" panose="020B0604020202020204" pitchFamily="34" charset="-128"/>
                <a:cs typeface="Times New Roman" panose="02020603050405020304" pitchFamily="18" charset="0"/>
              </a:rPr>
              <a:t>StudioCity</a:t>
            </a:r>
            <a:r>
              <a:rPr lang="en-US" altLang="en-US" sz="12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200" b="1" dirty="0" err="1">
                <a:latin typeface="Times New Roman" panose="02020603050405020304" pitchFamily="18" charset="0"/>
                <a:ea typeface="Arial Unicode MS" panose="020B0604020202020204" pitchFamily="34" charset="-128"/>
                <a:cs typeface="Times New Roman" panose="02020603050405020304" pitchFamily="18" charset="0"/>
              </a:rPr>
              <a:t>CityTemp</a:t>
            </a:r>
            <a:r>
              <a:rPr lang="en-US" altLang="en-US" sz="1200" b="1" dirty="0">
                <a:latin typeface="Times New Roman" panose="02020603050405020304" pitchFamily="18" charset="0"/>
                <a:ea typeface="Arial Unicode MS" panose="020B0604020202020204" pitchFamily="34" charset="-128"/>
                <a:cs typeface="Times New Roman" panose="02020603050405020304" pitchFamily="18" charset="0"/>
              </a:rPr>
              <a:t>}	</a:t>
            </a:r>
          </a:p>
          <a:p>
            <a:pPr marL="1100138" lvl="1" indent="-533400" algn="just">
              <a:lnSpc>
                <a:spcPct val="90000"/>
              </a:lnSpc>
              <a:buFontTx/>
              <a:buAutoNum type="arabicPeriod"/>
            </a:pPr>
            <a:r>
              <a:rPr lang="en-US" altLang="en-US" sz="1100" b="1" dirty="0">
                <a:latin typeface="Times New Roman" panose="02020603050405020304" pitchFamily="18" charset="0"/>
                <a:ea typeface="Arial Unicode MS" panose="020B0604020202020204" pitchFamily="34" charset="-128"/>
                <a:cs typeface="Times New Roman" panose="02020603050405020304" pitchFamily="18" charset="0"/>
              </a:rPr>
              <a:t>Primary Key </a:t>
            </a:r>
            <a:r>
              <a:rPr lang="en-US" altLang="en-US" sz="1100"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sz="1100" b="1" dirty="0">
                <a:latin typeface="Times New Roman" panose="02020603050405020304" pitchFamily="18" charset="0"/>
                <a:ea typeface="Arial Unicode MS" panose="020B0604020202020204" pitchFamily="34" charset="-128"/>
                <a:cs typeface="Times New Roman" panose="02020603050405020304" pitchFamily="18" charset="0"/>
              </a:rPr>
              <a:t> {Studio}</a:t>
            </a:r>
          </a:p>
          <a:p>
            <a:pPr marL="1100138" lvl="1" indent="-533400" algn="just">
              <a:lnSpc>
                <a:spcPct val="90000"/>
              </a:lnSpc>
              <a:buFontTx/>
              <a:buAutoNum type="arabicPeriod"/>
            </a:pPr>
            <a:r>
              <a:rPr lang="en-US" altLang="en-US" sz="1100" b="1" dirty="0">
                <a:latin typeface="Times New Roman" panose="02020603050405020304" pitchFamily="18" charset="0"/>
                <a:ea typeface="Arial Unicode MS" panose="020B0604020202020204" pitchFamily="34" charset="-128"/>
                <a:cs typeface="Times New Roman" panose="02020603050405020304" pitchFamily="18" charset="0"/>
              </a:rPr>
              <a:t>{Studio} </a:t>
            </a:r>
            <a:r>
              <a:rPr lang="en-US" altLang="en-US" sz="1100"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sz="11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100" b="1" dirty="0" err="1">
                <a:latin typeface="Times New Roman" panose="02020603050405020304" pitchFamily="18" charset="0"/>
                <a:ea typeface="Arial Unicode MS" panose="020B0604020202020204" pitchFamily="34" charset="-128"/>
                <a:cs typeface="Times New Roman" panose="02020603050405020304" pitchFamily="18" charset="0"/>
              </a:rPr>
              <a:t>StudioCity</a:t>
            </a:r>
            <a:r>
              <a:rPr lang="en-US" altLang="en-US" sz="1100" b="1" dirty="0">
                <a:latin typeface="Times New Roman" panose="02020603050405020304" pitchFamily="18" charset="0"/>
                <a:ea typeface="Arial Unicode MS" panose="020B0604020202020204" pitchFamily="34" charset="-128"/>
                <a:cs typeface="Times New Roman" panose="02020603050405020304" pitchFamily="18" charset="0"/>
              </a:rPr>
              <a:t>}</a:t>
            </a:r>
          </a:p>
          <a:p>
            <a:pPr marL="1100138" lvl="1" indent="-533400" algn="just">
              <a:lnSpc>
                <a:spcPct val="90000"/>
              </a:lnSpc>
              <a:buFontTx/>
              <a:buAutoNum type="arabicPeriod"/>
            </a:pPr>
            <a:r>
              <a:rPr lang="en-US" altLang="en-US" sz="1100" b="1" dirty="0">
                <a:latin typeface="Times New Roman" panose="02020603050405020304" pitchFamily="18" charset="0"/>
                <a:ea typeface="Arial Unicode MS" panose="020B0604020202020204" pitchFamily="34" charset="-128"/>
                <a:cs typeface="Times New Roman" panose="02020603050405020304" pitchFamily="18" charset="0"/>
              </a:rPr>
              <a:t>{</a:t>
            </a:r>
            <a:r>
              <a:rPr lang="en-US" altLang="en-US" sz="1100" b="1" dirty="0" err="1">
                <a:latin typeface="Times New Roman" panose="02020603050405020304" pitchFamily="18" charset="0"/>
                <a:ea typeface="Arial Unicode MS" panose="020B0604020202020204" pitchFamily="34" charset="-128"/>
                <a:cs typeface="Times New Roman" panose="02020603050405020304" pitchFamily="18" charset="0"/>
              </a:rPr>
              <a:t>StudioCity</a:t>
            </a:r>
            <a:r>
              <a:rPr lang="en-US" altLang="en-US" sz="11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100"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sz="11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100" b="1" dirty="0" err="1">
                <a:latin typeface="Times New Roman" panose="02020603050405020304" pitchFamily="18" charset="0"/>
                <a:ea typeface="Arial Unicode MS" panose="020B0604020202020204" pitchFamily="34" charset="-128"/>
                <a:cs typeface="Times New Roman" panose="02020603050405020304" pitchFamily="18" charset="0"/>
              </a:rPr>
              <a:t>CityTemp</a:t>
            </a:r>
            <a:r>
              <a:rPr lang="en-US" altLang="en-US" sz="1100" b="1" dirty="0">
                <a:latin typeface="Times New Roman" panose="02020603050405020304" pitchFamily="18" charset="0"/>
                <a:ea typeface="Arial Unicode MS" panose="020B0604020202020204" pitchFamily="34" charset="-128"/>
                <a:cs typeface="Times New Roman" panose="02020603050405020304" pitchFamily="18" charset="0"/>
              </a:rPr>
              <a:t>}</a:t>
            </a:r>
          </a:p>
          <a:p>
            <a:pPr marL="1100138" lvl="1" indent="-533400" algn="just">
              <a:lnSpc>
                <a:spcPct val="90000"/>
              </a:lnSpc>
              <a:buFontTx/>
              <a:buAutoNum type="arabicPeriod"/>
            </a:pPr>
            <a:r>
              <a:rPr lang="en-US" altLang="en-US" sz="1100" b="1" dirty="0">
                <a:latin typeface="Times New Roman" panose="02020603050405020304" pitchFamily="18" charset="0"/>
                <a:ea typeface="Arial Unicode MS" panose="020B0604020202020204" pitchFamily="34" charset="-128"/>
                <a:cs typeface="Times New Roman" panose="02020603050405020304" pitchFamily="18" charset="0"/>
              </a:rPr>
              <a:t>{Studio} </a:t>
            </a:r>
            <a:r>
              <a:rPr lang="en-US" altLang="en-US" sz="1100"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 {</a:t>
            </a:r>
            <a:r>
              <a:rPr lang="en-US" altLang="en-US" sz="1100" b="1" dirty="0" err="1">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CityTemp</a:t>
            </a:r>
            <a:r>
              <a:rPr lang="en-US" altLang="en-US" sz="1100"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endParaRPr lang="en-US" altLang="en-US" sz="1100" b="1" dirty="0">
              <a:latin typeface="Times New Roman" panose="02020603050405020304" pitchFamily="18" charset="0"/>
              <a:ea typeface="Arial Unicode MS" panose="020B0604020202020204" pitchFamily="34" charset="-128"/>
              <a:cs typeface="Times New Roman" panose="02020603050405020304" pitchFamily="18" charset="0"/>
            </a:endParaRPr>
          </a:p>
          <a:p>
            <a:pPr marL="1100138" lvl="1" indent="-533400" algn="just">
              <a:lnSpc>
                <a:spcPct val="90000"/>
              </a:lnSpc>
              <a:buFontTx/>
              <a:buAutoNum type="arabicPeriod"/>
            </a:pPr>
            <a:r>
              <a:rPr lang="en-US" altLang="en-US" sz="1100" b="1" dirty="0">
                <a:latin typeface="Times New Roman" panose="02020603050405020304" pitchFamily="18" charset="0"/>
                <a:ea typeface="Arial Unicode MS" panose="020B0604020202020204" pitchFamily="34" charset="-128"/>
                <a:cs typeface="Times New Roman" panose="02020603050405020304" pitchFamily="18" charset="0"/>
              </a:rPr>
              <a:t>Both </a:t>
            </a:r>
            <a:r>
              <a:rPr lang="en-US" altLang="en-US" sz="1100" b="1" dirty="0" err="1">
                <a:latin typeface="Times New Roman" panose="02020603050405020304" pitchFamily="18" charset="0"/>
                <a:ea typeface="Arial Unicode MS" panose="020B0604020202020204" pitchFamily="34" charset="-128"/>
                <a:cs typeface="Times New Roman" panose="02020603050405020304" pitchFamily="18" charset="0"/>
              </a:rPr>
              <a:t>StudioCity</a:t>
            </a:r>
            <a:r>
              <a:rPr lang="en-US" altLang="en-US" sz="1100" b="1" dirty="0">
                <a:latin typeface="Times New Roman" panose="02020603050405020304" pitchFamily="18" charset="0"/>
                <a:ea typeface="Arial Unicode MS" panose="020B0604020202020204" pitchFamily="34" charset="-128"/>
                <a:cs typeface="Times New Roman" panose="02020603050405020304" pitchFamily="18" charset="0"/>
              </a:rPr>
              <a:t> and </a:t>
            </a:r>
            <a:r>
              <a:rPr lang="en-US" altLang="en-US" sz="1100" b="1" dirty="0" err="1">
                <a:latin typeface="Times New Roman" panose="02020603050405020304" pitchFamily="18" charset="0"/>
                <a:ea typeface="Arial Unicode MS" panose="020B0604020202020204" pitchFamily="34" charset="-128"/>
                <a:cs typeface="Times New Roman" panose="02020603050405020304" pitchFamily="18" charset="0"/>
              </a:rPr>
              <a:t>CityTemp</a:t>
            </a:r>
            <a:r>
              <a:rPr lang="en-US" altLang="en-US" sz="1100" b="1" dirty="0">
                <a:latin typeface="Times New Roman" panose="02020603050405020304" pitchFamily="18" charset="0"/>
                <a:ea typeface="Arial Unicode MS" panose="020B0604020202020204" pitchFamily="34" charset="-128"/>
                <a:cs typeface="Times New Roman" panose="02020603050405020304" pitchFamily="18" charset="0"/>
              </a:rPr>
              <a:t> depend on the entire key hence 2NF</a:t>
            </a:r>
          </a:p>
          <a:p>
            <a:pPr marL="1100138" lvl="1" indent="-533400" algn="just">
              <a:lnSpc>
                <a:spcPct val="90000"/>
              </a:lnSpc>
              <a:buFontTx/>
              <a:buAutoNum type="arabicPeriod"/>
            </a:pPr>
            <a:r>
              <a:rPr lang="en-US" altLang="en-US" sz="1100" b="1" dirty="0" err="1">
                <a:latin typeface="Times New Roman" panose="02020603050405020304" pitchFamily="18" charset="0"/>
                <a:ea typeface="Arial Unicode MS" panose="020B0604020202020204" pitchFamily="34" charset="-128"/>
                <a:cs typeface="Times New Roman" panose="02020603050405020304" pitchFamily="18" charset="0"/>
              </a:rPr>
              <a:t>CityTemp</a:t>
            </a:r>
            <a:r>
              <a:rPr lang="en-US" altLang="en-US" sz="1100" b="1" dirty="0">
                <a:latin typeface="Times New Roman" panose="02020603050405020304" pitchFamily="18" charset="0"/>
                <a:ea typeface="Arial Unicode MS" panose="020B0604020202020204" pitchFamily="34" charset="-128"/>
                <a:cs typeface="Times New Roman" panose="02020603050405020304" pitchFamily="18" charset="0"/>
              </a:rPr>
              <a:t> transitively depends on Studio hence violates 3NF </a:t>
            </a:r>
          </a:p>
          <a:p>
            <a:pPr marL="1100138" lvl="1" indent="-533400" algn="just">
              <a:lnSpc>
                <a:spcPct val="90000"/>
              </a:lnSpc>
              <a:buNone/>
            </a:pPr>
            <a:endParaRPr lang="en-US" altLang="en-US" sz="1100" b="1" dirty="0">
              <a:latin typeface="Times New Roman" panose="02020603050405020304" pitchFamily="18" charset="0"/>
              <a:ea typeface="Arial Unicode MS" panose="020B0604020202020204" pitchFamily="34" charset="-128"/>
              <a:cs typeface="Times New Roman" panose="02020603050405020304" pitchFamily="18" charset="0"/>
            </a:endParaRPr>
          </a:p>
          <a:p>
            <a:pPr marL="609600" indent="-609600" algn="just">
              <a:lnSpc>
                <a:spcPct val="90000"/>
              </a:lnSpc>
              <a:buNone/>
            </a:pPr>
            <a:r>
              <a:rPr lang="en-US" altLang="en-US" sz="1400" b="1" dirty="0">
                <a:solidFill>
                  <a:srgbClr val="CC0000"/>
                </a:solidFill>
                <a:latin typeface="Times New Roman" panose="02020603050405020304" pitchFamily="18" charset="0"/>
                <a:cs typeface="Times New Roman" panose="02020603050405020304" pitchFamily="18" charset="0"/>
              </a:rPr>
              <a:t>Example 3 (Not in 3NF) </a:t>
            </a:r>
          </a:p>
          <a:p>
            <a:pPr marL="609600" indent="-609600" algn="just">
              <a:lnSpc>
                <a:spcPct val="90000"/>
              </a:lnSpc>
              <a:buNone/>
            </a:pPr>
            <a:r>
              <a:rPr lang="en-US" altLang="en-US" sz="1200" b="1" dirty="0">
                <a:latin typeface="Times New Roman" panose="02020603050405020304" pitchFamily="18" charset="0"/>
                <a:ea typeface="Arial Unicode MS" panose="020B0604020202020204" pitchFamily="34" charset="-128"/>
                <a:cs typeface="Times New Roman" panose="02020603050405020304" pitchFamily="18" charset="0"/>
              </a:rPr>
              <a:t>Scheme </a:t>
            </a:r>
            <a:r>
              <a:rPr lang="en-US" altLang="en-US" sz="1200" b="1" dirty="0">
                <a:latin typeface="Times New Roman" panose="02020603050405020304" pitchFamily="18" charset="0"/>
                <a:ea typeface="Arial Unicode MS" panose="020B0604020202020204" pitchFamily="34" charset="-128"/>
                <a:cs typeface="Times New Roman" panose="02020603050405020304" pitchFamily="18" charset="0"/>
                <a:sym typeface="Wingdings" panose="05000000000000000000" pitchFamily="2" charset="2"/>
              </a:rPr>
              <a:t></a:t>
            </a:r>
            <a:r>
              <a:rPr lang="en-US" altLang="en-US" sz="12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en-US" sz="1200" b="1" dirty="0" err="1">
                <a:latin typeface="Times New Roman" panose="02020603050405020304" pitchFamily="18" charset="0"/>
                <a:ea typeface="Arial Unicode MS" panose="020B0604020202020204" pitchFamily="34" charset="-128"/>
                <a:cs typeface="Times New Roman" panose="02020603050405020304" pitchFamily="18" charset="0"/>
              </a:rPr>
              <a:t>BuildingID</a:t>
            </a:r>
            <a:r>
              <a:rPr lang="en-US" altLang="en-US" sz="1200" b="1" dirty="0">
                <a:latin typeface="Times New Roman" panose="02020603050405020304" pitchFamily="18" charset="0"/>
                <a:ea typeface="Arial Unicode MS" panose="020B0604020202020204" pitchFamily="34" charset="-128"/>
                <a:cs typeface="Times New Roman" panose="02020603050405020304" pitchFamily="18" charset="0"/>
              </a:rPr>
              <a:t>, Contractor, Fee}</a:t>
            </a:r>
          </a:p>
          <a:p>
            <a:pPr marL="1100138" lvl="1" indent="-533400" algn="just">
              <a:lnSpc>
                <a:spcPct val="90000"/>
              </a:lnSpc>
              <a:buFontTx/>
              <a:buAutoNum type="arabicPeriod"/>
            </a:pPr>
            <a:r>
              <a:rPr lang="en-US" altLang="en-US" sz="1100" b="1" dirty="0">
                <a:latin typeface="Times New Roman" panose="02020603050405020304" pitchFamily="18" charset="0"/>
                <a:cs typeface="Times New Roman" panose="02020603050405020304" pitchFamily="18" charset="0"/>
              </a:rPr>
              <a:t>Primary Key </a:t>
            </a:r>
            <a:r>
              <a:rPr lang="en-US" altLang="en-US" sz="11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sz="1100" b="1" dirty="0">
                <a:latin typeface="Times New Roman" panose="02020603050405020304" pitchFamily="18" charset="0"/>
                <a:cs typeface="Times New Roman" panose="02020603050405020304" pitchFamily="18" charset="0"/>
              </a:rPr>
              <a:t> {</a:t>
            </a:r>
            <a:r>
              <a:rPr lang="en-US" altLang="en-US" sz="1100" b="1" dirty="0" err="1">
                <a:latin typeface="Times New Roman" panose="02020603050405020304" pitchFamily="18" charset="0"/>
                <a:cs typeface="Times New Roman" panose="02020603050405020304" pitchFamily="18" charset="0"/>
              </a:rPr>
              <a:t>BuildingID</a:t>
            </a:r>
            <a:r>
              <a:rPr lang="en-US" altLang="en-US" sz="1100" b="1" dirty="0">
                <a:latin typeface="Times New Roman" panose="02020603050405020304" pitchFamily="18" charset="0"/>
                <a:cs typeface="Times New Roman" panose="02020603050405020304" pitchFamily="18" charset="0"/>
              </a:rPr>
              <a:t>}</a:t>
            </a:r>
          </a:p>
          <a:p>
            <a:pPr marL="1100138" lvl="1" indent="-533400" algn="just">
              <a:lnSpc>
                <a:spcPct val="90000"/>
              </a:lnSpc>
              <a:buFontTx/>
              <a:buAutoNum type="arabicPeriod"/>
            </a:pPr>
            <a:r>
              <a:rPr lang="en-US" altLang="en-US" sz="1100" b="1" dirty="0">
                <a:latin typeface="Times New Roman" panose="02020603050405020304" pitchFamily="18" charset="0"/>
                <a:cs typeface="Times New Roman" panose="02020603050405020304" pitchFamily="18" charset="0"/>
              </a:rPr>
              <a:t>{</a:t>
            </a:r>
            <a:r>
              <a:rPr lang="en-US" altLang="en-US" sz="1100" b="1" dirty="0" err="1">
                <a:latin typeface="Times New Roman" panose="02020603050405020304" pitchFamily="18" charset="0"/>
                <a:cs typeface="Times New Roman" panose="02020603050405020304" pitchFamily="18" charset="0"/>
              </a:rPr>
              <a:t>BuildingID</a:t>
            </a:r>
            <a:r>
              <a:rPr lang="en-US" altLang="en-US" sz="1100" b="1" dirty="0">
                <a:latin typeface="Times New Roman" panose="02020603050405020304" pitchFamily="18" charset="0"/>
                <a:cs typeface="Times New Roman" panose="02020603050405020304" pitchFamily="18" charset="0"/>
              </a:rPr>
              <a:t>} </a:t>
            </a:r>
            <a:r>
              <a:rPr lang="en-US" altLang="en-US" sz="1100" b="1" dirty="0">
                <a:latin typeface="Times New Roman" panose="02020603050405020304" pitchFamily="18" charset="0"/>
                <a:cs typeface="Times New Roman" panose="02020603050405020304" pitchFamily="18" charset="0"/>
                <a:sym typeface="Wingdings" panose="05000000000000000000" pitchFamily="2" charset="2"/>
              </a:rPr>
              <a:t> {Contractor}</a:t>
            </a:r>
            <a:endParaRPr lang="en-US" altLang="en-US" sz="1100" b="1" dirty="0">
              <a:latin typeface="Times New Roman" panose="02020603050405020304" pitchFamily="18" charset="0"/>
              <a:cs typeface="Times New Roman" panose="02020603050405020304" pitchFamily="18" charset="0"/>
            </a:endParaRPr>
          </a:p>
          <a:p>
            <a:pPr marL="1100138" lvl="1" indent="-533400" algn="just">
              <a:lnSpc>
                <a:spcPct val="90000"/>
              </a:lnSpc>
              <a:buFontTx/>
              <a:buAutoNum type="arabicPeriod"/>
            </a:pPr>
            <a:r>
              <a:rPr lang="en-US" altLang="en-US" sz="1100" b="1" dirty="0">
                <a:latin typeface="Times New Roman" panose="02020603050405020304" pitchFamily="18" charset="0"/>
                <a:cs typeface="Times New Roman" panose="02020603050405020304" pitchFamily="18" charset="0"/>
              </a:rPr>
              <a:t>{Contractor} </a:t>
            </a:r>
            <a:r>
              <a:rPr lang="en-US" altLang="en-US" sz="1100" b="1" dirty="0">
                <a:latin typeface="Times New Roman" panose="02020603050405020304" pitchFamily="18" charset="0"/>
                <a:cs typeface="Times New Roman" panose="02020603050405020304" pitchFamily="18" charset="0"/>
                <a:sym typeface="Wingdings" panose="05000000000000000000" pitchFamily="2" charset="2"/>
              </a:rPr>
              <a:t> {Fee} </a:t>
            </a:r>
          </a:p>
          <a:p>
            <a:pPr marL="1100138" lvl="1" indent="-533400" algn="just">
              <a:lnSpc>
                <a:spcPct val="90000"/>
              </a:lnSpc>
              <a:buFontTx/>
              <a:buAutoNum type="arabicPeriod"/>
            </a:pPr>
            <a:r>
              <a:rPr lang="en-US" altLang="en-US" sz="11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sz="1100" b="1" dirty="0" err="1">
                <a:latin typeface="Times New Roman" panose="02020603050405020304" pitchFamily="18" charset="0"/>
                <a:cs typeface="Times New Roman" panose="02020603050405020304" pitchFamily="18" charset="0"/>
                <a:sym typeface="Wingdings" panose="05000000000000000000" pitchFamily="2" charset="2"/>
              </a:rPr>
              <a:t>BuildingID</a:t>
            </a:r>
            <a:r>
              <a:rPr lang="en-US" altLang="en-US" sz="1100" b="1" dirty="0">
                <a:latin typeface="Times New Roman" panose="02020603050405020304" pitchFamily="18" charset="0"/>
                <a:cs typeface="Times New Roman" panose="02020603050405020304" pitchFamily="18" charset="0"/>
                <a:sym typeface="Wingdings" panose="05000000000000000000" pitchFamily="2" charset="2"/>
              </a:rPr>
              <a:t>}  {Fee}</a:t>
            </a:r>
          </a:p>
          <a:p>
            <a:pPr marL="1100138" lvl="1" indent="-533400" algn="just">
              <a:lnSpc>
                <a:spcPct val="90000"/>
              </a:lnSpc>
              <a:buFontTx/>
              <a:buAutoNum type="arabicPeriod"/>
            </a:pPr>
            <a:r>
              <a:rPr lang="en-US" altLang="en-US" sz="1100" b="1" dirty="0">
                <a:latin typeface="Times New Roman" panose="02020603050405020304" pitchFamily="18" charset="0"/>
                <a:cs typeface="Times New Roman" panose="02020603050405020304" pitchFamily="18" charset="0"/>
                <a:sym typeface="Wingdings" panose="05000000000000000000" pitchFamily="2" charset="2"/>
              </a:rPr>
              <a:t>Fee transitively depends on the </a:t>
            </a:r>
            <a:r>
              <a:rPr lang="en-US" altLang="en-US" sz="1100" b="1" dirty="0" err="1">
                <a:latin typeface="Times New Roman" panose="02020603050405020304" pitchFamily="18" charset="0"/>
                <a:cs typeface="Times New Roman" panose="02020603050405020304" pitchFamily="18" charset="0"/>
                <a:sym typeface="Wingdings" panose="05000000000000000000" pitchFamily="2" charset="2"/>
              </a:rPr>
              <a:t>BuildingID</a:t>
            </a:r>
            <a:endParaRPr lang="en-US" altLang="en-US" sz="1100" b="1" dirty="0">
              <a:latin typeface="Times New Roman" panose="02020603050405020304" pitchFamily="18" charset="0"/>
              <a:cs typeface="Times New Roman" panose="02020603050405020304" pitchFamily="18" charset="0"/>
              <a:sym typeface="Wingdings" panose="05000000000000000000" pitchFamily="2" charset="2"/>
            </a:endParaRPr>
          </a:p>
          <a:p>
            <a:pPr marL="1100138" lvl="1" indent="-533400" algn="just">
              <a:lnSpc>
                <a:spcPct val="90000"/>
              </a:lnSpc>
              <a:buFontTx/>
              <a:buAutoNum type="arabicPeriod"/>
            </a:pPr>
            <a:r>
              <a:rPr lang="en-US" altLang="en-US" sz="1100" b="1" dirty="0">
                <a:latin typeface="Times New Roman" panose="02020603050405020304" pitchFamily="18" charset="0"/>
                <a:cs typeface="Times New Roman" panose="02020603050405020304" pitchFamily="18" charset="0"/>
              </a:rPr>
              <a:t>Both Contractor and Fee depend on the entire key hence 2NF</a:t>
            </a:r>
            <a:endParaRPr lang="en-US" altLang="en-US" sz="1100" b="1" dirty="0">
              <a:latin typeface="Times New Roman" panose="02020603050405020304" pitchFamily="18" charset="0"/>
              <a:ea typeface="Arial Unicode MS" panose="020B0604020202020204" pitchFamily="34" charset="-128"/>
              <a:cs typeface="Times New Roman" panose="02020603050405020304" pitchFamily="18" charset="0"/>
            </a:endParaRPr>
          </a:p>
        </p:txBody>
      </p:sp>
      <p:grpSp>
        <p:nvGrpSpPr>
          <p:cNvPr id="4" name="Group 23"/>
          <p:cNvGrpSpPr>
            <a:grpSpLocks/>
          </p:cNvGrpSpPr>
          <p:nvPr/>
        </p:nvGrpSpPr>
        <p:grpSpPr bwMode="auto">
          <a:xfrm>
            <a:off x="7279529" y="3953629"/>
            <a:ext cx="1011237" cy="319088"/>
            <a:chOff x="0" y="0"/>
            <a:chExt cx="637" cy="403"/>
          </a:xfrm>
        </p:grpSpPr>
        <p:sp>
          <p:nvSpPr>
            <p:cNvPr id="5" name="Rectangle 4"/>
            <p:cNvSpPr>
              <a:spLocks noChangeArrowheads="1"/>
            </p:cNvSpPr>
            <p:nvPr/>
          </p:nvSpPr>
          <p:spPr bwMode="auto">
            <a:xfrm>
              <a:off x="43" y="0"/>
              <a:ext cx="55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a:latin typeface="Arial Unicode MS" panose="020B0604020202020204" pitchFamily="34" charset="-128"/>
                  <a:ea typeface="Arial Unicode MS" panose="020B0604020202020204" pitchFamily="34" charset="-128"/>
                  <a:cs typeface="Arial Unicode MS" panose="020B0604020202020204" pitchFamily="34" charset="-128"/>
                </a:rPr>
                <a:t>BuildingID</a:t>
              </a:r>
            </a:p>
            <a:p>
              <a:pPr algn="just">
                <a:spcBef>
                  <a:spcPct val="0"/>
                </a:spcBef>
                <a:buFontTx/>
                <a:buNone/>
              </a:pPr>
              <a:endParaRPr lang="en-US" altLang="en-US" sz="2400" b="0"/>
            </a:p>
          </p:txBody>
        </p:sp>
        <p:sp>
          <p:nvSpPr>
            <p:cNvPr id="6" name="Rectangle 22"/>
            <p:cNvSpPr>
              <a:spLocks noChangeArrowheads="1"/>
            </p:cNvSpPr>
            <p:nvPr/>
          </p:nvSpPr>
          <p:spPr bwMode="auto">
            <a:xfrm>
              <a:off x="0" y="0"/>
              <a:ext cx="63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7" name="Group 25"/>
          <p:cNvGrpSpPr>
            <a:grpSpLocks/>
          </p:cNvGrpSpPr>
          <p:nvPr/>
        </p:nvGrpSpPr>
        <p:grpSpPr bwMode="auto">
          <a:xfrm>
            <a:off x="8290766" y="3953629"/>
            <a:ext cx="968375" cy="319088"/>
            <a:chOff x="637" y="0"/>
            <a:chExt cx="610" cy="403"/>
          </a:xfrm>
        </p:grpSpPr>
        <p:sp>
          <p:nvSpPr>
            <p:cNvPr id="8" name="Rectangle 5"/>
            <p:cNvSpPr>
              <a:spLocks noChangeArrowheads="1"/>
            </p:cNvSpPr>
            <p:nvPr/>
          </p:nvSpPr>
          <p:spPr bwMode="auto">
            <a:xfrm>
              <a:off x="680" y="0"/>
              <a:ext cx="5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a:latin typeface="Arial" panose="020B0604020202020204" pitchFamily="34" charset="0"/>
                  <a:cs typeface="Times New Roman" panose="02020603050405020304" pitchFamily="18" charset="0"/>
                </a:rPr>
                <a:t>Contractor</a:t>
              </a:r>
              <a:endParaRPr lang="en-US" altLang="en-US" sz="1200">
                <a:cs typeface="Times New Roman" panose="02020603050405020304" pitchFamily="18" charset="0"/>
              </a:endParaRPr>
            </a:p>
            <a:p>
              <a:pPr algn="just">
                <a:spcBef>
                  <a:spcPct val="0"/>
                </a:spcBef>
                <a:buFontTx/>
                <a:buNone/>
              </a:pPr>
              <a:endParaRPr lang="en-US" altLang="en-US" sz="2400" b="0"/>
            </a:p>
          </p:txBody>
        </p:sp>
        <p:sp>
          <p:nvSpPr>
            <p:cNvPr id="9" name="Rectangle 24"/>
            <p:cNvSpPr>
              <a:spLocks noChangeArrowheads="1"/>
            </p:cNvSpPr>
            <p:nvPr/>
          </p:nvSpPr>
          <p:spPr bwMode="auto">
            <a:xfrm>
              <a:off x="637" y="0"/>
              <a:ext cx="6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0" name="Group 27"/>
          <p:cNvGrpSpPr>
            <a:grpSpLocks/>
          </p:cNvGrpSpPr>
          <p:nvPr/>
        </p:nvGrpSpPr>
        <p:grpSpPr bwMode="auto">
          <a:xfrm>
            <a:off x="9259141" y="3953629"/>
            <a:ext cx="657225" cy="319088"/>
            <a:chOff x="1247" y="0"/>
            <a:chExt cx="414" cy="403"/>
          </a:xfrm>
        </p:grpSpPr>
        <p:sp>
          <p:nvSpPr>
            <p:cNvPr id="11" name="Rectangle 6"/>
            <p:cNvSpPr>
              <a:spLocks noChangeArrowheads="1"/>
            </p:cNvSpPr>
            <p:nvPr/>
          </p:nvSpPr>
          <p:spPr bwMode="auto">
            <a:xfrm>
              <a:off x="1290" y="0"/>
              <a:ext cx="32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200">
                  <a:latin typeface="Arial Unicode MS" panose="020B0604020202020204" pitchFamily="34" charset="-128"/>
                  <a:ea typeface="Arial Unicode MS" panose="020B0604020202020204" pitchFamily="34" charset="-128"/>
                  <a:cs typeface="Arial Unicode MS" panose="020B0604020202020204" pitchFamily="34" charset="-128"/>
                </a:rPr>
                <a:t>Fee</a:t>
              </a:r>
            </a:p>
            <a:p>
              <a:pPr algn="just">
                <a:spcBef>
                  <a:spcPct val="0"/>
                </a:spcBef>
                <a:buFontTx/>
                <a:buNone/>
              </a:pPr>
              <a:endParaRPr lang="en-US" altLang="en-US" sz="2400" b="0"/>
            </a:p>
          </p:txBody>
        </p:sp>
        <p:sp>
          <p:nvSpPr>
            <p:cNvPr id="12" name="Rectangle 26"/>
            <p:cNvSpPr>
              <a:spLocks noChangeArrowheads="1"/>
            </p:cNvSpPr>
            <p:nvPr/>
          </p:nvSpPr>
          <p:spPr bwMode="auto">
            <a:xfrm>
              <a:off x="1247" y="0"/>
              <a:ext cx="41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3" name="Group 29"/>
          <p:cNvGrpSpPr>
            <a:grpSpLocks/>
          </p:cNvGrpSpPr>
          <p:nvPr/>
        </p:nvGrpSpPr>
        <p:grpSpPr bwMode="auto">
          <a:xfrm>
            <a:off x="7279529" y="4279067"/>
            <a:ext cx="1011237" cy="288925"/>
            <a:chOff x="0" y="403"/>
            <a:chExt cx="637" cy="403"/>
          </a:xfrm>
        </p:grpSpPr>
        <p:sp>
          <p:nvSpPr>
            <p:cNvPr id="14" name="Rectangle 7"/>
            <p:cNvSpPr>
              <a:spLocks noChangeArrowheads="1"/>
            </p:cNvSpPr>
            <p:nvPr/>
          </p:nvSpPr>
          <p:spPr bwMode="auto">
            <a:xfrm>
              <a:off x="43" y="403"/>
              <a:ext cx="55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 100</a:t>
              </a:r>
            </a:p>
            <a:p>
              <a:pPr algn="ctr">
                <a:spcBef>
                  <a:spcPct val="0"/>
                </a:spcBef>
                <a:buFontTx/>
                <a:buNone/>
              </a:pPr>
              <a:endParaRPr lang="en-US" altLang="en-US" sz="2400" b="0"/>
            </a:p>
          </p:txBody>
        </p:sp>
        <p:sp>
          <p:nvSpPr>
            <p:cNvPr id="15" name="Rectangle 28"/>
            <p:cNvSpPr>
              <a:spLocks noChangeArrowheads="1"/>
            </p:cNvSpPr>
            <p:nvPr/>
          </p:nvSpPr>
          <p:spPr bwMode="auto">
            <a:xfrm>
              <a:off x="0" y="403"/>
              <a:ext cx="63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6" name="Group 31"/>
          <p:cNvGrpSpPr>
            <a:grpSpLocks/>
          </p:cNvGrpSpPr>
          <p:nvPr/>
        </p:nvGrpSpPr>
        <p:grpSpPr bwMode="auto">
          <a:xfrm>
            <a:off x="8290766" y="4279067"/>
            <a:ext cx="968375" cy="288925"/>
            <a:chOff x="637" y="403"/>
            <a:chExt cx="610" cy="403"/>
          </a:xfrm>
        </p:grpSpPr>
        <p:sp>
          <p:nvSpPr>
            <p:cNvPr id="17" name="Rectangle 8"/>
            <p:cNvSpPr>
              <a:spLocks noChangeArrowheads="1"/>
            </p:cNvSpPr>
            <p:nvPr/>
          </p:nvSpPr>
          <p:spPr bwMode="auto">
            <a:xfrm>
              <a:off x="680" y="403"/>
              <a:ext cx="5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Randolph</a:t>
              </a:r>
            </a:p>
            <a:p>
              <a:pPr algn="ctr">
                <a:spcBef>
                  <a:spcPct val="0"/>
                </a:spcBef>
                <a:buFontTx/>
                <a:buNone/>
              </a:pPr>
              <a:endParaRPr lang="en-US" altLang="en-US" sz="2400" b="0"/>
            </a:p>
          </p:txBody>
        </p:sp>
        <p:sp>
          <p:nvSpPr>
            <p:cNvPr id="18" name="Rectangle 30"/>
            <p:cNvSpPr>
              <a:spLocks noChangeArrowheads="1"/>
            </p:cNvSpPr>
            <p:nvPr/>
          </p:nvSpPr>
          <p:spPr bwMode="auto">
            <a:xfrm>
              <a:off x="637" y="403"/>
              <a:ext cx="6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19" name="Group 33"/>
          <p:cNvGrpSpPr>
            <a:grpSpLocks/>
          </p:cNvGrpSpPr>
          <p:nvPr/>
        </p:nvGrpSpPr>
        <p:grpSpPr bwMode="auto">
          <a:xfrm>
            <a:off x="9259141" y="4279067"/>
            <a:ext cx="657225" cy="288925"/>
            <a:chOff x="1247" y="403"/>
            <a:chExt cx="414" cy="403"/>
          </a:xfrm>
        </p:grpSpPr>
        <p:sp>
          <p:nvSpPr>
            <p:cNvPr id="20" name="Rectangle 9"/>
            <p:cNvSpPr>
              <a:spLocks noChangeArrowheads="1"/>
            </p:cNvSpPr>
            <p:nvPr/>
          </p:nvSpPr>
          <p:spPr bwMode="auto">
            <a:xfrm>
              <a:off x="1290" y="403"/>
              <a:ext cx="32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1200</a:t>
              </a:r>
            </a:p>
            <a:p>
              <a:pPr algn="ctr">
                <a:spcBef>
                  <a:spcPct val="0"/>
                </a:spcBef>
                <a:buFontTx/>
                <a:buNone/>
              </a:pPr>
              <a:endParaRPr lang="en-US" altLang="en-US" sz="2400" b="0"/>
            </a:p>
          </p:txBody>
        </p:sp>
        <p:sp>
          <p:nvSpPr>
            <p:cNvPr id="21" name="Rectangle 32"/>
            <p:cNvSpPr>
              <a:spLocks noChangeArrowheads="1"/>
            </p:cNvSpPr>
            <p:nvPr/>
          </p:nvSpPr>
          <p:spPr bwMode="auto">
            <a:xfrm>
              <a:off x="1247" y="403"/>
              <a:ext cx="41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22" name="Group 35"/>
          <p:cNvGrpSpPr>
            <a:grpSpLocks/>
          </p:cNvGrpSpPr>
          <p:nvPr/>
        </p:nvGrpSpPr>
        <p:grpSpPr bwMode="auto">
          <a:xfrm>
            <a:off x="7279529" y="4567992"/>
            <a:ext cx="1011237" cy="258762"/>
            <a:chOff x="0" y="806"/>
            <a:chExt cx="637" cy="403"/>
          </a:xfrm>
        </p:grpSpPr>
        <p:sp>
          <p:nvSpPr>
            <p:cNvPr id="23" name="Rectangle 10"/>
            <p:cNvSpPr>
              <a:spLocks noChangeArrowheads="1"/>
            </p:cNvSpPr>
            <p:nvPr/>
          </p:nvSpPr>
          <p:spPr bwMode="auto">
            <a:xfrm>
              <a:off x="43" y="806"/>
              <a:ext cx="55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150</a:t>
              </a:r>
            </a:p>
            <a:p>
              <a:pPr algn="ctr">
                <a:spcBef>
                  <a:spcPct val="0"/>
                </a:spcBef>
                <a:buFontTx/>
                <a:buNone/>
              </a:pPr>
              <a:endParaRPr lang="en-US" altLang="en-US" sz="2400" b="0"/>
            </a:p>
          </p:txBody>
        </p:sp>
        <p:sp>
          <p:nvSpPr>
            <p:cNvPr id="24" name="Rectangle 34"/>
            <p:cNvSpPr>
              <a:spLocks noChangeArrowheads="1"/>
            </p:cNvSpPr>
            <p:nvPr/>
          </p:nvSpPr>
          <p:spPr bwMode="auto">
            <a:xfrm>
              <a:off x="0" y="806"/>
              <a:ext cx="63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25" name="Group 37"/>
          <p:cNvGrpSpPr>
            <a:grpSpLocks/>
          </p:cNvGrpSpPr>
          <p:nvPr/>
        </p:nvGrpSpPr>
        <p:grpSpPr bwMode="auto">
          <a:xfrm>
            <a:off x="8290766" y="4567992"/>
            <a:ext cx="968375" cy="258762"/>
            <a:chOff x="637" y="806"/>
            <a:chExt cx="610" cy="403"/>
          </a:xfrm>
        </p:grpSpPr>
        <p:sp>
          <p:nvSpPr>
            <p:cNvPr id="26" name="Rectangle 11"/>
            <p:cNvSpPr>
              <a:spLocks noChangeArrowheads="1"/>
            </p:cNvSpPr>
            <p:nvPr/>
          </p:nvSpPr>
          <p:spPr bwMode="auto">
            <a:xfrm>
              <a:off x="680" y="806"/>
              <a:ext cx="5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Ingersoll</a:t>
              </a:r>
            </a:p>
            <a:p>
              <a:pPr algn="ctr">
                <a:spcBef>
                  <a:spcPct val="0"/>
                </a:spcBef>
                <a:buFontTx/>
                <a:buNone/>
              </a:pPr>
              <a:endParaRPr lang="en-US" altLang="en-US" sz="2400" b="0"/>
            </a:p>
          </p:txBody>
        </p:sp>
        <p:sp>
          <p:nvSpPr>
            <p:cNvPr id="27" name="Rectangle 36"/>
            <p:cNvSpPr>
              <a:spLocks noChangeArrowheads="1"/>
            </p:cNvSpPr>
            <p:nvPr/>
          </p:nvSpPr>
          <p:spPr bwMode="auto">
            <a:xfrm>
              <a:off x="637" y="806"/>
              <a:ext cx="6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28" name="Group 39"/>
          <p:cNvGrpSpPr>
            <a:grpSpLocks/>
          </p:cNvGrpSpPr>
          <p:nvPr/>
        </p:nvGrpSpPr>
        <p:grpSpPr bwMode="auto">
          <a:xfrm>
            <a:off x="9259141" y="4567992"/>
            <a:ext cx="657225" cy="258762"/>
            <a:chOff x="1247" y="806"/>
            <a:chExt cx="414" cy="403"/>
          </a:xfrm>
        </p:grpSpPr>
        <p:sp>
          <p:nvSpPr>
            <p:cNvPr id="29" name="Rectangle 12"/>
            <p:cNvSpPr>
              <a:spLocks noChangeArrowheads="1"/>
            </p:cNvSpPr>
            <p:nvPr/>
          </p:nvSpPr>
          <p:spPr bwMode="auto">
            <a:xfrm>
              <a:off x="1290" y="806"/>
              <a:ext cx="32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1100</a:t>
              </a:r>
            </a:p>
            <a:p>
              <a:pPr algn="ctr">
                <a:spcBef>
                  <a:spcPct val="0"/>
                </a:spcBef>
                <a:buFontTx/>
                <a:buNone/>
              </a:pPr>
              <a:endParaRPr lang="en-US" altLang="en-US" sz="2400" b="0"/>
            </a:p>
          </p:txBody>
        </p:sp>
        <p:sp>
          <p:nvSpPr>
            <p:cNvPr id="30" name="Rectangle 38"/>
            <p:cNvSpPr>
              <a:spLocks noChangeArrowheads="1"/>
            </p:cNvSpPr>
            <p:nvPr/>
          </p:nvSpPr>
          <p:spPr bwMode="auto">
            <a:xfrm>
              <a:off x="1247" y="806"/>
              <a:ext cx="41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31" name="Group 41"/>
          <p:cNvGrpSpPr>
            <a:grpSpLocks/>
          </p:cNvGrpSpPr>
          <p:nvPr/>
        </p:nvGrpSpPr>
        <p:grpSpPr bwMode="auto">
          <a:xfrm>
            <a:off x="7279529" y="4825167"/>
            <a:ext cx="1011237" cy="304800"/>
            <a:chOff x="0" y="1209"/>
            <a:chExt cx="637" cy="403"/>
          </a:xfrm>
        </p:grpSpPr>
        <p:sp>
          <p:nvSpPr>
            <p:cNvPr id="32" name="Rectangle 13"/>
            <p:cNvSpPr>
              <a:spLocks noChangeArrowheads="1"/>
            </p:cNvSpPr>
            <p:nvPr/>
          </p:nvSpPr>
          <p:spPr bwMode="auto">
            <a:xfrm>
              <a:off x="43" y="1209"/>
              <a:ext cx="55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200</a:t>
              </a:r>
            </a:p>
            <a:p>
              <a:pPr algn="ctr">
                <a:spcBef>
                  <a:spcPct val="0"/>
                </a:spcBef>
                <a:buFontTx/>
                <a:buNone/>
              </a:pPr>
              <a:endParaRPr lang="en-US" altLang="en-US" sz="2400" b="0"/>
            </a:p>
          </p:txBody>
        </p:sp>
        <p:sp>
          <p:nvSpPr>
            <p:cNvPr id="33" name="Rectangle 40"/>
            <p:cNvSpPr>
              <a:spLocks noChangeArrowheads="1"/>
            </p:cNvSpPr>
            <p:nvPr/>
          </p:nvSpPr>
          <p:spPr bwMode="auto">
            <a:xfrm>
              <a:off x="0" y="1209"/>
              <a:ext cx="63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34" name="Group 43"/>
          <p:cNvGrpSpPr>
            <a:grpSpLocks/>
          </p:cNvGrpSpPr>
          <p:nvPr/>
        </p:nvGrpSpPr>
        <p:grpSpPr bwMode="auto">
          <a:xfrm>
            <a:off x="8290766" y="4825167"/>
            <a:ext cx="968375" cy="304800"/>
            <a:chOff x="637" y="1209"/>
            <a:chExt cx="610" cy="403"/>
          </a:xfrm>
        </p:grpSpPr>
        <p:sp>
          <p:nvSpPr>
            <p:cNvPr id="35" name="Rectangle 14"/>
            <p:cNvSpPr>
              <a:spLocks noChangeArrowheads="1"/>
            </p:cNvSpPr>
            <p:nvPr/>
          </p:nvSpPr>
          <p:spPr bwMode="auto">
            <a:xfrm>
              <a:off x="680" y="1209"/>
              <a:ext cx="5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Randolph</a:t>
              </a:r>
            </a:p>
            <a:p>
              <a:pPr algn="ctr">
                <a:spcBef>
                  <a:spcPct val="0"/>
                </a:spcBef>
                <a:buFontTx/>
                <a:buNone/>
              </a:pPr>
              <a:endParaRPr lang="en-US" altLang="en-US" sz="2400" b="0"/>
            </a:p>
          </p:txBody>
        </p:sp>
        <p:sp>
          <p:nvSpPr>
            <p:cNvPr id="36" name="Rectangle 42"/>
            <p:cNvSpPr>
              <a:spLocks noChangeArrowheads="1"/>
            </p:cNvSpPr>
            <p:nvPr/>
          </p:nvSpPr>
          <p:spPr bwMode="auto">
            <a:xfrm>
              <a:off x="637" y="1209"/>
              <a:ext cx="6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37" name="Group 45"/>
          <p:cNvGrpSpPr>
            <a:grpSpLocks/>
          </p:cNvGrpSpPr>
          <p:nvPr/>
        </p:nvGrpSpPr>
        <p:grpSpPr bwMode="auto">
          <a:xfrm>
            <a:off x="9259141" y="4825167"/>
            <a:ext cx="657225" cy="304800"/>
            <a:chOff x="1247" y="1209"/>
            <a:chExt cx="414" cy="403"/>
          </a:xfrm>
        </p:grpSpPr>
        <p:sp>
          <p:nvSpPr>
            <p:cNvPr id="38" name="Rectangle 15"/>
            <p:cNvSpPr>
              <a:spLocks noChangeArrowheads="1"/>
            </p:cNvSpPr>
            <p:nvPr/>
          </p:nvSpPr>
          <p:spPr bwMode="auto">
            <a:xfrm>
              <a:off x="1290" y="1209"/>
              <a:ext cx="32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1200</a:t>
              </a:r>
            </a:p>
            <a:p>
              <a:pPr algn="ctr">
                <a:spcBef>
                  <a:spcPct val="0"/>
                </a:spcBef>
                <a:buFontTx/>
                <a:buNone/>
              </a:pPr>
              <a:endParaRPr lang="en-US" altLang="en-US" sz="2400" b="0"/>
            </a:p>
          </p:txBody>
        </p:sp>
        <p:sp>
          <p:nvSpPr>
            <p:cNvPr id="39" name="Rectangle 44"/>
            <p:cNvSpPr>
              <a:spLocks noChangeArrowheads="1"/>
            </p:cNvSpPr>
            <p:nvPr/>
          </p:nvSpPr>
          <p:spPr bwMode="auto">
            <a:xfrm>
              <a:off x="1247" y="1209"/>
              <a:ext cx="41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40" name="Group 47"/>
          <p:cNvGrpSpPr>
            <a:grpSpLocks/>
          </p:cNvGrpSpPr>
          <p:nvPr/>
        </p:nvGrpSpPr>
        <p:grpSpPr bwMode="auto">
          <a:xfrm>
            <a:off x="7279529" y="5131554"/>
            <a:ext cx="1011237" cy="274638"/>
            <a:chOff x="0" y="1612"/>
            <a:chExt cx="637" cy="403"/>
          </a:xfrm>
        </p:grpSpPr>
        <p:sp>
          <p:nvSpPr>
            <p:cNvPr id="41" name="Rectangle 16"/>
            <p:cNvSpPr>
              <a:spLocks noChangeArrowheads="1"/>
            </p:cNvSpPr>
            <p:nvPr/>
          </p:nvSpPr>
          <p:spPr bwMode="auto">
            <a:xfrm>
              <a:off x="43" y="1612"/>
              <a:ext cx="55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250</a:t>
              </a:r>
            </a:p>
            <a:p>
              <a:pPr algn="ctr">
                <a:spcBef>
                  <a:spcPct val="0"/>
                </a:spcBef>
                <a:buFontTx/>
                <a:buNone/>
              </a:pPr>
              <a:endParaRPr lang="en-US" altLang="en-US" sz="2400" b="0"/>
            </a:p>
          </p:txBody>
        </p:sp>
        <p:sp>
          <p:nvSpPr>
            <p:cNvPr id="42" name="Rectangle 46"/>
            <p:cNvSpPr>
              <a:spLocks noChangeArrowheads="1"/>
            </p:cNvSpPr>
            <p:nvPr/>
          </p:nvSpPr>
          <p:spPr bwMode="auto">
            <a:xfrm>
              <a:off x="0" y="1612"/>
              <a:ext cx="63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43" name="Group 49"/>
          <p:cNvGrpSpPr>
            <a:grpSpLocks/>
          </p:cNvGrpSpPr>
          <p:nvPr/>
        </p:nvGrpSpPr>
        <p:grpSpPr bwMode="auto">
          <a:xfrm>
            <a:off x="8290766" y="5131554"/>
            <a:ext cx="968375" cy="274638"/>
            <a:chOff x="637" y="1612"/>
            <a:chExt cx="610" cy="403"/>
          </a:xfrm>
        </p:grpSpPr>
        <p:sp>
          <p:nvSpPr>
            <p:cNvPr id="44" name="Rectangle 17"/>
            <p:cNvSpPr>
              <a:spLocks noChangeArrowheads="1"/>
            </p:cNvSpPr>
            <p:nvPr/>
          </p:nvSpPr>
          <p:spPr bwMode="auto">
            <a:xfrm>
              <a:off x="680" y="1612"/>
              <a:ext cx="5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Pitkin</a:t>
              </a:r>
            </a:p>
            <a:p>
              <a:pPr algn="ctr">
                <a:spcBef>
                  <a:spcPct val="0"/>
                </a:spcBef>
                <a:buFontTx/>
                <a:buNone/>
              </a:pPr>
              <a:endParaRPr lang="en-US" altLang="en-US" sz="2400" b="0"/>
            </a:p>
          </p:txBody>
        </p:sp>
        <p:sp>
          <p:nvSpPr>
            <p:cNvPr id="45" name="Rectangle 48"/>
            <p:cNvSpPr>
              <a:spLocks noChangeArrowheads="1"/>
            </p:cNvSpPr>
            <p:nvPr/>
          </p:nvSpPr>
          <p:spPr bwMode="auto">
            <a:xfrm>
              <a:off x="637" y="1612"/>
              <a:ext cx="6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46" name="Group 51"/>
          <p:cNvGrpSpPr>
            <a:grpSpLocks/>
          </p:cNvGrpSpPr>
          <p:nvPr/>
        </p:nvGrpSpPr>
        <p:grpSpPr bwMode="auto">
          <a:xfrm>
            <a:off x="9259141" y="5131554"/>
            <a:ext cx="657225" cy="274638"/>
            <a:chOff x="1247" y="1612"/>
            <a:chExt cx="414" cy="403"/>
          </a:xfrm>
        </p:grpSpPr>
        <p:sp>
          <p:nvSpPr>
            <p:cNvPr id="47" name="Rectangle 18"/>
            <p:cNvSpPr>
              <a:spLocks noChangeArrowheads="1"/>
            </p:cNvSpPr>
            <p:nvPr/>
          </p:nvSpPr>
          <p:spPr bwMode="auto">
            <a:xfrm>
              <a:off x="1290" y="1612"/>
              <a:ext cx="32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1100</a:t>
              </a:r>
            </a:p>
            <a:p>
              <a:pPr algn="ctr">
                <a:spcBef>
                  <a:spcPct val="0"/>
                </a:spcBef>
                <a:buFontTx/>
                <a:buNone/>
              </a:pPr>
              <a:endParaRPr lang="en-US" altLang="en-US" sz="2400" b="0"/>
            </a:p>
          </p:txBody>
        </p:sp>
        <p:sp>
          <p:nvSpPr>
            <p:cNvPr id="48" name="Rectangle 50"/>
            <p:cNvSpPr>
              <a:spLocks noChangeArrowheads="1"/>
            </p:cNvSpPr>
            <p:nvPr/>
          </p:nvSpPr>
          <p:spPr bwMode="auto">
            <a:xfrm>
              <a:off x="1247" y="1612"/>
              <a:ext cx="41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49" name="Group 53"/>
          <p:cNvGrpSpPr>
            <a:grpSpLocks/>
          </p:cNvGrpSpPr>
          <p:nvPr/>
        </p:nvGrpSpPr>
        <p:grpSpPr bwMode="auto">
          <a:xfrm>
            <a:off x="7279529" y="5406192"/>
            <a:ext cx="1011237" cy="320675"/>
            <a:chOff x="0" y="2015"/>
            <a:chExt cx="637" cy="403"/>
          </a:xfrm>
        </p:grpSpPr>
        <p:sp>
          <p:nvSpPr>
            <p:cNvPr id="50" name="Rectangle 19"/>
            <p:cNvSpPr>
              <a:spLocks noChangeArrowheads="1"/>
            </p:cNvSpPr>
            <p:nvPr/>
          </p:nvSpPr>
          <p:spPr bwMode="auto">
            <a:xfrm>
              <a:off x="43" y="2015"/>
              <a:ext cx="55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300</a:t>
              </a:r>
            </a:p>
            <a:p>
              <a:pPr algn="ctr">
                <a:spcBef>
                  <a:spcPct val="0"/>
                </a:spcBef>
                <a:buFontTx/>
                <a:buNone/>
              </a:pPr>
              <a:endParaRPr lang="en-US" altLang="en-US" sz="2400" b="0"/>
            </a:p>
          </p:txBody>
        </p:sp>
        <p:sp>
          <p:nvSpPr>
            <p:cNvPr id="51" name="Rectangle 52"/>
            <p:cNvSpPr>
              <a:spLocks noChangeArrowheads="1"/>
            </p:cNvSpPr>
            <p:nvPr/>
          </p:nvSpPr>
          <p:spPr bwMode="auto">
            <a:xfrm>
              <a:off x="0" y="2015"/>
              <a:ext cx="63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52" name="Group 55"/>
          <p:cNvGrpSpPr>
            <a:grpSpLocks/>
          </p:cNvGrpSpPr>
          <p:nvPr/>
        </p:nvGrpSpPr>
        <p:grpSpPr bwMode="auto">
          <a:xfrm>
            <a:off x="8290766" y="5406192"/>
            <a:ext cx="968375" cy="320675"/>
            <a:chOff x="637" y="2015"/>
            <a:chExt cx="610" cy="403"/>
          </a:xfrm>
        </p:grpSpPr>
        <p:sp>
          <p:nvSpPr>
            <p:cNvPr id="53" name="Rectangle 20"/>
            <p:cNvSpPr>
              <a:spLocks noChangeArrowheads="1"/>
            </p:cNvSpPr>
            <p:nvPr/>
          </p:nvSpPr>
          <p:spPr bwMode="auto">
            <a:xfrm>
              <a:off x="680" y="2015"/>
              <a:ext cx="5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Randolph</a:t>
              </a:r>
            </a:p>
            <a:p>
              <a:pPr algn="ctr">
                <a:spcBef>
                  <a:spcPct val="0"/>
                </a:spcBef>
                <a:buFontTx/>
                <a:buNone/>
              </a:pPr>
              <a:endParaRPr lang="en-US" altLang="en-US" sz="2400" b="0"/>
            </a:p>
          </p:txBody>
        </p:sp>
        <p:sp>
          <p:nvSpPr>
            <p:cNvPr id="54" name="Rectangle 54"/>
            <p:cNvSpPr>
              <a:spLocks noChangeArrowheads="1"/>
            </p:cNvSpPr>
            <p:nvPr/>
          </p:nvSpPr>
          <p:spPr bwMode="auto">
            <a:xfrm>
              <a:off x="637" y="2015"/>
              <a:ext cx="6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grpSp>
        <p:nvGrpSpPr>
          <p:cNvPr id="55" name="Group 57"/>
          <p:cNvGrpSpPr>
            <a:grpSpLocks/>
          </p:cNvGrpSpPr>
          <p:nvPr/>
        </p:nvGrpSpPr>
        <p:grpSpPr bwMode="auto">
          <a:xfrm>
            <a:off x="9259141" y="5406192"/>
            <a:ext cx="657225" cy="320675"/>
            <a:chOff x="1247" y="2015"/>
            <a:chExt cx="414" cy="403"/>
          </a:xfrm>
        </p:grpSpPr>
        <p:sp>
          <p:nvSpPr>
            <p:cNvPr id="56" name="Rectangle 21"/>
            <p:cNvSpPr>
              <a:spLocks noChangeArrowheads="1"/>
            </p:cNvSpPr>
            <p:nvPr/>
          </p:nvSpPr>
          <p:spPr bwMode="auto">
            <a:xfrm>
              <a:off x="1290" y="2015"/>
              <a:ext cx="32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latin typeface="Arial Unicode MS" panose="020B0604020202020204" pitchFamily="34" charset="-128"/>
                  <a:ea typeface="Arial Unicode MS" panose="020B0604020202020204" pitchFamily="34" charset="-128"/>
                  <a:cs typeface="Arial Unicode MS" panose="020B0604020202020204" pitchFamily="34" charset="-128"/>
                </a:rPr>
                <a:t>1200</a:t>
              </a:r>
            </a:p>
            <a:p>
              <a:pPr algn="ctr">
                <a:spcBef>
                  <a:spcPct val="0"/>
                </a:spcBef>
                <a:buFontTx/>
                <a:buNone/>
              </a:pPr>
              <a:endParaRPr lang="en-US" altLang="en-US" sz="2400" b="0"/>
            </a:p>
          </p:txBody>
        </p:sp>
        <p:sp>
          <p:nvSpPr>
            <p:cNvPr id="57" name="Rectangle 56"/>
            <p:cNvSpPr>
              <a:spLocks noChangeArrowheads="1"/>
            </p:cNvSpPr>
            <p:nvPr/>
          </p:nvSpPr>
          <p:spPr bwMode="auto">
            <a:xfrm>
              <a:off x="1247" y="2015"/>
              <a:ext cx="41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400">
                <a:solidFill>
                  <a:srgbClr val="0000FF"/>
                </a:solidFill>
                <a:latin typeface="Arial" panose="020B0604020202020204" pitchFamily="34" charset="0"/>
              </a:endParaRPr>
            </a:p>
          </p:txBody>
        </p:sp>
      </p:grpSp>
    </p:spTree>
    <p:extLst>
      <p:ext uri="{BB962C8B-B14F-4D97-AF65-F5344CB8AC3E}">
        <p14:creationId xmlns:p14="http://schemas.microsoft.com/office/powerpoint/2010/main" val="19279351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35149</TotalTime>
  <Words>10076</Words>
  <Application>Microsoft Office PowerPoint</Application>
  <PresentationFormat>Widescreen</PresentationFormat>
  <Paragraphs>1320</Paragraphs>
  <Slides>121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121</vt:i4>
      </vt:variant>
    </vt:vector>
  </HeadingPairs>
  <TitlesOfParts>
    <vt:vector size="129" baseType="lpstr">
      <vt:lpstr>Arial Unicode MS</vt:lpstr>
      <vt:lpstr>Arial</vt:lpstr>
      <vt:lpstr>Arial-BoldMT</vt:lpstr>
      <vt:lpstr>Century Gothic</vt:lpstr>
      <vt:lpstr>Times New Roman</vt:lpstr>
      <vt:lpstr>Wingdings</vt:lpstr>
      <vt:lpstr>Wingdings 3</vt:lpstr>
      <vt:lpstr>Ion Boardroom</vt:lpstr>
      <vt:lpstr>MySql :- Introduction</vt:lpstr>
      <vt:lpstr>MySql :- Introduction</vt:lpstr>
      <vt:lpstr>Table</vt:lpstr>
      <vt:lpstr>Different RDBMS</vt:lpstr>
      <vt:lpstr>RDBMS</vt:lpstr>
      <vt:lpstr>MYSQL CLIENT</vt:lpstr>
      <vt:lpstr>System Database:</vt:lpstr>
      <vt:lpstr>PowerPoint Presentation</vt:lpstr>
      <vt:lpstr>PowerPoint Presentation</vt:lpstr>
      <vt:lpstr>Queries</vt:lpstr>
      <vt:lpstr>Creating tables</vt:lpstr>
      <vt:lpstr>Insert- is used to add the records to table</vt:lpstr>
      <vt:lpstr>PowerPoint Presentation</vt:lpstr>
      <vt:lpstr>PowerPoint Presentation</vt:lpstr>
      <vt:lpstr>PowerPoint Presentation</vt:lpstr>
      <vt:lpstr>Select is use to read data from table </vt:lpstr>
      <vt:lpstr>Operators</vt:lpstr>
      <vt:lpstr>Operators</vt:lpstr>
      <vt:lpstr>Update command</vt:lpstr>
      <vt:lpstr>Delete command</vt:lpstr>
      <vt:lpstr>What are different keys in sql?</vt:lpstr>
      <vt:lpstr>PowerPoint Presentation</vt:lpstr>
      <vt:lpstr>PowerPoint Presentation</vt:lpstr>
      <vt:lpstr>PowerPoint Presentation</vt:lpstr>
      <vt:lpstr>Constraints</vt:lpstr>
      <vt:lpstr>Alter </vt:lpstr>
      <vt:lpstr>Alter syntax</vt:lpstr>
      <vt:lpstr>DDL- Data Definition Language</vt:lpstr>
      <vt:lpstr>DML- Data Manipulation Language</vt:lpstr>
      <vt:lpstr>DCL- Data Control Language</vt:lpstr>
      <vt:lpstr>TCL- Transaction Control Language</vt:lpstr>
      <vt:lpstr>DRL- Data Read Language</vt:lpstr>
      <vt:lpstr>Joins</vt:lpstr>
      <vt:lpstr>PowerPoint Presentation</vt:lpstr>
      <vt:lpstr>PowerPoint Presentation</vt:lpstr>
      <vt:lpstr>PowerPoint Presentation</vt:lpstr>
      <vt:lpstr>PowerPoint Presentation</vt:lpstr>
      <vt:lpstr>PowerPoint Presentation</vt:lpstr>
      <vt:lpstr>Set Operators</vt:lpstr>
      <vt:lpstr>Two Sets A and B A={1,2,3} B={3,4,5}</vt:lpstr>
      <vt:lpstr>Pre-requisites for using Set Operators</vt:lpstr>
      <vt:lpstr>Aggregate Functions</vt:lpstr>
      <vt:lpstr>Aggregate Functions</vt:lpstr>
      <vt:lpstr>Group by Clause</vt:lpstr>
      <vt:lpstr>Here's a simple example to illustrate the usage of GROUP BY:</vt:lpstr>
      <vt:lpstr>Having clause</vt:lpstr>
      <vt:lpstr>Here's a simple example to illustrate the usage of HAVING: </vt:lpstr>
      <vt:lpstr>Where Clause Vs Having Clause</vt:lpstr>
      <vt:lpstr>Where Clause Vs Having Clause</vt:lpstr>
      <vt:lpstr>Column Alias:</vt:lpstr>
      <vt:lpstr>Table Alias:</vt:lpstr>
      <vt:lpstr>Order by</vt:lpstr>
      <vt:lpstr>Order by</vt:lpstr>
      <vt:lpstr>Here's a simple example to illustrate the usage of ORDER BY:</vt:lpstr>
      <vt:lpstr>Sub Queries-</vt:lpstr>
      <vt:lpstr>Limit and Offset</vt:lpstr>
      <vt:lpstr>LIMIT Clause:</vt:lpstr>
      <vt:lpstr>OFFSET Clause:</vt:lpstr>
      <vt:lpstr>Select Query Syntax </vt:lpstr>
      <vt:lpstr>Understanding the order of execution of SQL queries </vt:lpstr>
      <vt:lpstr>Understanding the order of execution of SQL queries </vt:lpstr>
      <vt:lpstr>DISTINCT</vt:lpstr>
      <vt:lpstr>Uses or applications </vt:lpstr>
      <vt:lpstr>PowerPoint Presentation</vt:lpstr>
      <vt:lpstr>Case statements </vt:lpstr>
      <vt:lpstr>PowerPoint Presentation</vt:lpstr>
      <vt:lpstr>Use Cases for CASE Statements</vt:lpstr>
      <vt:lpstr>Truncate vs Delete</vt:lpstr>
      <vt:lpstr>String functions in Mysql</vt:lpstr>
      <vt:lpstr>String functions in Mysql</vt:lpstr>
      <vt:lpstr>String functions in Mysql</vt:lpstr>
      <vt:lpstr>String functions in Mysql</vt:lpstr>
      <vt:lpstr>String functions in Mysql</vt:lpstr>
      <vt:lpstr>Numeric Functions MySQL </vt:lpstr>
      <vt:lpstr>Numeric Functions MySQL </vt:lpstr>
      <vt:lpstr>Numeric Functions MySQL </vt:lpstr>
      <vt:lpstr>Numeric Functions MySQL </vt:lpstr>
      <vt:lpstr>Window functions</vt:lpstr>
      <vt:lpstr>Window functions</vt:lpstr>
      <vt:lpstr>PowerPoint Presentation</vt:lpstr>
      <vt:lpstr>EXISTS Operator in SQL</vt:lpstr>
      <vt:lpstr>How it Works:</vt:lpstr>
      <vt:lpstr>Use Cases:</vt:lpstr>
      <vt:lpstr>Normalization</vt:lpstr>
      <vt:lpstr>Levels of Normalization </vt:lpstr>
      <vt:lpstr>PowerPoint Presentation</vt:lpstr>
      <vt:lpstr>PowerPoint Presentation</vt:lpstr>
      <vt:lpstr>PowerPoint Presentation</vt:lpstr>
      <vt:lpstr>PowerPoint Presentation</vt:lpstr>
      <vt:lpstr>PowerPoint Presentation</vt:lpstr>
      <vt:lpstr>PowerPoint Presentation</vt:lpstr>
      <vt:lpstr>FD – Example</vt:lpstr>
      <vt:lpstr>Second Normal Form  (2NF) </vt:lpstr>
      <vt:lpstr>Second Normal Form  (2NF) </vt:lpstr>
      <vt:lpstr>2NF - Decomposition</vt:lpstr>
      <vt:lpstr>2NF - Decomposition</vt:lpstr>
      <vt:lpstr>Third Normal Form  (3NF) </vt:lpstr>
      <vt:lpstr>Transitive Depedency</vt:lpstr>
      <vt:lpstr>Third Normal Form  (3NF) </vt:lpstr>
      <vt:lpstr>3NF - Decomposition</vt:lpstr>
      <vt:lpstr>3NF - Decomposition</vt:lpstr>
      <vt:lpstr>Boyce-Codd Normal Form  (BCNF) </vt:lpstr>
      <vt:lpstr>Natural Key vs Surrogate KeyNatural</vt:lpstr>
      <vt:lpstr>Boyce Codd Normal Form  (BCNF)</vt:lpstr>
      <vt:lpstr>BCNF - Decomposition</vt:lpstr>
      <vt:lpstr>Decomposition – Loss of Information</vt:lpstr>
      <vt:lpstr>BCNF - Decomposition</vt:lpstr>
      <vt:lpstr>Fourth Normal Form  (4NF) </vt:lpstr>
      <vt:lpstr>Fourth Normal Form  (4NF) </vt:lpstr>
      <vt:lpstr>4NF - Decomposition</vt:lpstr>
      <vt:lpstr>4NF - Decomposition</vt:lpstr>
      <vt:lpstr>Fifth Normal Form  (5NF) </vt:lpstr>
      <vt:lpstr>Domain Key Normal Form  (DKNF) </vt:lpstr>
      <vt:lpstr>MySQL Programming</vt:lpstr>
      <vt:lpstr>Functions</vt:lpstr>
      <vt:lpstr>Types of Function</vt:lpstr>
      <vt:lpstr>Procedures</vt:lpstr>
      <vt:lpstr>Functions vs Procedure </vt:lpstr>
      <vt:lpstr>Functions vs Procedure </vt:lpstr>
      <vt:lpstr>PowerPoint Presentation</vt:lpstr>
      <vt:lpstr>Normalization Vs Denormalization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 Introduction</dc:title>
  <dc:creator>USER</dc:creator>
  <cp:lastModifiedBy>Microsoft account</cp:lastModifiedBy>
  <cp:revision>159</cp:revision>
  <dcterms:created xsi:type="dcterms:W3CDTF">2024-05-02T07:20:41Z</dcterms:created>
  <dcterms:modified xsi:type="dcterms:W3CDTF">2024-07-24T03:40:55Z</dcterms:modified>
</cp:coreProperties>
</file>