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4" r:id="rId6"/>
    <p:sldId id="270" r:id="rId7"/>
    <p:sldId id="261" r:id="rId8"/>
    <p:sldId id="262" r:id="rId9"/>
    <p:sldId id="263" r:id="rId10"/>
    <p:sldId id="265" r:id="rId11"/>
    <p:sldId id="266" r:id="rId12"/>
    <p:sldId id="267" r:id="rId13"/>
    <p:sldId id="268" r:id="rId14"/>
    <p:sldId id="272" r:id="rId15"/>
    <p:sldId id="273" r:id="rId16"/>
    <p:sldId id="274" r:id="rId17"/>
    <p:sldId id="275" r:id="rId18"/>
    <p:sldId id="27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B3CD654-07C6-4A26-B401-2CB462BE9C17}">
          <p14:sldIdLst>
            <p14:sldId id="256"/>
            <p14:sldId id="258"/>
            <p14:sldId id="260"/>
            <p14:sldId id="259"/>
            <p14:sldId id="264"/>
            <p14:sldId id="270"/>
            <p14:sldId id="261"/>
            <p14:sldId id="262"/>
            <p14:sldId id="263"/>
            <p14:sldId id="265"/>
            <p14:sldId id="266"/>
            <p14:sldId id="267"/>
            <p14:sldId id="268"/>
            <p14:sldId id="272"/>
            <p14:sldId id="273"/>
            <p14:sldId id="274"/>
            <p14:sldId id="275"/>
            <p14:sldId id="276"/>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9E18-78BE-D568-2E20-13F2E064E6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DCFB57-B759-35FF-CB86-D5534C3DA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2D463B-23BE-0673-9B1A-37BAE4BE6695}"/>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5" name="Footer Placeholder 4">
            <a:extLst>
              <a:ext uri="{FF2B5EF4-FFF2-40B4-BE49-F238E27FC236}">
                <a16:creationId xmlns:a16="http://schemas.microsoft.com/office/drawing/2014/main" id="{B40FA17D-6925-2F28-D278-860CCAE49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B122E1-5FA2-CBCC-DDC4-109D4F3EAFC4}"/>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398680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30F8-1C06-2B59-3524-5D1D21E22F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D51E5-0740-D955-42C0-46907EF09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01F023-F7C5-A114-2A83-771966502ECA}"/>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5" name="Footer Placeholder 4">
            <a:extLst>
              <a:ext uri="{FF2B5EF4-FFF2-40B4-BE49-F238E27FC236}">
                <a16:creationId xmlns:a16="http://schemas.microsoft.com/office/drawing/2014/main" id="{D660B5B6-FE28-19EF-E9BA-023853AAA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427EB3-BAB7-3B07-46B4-5E3D432FA26C}"/>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148806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CD41EB-FF53-F495-0383-A5C2A49231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D9E4C9-C04B-F11E-D89B-423528B19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F211F-A137-4A8A-0315-ED9196A5D0E3}"/>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5" name="Footer Placeholder 4">
            <a:extLst>
              <a:ext uri="{FF2B5EF4-FFF2-40B4-BE49-F238E27FC236}">
                <a16:creationId xmlns:a16="http://schemas.microsoft.com/office/drawing/2014/main" id="{FB718156-650F-E7F1-9936-1A440C1E0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C240E-835E-A9C0-455B-8D280748AF5F}"/>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346730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C113-9BED-B111-A7AB-1F80667859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486793-EB30-96CD-719F-947DD48F0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EE10C-5617-867C-066A-E28A21FAC4F2}"/>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5" name="Footer Placeholder 4">
            <a:extLst>
              <a:ext uri="{FF2B5EF4-FFF2-40B4-BE49-F238E27FC236}">
                <a16:creationId xmlns:a16="http://schemas.microsoft.com/office/drawing/2014/main" id="{7C34BB88-4C74-734D-DBB3-991284AF7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B86D9-47A9-F60D-B749-1DCFB3AD5519}"/>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364311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9133-C37C-023F-4F46-37C0AC8B94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3BFA5D-8A75-1812-56F9-4CF31574A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39427-4C9F-A2B9-54AE-15EF56597A06}"/>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5" name="Footer Placeholder 4">
            <a:extLst>
              <a:ext uri="{FF2B5EF4-FFF2-40B4-BE49-F238E27FC236}">
                <a16:creationId xmlns:a16="http://schemas.microsoft.com/office/drawing/2014/main" id="{5EFE5B67-BA52-259C-0774-2CF07DF09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E8BF5-8A95-52E3-7506-3AF504A8EC20}"/>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231815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D3D5-AFC6-E6A3-5EF9-CBAF773C7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FD7CB-39FC-3087-6223-FF49F5B6F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CEDBF0-5F2F-3C88-8FD7-2F40EA1D00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1951AD-70AE-471E-253C-93A0DB3E9CCB}"/>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6" name="Footer Placeholder 5">
            <a:extLst>
              <a:ext uri="{FF2B5EF4-FFF2-40B4-BE49-F238E27FC236}">
                <a16:creationId xmlns:a16="http://schemas.microsoft.com/office/drawing/2014/main" id="{2D860148-E673-2031-7539-C42C3C7671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B2B3CF-534A-0015-FBBD-7767CD6D6E86}"/>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13347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0C0A-A95E-AE4A-44FC-1C28858124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C29B23-0145-9ADF-9D6C-0E41C40BB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DE25D-8DE2-B521-7FB4-02F4416D6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158EE2-8A8E-531E-8765-9FBB40781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06D25-9FF1-3794-75FE-4238A5C505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14E9B-9E3E-D5C0-87AC-97A080019105}"/>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8" name="Footer Placeholder 7">
            <a:extLst>
              <a:ext uri="{FF2B5EF4-FFF2-40B4-BE49-F238E27FC236}">
                <a16:creationId xmlns:a16="http://schemas.microsoft.com/office/drawing/2014/main" id="{E81847D3-032E-E3A6-6EBD-72F366EC6C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4752AE-0A17-7D99-E3A5-46D2720EF0E3}"/>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401006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AD1B-3C82-5BAA-6FCC-75A7D697F3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9F4EEE-889B-4C7A-6FED-C00DE1C8B546}"/>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4" name="Footer Placeholder 3">
            <a:extLst>
              <a:ext uri="{FF2B5EF4-FFF2-40B4-BE49-F238E27FC236}">
                <a16:creationId xmlns:a16="http://schemas.microsoft.com/office/drawing/2014/main" id="{3B66C6B0-D150-4837-181E-84D7EBEE24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50B71E-4513-40A7-AB3A-6AEF6A3462A6}"/>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223944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7BC12-E442-6909-CA6E-6E2B0B0442F2}"/>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3" name="Footer Placeholder 2">
            <a:extLst>
              <a:ext uri="{FF2B5EF4-FFF2-40B4-BE49-F238E27FC236}">
                <a16:creationId xmlns:a16="http://schemas.microsoft.com/office/drawing/2014/main" id="{FFA6911D-64BB-DFEA-4EAD-7D555DF2B8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59F9E5-CDA6-EABA-D932-3F6DE44105F3}"/>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10800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F931-77F0-533E-1DDA-91A3A3DEB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FE837C-08B2-CAFC-04DD-09EA88FE3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D85C35-C809-0D20-6CDC-D6FD3A02A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612C94-55CA-6AEF-3983-A533A150DB67}"/>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6" name="Footer Placeholder 5">
            <a:extLst>
              <a:ext uri="{FF2B5EF4-FFF2-40B4-BE49-F238E27FC236}">
                <a16:creationId xmlns:a16="http://schemas.microsoft.com/office/drawing/2014/main" id="{506E5F17-7EC1-3292-117C-45A85ACCC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1F32DE-F805-E778-C4DC-6A452C231096}"/>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119541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78D3-0EBA-5EA8-DA7E-2F43EF7D1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BA3D4A-6A4C-35B1-0238-03B34F50F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951C2C-FE00-3079-A3B3-9E3F18D4E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99DF5-33C8-B3C2-6F02-902F828EDF4F}"/>
              </a:ext>
            </a:extLst>
          </p:cNvPr>
          <p:cNvSpPr>
            <a:spLocks noGrp="1"/>
          </p:cNvSpPr>
          <p:nvPr>
            <p:ph type="dt" sz="half" idx="10"/>
          </p:nvPr>
        </p:nvSpPr>
        <p:spPr/>
        <p:txBody>
          <a:bodyPr/>
          <a:lstStyle/>
          <a:p>
            <a:fld id="{3CFD2310-BC1D-4E03-A4A4-B51E5E1F7E45}" type="datetimeFigureOut">
              <a:rPr lang="en-IN" smtClean="0"/>
              <a:t>23-02-2023</a:t>
            </a:fld>
            <a:endParaRPr lang="en-IN"/>
          </a:p>
        </p:txBody>
      </p:sp>
      <p:sp>
        <p:nvSpPr>
          <p:cNvPr id="6" name="Footer Placeholder 5">
            <a:extLst>
              <a:ext uri="{FF2B5EF4-FFF2-40B4-BE49-F238E27FC236}">
                <a16:creationId xmlns:a16="http://schemas.microsoft.com/office/drawing/2014/main" id="{F7E06EEB-F933-FBB7-5662-96045B4E5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C7FFA0-D0F9-C7A2-CF84-C3A140DA0A86}"/>
              </a:ext>
            </a:extLst>
          </p:cNvPr>
          <p:cNvSpPr>
            <a:spLocks noGrp="1"/>
          </p:cNvSpPr>
          <p:nvPr>
            <p:ph type="sldNum" sz="quarter" idx="12"/>
          </p:nvPr>
        </p:nvSpPr>
        <p:spPr/>
        <p:txBody>
          <a:bodyPr/>
          <a:lstStyle/>
          <a:p>
            <a:fld id="{27CE492D-E2E3-432A-8EED-C557CB8C0DAE}" type="slidenum">
              <a:rPr lang="en-IN" smtClean="0"/>
              <a:t>‹#›</a:t>
            </a:fld>
            <a:endParaRPr lang="en-IN"/>
          </a:p>
        </p:txBody>
      </p:sp>
    </p:spTree>
    <p:extLst>
      <p:ext uri="{BB962C8B-B14F-4D97-AF65-F5344CB8AC3E}">
        <p14:creationId xmlns:p14="http://schemas.microsoft.com/office/powerpoint/2010/main" val="211400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287E22-9168-9F35-B07E-C9FBF86739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BB80F1-1370-EDEE-837A-67BCD09C6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C6803-7040-99AF-452B-C43023EE4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FD2310-BC1D-4E03-A4A4-B51E5E1F7E45}" type="datetimeFigureOut">
              <a:rPr lang="en-IN" smtClean="0"/>
              <a:t>23-02-2023</a:t>
            </a:fld>
            <a:endParaRPr lang="en-IN"/>
          </a:p>
        </p:txBody>
      </p:sp>
      <p:sp>
        <p:nvSpPr>
          <p:cNvPr id="5" name="Footer Placeholder 4">
            <a:extLst>
              <a:ext uri="{FF2B5EF4-FFF2-40B4-BE49-F238E27FC236}">
                <a16:creationId xmlns:a16="http://schemas.microsoft.com/office/drawing/2014/main" id="{05785AF0-1958-C692-EE46-26618E42B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B93530-796F-5FF7-2FB1-F65858F632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E492D-E2E3-432A-8EED-C557CB8C0DAE}" type="slidenum">
              <a:rPr lang="en-IN" smtClean="0"/>
              <a:t>‹#›</a:t>
            </a:fld>
            <a:endParaRPr lang="en-IN"/>
          </a:p>
        </p:txBody>
      </p:sp>
    </p:spTree>
    <p:extLst>
      <p:ext uri="{BB962C8B-B14F-4D97-AF65-F5344CB8AC3E}">
        <p14:creationId xmlns:p14="http://schemas.microsoft.com/office/powerpoint/2010/main" val="85297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9302866" TargetMode="External"/><Relationship Id="rId2" Type="http://schemas.openxmlformats.org/officeDocument/2006/relationships/hyperlink" Target="https://ieeexplore.ieee.org/document/997251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88A8-1CB4-DB79-87BA-B8C69FE091BA}"/>
              </a:ext>
            </a:extLst>
          </p:cNvPr>
          <p:cNvSpPr>
            <a:spLocks noGrp="1"/>
          </p:cNvSpPr>
          <p:nvPr>
            <p:ph type="ctrTitle"/>
          </p:nvPr>
        </p:nvSpPr>
        <p:spPr>
          <a:xfrm>
            <a:off x="1304223" y="2833740"/>
            <a:ext cx="9583554" cy="1306898"/>
          </a:xfrm>
        </p:spPr>
        <p:txBody>
          <a:bodyPr>
            <a:normAutofit/>
          </a:bodyPr>
          <a:lstStyle/>
          <a:p>
            <a:r>
              <a:rPr lang="en-US" sz="3600" b="1" dirty="0">
                <a:latin typeface="Times New Roman" panose="02020603050405020304" pitchFamily="18" charset="0"/>
                <a:cs typeface="Times New Roman" panose="02020603050405020304" pitchFamily="18" charset="0"/>
              </a:rPr>
              <a:t>FACIAL EMOTION DETECTION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USING CNN</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AC5C46-FF99-A0ED-0C3D-565A8B13A83A}"/>
              </a:ext>
            </a:extLst>
          </p:cNvPr>
          <p:cNvSpPr>
            <a:spLocks noGrp="1"/>
          </p:cNvSpPr>
          <p:nvPr>
            <p:ph type="subTitle" idx="1"/>
          </p:nvPr>
        </p:nvSpPr>
        <p:spPr>
          <a:xfrm rot="10800000" flipV="1">
            <a:off x="274320" y="3911601"/>
            <a:ext cx="4632960" cy="2580640"/>
          </a:xfrm>
        </p:spPr>
        <p:txBody>
          <a:bodyPr>
            <a:normAutofit/>
          </a:bodyPr>
          <a:lstStyle/>
          <a:p>
            <a:pPr algn="l"/>
            <a:r>
              <a:rPr lang="en-IN" sz="1800" dirty="0"/>
              <a:t>		              		</a:t>
            </a:r>
            <a:endParaRPr lang="en-IN" dirty="0"/>
          </a:p>
        </p:txBody>
      </p:sp>
    </p:spTree>
    <p:extLst>
      <p:ext uri="{BB962C8B-B14F-4D97-AF65-F5344CB8AC3E}">
        <p14:creationId xmlns:p14="http://schemas.microsoft.com/office/powerpoint/2010/main" val="286480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6363-EA1B-A743-2816-16BA6087BCEA}"/>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FACE DETECTION</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090F3CA-1698-A572-FA26-21556081A01D}"/>
              </a:ext>
            </a:extLst>
          </p:cNvPr>
          <p:cNvPicPr>
            <a:picLocks noGrp="1" noChangeAspect="1"/>
          </p:cNvPicPr>
          <p:nvPr>
            <p:ph idx="1"/>
          </p:nvPr>
        </p:nvPicPr>
        <p:blipFill>
          <a:blip r:embed="rId2"/>
          <a:stretch>
            <a:fillRect/>
          </a:stretch>
        </p:blipFill>
        <p:spPr>
          <a:xfrm>
            <a:off x="4393000" y="1825625"/>
            <a:ext cx="3405999" cy="4351338"/>
          </a:xfrm>
        </p:spPr>
      </p:pic>
    </p:spTree>
    <p:extLst>
      <p:ext uri="{BB962C8B-B14F-4D97-AF65-F5344CB8AC3E}">
        <p14:creationId xmlns:p14="http://schemas.microsoft.com/office/powerpoint/2010/main" val="424450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CFC8-EDE6-A9AF-9309-9E2D17C481CC}"/>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FEATURE LEARNING </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9C4D6A8-F4A0-AAFD-AF0F-83DC2D77BA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451" y="2088681"/>
            <a:ext cx="6467098" cy="3959447"/>
          </a:xfrm>
          <a:prstGeom prst="rect">
            <a:avLst/>
          </a:prstGeom>
        </p:spPr>
      </p:pic>
    </p:spTree>
    <p:extLst>
      <p:ext uri="{BB962C8B-B14F-4D97-AF65-F5344CB8AC3E}">
        <p14:creationId xmlns:p14="http://schemas.microsoft.com/office/powerpoint/2010/main" val="53524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AC76-3141-98E4-0468-D1A0590338F4}"/>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CNN CLASSIFIER</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048D06E-5A54-CE9C-18ED-0E245B12C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0408"/>
            <a:ext cx="10515600" cy="3489267"/>
          </a:xfrm>
          <a:prstGeom prst="rect">
            <a:avLst/>
          </a:prstGeom>
        </p:spPr>
      </p:pic>
    </p:spTree>
    <p:extLst>
      <p:ext uri="{BB962C8B-B14F-4D97-AF65-F5344CB8AC3E}">
        <p14:creationId xmlns:p14="http://schemas.microsoft.com/office/powerpoint/2010/main" val="373634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82E0-88EE-895D-BDE4-9209A29C1BDC}"/>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SAMPLE CODE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7E9783-5B81-C537-C10A-74B0DED996C4}"/>
              </a:ext>
            </a:extLst>
          </p:cNvPr>
          <p:cNvSpPr>
            <a:spLocks noGrp="1"/>
          </p:cNvSpPr>
          <p:nvPr>
            <p:ph idx="1"/>
          </p:nvPr>
        </p:nvSpPr>
        <p:spPr/>
        <p:txBody>
          <a:bodyPr>
            <a:normAutofit fontScale="25000" lnSpcReduction="20000"/>
          </a:bodyPr>
          <a:lstStyle/>
          <a:p>
            <a:pPr marL="0" indent="0">
              <a:buNone/>
            </a:pPr>
            <a:r>
              <a:rPr lang="en-IN" sz="4800" dirty="0">
                <a:latin typeface="Times New Roman" panose="02020603050405020304" pitchFamily="18" charset="0"/>
                <a:cs typeface="Times New Roman" panose="02020603050405020304" pitchFamily="18" charset="0"/>
              </a:rPr>
              <a:t>import </a:t>
            </a:r>
            <a:r>
              <a:rPr lang="en-IN" sz="4800" dirty="0" err="1">
                <a:latin typeface="Times New Roman" panose="02020603050405020304" pitchFamily="18" charset="0"/>
                <a:cs typeface="Times New Roman" panose="02020603050405020304" pitchFamily="18" charset="0"/>
              </a:rPr>
              <a:t>numpy</a:t>
            </a:r>
            <a:r>
              <a:rPr lang="en-IN" sz="4800" dirty="0">
                <a:latin typeface="Times New Roman" panose="02020603050405020304" pitchFamily="18" charset="0"/>
                <a:cs typeface="Times New Roman" panose="02020603050405020304" pitchFamily="18" charset="0"/>
              </a:rPr>
              <a:t> as np</a:t>
            </a:r>
          </a:p>
          <a:p>
            <a:pPr marL="0" indent="0">
              <a:buNone/>
            </a:pPr>
            <a:r>
              <a:rPr lang="en-IN" sz="4800" dirty="0">
                <a:latin typeface="Times New Roman" panose="02020603050405020304" pitchFamily="18" charset="0"/>
                <a:cs typeface="Times New Roman" panose="02020603050405020304" pitchFamily="18" charset="0"/>
              </a:rPr>
              <a:t>import pandas as pd</a:t>
            </a:r>
          </a:p>
          <a:p>
            <a:pPr marL="0" indent="0">
              <a:buNone/>
            </a:pPr>
            <a:r>
              <a:rPr lang="en-IN" sz="4800" dirty="0">
                <a:latin typeface="Times New Roman" panose="02020603050405020304" pitchFamily="18" charset="0"/>
                <a:cs typeface="Times New Roman" panose="02020603050405020304" pitchFamily="18" charset="0"/>
              </a:rPr>
              <a:t>import </a:t>
            </a:r>
            <a:r>
              <a:rPr lang="en-IN" sz="4800" dirty="0" err="1">
                <a:latin typeface="Times New Roman" panose="02020603050405020304" pitchFamily="18" charset="0"/>
                <a:cs typeface="Times New Roman" panose="02020603050405020304" pitchFamily="18" charset="0"/>
              </a:rPr>
              <a:t>matplotlib.pyplot</a:t>
            </a:r>
            <a:r>
              <a:rPr lang="en-IN" sz="4800" dirty="0">
                <a:latin typeface="Times New Roman" panose="02020603050405020304" pitchFamily="18" charset="0"/>
                <a:cs typeface="Times New Roman" panose="02020603050405020304" pitchFamily="18" charset="0"/>
              </a:rPr>
              <a:t> as </a:t>
            </a:r>
            <a:r>
              <a:rPr lang="en-IN" sz="4800" dirty="0" err="1">
                <a:latin typeface="Times New Roman" panose="02020603050405020304" pitchFamily="18" charset="0"/>
                <a:cs typeface="Times New Roman" panose="02020603050405020304" pitchFamily="18" charset="0"/>
              </a:rPr>
              <a:t>plt</a:t>
            </a:r>
            <a:endParaRPr lang="en-IN" sz="4800" dirty="0">
              <a:latin typeface="Times New Roman" panose="02020603050405020304" pitchFamily="18" charset="0"/>
              <a:cs typeface="Times New Roman" panose="02020603050405020304" pitchFamily="18" charset="0"/>
            </a:endParaRP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keras.layers</a:t>
            </a:r>
            <a:r>
              <a:rPr lang="en-IN" sz="4800" dirty="0">
                <a:latin typeface="Times New Roman" panose="02020603050405020304" pitchFamily="18" charset="0"/>
                <a:cs typeface="Times New Roman" panose="02020603050405020304" pitchFamily="18" charset="0"/>
              </a:rPr>
              <a:t> import Flatten, Dense</a:t>
            </a:r>
          </a:p>
          <a:p>
            <a:pPr marL="0" indent="0">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keras.models</a:t>
            </a:r>
            <a:r>
              <a:rPr lang="en-IN" sz="4800" dirty="0">
                <a:latin typeface="Times New Roman" panose="02020603050405020304" pitchFamily="18" charset="0"/>
                <a:cs typeface="Times New Roman" panose="02020603050405020304" pitchFamily="18" charset="0"/>
              </a:rPr>
              <a:t> import Model</a:t>
            </a:r>
          </a:p>
          <a:p>
            <a:pPr marL="0" indent="0">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keras_preprocessing.image</a:t>
            </a:r>
            <a:r>
              <a:rPr lang="en-IN" sz="4800" dirty="0">
                <a:latin typeface="Times New Roman" panose="02020603050405020304" pitchFamily="18" charset="0"/>
                <a:cs typeface="Times New Roman" panose="02020603050405020304" pitchFamily="18" charset="0"/>
              </a:rPr>
              <a:t> import </a:t>
            </a:r>
            <a:r>
              <a:rPr lang="en-IN" sz="4800" dirty="0" err="1">
                <a:latin typeface="Times New Roman" panose="02020603050405020304" pitchFamily="18" charset="0"/>
                <a:cs typeface="Times New Roman" panose="02020603050405020304" pitchFamily="18" charset="0"/>
              </a:rPr>
              <a:t>ImageDataGenerator</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img_to_array</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load_img</a:t>
            </a: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keras.applications.mobilenet</a:t>
            </a:r>
            <a:r>
              <a:rPr lang="en-IN" sz="4800" dirty="0">
                <a:latin typeface="Times New Roman" panose="02020603050405020304" pitchFamily="18" charset="0"/>
                <a:cs typeface="Times New Roman" panose="02020603050405020304" pitchFamily="18" charset="0"/>
              </a:rPr>
              <a:t> import </a:t>
            </a:r>
            <a:r>
              <a:rPr lang="en-IN" sz="4800" dirty="0" err="1">
                <a:latin typeface="Times New Roman" panose="02020603050405020304" pitchFamily="18" charset="0"/>
                <a:cs typeface="Times New Roman" panose="02020603050405020304" pitchFamily="18" charset="0"/>
              </a:rPr>
              <a:t>MobileNet</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preprocess_input</a:t>
            </a:r>
            <a:r>
              <a:rPr lang="en-IN" sz="4800" dirty="0">
                <a:latin typeface="Times New Roman" panose="02020603050405020304" pitchFamily="18" charset="0"/>
                <a:cs typeface="Times New Roman" panose="02020603050405020304" pitchFamily="18" charset="0"/>
              </a:rPr>
              <a:t> </a:t>
            </a:r>
          </a:p>
          <a:p>
            <a:pPr marL="0" indent="0">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keras.losses</a:t>
            </a:r>
            <a:r>
              <a:rPr lang="en-IN" sz="4800" dirty="0">
                <a:latin typeface="Times New Roman" panose="02020603050405020304" pitchFamily="18" charset="0"/>
                <a:cs typeface="Times New Roman" panose="02020603050405020304" pitchFamily="18" charset="0"/>
              </a:rPr>
              <a:t> import </a:t>
            </a:r>
            <a:r>
              <a:rPr lang="en-IN" sz="4800" dirty="0" err="1">
                <a:latin typeface="Times New Roman" panose="02020603050405020304" pitchFamily="18" charset="0"/>
                <a:cs typeface="Times New Roman" panose="02020603050405020304" pitchFamily="18" charset="0"/>
              </a:rPr>
              <a:t>categorical_crossentropy</a:t>
            </a:r>
            <a:endParaRPr lang="en-IN" sz="4800" dirty="0">
              <a:latin typeface="Times New Roman" panose="02020603050405020304" pitchFamily="18" charset="0"/>
              <a:cs typeface="Times New Roman" panose="02020603050405020304" pitchFamily="18" charset="0"/>
            </a:endParaRP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Working with pre trained model </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err="1">
                <a:latin typeface="Times New Roman" panose="02020603050405020304" pitchFamily="18" charset="0"/>
                <a:cs typeface="Times New Roman" panose="02020603050405020304" pitchFamily="18" charset="0"/>
              </a:rPr>
              <a:t>base_model</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MobileNet</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input_shape</a:t>
            </a:r>
            <a:r>
              <a:rPr lang="en-IN" sz="4800" dirty="0">
                <a:latin typeface="Times New Roman" panose="02020603050405020304" pitchFamily="18" charset="0"/>
                <a:cs typeface="Times New Roman" panose="02020603050405020304" pitchFamily="18" charset="0"/>
              </a:rPr>
              <a:t>=(224,224,3), </a:t>
            </a:r>
            <a:r>
              <a:rPr lang="en-IN" sz="4800" dirty="0" err="1">
                <a:latin typeface="Times New Roman" panose="02020603050405020304" pitchFamily="18" charset="0"/>
                <a:cs typeface="Times New Roman" panose="02020603050405020304" pitchFamily="18" charset="0"/>
              </a:rPr>
              <a:t>include_top</a:t>
            </a:r>
            <a:r>
              <a:rPr lang="en-IN" sz="4800" dirty="0">
                <a:latin typeface="Times New Roman" panose="02020603050405020304" pitchFamily="18" charset="0"/>
                <a:cs typeface="Times New Roman" panose="02020603050405020304" pitchFamily="18" charset="0"/>
              </a:rPr>
              <a:t>= False )</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for layer in </a:t>
            </a:r>
            <a:r>
              <a:rPr lang="en-IN" sz="4800" dirty="0" err="1">
                <a:latin typeface="Times New Roman" panose="02020603050405020304" pitchFamily="18" charset="0"/>
                <a:cs typeface="Times New Roman" panose="02020603050405020304" pitchFamily="18" charset="0"/>
              </a:rPr>
              <a:t>base_model.layers</a:t>
            </a:r>
            <a:r>
              <a:rPr lang="en-IN" sz="4800" dirty="0">
                <a:latin typeface="Times New Roman" panose="02020603050405020304" pitchFamily="18" charset="0"/>
                <a:cs typeface="Times New Roman" panose="02020603050405020304" pitchFamily="18" charset="0"/>
              </a:rPr>
              <a:t>:</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layer.trainable</a:t>
            </a:r>
            <a:r>
              <a:rPr lang="en-IN" sz="4800" dirty="0">
                <a:latin typeface="Times New Roman" panose="02020603050405020304" pitchFamily="18" charset="0"/>
                <a:cs typeface="Times New Roman" panose="02020603050405020304" pitchFamily="18" charset="0"/>
              </a:rPr>
              <a:t> = False</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endParaRPr lang="en-IN" sz="48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5692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82E0-88EE-895D-BDE4-9209A29C1BDC}"/>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SAMPLE CODE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7E9783-5B81-C537-C10A-74B0DED996C4}"/>
              </a:ext>
            </a:extLst>
          </p:cNvPr>
          <p:cNvSpPr>
            <a:spLocks noGrp="1"/>
          </p:cNvSpPr>
          <p:nvPr>
            <p:ph idx="1"/>
          </p:nvPr>
        </p:nvSpPr>
        <p:spPr/>
        <p:txBody>
          <a:bodyPr>
            <a:normAutofit fontScale="25000" lnSpcReduction="20000"/>
          </a:bodyPr>
          <a:lstStyle/>
          <a:p>
            <a:pPr marL="0" indent="0">
              <a:buNone/>
            </a:pPr>
            <a:r>
              <a:rPr lang="en-IN" sz="4800" dirty="0">
                <a:latin typeface="Times New Roman" panose="02020603050405020304" pitchFamily="18" charset="0"/>
                <a:cs typeface="Times New Roman" panose="02020603050405020304" pitchFamily="18" charset="0"/>
              </a:rPr>
              <a:t>x = Flatten()(</a:t>
            </a:r>
            <a:r>
              <a:rPr lang="en-IN" sz="4800" dirty="0" err="1">
                <a:latin typeface="Times New Roman" panose="02020603050405020304" pitchFamily="18" charset="0"/>
                <a:cs typeface="Times New Roman" panose="02020603050405020304" pitchFamily="18" charset="0"/>
              </a:rPr>
              <a:t>base_model.output</a:t>
            </a:r>
            <a:r>
              <a:rPr lang="en-IN" sz="4800" dirty="0">
                <a:latin typeface="Times New Roman" panose="02020603050405020304" pitchFamily="18" charset="0"/>
                <a:cs typeface="Times New Roman" panose="02020603050405020304" pitchFamily="18" charset="0"/>
              </a:rPr>
              <a:t>)</a:t>
            </a:r>
          </a:p>
          <a:p>
            <a:pPr marL="0" indent="0">
              <a:buNone/>
            </a:pPr>
            <a:r>
              <a:rPr lang="en-IN" sz="4800" dirty="0">
                <a:latin typeface="Times New Roman" panose="02020603050405020304" pitchFamily="18" charset="0"/>
                <a:cs typeface="Times New Roman" panose="02020603050405020304" pitchFamily="18" charset="0"/>
              </a:rPr>
              <a:t>x = Dense(units=7 , activation='</a:t>
            </a:r>
            <a:r>
              <a:rPr lang="en-IN" sz="4800" dirty="0" err="1">
                <a:latin typeface="Times New Roman" panose="02020603050405020304" pitchFamily="18" charset="0"/>
                <a:cs typeface="Times New Roman" panose="02020603050405020304" pitchFamily="18" charset="0"/>
              </a:rPr>
              <a:t>softmax</a:t>
            </a:r>
            <a:r>
              <a:rPr lang="en-IN" sz="4800" dirty="0">
                <a:latin typeface="Times New Roman" panose="02020603050405020304" pitchFamily="18" charset="0"/>
                <a:cs typeface="Times New Roman" panose="02020603050405020304" pitchFamily="18" charset="0"/>
              </a:rPr>
              <a:t>' )(x)</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creating our model.</a:t>
            </a:r>
          </a:p>
          <a:p>
            <a:pPr marL="0" indent="0">
              <a:buNone/>
            </a:pPr>
            <a:r>
              <a:rPr lang="en-IN" sz="4800" dirty="0">
                <a:latin typeface="Times New Roman" panose="02020603050405020304" pitchFamily="18" charset="0"/>
                <a:cs typeface="Times New Roman" panose="02020603050405020304" pitchFamily="18" charset="0"/>
              </a:rPr>
              <a:t>model = Model(</a:t>
            </a:r>
            <a:r>
              <a:rPr lang="en-IN" sz="4800" dirty="0" err="1">
                <a:latin typeface="Times New Roman" panose="02020603050405020304" pitchFamily="18" charset="0"/>
                <a:cs typeface="Times New Roman" panose="02020603050405020304" pitchFamily="18" charset="0"/>
              </a:rPr>
              <a:t>base_model.input</a:t>
            </a:r>
            <a:r>
              <a:rPr lang="en-IN" sz="4800" dirty="0">
                <a:latin typeface="Times New Roman" panose="02020603050405020304" pitchFamily="18" charset="0"/>
                <a:cs typeface="Times New Roman" panose="02020603050405020304" pitchFamily="18" charset="0"/>
              </a:rPr>
              <a:t>, x)</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err="1">
                <a:latin typeface="Times New Roman" panose="02020603050405020304" pitchFamily="18" charset="0"/>
                <a:cs typeface="Times New Roman" panose="02020603050405020304" pitchFamily="18" charset="0"/>
              </a:rPr>
              <a:t>model.compile</a:t>
            </a:r>
            <a:r>
              <a:rPr lang="en-IN" sz="4800" dirty="0">
                <a:latin typeface="Times New Roman" panose="02020603050405020304" pitchFamily="18" charset="0"/>
                <a:cs typeface="Times New Roman" panose="02020603050405020304" pitchFamily="18" charset="0"/>
              </a:rPr>
              <a:t>(optimizer='</a:t>
            </a:r>
            <a:r>
              <a:rPr lang="en-IN" sz="4800" dirty="0" err="1">
                <a:latin typeface="Times New Roman" panose="02020603050405020304" pitchFamily="18" charset="0"/>
                <a:cs typeface="Times New Roman" panose="02020603050405020304" pitchFamily="18" charset="0"/>
              </a:rPr>
              <a:t>adam</a:t>
            </a:r>
            <a:r>
              <a:rPr lang="en-IN" sz="4800" dirty="0">
                <a:latin typeface="Times New Roman" panose="02020603050405020304" pitchFamily="18" charset="0"/>
                <a:cs typeface="Times New Roman" panose="02020603050405020304" pitchFamily="18" charset="0"/>
              </a:rPr>
              <a:t>', loss= </a:t>
            </a:r>
            <a:r>
              <a:rPr lang="en-IN" sz="4800" dirty="0" err="1">
                <a:latin typeface="Times New Roman" panose="02020603050405020304" pitchFamily="18" charset="0"/>
                <a:cs typeface="Times New Roman" panose="02020603050405020304" pitchFamily="18" charset="0"/>
              </a:rPr>
              <a:t>categorical_crossentropy</a:t>
            </a:r>
            <a:r>
              <a:rPr lang="en-IN" sz="4800" dirty="0">
                <a:latin typeface="Times New Roman" panose="02020603050405020304" pitchFamily="18" charset="0"/>
                <a:cs typeface="Times New Roman" panose="02020603050405020304" pitchFamily="18" charset="0"/>
              </a:rPr>
              <a:t> , metrics=['accuracy']  )</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err="1">
                <a:latin typeface="Times New Roman" panose="02020603050405020304" pitchFamily="18" charset="0"/>
                <a:cs typeface="Times New Roman" panose="02020603050405020304" pitchFamily="18" charset="0"/>
              </a:rPr>
              <a:t>train_datagen</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ImageDataGenerator</a:t>
            </a:r>
            <a:r>
              <a:rPr lang="en-IN" sz="4800" dirty="0">
                <a:latin typeface="Times New Roman" panose="02020603050405020304" pitchFamily="18" charset="0"/>
                <a:cs typeface="Times New Roman" panose="02020603050405020304" pitchFamily="18" charset="0"/>
              </a:rPr>
              <a:t>(</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zoom_range</a:t>
            </a:r>
            <a:r>
              <a:rPr lang="en-IN" sz="4800" dirty="0">
                <a:latin typeface="Times New Roman" panose="02020603050405020304" pitchFamily="18" charset="0"/>
                <a:cs typeface="Times New Roman" panose="02020603050405020304" pitchFamily="18" charset="0"/>
              </a:rPr>
              <a:t> = 0.2, </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shear_range</a:t>
            </a:r>
            <a:r>
              <a:rPr lang="en-IN" sz="4800" dirty="0">
                <a:latin typeface="Times New Roman" panose="02020603050405020304" pitchFamily="18" charset="0"/>
                <a:cs typeface="Times New Roman" panose="02020603050405020304" pitchFamily="18" charset="0"/>
              </a:rPr>
              <a:t> = 0.2, </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horizontal_flip</a:t>
            </a:r>
            <a:r>
              <a:rPr lang="en-IN" sz="4800" dirty="0">
                <a:latin typeface="Times New Roman" panose="02020603050405020304" pitchFamily="18" charset="0"/>
                <a:cs typeface="Times New Roman" panose="02020603050405020304" pitchFamily="18" charset="0"/>
              </a:rPr>
              <a:t>=True, </a:t>
            </a:r>
          </a:p>
          <a:p>
            <a:pPr marL="0" indent="0">
              <a:buNone/>
            </a:pPr>
            <a:r>
              <a:rPr lang="en-IN" sz="4800" dirty="0">
                <a:latin typeface="Times New Roman" panose="02020603050405020304" pitchFamily="18" charset="0"/>
                <a:cs typeface="Times New Roman" panose="02020603050405020304" pitchFamily="18" charset="0"/>
              </a:rPr>
              <a:t>     rescale = 1./255</a:t>
            </a:r>
          </a:p>
          <a:p>
            <a:pPr marL="0" indent="0">
              <a:buNone/>
            </a:pPr>
            <a:r>
              <a:rPr lang="en-IN" sz="4800" dirty="0">
                <a:latin typeface="Times New Roman" panose="02020603050405020304" pitchFamily="18" charset="0"/>
                <a:cs typeface="Times New Roman" panose="02020603050405020304" pitchFamily="18" charset="0"/>
              </a:rPr>
              <a:t>)</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err="1">
                <a:latin typeface="Times New Roman" panose="02020603050405020304" pitchFamily="18" charset="0"/>
                <a:cs typeface="Times New Roman" panose="02020603050405020304" pitchFamily="18" charset="0"/>
              </a:rPr>
              <a:t>train_data</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train_datagen.flow_from_directory</a:t>
            </a:r>
            <a:r>
              <a:rPr lang="en-IN" sz="4800" dirty="0">
                <a:latin typeface="Times New Roman" panose="02020603050405020304" pitchFamily="18" charset="0"/>
                <a:cs typeface="Times New Roman" panose="02020603050405020304" pitchFamily="18" charset="0"/>
              </a:rPr>
              <a:t>(directory= "/content/train", </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target_size</a:t>
            </a:r>
            <a:r>
              <a:rPr lang="en-IN" sz="4800" dirty="0">
                <a:latin typeface="Times New Roman" panose="02020603050405020304" pitchFamily="18" charset="0"/>
                <a:cs typeface="Times New Roman" panose="02020603050405020304" pitchFamily="18" charset="0"/>
              </a:rPr>
              <a:t>=(224,224), </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batch_size</a:t>
            </a:r>
            <a:r>
              <a:rPr lang="en-IN" sz="4800" dirty="0">
                <a:latin typeface="Times New Roman" panose="02020603050405020304" pitchFamily="18" charset="0"/>
                <a:cs typeface="Times New Roman" panose="02020603050405020304" pitchFamily="18" charset="0"/>
              </a:rPr>
              <a:t>=32,</a:t>
            </a:r>
          </a:p>
          <a:p>
            <a:pPr marL="0" indent="0">
              <a:buNone/>
            </a:pPr>
            <a:r>
              <a:rPr lang="en-IN" sz="4800" dirty="0">
                <a:latin typeface="Times New Roman" panose="02020603050405020304" pitchFamily="18" charset="0"/>
                <a:cs typeface="Times New Roman" panose="02020603050405020304" pitchFamily="18" charset="0"/>
              </a:rPr>
              <a:t>                                  )</a:t>
            </a:r>
          </a:p>
          <a:p>
            <a:pPr marL="0" indent="0">
              <a:buNone/>
            </a:pP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6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82E0-88EE-895D-BDE4-9209A29C1BDC}"/>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SAMPLE CODE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7E9783-5B81-C537-C10A-74B0DED996C4}"/>
              </a:ext>
            </a:extLst>
          </p:cNvPr>
          <p:cNvSpPr>
            <a:spLocks noGrp="1"/>
          </p:cNvSpPr>
          <p:nvPr>
            <p:ph idx="1"/>
          </p:nvPr>
        </p:nvSpPr>
        <p:spPr/>
        <p:txBody>
          <a:bodyPr>
            <a:normAutofit fontScale="25000" lnSpcReduction="20000"/>
          </a:bodyPr>
          <a:lstStyle/>
          <a:p>
            <a:pPr marL="0" indent="0">
              <a:buNone/>
            </a:pPr>
            <a:r>
              <a:rPr lang="en-IN" sz="4800" dirty="0" err="1">
                <a:latin typeface="Times New Roman" panose="02020603050405020304" pitchFamily="18" charset="0"/>
                <a:cs typeface="Times New Roman" panose="02020603050405020304" pitchFamily="18" charset="0"/>
              </a:rPr>
              <a:t>val_datagen</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ImageDataGenerator</a:t>
            </a:r>
            <a:r>
              <a:rPr lang="en-IN" sz="4800" dirty="0">
                <a:latin typeface="Times New Roman" panose="02020603050405020304" pitchFamily="18" charset="0"/>
                <a:cs typeface="Times New Roman" panose="02020603050405020304" pitchFamily="18" charset="0"/>
              </a:rPr>
              <a:t>(rescale = 1./255 )</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err="1">
                <a:latin typeface="Times New Roman" panose="02020603050405020304" pitchFamily="18" charset="0"/>
                <a:cs typeface="Times New Roman" panose="02020603050405020304" pitchFamily="18" charset="0"/>
              </a:rPr>
              <a:t>val_data</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val_datagen.flow_from_directory</a:t>
            </a:r>
            <a:r>
              <a:rPr lang="en-IN" sz="4800" dirty="0">
                <a:latin typeface="Times New Roman" panose="02020603050405020304" pitchFamily="18" charset="0"/>
                <a:cs typeface="Times New Roman" panose="02020603050405020304" pitchFamily="18" charset="0"/>
              </a:rPr>
              <a:t>(directory= "/content/train", </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target_size</a:t>
            </a:r>
            <a:r>
              <a:rPr lang="en-IN" sz="4800" dirty="0">
                <a:latin typeface="Times New Roman" panose="02020603050405020304" pitchFamily="18" charset="0"/>
                <a:cs typeface="Times New Roman" panose="02020603050405020304" pitchFamily="18" charset="0"/>
              </a:rPr>
              <a:t>=(224,224), </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batch_size</a:t>
            </a:r>
            <a:r>
              <a:rPr lang="en-IN" sz="4800" dirty="0">
                <a:latin typeface="Times New Roman" panose="02020603050405020304" pitchFamily="18" charset="0"/>
                <a:cs typeface="Times New Roman" panose="02020603050405020304" pitchFamily="18" charset="0"/>
              </a:rPr>
              <a:t>=32,</a:t>
            </a:r>
          </a:p>
          <a:p>
            <a:pPr marL="0" indent="0">
              <a:buNone/>
            </a:pPr>
            <a:r>
              <a:rPr lang="en-IN" sz="4800" dirty="0">
                <a:latin typeface="Times New Roman" panose="02020603050405020304" pitchFamily="18" charset="0"/>
                <a:cs typeface="Times New Roman" panose="02020603050405020304" pitchFamily="18" charset="0"/>
              </a:rPr>
              <a:t>                                  )</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to visualize the images in the </a:t>
            </a:r>
            <a:r>
              <a:rPr lang="en-IN" sz="4800" dirty="0" err="1">
                <a:latin typeface="Times New Roman" panose="02020603050405020304" pitchFamily="18" charset="0"/>
                <a:cs typeface="Times New Roman" panose="02020603050405020304" pitchFamily="18" charset="0"/>
              </a:rPr>
              <a:t>traing</a:t>
            </a:r>
            <a:r>
              <a:rPr lang="en-IN" sz="4800" dirty="0">
                <a:latin typeface="Times New Roman" panose="02020603050405020304" pitchFamily="18" charset="0"/>
                <a:cs typeface="Times New Roman" panose="02020603050405020304" pitchFamily="18" charset="0"/>
              </a:rPr>
              <a:t> data </a:t>
            </a:r>
            <a:r>
              <a:rPr lang="en-IN" sz="4800" dirty="0" err="1">
                <a:latin typeface="Times New Roman" panose="02020603050405020304" pitchFamily="18" charset="0"/>
                <a:cs typeface="Times New Roman" panose="02020603050405020304" pitchFamily="18" charset="0"/>
              </a:rPr>
              <a:t>denerator</a:t>
            </a:r>
            <a:r>
              <a:rPr lang="en-IN" sz="4800" dirty="0">
                <a:latin typeface="Times New Roman" panose="02020603050405020304" pitchFamily="18" charset="0"/>
                <a:cs typeface="Times New Roman" panose="02020603050405020304" pitchFamily="18" charset="0"/>
              </a:rPr>
              <a:t> </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err="1">
                <a:latin typeface="Times New Roman" panose="02020603050405020304" pitchFamily="18" charset="0"/>
                <a:cs typeface="Times New Roman" panose="02020603050405020304" pitchFamily="18" charset="0"/>
              </a:rPr>
              <a:t>t_img</a:t>
            </a:r>
            <a:r>
              <a:rPr lang="en-IN" sz="4800" dirty="0">
                <a:latin typeface="Times New Roman" panose="02020603050405020304" pitchFamily="18" charset="0"/>
                <a:cs typeface="Times New Roman" panose="02020603050405020304" pitchFamily="18" charset="0"/>
              </a:rPr>
              <a:t> , label = </a:t>
            </a:r>
            <a:r>
              <a:rPr lang="en-IN" sz="4800" dirty="0" err="1">
                <a:latin typeface="Times New Roman" panose="02020603050405020304" pitchFamily="18" charset="0"/>
                <a:cs typeface="Times New Roman" panose="02020603050405020304" pitchFamily="18" charset="0"/>
              </a:rPr>
              <a:t>train_data.next</a:t>
            </a:r>
            <a:r>
              <a:rPr lang="en-IN" sz="4800" dirty="0">
                <a:latin typeface="Times New Roman" panose="02020603050405020304" pitchFamily="18" charset="0"/>
                <a:cs typeface="Times New Roman" panose="02020603050405020304" pitchFamily="18" charset="0"/>
              </a:rPr>
              <a:t>()</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function when called will </a:t>
            </a:r>
            <a:r>
              <a:rPr lang="en-IN" sz="4800" dirty="0" err="1">
                <a:latin typeface="Times New Roman" panose="02020603050405020304" pitchFamily="18" charset="0"/>
                <a:cs typeface="Times New Roman" panose="02020603050405020304" pitchFamily="18" charset="0"/>
              </a:rPr>
              <a:t>prot</a:t>
            </a:r>
            <a:r>
              <a:rPr lang="en-IN" sz="4800" dirty="0">
                <a:latin typeface="Times New Roman" panose="02020603050405020304" pitchFamily="18" charset="0"/>
                <a:cs typeface="Times New Roman" panose="02020603050405020304" pitchFamily="18" charset="0"/>
              </a:rPr>
              <a:t> the images </a:t>
            </a:r>
          </a:p>
          <a:p>
            <a:pPr marL="0" indent="0">
              <a:buNone/>
            </a:pPr>
            <a:r>
              <a:rPr lang="en-IN" sz="4800" dirty="0">
                <a:latin typeface="Times New Roman" panose="02020603050405020304" pitchFamily="18" charset="0"/>
                <a:cs typeface="Times New Roman" panose="02020603050405020304" pitchFamily="18" charset="0"/>
              </a:rPr>
              <a:t>def </a:t>
            </a:r>
            <a:r>
              <a:rPr lang="en-IN" sz="4800" dirty="0" err="1">
                <a:latin typeface="Times New Roman" panose="02020603050405020304" pitchFamily="18" charset="0"/>
                <a:cs typeface="Times New Roman" panose="02020603050405020304" pitchFamily="18" charset="0"/>
              </a:rPr>
              <a:t>plotImages</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img_arr</a:t>
            </a:r>
            <a:r>
              <a:rPr lang="en-IN" sz="4800" dirty="0">
                <a:latin typeface="Times New Roman" panose="02020603050405020304" pitchFamily="18" charset="0"/>
                <a:cs typeface="Times New Roman" panose="02020603050405020304" pitchFamily="18" charset="0"/>
              </a:rPr>
              <a:t>, label):</a:t>
            </a:r>
          </a:p>
          <a:p>
            <a:pPr marL="0" indent="0">
              <a:buNone/>
            </a:pPr>
            <a:r>
              <a:rPr lang="en-IN" sz="4800" dirty="0">
                <a:latin typeface="Times New Roman" panose="02020603050405020304" pitchFamily="18" charset="0"/>
                <a:cs typeface="Times New Roman" panose="02020603050405020304" pitchFamily="18" charset="0"/>
              </a:rPr>
              <a:t>  input  :- images array </a:t>
            </a:r>
          </a:p>
          <a:p>
            <a:pPr marL="0" indent="0">
              <a:buNone/>
            </a:pPr>
            <a:r>
              <a:rPr lang="en-IN" sz="4800" dirty="0">
                <a:latin typeface="Times New Roman" panose="02020603050405020304" pitchFamily="18" charset="0"/>
                <a:cs typeface="Times New Roman" panose="02020603050405020304" pitchFamily="18" charset="0"/>
              </a:rPr>
              <a:t>  output :- plots the images </a:t>
            </a:r>
          </a:p>
          <a:p>
            <a:pPr marL="0" indent="0">
              <a:buNone/>
            </a:pPr>
            <a:r>
              <a:rPr lang="en-IN" sz="4800" dirty="0">
                <a:latin typeface="Times New Roman" panose="02020603050405020304" pitchFamily="18" charset="0"/>
                <a:cs typeface="Times New Roman" panose="02020603050405020304" pitchFamily="18" charset="0"/>
              </a:rPr>
              <a:t>  count = 0</a:t>
            </a:r>
          </a:p>
        </p:txBody>
      </p:sp>
    </p:spTree>
    <p:extLst>
      <p:ext uri="{BB962C8B-B14F-4D97-AF65-F5344CB8AC3E}">
        <p14:creationId xmlns:p14="http://schemas.microsoft.com/office/powerpoint/2010/main" val="404076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82E0-88EE-895D-BDE4-9209A29C1BDC}"/>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SAMPLE CODE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7E9783-5B81-C537-C10A-74B0DED996C4}"/>
              </a:ext>
            </a:extLst>
          </p:cNvPr>
          <p:cNvSpPr>
            <a:spLocks noGrp="1"/>
          </p:cNvSpPr>
          <p:nvPr>
            <p:ph idx="1"/>
          </p:nvPr>
        </p:nvSpPr>
        <p:spPr>
          <a:xfrm>
            <a:off x="838200" y="1604244"/>
            <a:ext cx="10515600" cy="4351338"/>
          </a:xfrm>
        </p:spPr>
        <p:txBody>
          <a:bodyPr>
            <a:normAutofit fontScale="25000" lnSpcReduction="20000"/>
          </a:bodyPr>
          <a:lstStyle/>
          <a:p>
            <a:pPr marL="0" indent="0">
              <a:buNone/>
            </a:pPr>
            <a:r>
              <a:rPr lang="en-IN" sz="4800" dirty="0">
                <a:latin typeface="Times New Roman" panose="02020603050405020304" pitchFamily="18" charset="0"/>
                <a:cs typeface="Times New Roman" panose="02020603050405020304" pitchFamily="18" charset="0"/>
              </a:rPr>
              <a:t># just to map o/p values </a:t>
            </a:r>
          </a:p>
          <a:p>
            <a:pPr marL="0" indent="0">
              <a:buNone/>
            </a:pPr>
            <a:r>
              <a:rPr lang="en-IN" sz="4800" dirty="0">
                <a:latin typeface="Times New Roman" panose="02020603050405020304" pitchFamily="18" charset="0"/>
                <a:cs typeface="Times New Roman" panose="02020603050405020304" pitchFamily="18" charset="0"/>
              </a:rPr>
              <a:t>op = </a:t>
            </a:r>
            <a:r>
              <a:rPr lang="en-IN" sz="4800" dirty="0" err="1">
                <a:latin typeface="Times New Roman" panose="02020603050405020304" pitchFamily="18" charset="0"/>
                <a:cs typeface="Times New Roman" panose="02020603050405020304" pitchFamily="18" charset="0"/>
              </a:rPr>
              <a:t>dict</a:t>
            </a:r>
            <a:r>
              <a:rPr lang="en-IN" sz="4800" dirty="0">
                <a:latin typeface="Times New Roman" panose="02020603050405020304" pitchFamily="18" charset="0"/>
                <a:cs typeface="Times New Roman" panose="02020603050405020304" pitchFamily="18" charset="0"/>
              </a:rPr>
              <a:t>(zip( </a:t>
            </a:r>
            <a:r>
              <a:rPr lang="en-IN" sz="4800" dirty="0" err="1">
                <a:latin typeface="Times New Roman" panose="02020603050405020304" pitchFamily="18" charset="0"/>
                <a:cs typeface="Times New Roman" panose="02020603050405020304" pitchFamily="18" charset="0"/>
              </a:rPr>
              <a:t>train_data.class_indices.values</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train_data.class_indices.keys</a:t>
            </a:r>
            <a:r>
              <a:rPr lang="en-IN" sz="4800" dirty="0">
                <a:latin typeface="Times New Roman" panose="02020603050405020304" pitchFamily="18" charset="0"/>
                <a:cs typeface="Times New Roman" panose="02020603050405020304" pitchFamily="18" charset="0"/>
              </a:rPr>
              <a:t>()))</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path for the image to see if it </a:t>
            </a:r>
            <a:r>
              <a:rPr lang="en-IN" sz="4800" dirty="0" err="1">
                <a:latin typeface="Times New Roman" panose="02020603050405020304" pitchFamily="18" charset="0"/>
                <a:cs typeface="Times New Roman" panose="02020603050405020304" pitchFamily="18" charset="0"/>
              </a:rPr>
              <a:t>predics</a:t>
            </a:r>
            <a:r>
              <a:rPr lang="en-IN" sz="4800" dirty="0">
                <a:latin typeface="Times New Roman" panose="02020603050405020304" pitchFamily="18" charset="0"/>
                <a:cs typeface="Times New Roman" panose="02020603050405020304" pitchFamily="18" charset="0"/>
              </a:rPr>
              <a:t> correct class</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path = "/content/face1.jpg"</a:t>
            </a:r>
          </a:p>
          <a:p>
            <a:pPr marL="0" indent="0">
              <a:buNone/>
            </a:pPr>
            <a:r>
              <a:rPr lang="en-IN" sz="4800" dirty="0" err="1">
                <a:latin typeface="Times New Roman" panose="02020603050405020304" pitchFamily="18" charset="0"/>
                <a:cs typeface="Times New Roman" panose="02020603050405020304" pitchFamily="18" charset="0"/>
              </a:rPr>
              <a:t>img</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load_img</a:t>
            </a:r>
            <a:r>
              <a:rPr lang="en-IN" sz="4800" dirty="0">
                <a:latin typeface="Times New Roman" panose="02020603050405020304" pitchFamily="18" charset="0"/>
                <a:cs typeface="Times New Roman" panose="02020603050405020304" pitchFamily="18" charset="0"/>
              </a:rPr>
              <a:t>(path, </a:t>
            </a:r>
            <a:r>
              <a:rPr lang="en-IN" sz="4800" dirty="0" err="1">
                <a:latin typeface="Times New Roman" panose="02020603050405020304" pitchFamily="18" charset="0"/>
                <a:cs typeface="Times New Roman" panose="02020603050405020304" pitchFamily="18" charset="0"/>
              </a:rPr>
              <a:t>target_size</a:t>
            </a:r>
            <a:r>
              <a:rPr lang="en-IN" sz="4800" dirty="0">
                <a:latin typeface="Times New Roman" panose="02020603050405020304" pitchFamily="18" charset="0"/>
                <a:cs typeface="Times New Roman" panose="02020603050405020304" pitchFamily="18" charset="0"/>
              </a:rPr>
              <a:t>=(224,224) )</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err="1">
                <a:latin typeface="Times New Roman" panose="02020603050405020304" pitchFamily="18" charset="0"/>
                <a:cs typeface="Times New Roman" panose="02020603050405020304" pitchFamily="18" charset="0"/>
              </a:rPr>
              <a:t>i</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img_to_array</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img</a:t>
            </a:r>
            <a:r>
              <a:rPr lang="en-IN" sz="4800" dirty="0">
                <a:latin typeface="Times New Roman" panose="02020603050405020304" pitchFamily="18" charset="0"/>
                <a:cs typeface="Times New Roman" panose="02020603050405020304" pitchFamily="18" charset="0"/>
              </a:rPr>
              <a:t>)/255</a:t>
            </a:r>
          </a:p>
          <a:p>
            <a:pPr marL="0" indent="0">
              <a:buNone/>
            </a:pPr>
            <a:r>
              <a:rPr lang="en-IN" sz="4800" dirty="0" err="1">
                <a:latin typeface="Times New Roman" panose="02020603050405020304" pitchFamily="18" charset="0"/>
                <a:cs typeface="Times New Roman" panose="02020603050405020304" pitchFamily="18" charset="0"/>
              </a:rPr>
              <a:t>input_arr</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np.array</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i</a:t>
            </a:r>
            <a:r>
              <a:rPr lang="en-IN" sz="4800" dirty="0">
                <a:latin typeface="Times New Roman" panose="02020603050405020304" pitchFamily="18" charset="0"/>
                <a:cs typeface="Times New Roman" panose="02020603050405020304" pitchFamily="18" charset="0"/>
              </a:rPr>
              <a:t>])</a:t>
            </a:r>
          </a:p>
          <a:p>
            <a:pPr marL="0" indent="0">
              <a:buNone/>
            </a:pPr>
            <a:r>
              <a:rPr lang="en-IN" sz="4800" dirty="0" err="1">
                <a:latin typeface="Times New Roman" panose="02020603050405020304" pitchFamily="18" charset="0"/>
                <a:cs typeface="Times New Roman" panose="02020603050405020304" pitchFamily="18" charset="0"/>
              </a:rPr>
              <a:t>input_arr.shape</a:t>
            </a:r>
            <a:endParaRPr lang="en-IN" sz="4800" dirty="0">
              <a:latin typeface="Times New Roman" panose="02020603050405020304" pitchFamily="18" charset="0"/>
              <a:cs typeface="Times New Roman" panose="02020603050405020304" pitchFamily="18" charset="0"/>
            </a:endParaRP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pred = </a:t>
            </a:r>
            <a:r>
              <a:rPr lang="en-IN" sz="4800" dirty="0" err="1">
                <a:latin typeface="Times New Roman" panose="02020603050405020304" pitchFamily="18" charset="0"/>
                <a:cs typeface="Times New Roman" panose="02020603050405020304" pitchFamily="18" charset="0"/>
              </a:rPr>
              <a:t>np.argmax</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model.predict</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input_arr</a:t>
            </a:r>
            <a:r>
              <a:rPr lang="en-IN" sz="4800" dirty="0">
                <a:latin typeface="Times New Roman" panose="02020603050405020304" pitchFamily="18" charset="0"/>
                <a:cs typeface="Times New Roman" panose="02020603050405020304" pitchFamily="18" charset="0"/>
              </a:rPr>
              <a:t>))</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print(f" The person in the image was {op[pred]}")</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to display the image  </a:t>
            </a:r>
          </a:p>
          <a:p>
            <a:pPr marL="0" indent="0">
              <a:buNone/>
            </a:pPr>
            <a:r>
              <a:rPr lang="en-IN" sz="4800" dirty="0" err="1">
                <a:latin typeface="Times New Roman" panose="02020603050405020304" pitchFamily="18" charset="0"/>
                <a:cs typeface="Times New Roman" panose="02020603050405020304" pitchFamily="18" charset="0"/>
              </a:rPr>
              <a:t>plt.imshow</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input_arr</a:t>
            </a:r>
            <a:r>
              <a:rPr lang="en-IN" sz="4800" dirty="0">
                <a:latin typeface="Times New Roman" panose="02020603050405020304" pitchFamily="18" charset="0"/>
                <a:cs typeface="Times New Roman" panose="02020603050405020304" pitchFamily="18" charset="0"/>
              </a:rPr>
              <a:t>[0])</a:t>
            </a:r>
          </a:p>
          <a:p>
            <a:pPr marL="0" indent="0">
              <a:buNone/>
            </a:pPr>
            <a:r>
              <a:rPr lang="en-IN" sz="4800" dirty="0" err="1">
                <a:latin typeface="Times New Roman" panose="02020603050405020304" pitchFamily="18" charset="0"/>
                <a:cs typeface="Times New Roman" panose="02020603050405020304" pitchFamily="18" charset="0"/>
              </a:rPr>
              <a:t>plt.title</a:t>
            </a:r>
            <a:r>
              <a:rPr lang="en-IN" sz="4800" dirty="0">
                <a:latin typeface="Times New Roman" panose="02020603050405020304" pitchFamily="18" charset="0"/>
                <a:cs typeface="Times New Roman" panose="02020603050405020304" pitchFamily="18" charset="0"/>
              </a:rPr>
              <a:t>("input image")</a:t>
            </a:r>
          </a:p>
          <a:p>
            <a:pPr marL="0" indent="0">
              <a:buNone/>
            </a:pPr>
            <a:r>
              <a:rPr lang="en-IN" sz="4800" dirty="0" err="1">
                <a:latin typeface="Times New Roman" panose="02020603050405020304" pitchFamily="18" charset="0"/>
                <a:cs typeface="Times New Roman" panose="02020603050405020304" pitchFamily="18" charset="0"/>
              </a:rPr>
              <a:t>plt.show</a:t>
            </a:r>
            <a:r>
              <a:rPr lang="en-IN" sz="4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35014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9111-D3EB-67A6-E596-E4FB53EB2854}"/>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SAMPLE SCREENSHOT</a:t>
            </a:r>
            <a:endParaRPr lang="en-IN"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CD4AF7-1040-ADD5-F281-B4260564A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23" y="1393518"/>
            <a:ext cx="6288871" cy="4070964"/>
          </a:xfrm>
          <a:prstGeom prst="rect">
            <a:avLst/>
          </a:prstGeom>
        </p:spPr>
      </p:pic>
      <p:pic>
        <p:nvPicPr>
          <p:cNvPr id="5" name="Content Placeholder 4">
            <a:extLst>
              <a:ext uri="{FF2B5EF4-FFF2-40B4-BE49-F238E27FC236}">
                <a16:creationId xmlns:a16="http://schemas.microsoft.com/office/drawing/2014/main" id="{EE05F522-403D-7C57-8C8A-4E72F38BC4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0628" y="3078928"/>
            <a:ext cx="8667697" cy="3656300"/>
          </a:xfrm>
        </p:spPr>
      </p:pic>
    </p:spTree>
    <p:extLst>
      <p:ext uri="{BB962C8B-B14F-4D97-AF65-F5344CB8AC3E}">
        <p14:creationId xmlns:p14="http://schemas.microsoft.com/office/powerpoint/2010/main" val="1822330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9111-D3EB-67A6-E596-E4FB53EB2854}"/>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SAMPLE SCREENSHOT</a:t>
            </a:r>
            <a:endParaRPr lang="en-IN" sz="36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ABFD244-7359-B51B-03E2-24BEA6563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381" y="1381763"/>
            <a:ext cx="7138654" cy="4351339"/>
          </a:xfrm>
          <a:prstGeom prst="rect">
            <a:avLst/>
          </a:prstGeom>
        </p:spPr>
      </p:pic>
      <p:pic>
        <p:nvPicPr>
          <p:cNvPr id="8" name="Content Placeholder 7">
            <a:extLst>
              <a:ext uri="{FF2B5EF4-FFF2-40B4-BE49-F238E27FC236}">
                <a16:creationId xmlns:a16="http://schemas.microsoft.com/office/drawing/2014/main" id="{FE0934F7-979D-187B-7C06-FE6BCD6C14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3686" y="2141537"/>
            <a:ext cx="6501477" cy="4351338"/>
          </a:xfrm>
        </p:spPr>
      </p:pic>
    </p:spTree>
    <p:extLst>
      <p:ext uri="{BB962C8B-B14F-4D97-AF65-F5344CB8AC3E}">
        <p14:creationId xmlns:p14="http://schemas.microsoft.com/office/powerpoint/2010/main" val="160367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6769-38A7-527C-5EEA-F9A987F51E82}"/>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REFERENCE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BC3A1-73CF-B033-939F-62DAF8EEDBD9}"/>
              </a:ext>
            </a:extLst>
          </p:cNvPr>
          <p:cNvSpPr>
            <a:spLocks noGrp="1"/>
          </p:cNvSpPr>
          <p:nvPr>
            <p:ph idx="1"/>
          </p:nvPr>
        </p:nvSpPr>
        <p:spPr>
          <a:xfrm>
            <a:off x="838200" y="1690688"/>
            <a:ext cx="10515600" cy="4351338"/>
          </a:xfrm>
        </p:spPr>
        <p:txBody>
          <a:bodyPr>
            <a:normAutofit lnSpcReduction="10000"/>
          </a:bodyPr>
          <a:lstStyle/>
          <a:p>
            <a:r>
              <a:rPr lang="en-US" dirty="0"/>
              <a:t>X. Zhao, S. Zhang and B. Lei, “Facial expression recognition based on local binary patterns and local fisher discriminant analysis,” WSEAS Transactions on Signal Processing, vol. 8, no. 1. pp.21-31, 2012.</a:t>
            </a:r>
          </a:p>
          <a:p>
            <a:r>
              <a:rPr lang="en-US" dirty="0"/>
              <a:t>C. Darwin, The expression of the emotions in man and animals. D. Appleton And Company, New York, USA, 1899. </a:t>
            </a:r>
          </a:p>
          <a:p>
            <a:r>
              <a:rPr lang="en-US" dirty="0"/>
              <a:t>Tian. Y. I., T. </a:t>
            </a:r>
            <a:r>
              <a:rPr lang="en-US" dirty="0" err="1"/>
              <a:t>Kanade</a:t>
            </a:r>
            <a:r>
              <a:rPr lang="en-US" dirty="0"/>
              <a:t>, and J. F. Cohn, "Recognizing action units for facial expression </a:t>
            </a:r>
            <a:r>
              <a:rPr lang="en-US" dirty="0" err="1"/>
              <a:t>analysis,"IEEE</a:t>
            </a:r>
            <a:r>
              <a:rPr lang="en-US" dirty="0"/>
              <a:t> Transactions on Pattern Analysis and Machine Intelligence, 2001, pp. 97-115.</a:t>
            </a:r>
          </a:p>
          <a:p>
            <a:r>
              <a:rPr lang="en-US" dirty="0">
                <a:hlinkClick r:id="rId2"/>
              </a:rPr>
              <a:t>https://ieeexplore.ieee.org/document/9972510</a:t>
            </a:r>
            <a:endParaRPr lang="en-US" dirty="0"/>
          </a:p>
          <a:p>
            <a:r>
              <a:rPr lang="en-US" dirty="0">
                <a:hlinkClick r:id="rId3"/>
              </a:rPr>
              <a:t>https://ieeexplore.ieee.org/document/9302866</a:t>
            </a:r>
            <a:endParaRPr lang="en-US" dirty="0"/>
          </a:p>
          <a:p>
            <a:endParaRPr lang="en-IN" dirty="0"/>
          </a:p>
        </p:txBody>
      </p:sp>
    </p:spTree>
    <p:extLst>
      <p:ext uri="{BB962C8B-B14F-4D97-AF65-F5344CB8AC3E}">
        <p14:creationId xmlns:p14="http://schemas.microsoft.com/office/powerpoint/2010/main" val="261278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33C8-7ABE-BAF5-574E-60E2461F74C0}"/>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21D6462-DB1B-F5E0-4A1A-B316208C089E}"/>
              </a:ext>
            </a:extLst>
          </p:cNvPr>
          <p:cNvSpPr>
            <a:spLocks noGrp="1"/>
          </p:cNvSpPr>
          <p:nvPr>
            <p:ph idx="1"/>
          </p:nvPr>
        </p:nvSpPr>
        <p:spPr>
          <a:xfrm>
            <a:off x="574040" y="1826577"/>
            <a:ext cx="10693400" cy="4351338"/>
          </a:xfrm>
        </p:spPr>
        <p:txBody>
          <a:bodyPr>
            <a:normAutofit/>
          </a:bodyPr>
          <a:lstStyle/>
          <a:p>
            <a:r>
              <a:rPr lang="en-US" sz="2200" dirty="0">
                <a:latin typeface="Times New Roman" panose="02020603050405020304" pitchFamily="18" charset="0"/>
                <a:cs typeface="Times New Roman" panose="02020603050405020304" pitchFamily="18" charset="0"/>
              </a:rPr>
              <a:t>Facial expression recognition has been the subject of an increase in studies over the past several years due to its significance and influence in the interaction between people and computers. </a:t>
            </a:r>
          </a:p>
          <a:p>
            <a:r>
              <a:rPr lang="en-US" sz="2200" dirty="0">
                <a:latin typeface="Times New Roman" panose="02020603050405020304" pitchFamily="18" charset="0"/>
                <a:cs typeface="Times New Roman" panose="02020603050405020304" pitchFamily="18" charset="0"/>
              </a:rPr>
              <a:t>Application of deep learning techniques has become essential due to the rise in the amount of difficult datasets. </a:t>
            </a:r>
          </a:p>
          <a:p>
            <a:r>
              <a:rPr lang="en-US" sz="2200" dirty="0">
                <a:latin typeface="Times New Roman" panose="02020603050405020304" pitchFamily="18" charset="0"/>
                <a:cs typeface="Times New Roman" panose="02020603050405020304" pitchFamily="18" charset="0"/>
              </a:rPr>
              <a:t>In order to identify the seven emotions that may be seen on human faces—anger, fear, disgust, </a:t>
            </a:r>
            <a:r>
              <a:rPr lang="en-US" sz="2200" dirty="0" err="1">
                <a:latin typeface="Times New Roman" panose="02020603050405020304" pitchFamily="18" charset="0"/>
                <a:cs typeface="Times New Roman" panose="02020603050405020304" pitchFamily="18" charset="0"/>
              </a:rPr>
              <a:t>happiness,neutral</a:t>
            </a:r>
            <a:r>
              <a:rPr lang="en-US" sz="2200" dirty="0">
                <a:latin typeface="Times New Roman" panose="02020603050405020304" pitchFamily="18" charset="0"/>
                <a:cs typeface="Times New Roman" panose="02020603050405020304" pitchFamily="18" charset="0"/>
              </a:rPr>
              <a:t>, sad, and surprise—this research examines the difficulties of Emotion Recognition Datasets. We also experiment with various parameters and topologies of Conventional Neural Networks (CNNs).</a:t>
            </a:r>
          </a:p>
          <a:p>
            <a:r>
              <a:rPr lang="en-US" sz="2200" dirty="0">
                <a:latin typeface="Times New Roman" panose="02020603050405020304" pitchFamily="18" charset="0"/>
                <a:cs typeface="Times New Roman" panose="02020603050405020304" pitchFamily="18" charset="0"/>
              </a:rPr>
              <a:t>For training, we </a:t>
            </a:r>
            <a:r>
              <a:rPr lang="en-US" sz="2200" dirty="0" err="1">
                <a:latin typeface="Times New Roman" panose="02020603050405020304" pitchFamily="18" charset="0"/>
                <a:cs typeface="Times New Roman" panose="02020603050405020304" pitchFamily="18" charset="0"/>
              </a:rPr>
              <a:t>utilised</a:t>
            </a:r>
            <a:r>
              <a:rPr lang="en-US" sz="2200" dirty="0">
                <a:latin typeface="Times New Roman" panose="02020603050405020304" pitchFamily="18" charset="0"/>
                <a:cs typeface="Times New Roman" panose="02020603050405020304" pitchFamily="18" charset="0"/>
              </a:rPr>
              <a:t> the Fer2013 dataset.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36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AF53-E21E-447C-BC08-CB075CDA708D}"/>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E215426-8480-BAD6-F717-C9BAA6AD514B}"/>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working principles, benefits, limitations, and accuracy of each algorithm used for feature extraction in existing emotion recognition </a:t>
            </a:r>
            <a:r>
              <a:rPr lang="en-US" sz="2200" dirty="0" err="1">
                <a:latin typeface="Times New Roman" panose="02020603050405020304" pitchFamily="18" charset="0"/>
                <a:cs typeface="Times New Roman" panose="02020603050405020304" pitchFamily="18" charset="0"/>
              </a:rPr>
              <a:t>systemsShape</a:t>
            </a:r>
            <a:r>
              <a:rPr lang="en-US" sz="2200" dirty="0">
                <a:latin typeface="Times New Roman" panose="02020603050405020304" pitchFamily="18" charset="0"/>
                <a:cs typeface="Times New Roman" panose="02020603050405020304" pitchFamily="18" charset="0"/>
              </a:rPr>
              <a:t>-based approaches focus primarily on the shape, texture, and positional information of salient components such as the eyes, eyebrows, nose, mouth, and chin, whereas appearance-based methods focus primarily on criteria located at the corners of the eyes. </a:t>
            </a:r>
          </a:p>
          <a:p>
            <a:r>
              <a:rPr lang="en-US" sz="2200" dirty="0">
                <a:latin typeface="Times New Roman" panose="02020603050405020304" pitchFamily="18" charset="0"/>
                <a:cs typeface="Times New Roman" panose="02020603050405020304" pitchFamily="18" charset="0"/>
              </a:rPr>
              <a:t>Focus on the dots. , outer middle, and mouse corner, eyebrow corner, chin tip, and nose </a:t>
            </a:r>
            <a:r>
              <a:rPr lang="en-US" sz="2200" dirty="0" err="1">
                <a:latin typeface="Times New Roman" panose="02020603050405020304" pitchFamily="18" charset="0"/>
                <a:cs typeface="Times New Roman" panose="02020603050405020304" pitchFamily="18" charset="0"/>
              </a:rPr>
              <a:t>tip.The</a:t>
            </a:r>
            <a:r>
              <a:rPr lang="en-US" sz="2200" dirty="0">
                <a:latin typeface="Times New Roman" panose="02020603050405020304" pitchFamily="18" charset="0"/>
                <a:cs typeface="Times New Roman" panose="02020603050405020304" pitchFamily="18" charset="0"/>
              </a:rPr>
              <a:t> same FER-13 database is used in the existing system and the proposed system, but the accuracy is improved after the overall code and algorithm optimization. </a:t>
            </a:r>
          </a:p>
          <a:p>
            <a:r>
              <a:rPr lang="en-US" sz="2200" dirty="0">
                <a:latin typeface="Times New Roman" panose="02020603050405020304" pitchFamily="18" charset="0"/>
                <a:cs typeface="Times New Roman" panose="02020603050405020304" pitchFamily="18" charset="0"/>
              </a:rPr>
              <a:t>That is, the accuracy of the proposed system is much better than that of existing systems. Our system is the main advantage.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91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BB17-9B09-36CD-2A8B-C340CE612D89}"/>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0A91250A-943F-C1AF-1EA8-D4E5565187B3}"/>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examination found that the training data outperformed the testing, demonstrating overfitting. </a:t>
            </a:r>
          </a:p>
          <a:p>
            <a:r>
              <a:rPr lang="en-US" sz="2200" dirty="0">
                <a:latin typeface="Times New Roman" panose="02020603050405020304" pitchFamily="18" charset="0"/>
                <a:cs typeface="Times New Roman" panose="02020603050405020304" pitchFamily="18" charset="0"/>
              </a:rPr>
              <a:t>Better outcomes were obtained by using the same model with data augmentation, as illustrated in Fig. 9. A pre-trained VGG16 model was applied to our dataset with an image size of 250*250 pixels in the third trial.</a:t>
            </a:r>
          </a:p>
          <a:p>
            <a:r>
              <a:rPr lang="en-US" sz="2200" dirty="0">
                <a:latin typeface="Times New Roman" panose="02020603050405020304" pitchFamily="18" charset="0"/>
                <a:cs typeface="Times New Roman" panose="02020603050405020304" pitchFamily="18" charset="0"/>
              </a:rPr>
              <a:t>The examination found that the training data outperformed the testing, demonstrating overfitting. After epoch 25, the training data's accuracy score is higher than the testing data's, indicating that the suggested model performs better on the training data.</a:t>
            </a:r>
          </a:p>
          <a:p>
            <a:r>
              <a:rPr lang="en-US" sz="2200" dirty="0">
                <a:latin typeface="Times New Roman" panose="02020603050405020304" pitchFamily="18" charset="0"/>
                <a:cs typeface="Times New Roman" panose="02020603050405020304" pitchFamily="18" charset="0"/>
              </a:rPr>
              <a:t>Our proposed model overcomes the main disadvantage of existing model that which the accuracy of the proposed model is much better and efficient then the model which it was exist.</a:t>
            </a:r>
            <a:endParaRPr lang="en-IN" sz="2200" dirty="0">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54814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8CCE-FC66-AA54-0011-7D72F416A66E}"/>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LIST OF MODULE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029254-4E74-DA36-E753-40E47A4B9DFB}"/>
              </a:ext>
            </a:extLst>
          </p:cNvPr>
          <p:cNvSpPr>
            <a:spLocks noGrp="1"/>
          </p:cNvSpPr>
          <p:nvPr>
            <p:ph idx="1"/>
          </p:nvPr>
        </p:nvSpPr>
        <p:spPr/>
        <p:txBody>
          <a:bodyPr/>
          <a:lstStyle/>
          <a:p>
            <a:pPr marL="0" indent="0" algn="ctr">
              <a:buNone/>
            </a:pPr>
            <a:endParaRPr lang="en-US" dirty="0"/>
          </a:p>
          <a:p>
            <a:pPr algn="ctr"/>
            <a:r>
              <a:rPr lang="en-US" dirty="0"/>
              <a:t>Face Detection.</a:t>
            </a:r>
          </a:p>
          <a:p>
            <a:pPr algn="ctr"/>
            <a:r>
              <a:rPr lang="en-US" dirty="0"/>
              <a:t>Feature Learning.</a:t>
            </a:r>
          </a:p>
          <a:p>
            <a:pPr algn="ctr"/>
            <a:r>
              <a:rPr lang="en-US" dirty="0"/>
              <a:t>CNN Classifier.</a:t>
            </a:r>
            <a:endParaRPr lang="en-IN" dirty="0"/>
          </a:p>
        </p:txBody>
      </p:sp>
    </p:spTree>
    <p:extLst>
      <p:ext uri="{BB962C8B-B14F-4D97-AF65-F5344CB8AC3E}">
        <p14:creationId xmlns:p14="http://schemas.microsoft.com/office/powerpoint/2010/main" val="90885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83FF-0CDC-6858-6CDE-B242C2BFFC21}"/>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OVER-ALL ARCHICTECTURE DIAGRAM</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64FA86F-F96E-671A-D183-9926B9322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8110" y="1825625"/>
            <a:ext cx="2457511" cy="4887628"/>
          </a:xfrm>
        </p:spPr>
      </p:pic>
    </p:spTree>
    <p:extLst>
      <p:ext uri="{BB962C8B-B14F-4D97-AF65-F5344CB8AC3E}">
        <p14:creationId xmlns:p14="http://schemas.microsoft.com/office/powerpoint/2010/main" val="256282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F973-2070-DBA2-4177-F6DB6FEADF09}"/>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FACE DETECTION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973798-C638-9A8A-9926-954C861AF558}"/>
              </a:ext>
            </a:extLst>
          </p:cNvPr>
          <p:cNvSpPr>
            <a:spLocks noGrp="1"/>
          </p:cNvSpPr>
          <p:nvPr>
            <p:ph idx="1"/>
          </p:nvPr>
        </p:nvSpPr>
        <p:spPr/>
        <p:txBody>
          <a:bodyPr>
            <a:normAutofit fontScale="92500" lnSpcReduction="10000"/>
          </a:bodyPr>
          <a:lstStyle/>
          <a:p>
            <a:pPr marL="342900" indent="-342900">
              <a:lnSpc>
                <a:spcPct val="150000"/>
              </a:lnSpc>
              <a:buFont typeface="Arial" panose="020B0604020202020204" pitchFamily="34" charset="0"/>
              <a:buChar char="•"/>
            </a:pPr>
            <a:r>
              <a:rPr lang="en-US" sz="2800" b="0" i="0" dirty="0">
                <a:effectLst/>
                <a:latin typeface="Söhne"/>
              </a:rPr>
              <a:t>Face detection involves using computer algorithms to locate and identify human faces in digital images or video. </a:t>
            </a:r>
          </a:p>
          <a:p>
            <a:pPr marL="342900" indent="-342900">
              <a:lnSpc>
                <a:spcPct val="150000"/>
              </a:lnSpc>
              <a:buFont typeface="Arial" panose="020B0604020202020204" pitchFamily="34" charset="0"/>
              <a:buChar char="•"/>
            </a:pPr>
            <a:r>
              <a:rPr lang="en-US" sz="2800" b="0" i="0" dirty="0">
                <a:effectLst/>
                <a:latin typeface="Söhne"/>
              </a:rPr>
              <a:t>The process typically involves analyzing the image to locate regions that resemble a face, and then using additional algorithms to confirm that these regions are in fact faces. </a:t>
            </a:r>
          </a:p>
          <a:p>
            <a:pPr marL="342900" indent="-342900">
              <a:lnSpc>
                <a:spcPct val="150000"/>
              </a:lnSpc>
              <a:buFont typeface="Arial" panose="020B0604020202020204" pitchFamily="34" charset="0"/>
              <a:buChar char="•"/>
            </a:pPr>
            <a:r>
              <a:rPr lang="en-US" sz="2800" b="0" i="0" dirty="0">
                <a:effectLst/>
                <a:latin typeface="Söhne"/>
              </a:rPr>
              <a:t>There are several techniques that can be used for face detection like convolutional neural networks (CNNs). </a:t>
            </a: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8158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C3C6-2103-EF92-95FB-BEF62C170A5B}"/>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FEATURE LEARNING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92CCB0-E1B2-F47E-CE9D-0B7495F662D0}"/>
              </a:ext>
            </a:extLst>
          </p:cNvPr>
          <p:cNvSpPr>
            <a:spLocks noGrp="1"/>
          </p:cNvSpPr>
          <p:nvPr>
            <p:ph idx="1"/>
          </p:nvPr>
        </p:nvSpPr>
        <p:spPr/>
        <p:txBody>
          <a:bodyPr>
            <a:normAutofit fontScale="77500" lnSpcReduction="20000"/>
          </a:bodyPr>
          <a:lstStyle/>
          <a:p>
            <a:pPr marL="285750" indent="-285750">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Feature learning, also known as representation learning, is a technique used in machine learning to automatically discover and extract useful features from raw data. </a:t>
            </a:r>
          </a:p>
          <a:p>
            <a:pPr marL="285750" indent="-285750">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These features can then be used as inputs to a model, such as a classifier, to improve its performance. </a:t>
            </a:r>
          </a:p>
          <a:p>
            <a:pPr marL="285750" indent="-285750">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goal of feature learning is to identify patterns in the data that are useful for the task at hand, such as identifying objects in an image or recognizing speech. This can be done by training a model, such as a neural network, to learn a set of features from the data.</a:t>
            </a:r>
            <a:endParaRPr lang="en-US"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4139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4BA0-425F-43CB-DD40-7FF6622FF8E8}"/>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CNN CLASSIFIER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4B4A94-617B-0479-9E82-94FE61C18E78}"/>
              </a:ext>
            </a:extLst>
          </p:cNvPr>
          <p:cNvSpPr>
            <a:spLocks noGrp="1"/>
          </p:cNvSpPr>
          <p:nvPr>
            <p:ph idx="1"/>
          </p:nvPr>
        </p:nvSpPr>
        <p:spPr/>
        <p:txBody>
          <a:bodyPr>
            <a:normAutofit fontScale="85000" lnSpcReduction="20000"/>
          </a:bodyPr>
          <a:lstStyle/>
          <a:p>
            <a:pPr>
              <a:lnSpc>
                <a:spcPct val="150000"/>
              </a:lnSpc>
            </a:pPr>
            <a:r>
              <a:rPr lang="en-US" sz="2800" b="0" i="0" dirty="0">
                <a:effectLst/>
                <a:latin typeface="Times New Roman" panose="02020603050405020304" pitchFamily="18" charset="0"/>
                <a:cs typeface="Times New Roman" panose="02020603050405020304" pitchFamily="18" charset="0"/>
              </a:rPr>
              <a:t>A CNN classifier works by processing an image through multiple layers, each layer extracting features from the image. </a:t>
            </a:r>
          </a:p>
          <a:p>
            <a:pPr>
              <a:lnSpc>
                <a:spcPct val="150000"/>
              </a:lnSpc>
            </a:pPr>
            <a:r>
              <a:rPr lang="en-US" sz="2800" b="0" i="0" dirty="0">
                <a:effectLst/>
                <a:latin typeface="Times New Roman" panose="02020603050405020304" pitchFamily="18" charset="0"/>
                <a:cs typeface="Times New Roman" panose="02020603050405020304" pitchFamily="18" charset="0"/>
              </a:rPr>
              <a:t>The final layer of the CNN classifier is a fully connected layer, also known as a dense layer, which outputs the class probabilities for the input image. </a:t>
            </a:r>
          </a:p>
          <a:p>
            <a:pPr>
              <a:lnSpc>
                <a:spcPct val="150000"/>
              </a:lnSpc>
            </a:pPr>
            <a:r>
              <a:rPr lang="en-US" sz="2800" b="0" i="0" dirty="0">
                <a:effectLst/>
                <a:latin typeface="Times New Roman" panose="02020603050405020304" pitchFamily="18" charset="0"/>
                <a:cs typeface="Times New Roman" panose="02020603050405020304" pitchFamily="18" charset="0"/>
              </a:rPr>
              <a:t>The network is trained using a dataset of labeled images, where the network learns to associate different features with different classes. During the testing phase, an image is passed through the trained CNN, and the class with the highest probability is output as the prediction.</a:t>
            </a:r>
            <a:endParaRPr lang="en-US"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34097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1180</TotalTime>
  <Words>1340</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Söhne</vt:lpstr>
      <vt:lpstr>Times New Roman</vt:lpstr>
      <vt:lpstr>Office Theme</vt:lpstr>
      <vt:lpstr>FACIAL EMOTION DETECTION  USING CNN</vt:lpstr>
      <vt:lpstr>ABSTRACT</vt:lpstr>
      <vt:lpstr>EXISTING SYSTEM</vt:lpstr>
      <vt:lpstr>PROPOSED SYSTEM</vt:lpstr>
      <vt:lpstr>LIST OF MODULE</vt:lpstr>
      <vt:lpstr>OVER-ALL ARCHICTECTURE DIAGRAM</vt:lpstr>
      <vt:lpstr>FACE DETECTION</vt:lpstr>
      <vt:lpstr>FEATURE LEARNING</vt:lpstr>
      <vt:lpstr>CNN CLASSIFIER</vt:lpstr>
      <vt:lpstr>FACE DETECTION</vt:lpstr>
      <vt:lpstr>FEATURE LEARNING </vt:lpstr>
      <vt:lpstr>CNN CLASSIFIER</vt:lpstr>
      <vt:lpstr>SAMPLE CODE</vt:lpstr>
      <vt:lpstr>SAMPLE CODE</vt:lpstr>
      <vt:lpstr>SAMPLE CODE</vt:lpstr>
      <vt:lpstr>SAMPLE CODE</vt:lpstr>
      <vt:lpstr>SAMPLE SCREENSHOT</vt:lpstr>
      <vt:lpstr>SAMPLE SCREENSHOT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USING CNN</dc:title>
  <dc:creator>fazilniyazdeen@gmail.com</dc:creator>
  <cp:lastModifiedBy>Selvaraju Prema</cp:lastModifiedBy>
  <cp:revision>6</cp:revision>
  <dcterms:created xsi:type="dcterms:W3CDTF">2023-01-24T06:07:36Z</dcterms:created>
  <dcterms:modified xsi:type="dcterms:W3CDTF">2023-02-23T06:19:05Z</dcterms:modified>
</cp:coreProperties>
</file>