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72" r:id="rId1"/>
  </p:sldMasterIdLst>
  <p:notesMasterIdLst>
    <p:notesMasterId r:id="rId2"/>
  </p:notes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</p:sldIdLst>
  <p:sldSz cy="10287000" cx="18288000"/>
  <p:notesSz cx="6858000" cy="9144000"/>
  <p:embeddedFontLst>
    <p:embeddedFont>
      <p:font typeface="Alice" panose="00000500000000000000" charset="1"/>
      <p:regular r:id="rId17"/>
    </p:embeddedFont>
    <p:embeddedFont>
      <p:font typeface="Canva Sans" panose="020B0503030501040103" charset="1"/>
      <p:regular r:id="rId18"/>
    </p:embeddedFont>
    <p:embeddedFont>
      <p:font typeface="Alice Bold Italics" panose="00000500000000000000" charset="1"/>
      <p:regular r:id="rId19"/>
    </p:embeddedFont>
    <p:embeddedFont>
      <p:font typeface="Alice Italics" panose="00000500000000000000" charset="1"/>
      <p:regular r:id="rId20"/>
    </p:embeddedFont>
    <p:embeddedFont>
      <p:font typeface="Alice Bold" panose="00000500000000000000" charset="1"/>
      <p:regular r:id="rId21"/>
    </p:embeddedFont>
    <p:embeddedFont>
      <p:font typeface="Arima Madurai Bold Italics" panose="00000800000000000000" charset="1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5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0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1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grpSp>
        <p:nvGrpSpPr>
          <p:cNvPr id="35" name="Group 3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01" name="Freeform 4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0" t="0" r="-238" b="-27355"/>
              </a:stretch>
            </a:blipFill>
          </p:spPr>
        </p:sp>
      </p:grpSp>
      <p:grpSp>
        <p:nvGrpSpPr>
          <p:cNvPr id="36" name="Group 5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02" name="Freeform 6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0" t="0" r="-273" b="-29379"/>
              </a:stretch>
            </a:blipFill>
          </p:spPr>
        </p:sp>
      </p:grpSp>
      <p:sp>
        <p:nvSpPr>
          <p:cNvPr id="1048603" name="Freeform 7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-32141" t="-72" r="-117" b="-46300"/>
            </a:stretch>
          </a:blipFill>
        </p:spPr>
      </p:sp>
      <p:grpSp>
        <p:nvGrpSpPr>
          <p:cNvPr id="37" name="Group 8"/>
          <p:cNvGrpSpPr>
            <a:grpSpLocks noChangeAspect="1"/>
          </p:cNvGrpSpPr>
          <p:nvPr/>
        </p:nvGrpSpPr>
        <p:grpSpPr>
          <a:xfrm rot="96062">
            <a:off x="-941" y="2428273"/>
            <a:ext cx="4623491" cy="4623491"/>
            <a:chOff x="0" y="0"/>
            <a:chExt cx="6673050" cy="6673050"/>
          </a:xfrm>
        </p:grpSpPr>
        <p:sp>
          <p:nvSpPr>
            <p:cNvPr id="1048604" name="Freeform 9"/>
            <p:cNvSpPr/>
            <p:nvPr/>
          </p:nvSpPr>
          <p:spPr>
            <a:xfrm rot="0" flipH="0" flipV="0">
              <a:off x="0" y="0"/>
              <a:ext cx="6673088" cy="6673088"/>
            </a:xfrm>
            <a:custGeom>
              <a:avLst/>
              <a:ahLst/>
              <a:rect l="l" t="t" r="r" b="b"/>
              <a:pathLst>
                <a:path w="6673088" h="6673088">
                  <a:moveTo>
                    <a:pt x="3333877" y="0"/>
                  </a:moveTo>
                  <a:cubicBezTo>
                    <a:pt x="1492377" y="1397"/>
                    <a:pt x="0" y="1494663"/>
                    <a:pt x="0" y="3336544"/>
                  </a:cubicBezTo>
                  <a:cubicBezTo>
                    <a:pt x="0" y="5179314"/>
                    <a:pt x="1493774" y="6673088"/>
                    <a:pt x="3336544" y="6673088"/>
                  </a:cubicBezTo>
                  <a:cubicBezTo>
                    <a:pt x="5179314" y="6673088"/>
                    <a:pt x="6673088" y="5179187"/>
                    <a:pt x="6673088" y="3336544"/>
                  </a:cubicBezTo>
                  <a:cubicBezTo>
                    <a:pt x="6673088" y="1494663"/>
                    <a:pt x="5180711" y="1397"/>
                    <a:pt x="3339211" y="0"/>
                  </a:cubicBezTo>
                  <a:close/>
                </a:path>
              </a:pathLst>
            </a:custGeom>
            <a:blipFill>
              <a:blip xmlns:r="http://schemas.openxmlformats.org/officeDocument/2006/relationships" r:embed="rId4"/>
              <a:stretch>
                <a:fillRect l="-49812" t="0" r="-186" b="0"/>
              </a:stretch>
            </a:blipFill>
          </p:spPr>
        </p:sp>
      </p:grpSp>
      <p:sp>
        <p:nvSpPr>
          <p:cNvPr id="1048605" name="TextBox 10"/>
          <p:cNvSpPr txBox="1"/>
          <p:nvPr/>
        </p:nvSpPr>
        <p:spPr>
          <a:xfrm rot="0">
            <a:off x="3812664" y="3223255"/>
            <a:ext cx="13584491" cy="494614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58"/>
              </a:lnSpc>
            </a:pPr>
            <a:r>
              <a:rPr sz="4581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STUDENT NAME: E.THARANI </a:t>
            </a:r>
          </a:p>
          <a:p>
            <a:pPr algn="l">
              <a:lnSpc>
                <a:spcPts val="6358"/>
              </a:lnSpc>
            </a:pPr>
            <a:r>
              <a:rPr sz="4581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REGISTER NO :2422k2190</a:t>
            </a:r>
          </a:p>
          <a:p>
            <a:pPr algn="l">
              <a:lnSpc>
                <a:spcPts val="6358"/>
              </a:lnSpc>
            </a:pPr>
            <a:r>
              <a:rPr sz="4581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 NMID:A64AD3838485C9A8AB64795EF6A859D5 DEPARTMENT: BSC.CS </a:t>
            </a:r>
            <a:endParaRPr altLang="en-US" lang="zh-CN"/>
          </a:p>
          <a:p>
            <a:pPr algn="l">
              <a:lnSpc>
                <a:spcPts val="6757"/>
              </a:lnSpc>
            </a:pPr>
            <a:r>
              <a:rPr sz="4875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COLLEGE :PURATCHI THALAIVI AMMA ARTS AND SCIENCE COLLEGE </a:t>
            </a:r>
          </a:p>
        </p:txBody>
      </p:sp>
      <p:sp>
        <p:nvSpPr>
          <p:cNvPr id="1048606" name="TextBox 11"/>
          <p:cNvSpPr txBox="1"/>
          <p:nvPr/>
        </p:nvSpPr>
        <p:spPr>
          <a:xfrm rot="0">
            <a:off x="17259300" y="9191234"/>
            <a:ext cx="137855" cy="7109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1048607" name="TextBox 12"/>
          <p:cNvSpPr txBox="1"/>
          <p:nvPr/>
        </p:nvSpPr>
        <p:spPr>
          <a:xfrm rot="0">
            <a:off x="4946343" y="885825"/>
            <a:ext cx="9920430" cy="13155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sz="73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DIGITAL PROTOPOLIO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59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57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60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58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61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62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63" name="Freeform 9"/>
          <p:cNvSpPr/>
          <p:nvPr/>
        </p:nvSpPr>
        <p:spPr>
          <a:xfrm rot="0" flipH="0" flipV="0">
            <a:off x="11221278" y="1840066"/>
            <a:ext cx="4034781" cy="7704269"/>
          </a:xfrm>
          <a:custGeom>
            <a:avLst/>
            <a:ahLst/>
            <a:rect l="l" t="t" r="r" b="b"/>
            <a:pathLst>
              <a:path w="4034781" h="7704269">
                <a:moveTo>
                  <a:pt x="0" y="0"/>
                </a:moveTo>
                <a:lnTo>
                  <a:pt x="4034781" y="0"/>
                </a:lnTo>
                <a:lnTo>
                  <a:pt x="4034781" y="7704270"/>
                </a:lnTo>
                <a:lnTo>
                  <a:pt x="0" y="77042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6734" r="0" b="-6734"/>
            </a:stretch>
          </a:blipFill>
        </p:spPr>
      </p:sp>
      <p:sp>
        <p:nvSpPr>
          <p:cNvPr id="1048664" name="Freeform 10"/>
          <p:cNvSpPr/>
          <p:nvPr/>
        </p:nvSpPr>
        <p:spPr>
          <a:xfrm rot="0" flipH="0" flipV="0">
            <a:off x="4557058" y="1726735"/>
            <a:ext cx="4182015" cy="7817601"/>
          </a:xfrm>
          <a:custGeom>
            <a:avLst/>
            <a:ahLst/>
            <a:rect l="l" t="t" r="r" b="b"/>
            <a:pathLst>
              <a:path w="4182015" h="7817601">
                <a:moveTo>
                  <a:pt x="0" y="0"/>
                </a:moveTo>
                <a:lnTo>
                  <a:pt x="4182015" y="0"/>
                </a:lnTo>
                <a:lnTo>
                  <a:pt x="4182015" y="7817601"/>
                </a:lnTo>
                <a:lnTo>
                  <a:pt x="0" y="781760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-7989" r="0" b="-7989"/>
            </a:stretch>
          </a:blipFill>
        </p:spPr>
      </p:sp>
      <p:sp>
        <p:nvSpPr>
          <p:cNvPr id="1048665" name="TextBox 11"/>
          <p:cNvSpPr txBox="1"/>
          <p:nvPr/>
        </p:nvSpPr>
        <p:spPr>
          <a:xfrm rot="0">
            <a:off x="17259300" y="9191234"/>
            <a:ext cx="314896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1048666" name="TextBox 12"/>
          <p:cNvSpPr txBox="1"/>
          <p:nvPr/>
        </p:nvSpPr>
        <p:spPr>
          <a:xfrm rot="0">
            <a:off x="0" y="322574"/>
            <a:ext cx="13892698" cy="13155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sz="73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RESULTS AND SCREENSHORTS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68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60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69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61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70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71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72" name="Freeform 9"/>
          <p:cNvSpPr/>
          <p:nvPr/>
        </p:nvSpPr>
        <p:spPr>
          <a:xfrm rot="0" flipH="0" flipV="0">
            <a:off x="4899900" y="2062921"/>
            <a:ext cx="3555817" cy="7704269"/>
          </a:xfrm>
          <a:custGeom>
            <a:avLst/>
            <a:ahLst/>
            <a:rect l="l" t="t" r="r" b="b"/>
            <a:pathLst>
              <a:path w="3555817" h="7704269">
                <a:moveTo>
                  <a:pt x="0" y="0"/>
                </a:moveTo>
                <a:lnTo>
                  <a:pt x="3555817" y="0"/>
                </a:lnTo>
                <a:lnTo>
                  <a:pt x="3555817" y="7704269"/>
                </a:lnTo>
                <a:lnTo>
                  <a:pt x="0" y="770426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73" name="Freeform 10"/>
          <p:cNvSpPr/>
          <p:nvPr/>
        </p:nvSpPr>
        <p:spPr>
          <a:xfrm rot="0" flipH="0" flipV="0">
            <a:off x="10254124" y="2062921"/>
            <a:ext cx="3476752" cy="7704269"/>
          </a:xfrm>
          <a:custGeom>
            <a:avLst/>
            <a:ahLst/>
            <a:rect l="l" t="t" r="r" b="b"/>
            <a:pathLst>
              <a:path w="3476752" h="7704269">
                <a:moveTo>
                  <a:pt x="0" y="0"/>
                </a:moveTo>
                <a:lnTo>
                  <a:pt x="3476752" y="0"/>
                </a:lnTo>
                <a:lnTo>
                  <a:pt x="3476752" y="7704269"/>
                </a:lnTo>
                <a:lnTo>
                  <a:pt x="0" y="770426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-4264" r="0" b="-4264"/>
            </a:stretch>
          </a:blipFill>
        </p:spPr>
      </p:sp>
      <p:sp>
        <p:nvSpPr>
          <p:cNvPr id="1048674" name="TextBox 11"/>
          <p:cNvSpPr txBox="1"/>
          <p:nvPr/>
        </p:nvSpPr>
        <p:spPr>
          <a:xfrm rot="0">
            <a:off x="-205698" y="228931"/>
            <a:ext cx="13767014" cy="1473327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1601"/>
              </a:lnSpc>
            </a:pPr>
            <a:r>
              <a:rPr sz="8286" lang="en-US">
                <a:solidFill>
                  <a:srgbClr val="68267C"/>
                </a:solidFill>
                <a:latin typeface="Alice Bold"/>
                <a:ea typeface="Alice Bold"/>
                <a:cs typeface="Alice Bold"/>
                <a:sym typeface="Alice Bold"/>
              </a:rPr>
              <a:t>RESULTS AND SCREENSHOT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76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63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77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64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78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79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80" name="Freeform 9"/>
          <p:cNvSpPr/>
          <p:nvPr/>
        </p:nvSpPr>
        <p:spPr>
          <a:xfrm rot="0" flipH="0" flipV="0">
            <a:off x="7454938" y="2075247"/>
            <a:ext cx="3378059" cy="7679616"/>
          </a:xfrm>
          <a:custGeom>
            <a:avLst/>
            <a:ahLst/>
            <a:rect l="l" t="t" r="r" b="b"/>
            <a:pathLst>
              <a:path w="3378059" h="7679616">
                <a:moveTo>
                  <a:pt x="0" y="0"/>
                </a:moveTo>
                <a:lnTo>
                  <a:pt x="3378058" y="0"/>
                </a:lnTo>
                <a:lnTo>
                  <a:pt x="3378058" y="7679616"/>
                </a:lnTo>
                <a:lnTo>
                  <a:pt x="0" y="767961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81" name="TextBox 10"/>
          <p:cNvSpPr txBox="1"/>
          <p:nvPr/>
        </p:nvSpPr>
        <p:spPr>
          <a:xfrm rot="0">
            <a:off x="3441489" y="346614"/>
            <a:ext cx="11814570" cy="126441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956"/>
              </a:lnSpc>
            </a:pPr>
            <a:r>
              <a:rPr sz="7111" lang="en-US">
                <a:solidFill>
                  <a:srgbClr val="68267C"/>
                </a:solidFill>
                <a:latin typeface="Alice Bold"/>
                <a:ea typeface="Alice Bold"/>
                <a:cs typeface="Alice Bold"/>
                <a:sym typeface="Alice Bold"/>
              </a:rPr>
              <a:t>RESULTS AND SCREENSHOT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83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66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84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67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85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86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87" name="TextBox 9"/>
          <p:cNvSpPr txBox="1"/>
          <p:nvPr/>
        </p:nvSpPr>
        <p:spPr>
          <a:xfrm rot="0">
            <a:off x="942384" y="722462"/>
            <a:ext cx="6068254" cy="13155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b="1" sz="7399" i="1" lang="en-US">
                <a:solidFill>
                  <a:srgbClr val="68267C"/>
                </a:solidFill>
                <a:latin typeface="Arima Madurai Bold Italics"/>
                <a:ea typeface="Arima Madurai Bold Italics"/>
                <a:cs typeface="Arima Madurai Bold Italics"/>
                <a:sym typeface="Arima Madurai Bold Italics"/>
              </a:rPr>
              <a:t>CONCULSION</a:t>
            </a:r>
          </a:p>
        </p:txBody>
      </p:sp>
      <p:sp>
        <p:nvSpPr>
          <p:cNvPr id="1048688" name="TextBox 10"/>
          <p:cNvSpPr txBox="1"/>
          <p:nvPr/>
        </p:nvSpPr>
        <p:spPr>
          <a:xfrm rot="0">
            <a:off x="93764" y="2553786"/>
            <a:ext cx="18525249" cy="7295134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974"/>
              </a:lnSpc>
            </a:pPr>
            <a:r>
              <a:rPr sz="49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A well-crafted portfolio effectively showcases skills, experience, and accomplishments, helping individuals or businesses stand out and achieve their goals. It's a powerful tool for career advancement, investment management, or personal branding.A well-crafted portfolio effectively showcases skills, experience, and accomplishments, helping individuals or businesses stand out and achieve their goals. It's a powerful tool for career</a:t>
            </a:r>
          </a:p>
          <a:p>
            <a:pPr algn="ctr">
              <a:lnSpc>
                <a:spcPts val="8624"/>
              </a:lnSpc>
            </a:pPr>
            <a:r>
              <a:rPr sz="49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advancement, investment management, or personal brandin</a:t>
            </a:r>
            <a:r>
              <a:rPr sz="4999" lang="en-US">
                <a:solidFill>
                  <a:srgbClr val="68267C"/>
                </a:solidFill>
                <a:latin typeface="Alice"/>
                <a:ea typeface="Alice"/>
                <a:cs typeface="Alice"/>
                <a:sym typeface="Alice"/>
              </a:rPr>
              <a:t>11</a:t>
            </a:r>
            <a:r>
              <a:rPr sz="49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90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69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91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70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92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93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94" name="TextBox 9"/>
          <p:cNvSpPr txBox="1"/>
          <p:nvPr/>
        </p:nvSpPr>
        <p:spPr>
          <a:xfrm rot="0">
            <a:off x="4459224" y="4164054"/>
            <a:ext cx="9556633" cy="22749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7913"/>
              </a:lnSpc>
            </a:pPr>
            <a:r>
              <a:rPr sz="12795" lang="en-US">
                <a:solidFill>
                  <a:srgbClr val="68267C"/>
                </a:solidFill>
                <a:latin typeface="Alice"/>
                <a:ea typeface="Alice"/>
                <a:cs typeface="Alice"/>
                <a:sym typeface="Alice"/>
              </a:rPr>
              <a:t>THANK YOU</a:t>
            </a:r>
          </a:p>
        </p:txBody>
      </p:sp>
      <p:sp>
        <p:nvSpPr>
          <p:cNvPr id="1048695" name="TextBox 10"/>
          <p:cNvSpPr txBox="1"/>
          <p:nvPr/>
        </p:nvSpPr>
        <p:spPr>
          <a:xfrm rot="0">
            <a:off x="17259300" y="9191234"/>
            <a:ext cx="279987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68267C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585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25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586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26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587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588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589" name="TextBox 9"/>
          <p:cNvSpPr txBox="1"/>
          <p:nvPr/>
        </p:nvSpPr>
        <p:spPr>
          <a:xfrm rot="0">
            <a:off x="5034486" y="934193"/>
            <a:ext cx="9265025" cy="172338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3570"/>
              </a:lnSpc>
            </a:pPr>
            <a:r>
              <a:rPr sz="9693" lang="en-US">
                <a:solidFill>
                  <a:srgbClr val="68267C"/>
                </a:solidFill>
                <a:latin typeface="Alice"/>
                <a:ea typeface="Alice"/>
                <a:cs typeface="Alice"/>
                <a:sym typeface="Alice"/>
              </a:rPr>
              <a:t>PROJECT TITLE </a:t>
            </a:r>
          </a:p>
        </p:txBody>
      </p:sp>
      <p:sp>
        <p:nvSpPr>
          <p:cNvPr id="1048590" name="TextBox 10"/>
          <p:cNvSpPr txBox="1"/>
          <p:nvPr/>
        </p:nvSpPr>
        <p:spPr>
          <a:xfrm rot="0">
            <a:off x="17259300" y="9191234"/>
            <a:ext cx="142151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048591" name="TextBox 11"/>
          <p:cNvSpPr txBox="1"/>
          <p:nvPr/>
        </p:nvSpPr>
        <p:spPr>
          <a:xfrm rot="0">
            <a:off x="3179759" y="4366451"/>
            <a:ext cx="12166949" cy="163563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2879"/>
              </a:lnSpc>
            </a:pPr>
            <a:r>
              <a:rPr sz="9199" i="1" lang="en-US">
                <a:solidFill>
                  <a:srgbClr val="D94291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CREATE PROTOPOLIO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Freeform 2"/>
          <p:cNvSpPr/>
          <p:nvPr/>
        </p:nvSpPr>
        <p:spPr>
          <a:xfrm rot="0" flipH="0" flipV="0">
            <a:off x="0" y="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593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32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594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33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595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596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597" name="TextBox 9"/>
          <p:cNvSpPr txBox="1"/>
          <p:nvPr/>
        </p:nvSpPr>
        <p:spPr>
          <a:xfrm rot="0">
            <a:off x="17259300" y="9191234"/>
            <a:ext cx="150247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1048598" name="TextBox 10"/>
          <p:cNvSpPr txBox="1"/>
          <p:nvPr/>
        </p:nvSpPr>
        <p:spPr>
          <a:xfrm rot="0">
            <a:off x="1662303" y="722462"/>
            <a:ext cx="3833041" cy="131559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sz="73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AGENDA</a:t>
            </a:r>
          </a:p>
        </p:txBody>
      </p:sp>
      <p:sp>
        <p:nvSpPr>
          <p:cNvPr id="1048599" name="TextBox 11"/>
          <p:cNvSpPr txBox="1"/>
          <p:nvPr/>
        </p:nvSpPr>
        <p:spPr>
          <a:xfrm rot="0">
            <a:off x="3946093" y="1557728"/>
            <a:ext cx="9349073" cy="7772401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650"/>
              </a:lnSpc>
            </a:pPr>
            <a:r>
              <a:rPr sz="54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1.Problem Statement 2.Project Overview </a:t>
            </a:r>
          </a:p>
          <a:p>
            <a:pPr algn="ctr">
              <a:lnSpc>
                <a:spcPts val="7650"/>
              </a:lnSpc>
            </a:pPr>
            <a:r>
              <a:rPr sz="54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3.End Users </a:t>
            </a:r>
            <a:endParaRPr altLang="en-US" lang="zh-CN"/>
          </a:p>
          <a:p>
            <a:pPr algn="ctr">
              <a:lnSpc>
                <a:spcPts val="7650"/>
              </a:lnSpc>
            </a:pPr>
            <a:r>
              <a:rPr sz="54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4.Tools and Technologies 5.Portfolio design and Layout 6.Features and Functionality 7.Results and Screenshots 8.Conclusion 9.Github Link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09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39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10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40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11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12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13" name="TextBox 9"/>
          <p:cNvSpPr txBox="1"/>
          <p:nvPr/>
        </p:nvSpPr>
        <p:spPr>
          <a:xfrm rot="0">
            <a:off x="17259300" y="9191234"/>
            <a:ext cx="156696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048614" name="TextBox 10"/>
          <p:cNvSpPr txBox="1"/>
          <p:nvPr/>
        </p:nvSpPr>
        <p:spPr>
          <a:xfrm rot="0">
            <a:off x="1482433" y="1207427"/>
            <a:ext cx="10321233" cy="131559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sz="73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PROBLEM STATEMENT</a:t>
            </a:r>
          </a:p>
        </p:txBody>
      </p:sp>
      <p:sp>
        <p:nvSpPr>
          <p:cNvPr id="1048615" name="TextBox 11"/>
          <p:cNvSpPr txBox="1"/>
          <p:nvPr/>
        </p:nvSpPr>
        <p:spPr>
          <a:xfrm rot="0">
            <a:off x="817035" y="3254112"/>
            <a:ext cx="17470965" cy="6023609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486"/>
              </a:lnSpc>
            </a:pPr>
            <a:r>
              <a:rPr sz="6800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"Our investment portfolio is underperforming and lacks diversification, increasing risk and potential losses. We need to optimize our portfolio to achieve financial goals while minimizing risk."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17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42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18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43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19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20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21" name="TextBox 9"/>
          <p:cNvSpPr txBox="1"/>
          <p:nvPr/>
        </p:nvSpPr>
        <p:spPr>
          <a:xfrm rot="0">
            <a:off x="17259300" y="9191234"/>
            <a:ext cx="153029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1048622" name="TextBox 10"/>
          <p:cNvSpPr txBox="1"/>
          <p:nvPr/>
        </p:nvSpPr>
        <p:spPr>
          <a:xfrm rot="0">
            <a:off x="342710" y="2318556"/>
            <a:ext cx="17980362" cy="608584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584"/>
              </a:lnSpc>
            </a:pPr>
            <a:r>
              <a:rPr sz="6900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"Optimize investment portfolio to achieve financial goals while minimizing risk. Analyze current portfolio, develop customized strategy, and implement optimized portfolio for improved performance and reduced risk</a:t>
            </a:r>
          </a:p>
        </p:txBody>
      </p:sp>
      <p:sp>
        <p:nvSpPr>
          <p:cNvPr id="1048623" name="TextBox 11"/>
          <p:cNvSpPr txBox="1"/>
          <p:nvPr/>
        </p:nvSpPr>
        <p:spPr>
          <a:xfrm rot="0">
            <a:off x="0" y="463463"/>
            <a:ext cx="9332890" cy="13155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sz="73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PROJECT OVER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8D7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25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45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26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46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27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28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29" name="TextBox 9"/>
          <p:cNvSpPr txBox="1"/>
          <p:nvPr/>
        </p:nvSpPr>
        <p:spPr>
          <a:xfrm rot="0">
            <a:off x="1238260" y="1207427"/>
            <a:ext cx="9146934" cy="131559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359"/>
              </a:lnSpc>
            </a:pPr>
            <a:r>
              <a:rPr sz="73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WHO ARE END USER</a:t>
            </a:r>
          </a:p>
        </p:txBody>
      </p:sp>
      <p:sp>
        <p:nvSpPr>
          <p:cNvPr id="1048630" name="TextBox 10"/>
          <p:cNvSpPr txBox="1"/>
          <p:nvPr/>
        </p:nvSpPr>
        <p:spPr>
          <a:xfrm rot="0">
            <a:off x="27680" y="3465024"/>
            <a:ext cx="18597296" cy="583755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193"/>
              </a:lnSpc>
            </a:pPr>
            <a:r>
              <a:rPr sz="6600" i="1" lang="en-US">
                <a:solidFill>
                  <a:srgbClr val="D94291"/>
                </a:solidFill>
                <a:latin typeface="Alice Italics"/>
                <a:ea typeface="Alice Italics"/>
                <a:cs typeface="Alice Italics"/>
                <a:sym typeface="Alice Italics"/>
              </a:rPr>
              <a:t>Individual investors </a:t>
            </a:r>
          </a:p>
          <a:p>
            <a:pPr algn="ctr">
              <a:lnSpc>
                <a:spcPts val="9193"/>
              </a:lnSpc>
            </a:pPr>
            <a:r>
              <a:rPr sz="6600" i="1" lang="en-US">
                <a:solidFill>
                  <a:srgbClr val="D94291"/>
                </a:solidFill>
                <a:latin typeface="Alice Italics"/>
                <a:ea typeface="Alice Italics"/>
                <a:cs typeface="Alice Italics"/>
                <a:sym typeface="Alice Italics"/>
              </a:rPr>
              <a:t>- Financial advisors - Wealth managers - Institutional investors These users utilize portfolios to track performance, make informed decisions, and manage risk.</a:t>
            </a:r>
          </a:p>
        </p:txBody>
      </p:sp>
      <p:sp>
        <p:nvSpPr>
          <p:cNvPr id="1048631" name="TextBox 11"/>
          <p:cNvSpPr txBox="1"/>
          <p:nvPr/>
        </p:nvSpPr>
        <p:spPr>
          <a:xfrm rot="0">
            <a:off x="17259300" y="9334109"/>
            <a:ext cx="166564" cy="1634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287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33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48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34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49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35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36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37" name="TextBox 9"/>
          <p:cNvSpPr txBox="1"/>
          <p:nvPr/>
        </p:nvSpPr>
        <p:spPr>
          <a:xfrm rot="0">
            <a:off x="1028700" y="1923307"/>
            <a:ext cx="11175463" cy="12444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799"/>
              </a:lnSpc>
            </a:pPr>
            <a:r>
              <a:rPr sz="69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TOOLS AND TECHNOLOGY</a:t>
            </a:r>
          </a:p>
        </p:txBody>
      </p:sp>
      <p:sp>
        <p:nvSpPr>
          <p:cNvPr id="1048638" name="TextBox 10"/>
          <p:cNvSpPr txBox="1"/>
          <p:nvPr/>
        </p:nvSpPr>
        <p:spPr>
          <a:xfrm rot="0">
            <a:off x="810454" y="4230291"/>
            <a:ext cx="17725758" cy="334327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775"/>
              </a:lnSpc>
            </a:pPr>
            <a:r>
              <a:rPr sz="6300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Html : structure ( pages, section) Java :styling ( color, reponsiveness, layouts) Css:interactivity (nagativation menu, animation, form validation) </a:t>
            </a:r>
          </a:p>
        </p:txBody>
      </p:sp>
      <p:sp>
        <p:nvSpPr>
          <p:cNvPr id="1048639" name="TextBox 11"/>
          <p:cNvSpPr txBox="1"/>
          <p:nvPr/>
        </p:nvSpPr>
        <p:spPr>
          <a:xfrm rot="0">
            <a:off x="17259300" y="8981684"/>
            <a:ext cx="127740" cy="126949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998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41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51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42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52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43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44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45" name="TextBox 9"/>
          <p:cNvSpPr txBox="1"/>
          <p:nvPr/>
        </p:nvSpPr>
        <p:spPr>
          <a:xfrm rot="0">
            <a:off x="17259300" y="9191234"/>
            <a:ext cx="156448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1048646" name="TextBox 10"/>
          <p:cNvSpPr txBox="1"/>
          <p:nvPr/>
        </p:nvSpPr>
        <p:spPr>
          <a:xfrm rot="0">
            <a:off x="1537649" y="2194827"/>
            <a:ext cx="13595518" cy="124447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799"/>
              </a:lnSpc>
            </a:pPr>
            <a:r>
              <a:rPr sz="69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PROFOLIO DESIGN AND LAYOUT</a:t>
            </a:r>
          </a:p>
        </p:txBody>
      </p:sp>
      <p:sp>
        <p:nvSpPr>
          <p:cNvPr id="1048647" name="TextBox 11"/>
          <p:cNvSpPr txBox="1"/>
          <p:nvPr/>
        </p:nvSpPr>
        <p:spPr>
          <a:xfrm rot="0">
            <a:off x="2099100" y="4242873"/>
            <a:ext cx="14371558" cy="47625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500"/>
              </a:lnSpc>
            </a:pPr>
            <a:r>
              <a:rPr sz="5400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*Clean and minimalistic design* - *Easy navigation* - *Showcasing projects and works* - *Consistent typography and color scheme* - *Responsive design for mobile and desktop*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Freeform 2"/>
          <p:cNvSpPr/>
          <p:nvPr/>
        </p:nvSpPr>
        <p:spPr>
          <a:xfrm rot="0" flipH="0" flipV="0">
            <a:off x="0" y="-1485900"/>
            <a:ext cx="18288000" cy="13258800"/>
          </a:xfrm>
          <a:custGeom>
            <a:avLst/>
            <a:ahLst/>
            <a:rect l="l" t="t" r="r" b="b"/>
            <a:pathLst>
              <a:path w="18288000" h="13258800">
                <a:moveTo>
                  <a:pt x="0" y="0"/>
                </a:moveTo>
                <a:lnTo>
                  <a:pt x="18288000" y="0"/>
                </a:lnTo>
                <a:lnTo>
                  <a:pt x="18288000" y="13258800"/>
                </a:lnTo>
                <a:lnTo>
                  <a:pt x="0" y="13258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>
              <a:alphaModFix amt="48000"/>
            </a:blip>
            <a:stretch>
              <a:fillRect l="0" t="0" r="0" b="0"/>
            </a:stretch>
          </a:blipFill>
        </p:spPr>
      </p:sp>
      <p:sp>
        <p:nvSpPr>
          <p:cNvPr id="1048649" name="Freeform 3"/>
          <p:cNvSpPr/>
          <p:nvPr/>
        </p:nvSpPr>
        <p:spPr>
          <a:xfrm rot="0" flipH="0" flipV="0">
            <a:off x="0" y="5143500"/>
            <a:ext cx="2733866" cy="5143500"/>
          </a:xfrm>
          <a:custGeom>
            <a:avLst/>
            <a:ahLst/>
            <a:rect l="l" t="t" r="r" b="b"/>
            <a:pathLst>
              <a:path w="2733866" h="5143500">
                <a:moveTo>
                  <a:pt x="0" y="0"/>
                </a:moveTo>
                <a:lnTo>
                  <a:pt x="2733866" y="0"/>
                </a:lnTo>
                <a:lnTo>
                  <a:pt x="2733866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46679" t="0" r="0" b="-34814"/>
            </a:stretch>
          </a:blipFill>
        </p:spPr>
      </p:sp>
      <p:grpSp>
        <p:nvGrpSpPr>
          <p:cNvPr id="54" name="Group 4"/>
          <p:cNvGrpSpPr>
            <a:grpSpLocks noChangeAspect="1"/>
          </p:cNvGrpSpPr>
          <p:nvPr/>
        </p:nvGrpSpPr>
        <p:grpSpPr>
          <a:xfrm rot="-2584440">
            <a:off x="14273022" y="7223350"/>
            <a:ext cx="5280374" cy="3671611"/>
            <a:chOff x="0" y="0"/>
            <a:chExt cx="7040499" cy="4895482"/>
          </a:xfrm>
        </p:grpSpPr>
        <p:sp>
          <p:nvSpPr>
            <p:cNvPr id="1048650" name="Freeform 5"/>
            <p:cNvSpPr/>
            <p:nvPr/>
          </p:nvSpPr>
          <p:spPr>
            <a:xfrm rot="0" flipH="0" flipV="0">
              <a:off x="0" y="0"/>
              <a:ext cx="7040499" cy="4895469"/>
            </a:xfrm>
            <a:custGeom>
              <a:avLst/>
              <a:ahLst/>
              <a:rect l="l" t="t" r="r" b="b"/>
              <a:pathLst>
                <a:path w="7040499" h="4895469">
                  <a:moveTo>
                    <a:pt x="7035800" y="0"/>
                  </a:moveTo>
                  <a:lnTo>
                    <a:pt x="0" y="24384"/>
                  </a:lnTo>
                  <a:lnTo>
                    <a:pt x="4826" y="1402207"/>
                  </a:lnTo>
                  <a:lnTo>
                    <a:pt x="3741166" y="4895469"/>
                  </a:lnTo>
                  <a:lnTo>
                    <a:pt x="7040499" y="1366520"/>
                  </a:lnTo>
                  <a:lnTo>
                    <a:pt x="703580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38" b="-27355"/>
              </a:stretch>
            </a:blipFill>
          </p:spPr>
        </p:sp>
      </p:grpSp>
      <p:grpSp>
        <p:nvGrpSpPr>
          <p:cNvPr id="55" name="Group 6"/>
          <p:cNvGrpSpPr>
            <a:grpSpLocks noChangeAspect="1"/>
          </p:cNvGrpSpPr>
          <p:nvPr/>
        </p:nvGrpSpPr>
        <p:grpSpPr>
          <a:xfrm rot="8215559">
            <a:off x="-1244289" y="-637470"/>
            <a:ext cx="5278593" cy="3614118"/>
            <a:chOff x="0" y="0"/>
            <a:chExt cx="7038124" cy="4818824"/>
          </a:xfrm>
        </p:grpSpPr>
        <p:sp>
          <p:nvSpPr>
            <p:cNvPr id="1048651" name="Freeform 7"/>
            <p:cNvSpPr/>
            <p:nvPr/>
          </p:nvSpPr>
          <p:spPr>
            <a:xfrm rot="0" flipH="0" flipV="0">
              <a:off x="0" y="0"/>
              <a:ext cx="7038086" cy="4818888"/>
            </a:xfrm>
            <a:custGeom>
              <a:avLst/>
              <a:ahLst/>
              <a:rect l="l" t="t" r="r" b="b"/>
              <a:pathLst>
                <a:path w="7038086" h="4818888">
                  <a:moveTo>
                    <a:pt x="3812667" y="4818888"/>
                  </a:moveTo>
                  <a:lnTo>
                    <a:pt x="7038086" y="1368933"/>
                  </a:lnTo>
                  <a:lnTo>
                    <a:pt x="7033387" y="0"/>
                  </a:lnTo>
                  <a:lnTo>
                    <a:pt x="0" y="24384"/>
                  </a:lnTo>
                  <a:lnTo>
                    <a:pt x="4318" y="1258189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-273" b="-29379"/>
              </a:stretch>
            </a:blipFill>
          </p:spPr>
        </p:sp>
      </p:grpSp>
      <p:sp>
        <p:nvSpPr>
          <p:cNvPr id="1048652" name="Freeform 8"/>
          <p:cNvSpPr/>
          <p:nvPr/>
        </p:nvSpPr>
        <p:spPr>
          <a:xfrm rot="-10800000" flipH="0" flipV="0">
            <a:off x="15256059" y="0"/>
            <a:ext cx="3031941" cy="4737364"/>
          </a:xfrm>
          <a:custGeom>
            <a:avLst/>
            <a:ahLst/>
            <a:rect l="l" t="t" r="r" b="b"/>
            <a:pathLst>
              <a:path w="3031941" h="4737364">
                <a:moveTo>
                  <a:pt x="0" y="0"/>
                </a:moveTo>
                <a:lnTo>
                  <a:pt x="3031941" y="0"/>
                </a:lnTo>
                <a:lnTo>
                  <a:pt x="3031941" y="4737364"/>
                </a:lnTo>
                <a:lnTo>
                  <a:pt x="0" y="4737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32141" t="-72" r="-117" b="-46300"/>
            </a:stretch>
          </a:blipFill>
        </p:spPr>
      </p:sp>
      <p:sp>
        <p:nvSpPr>
          <p:cNvPr id="1048653" name="TextBox 9"/>
          <p:cNvSpPr txBox="1"/>
          <p:nvPr/>
        </p:nvSpPr>
        <p:spPr>
          <a:xfrm rot="0">
            <a:off x="17259300" y="9191234"/>
            <a:ext cx="166440" cy="3531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799"/>
              </a:lnSpc>
            </a:pPr>
            <a:r>
              <a:rPr sz="1999" lang="en-US">
                <a:solidFill>
                  <a:srgbClr val="D94291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048654" name="TextBox 10"/>
          <p:cNvSpPr txBox="1"/>
          <p:nvPr/>
        </p:nvSpPr>
        <p:spPr>
          <a:xfrm rot="0">
            <a:off x="1106795" y="1789033"/>
            <a:ext cx="14269936" cy="14202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1183"/>
              </a:lnSpc>
            </a:pPr>
            <a:r>
              <a:rPr sz="7299" i="1" lang="en-US">
                <a:solidFill>
                  <a:srgbClr val="68267C"/>
                </a:solidFill>
                <a:latin typeface="Alice Bold Italics"/>
                <a:ea typeface="Alice Bold Italics"/>
                <a:cs typeface="Alice Bold Italics"/>
                <a:sym typeface="Alice Bold Italics"/>
              </a:rPr>
              <a:t>FEATURES AND FUNCTIONALITY</a:t>
            </a:r>
          </a:p>
        </p:txBody>
      </p:sp>
      <p:sp>
        <p:nvSpPr>
          <p:cNvPr id="1048655" name="TextBox 11"/>
          <p:cNvSpPr txBox="1"/>
          <p:nvPr/>
        </p:nvSpPr>
        <p:spPr>
          <a:xfrm rot="0">
            <a:off x="9268368" y="3165100"/>
            <a:ext cx="176203" cy="118668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344"/>
              </a:lnSpc>
            </a:pPr>
            <a:r>
              <a:rPr sz="60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</a:p>
        </p:txBody>
      </p:sp>
      <p:sp>
        <p:nvSpPr>
          <p:cNvPr id="1048656" name="TextBox 12"/>
          <p:cNvSpPr txBox="1"/>
          <p:nvPr/>
        </p:nvSpPr>
        <p:spPr>
          <a:xfrm rot="0">
            <a:off x="5885469" y="3250825"/>
            <a:ext cx="7439206" cy="107594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472"/>
              </a:lnSpc>
            </a:pPr>
            <a:r>
              <a:rPr sz="6099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- *Projectshowcase*</a:t>
            </a:r>
          </a:p>
        </p:txBody>
      </p:sp>
      <p:sp>
        <p:nvSpPr>
          <p:cNvPr id="1048657" name="TextBox 13"/>
          <p:cNvSpPr txBox="1"/>
          <p:nvPr/>
        </p:nvSpPr>
        <p:spPr>
          <a:xfrm rot="0">
            <a:off x="1950844" y="4307713"/>
            <a:ext cx="15308456" cy="4466337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792"/>
              </a:lnSpc>
            </a:pPr>
            <a:r>
              <a:rPr sz="6330" lang="en-US">
                <a:solidFill>
                  <a:srgbClr val="D94291"/>
                </a:solidFill>
                <a:latin typeface="Alice"/>
                <a:ea typeface="Alice"/>
                <a:cs typeface="Alice"/>
                <a:sym typeface="Alice"/>
              </a:rPr>
              <a:t>- *Responsive design* - *Easy navigation* - *Customization options* - *Performance tracking* (for investment portfolios)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DOC-20250828-WA0000.</dc:title>
  <dc:creator>SM-E156B</dc:creator>
  <dcterms:created xsi:type="dcterms:W3CDTF">2006-08-15T13:00:00Z</dcterms:created>
  <dcterms:modified xsi:type="dcterms:W3CDTF">2025-09-02T07:23:58Z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c4a22cd6e1de486e9b670d24f422e106</vt:lpwstr>
  </property>
</Properties>
</file>