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areena%20sri\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areena%20sri\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3D7-465B-997B-6935DFBB51ED}"/>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forward val="2"/>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2-D3D7-465B-997B-6935DFBB51ED}"/>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D3D7-465B-997B-6935DFBB51E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D3D7-465B-997B-6935DFBB51ED}"/>
            </c:ext>
          </c:extLst>
        </c:ser>
        <c:dLbls>
          <c:showLegendKey val="0"/>
          <c:showVal val="0"/>
          <c:showCatName val="0"/>
          <c:showSerName val="0"/>
          <c:showPercent val="0"/>
          <c:showBubbleSize val="0"/>
        </c:dLbls>
        <c:gapWidth val="219"/>
        <c:overlap val="-27"/>
        <c:axId val="1057915136"/>
        <c:axId val="1057893536"/>
      </c:barChart>
      <c:catAx>
        <c:axId val="105791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893536"/>
        <c:crosses val="autoZero"/>
        <c:auto val="1"/>
        <c:lblAlgn val="ctr"/>
        <c:lblOffset val="100"/>
        <c:noMultiLvlLbl val="0"/>
      </c:catAx>
      <c:valAx>
        <c:axId val="105789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91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a:sp3d/>
        </c:spP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extLst>
              <c:ext xmlns:c16="http://schemas.microsoft.com/office/drawing/2014/chart" uri="{C3380CC4-5D6E-409C-BE32-E72D297353CC}">
                <c16:uniqueId val="{00000001-E1EA-43E9-B088-0FEDF7D7C2B7}"/>
              </c:ext>
            </c:extLst>
          </c:dPt>
          <c:dPt>
            <c:idx val="1"/>
            <c:bubble3D val="0"/>
            <c:spPr>
              <a:solidFill>
                <a:schemeClr val="accent2"/>
              </a:solidFill>
              <a:ln>
                <a:noFill/>
              </a:ln>
              <a:effectLst/>
              <a:sp3d/>
            </c:spPr>
            <c:extLst>
              <c:ext xmlns:c16="http://schemas.microsoft.com/office/drawing/2014/chart" uri="{C3380CC4-5D6E-409C-BE32-E72D297353CC}">
                <c16:uniqueId val="{00000003-E1EA-43E9-B088-0FEDF7D7C2B7}"/>
              </c:ext>
            </c:extLst>
          </c:dPt>
          <c:dPt>
            <c:idx val="2"/>
            <c:bubble3D val="0"/>
            <c:spPr>
              <a:solidFill>
                <a:schemeClr val="accent3"/>
              </a:solidFill>
              <a:ln>
                <a:noFill/>
              </a:ln>
              <a:effectLst/>
              <a:sp3d/>
            </c:spPr>
            <c:extLst>
              <c:ext xmlns:c16="http://schemas.microsoft.com/office/drawing/2014/chart" uri="{C3380CC4-5D6E-409C-BE32-E72D297353CC}">
                <c16:uniqueId val="{00000005-E1EA-43E9-B088-0FEDF7D7C2B7}"/>
              </c:ext>
            </c:extLst>
          </c:dPt>
          <c:dPt>
            <c:idx val="3"/>
            <c:bubble3D val="0"/>
            <c:spPr>
              <a:solidFill>
                <a:schemeClr val="accent4"/>
              </a:solidFill>
              <a:ln>
                <a:noFill/>
              </a:ln>
              <a:effectLst/>
              <a:sp3d/>
            </c:spPr>
            <c:extLst>
              <c:ext xmlns:c16="http://schemas.microsoft.com/office/drawing/2014/chart" uri="{C3380CC4-5D6E-409C-BE32-E72D297353CC}">
                <c16:uniqueId val="{00000007-E1EA-43E9-B088-0FEDF7D7C2B7}"/>
              </c:ext>
            </c:extLst>
          </c:dPt>
          <c:dPt>
            <c:idx val="4"/>
            <c:bubble3D val="0"/>
            <c:spPr>
              <a:solidFill>
                <a:schemeClr val="accent5"/>
              </a:solidFill>
              <a:ln>
                <a:noFill/>
              </a:ln>
              <a:effectLst/>
              <a:sp3d/>
            </c:spPr>
            <c:extLst>
              <c:ext xmlns:c16="http://schemas.microsoft.com/office/drawing/2014/chart" uri="{C3380CC4-5D6E-409C-BE32-E72D297353CC}">
                <c16:uniqueId val="{00000009-E1EA-43E9-B088-0FEDF7D7C2B7}"/>
              </c:ext>
            </c:extLst>
          </c:dPt>
          <c:dPt>
            <c:idx val="5"/>
            <c:bubble3D val="0"/>
            <c:spPr>
              <a:solidFill>
                <a:schemeClr val="accent6"/>
              </a:solidFill>
              <a:ln>
                <a:noFill/>
              </a:ln>
              <a:effectLst/>
              <a:sp3d/>
            </c:spPr>
            <c:extLst>
              <c:ext xmlns:c16="http://schemas.microsoft.com/office/drawing/2014/chart" uri="{C3380CC4-5D6E-409C-BE32-E72D297353CC}">
                <c16:uniqueId val="{0000000B-E1EA-43E9-B088-0FEDF7D7C2B7}"/>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E1EA-43E9-B088-0FEDF7D7C2B7}"/>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E1EA-43E9-B088-0FEDF7D7C2B7}"/>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E1EA-43E9-B088-0FEDF7D7C2B7}"/>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E1EA-43E9-B088-0FEDF7D7C2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E1EA-43E9-B088-0FEDF7D7C2B7}"/>
            </c:ext>
          </c:extLst>
        </c:ser>
        <c:ser>
          <c:idx val="1"/>
          <c:order val="1"/>
          <c:tx>
            <c:strRef>
              <c:f>Sheet1!$C$3:$C$4</c:f>
              <c:strCache>
                <c:ptCount val="1"/>
                <c:pt idx="0">
                  <c:v>LOW</c:v>
                </c:pt>
              </c:strCache>
            </c:strRef>
          </c:tx>
          <c:dPt>
            <c:idx val="0"/>
            <c:bubble3D val="0"/>
            <c:spPr>
              <a:solidFill>
                <a:schemeClr val="accent1"/>
              </a:solidFill>
              <a:ln>
                <a:noFill/>
              </a:ln>
              <a:effectLst/>
              <a:sp3d/>
            </c:spPr>
            <c:extLst>
              <c:ext xmlns:c16="http://schemas.microsoft.com/office/drawing/2014/chart" uri="{C3380CC4-5D6E-409C-BE32-E72D297353CC}">
                <c16:uniqueId val="{00000016-E1EA-43E9-B088-0FEDF7D7C2B7}"/>
              </c:ext>
            </c:extLst>
          </c:dPt>
          <c:dPt>
            <c:idx val="1"/>
            <c:bubble3D val="0"/>
            <c:spPr>
              <a:solidFill>
                <a:schemeClr val="accent2"/>
              </a:solidFill>
              <a:ln>
                <a:noFill/>
              </a:ln>
              <a:effectLst/>
              <a:sp3d/>
            </c:spPr>
            <c:extLst>
              <c:ext xmlns:c16="http://schemas.microsoft.com/office/drawing/2014/chart" uri="{C3380CC4-5D6E-409C-BE32-E72D297353CC}">
                <c16:uniqueId val="{00000018-E1EA-43E9-B088-0FEDF7D7C2B7}"/>
              </c:ext>
            </c:extLst>
          </c:dPt>
          <c:dPt>
            <c:idx val="2"/>
            <c:bubble3D val="0"/>
            <c:spPr>
              <a:solidFill>
                <a:schemeClr val="accent3"/>
              </a:solidFill>
              <a:ln>
                <a:noFill/>
              </a:ln>
              <a:effectLst/>
              <a:sp3d/>
            </c:spPr>
            <c:extLst>
              <c:ext xmlns:c16="http://schemas.microsoft.com/office/drawing/2014/chart" uri="{C3380CC4-5D6E-409C-BE32-E72D297353CC}">
                <c16:uniqueId val="{0000001A-E1EA-43E9-B088-0FEDF7D7C2B7}"/>
              </c:ext>
            </c:extLst>
          </c:dPt>
          <c:dPt>
            <c:idx val="3"/>
            <c:bubble3D val="0"/>
            <c:spPr>
              <a:solidFill>
                <a:schemeClr val="accent4"/>
              </a:solidFill>
              <a:ln>
                <a:noFill/>
              </a:ln>
              <a:effectLst/>
              <a:sp3d/>
            </c:spPr>
            <c:extLst>
              <c:ext xmlns:c16="http://schemas.microsoft.com/office/drawing/2014/chart" uri="{C3380CC4-5D6E-409C-BE32-E72D297353CC}">
                <c16:uniqueId val="{0000001C-E1EA-43E9-B088-0FEDF7D7C2B7}"/>
              </c:ext>
            </c:extLst>
          </c:dPt>
          <c:dPt>
            <c:idx val="4"/>
            <c:bubble3D val="0"/>
            <c:spPr>
              <a:solidFill>
                <a:schemeClr val="accent5"/>
              </a:solidFill>
              <a:ln>
                <a:noFill/>
              </a:ln>
              <a:effectLst/>
              <a:sp3d/>
            </c:spPr>
            <c:extLst>
              <c:ext xmlns:c16="http://schemas.microsoft.com/office/drawing/2014/chart" uri="{C3380CC4-5D6E-409C-BE32-E72D297353CC}">
                <c16:uniqueId val="{0000001E-E1EA-43E9-B088-0FEDF7D7C2B7}"/>
              </c:ext>
            </c:extLst>
          </c:dPt>
          <c:dPt>
            <c:idx val="5"/>
            <c:bubble3D val="0"/>
            <c:spPr>
              <a:solidFill>
                <a:schemeClr val="accent6"/>
              </a:solidFill>
              <a:ln>
                <a:noFill/>
              </a:ln>
              <a:effectLst/>
              <a:sp3d/>
            </c:spPr>
            <c:extLst>
              <c:ext xmlns:c16="http://schemas.microsoft.com/office/drawing/2014/chart" uri="{C3380CC4-5D6E-409C-BE32-E72D297353CC}">
                <c16:uniqueId val="{00000020-E1EA-43E9-B088-0FEDF7D7C2B7}"/>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2-E1EA-43E9-B088-0FEDF7D7C2B7}"/>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4-E1EA-43E9-B088-0FEDF7D7C2B7}"/>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6-E1EA-43E9-B088-0FEDF7D7C2B7}"/>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8-E1EA-43E9-B088-0FEDF7D7C2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E1EA-43E9-B088-0FEDF7D7C2B7}"/>
            </c:ext>
          </c:extLst>
        </c:ser>
        <c:ser>
          <c:idx val="2"/>
          <c:order val="2"/>
          <c:tx>
            <c:strRef>
              <c:f>Sheet1!$D$3:$D$4</c:f>
              <c:strCache>
                <c:ptCount val="1"/>
                <c:pt idx="0">
                  <c:v>MED</c:v>
                </c:pt>
              </c:strCache>
            </c:strRef>
          </c:tx>
          <c:dPt>
            <c:idx val="0"/>
            <c:bubble3D val="0"/>
            <c:spPr>
              <a:solidFill>
                <a:schemeClr val="accent1"/>
              </a:solidFill>
              <a:ln>
                <a:noFill/>
              </a:ln>
              <a:effectLst/>
              <a:sp3d/>
            </c:spPr>
            <c:extLst>
              <c:ext xmlns:c16="http://schemas.microsoft.com/office/drawing/2014/chart" uri="{C3380CC4-5D6E-409C-BE32-E72D297353CC}">
                <c16:uniqueId val="{0000002B-E1EA-43E9-B088-0FEDF7D7C2B7}"/>
              </c:ext>
            </c:extLst>
          </c:dPt>
          <c:dPt>
            <c:idx val="1"/>
            <c:bubble3D val="0"/>
            <c:spPr>
              <a:solidFill>
                <a:schemeClr val="accent2"/>
              </a:solidFill>
              <a:ln>
                <a:noFill/>
              </a:ln>
              <a:effectLst/>
              <a:sp3d/>
            </c:spPr>
            <c:extLst>
              <c:ext xmlns:c16="http://schemas.microsoft.com/office/drawing/2014/chart" uri="{C3380CC4-5D6E-409C-BE32-E72D297353CC}">
                <c16:uniqueId val="{0000002D-E1EA-43E9-B088-0FEDF7D7C2B7}"/>
              </c:ext>
            </c:extLst>
          </c:dPt>
          <c:dPt>
            <c:idx val="2"/>
            <c:bubble3D val="0"/>
            <c:spPr>
              <a:solidFill>
                <a:schemeClr val="accent3"/>
              </a:solidFill>
              <a:ln>
                <a:noFill/>
              </a:ln>
              <a:effectLst/>
              <a:sp3d/>
            </c:spPr>
            <c:extLst>
              <c:ext xmlns:c16="http://schemas.microsoft.com/office/drawing/2014/chart" uri="{C3380CC4-5D6E-409C-BE32-E72D297353CC}">
                <c16:uniqueId val="{0000002F-E1EA-43E9-B088-0FEDF7D7C2B7}"/>
              </c:ext>
            </c:extLst>
          </c:dPt>
          <c:dPt>
            <c:idx val="3"/>
            <c:bubble3D val="0"/>
            <c:spPr>
              <a:solidFill>
                <a:schemeClr val="accent4"/>
              </a:solidFill>
              <a:ln>
                <a:noFill/>
              </a:ln>
              <a:effectLst/>
              <a:sp3d/>
            </c:spPr>
            <c:extLst>
              <c:ext xmlns:c16="http://schemas.microsoft.com/office/drawing/2014/chart" uri="{C3380CC4-5D6E-409C-BE32-E72D297353CC}">
                <c16:uniqueId val="{00000031-E1EA-43E9-B088-0FEDF7D7C2B7}"/>
              </c:ext>
            </c:extLst>
          </c:dPt>
          <c:dPt>
            <c:idx val="4"/>
            <c:bubble3D val="0"/>
            <c:spPr>
              <a:solidFill>
                <a:schemeClr val="accent5"/>
              </a:solidFill>
              <a:ln>
                <a:noFill/>
              </a:ln>
              <a:effectLst/>
              <a:sp3d/>
            </c:spPr>
            <c:extLst>
              <c:ext xmlns:c16="http://schemas.microsoft.com/office/drawing/2014/chart" uri="{C3380CC4-5D6E-409C-BE32-E72D297353CC}">
                <c16:uniqueId val="{00000033-E1EA-43E9-B088-0FEDF7D7C2B7}"/>
              </c:ext>
            </c:extLst>
          </c:dPt>
          <c:dPt>
            <c:idx val="5"/>
            <c:bubble3D val="0"/>
            <c:spPr>
              <a:solidFill>
                <a:schemeClr val="accent6"/>
              </a:solidFill>
              <a:ln>
                <a:noFill/>
              </a:ln>
              <a:effectLst/>
              <a:sp3d/>
            </c:spPr>
            <c:extLst>
              <c:ext xmlns:c16="http://schemas.microsoft.com/office/drawing/2014/chart" uri="{C3380CC4-5D6E-409C-BE32-E72D297353CC}">
                <c16:uniqueId val="{00000035-E1EA-43E9-B088-0FEDF7D7C2B7}"/>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37-E1EA-43E9-B088-0FEDF7D7C2B7}"/>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39-E1EA-43E9-B088-0FEDF7D7C2B7}"/>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3B-E1EA-43E9-B088-0FEDF7D7C2B7}"/>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3D-E1EA-43E9-B088-0FEDF7D7C2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E1EA-43E9-B088-0FEDF7D7C2B7}"/>
            </c:ext>
          </c:extLst>
        </c:ser>
        <c:ser>
          <c:idx val="3"/>
          <c:order val="3"/>
          <c:tx>
            <c:strRef>
              <c:f>Sheet1!$E$3:$E$4</c:f>
              <c:strCache>
                <c:ptCount val="1"/>
                <c:pt idx="0">
                  <c:v>VERY HIGH</c:v>
                </c:pt>
              </c:strCache>
            </c:strRef>
          </c:tx>
          <c:dPt>
            <c:idx val="0"/>
            <c:bubble3D val="0"/>
            <c:spPr>
              <a:solidFill>
                <a:schemeClr val="accent1"/>
              </a:solidFill>
              <a:ln>
                <a:noFill/>
              </a:ln>
              <a:effectLst/>
              <a:sp3d/>
            </c:spPr>
            <c:extLst>
              <c:ext xmlns:c16="http://schemas.microsoft.com/office/drawing/2014/chart" uri="{C3380CC4-5D6E-409C-BE32-E72D297353CC}">
                <c16:uniqueId val="{00000040-E1EA-43E9-B088-0FEDF7D7C2B7}"/>
              </c:ext>
            </c:extLst>
          </c:dPt>
          <c:dPt>
            <c:idx val="1"/>
            <c:bubble3D val="0"/>
            <c:spPr>
              <a:solidFill>
                <a:schemeClr val="accent2"/>
              </a:solidFill>
              <a:ln>
                <a:noFill/>
              </a:ln>
              <a:effectLst/>
              <a:sp3d/>
            </c:spPr>
            <c:extLst>
              <c:ext xmlns:c16="http://schemas.microsoft.com/office/drawing/2014/chart" uri="{C3380CC4-5D6E-409C-BE32-E72D297353CC}">
                <c16:uniqueId val="{00000042-E1EA-43E9-B088-0FEDF7D7C2B7}"/>
              </c:ext>
            </c:extLst>
          </c:dPt>
          <c:dPt>
            <c:idx val="2"/>
            <c:bubble3D val="0"/>
            <c:spPr>
              <a:solidFill>
                <a:schemeClr val="accent3"/>
              </a:solidFill>
              <a:ln>
                <a:noFill/>
              </a:ln>
              <a:effectLst/>
              <a:sp3d/>
            </c:spPr>
            <c:extLst>
              <c:ext xmlns:c16="http://schemas.microsoft.com/office/drawing/2014/chart" uri="{C3380CC4-5D6E-409C-BE32-E72D297353CC}">
                <c16:uniqueId val="{00000044-E1EA-43E9-B088-0FEDF7D7C2B7}"/>
              </c:ext>
            </c:extLst>
          </c:dPt>
          <c:dPt>
            <c:idx val="3"/>
            <c:bubble3D val="0"/>
            <c:spPr>
              <a:solidFill>
                <a:schemeClr val="accent4"/>
              </a:solidFill>
              <a:ln>
                <a:noFill/>
              </a:ln>
              <a:effectLst/>
              <a:sp3d/>
            </c:spPr>
            <c:extLst>
              <c:ext xmlns:c16="http://schemas.microsoft.com/office/drawing/2014/chart" uri="{C3380CC4-5D6E-409C-BE32-E72D297353CC}">
                <c16:uniqueId val="{00000046-E1EA-43E9-B088-0FEDF7D7C2B7}"/>
              </c:ext>
            </c:extLst>
          </c:dPt>
          <c:dPt>
            <c:idx val="4"/>
            <c:bubble3D val="0"/>
            <c:spPr>
              <a:solidFill>
                <a:schemeClr val="accent5"/>
              </a:solidFill>
              <a:ln>
                <a:noFill/>
              </a:ln>
              <a:effectLst/>
              <a:sp3d/>
            </c:spPr>
            <c:extLst>
              <c:ext xmlns:c16="http://schemas.microsoft.com/office/drawing/2014/chart" uri="{C3380CC4-5D6E-409C-BE32-E72D297353CC}">
                <c16:uniqueId val="{00000048-E1EA-43E9-B088-0FEDF7D7C2B7}"/>
              </c:ext>
            </c:extLst>
          </c:dPt>
          <c:dPt>
            <c:idx val="5"/>
            <c:bubble3D val="0"/>
            <c:spPr>
              <a:solidFill>
                <a:schemeClr val="accent6"/>
              </a:solidFill>
              <a:ln>
                <a:noFill/>
              </a:ln>
              <a:effectLst/>
              <a:sp3d/>
            </c:spPr>
            <c:extLst>
              <c:ext xmlns:c16="http://schemas.microsoft.com/office/drawing/2014/chart" uri="{C3380CC4-5D6E-409C-BE32-E72D297353CC}">
                <c16:uniqueId val="{0000004A-E1EA-43E9-B088-0FEDF7D7C2B7}"/>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4C-E1EA-43E9-B088-0FEDF7D7C2B7}"/>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4E-E1EA-43E9-B088-0FEDF7D7C2B7}"/>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50-E1EA-43E9-B088-0FEDF7D7C2B7}"/>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52-E1EA-43E9-B088-0FEDF7D7C2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E1EA-43E9-B088-0FEDF7D7C2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5E59-D7C2-1CE3-1241-F6808E185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D0D49E-84C9-F9C8-C478-8D3F3AEB3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3725E8-D8AA-BD41-7471-A05E4B4F85BC}"/>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8E861837-0589-99BF-B94A-6954F8C2E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E989E-2CBA-B437-7BFF-72532428807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08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A81-6810-E011-2FF6-C1C803FEF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082F4F-F99B-8786-FDE2-B9774C472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C68FB-DC2E-F7D4-566E-48D4F83B3580}"/>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F2E3E32A-7827-93E8-4ECB-9EA39A17C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ED38F-9DD7-57D4-17CA-3F57C6616B54}"/>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912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30D42-1B62-2E3F-1DD9-07862FBDA2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5F85B-2E22-DC3D-71BB-5A9C9AEDC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CAD72-1A41-73EF-9840-9D8695FDF431}"/>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228CD37E-CB0C-5CBE-B9E4-E5B7E82FC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8DAAC-A88C-04C2-3ECB-38E86B0638E2}"/>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2905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A968-5ACB-2950-ED37-D07B775AB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9DEB2-8391-B224-F368-939C57C53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A1C6-13B9-0CF1-6A37-AC95D9FEC75C}"/>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9E35C8CA-B80A-1770-D7D6-4E70C535C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F0A0-6B2C-1639-6986-0D78AC7D1FA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9969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7D6F-81CE-509C-8B2A-1C4F4913D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3CCC0-CCDB-497A-612F-5AE072B02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2881C-3316-41C9-2794-44F3B050A2C9}"/>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35D8B13C-BB52-4F20-6D86-F488B7DDF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7DE1A-53DD-0ED9-5E54-17B3F594E607}"/>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123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F534-AB35-9876-D9DA-19AE704EB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896AF-966E-6D89-0184-B085DB701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4720A-B92A-C07C-0138-A0C13BCC9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F0047-CF07-0378-7F19-D613D88F0519}"/>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1A5669B0-356A-F462-697F-65C609221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0E6CD-06A1-548A-E7CC-3148CBCA56C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51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AF83-4531-67E1-98C9-93D9829A9A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E5799-06B3-66F8-CC14-A350122C6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C52DD-CD8F-3A11-223B-2128D4899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B8D71-E7EC-1D02-87F7-254C7AC15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F2F3DD-C145-0CA8-19CF-212273FBB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CFF7A0-3F58-9714-5B36-2D1B7F88966D}"/>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a:extLst>
              <a:ext uri="{FF2B5EF4-FFF2-40B4-BE49-F238E27FC236}">
                <a16:creationId xmlns:a16="http://schemas.microsoft.com/office/drawing/2014/main" id="{A3508BE5-F70B-47A3-34CA-B71DECCD23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A3590B-523E-60C2-50C3-950A07F0F86F}"/>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0465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E4D8-F774-990E-B97C-809D65D63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CA4E7D-1410-878F-4416-7C461A7614F8}"/>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a:extLst>
              <a:ext uri="{FF2B5EF4-FFF2-40B4-BE49-F238E27FC236}">
                <a16:creationId xmlns:a16="http://schemas.microsoft.com/office/drawing/2014/main" id="{ECEDDFC7-3B83-FE34-38C2-46D922BF2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E0284C-1C71-E494-BF7D-3D0FF9B1F40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0977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5F9CA-A1D1-24A0-AF32-039F44858173}"/>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a:extLst>
              <a:ext uri="{FF2B5EF4-FFF2-40B4-BE49-F238E27FC236}">
                <a16:creationId xmlns:a16="http://schemas.microsoft.com/office/drawing/2014/main" id="{C53FD63F-33ED-4758-1829-51A4519D3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9A4F3-E840-E13D-4855-2007873D34C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6882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FB1B-A080-03A5-221C-A3F73897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41D7F-0088-2592-43D5-3D72DF4B7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4CF4F-1E4E-AFD5-299B-3C680A4DC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A1E5E-731D-66FD-1B02-BB8992750856}"/>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69EFC7DD-843E-E939-A063-8D2A8020B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E7DEC-A951-9440-0C24-1D18610850EE}"/>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6412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C6E5-A4FA-BB35-C5A2-139660F08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BF7320-B4C5-EC4C-A76D-E9CD7425F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AC5CA2-1C13-9AC4-DE7A-CEE2B1C7B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F5CA8-2B47-3B6E-8EC0-07EF7AC45FC6}"/>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5E28507C-B356-B403-0B45-EE8293C8D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E2D84-D228-E900-93C9-5A1684393576}"/>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205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FC0E7E-76A4-0379-E5F9-E56B32EF0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DB7577-989D-FDBE-C12D-D86034707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ABFF7-48DA-224A-0272-48300B290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BB2CC2D4-BD7D-BCEE-918B-710ADEC7F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67034A-49C4-BA0E-798B-6F3F1B840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7313018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:THAREENA SRI V</a:t>
            </a:r>
          </a:p>
          <a:p>
            <a:r>
              <a:rPr lang="en-US" sz="2400" dirty="0"/>
              <a:t>REGISTER NO      :322200034 (</a:t>
            </a:r>
            <a:r>
              <a:rPr lang="en-US" sz="2400" b="0" i="0" dirty="0">
                <a:solidFill>
                  <a:srgbClr val="000000"/>
                </a:solidFill>
                <a:effectLst/>
                <a:highlight>
                  <a:srgbClr val="F9FAFB"/>
                </a:highlight>
                <a:latin typeface="Plus Jakarta Display"/>
              </a:rPr>
              <a:t>asunm1353322200034)</a:t>
            </a:r>
          </a:p>
          <a:p>
            <a:r>
              <a:rPr lang="en-US" sz="2400" dirty="0"/>
              <a:t>DEPARTMENT     :B.COM HONOURS</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8794750" cy="723595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cs typeface="Trebuchet MS"/>
              </a:rPr>
              <a:t>DATA COLLECTION</a:t>
            </a:r>
          </a:p>
          <a:p>
            <a:pPr marL="469900" indent="-457200">
              <a:lnSpc>
                <a:spcPct val="100000"/>
              </a:lnSpc>
              <a:spcBef>
                <a:spcPts val="105"/>
              </a:spcBef>
              <a:buFont typeface="+mj-lt"/>
              <a:buAutoNum type="arabicPeriod"/>
            </a:pPr>
            <a:r>
              <a:rPr lang="en-IN" sz="2400" b="1" spc="5" dirty="0">
                <a:cs typeface="Trebuchet MS"/>
              </a:rPr>
              <a:t>Collected or downloaded data from </a:t>
            </a:r>
            <a:r>
              <a:rPr lang="en-IN" sz="2400" b="1" spc="5" dirty="0" err="1">
                <a:cs typeface="Trebuchet MS"/>
              </a:rPr>
              <a:t>edunet</a:t>
            </a:r>
            <a:r>
              <a:rPr lang="en-IN" sz="2400" b="1" spc="5" dirty="0">
                <a:cs typeface="Trebuchet MS"/>
              </a:rPr>
              <a:t> dashboard</a:t>
            </a:r>
          </a:p>
          <a:p>
            <a:pPr marL="12700">
              <a:lnSpc>
                <a:spcPct val="100000"/>
              </a:lnSpc>
              <a:spcBef>
                <a:spcPts val="105"/>
              </a:spcBef>
            </a:pPr>
            <a:endParaRPr lang="en-IN" sz="2400" b="1" spc="5" dirty="0">
              <a:cs typeface="Trebuchet MS"/>
            </a:endParaRPr>
          </a:p>
          <a:p>
            <a:pPr marL="12700">
              <a:lnSpc>
                <a:spcPct val="100000"/>
              </a:lnSpc>
              <a:spcBef>
                <a:spcPts val="105"/>
              </a:spcBef>
            </a:pPr>
            <a:r>
              <a:rPr lang="en-IN" sz="2400" b="1" spc="5" dirty="0">
                <a:cs typeface="Trebuchet MS"/>
              </a:rPr>
              <a:t>FEATURE COLLECTION</a:t>
            </a:r>
          </a:p>
          <a:p>
            <a:pPr marL="469900" indent="-457200">
              <a:lnSpc>
                <a:spcPct val="100000"/>
              </a:lnSpc>
              <a:spcBef>
                <a:spcPts val="105"/>
              </a:spcBef>
              <a:buFont typeface="+mj-lt"/>
              <a:buAutoNum type="arabicPeriod"/>
            </a:pPr>
            <a:r>
              <a:rPr lang="en-IN" sz="2400" b="1" spc="5" dirty="0">
                <a:cs typeface="Trebuchet MS"/>
              </a:rPr>
              <a:t>There were totally 26 features.</a:t>
            </a:r>
          </a:p>
          <a:p>
            <a:pPr marL="469900" indent="-457200">
              <a:lnSpc>
                <a:spcPct val="100000"/>
              </a:lnSpc>
              <a:spcBef>
                <a:spcPts val="105"/>
              </a:spcBef>
              <a:buFont typeface="+mj-lt"/>
              <a:buAutoNum type="arabicPeriod"/>
            </a:pPr>
            <a:r>
              <a:rPr lang="en-IN" sz="2400" b="1" spc="5" dirty="0">
                <a:cs typeface="Trebuchet MS"/>
              </a:rPr>
              <a:t>Only 9 features were considered.</a:t>
            </a:r>
          </a:p>
          <a:p>
            <a:pPr marL="12700">
              <a:lnSpc>
                <a:spcPct val="100000"/>
              </a:lnSpc>
              <a:spcBef>
                <a:spcPts val="105"/>
              </a:spcBef>
            </a:pPr>
            <a:endParaRPr lang="en-IN" sz="2400" b="1" spc="5" dirty="0">
              <a:cs typeface="Trebuchet MS"/>
            </a:endParaRPr>
          </a:p>
          <a:p>
            <a:pPr marL="12700">
              <a:lnSpc>
                <a:spcPct val="100000"/>
              </a:lnSpc>
              <a:spcBef>
                <a:spcPts val="105"/>
              </a:spcBef>
            </a:pPr>
            <a:r>
              <a:rPr lang="en-IN" sz="2400" b="1" spc="5" dirty="0">
                <a:cs typeface="Trebuchet MS"/>
              </a:rPr>
              <a:t>DATA CLEANING</a:t>
            </a:r>
          </a:p>
          <a:p>
            <a:pPr marL="469900" indent="-457200">
              <a:lnSpc>
                <a:spcPct val="100000"/>
              </a:lnSpc>
              <a:spcBef>
                <a:spcPts val="105"/>
              </a:spcBef>
              <a:buFont typeface="+mj-lt"/>
              <a:buAutoNum type="arabicPeriod"/>
            </a:pPr>
            <a:r>
              <a:rPr lang="en-IN" sz="2400" b="1" spc="5" dirty="0">
                <a:cs typeface="Trebuchet MS"/>
              </a:rPr>
              <a:t>Conditional formatting used to highlight the missing entries.</a:t>
            </a:r>
          </a:p>
          <a:p>
            <a:pPr marL="469900" indent="-457200">
              <a:lnSpc>
                <a:spcPct val="100000"/>
              </a:lnSpc>
              <a:spcBef>
                <a:spcPts val="105"/>
              </a:spcBef>
              <a:buFont typeface="+mj-lt"/>
              <a:buAutoNum type="arabicPeriod"/>
            </a:pPr>
            <a:r>
              <a:rPr lang="en-IN" sz="2400" b="1" spc="5" dirty="0">
                <a:cs typeface="Trebuchet MS"/>
              </a:rPr>
              <a:t>Filter is used to remove the entries.</a:t>
            </a:r>
          </a:p>
          <a:p>
            <a:pPr marL="12700">
              <a:lnSpc>
                <a:spcPct val="100000"/>
              </a:lnSpc>
              <a:spcBef>
                <a:spcPts val="105"/>
              </a:spcBef>
            </a:pPr>
            <a:endParaRPr lang="en-IN" sz="2400" b="1" spc="5" dirty="0">
              <a:cs typeface="Trebuchet MS"/>
            </a:endParaRPr>
          </a:p>
          <a:p>
            <a:pPr marL="12700">
              <a:lnSpc>
                <a:spcPct val="100000"/>
              </a:lnSpc>
              <a:spcBef>
                <a:spcPts val="105"/>
              </a:spcBef>
            </a:pPr>
            <a:r>
              <a:rPr lang="en-IN" sz="2400" b="1" spc="5" dirty="0">
                <a:cs typeface="Trebuchet MS"/>
              </a:rPr>
              <a:t>PERFORMANCE LEVEL</a:t>
            </a:r>
          </a:p>
          <a:p>
            <a:pPr marL="469900" indent="-457200">
              <a:lnSpc>
                <a:spcPct val="100000"/>
              </a:lnSpc>
              <a:spcBef>
                <a:spcPts val="105"/>
              </a:spcBef>
              <a:buFont typeface="+mj-lt"/>
              <a:buAutoNum type="arabicPeriod"/>
            </a:pPr>
            <a:r>
              <a:rPr lang="en-IN" sz="2400" b="1" spc="5" dirty="0">
                <a:cs typeface="Trebuchet MS"/>
              </a:rPr>
              <a:t>With the help of employee ratings, the performance level of the </a:t>
            </a:r>
          </a:p>
          <a:p>
            <a:pPr marL="469900" indent="-457200">
              <a:lnSpc>
                <a:spcPct val="100000"/>
              </a:lnSpc>
              <a:spcBef>
                <a:spcPts val="105"/>
              </a:spcBef>
              <a:buFont typeface="+mj-lt"/>
              <a:buAutoNum type="arabicPeriod"/>
            </a:pPr>
            <a:endParaRPr lang="en-IN" sz="2400" b="1" spc="5" dirty="0">
              <a:cs typeface="Trebuchet MS"/>
            </a:endParaRPr>
          </a:p>
          <a:p>
            <a:pPr marL="469900" indent="-457200">
              <a:lnSpc>
                <a:spcPct val="100000"/>
              </a:lnSpc>
              <a:spcBef>
                <a:spcPts val="105"/>
              </a:spcBef>
              <a:buFont typeface="+mj-lt"/>
              <a:buAutoNum type="arabicPeriod"/>
            </a:pPr>
            <a:endParaRPr sz="2400"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6071-D045-40BD-7E17-709E3046BA4D}"/>
              </a:ext>
            </a:extLst>
          </p:cNvPr>
          <p:cNvSpPr>
            <a:spLocks noGrp="1"/>
          </p:cNvSpPr>
          <p:nvPr>
            <p:ph type="title"/>
          </p:nvPr>
        </p:nvSpPr>
        <p:spPr>
          <a:xfrm>
            <a:off x="755332" y="2057400"/>
            <a:ext cx="10681335" cy="3323987"/>
          </a:xfrm>
        </p:spPr>
        <p:txBody>
          <a:bodyPr/>
          <a:lstStyle/>
          <a:p>
            <a:r>
              <a:rPr lang="en-US" sz="2400" b="1" dirty="0">
                <a:latin typeface="+mn-lt"/>
              </a:rPr>
              <a:t>Employees was calculated by the use of formula of =IFS(Z8&gt;=5,"VERY HIGH",Z8&gt;=4,"HIGH",Z8&gt;=3,"MED",TRUE,"LOW")</a:t>
            </a:r>
            <a:br>
              <a:rPr lang="en-US" sz="2400" b="1" dirty="0">
                <a:latin typeface="+mn-lt"/>
              </a:rPr>
            </a:br>
            <a:br>
              <a:rPr lang="en-US" sz="2400" b="1" dirty="0">
                <a:latin typeface="+mn-lt"/>
              </a:rPr>
            </a:br>
            <a:r>
              <a:rPr lang="en-US" sz="2400" b="1" dirty="0">
                <a:latin typeface="+mn-lt"/>
              </a:rPr>
              <a:t>SUMMARY</a:t>
            </a:r>
            <a:br>
              <a:rPr lang="en-US" sz="2400" b="1" dirty="0">
                <a:latin typeface="+mn-lt"/>
              </a:rPr>
            </a:br>
            <a:r>
              <a:rPr lang="en-US" sz="2400" b="1" dirty="0">
                <a:latin typeface="+mn-lt"/>
              </a:rPr>
              <a:t>pivot table is used</a:t>
            </a:r>
            <a:br>
              <a:rPr lang="en-US" sz="2400" b="1" dirty="0">
                <a:latin typeface="+mn-lt"/>
              </a:rPr>
            </a:br>
            <a:r>
              <a:rPr lang="en-US" sz="2400" b="1" dirty="0">
                <a:latin typeface="+mn-lt"/>
              </a:rPr>
              <a:t>graph and charts are used for data </a:t>
            </a:r>
            <a:r>
              <a:rPr lang="en-US" sz="2400" b="1" dirty="0" err="1">
                <a:latin typeface="+mn-lt"/>
              </a:rPr>
              <a:t>visualisation</a:t>
            </a:r>
            <a:br>
              <a:rPr lang="en-US" sz="2400" b="1" dirty="0">
                <a:latin typeface="+mn-lt"/>
              </a:rPr>
            </a:br>
            <a:br>
              <a:rPr lang="en-US" sz="2400" b="1" dirty="0">
                <a:latin typeface="+mn-lt"/>
              </a:rPr>
            </a:br>
            <a:endParaRPr lang="en-US" dirty="0"/>
          </a:p>
        </p:txBody>
      </p:sp>
    </p:spTree>
    <p:extLst>
      <p:ext uri="{BB962C8B-B14F-4D97-AF65-F5344CB8AC3E}">
        <p14:creationId xmlns:p14="http://schemas.microsoft.com/office/powerpoint/2010/main" val="5347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B53B9B0D-E841-E966-E703-511719BA2B6E}"/>
              </a:ext>
            </a:extLst>
          </p:cNvPr>
          <p:cNvGraphicFramePr>
            <a:graphicFrameLocks/>
          </p:cNvGraphicFramePr>
          <p:nvPr>
            <p:extLst>
              <p:ext uri="{D42A27DB-BD31-4B8C-83A1-F6EECF244321}">
                <p14:modId xmlns:p14="http://schemas.microsoft.com/office/powerpoint/2010/main" val="3956212095"/>
              </p:ext>
            </p:extLst>
          </p:nvPr>
        </p:nvGraphicFramePr>
        <p:xfrm>
          <a:off x="609600" y="1577340"/>
          <a:ext cx="9829800" cy="47472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53B9B0D-E841-E966-E703-511719BA2B6E}"/>
              </a:ext>
            </a:extLst>
          </p:cNvPr>
          <p:cNvGraphicFramePr>
            <a:graphicFrameLocks/>
          </p:cNvGraphicFramePr>
          <p:nvPr>
            <p:extLst>
              <p:ext uri="{D42A27DB-BD31-4B8C-83A1-F6EECF244321}">
                <p14:modId xmlns:p14="http://schemas.microsoft.com/office/powerpoint/2010/main" val="328837648"/>
              </p:ext>
            </p:extLst>
          </p:nvPr>
        </p:nvGraphicFramePr>
        <p:xfrm>
          <a:off x="228600" y="1676400"/>
          <a:ext cx="6172200" cy="449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3C66A3B6-DF5A-21FF-7327-9EBC3EDF4D25}"/>
              </a:ext>
            </a:extLst>
          </p:cNvPr>
          <p:cNvGraphicFramePr>
            <a:graphicFrameLocks noGrp="1"/>
          </p:cNvGraphicFramePr>
          <p:nvPr>
            <p:extLst>
              <p:ext uri="{D42A27DB-BD31-4B8C-83A1-F6EECF244321}">
                <p14:modId xmlns:p14="http://schemas.microsoft.com/office/powerpoint/2010/main" val="117639274"/>
              </p:ext>
            </p:extLst>
          </p:nvPr>
        </p:nvGraphicFramePr>
        <p:xfrm>
          <a:off x="6705600" y="2819400"/>
          <a:ext cx="5257800" cy="2270760"/>
        </p:xfrm>
        <a:graphic>
          <a:graphicData uri="http://schemas.openxmlformats.org/drawingml/2006/table">
            <a:tbl>
              <a:tblPr/>
              <a:tblGrid>
                <a:gridCol w="1077544">
                  <a:extLst>
                    <a:ext uri="{9D8B030D-6E8A-4147-A177-3AD203B41FA5}">
                      <a16:colId xmlns:a16="http://schemas.microsoft.com/office/drawing/2014/main" val="212065013"/>
                    </a:ext>
                  </a:extLst>
                </a:gridCol>
                <a:gridCol w="962911">
                  <a:extLst>
                    <a:ext uri="{9D8B030D-6E8A-4147-A177-3AD203B41FA5}">
                      <a16:colId xmlns:a16="http://schemas.microsoft.com/office/drawing/2014/main" val="1984438008"/>
                    </a:ext>
                  </a:extLst>
                </a:gridCol>
                <a:gridCol w="309507">
                  <a:extLst>
                    <a:ext uri="{9D8B030D-6E8A-4147-A177-3AD203B41FA5}">
                      <a16:colId xmlns:a16="http://schemas.microsoft.com/office/drawing/2014/main" val="3547739119"/>
                    </a:ext>
                  </a:extLst>
                </a:gridCol>
                <a:gridCol w="309507">
                  <a:extLst>
                    <a:ext uri="{9D8B030D-6E8A-4147-A177-3AD203B41FA5}">
                      <a16:colId xmlns:a16="http://schemas.microsoft.com/office/drawing/2014/main" val="2422808079"/>
                    </a:ext>
                  </a:extLst>
                </a:gridCol>
                <a:gridCol w="619014">
                  <a:extLst>
                    <a:ext uri="{9D8B030D-6E8A-4147-A177-3AD203B41FA5}">
                      <a16:colId xmlns:a16="http://schemas.microsoft.com/office/drawing/2014/main" val="1756224341"/>
                    </a:ext>
                  </a:extLst>
                </a:gridCol>
                <a:gridCol w="1979317">
                  <a:extLst>
                    <a:ext uri="{9D8B030D-6E8A-4147-A177-3AD203B41FA5}">
                      <a16:colId xmlns:a16="http://schemas.microsoft.com/office/drawing/2014/main" val="2708395784"/>
                    </a:ext>
                  </a:extLst>
                </a:gridCol>
              </a:tblGrid>
              <a:tr h="0">
                <a:tc>
                  <a:txBody>
                    <a:bodyPr/>
                    <a:lstStyle/>
                    <a:p>
                      <a:pPr algn="l" fontAlgn="b"/>
                      <a:r>
                        <a:rPr lang="en-US" sz="1100" b="1" i="0" u="none" strike="noStrike">
                          <a:solidFill>
                            <a:srgbClr val="000000"/>
                          </a:solidFill>
                          <a:effectLst/>
                          <a:highlight>
                            <a:srgbClr val="D9E1F2"/>
                          </a:highligh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LOW</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MED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VERY 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050250"/>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BPC</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30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3877129597"/>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CCDR</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6</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22</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22</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55</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3030786101"/>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EW</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4</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14</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29</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7</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54</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369402767"/>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MSC</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4</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12</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41</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59</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4114661848"/>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NEL</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6</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16</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27</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54</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1126751845"/>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PL</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8</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11</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20</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3</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42</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1022167246"/>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PYZ</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10</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15</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30</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6</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61</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4167304568"/>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SVG</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10</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13</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23</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7</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53</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711303479"/>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TNS</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7</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18</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20</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a:t>
                      </a:r>
                    </a:p>
                  </a:txBody>
                  <a:tcPr marL="7620" marR="7620" marT="7620" marB="0" anchor="b">
                    <a:lnL>
                      <a:noFill/>
                    </a:lnL>
                    <a:lnR>
                      <a:noFill/>
                    </a:lnR>
                    <a:lnT>
                      <a:noFill/>
                    </a:lnT>
                    <a:lnB>
                      <a:noFill/>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46</a:t>
                      </a:r>
                    </a:p>
                  </a:txBody>
                  <a:tcPr marL="7620" marR="7620" marT="7620" marB="0" anchor="b">
                    <a:lnL>
                      <a:noFill/>
                    </a:lnL>
                    <a:lnR>
                      <a:noFill/>
                    </a:lnR>
                    <a:lnT>
                      <a:noFill/>
                    </a:lnT>
                    <a:lnB>
                      <a:noFill/>
                    </a:lnB>
                    <a:solidFill>
                      <a:srgbClr val="BDD7EE"/>
                    </a:solidFill>
                  </a:tcPr>
                </a:tc>
                <a:extLst>
                  <a:ext uri="{0D108BD9-81ED-4DB2-BD59-A6C34878D82A}">
                    <a16:rowId xmlns:a16="http://schemas.microsoft.com/office/drawing/2014/main" val="4236865174"/>
                  </a:ext>
                </a:extLst>
              </a:tr>
              <a:tr h="152489">
                <a:tc>
                  <a:txBody>
                    <a:bodyPr/>
                    <a:lstStyle/>
                    <a:p>
                      <a:pPr algn="l" fontAlgn="b"/>
                      <a:r>
                        <a:rPr lang="en-US" sz="1100" b="0" i="0" u="none" strike="noStrike">
                          <a:solidFill>
                            <a:srgbClr val="000000"/>
                          </a:solidFill>
                          <a:effectLst/>
                          <a:highlight>
                            <a:srgbClr val="BDD7EE"/>
                          </a:highlight>
                          <a:latin typeface="Calibri" panose="020F0502020204030204" pitchFamily="34" charset="0"/>
                        </a:rPr>
                        <a:t>WBL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11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tc>
                  <a:txBody>
                    <a:bodyPr/>
                    <a:lstStyle/>
                    <a:p>
                      <a:pPr algn="r" fontAlgn="b"/>
                      <a:r>
                        <a:rPr lang="en-US" sz="1100" b="0" i="0" u="none" strike="noStrike">
                          <a:solidFill>
                            <a:srgbClr val="000000"/>
                          </a:solidFill>
                          <a:effectLst/>
                          <a:highlight>
                            <a:srgbClr val="BDD7EE"/>
                          </a:highlight>
                          <a:latin typeface="Calibri" panose="020F0502020204030204" pitchFamily="34" charset="0"/>
                        </a:rPr>
                        <a:t>53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BDD7EE"/>
                    </a:solidFill>
                  </a:tcPr>
                </a:tc>
                <a:extLst>
                  <a:ext uri="{0D108BD9-81ED-4DB2-BD59-A6C34878D82A}">
                    <a16:rowId xmlns:a16="http://schemas.microsoft.com/office/drawing/2014/main" val="4170359841"/>
                  </a:ext>
                </a:extLst>
              </a:tr>
              <a:tr h="152489">
                <a:tc>
                  <a:txBody>
                    <a:bodyPr/>
                    <a:lstStyle/>
                    <a:p>
                      <a:pPr algn="l" fontAlgn="b"/>
                      <a:r>
                        <a:rPr lang="en-US"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72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145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270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highlight>
                            <a:srgbClr val="D9E1F2"/>
                          </a:highlight>
                          <a:latin typeface="Calibri" panose="020F0502020204030204" pitchFamily="34" charset="0"/>
                        </a:rPr>
                        <a:t>47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highlight>
                            <a:srgbClr val="D9E1F2"/>
                          </a:highlight>
                          <a:latin typeface="Calibri" panose="020F0502020204030204" pitchFamily="34" charset="0"/>
                        </a:rPr>
                        <a:t>534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968315240"/>
                  </a:ext>
                </a:extLst>
              </a:tr>
            </a:tbl>
          </a:graphicData>
        </a:graphic>
      </p:graphicFrame>
    </p:spTree>
    <p:extLst>
      <p:ext uri="{BB962C8B-B14F-4D97-AF65-F5344CB8AC3E}">
        <p14:creationId xmlns:p14="http://schemas.microsoft.com/office/powerpoint/2010/main" val="87715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8C2ED7-EB14-FBBF-C4AD-969D0F689951}"/>
              </a:ext>
            </a:extLst>
          </p:cNvPr>
          <p:cNvSpPr>
            <a:spLocks noGrp="1"/>
          </p:cNvSpPr>
          <p:nvPr>
            <p:ph idx="1"/>
          </p:nvPr>
        </p:nvSpPr>
        <p:spPr>
          <a:xfrm>
            <a:off x="609600" y="1577340"/>
            <a:ext cx="9144000" cy="1846659"/>
          </a:xfrm>
        </p:spPr>
        <p:txBody>
          <a:bodyPr>
            <a:normAutofit fontScale="92500" lnSpcReduction="20000"/>
          </a:bodyPr>
          <a:lstStyle/>
          <a:p>
            <a:pPr marL="342900" indent="-342900">
              <a:buFont typeface="Arial" panose="020B0604020202020204" pitchFamily="34" charset="0"/>
              <a:buChar char="•"/>
            </a:pPr>
            <a:r>
              <a:rPr lang="en-US" sz="2400" dirty="0"/>
              <a:t>While comparing the performance of the employee, it is found that the majority of the employees are the moderately performing employees.</a:t>
            </a:r>
          </a:p>
          <a:p>
            <a:pPr marL="342900" indent="-342900">
              <a:buFont typeface="Arial" panose="020B0604020202020204" pitchFamily="34" charset="0"/>
              <a:buChar char="•"/>
            </a:pPr>
            <a:r>
              <a:rPr lang="en-US" sz="2400" dirty="0"/>
              <a:t>Then sincerely performing employees are comparatively low.</a:t>
            </a:r>
          </a:p>
          <a:p>
            <a:pPr marL="342900" indent="-342900">
              <a:buFont typeface="Arial" panose="020B0604020202020204" pitchFamily="34" charset="0"/>
              <a:buChar char="•"/>
            </a:pPr>
            <a:r>
              <a:rPr lang="en-US" sz="2400" dirty="0"/>
              <a:t>We want to motivate the moderately performing employees by giving them different levels of tasks and providing increments in order to achieve the organizational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718017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br>
              <a:rPr lang="en-US" sz="4250" spc="10" dirty="0"/>
            </a:br>
            <a:r>
              <a:rPr lang="en-US" sz="2400" spc="10" dirty="0">
                <a:latin typeface="Calibri" panose="020F0502020204030204" pitchFamily="34" charset="0"/>
                <a:ea typeface="Calibri" panose="020F0502020204030204" pitchFamily="34" charset="0"/>
                <a:cs typeface="Calibri" panose="020F0502020204030204" pitchFamily="34" charset="0"/>
              </a:rPr>
              <a:t>The purpose of employee performance analysis is to track the employee growth as well as organization growth then to make note of their achievement, tracking their performance, motivating all the employees to do in a more efficient way, also encouraging them by providing them incentives and promotions</a:t>
            </a:r>
            <a:br>
              <a:rPr lang="en-IN" sz="4250" spc="10" dirty="0"/>
            </a:br>
            <a:br>
              <a:rPr lang="en-IN" sz="4250" spc="10" dirty="0"/>
            </a:br>
            <a:br>
              <a:rPr lang="en-IN" sz="4250" spc="10" dirty="0"/>
            </a:br>
            <a:br>
              <a:rPr lang="en-IN"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685800"/>
            <a:ext cx="7477125" cy="6041397"/>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2400" spc="-20" dirty="0">
                <a:latin typeface="+mj-lt"/>
              </a:rPr>
              <a:t>Employee data analysis is the process of gathering, analysing  and interpreting data about employee to  improve decision making, productivity, performance and the work place environment.</a:t>
            </a:r>
            <a:br>
              <a:rPr lang="en-IN" sz="2400" spc="-20" dirty="0">
                <a:latin typeface="+mj-lt"/>
              </a:rPr>
            </a:br>
            <a:br>
              <a:rPr lang="en-IN" sz="2400" spc="-20" dirty="0">
                <a:latin typeface="+mj-lt"/>
              </a:rPr>
            </a:br>
            <a:r>
              <a:rPr lang="en-IN" sz="2400" spc="-20" dirty="0">
                <a:latin typeface="+mj-lt"/>
              </a:rPr>
              <a:t>It involves using data analysis tools and metrics to measure and improve work force performance.</a:t>
            </a:r>
            <a:br>
              <a:rPr lang="en-IN" sz="2400" spc="-20" dirty="0">
                <a:latin typeface="+mj-lt"/>
              </a:rPr>
            </a:br>
            <a:br>
              <a:rPr lang="en-IN" sz="2400" spc="-20" dirty="0">
                <a:latin typeface="+mj-lt"/>
              </a:rPr>
            </a:br>
            <a:r>
              <a:rPr lang="en-IN" sz="2400" spc="-20" dirty="0">
                <a:latin typeface="+mj-lt"/>
              </a:rPr>
              <a:t>It involves the step of analysing the performance of employees by various factors like gender, performance score, ratings, achievement, etc.</a:t>
            </a:r>
            <a:br>
              <a:rPr lang="en-IN" sz="2400" spc="-20" dirty="0">
                <a:latin typeface="+mj-lt"/>
              </a:rPr>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7453" y="1524000"/>
            <a:ext cx="7377748" cy="56797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400" spc="5" dirty="0">
                <a:latin typeface="+mn-lt"/>
              </a:rPr>
              <a:t>Manager</a:t>
            </a:r>
            <a:br>
              <a:rPr lang="en-IN" sz="2400" spc="5" dirty="0">
                <a:latin typeface="+mn-lt"/>
              </a:rPr>
            </a:br>
            <a:r>
              <a:rPr lang="en-IN" sz="2400" spc="5" dirty="0">
                <a:latin typeface="+mn-lt"/>
              </a:rPr>
              <a:t>Employees</a:t>
            </a:r>
            <a:br>
              <a:rPr lang="en-IN" sz="2400" spc="5" dirty="0">
                <a:latin typeface="+mn-lt"/>
              </a:rPr>
            </a:br>
            <a:r>
              <a:rPr lang="en-IN" sz="2400" spc="5" dirty="0">
                <a:latin typeface="+mn-lt"/>
              </a:rPr>
              <a:t>Employer</a:t>
            </a:r>
            <a:br>
              <a:rPr lang="en-IN" sz="2400" spc="5" dirty="0">
                <a:latin typeface="+mn-lt"/>
              </a:rPr>
            </a:br>
            <a:r>
              <a:rPr lang="en-IN" sz="2400" spc="5" dirty="0">
                <a:latin typeface="+mn-lt"/>
              </a:rPr>
              <a:t>Clerk,</a:t>
            </a:r>
            <a:br>
              <a:rPr lang="en-IN" sz="2400" spc="5" dirty="0">
                <a:latin typeface="+mn-lt"/>
              </a:rPr>
            </a:br>
            <a:br>
              <a:rPr lang="en-IN" sz="2400" spc="5" dirty="0">
                <a:latin typeface="+mn-lt"/>
              </a:rPr>
            </a:br>
            <a:r>
              <a:rPr lang="en-IN" sz="2400" spc="5" dirty="0">
                <a:latin typeface="+mn-lt"/>
              </a:rPr>
              <a:t>are the end users</a:t>
            </a:r>
            <a:br>
              <a:rPr lang="en-IN" sz="2400" spc="5" dirty="0">
                <a:latin typeface="+mn-lt"/>
              </a:rPr>
            </a:br>
            <a:br>
              <a:rPr lang="en-IN" sz="3200" spc="5" dirty="0"/>
            </a:br>
            <a:br>
              <a:rPr lang="en-US" sz="3200" spc="5" dirty="0"/>
            </a:b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7530" y="467612"/>
            <a:ext cx="7197090" cy="5922775"/>
          </a:xfrm>
          <a:prstGeom prst="rect">
            <a:avLst/>
          </a:prstGeom>
        </p:spPr>
        <p:txBody>
          <a:bodyPr vert="horz" wrap="square" lIns="0" tIns="13335" rIns="0" bIns="0" rtlCol="0">
            <a:spAutoFit/>
          </a:bodyPr>
          <a:lstStyle/>
          <a:p>
            <a:pPr marL="12700" algn="just">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2400" dirty="0">
                <a:latin typeface="+mn-lt"/>
              </a:rPr>
              <a:t>conditional formatting used here to highlight the missing entries then the filter is used to remove the missing entries. </a:t>
            </a:r>
            <a:br>
              <a:rPr lang="en-IN" sz="2400" dirty="0">
                <a:latin typeface="+mn-lt"/>
              </a:rPr>
            </a:br>
            <a:br>
              <a:rPr lang="en-IN" sz="2400" dirty="0">
                <a:latin typeface="+mn-lt"/>
              </a:rPr>
            </a:br>
            <a:r>
              <a:rPr lang="en-IN" sz="2400" dirty="0">
                <a:latin typeface="+mn-lt"/>
              </a:rPr>
              <a:t>The formula used is IFS to calculate employee performance level.</a:t>
            </a:r>
            <a:br>
              <a:rPr lang="en-IN" sz="2400" dirty="0">
                <a:latin typeface="+mn-lt"/>
              </a:rPr>
            </a:br>
            <a:br>
              <a:rPr lang="en-IN" sz="2400" dirty="0">
                <a:latin typeface="+mn-lt"/>
              </a:rPr>
            </a:br>
            <a:r>
              <a:rPr lang="en-IN" sz="2400" dirty="0">
                <a:latin typeface="+mn-lt"/>
              </a:rPr>
              <a:t>Pivot table is used for showing the summary.</a:t>
            </a:r>
            <a:br>
              <a:rPr lang="en-IN" sz="2400" dirty="0">
                <a:latin typeface="+mn-lt"/>
              </a:rPr>
            </a:br>
            <a:r>
              <a:rPr lang="en-IN" sz="2400" dirty="0">
                <a:latin typeface="+mn-lt"/>
              </a:rPr>
              <a:t> </a:t>
            </a:r>
            <a:br>
              <a:rPr lang="en-IN" sz="2400" dirty="0">
                <a:latin typeface="+mn-lt"/>
              </a:rPr>
            </a:br>
            <a:r>
              <a:rPr lang="en-IN" sz="2400" dirty="0">
                <a:latin typeface="+mn-lt"/>
              </a:rPr>
              <a:t>the graph and chart used for data visualisation.</a:t>
            </a:r>
            <a:br>
              <a:rPr lang="en-IN" sz="2400" dirty="0">
                <a:latin typeface="+mn-lt"/>
              </a:rPr>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t>Dataset Description</a:t>
            </a:r>
            <a:br>
              <a:rPr lang="en-IN" dirty="0"/>
            </a:br>
            <a:br>
              <a:rPr lang="en-IN" dirty="0"/>
            </a:br>
            <a:r>
              <a:rPr lang="en-IN" sz="2400" dirty="0">
                <a:latin typeface="+mn-lt"/>
              </a:rPr>
              <a:t>first step is to download the employee data set from the </a:t>
            </a:r>
            <a:r>
              <a:rPr lang="en-IN" sz="2400" dirty="0" err="1">
                <a:latin typeface="+mn-lt"/>
              </a:rPr>
              <a:t>Edunet</a:t>
            </a:r>
            <a:r>
              <a:rPr lang="en-IN" sz="2400" dirty="0">
                <a:latin typeface="+mn-lt"/>
              </a:rPr>
              <a:t> dashboard.</a:t>
            </a:r>
            <a:br>
              <a:rPr lang="en-IN" sz="2400" dirty="0">
                <a:latin typeface="+mn-lt"/>
              </a:rPr>
            </a:br>
            <a:br>
              <a:rPr lang="en-IN" sz="2400" dirty="0">
                <a:latin typeface="+mn-lt"/>
              </a:rPr>
            </a:br>
            <a:r>
              <a:rPr lang="en-IN" sz="2400" dirty="0">
                <a:latin typeface="+mn-lt"/>
              </a:rPr>
              <a:t>Then there were 26 features. Only 9 features were considered.</a:t>
            </a:r>
            <a:br>
              <a:rPr lang="en-IN" sz="2400" dirty="0">
                <a:latin typeface="+mn-lt"/>
              </a:rPr>
            </a:br>
            <a:br>
              <a:rPr lang="en-IN" sz="2400" dirty="0">
                <a:latin typeface="+mn-lt"/>
              </a:rPr>
            </a:br>
            <a:r>
              <a:rPr lang="en-IN" sz="2400" dirty="0">
                <a:latin typeface="+mn-lt"/>
              </a:rPr>
              <a:t>Those 9 features were employee id, their first and last name, business unit, employees status, their type, classifications, their gender, performance score and ratings.</a:t>
            </a:r>
            <a:br>
              <a:rPr lang="en-IN" sz="2400" dirty="0">
                <a:latin typeface="+mn-lt"/>
              </a:rPr>
            </a:br>
            <a:br>
              <a:rPr lang="en-IN" sz="2400" dirty="0">
                <a:latin typeface="+mn-lt"/>
              </a:rPr>
            </a:br>
            <a:r>
              <a:rPr lang="en-IN" sz="2400" dirty="0">
                <a:latin typeface="+mn-lt"/>
              </a:rPr>
              <a:t>Pivot table was also used to know about the summary of the employee performance analysis data.</a:t>
            </a:r>
            <a:br>
              <a:rPr lang="en-IN" sz="2400" dirty="0">
                <a:latin typeface="+mn-lt"/>
              </a:rPr>
            </a:br>
            <a:br>
              <a:rPr lang="en-IN" sz="2400" dirty="0">
                <a:latin typeface="+mn-lt"/>
              </a:rPr>
            </a:br>
            <a:r>
              <a:rPr lang="en-IN" sz="2400" dirty="0">
                <a:latin typeface="+mn-lt"/>
              </a:rPr>
              <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343275" y="1038225"/>
            <a:ext cx="6705600" cy="3456074"/>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IN" sz="4250" spc="20" dirty="0"/>
            </a:br>
            <a:r>
              <a:rPr lang="en-IN" sz="2400" spc="20" dirty="0">
                <a:latin typeface="+mn-lt"/>
              </a:rPr>
              <a:t>With the help of the employee ratings and performance level of an employee was calculated by using the formula </a:t>
            </a:r>
            <a:r>
              <a:rPr lang="en-US" sz="2400" spc="20" dirty="0">
                <a:latin typeface="+mn-lt"/>
              </a:rPr>
              <a:t>=IFS(Z8&gt;=5,"VERY HIGH",Z8&gt;=4,"HIGH",Z8&gt;=3,"MED",TRUE,"LOW")</a:t>
            </a:r>
            <a:endParaRPr sz="2400" dirty="0">
              <a:latin typeface="+mn-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705</Words>
  <Application>Microsoft Office PowerPoint</Application>
  <PresentationFormat>Widescreen</PresentationFormat>
  <Paragraphs>132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Plus Jakarta Display</vt:lpstr>
      <vt:lpstr>Roboto</vt:lpstr>
      <vt:lpstr>Times New Roman</vt:lpstr>
      <vt:lpstr>Trebuchet MS</vt:lpstr>
      <vt:lpstr>Office Theme</vt:lpstr>
      <vt:lpstr>Employee Data Analysis using Excel  </vt:lpstr>
      <vt:lpstr>PROJECT TITLE</vt:lpstr>
      <vt:lpstr>AGENDA</vt:lpstr>
      <vt:lpstr>PROBLEM STATEMENT   The purpose of employee performance analysis is to track the employee growth as well as organization growth then to make note of their achievement, tracking their performance, motivating all the employees to do in a more efficient way, also encouraging them by providing them incentives and promotions    </vt:lpstr>
      <vt:lpstr>PROJECT OVERVIEW  Employee data analysis is the process of gathering, analysing  and interpreting data about employee to  improve decision making, productivity, performance and the work place environment.  It involves using data analysis tools and metrics to measure and improve work force performance.  It involves the step of analysing the performance of employees by various factors like gender, performance score, ratings, achievement, etc. </vt:lpstr>
      <vt:lpstr>WHO ARE THE END USERS?  Manager Employees Employer Clerk,  are the end users     </vt:lpstr>
      <vt:lpstr>OUR SOLUTION AND ITS VALUE PROPOSITION  conditional formatting used here to highlight the missing entries then the filter is used to remove the missing entries.   The formula used is IFS to calculate employee performance level.  Pivot table is used for showing the summary.   the graph and chart used for data visualisation. </vt:lpstr>
      <vt:lpstr>Dataset Description  first step is to download the employee data set from the Edunet dashboard.  Then there were 26 features. Only 9 features were considered.  Those 9 features were employee id, their first and last name, business unit, employees status, their type, classifications, their gender, performance score and ratings.  Pivot table was also used to know about the summary of the employee performance analysis data.   </vt:lpstr>
      <vt:lpstr>THE "WOW" IN OUR SOLUTION  With the help of the employee ratings and performance level of an employee was calculated by using the formula =IFS(Z8&gt;=5,"VERY HIGH",Z8&gt;=4,"HIGH",Z8&gt;=3,"MED",TRUE,"LOW")</vt:lpstr>
      <vt:lpstr>PowerPoint Presentation</vt:lpstr>
      <vt:lpstr>Employees was calculated by the use of formula of =IFS(Z8&gt;=5,"VERY HIGH",Z8&gt;=4,"HIGH",Z8&gt;=3,"MED",TRUE,"LOW")  SUMMARY pivot table is used graph and charts are used for data visualisation  </vt:lpstr>
      <vt:lpstr>RESULTS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THAREENA SRI</cp:lastModifiedBy>
  <cp:revision>14</cp:revision>
  <dcterms:created xsi:type="dcterms:W3CDTF">2024-03-29T15:07:22Z</dcterms:created>
  <dcterms:modified xsi:type="dcterms:W3CDTF">2024-08-28T17:15:16Z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