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notesMasterIdLst>
    <p:notesMasterId r:id="rId28"/>
  </p:notesMasterIdLst>
  <p:handoutMasterIdLst>
    <p:handoutMasterId r:id="rId29"/>
  </p:handoutMasterIdLst>
  <p:sldIdLst>
    <p:sldId id="257" r:id="rId2"/>
    <p:sldId id="298" r:id="rId3"/>
    <p:sldId id="299" r:id="rId4"/>
    <p:sldId id="300" r:id="rId5"/>
    <p:sldId id="301" r:id="rId6"/>
    <p:sldId id="303" r:id="rId7"/>
    <p:sldId id="313" r:id="rId8"/>
    <p:sldId id="312" r:id="rId9"/>
    <p:sldId id="316" r:id="rId10"/>
    <p:sldId id="315" r:id="rId11"/>
    <p:sldId id="356" r:id="rId12"/>
    <p:sldId id="355" r:id="rId13"/>
    <p:sldId id="339" r:id="rId14"/>
    <p:sldId id="317" r:id="rId15"/>
    <p:sldId id="342" r:id="rId16"/>
    <p:sldId id="343" r:id="rId17"/>
    <p:sldId id="344" r:id="rId18"/>
    <p:sldId id="32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6089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7178" autoAdjust="0"/>
  </p:normalViewPr>
  <p:slideViewPr>
    <p:cSldViewPr>
      <p:cViewPr>
        <p:scale>
          <a:sx n="70" d="100"/>
          <a:sy n="70" d="100"/>
        </p:scale>
        <p:origin x="-13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149" cy="478791"/>
          </a:xfrm>
          <a:prstGeom prst="rect">
            <a:avLst/>
          </a:prstGeom>
        </p:spPr>
        <p:txBody>
          <a:bodyPr vert="horz" wrap="square" lIns="96505" tIns="48252" rIns="96505" bIns="48252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767" y="0"/>
            <a:ext cx="3163149" cy="478791"/>
          </a:xfrm>
          <a:prstGeom prst="rect">
            <a:avLst/>
          </a:prstGeom>
        </p:spPr>
        <p:txBody>
          <a:bodyPr vert="horz" wrap="square" lIns="96505" tIns="48252" rIns="96505" bIns="48252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5194A86F-12DE-42AF-8828-39DAC9D64BA9}" type="datetimeFigureOut">
              <a:rPr lang="en-US"/>
              <a:pPr>
                <a:defRPr/>
              </a:pPr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8125"/>
            <a:ext cx="3163149" cy="478791"/>
          </a:xfrm>
          <a:prstGeom prst="rect">
            <a:avLst/>
          </a:prstGeom>
        </p:spPr>
        <p:txBody>
          <a:bodyPr vert="horz" wrap="square" lIns="96505" tIns="48252" rIns="96505" bIns="48252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767" y="9108125"/>
            <a:ext cx="3163149" cy="478791"/>
          </a:xfrm>
          <a:prstGeom prst="rect">
            <a:avLst/>
          </a:prstGeom>
        </p:spPr>
        <p:txBody>
          <a:bodyPr vert="horz" wrap="square" lIns="96505" tIns="48252" rIns="96505" bIns="48252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77FB4754-1B88-4B27-BFEB-80A446E404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4734" cy="47879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36182" y="0"/>
            <a:ext cx="3164734" cy="47879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10359BE8-AC99-476A-9549-A3C5E1B78353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4" tIns="45647" rIns="91294" bIns="4564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568" y="4554856"/>
            <a:ext cx="5841366" cy="4313873"/>
          </a:xfrm>
          <a:prstGeom prst="rect">
            <a:avLst/>
          </a:prstGeom>
        </p:spPr>
        <p:txBody>
          <a:bodyPr vert="horz" lIns="91294" tIns="45647" rIns="91294" bIns="4564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08125"/>
            <a:ext cx="3164734" cy="47879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36182" y="9108125"/>
            <a:ext cx="3164734" cy="47879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B264DCBB-815A-47F8-8923-6F8147D75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374C53-9678-4713-BF9E-6613E961F0CE}" type="slidenum">
              <a:rPr lang="en-US"/>
              <a:pPr/>
              <a:t>7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Input:</a:t>
            </a:r>
          </a:p>
          <a:p>
            <a:r>
              <a:rPr lang="en-US"/>
              <a:t> - Data requirements come in many formats</a:t>
            </a:r>
          </a:p>
          <a:p>
            <a:r>
              <a:rPr lang="en-US"/>
              <a:t> - Description of data needs</a:t>
            </a:r>
          </a:p>
          <a:p>
            <a:r>
              <a:rPr lang="en-US"/>
              <a:t> - Documentation of existing system</a:t>
            </a:r>
          </a:p>
          <a:p>
            <a:r>
              <a:rPr lang="en-US"/>
              <a:t> - Proposed forms and reports</a:t>
            </a:r>
          </a:p>
          <a:p>
            <a:r>
              <a:rPr lang="en-US"/>
              <a:t>Phases:</a:t>
            </a:r>
          </a:p>
          <a:p>
            <a:r>
              <a:rPr lang="en-US"/>
              <a:t> - Logical information content: Conceptual data modeling and logical database design</a:t>
            </a:r>
          </a:p>
          <a:p>
            <a:r>
              <a:rPr lang="en-US"/>
              <a:t> - Performance: distributed and physical db design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9A64608-773A-4B37-B56D-7FAD15D80D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F6A0D5C-7DC4-4B12-B500-D2B239484C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49EE78C-45F1-42D8-8296-42DD87B382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23B607F-9B25-4604-A8A2-1BC7D402C7F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95ED51C-C941-44DE-9626-48101A1E4B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0798BD3-9685-4E72-832B-FC10A0BF629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55742B5-BAAD-4BD8-9356-68CCAF8DE3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42369D4-917F-4F2A-AECB-9A6D81708E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654FECA-F072-4304-B5ED-25EA3EC937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4BD082D-2B86-4B96-9047-7EA8112818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2713157-843C-4597-88B8-D7C9FFA4FC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A7E02F6-5734-498E-B6F5-0156843578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629A0EE-17DE-4D13-8A55-C13370C7CC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pPr>
              <a:defRPr/>
            </a:pPr>
            <a:fld id="{03DBD511-E0AD-41BE-9E7A-CD6F875689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B9B20A1C-6359-406C-924D-9EA7FDD428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785786" y="1142984"/>
            <a:ext cx="7772400" cy="1975104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dirty="0" smtClean="0"/>
              <a:t>Data Modeling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14612" y="3643314"/>
            <a:ext cx="4486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Forte" pitchFamily="66" charset="0"/>
              </a:rPr>
              <a:t>Pengantar</a:t>
            </a: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Forte" pitchFamily="66" charset="0"/>
              </a:rPr>
              <a:t> Basis Data</a:t>
            </a:r>
            <a:endParaRPr lang="en-US" sz="3600" dirty="0">
              <a:solidFill>
                <a:schemeClr val="bg2">
                  <a:lumMod val="20000"/>
                  <a:lumOff val="80000"/>
                </a:schemeClr>
              </a:solidFill>
              <a:latin typeface="Forte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0430" y="5214950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Forte" pitchFamily="66" charset="0"/>
              </a:rPr>
              <a:t>Deny </a:t>
            </a:r>
            <a:r>
              <a:rPr lang="en-US" sz="20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Forte" pitchFamily="66" charset="0"/>
              </a:rPr>
              <a:t>Fauzy</a:t>
            </a:r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Forte" pitchFamily="66" charset="0"/>
              </a:rPr>
              <a:t> </a:t>
            </a:r>
            <a:r>
              <a:rPr lang="en-US" sz="20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Forte" pitchFamily="66" charset="0"/>
              </a:rPr>
              <a:t>Rakhman</a:t>
            </a:r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Forte" pitchFamily="66" charset="0"/>
              </a:rPr>
              <a:t> S.T</a:t>
            </a:r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Forte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800" dirty="0" err="1" smtClean="0">
                <a:solidFill>
                  <a:schemeClr val="tx1"/>
                </a:solidFill>
              </a:rPr>
              <a:t>Relasi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sz="2800" dirty="0" err="1" smtClean="0"/>
              <a:t>Jenis</a:t>
            </a:r>
            <a:r>
              <a:rPr lang="en-US" sz="2800" dirty="0" smtClean="0"/>
              <a:t> </a:t>
            </a:r>
            <a:r>
              <a:rPr lang="en-US" sz="2800" dirty="0" err="1" smtClean="0"/>
              <a:t>relasi</a:t>
            </a:r>
            <a:r>
              <a:rPr lang="en-US" sz="2800" dirty="0" smtClean="0"/>
              <a:t> </a:t>
            </a:r>
            <a:r>
              <a:rPr lang="en-US" sz="2800" dirty="0" err="1" smtClean="0"/>
              <a:t>antara</a:t>
            </a:r>
            <a:r>
              <a:rPr lang="en-US" sz="2800" dirty="0" smtClean="0"/>
              <a:t> </a:t>
            </a:r>
            <a:r>
              <a:rPr lang="en-US" sz="2800" dirty="0" err="1" smtClean="0"/>
              <a:t>dua</a:t>
            </a:r>
            <a:r>
              <a:rPr lang="en-US" sz="2800" dirty="0" smtClean="0"/>
              <a:t> </a:t>
            </a:r>
            <a:r>
              <a:rPr lang="en-US" sz="2800" dirty="0" err="1" smtClean="0"/>
              <a:t>entitas</a:t>
            </a:r>
            <a:r>
              <a:rPr lang="en-US" sz="2800" dirty="0" smtClean="0"/>
              <a:t> :</a:t>
            </a:r>
          </a:p>
          <a:p>
            <a:pPr marL="914400" lvl="1" indent="-457200" eaLnBrk="1" hangingPunct="1"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400" i="1" dirty="0" smtClean="0">
                <a:effectLst/>
              </a:rPr>
              <a:t>One to One</a:t>
            </a:r>
          </a:p>
          <a:p>
            <a:pPr marL="914400" lvl="1" indent="-457200" eaLnBrk="1" hangingPunct="1"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400" i="1" dirty="0" smtClean="0">
                <a:effectLst/>
              </a:rPr>
              <a:t>One </a:t>
            </a:r>
            <a:r>
              <a:rPr lang="en-US" sz="2400" i="1" dirty="0" err="1" smtClean="0">
                <a:effectLst/>
              </a:rPr>
              <a:t>to</a:t>
            </a:r>
            <a:r>
              <a:rPr lang="en-US" sz="2400" i="1" dirty="0" smtClean="0">
                <a:effectLst/>
              </a:rPr>
              <a:t> Many</a:t>
            </a:r>
          </a:p>
          <a:p>
            <a:pPr marL="914400" lvl="1" indent="-457200" eaLnBrk="1" hangingPunct="1"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400" i="1" dirty="0" smtClean="0">
                <a:effectLst/>
              </a:rPr>
              <a:t>Many to One</a:t>
            </a:r>
          </a:p>
          <a:p>
            <a:pPr marL="914400" lvl="1" indent="-457200" eaLnBrk="1" hangingPunct="1"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400" i="1" dirty="0" smtClean="0">
                <a:effectLst/>
              </a:rPr>
              <a:t>Many </a:t>
            </a:r>
            <a:r>
              <a:rPr lang="en-US" sz="2400" i="1" dirty="0" err="1" smtClean="0">
                <a:effectLst/>
              </a:rPr>
              <a:t>to</a:t>
            </a:r>
            <a:r>
              <a:rPr lang="en-US" sz="2400" i="1" dirty="0" smtClean="0">
                <a:effectLst/>
              </a:rPr>
              <a:t> Many</a:t>
            </a:r>
          </a:p>
        </p:txBody>
      </p:sp>
      <p:pic>
        <p:nvPicPr>
          <p:cNvPr id="36868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0" y="214290"/>
            <a:ext cx="4114800" cy="3139679"/>
          </a:xfrm>
          <a:ln w="76200" cmpd="tri">
            <a:solidFill>
              <a:schemeClr val="tx2"/>
            </a:solidFill>
          </a:ln>
        </p:spPr>
      </p:pic>
      <p:pic>
        <p:nvPicPr>
          <p:cNvPr id="36869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0" y="3581400"/>
            <a:ext cx="4116388" cy="3033713"/>
          </a:xfrm>
          <a:ln w="76200" cmpd="tri">
            <a:solidFill>
              <a:schemeClr val="tx2"/>
            </a:solidFill>
          </a:ln>
        </p:spPr>
      </p:pic>
      <p:sp>
        <p:nvSpPr>
          <p:cNvPr id="36870" name="Text Box 8"/>
          <p:cNvSpPr txBox="1">
            <a:spLocks noChangeArrowheads="1"/>
          </p:cNvSpPr>
          <p:nvPr/>
        </p:nvSpPr>
        <p:spPr bwMode="auto">
          <a:xfrm>
            <a:off x="5334000" y="6000768"/>
            <a:ext cx="476250" cy="3667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(c)</a:t>
            </a:r>
          </a:p>
        </p:txBody>
      </p:sp>
      <p:sp>
        <p:nvSpPr>
          <p:cNvPr id="36871" name="Text Box 9"/>
          <p:cNvSpPr txBox="1">
            <a:spLocks noChangeArrowheads="1"/>
          </p:cNvSpPr>
          <p:nvPr/>
        </p:nvSpPr>
        <p:spPr bwMode="auto">
          <a:xfrm>
            <a:off x="7600950" y="6000768"/>
            <a:ext cx="476250" cy="3667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(d)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/>
                </a:solidFill>
              </a:rPr>
              <a:t>Ilustrasi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Kardinalitas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28736"/>
            <a:ext cx="8043890" cy="4525963"/>
          </a:xfrm>
        </p:spPr>
        <p:txBody>
          <a:bodyPr>
            <a:normAutofit fontScale="92500" lnSpcReduction="10000"/>
          </a:bodyPr>
          <a:lstStyle/>
          <a:p>
            <a:pPr marL="514350" indent="-457200" eaLnBrk="1" hangingPunct="1">
              <a:buClr>
                <a:schemeClr val="tx1"/>
              </a:buClr>
            </a:pPr>
            <a:r>
              <a:rPr lang="en-US" sz="2800" i="1" dirty="0" smtClean="0">
                <a:solidFill>
                  <a:srgbClr val="FFC000"/>
                </a:solidFill>
                <a:effectLst/>
              </a:rPr>
              <a:t>One to One</a:t>
            </a:r>
            <a:r>
              <a:rPr lang="en-US" sz="2800" i="1" dirty="0" smtClean="0">
                <a:effectLst/>
              </a:rPr>
              <a:t/>
            </a:r>
            <a:br>
              <a:rPr lang="en-US" sz="2800" i="1" dirty="0" smtClean="0">
                <a:effectLst/>
              </a:rPr>
            </a:br>
            <a:r>
              <a:rPr lang="en-US" sz="2000" dirty="0" smtClean="0">
                <a:effectLst/>
              </a:rPr>
              <a:t>A : </a:t>
            </a:r>
            <a:r>
              <a:rPr lang="en-US" sz="2000" dirty="0" err="1" smtClean="0">
                <a:effectLst/>
              </a:rPr>
              <a:t>Direksi</a:t>
            </a:r>
            <a:r>
              <a:rPr lang="en-US" sz="2000" dirty="0" smtClean="0">
                <a:effectLst/>
              </a:rPr>
              <a:t>   B : </a:t>
            </a:r>
            <a:r>
              <a:rPr lang="en-US" sz="2000" dirty="0" err="1" smtClean="0">
                <a:effectLst/>
              </a:rPr>
              <a:t>Sekretaris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Direksi</a:t>
            </a:r>
            <a:r>
              <a:rPr lang="en-US" sz="2000" dirty="0" smtClean="0">
                <a:effectLst/>
              </a:rPr>
              <a:t/>
            </a:r>
            <a:br>
              <a:rPr lang="en-US" sz="2000" dirty="0" smtClean="0">
                <a:effectLst/>
              </a:rPr>
            </a:br>
            <a:r>
              <a:rPr lang="en-US" sz="2000" dirty="0" err="1" smtClean="0">
                <a:effectLst/>
              </a:rPr>
              <a:t>Setiap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pejabat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direksi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mempunyai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seorang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sekretaris</a:t>
            </a:r>
            <a:r>
              <a:rPr lang="en-US" sz="2000" dirty="0" smtClean="0">
                <a:effectLst/>
              </a:rPr>
              <a:t>. </a:t>
            </a:r>
            <a:r>
              <a:rPr lang="en-US" sz="2000" dirty="0" err="1" smtClean="0">
                <a:effectLst/>
              </a:rPr>
              <a:t>Setiap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sekretaris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hanya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bertugas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pada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seorang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pejabat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direksi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saja</a:t>
            </a:r>
            <a:r>
              <a:rPr lang="en-US" sz="2000" dirty="0" smtClean="0">
                <a:effectLst/>
              </a:rPr>
              <a:t>.</a:t>
            </a:r>
            <a:endParaRPr lang="en-US" sz="2800" dirty="0" smtClean="0">
              <a:effectLst/>
            </a:endParaRPr>
          </a:p>
          <a:p>
            <a:pPr marL="514350" indent="-457200" eaLnBrk="1" hangingPunct="1">
              <a:buClr>
                <a:schemeClr val="tx1"/>
              </a:buClr>
            </a:pPr>
            <a:r>
              <a:rPr lang="en-US" sz="2800" i="1" dirty="0" smtClean="0">
                <a:solidFill>
                  <a:srgbClr val="FFC000"/>
                </a:solidFill>
                <a:effectLst/>
              </a:rPr>
              <a:t>One </a:t>
            </a:r>
            <a:r>
              <a:rPr lang="en-US" sz="2800" i="1" dirty="0" err="1" smtClean="0">
                <a:solidFill>
                  <a:srgbClr val="FFC000"/>
                </a:solidFill>
                <a:effectLst/>
              </a:rPr>
              <a:t>to</a:t>
            </a:r>
            <a:r>
              <a:rPr lang="en-US" sz="2800" i="1" dirty="0" smtClean="0">
                <a:solidFill>
                  <a:srgbClr val="FFC000"/>
                </a:solidFill>
                <a:effectLst/>
              </a:rPr>
              <a:t> Many / Many to One</a:t>
            </a:r>
            <a:br>
              <a:rPr lang="en-US" sz="2800" i="1" dirty="0" smtClean="0">
                <a:solidFill>
                  <a:srgbClr val="FFC000"/>
                </a:solidFill>
                <a:effectLst/>
              </a:rPr>
            </a:br>
            <a:r>
              <a:rPr lang="en-US" sz="2000" dirty="0" smtClean="0">
                <a:effectLst/>
              </a:rPr>
              <a:t>A : </a:t>
            </a:r>
            <a:r>
              <a:rPr lang="en-US" sz="2000" dirty="0" err="1" smtClean="0">
                <a:effectLst/>
              </a:rPr>
              <a:t>Dosen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Wali</a:t>
            </a:r>
            <a:r>
              <a:rPr lang="en-US" sz="2000" dirty="0" smtClean="0">
                <a:effectLst/>
              </a:rPr>
              <a:t>   B : </a:t>
            </a:r>
            <a:r>
              <a:rPr lang="en-US" sz="2000" dirty="0" err="1" smtClean="0">
                <a:effectLst/>
              </a:rPr>
              <a:t>Mahasiswa</a:t>
            </a:r>
            <a:r>
              <a:rPr lang="en-US" sz="2000" dirty="0" smtClean="0">
                <a:effectLst/>
              </a:rPr>
              <a:t/>
            </a:r>
            <a:br>
              <a:rPr lang="en-US" sz="2000" dirty="0" smtClean="0">
                <a:effectLst/>
              </a:rPr>
            </a:br>
            <a:r>
              <a:rPr lang="en-US" sz="2000" dirty="0" err="1" smtClean="0">
                <a:effectLst/>
              </a:rPr>
              <a:t>Seorang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dosen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wali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membina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beberapa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mahasiswa</a:t>
            </a:r>
            <a:r>
              <a:rPr lang="en-US" sz="2000" dirty="0" smtClean="0">
                <a:effectLst/>
              </a:rPr>
              <a:t>. </a:t>
            </a:r>
            <a:r>
              <a:rPr lang="en-US" sz="2000" dirty="0" err="1" smtClean="0">
                <a:effectLst/>
              </a:rPr>
              <a:t>Seorang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mahasiswa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hanya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memiliki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seorang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dosen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wali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selama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menjalani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studinya</a:t>
            </a:r>
            <a:r>
              <a:rPr lang="en-US" sz="2000" dirty="0" smtClean="0">
                <a:effectLst/>
              </a:rPr>
              <a:t>.</a:t>
            </a:r>
            <a:endParaRPr lang="en-US" sz="2800" i="1" dirty="0" smtClean="0">
              <a:solidFill>
                <a:srgbClr val="FFC000"/>
              </a:solidFill>
              <a:effectLst/>
            </a:endParaRPr>
          </a:p>
          <a:p>
            <a:pPr marL="514350" indent="-457200" eaLnBrk="1" hangingPunct="1">
              <a:buClr>
                <a:schemeClr val="tx1"/>
              </a:buClr>
            </a:pPr>
            <a:r>
              <a:rPr lang="en-US" sz="2800" i="1" dirty="0" smtClean="0">
                <a:solidFill>
                  <a:srgbClr val="FFC000"/>
                </a:solidFill>
                <a:effectLst/>
              </a:rPr>
              <a:t>Many </a:t>
            </a:r>
            <a:r>
              <a:rPr lang="en-US" sz="2800" i="1" dirty="0" err="1" smtClean="0">
                <a:solidFill>
                  <a:srgbClr val="FFC000"/>
                </a:solidFill>
                <a:effectLst/>
              </a:rPr>
              <a:t>to</a:t>
            </a:r>
            <a:r>
              <a:rPr lang="en-US" sz="2800" i="1" dirty="0" smtClean="0">
                <a:solidFill>
                  <a:srgbClr val="FFC000"/>
                </a:solidFill>
                <a:effectLst/>
              </a:rPr>
              <a:t> Many</a:t>
            </a:r>
            <a:br>
              <a:rPr lang="en-US" sz="2800" i="1" dirty="0" smtClean="0">
                <a:solidFill>
                  <a:srgbClr val="FFC000"/>
                </a:solidFill>
                <a:effectLst/>
              </a:rPr>
            </a:br>
            <a:r>
              <a:rPr lang="en-US" sz="2000" dirty="0" smtClean="0">
                <a:effectLst/>
              </a:rPr>
              <a:t>A : </a:t>
            </a:r>
            <a:r>
              <a:rPr lang="en-US" sz="2000" dirty="0" err="1" smtClean="0">
                <a:effectLst/>
              </a:rPr>
              <a:t>Dokter</a:t>
            </a:r>
            <a:r>
              <a:rPr lang="en-US" sz="2000" dirty="0" smtClean="0">
                <a:effectLst/>
              </a:rPr>
              <a:t>   B : </a:t>
            </a:r>
            <a:r>
              <a:rPr lang="en-US" sz="2000" dirty="0" err="1" smtClean="0">
                <a:effectLst/>
              </a:rPr>
              <a:t>Pasien</a:t>
            </a:r>
            <a:r>
              <a:rPr lang="en-US" sz="2000" dirty="0" smtClean="0">
                <a:effectLst/>
              </a:rPr>
              <a:t/>
            </a:r>
            <a:br>
              <a:rPr lang="en-US" sz="2000" dirty="0" smtClean="0">
                <a:effectLst/>
              </a:rPr>
            </a:br>
            <a:r>
              <a:rPr lang="en-US" sz="2000" dirty="0" err="1" smtClean="0">
                <a:effectLst/>
              </a:rPr>
              <a:t>Seorang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dokter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menangani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banyak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pasien</a:t>
            </a:r>
            <a:r>
              <a:rPr lang="en-US" sz="2000" dirty="0" smtClean="0">
                <a:effectLst/>
              </a:rPr>
              <a:t>. </a:t>
            </a:r>
            <a:r>
              <a:rPr lang="en-US" sz="2000" dirty="0" err="1" smtClean="0">
                <a:effectLst/>
              </a:rPr>
              <a:t>Seorang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pasien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bisa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ditangani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oleh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satu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atau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beberapa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dokter</a:t>
            </a:r>
            <a:r>
              <a:rPr lang="en-US" sz="2000" dirty="0" smtClean="0">
                <a:effectLst/>
              </a:rPr>
              <a:t>.</a:t>
            </a:r>
            <a:endParaRPr lang="en-US" sz="2800" i="1" dirty="0" smtClean="0">
              <a:solidFill>
                <a:srgbClr val="FFC000"/>
              </a:solidFill>
              <a:effectLst/>
            </a:endParaRPr>
          </a:p>
          <a:p>
            <a:pPr marL="514350" indent="-457200" eaLnBrk="1" hangingPunct="1">
              <a:buClr>
                <a:schemeClr val="tx1"/>
              </a:buClr>
              <a:buNone/>
            </a:pPr>
            <a:r>
              <a:rPr lang="en-US" sz="2800" i="1" dirty="0" smtClean="0">
                <a:solidFill>
                  <a:srgbClr val="FFC000"/>
                </a:solidFill>
                <a:effectLst/>
              </a:rPr>
              <a:t/>
            </a:r>
            <a:br>
              <a:rPr lang="en-US" sz="2800" i="1" dirty="0" smtClean="0">
                <a:solidFill>
                  <a:srgbClr val="FFC000"/>
                </a:solidFill>
                <a:effectLst/>
              </a:rPr>
            </a:br>
            <a:endParaRPr lang="en-US" sz="2800" i="1" dirty="0" smtClean="0">
              <a:solidFill>
                <a:srgbClr val="FFC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-1428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Notasi</a:t>
            </a:r>
            <a:r>
              <a:rPr lang="en-US" dirty="0" smtClean="0"/>
              <a:t> ERD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1525" y="928688"/>
            <a:ext cx="8372475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 smtClean="0"/>
              <a:t>Chen Notation (Peter Chen)</a:t>
            </a:r>
          </a:p>
          <a:p>
            <a:pPr eaLnBrk="1" hangingPunct="1">
              <a:defRPr/>
            </a:pPr>
            <a:endParaRPr lang="en-US" sz="3600" dirty="0" smtClean="0"/>
          </a:p>
          <a:p>
            <a:pPr eaLnBrk="1" hangingPunct="1">
              <a:defRPr/>
            </a:pPr>
            <a:endParaRPr lang="en-US" sz="3600" dirty="0" smtClean="0"/>
          </a:p>
          <a:p>
            <a:pPr eaLnBrk="1" hangingPunct="1">
              <a:defRPr/>
            </a:pPr>
            <a:endParaRPr lang="en-US" sz="3600" dirty="0" smtClean="0"/>
          </a:p>
          <a:p>
            <a:pPr eaLnBrk="1" hangingPunct="1">
              <a:defRPr/>
            </a:pPr>
            <a:endParaRPr lang="en-US" sz="1600" b="1" dirty="0" smtClean="0"/>
          </a:p>
          <a:p>
            <a:pPr eaLnBrk="1" hangingPunct="1">
              <a:defRPr/>
            </a:pPr>
            <a:r>
              <a:rPr lang="en-US" sz="2800" b="1" dirty="0" smtClean="0"/>
              <a:t>Crow’s Foot Notation (James Martin)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3600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08063" y="2528896"/>
            <a:ext cx="1943100" cy="936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PELANGGAN</a:t>
            </a:r>
          </a:p>
        </p:txBody>
      </p:sp>
      <p:sp>
        <p:nvSpPr>
          <p:cNvPr id="7" name="Oval 29"/>
          <p:cNvSpPr>
            <a:spLocks noChangeArrowheads="1"/>
          </p:cNvSpPr>
          <p:nvPr/>
        </p:nvSpPr>
        <p:spPr bwMode="auto">
          <a:xfrm>
            <a:off x="395288" y="1808171"/>
            <a:ext cx="936625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u="sng"/>
              <a:t>Id</a:t>
            </a:r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2590800" y="1808171"/>
            <a:ext cx="936625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Nama</a:t>
            </a:r>
          </a:p>
        </p:txBody>
      </p:sp>
      <p:sp>
        <p:nvSpPr>
          <p:cNvPr id="9" name="Oval 31"/>
          <p:cNvSpPr>
            <a:spLocks noChangeArrowheads="1"/>
          </p:cNvSpPr>
          <p:nvPr/>
        </p:nvSpPr>
        <p:spPr bwMode="auto">
          <a:xfrm>
            <a:off x="1511300" y="1808171"/>
            <a:ext cx="936625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Alamat</a:t>
            </a:r>
          </a:p>
        </p:txBody>
      </p:sp>
      <p:sp>
        <p:nvSpPr>
          <p:cNvPr id="10" name="Line 32"/>
          <p:cNvSpPr>
            <a:spLocks noChangeShapeType="1"/>
          </p:cNvSpPr>
          <p:nvPr/>
        </p:nvSpPr>
        <p:spPr bwMode="auto">
          <a:xfrm>
            <a:off x="935038" y="2168534"/>
            <a:ext cx="360362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33"/>
          <p:cNvSpPr>
            <a:spLocks noChangeShapeType="1"/>
          </p:cNvSpPr>
          <p:nvPr/>
        </p:nvSpPr>
        <p:spPr bwMode="auto">
          <a:xfrm>
            <a:off x="2014538" y="2168534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34"/>
          <p:cNvSpPr>
            <a:spLocks noChangeShapeType="1"/>
          </p:cNvSpPr>
          <p:nvPr/>
        </p:nvSpPr>
        <p:spPr bwMode="auto">
          <a:xfrm flipH="1">
            <a:off x="2735263" y="2168534"/>
            <a:ext cx="2159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Oval 35"/>
          <p:cNvSpPr>
            <a:spLocks noChangeArrowheads="1"/>
          </p:cNvSpPr>
          <p:nvPr/>
        </p:nvSpPr>
        <p:spPr bwMode="auto">
          <a:xfrm>
            <a:off x="5688013" y="1736734"/>
            <a:ext cx="936625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u="sng"/>
              <a:t>Nobon</a:t>
            </a:r>
          </a:p>
        </p:txBody>
      </p:sp>
      <p:sp>
        <p:nvSpPr>
          <p:cNvPr id="14" name="Oval 36"/>
          <p:cNvSpPr>
            <a:spLocks noChangeArrowheads="1"/>
          </p:cNvSpPr>
          <p:nvPr/>
        </p:nvSpPr>
        <p:spPr bwMode="auto">
          <a:xfrm>
            <a:off x="6838950" y="1736734"/>
            <a:ext cx="936625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Tanggal</a:t>
            </a:r>
          </a:p>
        </p:txBody>
      </p:sp>
      <p:sp>
        <p:nvSpPr>
          <p:cNvPr id="15" name="Oval 37"/>
          <p:cNvSpPr>
            <a:spLocks noChangeArrowheads="1"/>
          </p:cNvSpPr>
          <p:nvPr/>
        </p:nvSpPr>
        <p:spPr bwMode="auto">
          <a:xfrm>
            <a:off x="7991475" y="1736734"/>
            <a:ext cx="936625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Jumlah</a:t>
            </a:r>
          </a:p>
        </p:txBody>
      </p:sp>
      <p:sp>
        <p:nvSpPr>
          <p:cNvPr id="16" name="Rectangle 39"/>
          <p:cNvSpPr>
            <a:spLocks noChangeArrowheads="1"/>
          </p:cNvSpPr>
          <p:nvPr/>
        </p:nvSpPr>
        <p:spPr bwMode="auto">
          <a:xfrm>
            <a:off x="6407150" y="2528896"/>
            <a:ext cx="1943100" cy="936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PENJUALAN</a:t>
            </a:r>
          </a:p>
        </p:txBody>
      </p:sp>
      <p:sp>
        <p:nvSpPr>
          <p:cNvPr id="17" name="Line 40"/>
          <p:cNvSpPr>
            <a:spLocks noChangeShapeType="1"/>
          </p:cNvSpPr>
          <p:nvPr/>
        </p:nvSpPr>
        <p:spPr bwMode="auto">
          <a:xfrm>
            <a:off x="6262688" y="2097096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41"/>
          <p:cNvSpPr>
            <a:spLocks noChangeShapeType="1"/>
          </p:cNvSpPr>
          <p:nvPr/>
        </p:nvSpPr>
        <p:spPr bwMode="auto">
          <a:xfrm>
            <a:off x="7272338" y="2097096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42"/>
          <p:cNvSpPr>
            <a:spLocks noChangeShapeType="1"/>
          </p:cNvSpPr>
          <p:nvPr/>
        </p:nvSpPr>
        <p:spPr bwMode="auto">
          <a:xfrm flipH="1">
            <a:off x="8062913" y="2097096"/>
            <a:ext cx="4333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AutoShape 43"/>
          <p:cNvSpPr>
            <a:spLocks noChangeArrowheads="1"/>
          </p:cNvSpPr>
          <p:nvPr/>
        </p:nvSpPr>
        <p:spPr bwMode="auto">
          <a:xfrm>
            <a:off x="3959225" y="2457459"/>
            <a:ext cx="1368425" cy="1008062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Memiliki</a:t>
            </a:r>
          </a:p>
          <a:p>
            <a:pPr algn="ctr"/>
            <a:r>
              <a:rPr lang="en-US"/>
              <a:t>transaksi</a:t>
            </a:r>
          </a:p>
        </p:txBody>
      </p:sp>
      <p:sp>
        <p:nvSpPr>
          <p:cNvPr id="21" name="Line 44"/>
          <p:cNvSpPr>
            <a:spLocks noChangeShapeType="1"/>
          </p:cNvSpPr>
          <p:nvPr/>
        </p:nvSpPr>
        <p:spPr bwMode="auto">
          <a:xfrm>
            <a:off x="2951163" y="2960696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5327650" y="2960696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 Box 46"/>
          <p:cNvSpPr txBox="1">
            <a:spLocks noChangeArrowheads="1"/>
          </p:cNvSpPr>
          <p:nvPr/>
        </p:nvSpPr>
        <p:spPr bwMode="auto">
          <a:xfrm>
            <a:off x="2951163" y="2528896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(0:N)</a:t>
            </a:r>
          </a:p>
        </p:txBody>
      </p:sp>
      <p:sp>
        <p:nvSpPr>
          <p:cNvPr id="24" name="Text Box 47"/>
          <p:cNvSpPr txBox="1">
            <a:spLocks noChangeArrowheads="1"/>
          </p:cNvSpPr>
          <p:nvPr/>
        </p:nvSpPr>
        <p:spPr bwMode="auto">
          <a:xfrm>
            <a:off x="5614988" y="2528896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(1:1)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1000100" y="4410099"/>
            <a:ext cx="1944688" cy="2089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>
            <a:off x="1000100" y="4843487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1071538" y="4410099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pelanggan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1144563" y="5059387"/>
            <a:ext cx="15843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latin typeface="Times New Roman" pitchFamily="18" charset="0"/>
                <a:cs typeface="Times New Roman" pitchFamily="18" charset="0"/>
              </a:rPr>
              <a:t>Id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Nama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Alamat</a:t>
            </a: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6688113" y="4481537"/>
            <a:ext cx="1944687" cy="2089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6688113" y="4914924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6759550" y="4481537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penjualan</a:t>
            </a: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6832575" y="5130824"/>
            <a:ext cx="15843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latin typeface="Times New Roman" pitchFamily="18" charset="0"/>
                <a:cs typeface="Times New Roman" pitchFamily="18" charset="0"/>
              </a:rPr>
              <a:t>NoBon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Tanggal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Jumlah</a:t>
            </a: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2944788" y="5418162"/>
            <a:ext cx="37433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4313213" y="5059387"/>
            <a:ext cx="1295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Memiliki transaksi</a:t>
            </a:r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>
            <a:off x="3087663" y="5202262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Line 14"/>
          <p:cNvSpPr>
            <a:spLocks noChangeShapeType="1"/>
          </p:cNvSpPr>
          <p:nvPr/>
        </p:nvSpPr>
        <p:spPr bwMode="auto">
          <a:xfrm>
            <a:off x="3232125" y="5202262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Oval 15"/>
          <p:cNvSpPr>
            <a:spLocks noChangeArrowheads="1"/>
          </p:cNvSpPr>
          <p:nvPr/>
        </p:nvSpPr>
        <p:spPr bwMode="auto">
          <a:xfrm>
            <a:off x="5824513" y="5202262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257900" y="5202262"/>
            <a:ext cx="436563" cy="427037"/>
            <a:chOff x="2608" y="3929"/>
            <a:chExt cx="91" cy="90"/>
          </a:xfrm>
        </p:grpSpPr>
        <p:sp>
          <p:nvSpPr>
            <p:cNvPr id="41" name="Line 17"/>
            <p:cNvSpPr>
              <a:spLocks noChangeShapeType="1"/>
            </p:cNvSpPr>
            <p:nvPr/>
          </p:nvSpPr>
          <p:spPr bwMode="auto">
            <a:xfrm flipV="1">
              <a:off x="2608" y="3929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>
              <a:off x="2608" y="3974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>
              <a:off x="2608" y="3974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</p:spPr>
        <p:txBody>
          <a:bodyPr/>
          <a:lstStyle/>
          <a:p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Kardinalitas</a:t>
            </a:r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500430" y="213837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500430" y="282417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3500430" y="350997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500430" y="427197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719630" y="190977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Selalu hanya satu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414830" y="198597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338630" y="198597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4338630" y="259557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338630" y="282417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310058" y="267177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719630" y="2686058"/>
            <a:ext cx="2438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banyak</a:t>
            </a:r>
            <a:endParaRPr lang="en-US" b="1" dirty="0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719630" y="3295658"/>
            <a:ext cx="2438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 err="1"/>
              <a:t>Nol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satu</a:t>
            </a:r>
            <a:endParaRPr lang="en-US" b="1" dirty="0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719630" y="4133858"/>
            <a:ext cx="2438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Nol, satu, atau banyak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4414830" y="335757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 flipH="1">
            <a:off x="4338630" y="404337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4338630" y="427197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4229096" y="3433770"/>
            <a:ext cx="1524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4157658" y="4195770"/>
            <a:ext cx="1524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2219316" y="4267224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scene3d>
            <a:camera prst="orthographicFront">
              <a:rot lat="0" lon="10800000" rev="0"/>
            </a:camera>
            <a:lightRig rig="threePt" dir="t"/>
          </a:scene3d>
        </p:spPr>
        <p:txBody>
          <a:bodyPr/>
          <a:lstStyle/>
          <a:p>
            <a:endParaRPr lang="en-US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 flipH="1">
            <a:off x="2290754" y="405291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scene3d>
            <a:camera prst="orthographicFront">
              <a:rot lat="0" lon="10800000" rev="0"/>
            </a:camera>
            <a:lightRig rig="threePt" dir="t"/>
          </a:scene3d>
        </p:spPr>
        <p:txBody>
          <a:bodyPr/>
          <a:lstStyle/>
          <a:p>
            <a:endParaRPr 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2276468" y="4267224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scene3d>
            <a:camera prst="orthographicFront">
              <a:rot lat="0" lon="10800000" rev="0"/>
            </a:camera>
            <a:lightRig rig="threePt" dir="t"/>
          </a:scene3d>
        </p:spPr>
        <p:txBody>
          <a:bodyPr/>
          <a:lstStyle/>
          <a:p>
            <a:endParaRPr lang="en-US"/>
          </a:p>
        </p:txBody>
      </p:sp>
      <p:sp>
        <p:nvSpPr>
          <p:cNvPr id="30" name="Oval 26"/>
          <p:cNvSpPr>
            <a:spLocks noChangeArrowheads="1"/>
          </p:cNvSpPr>
          <p:nvPr/>
        </p:nvSpPr>
        <p:spPr bwMode="auto">
          <a:xfrm>
            <a:off x="2566982" y="4191024"/>
            <a:ext cx="1524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scene3d>
            <a:camera prst="orthographicFront">
              <a:rot lat="0" lon="10800000" rev="0"/>
            </a:camera>
            <a:lightRig rig="threePt" dir="t"/>
          </a:scene3d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>
            <a:off x="2214546" y="3409968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scene3d>
            <a:camera prst="orthographicFront">
              <a:rot lat="10800000" lon="0" rev="0"/>
            </a:camera>
            <a:lightRig rig="threePt" dir="t"/>
          </a:scene3d>
        </p:spPr>
        <p:txBody>
          <a:bodyPr/>
          <a:lstStyle/>
          <a:p>
            <a:endParaRPr lang="en-US"/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>
            <a:off x="2285984" y="339092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scene3d>
            <a:camera prst="orthographicFront">
              <a:rot lat="10800000" lon="0" rev="0"/>
            </a:camera>
            <a:lightRig rig="threePt" dir="t"/>
          </a:scene3d>
        </p:spPr>
        <p:txBody>
          <a:bodyPr/>
          <a:lstStyle/>
          <a:p>
            <a:endParaRPr lang="en-US"/>
          </a:p>
        </p:txBody>
      </p:sp>
      <p:sp>
        <p:nvSpPr>
          <p:cNvPr id="33" name="Oval 25"/>
          <p:cNvSpPr>
            <a:spLocks noChangeArrowheads="1"/>
          </p:cNvSpPr>
          <p:nvPr/>
        </p:nvSpPr>
        <p:spPr bwMode="auto">
          <a:xfrm>
            <a:off x="2357422" y="3471882"/>
            <a:ext cx="1524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scene3d>
            <a:camera prst="orthographicFront">
              <a:rot lat="10800000" lon="0" rev="0"/>
            </a:camera>
            <a:lightRig rig="threePt" dir="t"/>
          </a:scene3d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>
            <a:off x="2214546" y="2695588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scene3d>
            <a:camera prst="orthographicFront">
              <a:rot lat="10800000" lon="0" rev="0"/>
            </a:camera>
            <a:lightRig rig="threePt" dir="t"/>
          </a:scene3d>
        </p:spPr>
        <p:txBody>
          <a:bodyPr/>
          <a:lstStyle/>
          <a:p>
            <a:endParaRPr lang="en-US"/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H="1">
            <a:off x="2271698" y="2595578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scene3d>
            <a:camera prst="orthographicFront">
              <a:rot lat="10800000" lon="0" rev="0"/>
            </a:camera>
            <a:lightRig rig="threePt" dir="t"/>
          </a:scene3d>
        </p:spPr>
        <p:txBody>
          <a:bodyPr/>
          <a:lstStyle/>
          <a:p>
            <a:endParaRPr lang="en-US"/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>
            <a:off x="2271698" y="2824178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scene3d>
            <a:camera prst="orthographicFront">
              <a:rot lat="10800000" lon="0" rev="0"/>
            </a:camera>
            <a:lightRig rig="threePt" dir="t"/>
          </a:scene3d>
        </p:spPr>
        <p:txBody>
          <a:bodyPr/>
          <a:lstStyle/>
          <a:p>
            <a:endParaRPr lang="en-US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>
            <a:off x="2500298" y="267654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scene3d>
            <a:camera prst="orthographicFront">
              <a:rot lat="10800000" lon="0" rev="0"/>
            </a:camera>
            <a:lightRig rig="threePt" dir="t"/>
          </a:scene3d>
        </p:spPr>
        <p:txBody>
          <a:bodyPr/>
          <a:lstStyle/>
          <a:p>
            <a:endParaRPr lang="en-US"/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>
            <a:off x="2214546" y="2124084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2500298" y="1971684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13"/>
          <p:cNvSpPr>
            <a:spLocks noChangeShapeType="1"/>
          </p:cNvSpPr>
          <p:nvPr/>
        </p:nvSpPr>
        <p:spPr bwMode="auto">
          <a:xfrm>
            <a:off x="2424098" y="1971684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6429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ERD Steps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00388" y="1928813"/>
            <a:ext cx="6043612" cy="28702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Identifying Entity Type</a:t>
            </a:r>
          </a:p>
          <a:p>
            <a:pPr eaLnBrk="1" hangingPunct="1">
              <a:defRPr/>
            </a:pPr>
            <a:r>
              <a:rPr lang="en-US" smtClean="0"/>
              <a:t>Determining Primary Keys &amp; Other Attributes</a:t>
            </a:r>
          </a:p>
          <a:p>
            <a:pPr eaLnBrk="1" hangingPunct="1">
              <a:defRPr/>
            </a:pPr>
            <a:r>
              <a:rPr lang="en-US" smtClean="0"/>
              <a:t>Adding Relationship</a:t>
            </a:r>
          </a:p>
          <a:p>
            <a:pPr eaLnBrk="1" hangingPunct="1">
              <a:defRPr/>
            </a:pPr>
            <a:r>
              <a:rPr lang="en-US" smtClean="0"/>
              <a:t>Determining Cardinality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42938" y="214313"/>
            <a:ext cx="740092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err="1" smtClean="0"/>
              <a:t>Aturan</a:t>
            </a:r>
            <a:r>
              <a:rPr lang="en-US" sz="4000" smtClean="0"/>
              <a:t> </a:t>
            </a:r>
            <a:r>
              <a:rPr lang="en-US" sz="4000" err="1" smtClean="0"/>
              <a:t>Transformasi</a:t>
            </a:r>
            <a:r>
              <a:rPr lang="en-US" sz="4000" smtClean="0"/>
              <a:t>   </a:t>
            </a:r>
            <a:br>
              <a:rPr lang="en-US" sz="4000" smtClean="0"/>
            </a:br>
            <a:r>
              <a:rPr lang="en-US" sz="4000" smtClean="0"/>
              <a:t>ERD </a:t>
            </a:r>
            <a:r>
              <a:rPr lang="en-US" sz="4000" err="1" smtClean="0"/>
              <a:t>Menjadi</a:t>
            </a:r>
            <a:r>
              <a:rPr lang="en-US" sz="4000" smtClean="0"/>
              <a:t> Database</a:t>
            </a:r>
            <a:endParaRPr lang="en-US" sz="400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546225"/>
            <a:ext cx="8572500" cy="452596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Garamond" pitchFamily="18" charset="0"/>
              <a:buAutoNum type="arabicPeriod"/>
              <a:defRPr/>
            </a:pPr>
            <a:r>
              <a:rPr lang="en-US" sz="2400" dirty="0" err="1" smtClean="0"/>
              <a:t>Setiap</a:t>
            </a:r>
            <a:r>
              <a:rPr lang="en-US" sz="2400" dirty="0" smtClean="0"/>
              <a:t> ENTITAS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TABEL </a:t>
            </a:r>
            <a:r>
              <a:rPr lang="en-US" sz="2400" dirty="0" err="1" smtClean="0"/>
              <a:t>dalam</a:t>
            </a:r>
            <a:r>
              <a:rPr lang="en-US" sz="2400" dirty="0" smtClean="0"/>
              <a:t> database </a:t>
            </a:r>
          </a:p>
          <a:p>
            <a:pPr marL="800100" lvl="1" indent="-342900">
              <a:defRPr/>
            </a:pPr>
            <a:r>
              <a:rPr lang="en-US" sz="2000" dirty="0" smtClean="0"/>
              <a:t>Primary Key (PK) </a:t>
            </a:r>
            <a:r>
              <a:rPr lang="en-US" sz="2000" dirty="0" err="1" smtClean="0"/>
              <a:t>entitas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PK </a:t>
            </a:r>
            <a:r>
              <a:rPr lang="en-US" sz="2000" dirty="0" err="1" smtClean="0"/>
              <a:t>tabel</a:t>
            </a:r>
            <a:endParaRPr lang="en-US" sz="2000" dirty="0" smtClean="0"/>
          </a:p>
          <a:p>
            <a:pPr marL="800100" lvl="1" indent="-342900">
              <a:defRPr/>
            </a:pPr>
            <a:r>
              <a:rPr lang="en-US" sz="2000" dirty="0" err="1" smtClean="0"/>
              <a:t>Semua</a:t>
            </a:r>
            <a:r>
              <a:rPr lang="en-US" sz="2000" dirty="0" smtClean="0"/>
              <a:t> ATRIBUT </a:t>
            </a:r>
            <a:r>
              <a:rPr lang="en-US" sz="2000" dirty="0" err="1" smtClean="0"/>
              <a:t>entitas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atribut</a:t>
            </a:r>
            <a:r>
              <a:rPr lang="en-US" sz="2000" dirty="0" smtClean="0"/>
              <a:t> </a:t>
            </a:r>
            <a:r>
              <a:rPr lang="en-US" sz="2000" dirty="0" err="1" smtClean="0"/>
              <a:t>tabel</a:t>
            </a:r>
            <a:r>
              <a:rPr lang="en-US" sz="2000" dirty="0" smtClean="0"/>
              <a:t> (=FIELD)</a:t>
            </a:r>
          </a:p>
          <a:p>
            <a:pPr marL="457200" indent="-457200">
              <a:buFont typeface="Garamond" pitchFamily="18" charset="0"/>
              <a:buAutoNum type="arabicPeriod"/>
              <a:defRPr/>
            </a:pPr>
            <a:r>
              <a:rPr lang="en-US" sz="2400" dirty="0" smtClean="0"/>
              <a:t>RELASI 1-1 (</a:t>
            </a:r>
            <a:r>
              <a:rPr lang="en-US" sz="2400" i="1" dirty="0" smtClean="0"/>
              <a:t>one-to-one</a:t>
            </a:r>
            <a:r>
              <a:rPr lang="en-US" sz="2400" dirty="0" smtClean="0"/>
              <a:t>)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direpresentasikan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penambahan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Foreign Key (FK)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masing-masing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.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FK </a:t>
            </a:r>
            <a:r>
              <a:rPr lang="en-US" sz="2400" dirty="0" err="1" smtClean="0"/>
              <a:t>berasal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Primary Key (PK)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pasangannya</a:t>
            </a:r>
            <a:r>
              <a:rPr lang="en-US" sz="2400" dirty="0" smtClean="0"/>
              <a:t>.</a:t>
            </a:r>
          </a:p>
          <a:p>
            <a:pPr marL="457200" indent="-457200">
              <a:buFont typeface="Garamond" pitchFamily="18" charset="0"/>
              <a:buAutoNum type="arabicPeriod"/>
              <a:defRPr/>
            </a:pPr>
            <a:r>
              <a:rPr lang="en-US" sz="2400" dirty="0" smtClean="0"/>
              <a:t>RELASI 1-N (</a:t>
            </a:r>
            <a:r>
              <a:rPr lang="en-US" sz="2400" i="1" dirty="0" smtClean="0"/>
              <a:t>one-to-many</a:t>
            </a:r>
            <a:r>
              <a:rPr lang="en-US" sz="2400" dirty="0" smtClean="0"/>
              <a:t>) 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direpresentasikan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penambahan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FK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anak</a:t>
            </a:r>
            <a:r>
              <a:rPr lang="en-US" sz="2400" dirty="0" smtClean="0"/>
              <a:t> (</a:t>
            </a:r>
            <a:r>
              <a:rPr lang="en-US" sz="2400" i="1" dirty="0" smtClean="0"/>
              <a:t>child table</a:t>
            </a:r>
            <a:r>
              <a:rPr lang="en-US" sz="2400" dirty="0" smtClean="0"/>
              <a:t>).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FK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anak</a:t>
            </a:r>
            <a:r>
              <a:rPr lang="en-US" sz="2400" dirty="0" smtClean="0"/>
              <a:t> </a:t>
            </a:r>
            <a:r>
              <a:rPr lang="en-US" sz="2400" dirty="0" err="1" smtClean="0"/>
              <a:t>berasal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PK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induk</a:t>
            </a:r>
            <a:r>
              <a:rPr lang="en-US" sz="2400" dirty="0" smtClean="0"/>
              <a:t> (</a:t>
            </a:r>
            <a:r>
              <a:rPr lang="en-US" sz="2400" i="1" dirty="0" smtClean="0"/>
              <a:t>parent table</a:t>
            </a:r>
            <a:r>
              <a:rPr lang="en-US" sz="2400" dirty="0" smtClean="0"/>
              <a:t>).</a:t>
            </a:r>
          </a:p>
          <a:p>
            <a:pPr marL="457200" indent="-457200">
              <a:buFont typeface="Garamond" pitchFamily="18" charset="0"/>
              <a:buAutoNum type="arabicPeriod"/>
              <a:defRPr/>
            </a:pPr>
            <a:r>
              <a:rPr lang="en-US" sz="2400" dirty="0" smtClean="0"/>
              <a:t>RELASI M-N (</a:t>
            </a:r>
            <a:r>
              <a:rPr lang="en-US" sz="2400" i="1" dirty="0" smtClean="0"/>
              <a:t>many-to-many</a:t>
            </a:r>
            <a:r>
              <a:rPr lang="en-US" sz="2400" dirty="0" smtClean="0"/>
              <a:t>)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diwujudkan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buah</a:t>
            </a:r>
            <a:r>
              <a:rPr lang="en-US" sz="2400" dirty="0" smtClean="0"/>
              <a:t> TABEL BARU yang </a:t>
            </a:r>
            <a:r>
              <a:rPr lang="en-US" sz="2400" dirty="0" err="1" smtClean="0"/>
              <a:t>terpisah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entitas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dihubungkannya</a:t>
            </a:r>
            <a:r>
              <a:rPr lang="en-US" sz="2400" dirty="0" smtClean="0"/>
              <a:t>. </a:t>
            </a:r>
          </a:p>
          <a:p>
            <a:pPr marL="457200" indent="-457200">
              <a:buFont typeface="Garamond" pitchFamily="18" charset="0"/>
              <a:buAutoNum type="arabicPeriod"/>
              <a:defRPr/>
            </a:pPr>
            <a:endParaRPr lang="en-US" sz="2400" dirty="0" smtClean="0"/>
          </a:p>
          <a:p>
            <a:pPr marL="457200" indent="-457200" eaLnBrk="1" hangingPunct="1">
              <a:buFont typeface="Garamond" pitchFamily="18" charset="0"/>
              <a:buAutoNum type="arabicPeriod"/>
              <a:defRPr/>
            </a:pPr>
            <a:endParaRPr 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Rot="1" noChangeArrowheads="1"/>
          </p:cNvSpPr>
          <p:nvPr/>
        </p:nvSpPr>
        <p:spPr bwMode="auto">
          <a:xfrm>
            <a:off x="500063" y="2143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One-to-one Relationship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46200" y="1692275"/>
            <a:ext cx="6743700" cy="1665288"/>
            <a:chOff x="595" y="2290"/>
            <a:chExt cx="4248" cy="1049"/>
          </a:xfrm>
        </p:grpSpPr>
        <p:sp>
          <p:nvSpPr>
            <p:cNvPr id="21526" name="Rectangle 5"/>
            <p:cNvSpPr>
              <a:spLocks noChangeArrowheads="1"/>
            </p:cNvSpPr>
            <p:nvPr/>
          </p:nvSpPr>
          <p:spPr bwMode="auto">
            <a:xfrm>
              <a:off x="595" y="2296"/>
              <a:ext cx="952" cy="9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Line 6"/>
            <p:cNvSpPr>
              <a:spLocks noChangeShapeType="1"/>
            </p:cNvSpPr>
            <p:nvPr/>
          </p:nvSpPr>
          <p:spPr bwMode="auto">
            <a:xfrm>
              <a:off x="602" y="2523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Text Box 7"/>
            <p:cNvSpPr txBox="1">
              <a:spLocks noChangeArrowheads="1"/>
            </p:cNvSpPr>
            <p:nvPr/>
          </p:nvSpPr>
          <p:spPr bwMode="auto">
            <a:xfrm>
              <a:off x="602" y="2530"/>
              <a:ext cx="945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u="sng">
                  <a:latin typeface="Tahoma" charset="0"/>
                </a:rPr>
                <a:t>IdDosen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latin typeface="Tahoma" charset="0"/>
                </a:rPr>
                <a:t>NamaDosen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latin typeface="Tahoma" charset="0"/>
                </a:rPr>
                <a:t>…</a:t>
              </a:r>
            </a:p>
          </p:txBody>
        </p:sp>
        <p:sp>
          <p:nvSpPr>
            <p:cNvPr id="21529" name="Text Box 8"/>
            <p:cNvSpPr txBox="1">
              <a:spLocks noChangeArrowheads="1"/>
            </p:cNvSpPr>
            <p:nvPr/>
          </p:nvSpPr>
          <p:spPr bwMode="auto">
            <a:xfrm>
              <a:off x="816" y="2290"/>
              <a:ext cx="1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ahoma" charset="0"/>
                </a:rPr>
                <a:t>Dosen</a:t>
              </a:r>
            </a:p>
          </p:txBody>
        </p:sp>
        <p:sp>
          <p:nvSpPr>
            <p:cNvPr id="21530" name="Rectangle 9"/>
            <p:cNvSpPr>
              <a:spLocks noChangeArrowheads="1"/>
            </p:cNvSpPr>
            <p:nvPr/>
          </p:nvSpPr>
          <p:spPr bwMode="auto">
            <a:xfrm>
              <a:off x="3741" y="2341"/>
              <a:ext cx="952" cy="9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1" name="Line 10"/>
            <p:cNvSpPr>
              <a:spLocks noChangeShapeType="1"/>
            </p:cNvSpPr>
            <p:nvPr/>
          </p:nvSpPr>
          <p:spPr bwMode="auto">
            <a:xfrm>
              <a:off x="3741" y="2568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Text Box 11"/>
            <p:cNvSpPr txBox="1">
              <a:spLocks noChangeArrowheads="1"/>
            </p:cNvSpPr>
            <p:nvPr/>
          </p:nvSpPr>
          <p:spPr bwMode="auto">
            <a:xfrm>
              <a:off x="3786" y="2567"/>
              <a:ext cx="866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u="sng">
                  <a:latin typeface="Tahoma" charset="0"/>
                </a:rPr>
                <a:t>KodeProdi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latin typeface="Tahoma" charset="0"/>
                </a:rPr>
                <a:t>NamaProdi</a:t>
              </a:r>
            </a:p>
          </p:txBody>
        </p:sp>
        <p:sp>
          <p:nvSpPr>
            <p:cNvPr id="21533" name="Text Box 12"/>
            <p:cNvSpPr txBox="1">
              <a:spLocks noChangeArrowheads="1"/>
            </p:cNvSpPr>
            <p:nvPr/>
          </p:nvSpPr>
          <p:spPr bwMode="auto">
            <a:xfrm>
              <a:off x="3977" y="2341"/>
              <a:ext cx="86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ahoma" charset="0"/>
                </a:rPr>
                <a:t>Prodi</a:t>
              </a:r>
            </a:p>
          </p:txBody>
        </p:sp>
        <p:sp>
          <p:nvSpPr>
            <p:cNvPr id="21534" name="Text Box 15"/>
            <p:cNvSpPr txBox="1">
              <a:spLocks noChangeArrowheads="1"/>
            </p:cNvSpPr>
            <p:nvPr/>
          </p:nvSpPr>
          <p:spPr bwMode="auto">
            <a:xfrm>
              <a:off x="1997" y="2611"/>
              <a:ext cx="145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ahoma" charset="0"/>
                </a:rPr>
                <a:t>Menjadi Ketua Prodi</a:t>
              </a:r>
            </a:p>
          </p:txBody>
        </p:sp>
      </p:grpSp>
      <p:cxnSp>
        <p:nvCxnSpPr>
          <p:cNvPr id="21508" name="Straight Connector 87"/>
          <p:cNvCxnSpPr>
            <a:cxnSpLocks noChangeShapeType="1"/>
          </p:cNvCxnSpPr>
          <p:nvPr/>
        </p:nvCxnSpPr>
        <p:spPr bwMode="auto">
          <a:xfrm>
            <a:off x="2857500" y="2630488"/>
            <a:ext cx="350043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21509" name="Oval 21"/>
          <p:cNvSpPr>
            <a:spLocks noChangeArrowheads="1"/>
          </p:cNvSpPr>
          <p:nvPr/>
        </p:nvSpPr>
        <p:spPr bwMode="auto">
          <a:xfrm>
            <a:off x="6072188" y="2562225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928938" y="2559050"/>
            <a:ext cx="71437" cy="149225"/>
            <a:chOff x="2018" y="3835"/>
            <a:chExt cx="45" cy="94"/>
          </a:xfrm>
        </p:grpSpPr>
        <p:sp>
          <p:nvSpPr>
            <p:cNvPr id="21524" name="Line 19"/>
            <p:cNvSpPr>
              <a:spLocks noChangeShapeType="1"/>
            </p:cNvSpPr>
            <p:nvPr/>
          </p:nvSpPr>
          <p:spPr bwMode="auto">
            <a:xfrm>
              <a:off x="2018" y="3838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Line 20"/>
            <p:cNvSpPr>
              <a:spLocks noChangeShapeType="1"/>
            </p:cNvSpPr>
            <p:nvPr/>
          </p:nvSpPr>
          <p:spPr bwMode="auto">
            <a:xfrm>
              <a:off x="2063" y="3835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1" name="Line 20"/>
          <p:cNvSpPr>
            <a:spLocks noChangeShapeType="1"/>
          </p:cNvSpPr>
          <p:nvPr/>
        </p:nvSpPr>
        <p:spPr bwMode="auto">
          <a:xfrm>
            <a:off x="6286500" y="25590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357313" y="4192587"/>
            <a:ext cx="6743700" cy="2022474"/>
            <a:chOff x="595" y="2290"/>
            <a:chExt cx="4248" cy="1274"/>
          </a:xfrm>
        </p:grpSpPr>
        <p:sp>
          <p:nvSpPr>
            <p:cNvPr id="21516" name="Rectangle 5"/>
            <p:cNvSpPr>
              <a:spLocks noChangeArrowheads="1"/>
            </p:cNvSpPr>
            <p:nvPr/>
          </p:nvSpPr>
          <p:spPr bwMode="auto">
            <a:xfrm>
              <a:off x="595" y="2296"/>
              <a:ext cx="952" cy="12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Line 6"/>
            <p:cNvSpPr>
              <a:spLocks noChangeShapeType="1"/>
            </p:cNvSpPr>
            <p:nvPr/>
          </p:nvSpPr>
          <p:spPr bwMode="auto">
            <a:xfrm>
              <a:off x="602" y="2523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Text Box 7"/>
            <p:cNvSpPr txBox="1">
              <a:spLocks noChangeArrowheads="1"/>
            </p:cNvSpPr>
            <p:nvPr/>
          </p:nvSpPr>
          <p:spPr bwMode="auto">
            <a:xfrm>
              <a:off x="602" y="2530"/>
              <a:ext cx="1028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u="sng" dirty="0" err="1">
                  <a:latin typeface="Tahoma" charset="0"/>
                </a:rPr>
                <a:t>IdDosen</a:t>
              </a:r>
              <a:endParaRPr lang="en-US" u="sng" dirty="0">
                <a:latin typeface="Tahoma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dirty="0" err="1">
                  <a:latin typeface="Tahoma" charset="0"/>
                </a:rPr>
                <a:t>NamaDosen</a:t>
              </a:r>
              <a:endParaRPr lang="en-US" dirty="0">
                <a:latin typeface="Tahoma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dirty="0" smtClean="0">
                  <a:latin typeface="Tahoma" charset="0"/>
                </a:rPr>
                <a:t>…</a:t>
              </a:r>
            </a:p>
            <a:p>
              <a:pPr>
                <a:spcBef>
                  <a:spcPct val="50000"/>
                </a:spcBef>
              </a:pPr>
              <a:r>
                <a:rPr lang="en-US" dirty="0" err="1" smtClean="0">
                  <a:solidFill>
                    <a:schemeClr val="tx2">
                      <a:lumMod val="50000"/>
                    </a:schemeClr>
                  </a:solidFill>
                  <a:latin typeface="Tahoma" charset="0"/>
                </a:rPr>
                <a:t>KodeProdi</a:t>
              </a:r>
              <a:endParaRPr lang="en-US" dirty="0">
                <a:solidFill>
                  <a:schemeClr val="tx2">
                    <a:lumMod val="50000"/>
                  </a:schemeClr>
                </a:solidFill>
                <a:latin typeface="Tahoma" charset="0"/>
              </a:endParaRPr>
            </a:p>
          </p:txBody>
        </p:sp>
        <p:sp>
          <p:nvSpPr>
            <p:cNvPr id="21519" name="Text Box 8"/>
            <p:cNvSpPr txBox="1">
              <a:spLocks noChangeArrowheads="1"/>
            </p:cNvSpPr>
            <p:nvPr/>
          </p:nvSpPr>
          <p:spPr bwMode="auto">
            <a:xfrm>
              <a:off x="816" y="2290"/>
              <a:ext cx="1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ahoma" charset="0"/>
                </a:rPr>
                <a:t>Dosen</a:t>
              </a:r>
            </a:p>
          </p:txBody>
        </p:sp>
        <p:sp>
          <p:nvSpPr>
            <p:cNvPr id="21520" name="Rectangle 9"/>
            <p:cNvSpPr>
              <a:spLocks noChangeArrowheads="1"/>
            </p:cNvSpPr>
            <p:nvPr/>
          </p:nvSpPr>
          <p:spPr bwMode="auto">
            <a:xfrm>
              <a:off x="3741" y="2341"/>
              <a:ext cx="952" cy="9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Line 10"/>
            <p:cNvSpPr>
              <a:spLocks noChangeShapeType="1"/>
            </p:cNvSpPr>
            <p:nvPr/>
          </p:nvSpPr>
          <p:spPr bwMode="auto">
            <a:xfrm>
              <a:off x="3741" y="2568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Text Box 11"/>
            <p:cNvSpPr txBox="1">
              <a:spLocks noChangeArrowheads="1"/>
            </p:cNvSpPr>
            <p:nvPr/>
          </p:nvSpPr>
          <p:spPr bwMode="auto">
            <a:xfrm>
              <a:off x="3786" y="2567"/>
              <a:ext cx="1039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u="sng" dirty="0" err="1">
                  <a:latin typeface="Tahoma" charset="0"/>
                </a:rPr>
                <a:t>KodeProdi</a:t>
              </a:r>
              <a:endParaRPr lang="en-US" u="sng" dirty="0">
                <a:latin typeface="Tahoma" charset="0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dirty="0" err="1">
                  <a:latin typeface="Tahoma" charset="0"/>
                </a:rPr>
                <a:t>NamaProdi</a:t>
              </a:r>
              <a:endParaRPr lang="en-US" dirty="0">
                <a:latin typeface="Tahoma" charset="0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dirty="0" err="1" smtClean="0">
                  <a:solidFill>
                    <a:schemeClr val="tx2">
                      <a:lumMod val="50000"/>
                    </a:schemeClr>
                  </a:solidFill>
                  <a:latin typeface="Tahoma" charset="0"/>
                </a:rPr>
                <a:t>KetuaProdi</a:t>
              </a:r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  <a:latin typeface="Tahoma" charset="0"/>
                </a:rPr>
                <a:t> *</a:t>
              </a:r>
              <a:endParaRPr lang="en-US" dirty="0">
                <a:solidFill>
                  <a:schemeClr val="tx2">
                    <a:lumMod val="50000"/>
                  </a:schemeClr>
                </a:solidFill>
                <a:latin typeface="Tahoma" charset="0"/>
              </a:endParaRPr>
            </a:p>
          </p:txBody>
        </p:sp>
        <p:sp>
          <p:nvSpPr>
            <p:cNvPr id="21523" name="Text Box 12"/>
            <p:cNvSpPr txBox="1">
              <a:spLocks noChangeArrowheads="1"/>
            </p:cNvSpPr>
            <p:nvPr/>
          </p:nvSpPr>
          <p:spPr bwMode="auto">
            <a:xfrm>
              <a:off x="3977" y="2341"/>
              <a:ext cx="86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ahoma" charset="0"/>
                </a:rPr>
                <a:t>Prodi</a:t>
              </a:r>
            </a:p>
          </p:txBody>
        </p:sp>
      </p:grpSp>
      <p:cxnSp>
        <p:nvCxnSpPr>
          <p:cNvPr id="21513" name="Elbow Connector 121"/>
          <p:cNvCxnSpPr>
            <a:cxnSpLocks noChangeShapeType="1"/>
          </p:cNvCxnSpPr>
          <p:nvPr/>
        </p:nvCxnSpPr>
        <p:spPr bwMode="auto">
          <a:xfrm>
            <a:off x="2857500" y="4764088"/>
            <a:ext cx="3500438" cy="928687"/>
          </a:xfrm>
          <a:prstGeom prst="bentConnector3">
            <a:avLst>
              <a:gd name="adj1" fmla="val 50000"/>
            </a:avLst>
          </a:prstGeom>
          <a:noFill/>
          <a:ln w="15875" algn="ctr">
            <a:solidFill>
              <a:schemeClr val="tx1"/>
            </a:solidFill>
            <a:round/>
            <a:headEnd type="triangle" w="lg" len="med"/>
            <a:tailEnd type="triangle" w="lg" len="med"/>
          </a:ln>
        </p:spPr>
      </p:cxnSp>
      <p:sp>
        <p:nvSpPr>
          <p:cNvPr id="29" name="TextBox 28"/>
          <p:cNvSpPr txBox="1"/>
          <p:nvPr/>
        </p:nvSpPr>
        <p:spPr>
          <a:xfrm>
            <a:off x="4286250" y="1357313"/>
            <a:ext cx="688975" cy="36988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ERD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29063" y="3714750"/>
            <a:ext cx="1390650" cy="369888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DATABASE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43702" y="6215082"/>
            <a:ext cx="2347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*) </a:t>
            </a:r>
            <a:r>
              <a:rPr lang="en-US" dirty="0" err="1" smtClean="0"/>
              <a:t>IdDosen</a:t>
            </a:r>
            <a:r>
              <a:rPr lang="en-US" dirty="0" smtClean="0"/>
              <a:t> </a:t>
            </a:r>
            <a:r>
              <a:rPr lang="en-US" dirty="0" err="1" smtClean="0"/>
              <a:t>Ketua</a:t>
            </a:r>
            <a:r>
              <a:rPr lang="en-US" dirty="0" smtClean="0"/>
              <a:t> </a:t>
            </a:r>
            <a:r>
              <a:rPr lang="en-US" dirty="0" err="1" smtClean="0"/>
              <a:t>Prodi</a:t>
            </a:r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Rot="1" noChangeArrowheads="1"/>
          </p:cNvSpPr>
          <p:nvPr/>
        </p:nvSpPr>
        <p:spPr bwMode="auto">
          <a:xfrm>
            <a:off x="500063" y="2143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One-to-many Relationship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46200" y="1835150"/>
            <a:ext cx="6529388" cy="1665288"/>
            <a:chOff x="595" y="2290"/>
            <a:chExt cx="4113" cy="1049"/>
          </a:xfrm>
        </p:grpSpPr>
        <p:sp>
          <p:nvSpPr>
            <p:cNvPr id="22554" name="Rectangle 5"/>
            <p:cNvSpPr>
              <a:spLocks noChangeArrowheads="1"/>
            </p:cNvSpPr>
            <p:nvPr/>
          </p:nvSpPr>
          <p:spPr bwMode="auto">
            <a:xfrm>
              <a:off x="595" y="2296"/>
              <a:ext cx="952" cy="9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5" name="Line 6"/>
            <p:cNvSpPr>
              <a:spLocks noChangeShapeType="1"/>
            </p:cNvSpPr>
            <p:nvPr/>
          </p:nvSpPr>
          <p:spPr bwMode="auto">
            <a:xfrm>
              <a:off x="602" y="2523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6" name="Text Box 7"/>
            <p:cNvSpPr txBox="1">
              <a:spLocks noChangeArrowheads="1"/>
            </p:cNvSpPr>
            <p:nvPr/>
          </p:nvSpPr>
          <p:spPr bwMode="auto">
            <a:xfrm>
              <a:off x="602" y="2530"/>
              <a:ext cx="945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u="sng">
                  <a:latin typeface="Tahoma" charset="0"/>
                </a:rPr>
                <a:t>IdDosen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latin typeface="Tahoma" charset="0"/>
                </a:rPr>
                <a:t>NamaDosen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latin typeface="Tahoma" charset="0"/>
                </a:rPr>
                <a:t>…</a:t>
              </a:r>
            </a:p>
          </p:txBody>
        </p:sp>
        <p:sp>
          <p:nvSpPr>
            <p:cNvPr id="22557" name="Text Box 8"/>
            <p:cNvSpPr txBox="1">
              <a:spLocks noChangeArrowheads="1"/>
            </p:cNvSpPr>
            <p:nvPr/>
          </p:nvSpPr>
          <p:spPr bwMode="auto">
            <a:xfrm>
              <a:off x="782" y="2290"/>
              <a:ext cx="1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ahoma" charset="0"/>
                </a:rPr>
                <a:t>Dosen</a:t>
              </a:r>
            </a:p>
          </p:txBody>
        </p:sp>
        <p:sp>
          <p:nvSpPr>
            <p:cNvPr id="22558" name="Rectangle 9"/>
            <p:cNvSpPr>
              <a:spLocks noChangeArrowheads="1"/>
            </p:cNvSpPr>
            <p:nvPr/>
          </p:nvSpPr>
          <p:spPr bwMode="auto">
            <a:xfrm>
              <a:off x="3752" y="2341"/>
              <a:ext cx="952" cy="9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9" name="Line 10"/>
            <p:cNvSpPr>
              <a:spLocks noChangeShapeType="1"/>
            </p:cNvSpPr>
            <p:nvPr/>
          </p:nvSpPr>
          <p:spPr bwMode="auto">
            <a:xfrm>
              <a:off x="3741" y="2568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0" name="Text Box 11"/>
            <p:cNvSpPr txBox="1">
              <a:spLocks noChangeArrowheads="1"/>
            </p:cNvSpPr>
            <p:nvPr/>
          </p:nvSpPr>
          <p:spPr bwMode="auto">
            <a:xfrm>
              <a:off x="3786" y="2567"/>
              <a:ext cx="866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u="sng">
                  <a:latin typeface="Tahoma" charset="0"/>
                </a:rPr>
                <a:t>NPM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latin typeface="Tahoma" charset="0"/>
                </a:rPr>
                <a:t>NamaMhs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latin typeface="Tahoma" charset="0"/>
                </a:rPr>
                <a:t>…</a:t>
              </a:r>
            </a:p>
          </p:txBody>
        </p:sp>
        <p:sp>
          <p:nvSpPr>
            <p:cNvPr id="22561" name="Text Box 12"/>
            <p:cNvSpPr txBox="1">
              <a:spLocks noChangeArrowheads="1"/>
            </p:cNvSpPr>
            <p:nvPr/>
          </p:nvSpPr>
          <p:spPr bwMode="auto">
            <a:xfrm>
              <a:off x="3842" y="2341"/>
              <a:ext cx="86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ahoma" charset="0"/>
                </a:rPr>
                <a:t>Mahasiswa</a:t>
              </a:r>
            </a:p>
          </p:txBody>
        </p:sp>
        <p:sp>
          <p:nvSpPr>
            <p:cNvPr id="22562" name="Text Box 15"/>
            <p:cNvSpPr txBox="1">
              <a:spLocks noChangeArrowheads="1"/>
            </p:cNvSpPr>
            <p:nvPr/>
          </p:nvSpPr>
          <p:spPr bwMode="auto">
            <a:xfrm>
              <a:off x="1997" y="2611"/>
              <a:ext cx="145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ahoma" charset="0"/>
                </a:rPr>
                <a:t>Menjadi dosen wali</a:t>
              </a:r>
            </a:p>
          </p:txBody>
        </p:sp>
      </p:grpSp>
      <p:cxnSp>
        <p:nvCxnSpPr>
          <p:cNvPr id="22532" name="Straight Connector 87"/>
          <p:cNvCxnSpPr>
            <a:cxnSpLocks noChangeShapeType="1"/>
          </p:cNvCxnSpPr>
          <p:nvPr/>
        </p:nvCxnSpPr>
        <p:spPr bwMode="auto">
          <a:xfrm>
            <a:off x="2857500" y="2773363"/>
            <a:ext cx="350043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928938" y="2701925"/>
            <a:ext cx="71437" cy="149225"/>
            <a:chOff x="2018" y="3835"/>
            <a:chExt cx="45" cy="94"/>
          </a:xfrm>
        </p:grpSpPr>
        <p:sp>
          <p:nvSpPr>
            <p:cNvPr id="22552" name="Line 19"/>
            <p:cNvSpPr>
              <a:spLocks noChangeShapeType="1"/>
            </p:cNvSpPr>
            <p:nvPr/>
          </p:nvSpPr>
          <p:spPr bwMode="auto">
            <a:xfrm>
              <a:off x="2018" y="3838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Line 20"/>
            <p:cNvSpPr>
              <a:spLocks noChangeShapeType="1"/>
            </p:cNvSpPr>
            <p:nvPr/>
          </p:nvSpPr>
          <p:spPr bwMode="auto">
            <a:xfrm>
              <a:off x="2063" y="3835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357313" y="4357688"/>
            <a:ext cx="7001666" cy="2071687"/>
            <a:chOff x="595" y="2290"/>
            <a:chExt cx="4192" cy="1305"/>
          </a:xfrm>
        </p:grpSpPr>
        <p:sp>
          <p:nvSpPr>
            <p:cNvPr id="22544" name="Rectangle 5"/>
            <p:cNvSpPr>
              <a:spLocks noChangeArrowheads="1"/>
            </p:cNvSpPr>
            <p:nvPr/>
          </p:nvSpPr>
          <p:spPr bwMode="auto">
            <a:xfrm>
              <a:off x="595" y="2296"/>
              <a:ext cx="952" cy="9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Line 6"/>
            <p:cNvSpPr>
              <a:spLocks noChangeShapeType="1"/>
            </p:cNvSpPr>
            <p:nvPr/>
          </p:nvSpPr>
          <p:spPr bwMode="auto">
            <a:xfrm>
              <a:off x="602" y="2523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6" name="Text Box 7"/>
            <p:cNvSpPr txBox="1">
              <a:spLocks noChangeArrowheads="1"/>
            </p:cNvSpPr>
            <p:nvPr/>
          </p:nvSpPr>
          <p:spPr bwMode="auto">
            <a:xfrm>
              <a:off x="602" y="2530"/>
              <a:ext cx="1028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u="sng" dirty="0" err="1">
                  <a:latin typeface="Tahoma" charset="0"/>
                </a:rPr>
                <a:t>IdDosen</a:t>
              </a:r>
              <a:endParaRPr lang="en-US" u="sng" dirty="0">
                <a:latin typeface="Tahoma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dirty="0" err="1">
                  <a:latin typeface="Tahoma" charset="0"/>
                </a:rPr>
                <a:t>NamaDosen</a:t>
              </a:r>
              <a:endParaRPr lang="en-US" dirty="0">
                <a:latin typeface="Tahoma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dirty="0" smtClean="0">
                  <a:latin typeface="Tahoma" charset="0"/>
                </a:rPr>
                <a:t>…</a:t>
              </a:r>
            </a:p>
          </p:txBody>
        </p:sp>
        <p:sp>
          <p:nvSpPr>
            <p:cNvPr id="22547" name="Text Box 8"/>
            <p:cNvSpPr txBox="1">
              <a:spLocks noChangeArrowheads="1"/>
            </p:cNvSpPr>
            <p:nvPr/>
          </p:nvSpPr>
          <p:spPr bwMode="auto">
            <a:xfrm>
              <a:off x="816" y="2290"/>
              <a:ext cx="1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ahoma" charset="0"/>
                </a:rPr>
                <a:t>Dosen</a:t>
              </a:r>
            </a:p>
          </p:txBody>
        </p:sp>
        <p:sp>
          <p:nvSpPr>
            <p:cNvPr id="22548" name="Rectangle 9"/>
            <p:cNvSpPr>
              <a:spLocks noChangeArrowheads="1"/>
            </p:cNvSpPr>
            <p:nvPr/>
          </p:nvSpPr>
          <p:spPr bwMode="auto">
            <a:xfrm>
              <a:off x="3741" y="2341"/>
              <a:ext cx="1046" cy="12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Line 10"/>
            <p:cNvSpPr>
              <a:spLocks noChangeShapeType="1"/>
            </p:cNvSpPr>
            <p:nvPr/>
          </p:nvSpPr>
          <p:spPr bwMode="auto">
            <a:xfrm>
              <a:off x="3741" y="2568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Text Box 11"/>
            <p:cNvSpPr txBox="1">
              <a:spLocks noChangeArrowheads="1"/>
            </p:cNvSpPr>
            <p:nvPr/>
          </p:nvSpPr>
          <p:spPr bwMode="auto">
            <a:xfrm>
              <a:off x="3786" y="2567"/>
              <a:ext cx="958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u="sng" dirty="0">
                  <a:latin typeface="Tahoma" charset="0"/>
                </a:rPr>
                <a:t>NPM</a:t>
              </a:r>
            </a:p>
            <a:p>
              <a:pPr>
                <a:spcBef>
                  <a:spcPct val="50000"/>
                </a:spcBef>
              </a:pPr>
              <a:r>
                <a:rPr lang="en-US" dirty="0" err="1">
                  <a:latin typeface="Tahoma" charset="0"/>
                </a:rPr>
                <a:t>NamaMhs</a:t>
              </a:r>
              <a:endParaRPr lang="en-US" dirty="0">
                <a:latin typeface="Tahoma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dirty="0">
                  <a:latin typeface="Tahoma" charset="0"/>
                </a:rPr>
                <a:t>…</a:t>
              </a:r>
            </a:p>
            <a:p>
              <a:pPr>
                <a:spcBef>
                  <a:spcPct val="50000"/>
                </a:spcBef>
              </a:pPr>
              <a:r>
                <a:rPr lang="en-US" dirty="0" err="1" smtClean="0">
                  <a:solidFill>
                    <a:srgbClr val="0000F2"/>
                  </a:solidFill>
                  <a:latin typeface="Tahoma" charset="0"/>
                </a:rPr>
                <a:t>IdDosenWali</a:t>
              </a:r>
              <a:endParaRPr lang="en-US" dirty="0">
                <a:solidFill>
                  <a:srgbClr val="0000F2"/>
                </a:solidFill>
                <a:latin typeface="Tahoma" charset="0"/>
              </a:endParaRPr>
            </a:p>
          </p:txBody>
        </p:sp>
        <p:sp>
          <p:nvSpPr>
            <p:cNvPr id="22551" name="Text Box 12"/>
            <p:cNvSpPr txBox="1">
              <a:spLocks noChangeArrowheads="1"/>
            </p:cNvSpPr>
            <p:nvPr/>
          </p:nvSpPr>
          <p:spPr bwMode="auto">
            <a:xfrm>
              <a:off x="3835" y="2341"/>
              <a:ext cx="86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ahoma" charset="0"/>
                </a:rPr>
                <a:t>Mahasiswa</a:t>
              </a:r>
            </a:p>
          </p:txBody>
        </p:sp>
      </p:grpSp>
      <p:cxnSp>
        <p:nvCxnSpPr>
          <p:cNvPr id="22535" name="Elbow Connector 121"/>
          <p:cNvCxnSpPr>
            <a:cxnSpLocks noChangeShapeType="1"/>
          </p:cNvCxnSpPr>
          <p:nvPr/>
        </p:nvCxnSpPr>
        <p:spPr bwMode="auto">
          <a:xfrm>
            <a:off x="3071826" y="4929188"/>
            <a:ext cx="3429000" cy="1285875"/>
          </a:xfrm>
          <a:prstGeom prst="bentConnector3">
            <a:avLst>
              <a:gd name="adj1" fmla="val 50000"/>
            </a:avLst>
          </a:prstGeom>
          <a:noFill/>
          <a:ln w="15875" algn="ctr">
            <a:solidFill>
              <a:schemeClr val="tx1"/>
            </a:solidFill>
            <a:round/>
            <a:headEnd type="triangle" w="lg" len="med"/>
            <a:tailEnd type="triangle" w="lg" len="med"/>
          </a:ln>
        </p:spPr>
      </p:cxnSp>
      <p:sp>
        <p:nvSpPr>
          <p:cNvPr id="124" name="TextBox 123"/>
          <p:cNvSpPr txBox="1"/>
          <p:nvPr/>
        </p:nvSpPr>
        <p:spPr>
          <a:xfrm>
            <a:off x="4311650" y="1357313"/>
            <a:ext cx="688975" cy="36988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ERD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929063" y="3929063"/>
            <a:ext cx="1390650" cy="36988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DATABASE</a:t>
            </a:r>
          </a:p>
        </p:txBody>
      </p:sp>
      <p:sp>
        <p:nvSpPr>
          <p:cNvPr id="22538" name="Isosceles Triangle 125"/>
          <p:cNvSpPr>
            <a:spLocks noChangeArrowheads="1"/>
          </p:cNvSpPr>
          <p:nvPr/>
        </p:nvSpPr>
        <p:spPr bwMode="auto">
          <a:xfrm rot="5400000">
            <a:off x="6286513" y="6143625"/>
            <a:ext cx="142875" cy="14287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6215063" y="2643188"/>
            <a:ext cx="142875" cy="285750"/>
            <a:chOff x="2608" y="3929"/>
            <a:chExt cx="91" cy="90"/>
          </a:xfrm>
        </p:grpSpPr>
        <p:sp>
          <p:nvSpPr>
            <p:cNvPr id="22541" name="Line 36"/>
            <p:cNvSpPr>
              <a:spLocks noChangeShapeType="1"/>
            </p:cNvSpPr>
            <p:nvPr/>
          </p:nvSpPr>
          <p:spPr bwMode="auto">
            <a:xfrm flipV="1">
              <a:off x="2608" y="3929"/>
              <a:ext cx="91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Line 37"/>
            <p:cNvSpPr>
              <a:spLocks noChangeShapeType="1"/>
            </p:cNvSpPr>
            <p:nvPr/>
          </p:nvSpPr>
          <p:spPr bwMode="auto">
            <a:xfrm>
              <a:off x="2608" y="3974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Line 38"/>
            <p:cNvSpPr>
              <a:spLocks noChangeShapeType="1"/>
            </p:cNvSpPr>
            <p:nvPr/>
          </p:nvSpPr>
          <p:spPr bwMode="auto">
            <a:xfrm>
              <a:off x="2608" y="3974"/>
              <a:ext cx="91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40" name="Oval 21"/>
          <p:cNvSpPr>
            <a:spLocks noChangeArrowheads="1"/>
          </p:cNvSpPr>
          <p:nvPr/>
        </p:nvSpPr>
        <p:spPr bwMode="auto">
          <a:xfrm>
            <a:off x="6072188" y="2713038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Rot="1" noChangeArrowheads="1"/>
          </p:cNvSpPr>
          <p:nvPr/>
        </p:nvSpPr>
        <p:spPr bwMode="auto">
          <a:xfrm>
            <a:off x="500063" y="2143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Many-to-many Relationship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43000" y="1835150"/>
            <a:ext cx="6583363" cy="2055813"/>
            <a:chOff x="595" y="2290"/>
            <a:chExt cx="4147" cy="1295"/>
          </a:xfrm>
        </p:grpSpPr>
        <p:sp>
          <p:nvSpPr>
            <p:cNvPr id="23585" name="Rectangle 5"/>
            <p:cNvSpPr>
              <a:spLocks noChangeArrowheads="1"/>
            </p:cNvSpPr>
            <p:nvPr/>
          </p:nvSpPr>
          <p:spPr bwMode="auto">
            <a:xfrm>
              <a:off x="595" y="2296"/>
              <a:ext cx="952" cy="9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6" name="Line 6"/>
            <p:cNvSpPr>
              <a:spLocks noChangeShapeType="1"/>
            </p:cNvSpPr>
            <p:nvPr/>
          </p:nvSpPr>
          <p:spPr bwMode="auto">
            <a:xfrm>
              <a:off x="602" y="2523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Text Box 7"/>
            <p:cNvSpPr txBox="1">
              <a:spLocks noChangeArrowheads="1"/>
            </p:cNvSpPr>
            <p:nvPr/>
          </p:nvSpPr>
          <p:spPr bwMode="auto">
            <a:xfrm>
              <a:off x="602" y="2530"/>
              <a:ext cx="945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u="sng">
                  <a:latin typeface="Tahoma" charset="0"/>
                </a:rPr>
                <a:t>NoFaktur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latin typeface="Tahoma" charset="0"/>
                </a:rPr>
                <a:t>TglPenjualan</a:t>
              </a:r>
            </a:p>
          </p:txBody>
        </p:sp>
        <p:sp>
          <p:nvSpPr>
            <p:cNvPr id="23588" name="Text Box 8"/>
            <p:cNvSpPr txBox="1">
              <a:spLocks noChangeArrowheads="1"/>
            </p:cNvSpPr>
            <p:nvPr/>
          </p:nvSpPr>
          <p:spPr bwMode="auto">
            <a:xfrm>
              <a:off x="726" y="2290"/>
              <a:ext cx="1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ahoma" charset="0"/>
                </a:rPr>
                <a:t>Penjualan</a:t>
              </a:r>
            </a:p>
          </p:txBody>
        </p:sp>
        <p:sp>
          <p:nvSpPr>
            <p:cNvPr id="23589" name="Rectangle 9"/>
            <p:cNvSpPr>
              <a:spLocks noChangeArrowheads="1"/>
            </p:cNvSpPr>
            <p:nvPr/>
          </p:nvSpPr>
          <p:spPr bwMode="auto">
            <a:xfrm>
              <a:off x="3752" y="2341"/>
              <a:ext cx="952" cy="12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0" name="Line 10"/>
            <p:cNvSpPr>
              <a:spLocks noChangeShapeType="1"/>
            </p:cNvSpPr>
            <p:nvPr/>
          </p:nvSpPr>
          <p:spPr bwMode="auto">
            <a:xfrm>
              <a:off x="3741" y="2568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Text Box 11"/>
            <p:cNvSpPr txBox="1">
              <a:spLocks noChangeArrowheads="1"/>
            </p:cNvSpPr>
            <p:nvPr/>
          </p:nvSpPr>
          <p:spPr bwMode="auto">
            <a:xfrm>
              <a:off x="3786" y="2567"/>
              <a:ext cx="956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u="sng">
                  <a:latin typeface="Tahoma" charset="0"/>
                </a:rPr>
                <a:t>KdBarang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latin typeface="Tahoma" charset="0"/>
                </a:rPr>
                <a:t>NamaBarang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latin typeface="Tahoma" charset="0"/>
                </a:rPr>
                <a:t>Harga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latin typeface="Tahoma" charset="0"/>
                </a:rPr>
                <a:t>Stok</a:t>
              </a:r>
            </a:p>
          </p:txBody>
        </p:sp>
        <p:sp>
          <p:nvSpPr>
            <p:cNvPr id="23592" name="Text Box 12"/>
            <p:cNvSpPr txBox="1">
              <a:spLocks noChangeArrowheads="1"/>
            </p:cNvSpPr>
            <p:nvPr/>
          </p:nvSpPr>
          <p:spPr bwMode="auto">
            <a:xfrm>
              <a:off x="3842" y="2341"/>
              <a:ext cx="86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ahoma" charset="0"/>
                </a:rPr>
                <a:t>Barang</a:t>
              </a:r>
            </a:p>
          </p:txBody>
        </p:sp>
        <p:sp>
          <p:nvSpPr>
            <p:cNvPr id="23593" name="Text Box 15"/>
            <p:cNvSpPr txBox="1">
              <a:spLocks noChangeArrowheads="1"/>
            </p:cNvSpPr>
            <p:nvPr/>
          </p:nvSpPr>
          <p:spPr bwMode="auto">
            <a:xfrm>
              <a:off x="2211" y="2611"/>
              <a:ext cx="145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ahoma" charset="0"/>
                </a:rPr>
                <a:t>Terdiri atas</a:t>
              </a:r>
            </a:p>
          </p:txBody>
        </p:sp>
      </p:grpSp>
      <p:cxnSp>
        <p:nvCxnSpPr>
          <p:cNvPr id="23556" name="Straight Connector 87"/>
          <p:cNvCxnSpPr>
            <a:cxnSpLocks noChangeShapeType="1"/>
          </p:cNvCxnSpPr>
          <p:nvPr/>
        </p:nvCxnSpPr>
        <p:spPr bwMode="auto">
          <a:xfrm>
            <a:off x="2654300" y="2773363"/>
            <a:ext cx="350043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000125" y="4724400"/>
            <a:ext cx="1511300" cy="12049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1011238" y="5084763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011238" y="5095875"/>
            <a:ext cx="163195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>
                <a:latin typeface="Tahoma" charset="0"/>
              </a:rPr>
              <a:t>NoFaktur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ahoma" charset="0"/>
              </a:rPr>
              <a:t>TglPenjualan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1143000" y="4705350"/>
            <a:ext cx="208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ahoma" charset="0"/>
              </a:rPr>
              <a:t>Penjualan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6565900" y="4438650"/>
            <a:ext cx="1511300" cy="199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6565900" y="4799013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6637338" y="4797425"/>
            <a:ext cx="1506537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>
                <a:latin typeface="Tahoma" charset="0"/>
              </a:rPr>
              <a:t>KdBarang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ahoma" charset="0"/>
              </a:rPr>
              <a:t>NamaBarang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ahoma" charset="0"/>
              </a:rPr>
              <a:t>Harga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ahoma" charset="0"/>
              </a:rPr>
              <a:t>Stok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6715125" y="4438650"/>
            <a:ext cx="1374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ahoma" charset="0"/>
              </a:rPr>
              <a:t>Barang</a:t>
            </a:r>
          </a:p>
        </p:txBody>
      </p:sp>
      <p:cxnSp>
        <p:nvCxnSpPr>
          <p:cNvPr id="23565" name="Elbow Connector 121"/>
          <p:cNvCxnSpPr>
            <a:cxnSpLocks noChangeShapeType="1"/>
          </p:cNvCxnSpPr>
          <p:nvPr/>
        </p:nvCxnSpPr>
        <p:spPr bwMode="auto">
          <a:xfrm flipV="1">
            <a:off x="5072063" y="5000625"/>
            <a:ext cx="1428750" cy="714375"/>
          </a:xfrm>
          <a:prstGeom prst="bentConnector3">
            <a:avLst>
              <a:gd name="adj1" fmla="val 50000"/>
            </a:avLst>
          </a:prstGeom>
          <a:noFill/>
          <a:ln w="15875" algn="ctr">
            <a:solidFill>
              <a:schemeClr val="tx1"/>
            </a:solidFill>
            <a:round/>
            <a:headEnd type="triangle" w="lg" len="med"/>
            <a:tailEnd type="triangle" w="lg" len="med"/>
          </a:ln>
        </p:spPr>
      </p:cxnSp>
      <p:sp>
        <p:nvSpPr>
          <p:cNvPr id="124" name="TextBox 123"/>
          <p:cNvSpPr txBox="1"/>
          <p:nvPr/>
        </p:nvSpPr>
        <p:spPr>
          <a:xfrm>
            <a:off x="4000500" y="1357313"/>
            <a:ext cx="688975" cy="36988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ERD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571875" y="3857625"/>
            <a:ext cx="1390650" cy="369888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DATABASE</a:t>
            </a:r>
          </a:p>
        </p:txBody>
      </p:sp>
      <p:sp>
        <p:nvSpPr>
          <p:cNvPr id="23568" name="Isosceles Triangle 125"/>
          <p:cNvSpPr>
            <a:spLocks noChangeArrowheads="1"/>
          </p:cNvSpPr>
          <p:nvPr/>
        </p:nvSpPr>
        <p:spPr bwMode="auto">
          <a:xfrm rot="5400000" flipH="1" flipV="1">
            <a:off x="5107781" y="5679282"/>
            <a:ext cx="142875" cy="71438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011863" y="2643188"/>
            <a:ext cx="142875" cy="285750"/>
            <a:chOff x="2608" y="3929"/>
            <a:chExt cx="91" cy="90"/>
          </a:xfrm>
        </p:grpSpPr>
        <p:sp>
          <p:nvSpPr>
            <p:cNvPr id="23582" name="Line 36"/>
            <p:cNvSpPr>
              <a:spLocks noChangeShapeType="1"/>
            </p:cNvSpPr>
            <p:nvPr/>
          </p:nvSpPr>
          <p:spPr bwMode="auto">
            <a:xfrm flipV="1">
              <a:off x="2608" y="3929"/>
              <a:ext cx="91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3" name="Line 37"/>
            <p:cNvSpPr>
              <a:spLocks noChangeShapeType="1"/>
            </p:cNvSpPr>
            <p:nvPr/>
          </p:nvSpPr>
          <p:spPr bwMode="auto">
            <a:xfrm>
              <a:off x="2608" y="3974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4" name="Line 38"/>
            <p:cNvSpPr>
              <a:spLocks noChangeShapeType="1"/>
            </p:cNvSpPr>
            <p:nvPr/>
          </p:nvSpPr>
          <p:spPr bwMode="auto">
            <a:xfrm>
              <a:off x="2608" y="3974"/>
              <a:ext cx="91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70" name="Line 20"/>
          <p:cNvSpPr>
            <a:spLocks noChangeShapeType="1"/>
          </p:cNvSpPr>
          <p:nvPr/>
        </p:nvSpPr>
        <p:spPr bwMode="auto">
          <a:xfrm>
            <a:off x="6011863" y="2643188"/>
            <a:ext cx="0" cy="285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 flipH="1">
            <a:off x="2654300" y="2643188"/>
            <a:ext cx="142875" cy="285750"/>
            <a:chOff x="2608" y="3929"/>
            <a:chExt cx="91" cy="90"/>
          </a:xfrm>
        </p:grpSpPr>
        <p:sp>
          <p:nvSpPr>
            <p:cNvPr id="23579" name="Line 36"/>
            <p:cNvSpPr>
              <a:spLocks noChangeShapeType="1"/>
            </p:cNvSpPr>
            <p:nvPr/>
          </p:nvSpPr>
          <p:spPr bwMode="auto">
            <a:xfrm flipV="1">
              <a:off x="2608" y="3929"/>
              <a:ext cx="91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Line 37"/>
            <p:cNvSpPr>
              <a:spLocks noChangeShapeType="1"/>
            </p:cNvSpPr>
            <p:nvPr/>
          </p:nvSpPr>
          <p:spPr bwMode="auto">
            <a:xfrm>
              <a:off x="2608" y="3974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38"/>
            <p:cNvSpPr>
              <a:spLocks noChangeShapeType="1"/>
            </p:cNvSpPr>
            <p:nvPr/>
          </p:nvSpPr>
          <p:spPr bwMode="auto">
            <a:xfrm>
              <a:off x="2608" y="3974"/>
              <a:ext cx="91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72" name="Oval 21"/>
          <p:cNvSpPr>
            <a:spLocks noChangeArrowheads="1"/>
          </p:cNvSpPr>
          <p:nvPr/>
        </p:nvSpPr>
        <p:spPr bwMode="auto">
          <a:xfrm>
            <a:off x="2797175" y="2713038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Rectangle 5"/>
          <p:cNvSpPr>
            <a:spLocks noChangeArrowheads="1"/>
          </p:cNvSpPr>
          <p:nvPr/>
        </p:nvSpPr>
        <p:spPr bwMode="auto">
          <a:xfrm>
            <a:off x="3500438" y="4714875"/>
            <a:ext cx="1571625" cy="1571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Line 6"/>
          <p:cNvSpPr>
            <a:spLocks noChangeShapeType="1"/>
          </p:cNvSpPr>
          <p:nvPr/>
        </p:nvSpPr>
        <p:spPr bwMode="auto">
          <a:xfrm>
            <a:off x="3500438" y="5075238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5" name="Text Box 7"/>
          <p:cNvSpPr txBox="1">
            <a:spLocks noChangeArrowheads="1"/>
          </p:cNvSpPr>
          <p:nvPr/>
        </p:nvSpPr>
        <p:spPr bwMode="auto">
          <a:xfrm>
            <a:off x="3654425" y="5086350"/>
            <a:ext cx="16319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 dirty="0" err="1">
                <a:latin typeface="Tahoma" charset="0"/>
              </a:rPr>
              <a:t>NoFaktur</a:t>
            </a:r>
            <a:endParaRPr lang="en-US" u="sng" dirty="0">
              <a:latin typeface="Tahoma" charset="0"/>
            </a:endParaRPr>
          </a:p>
          <a:p>
            <a:pPr>
              <a:spcBef>
                <a:spcPct val="50000"/>
              </a:spcBef>
            </a:pPr>
            <a:r>
              <a:rPr lang="en-US" u="sng" dirty="0" err="1">
                <a:latin typeface="Tahoma" charset="0"/>
              </a:rPr>
              <a:t>KdBarang</a:t>
            </a:r>
            <a:endParaRPr lang="en-US" u="sng" dirty="0">
              <a:latin typeface="Tahoma" charset="0"/>
            </a:endParaRPr>
          </a:p>
          <a:p>
            <a:pPr>
              <a:spcBef>
                <a:spcPct val="50000"/>
              </a:spcBef>
            </a:pPr>
            <a:r>
              <a:rPr lang="en-US" dirty="0" err="1">
                <a:latin typeface="Tahoma" charset="0"/>
              </a:rPr>
              <a:t>JmlUnit</a:t>
            </a:r>
            <a:endParaRPr lang="en-US" dirty="0">
              <a:latin typeface="Tahoma" charset="0"/>
            </a:endParaRPr>
          </a:p>
        </p:txBody>
      </p:sp>
      <p:sp>
        <p:nvSpPr>
          <p:cNvPr id="23576" name="Text Box 8"/>
          <p:cNvSpPr txBox="1">
            <a:spLocks noChangeArrowheads="1"/>
          </p:cNvSpPr>
          <p:nvPr/>
        </p:nvSpPr>
        <p:spPr bwMode="auto">
          <a:xfrm>
            <a:off x="3482975" y="4705350"/>
            <a:ext cx="208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ahoma" charset="0"/>
              </a:rPr>
              <a:t>DetilPenjualan</a:t>
            </a:r>
          </a:p>
        </p:txBody>
      </p:sp>
      <p:sp>
        <p:nvSpPr>
          <p:cNvPr id="23577" name="Isosceles Triangle 58"/>
          <p:cNvSpPr>
            <a:spLocks noChangeArrowheads="1"/>
          </p:cNvSpPr>
          <p:nvPr/>
        </p:nvSpPr>
        <p:spPr bwMode="auto">
          <a:xfrm rot="5400000" flipH="1">
            <a:off x="3250406" y="5250657"/>
            <a:ext cx="142875" cy="71438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3578" name="Straight Arrow Connector 62"/>
          <p:cNvCxnSpPr>
            <a:cxnSpLocks noChangeShapeType="1"/>
          </p:cNvCxnSpPr>
          <p:nvPr/>
        </p:nvCxnSpPr>
        <p:spPr bwMode="auto">
          <a:xfrm rot="10800000">
            <a:off x="2571750" y="5286375"/>
            <a:ext cx="857250" cy="1588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 type="triangle" w="lg" len="med"/>
            <a:tailEnd type="triangle" w="lg" len="med"/>
          </a:ln>
        </p:spPr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92867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tx1"/>
                </a:solidFill>
              </a:rPr>
              <a:t>Varian </a:t>
            </a:r>
            <a:r>
              <a:rPr lang="en-US" sz="4800" dirty="0" err="1" smtClean="0">
                <a:solidFill>
                  <a:schemeClr val="tx1"/>
                </a:solidFill>
              </a:rPr>
              <a:t>Atribut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214414" y="2338358"/>
            <a:ext cx="6758006" cy="3025765"/>
          </a:xfrm>
        </p:spPr>
        <p:txBody>
          <a:bodyPr/>
          <a:lstStyle/>
          <a:p>
            <a:pPr eaLnBrk="1" hangingPunct="1"/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Komposit</a:t>
            </a:r>
            <a:endParaRPr lang="en-US" dirty="0" smtClean="0"/>
          </a:p>
          <a:p>
            <a:pPr eaLnBrk="1" hangingPunct="1"/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endParaRPr lang="en-US" dirty="0" smtClean="0"/>
          </a:p>
          <a:p>
            <a:pPr eaLnBrk="1" hangingPunct="1"/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857232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>
                <a:solidFill>
                  <a:schemeClr val="tx1"/>
                </a:solidFill>
              </a:rPr>
              <a:t>Model Data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214414" y="2338358"/>
            <a:ext cx="6758006" cy="3025765"/>
          </a:xfrm>
        </p:spPr>
        <p:txBody>
          <a:bodyPr/>
          <a:lstStyle/>
          <a:p>
            <a:pPr eaLnBrk="1" hangingPunct="1"/>
            <a:r>
              <a:rPr lang="en-US" i="1" err="1" smtClean="0"/>
              <a:t>Hierarkis</a:t>
            </a:r>
            <a:endParaRPr lang="en-US" i="1" smtClean="0"/>
          </a:p>
          <a:p>
            <a:pPr eaLnBrk="1" hangingPunct="1"/>
            <a:r>
              <a:rPr lang="en-US" i="1" err="1" smtClean="0"/>
              <a:t>Jaringan</a:t>
            </a:r>
            <a:endParaRPr lang="en-US" i="1" smtClean="0"/>
          </a:p>
          <a:p>
            <a:pPr eaLnBrk="1" hangingPunct="1"/>
            <a:r>
              <a:rPr lang="en-US" i="1" err="1" smtClean="0"/>
              <a:t>Relasional</a:t>
            </a:r>
            <a:endParaRPr 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5804" y="-24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/>
                </a:solidFill>
              </a:rPr>
              <a:t>Atribut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Komposit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214422"/>
            <a:ext cx="8229600" cy="5572140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Atribut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dipecah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komponen</a:t>
            </a:r>
            <a:endParaRPr lang="en-US" sz="2400" dirty="0" smtClean="0"/>
          </a:p>
          <a:p>
            <a:pPr eaLnBrk="1" hangingPunct="1"/>
            <a:r>
              <a:rPr lang="en-US" sz="2400" dirty="0" err="1" smtClean="0"/>
              <a:t>Contoh</a:t>
            </a:r>
            <a:r>
              <a:rPr lang="en-US" sz="2400" dirty="0" smtClean="0"/>
              <a:t> :</a:t>
            </a:r>
          </a:p>
          <a:p>
            <a:pPr lvl="1" eaLnBrk="1" hangingPunct="1">
              <a:buNone/>
            </a:pPr>
            <a:r>
              <a:rPr lang="en-US" sz="2000" dirty="0" smtClean="0"/>
              <a:t>PELANGGAN (</a:t>
            </a:r>
            <a:r>
              <a:rPr lang="en-US" sz="2000" dirty="0" err="1" smtClean="0"/>
              <a:t>Kode</a:t>
            </a:r>
            <a:r>
              <a:rPr lang="en-US" sz="2000" dirty="0" smtClean="0"/>
              <a:t>, </a:t>
            </a:r>
            <a:r>
              <a:rPr lang="en-US" sz="2000" dirty="0" err="1" smtClean="0"/>
              <a:t>Nama</a:t>
            </a:r>
            <a:r>
              <a:rPr lang="en-US" sz="2000" dirty="0" smtClean="0"/>
              <a:t>, </a:t>
            </a:r>
            <a:r>
              <a:rPr lang="en-US" sz="2000" dirty="0" err="1" smtClean="0"/>
              <a:t>Alamat</a:t>
            </a:r>
            <a:r>
              <a:rPr lang="en-US" sz="2000" dirty="0" smtClean="0"/>
              <a:t>)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1100" dirty="0" smtClean="0"/>
          </a:p>
          <a:p>
            <a:pPr lvl="1" eaLnBrk="1" hangingPunct="1">
              <a:buNone/>
            </a:pPr>
            <a:r>
              <a:rPr lang="en-US" sz="2000" dirty="0" smtClean="0">
                <a:sym typeface="Wingdings"/>
              </a:rPr>
              <a:t>			</a:t>
            </a:r>
            <a:r>
              <a:rPr lang="en-US" sz="3200" dirty="0" smtClean="0">
                <a:sym typeface="Wingdings"/>
              </a:rPr>
              <a:t></a:t>
            </a:r>
            <a:endParaRPr lang="en-US" sz="2000" dirty="0" smtClean="0"/>
          </a:p>
          <a:p>
            <a:pPr lvl="1" eaLnBrk="1" hangingPunct="1">
              <a:buNone/>
            </a:pPr>
            <a:r>
              <a:rPr lang="en-US" sz="2000" dirty="0" smtClean="0"/>
              <a:t>PELANGGAN (</a:t>
            </a:r>
            <a:r>
              <a:rPr lang="en-US" sz="2000" dirty="0" err="1" smtClean="0"/>
              <a:t>Kode</a:t>
            </a:r>
            <a:r>
              <a:rPr lang="en-US" sz="2000" dirty="0" smtClean="0"/>
              <a:t>, </a:t>
            </a:r>
            <a:r>
              <a:rPr lang="en-US" sz="2000" dirty="0" err="1" smtClean="0"/>
              <a:t>Nama</a:t>
            </a:r>
            <a:r>
              <a:rPr lang="en-US" sz="2000" dirty="0" smtClean="0"/>
              <a:t>, </a:t>
            </a:r>
            <a:r>
              <a:rPr lang="en-US" sz="2000" dirty="0" err="1" smtClean="0"/>
              <a:t>Jalan</a:t>
            </a:r>
            <a:r>
              <a:rPr lang="en-US" sz="2000" dirty="0" smtClean="0"/>
              <a:t>, Kota, </a:t>
            </a:r>
            <a:r>
              <a:rPr lang="en-US" sz="2000" dirty="0" err="1" smtClean="0"/>
              <a:t>KodePos</a:t>
            </a:r>
            <a:r>
              <a:rPr lang="en-US" sz="2000" dirty="0" smtClean="0"/>
              <a:t>)</a:t>
            </a:r>
          </a:p>
          <a:p>
            <a:pPr lvl="1" eaLnBrk="1" hangingPunct="1">
              <a:buNone/>
            </a:pPr>
            <a:endParaRPr lang="en-US" sz="2000" dirty="0" smtClean="0"/>
          </a:p>
          <a:p>
            <a:pPr lvl="1" eaLnBrk="1" hangingPunct="1">
              <a:buNone/>
            </a:pPr>
            <a:endParaRPr lang="en-US" sz="2000" dirty="0" smtClean="0"/>
          </a:p>
          <a:p>
            <a:pPr lvl="1" eaLnBrk="1" hangingPunct="1">
              <a:buNone/>
            </a:pPr>
            <a:endParaRPr lang="en-US" sz="2000" dirty="0" smtClean="0"/>
          </a:p>
          <a:p>
            <a:pPr eaLnBrk="1" hangingPunct="1"/>
            <a:r>
              <a:rPr lang="en-US" sz="2400" dirty="0" smtClean="0">
                <a:solidFill>
                  <a:srgbClr val="FFFF00"/>
                </a:solidFill>
                <a:effectLst/>
              </a:rPr>
              <a:t>ENTITAS </a:t>
            </a:r>
            <a:r>
              <a:rPr lang="en-US" sz="2400" dirty="0" err="1" smtClean="0">
                <a:solidFill>
                  <a:srgbClr val="FFFF00"/>
                </a:solidFill>
                <a:effectLst/>
              </a:rPr>
              <a:t>dibangun</a:t>
            </a:r>
            <a:r>
              <a:rPr lang="en-US" sz="2400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effectLst/>
              </a:rPr>
              <a:t>langsung</a:t>
            </a:r>
            <a:r>
              <a:rPr lang="en-US" sz="2400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effectLst/>
              </a:rPr>
              <a:t>dari</a:t>
            </a:r>
            <a:r>
              <a:rPr lang="en-US" sz="2400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effectLst/>
              </a:rPr>
              <a:t>kumpulan</a:t>
            </a:r>
            <a:r>
              <a:rPr lang="en-US" sz="2400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effectLst/>
              </a:rPr>
              <a:t>atribut</a:t>
            </a:r>
            <a:r>
              <a:rPr lang="en-US" sz="2400" dirty="0" smtClean="0">
                <a:solidFill>
                  <a:srgbClr val="FFFF00"/>
                </a:solidFill>
                <a:effectLst/>
              </a:rPr>
              <a:t> yang </a:t>
            </a:r>
            <a:r>
              <a:rPr lang="en-US" sz="2400" dirty="0" err="1" smtClean="0">
                <a:solidFill>
                  <a:srgbClr val="FFFF00"/>
                </a:solidFill>
                <a:effectLst/>
              </a:rPr>
              <a:t>telah</a:t>
            </a:r>
            <a:r>
              <a:rPr lang="en-US" sz="2400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effectLst/>
              </a:rPr>
              <a:t>diuraikan</a:t>
            </a:r>
            <a:r>
              <a:rPr lang="en-US" sz="2400" dirty="0" smtClean="0">
                <a:solidFill>
                  <a:srgbClr val="FFFF00"/>
                </a:solidFill>
                <a:effectLst/>
              </a:rPr>
              <a:t> (</a:t>
            </a:r>
            <a:r>
              <a:rPr lang="en-US" sz="2400" dirty="0" err="1" smtClean="0">
                <a:solidFill>
                  <a:srgbClr val="FFFF00"/>
                </a:solidFill>
                <a:effectLst/>
              </a:rPr>
              <a:t>dipecah</a:t>
            </a:r>
            <a:r>
              <a:rPr lang="en-US" sz="2400" dirty="0" smtClean="0">
                <a:solidFill>
                  <a:srgbClr val="FFFF00"/>
                </a:solidFill>
                <a:effectLst/>
              </a:rPr>
              <a:t>)</a:t>
            </a:r>
          </a:p>
          <a:p>
            <a:pPr eaLnBrk="1" hangingPunct="1">
              <a:buNone/>
            </a:pPr>
            <a:endParaRPr lang="en-US" sz="2400" dirty="0" smtClean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928662" y="2571744"/>
          <a:ext cx="50846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745"/>
                <a:gridCol w="1638808"/>
                <a:gridCol w="26920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Alamat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Jl. Dago  Bandung 40132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928662" y="4429132"/>
          <a:ext cx="58327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745"/>
                <a:gridCol w="1638808"/>
                <a:gridCol w="1299845"/>
                <a:gridCol w="1035368"/>
                <a:gridCol w="11049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KodePos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Jl. Dago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Bandung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40132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5804" y="-24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/>
                </a:solidFill>
              </a:rPr>
              <a:t>Atribut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Bernilai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Banyak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117615"/>
            <a:ext cx="8229600" cy="3311517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400" dirty="0" err="1" smtClean="0"/>
              <a:t>Atribut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kemungkinan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endParaRPr lang="en-US" sz="2400" dirty="0" smtClean="0"/>
          </a:p>
          <a:p>
            <a:pPr eaLnBrk="1" hangingPunct="1"/>
            <a:r>
              <a:rPr lang="en-US" sz="2400" dirty="0" err="1" smtClean="0"/>
              <a:t>Contoh</a:t>
            </a:r>
            <a:r>
              <a:rPr lang="en-US" sz="2400" dirty="0" smtClean="0"/>
              <a:t> :</a:t>
            </a:r>
          </a:p>
          <a:p>
            <a:pPr lvl="1" eaLnBrk="1" hangingPunct="1">
              <a:buNone/>
            </a:pPr>
            <a:r>
              <a:rPr lang="en-US" sz="2000" dirty="0" smtClean="0"/>
              <a:t>PEMASOK (</a:t>
            </a:r>
            <a:r>
              <a:rPr lang="en-US" sz="2000" dirty="0" err="1" smtClean="0"/>
              <a:t>Kode</a:t>
            </a:r>
            <a:r>
              <a:rPr lang="en-US" sz="2000" dirty="0" smtClean="0"/>
              <a:t>, </a:t>
            </a:r>
            <a:r>
              <a:rPr lang="en-US" sz="2000" dirty="0" err="1" smtClean="0"/>
              <a:t>Nama</a:t>
            </a:r>
            <a:r>
              <a:rPr lang="en-US" sz="2000" dirty="0" smtClean="0"/>
              <a:t>, </a:t>
            </a:r>
            <a:r>
              <a:rPr lang="en-US" sz="2000" dirty="0" err="1" smtClean="0"/>
              <a:t>Telepon</a:t>
            </a:r>
            <a:r>
              <a:rPr lang="en-US" sz="2000" dirty="0" smtClean="0"/>
              <a:t>)</a:t>
            </a:r>
            <a:endParaRPr lang="en-US" sz="1100" dirty="0" smtClean="0"/>
          </a:p>
          <a:p>
            <a:pPr lvl="1" eaLnBrk="1" hangingPunct="1">
              <a:buNone/>
            </a:pPr>
            <a:r>
              <a:rPr lang="en-US" sz="2000" dirty="0" smtClean="0">
                <a:sym typeface="Wingdings"/>
              </a:rPr>
              <a:t>			</a:t>
            </a:r>
          </a:p>
          <a:p>
            <a:pPr lvl="1" eaLnBrk="1" hangingPunct="1">
              <a:buNone/>
            </a:pPr>
            <a:endParaRPr lang="en-US" sz="2000" dirty="0" smtClean="0">
              <a:sym typeface="Wingdings"/>
            </a:endParaRPr>
          </a:p>
          <a:p>
            <a:pPr eaLnBrk="1" hangingPunct="1"/>
            <a:r>
              <a:rPr lang="en-US" sz="2400" dirty="0" err="1" smtClean="0"/>
              <a:t>Atribut</a:t>
            </a:r>
            <a:r>
              <a:rPr lang="en-US" sz="2400" dirty="0" smtClean="0"/>
              <a:t> </a:t>
            </a:r>
            <a:r>
              <a:rPr lang="en-US" sz="2400" dirty="0" err="1" smtClean="0"/>
              <a:t>bernilai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ditransformasikan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entitas</a:t>
            </a:r>
            <a:r>
              <a:rPr lang="en-US" sz="2400" dirty="0" smtClean="0"/>
              <a:t> </a:t>
            </a:r>
            <a:r>
              <a:rPr lang="en-US" sz="2400" dirty="0" err="1" smtClean="0"/>
              <a:t>baru</a:t>
            </a:r>
            <a:endParaRPr lang="en-US" sz="2400" dirty="0" smtClean="0"/>
          </a:p>
          <a:p>
            <a:pPr lvl="1" eaLnBrk="1" hangingPunct="1">
              <a:buNone/>
            </a:pPr>
            <a:r>
              <a:rPr lang="en-US" sz="2000" dirty="0" smtClean="0"/>
              <a:t>PEMASOK (</a:t>
            </a:r>
            <a:r>
              <a:rPr lang="en-US" sz="2000" dirty="0" err="1" smtClean="0"/>
              <a:t>Kode</a:t>
            </a:r>
            <a:r>
              <a:rPr lang="en-US" sz="2000" dirty="0" smtClean="0"/>
              <a:t>, </a:t>
            </a:r>
            <a:r>
              <a:rPr lang="en-US" sz="2000" dirty="0" err="1" smtClean="0"/>
              <a:t>Nama</a:t>
            </a:r>
            <a:r>
              <a:rPr lang="en-US" sz="2000" dirty="0" smtClean="0"/>
              <a:t>)	TLP_PEMASOK (</a:t>
            </a:r>
            <a:r>
              <a:rPr lang="en-US" sz="2000" dirty="0" err="1" smtClean="0"/>
              <a:t>Kode</a:t>
            </a:r>
            <a:r>
              <a:rPr lang="en-US" sz="2000" dirty="0" smtClean="0"/>
              <a:t>, </a:t>
            </a:r>
            <a:r>
              <a:rPr lang="en-US" sz="2000" dirty="0" err="1" smtClean="0"/>
              <a:t>Telepon</a:t>
            </a:r>
            <a:r>
              <a:rPr lang="en-US" sz="2000" dirty="0" smtClean="0"/>
              <a:t>)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1100" dirty="0" smtClean="0"/>
          </a:p>
          <a:p>
            <a:pPr lvl="1" eaLnBrk="1" hangingPunct="1">
              <a:buNone/>
            </a:pPr>
            <a:r>
              <a:rPr lang="en-US" sz="2000" dirty="0" smtClean="0">
                <a:sym typeface="Wingdings"/>
              </a:rPr>
              <a:t>			</a:t>
            </a:r>
          </a:p>
          <a:p>
            <a:pPr eaLnBrk="1" hangingPunct="1"/>
            <a:endParaRPr lang="en-US" sz="2400" dirty="0" smtClean="0"/>
          </a:p>
          <a:p>
            <a:pPr lvl="1" eaLnBrk="1" hangingPunct="1">
              <a:buNone/>
            </a:pPr>
            <a:endParaRPr lang="en-US" sz="2000" dirty="0" smtClean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928662" y="3643314"/>
          <a:ext cx="3829622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745"/>
                <a:gridCol w="1699197"/>
                <a:gridCol w="1376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Telepon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Teddy </a:t>
                      </a:r>
                      <a:r>
                        <a:rPr lang="en-US" dirty="0" err="1" smtClean="0"/>
                        <a:t>Gunawan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022</a:t>
                      </a:r>
                      <a:r>
                        <a:rPr lang="en-US" baseline="0" dirty="0" smtClean="0"/>
                        <a:t> 2502121</a:t>
                      </a:r>
                    </a:p>
                    <a:p>
                      <a:r>
                        <a:rPr lang="en-US" baseline="0" dirty="0" smtClean="0"/>
                        <a:t>081 2345678</a:t>
                      </a:r>
                    </a:p>
                    <a:p>
                      <a:r>
                        <a:rPr lang="en-US" baseline="0" dirty="0" smtClean="0"/>
                        <a:t>088 7654321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28662" y="5286388"/>
          <a:ext cx="245294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745"/>
                <a:gridCol w="1699197"/>
              </a:tblGrid>
              <a:tr h="32147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Nama</a:t>
                      </a:r>
                      <a:endParaRPr lang="en-US" sz="16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Teddy </a:t>
                      </a:r>
                      <a:r>
                        <a:rPr lang="en-US" sz="1600" dirty="0" err="1" smtClean="0"/>
                        <a:t>Gunawan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43372" y="5286388"/>
          <a:ext cx="245294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745"/>
                <a:gridCol w="1699197"/>
              </a:tblGrid>
              <a:tr h="32147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Telepon</a:t>
                      </a:r>
                      <a:endParaRPr lang="en-US" sz="16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022 2502121</a:t>
                      </a:r>
                      <a:endParaRPr lang="en-US" sz="16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081 2345678</a:t>
                      </a:r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9001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088 7654321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5804" y="546111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/>
                </a:solidFill>
              </a:rPr>
              <a:t>Atribut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Turunan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760557"/>
            <a:ext cx="8229600" cy="3311517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400" dirty="0" err="1" smtClean="0"/>
              <a:t>Atribut</a:t>
            </a:r>
            <a:r>
              <a:rPr lang="en-US" sz="2400" dirty="0" smtClean="0"/>
              <a:t> yang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dihitung</a:t>
            </a:r>
            <a:r>
              <a:rPr lang="en-US" sz="2400" dirty="0" smtClean="0"/>
              <a:t> / </a:t>
            </a:r>
            <a:r>
              <a:rPr lang="en-US" sz="2400" dirty="0" err="1" smtClean="0"/>
              <a:t>diproses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</a:t>
            </a:r>
            <a:r>
              <a:rPr lang="en-US" sz="2400" dirty="0" err="1" smtClean="0"/>
              <a:t>lainnya</a:t>
            </a:r>
            <a:endParaRPr lang="en-US" sz="2400" dirty="0" smtClean="0"/>
          </a:p>
          <a:p>
            <a:pPr eaLnBrk="1" hangingPunct="1"/>
            <a:r>
              <a:rPr lang="en-US" sz="2400" dirty="0" err="1" smtClean="0"/>
              <a:t>Contoh</a:t>
            </a:r>
            <a:r>
              <a:rPr lang="en-US" sz="2400" dirty="0" smtClean="0"/>
              <a:t> :</a:t>
            </a:r>
          </a:p>
          <a:p>
            <a:pPr lvl="1" eaLnBrk="1" hangingPunct="1">
              <a:buNone/>
            </a:pPr>
            <a:r>
              <a:rPr lang="en-US" sz="2000" dirty="0" err="1" smtClean="0"/>
              <a:t>Mahasiswa</a:t>
            </a:r>
            <a:r>
              <a:rPr lang="en-US" sz="2000" dirty="0" smtClean="0"/>
              <a:t> (NPM, </a:t>
            </a:r>
            <a:r>
              <a:rPr lang="en-US" sz="2000" dirty="0" err="1" smtClean="0"/>
              <a:t>Nama</a:t>
            </a:r>
            <a:r>
              <a:rPr lang="en-US" sz="2000" dirty="0" smtClean="0"/>
              <a:t>, </a:t>
            </a:r>
            <a:r>
              <a:rPr lang="en-US" sz="2000" dirty="0" err="1" smtClean="0"/>
              <a:t>TgLahir</a:t>
            </a:r>
            <a:r>
              <a:rPr lang="en-US" sz="2000" dirty="0" smtClean="0"/>
              <a:t>, </a:t>
            </a:r>
            <a:r>
              <a:rPr lang="en-US" sz="2000" dirty="0" err="1" smtClean="0"/>
              <a:t>Usia</a:t>
            </a:r>
            <a:r>
              <a:rPr lang="en-US" sz="2000" dirty="0" smtClean="0"/>
              <a:t>)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1100" dirty="0" smtClean="0"/>
          </a:p>
          <a:p>
            <a:pPr lvl="1" eaLnBrk="1" hangingPunct="1">
              <a:buNone/>
            </a:pPr>
            <a:endParaRPr lang="en-US" sz="1000" dirty="0" smtClean="0">
              <a:sym typeface="Wingdings"/>
            </a:endParaRPr>
          </a:p>
          <a:p>
            <a:pPr marL="463550" lvl="1" indent="-6350" eaLnBrk="1" hangingPunct="1">
              <a:buNone/>
            </a:pPr>
            <a:r>
              <a:rPr lang="en-US" sz="2000" dirty="0" err="1" smtClean="0">
                <a:sym typeface="Wingdings"/>
              </a:rPr>
              <a:t>Usia</a:t>
            </a:r>
            <a:r>
              <a:rPr lang="en-US" sz="2000" dirty="0" smtClean="0">
                <a:sym typeface="Wingdings"/>
              </a:rPr>
              <a:t> </a:t>
            </a:r>
            <a:r>
              <a:rPr lang="en-US" sz="2000" dirty="0" err="1" smtClean="0">
                <a:sym typeface="Wingdings"/>
              </a:rPr>
              <a:t>merupakan</a:t>
            </a:r>
            <a:r>
              <a:rPr lang="en-US" sz="2000" dirty="0" smtClean="0">
                <a:sym typeface="Wingdings"/>
              </a:rPr>
              <a:t> </a:t>
            </a:r>
            <a:r>
              <a:rPr lang="en-US" sz="2000" dirty="0" err="1" smtClean="0">
                <a:sym typeface="Wingdings"/>
              </a:rPr>
              <a:t>atribut</a:t>
            </a:r>
            <a:r>
              <a:rPr lang="en-US" sz="2000" dirty="0" smtClean="0">
                <a:sym typeface="Wingdings"/>
              </a:rPr>
              <a:t> </a:t>
            </a:r>
            <a:r>
              <a:rPr lang="en-US" sz="2000" dirty="0" err="1" smtClean="0">
                <a:sym typeface="Wingdings"/>
              </a:rPr>
              <a:t>turunan</a:t>
            </a:r>
            <a:r>
              <a:rPr lang="en-US" sz="2000" dirty="0" smtClean="0">
                <a:sym typeface="Wingdings"/>
              </a:rPr>
              <a:t>, </a:t>
            </a:r>
            <a:r>
              <a:rPr lang="en-US" sz="2000" dirty="0" err="1" smtClean="0">
                <a:sym typeface="Wingdings"/>
              </a:rPr>
              <a:t>karena</a:t>
            </a:r>
            <a:r>
              <a:rPr lang="en-US" sz="2000" dirty="0" smtClean="0">
                <a:sym typeface="Wingdings"/>
              </a:rPr>
              <a:t> </a:t>
            </a:r>
            <a:r>
              <a:rPr lang="en-US" sz="2000" dirty="0" err="1" smtClean="0">
                <a:sym typeface="Wingdings"/>
              </a:rPr>
              <a:t>bisa</a:t>
            </a:r>
            <a:r>
              <a:rPr lang="en-US" sz="2000" dirty="0" smtClean="0">
                <a:sym typeface="Wingdings"/>
              </a:rPr>
              <a:t> </a:t>
            </a:r>
            <a:r>
              <a:rPr lang="en-US" sz="2000" dirty="0" err="1" smtClean="0">
                <a:sym typeface="Wingdings"/>
              </a:rPr>
              <a:t>dihitung</a:t>
            </a:r>
            <a:r>
              <a:rPr lang="en-US" sz="2000" dirty="0" smtClean="0">
                <a:sym typeface="Wingdings"/>
              </a:rPr>
              <a:t> </a:t>
            </a:r>
            <a:r>
              <a:rPr lang="en-US" sz="2000" dirty="0" err="1" smtClean="0">
                <a:sym typeface="Wingdings"/>
              </a:rPr>
              <a:t>dari</a:t>
            </a:r>
            <a:r>
              <a:rPr lang="en-US" sz="2000" dirty="0" smtClean="0">
                <a:sym typeface="Wingdings"/>
              </a:rPr>
              <a:t> </a:t>
            </a:r>
            <a:r>
              <a:rPr lang="en-US" sz="2000" dirty="0" err="1" smtClean="0">
                <a:sym typeface="Wingdings"/>
              </a:rPr>
              <a:t>selisih</a:t>
            </a:r>
            <a:r>
              <a:rPr lang="en-US" sz="2000" dirty="0" smtClean="0">
                <a:sym typeface="Wingdings"/>
              </a:rPr>
              <a:t> </a:t>
            </a:r>
            <a:r>
              <a:rPr lang="en-US" sz="2000" dirty="0" err="1" smtClean="0">
                <a:sym typeface="Wingdings"/>
              </a:rPr>
              <a:t>tanggal</a:t>
            </a:r>
            <a:r>
              <a:rPr lang="en-US" sz="2000" dirty="0" smtClean="0">
                <a:sym typeface="Wingdings"/>
              </a:rPr>
              <a:t> </a:t>
            </a:r>
            <a:r>
              <a:rPr lang="en-US" sz="2000" dirty="0" err="1" smtClean="0">
                <a:sym typeface="Wingdings"/>
              </a:rPr>
              <a:t>lahir</a:t>
            </a:r>
            <a:r>
              <a:rPr lang="en-US" sz="2000" dirty="0" smtClean="0">
                <a:sym typeface="Wingdings"/>
              </a:rPr>
              <a:t> &amp; </a:t>
            </a:r>
            <a:r>
              <a:rPr lang="en-US" sz="2000" dirty="0" err="1" smtClean="0">
                <a:sym typeface="Wingdings"/>
              </a:rPr>
              <a:t>tanggal</a:t>
            </a:r>
            <a:r>
              <a:rPr lang="en-US" sz="2000" dirty="0" smtClean="0">
                <a:sym typeface="Wingdings"/>
              </a:rPr>
              <a:t> </a:t>
            </a:r>
            <a:r>
              <a:rPr lang="en-US" sz="2000" dirty="0" err="1" smtClean="0">
                <a:sym typeface="Wingdings"/>
              </a:rPr>
              <a:t>hari</a:t>
            </a:r>
            <a:r>
              <a:rPr lang="en-US" sz="2000" dirty="0" smtClean="0">
                <a:sym typeface="Wingdings"/>
              </a:rPr>
              <a:t> </a:t>
            </a:r>
            <a:r>
              <a:rPr lang="en-US" sz="2000" dirty="0" err="1" smtClean="0">
                <a:sym typeface="Wingdings"/>
              </a:rPr>
              <a:t>ini</a:t>
            </a:r>
            <a:r>
              <a:rPr lang="en-US" sz="2000" dirty="0" smtClean="0">
                <a:sym typeface="Wingdings"/>
              </a:rPr>
              <a:t>.	</a:t>
            </a:r>
          </a:p>
          <a:p>
            <a:pPr marL="463550" lvl="1" indent="-6350" eaLnBrk="1" hangingPunct="1">
              <a:buNone/>
            </a:pPr>
            <a:endParaRPr lang="en-US" sz="1100" dirty="0" smtClean="0">
              <a:sym typeface="Wingdings"/>
            </a:endParaRPr>
          </a:p>
          <a:p>
            <a:pPr marL="341313" indent="-341313" eaLnBrk="1" hangingPunct="1"/>
            <a:r>
              <a:rPr lang="en-US" sz="2400" dirty="0" err="1" smtClean="0">
                <a:solidFill>
                  <a:srgbClr val="FFFF00"/>
                </a:solidFill>
                <a:effectLst/>
              </a:rPr>
              <a:t>Ketika</a:t>
            </a:r>
            <a:r>
              <a:rPr lang="en-US" sz="2400" dirty="0" smtClean="0">
                <a:solidFill>
                  <a:srgbClr val="FFFF00"/>
                </a:solidFill>
                <a:effectLst/>
              </a:rPr>
              <a:t> ERD </a:t>
            </a:r>
            <a:r>
              <a:rPr lang="en-US" sz="2400" dirty="0" err="1" smtClean="0">
                <a:solidFill>
                  <a:srgbClr val="FFFF00"/>
                </a:solidFill>
                <a:effectLst/>
              </a:rPr>
              <a:t>ditransformasikan</a:t>
            </a:r>
            <a:r>
              <a:rPr lang="en-US" sz="2400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effectLst/>
              </a:rPr>
              <a:t>menjadi</a:t>
            </a:r>
            <a:r>
              <a:rPr lang="en-US" sz="2400" dirty="0" smtClean="0">
                <a:solidFill>
                  <a:srgbClr val="FFFF00"/>
                </a:solidFill>
                <a:effectLst/>
              </a:rPr>
              <a:t> model </a:t>
            </a:r>
            <a:r>
              <a:rPr lang="en-US" sz="2400" dirty="0" err="1" smtClean="0">
                <a:solidFill>
                  <a:srgbClr val="FFFF00"/>
                </a:solidFill>
                <a:effectLst/>
              </a:rPr>
              <a:t>lojikal</a:t>
            </a:r>
            <a:r>
              <a:rPr lang="en-US" sz="2400" dirty="0" smtClean="0">
                <a:solidFill>
                  <a:srgbClr val="FFFF00"/>
                </a:solidFill>
                <a:effectLst/>
              </a:rPr>
              <a:t>, </a:t>
            </a:r>
            <a:r>
              <a:rPr lang="en-US" sz="2400" dirty="0" err="1" smtClean="0">
                <a:solidFill>
                  <a:srgbClr val="FFFF00"/>
                </a:solidFill>
                <a:effectLst/>
              </a:rPr>
              <a:t>semua</a:t>
            </a:r>
            <a:r>
              <a:rPr lang="en-US" sz="2400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effectLst/>
              </a:rPr>
              <a:t>atribut</a:t>
            </a:r>
            <a:r>
              <a:rPr lang="en-US" sz="2400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effectLst/>
              </a:rPr>
              <a:t>turunan</a:t>
            </a:r>
            <a:r>
              <a:rPr lang="en-US" sz="2400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effectLst/>
              </a:rPr>
              <a:t>sebaiknya</a:t>
            </a:r>
            <a:r>
              <a:rPr lang="en-US" sz="2400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effectLst/>
              </a:rPr>
              <a:t>dihilangkan</a:t>
            </a:r>
            <a:r>
              <a:rPr lang="en-US" sz="2400" dirty="0" smtClean="0">
                <a:solidFill>
                  <a:srgbClr val="FFFF00"/>
                </a:solidFill>
                <a:effectLst/>
              </a:rPr>
              <a:t>.</a:t>
            </a:r>
          </a:p>
          <a:p>
            <a:pPr marL="463550" lvl="1" indent="-6350" eaLnBrk="1" hangingPunct="1">
              <a:buNone/>
            </a:pPr>
            <a:r>
              <a:rPr lang="en-US" sz="2000" dirty="0" smtClean="0">
                <a:sym typeface="Wingdings"/>
              </a:rPr>
              <a:t>	</a:t>
            </a:r>
            <a:endParaRPr lang="en-US" sz="2000" dirty="0" smtClean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928662" y="2857496"/>
          <a:ext cx="67143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530"/>
                <a:gridCol w="1637221"/>
                <a:gridCol w="1953514"/>
                <a:gridCol w="1804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TgLahir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Usia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2000110011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Rahmat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Sanjaya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 November 1990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14348" y="785802"/>
            <a:ext cx="750099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tx1"/>
                </a:solidFill>
              </a:rPr>
              <a:t>Varian Relationship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214414" y="2214554"/>
            <a:ext cx="6758006" cy="3025765"/>
          </a:xfrm>
        </p:spPr>
        <p:txBody>
          <a:bodyPr/>
          <a:lstStyle/>
          <a:p>
            <a:pPr eaLnBrk="1" hangingPunct="1"/>
            <a:r>
              <a:rPr lang="en-US" dirty="0" smtClean="0"/>
              <a:t>Unary relationship</a:t>
            </a:r>
          </a:p>
          <a:p>
            <a:pPr eaLnBrk="1" hangingPunct="1"/>
            <a:r>
              <a:rPr lang="en-US" dirty="0" smtClean="0"/>
              <a:t>Binary relationship</a:t>
            </a:r>
          </a:p>
          <a:p>
            <a:pPr eaLnBrk="1" hangingPunct="1"/>
            <a:r>
              <a:rPr lang="en-US" dirty="0" smtClean="0"/>
              <a:t>Tertiary relationship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Unary Relationship</a:t>
            </a:r>
            <a:endParaRPr 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28662" y="2913073"/>
            <a:ext cx="2089150" cy="2087563"/>
            <a:chOff x="2154" y="1888"/>
            <a:chExt cx="1316" cy="1315"/>
          </a:xfrm>
        </p:grpSpPr>
        <p:sp>
          <p:nvSpPr>
            <p:cNvPr id="86021" name="Line 5"/>
            <p:cNvSpPr>
              <a:spLocks noChangeShapeType="1"/>
            </p:cNvSpPr>
            <p:nvPr/>
          </p:nvSpPr>
          <p:spPr bwMode="auto">
            <a:xfrm>
              <a:off x="3243" y="270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22" name="Line 6"/>
            <p:cNvSpPr>
              <a:spLocks noChangeShapeType="1"/>
            </p:cNvSpPr>
            <p:nvPr/>
          </p:nvSpPr>
          <p:spPr bwMode="auto">
            <a:xfrm flipV="1">
              <a:off x="2608" y="1888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23" name="Rectangle 7"/>
            <p:cNvSpPr>
              <a:spLocks noChangeArrowheads="1"/>
            </p:cNvSpPr>
            <p:nvPr/>
          </p:nvSpPr>
          <p:spPr bwMode="auto">
            <a:xfrm>
              <a:off x="2154" y="2205"/>
              <a:ext cx="952" cy="9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4" name="Line 8"/>
            <p:cNvSpPr>
              <a:spLocks noChangeShapeType="1"/>
            </p:cNvSpPr>
            <p:nvPr/>
          </p:nvSpPr>
          <p:spPr bwMode="auto">
            <a:xfrm>
              <a:off x="2154" y="2432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25" name="Text Box 9"/>
            <p:cNvSpPr txBox="1">
              <a:spLocks noChangeArrowheads="1"/>
            </p:cNvSpPr>
            <p:nvPr/>
          </p:nvSpPr>
          <p:spPr bwMode="auto">
            <a:xfrm>
              <a:off x="2199" y="2431"/>
              <a:ext cx="771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u="sng" dirty="0" err="1" smtClean="0">
                  <a:latin typeface="Tahoma" charset="0"/>
                </a:rPr>
                <a:t>IdKyw</a:t>
              </a:r>
              <a:endParaRPr lang="en-US" u="sng" dirty="0">
                <a:latin typeface="Tahoma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dirty="0" err="1">
                  <a:latin typeface="Tahoma" charset="0"/>
                </a:rPr>
                <a:t>Nama</a:t>
              </a:r>
              <a:endParaRPr lang="en-US" dirty="0">
                <a:latin typeface="Tahoma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dirty="0" err="1">
                  <a:latin typeface="Tahoma" charset="0"/>
                </a:rPr>
                <a:t>Alamat</a:t>
              </a:r>
              <a:endParaRPr lang="en-US" dirty="0">
                <a:latin typeface="Tahoma" charset="0"/>
              </a:endParaRPr>
            </a:p>
          </p:txBody>
        </p:sp>
        <p:sp>
          <p:nvSpPr>
            <p:cNvPr id="86026" name="Oval 10"/>
            <p:cNvSpPr>
              <a:spLocks noChangeArrowheads="1"/>
            </p:cNvSpPr>
            <p:nvPr/>
          </p:nvSpPr>
          <p:spPr bwMode="auto">
            <a:xfrm flipH="1">
              <a:off x="3197" y="2658"/>
              <a:ext cx="90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 flipH="1">
              <a:off x="3106" y="2658"/>
              <a:ext cx="91" cy="90"/>
              <a:chOff x="2608" y="3929"/>
              <a:chExt cx="91" cy="90"/>
            </a:xfrm>
          </p:grpSpPr>
          <p:sp>
            <p:nvSpPr>
              <p:cNvPr id="86028" name="Line 12"/>
              <p:cNvSpPr>
                <a:spLocks noChangeShapeType="1"/>
              </p:cNvSpPr>
              <p:nvPr/>
            </p:nvSpPr>
            <p:spPr bwMode="auto">
              <a:xfrm flipV="1">
                <a:off x="2608" y="3929"/>
                <a:ext cx="91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29" name="Line 13"/>
              <p:cNvSpPr>
                <a:spLocks noChangeShapeType="1"/>
              </p:cNvSpPr>
              <p:nvPr/>
            </p:nvSpPr>
            <p:spPr bwMode="auto">
              <a:xfrm>
                <a:off x="2608" y="3974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30" name="Line 14"/>
              <p:cNvSpPr>
                <a:spLocks noChangeShapeType="1"/>
              </p:cNvSpPr>
              <p:nvPr/>
            </p:nvSpPr>
            <p:spPr bwMode="auto">
              <a:xfrm>
                <a:off x="2608" y="3974"/>
                <a:ext cx="91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031" name="Text Box 15"/>
            <p:cNvSpPr txBox="1">
              <a:spLocks noChangeArrowheads="1"/>
            </p:cNvSpPr>
            <p:nvPr/>
          </p:nvSpPr>
          <p:spPr bwMode="auto">
            <a:xfrm>
              <a:off x="2154" y="2205"/>
              <a:ext cx="1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>
                  <a:latin typeface="Tahoma" charset="0"/>
                </a:rPr>
                <a:t>K</a:t>
              </a:r>
              <a:r>
                <a:rPr lang="en-US" dirty="0" err="1" smtClean="0">
                  <a:latin typeface="Tahoma" charset="0"/>
                </a:rPr>
                <a:t>aryawan</a:t>
              </a:r>
              <a:endParaRPr lang="en-US" dirty="0">
                <a:latin typeface="Tahoma" charset="0"/>
              </a:endParaRPr>
            </a:p>
          </p:txBody>
        </p:sp>
        <p:sp>
          <p:nvSpPr>
            <p:cNvPr id="86033" name="Line 17"/>
            <p:cNvSpPr>
              <a:spLocks noChangeShapeType="1"/>
            </p:cNvSpPr>
            <p:nvPr/>
          </p:nvSpPr>
          <p:spPr bwMode="auto">
            <a:xfrm>
              <a:off x="2562" y="2160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34" name="Line 18"/>
            <p:cNvSpPr>
              <a:spLocks noChangeShapeType="1"/>
            </p:cNvSpPr>
            <p:nvPr/>
          </p:nvSpPr>
          <p:spPr bwMode="auto">
            <a:xfrm>
              <a:off x="2608" y="188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35" name="Line 19"/>
            <p:cNvSpPr>
              <a:spLocks noChangeShapeType="1"/>
            </p:cNvSpPr>
            <p:nvPr/>
          </p:nvSpPr>
          <p:spPr bwMode="auto">
            <a:xfrm>
              <a:off x="3424" y="188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6036" name="Text Box 20"/>
          <p:cNvSpPr txBox="1">
            <a:spLocks noChangeArrowheads="1"/>
          </p:cNvSpPr>
          <p:nvPr/>
        </p:nvSpPr>
        <p:spPr bwMode="auto">
          <a:xfrm>
            <a:off x="2989262" y="2990850"/>
            <a:ext cx="1511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>
                <a:latin typeface="Tahoma" charset="0"/>
              </a:rPr>
              <a:t>Membawahi</a:t>
            </a:r>
            <a:endParaRPr lang="en-US" dirty="0">
              <a:latin typeface="Tahoma" charset="0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214942" y="2928934"/>
            <a:ext cx="2089150" cy="2087563"/>
            <a:chOff x="2154" y="1888"/>
            <a:chExt cx="1316" cy="1315"/>
          </a:xfrm>
        </p:grpSpPr>
        <p:sp>
          <p:nvSpPr>
            <p:cNvPr id="22" name="Line 5"/>
            <p:cNvSpPr>
              <a:spLocks noChangeShapeType="1"/>
            </p:cNvSpPr>
            <p:nvPr/>
          </p:nvSpPr>
          <p:spPr bwMode="auto">
            <a:xfrm>
              <a:off x="3243" y="270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 flipV="1">
              <a:off x="2608" y="1888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2154" y="2205"/>
              <a:ext cx="952" cy="9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8"/>
            <p:cNvSpPr>
              <a:spLocks noChangeShapeType="1"/>
            </p:cNvSpPr>
            <p:nvPr/>
          </p:nvSpPr>
          <p:spPr bwMode="auto">
            <a:xfrm>
              <a:off x="2154" y="2432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2199" y="2431"/>
              <a:ext cx="771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u="sng" dirty="0" err="1" smtClean="0">
                  <a:latin typeface="Tahoma" charset="0"/>
                </a:rPr>
                <a:t>IdParts</a:t>
              </a:r>
              <a:endParaRPr lang="en-US" u="sng" dirty="0">
                <a:latin typeface="Tahoma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dirty="0" err="1" smtClean="0">
                  <a:latin typeface="Tahoma" charset="0"/>
                </a:rPr>
                <a:t>Deskripsi</a:t>
              </a:r>
              <a:endParaRPr lang="en-US" dirty="0">
                <a:latin typeface="Tahoma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dirty="0" err="1" smtClean="0">
                  <a:latin typeface="Tahoma" charset="0"/>
                </a:rPr>
                <a:t>Harga</a:t>
              </a:r>
              <a:endParaRPr lang="en-US" dirty="0">
                <a:latin typeface="Tahoma" charset="0"/>
              </a:endParaRPr>
            </a:p>
          </p:txBody>
        </p:sp>
        <p:grpSp>
          <p:nvGrpSpPr>
            <p:cNvPr id="5" name="Group 11"/>
            <p:cNvGrpSpPr>
              <a:grpSpLocks/>
            </p:cNvGrpSpPr>
            <p:nvPr/>
          </p:nvGrpSpPr>
          <p:grpSpPr bwMode="auto">
            <a:xfrm flipH="1">
              <a:off x="3106" y="2658"/>
              <a:ext cx="91" cy="90"/>
              <a:chOff x="2608" y="3929"/>
              <a:chExt cx="91" cy="90"/>
            </a:xfrm>
          </p:grpSpPr>
          <p:sp>
            <p:nvSpPr>
              <p:cNvPr id="34" name="Line 12"/>
              <p:cNvSpPr>
                <a:spLocks noChangeShapeType="1"/>
              </p:cNvSpPr>
              <p:nvPr/>
            </p:nvSpPr>
            <p:spPr bwMode="auto">
              <a:xfrm flipV="1">
                <a:off x="2608" y="3929"/>
                <a:ext cx="91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3"/>
              <p:cNvSpPr>
                <a:spLocks noChangeShapeType="1"/>
              </p:cNvSpPr>
              <p:nvPr/>
            </p:nvSpPr>
            <p:spPr bwMode="auto">
              <a:xfrm>
                <a:off x="2608" y="3974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4"/>
              <p:cNvSpPr>
                <a:spLocks noChangeShapeType="1"/>
              </p:cNvSpPr>
              <p:nvPr/>
            </p:nvSpPr>
            <p:spPr bwMode="auto">
              <a:xfrm>
                <a:off x="2608" y="3974"/>
                <a:ext cx="91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" name="Text Box 15"/>
            <p:cNvSpPr txBox="1">
              <a:spLocks noChangeArrowheads="1"/>
            </p:cNvSpPr>
            <p:nvPr/>
          </p:nvSpPr>
          <p:spPr bwMode="auto">
            <a:xfrm>
              <a:off x="2154" y="2205"/>
              <a:ext cx="1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>
                  <a:latin typeface="Tahoma" charset="0"/>
                </a:rPr>
                <a:t>SukuCadang</a:t>
              </a:r>
              <a:endParaRPr lang="en-US" dirty="0">
                <a:latin typeface="Tahoma" charset="0"/>
              </a:endParaRPr>
            </a:p>
          </p:txBody>
        </p:sp>
        <p:sp>
          <p:nvSpPr>
            <p:cNvPr id="30" name="Oval 16"/>
            <p:cNvSpPr>
              <a:spLocks noChangeArrowheads="1"/>
            </p:cNvSpPr>
            <p:nvPr/>
          </p:nvSpPr>
          <p:spPr bwMode="auto">
            <a:xfrm flipH="1">
              <a:off x="2562" y="2024"/>
              <a:ext cx="90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7"/>
            <p:cNvSpPr>
              <a:spLocks noChangeShapeType="1"/>
            </p:cNvSpPr>
            <p:nvPr/>
          </p:nvSpPr>
          <p:spPr bwMode="auto">
            <a:xfrm>
              <a:off x="2562" y="2160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2608" y="188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>
              <a:off x="3424" y="188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7286644" y="3000372"/>
            <a:ext cx="17684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>
                <a:latin typeface="Tahoma" charset="0"/>
              </a:rPr>
              <a:t>TersusunAtas</a:t>
            </a:r>
            <a:endParaRPr lang="en-US" dirty="0">
              <a:latin typeface="Tahoma" charset="0"/>
            </a:endParaRPr>
          </a:p>
        </p:txBody>
      </p:sp>
      <p:sp>
        <p:nvSpPr>
          <p:cNvPr id="40" name="Oval 16"/>
          <p:cNvSpPr>
            <a:spLocks noChangeArrowheads="1"/>
          </p:cNvSpPr>
          <p:nvPr/>
        </p:nvSpPr>
        <p:spPr bwMode="auto">
          <a:xfrm flipH="1">
            <a:off x="1571604" y="3143248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 flipH="1">
            <a:off x="6858016" y="4141793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Relationship</a:t>
            </a:r>
            <a:endParaRPr 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endParaRPr lang="en-US" dirty="0"/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1020783" y="2838458"/>
            <a:ext cx="1511300" cy="158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5"/>
          <p:cNvSpPr>
            <a:spLocks noChangeShapeType="1"/>
          </p:cNvSpPr>
          <p:nvPr/>
        </p:nvSpPr>
        <p:spPr bwMode="auto">
          <a:xfrm>
            <a:off x="1020783" y="3198820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1092220" y="3197233"/>
            <a:ext cx="1223963" cy="119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 dirty="0" err="1" smtClean="0">
                <a:latin typeface="Tahoma" charset="0"/>
              </a:rPr>
              <a:t>IdSuplier</a:t>
            </a:r>
            <a:endParaRPr lang="en-US" u="sng" dirty="0">
              <a:latin typeface="Tahoma" charset="0"/>
            </a:endParaRPr>
          </a:p>
          <a:p>
            <a:pPr>
              <a:spcBef>
                <a:spcPct val="50000"/>
              </a:spcBef>
            </a:pPr>
            <a:r>
              <a:rPr lang="en-US" dirty="0" err="1">
                <a:latin typeface="Tahoma" charset="0"/>
              </a:rPr>
              <a:t>Nama</a:t>
            </a:r>
            <a:endParaRPr lang="en-US" dirty="0">
              <a:latin typeface="Tahoma" charset="0"/>
            </a:endParaRPr>
          </a:p>
          <a:p>
            <a:pPr>
              <a:spcBef>
                <a:spcPct val="50000"/>
              </a:spcBef>
            </a:pPr>
            <a:r>
              <a:rPr lang="en-US" dirty="0" err="1">
                <a:latin typeface="Tahoma" charset="0"/>
              </a:rPr>
              <a:t>Alamat</a:t>
            </a:r>
            <a:endParaRPr lang="en-US" dirty="0">
              <a:latin typeface="Tahoma" charset="0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1020783" y="2838458"/>
            <a:ext cx="208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Tahoma" charset="0"/>
              </a:rPr>
              <a:t>Supplier</a:t>
            </a:r>
            <a:endParaRPr lang="en-US" dirty="0">
              <a:latin typeface="Tahoma" charset="0"/>
            </a:endParaRP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5340370" y="2909895"/>
            <a:ext cx="1511300" cy="158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>
            <a:off x="5340370" y="3270258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5411808" y="3268670"/>
            <a:ext cx="1517646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 dirty="0" err="1" smtClean="0">
                <a:latin typeface="Tahoma" charset="0"/>
              </a:rPr>
              <a:t>IdBahan</a:t>
            </a:r>
            <a:endParaRPr lang="en-US" u="sng" dirty="0">
              <a:latin typeface="Tahoma" charset="0"/>
            </a:endParaRPr>
          </a:p>
          <a:p>
            <a:pPr>
              <a:spcBef>
                <a:spcPct val="50000"/>
              </a:spcBef>
            </a:pPr>
            <a:r>
              <a:rPr lang="en-US" dirty="0" err="1" smtClean="0">
                <a:latin typeface="Tahoma" charset="0"/>
              </a:rPr>
              <a:t>NamaBahan</a:t>
            </a:r>
            <a:endParaRPr lang="en-US" dirty="0">
              <a:latin typeface="Tahoma" charset="0"/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5340370" y="2909895"/>
            <a:ext cx="208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Tahoma" charset="0"/>
              </a:rPr>
              <a:t>Bahan</a:t>
            </a:r>
            <a:r>
              <a:rPr lang="en-US" dirty="0">
                <a:latin typeface="Tahoma" charset="0"/>
              </a:rPr>
              <a:t> </a:t>
            </a:r>
            <a:r>
              <a:rPr lang="en-US" dirty="0" smtClean="0">
                <a:latin typeface="Tahoma" charset="0"/>
              </a:rPr>
              <a:t>Baku</a:t>
            </a:r>
            <a:endParaRPr lang="en-US" dirty="0">
              <a:latin typeface="Tahoma" charset="0"/>
            </a:endParaRPr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>
            <a:off x="2532083" y="3629033"/>
            <a:ext cx="28082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3108345" y="3270258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>
                <a:latin typeface="Tahoma" charset="0"/>
              </a:rPr>
              <a:t>mensuplai</a:t>
            </a:r>
            <a:endParaRPr lang="en-US" dirty="0">
              <a:latin typeface="Tahoma" charset="0"/>
            </a:endParaRPr>
          </a:p>
        </p:txBody>
      </p:sp>
      <p:sp>
        <p:nvSpPr>
          <p:cNvPr id="48" name="Oval 14"/>
          <p:cNvSpPr>
            <a:spLocks noChangeArrowheads="1"/>
          </p:cNvSpPr>
          <p:nvPr/>
        </p:nvSpPr>
        <p:spPr bwMode="auto">
          <a:xfrm>
            <a:off x="5053033" y="3557595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197495" y="3557595"/>
            <a:ext cx="144463" cy="142875"/>
            <a:chOff x="2608" y="3929"/>
            <a:chExt cx="91" cy="90"/>
          </a:xfrm>
        </p:grpSpPr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V="1">
              <a:off x="2608" y="3929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7"/>
            <p:cNvSpPr>
              <a:spLocks noChangeShapeType="1"/>
            </p:cNvSpPr>
            <p:nvPr/>
          </p:nvSpPr>
          <p:spPr bwMode="auto">
            <a:xfrm>
              <a:off x="2608" y="3974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8"/>
            <p:cNvSpPr>
              <a:spLocks noChangeShapeType="1"/>
            </p:cNvSpPr>
            <p:nvPr/>
          </p:nvSpPr>
          <p:spPr bwMode="auto">
            <a:xfrm>
              <a:off x="2608" y="3974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" name="Oval 21"/>
          <p:cNvSpPr>
            <a:spLocks noChangeArrowheads="1"/>
          </p:cNvSpPr>
          <p:nvPr/>
        </p:nvSpPr>
        <p:spPr bwMode="auto">
          <a:xfrm flipH="1">
            <a:off x="2676545" y="3557595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 flipH="1">
            <a:off x="2532083" y="3557595"/>
            <a:ext cx="144462" cy="142875"/>
            <a:chOff x="2608" y="3929"/>
            <a:chExt cx="91" cy="90"/>
          </a:xfrm>
        </p:grpSpPr>
        <p:sp>
          <p:nvSpPr>
            <p:cNvPr id="57" name="Line 23"/>
            <p:cNvSpPr>
              <a:spLocks noChangeShapeType="1"/>
            </p:cNvSpPr>
            <p:nvPr/>
          </p:nvSpPr>
          <p:spPr bwMode="auto">
            <a:xfrm flipV="1">
              <a:off x="2608" y="3929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>
              <a:off x="2608" y="3974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>
              <a:off x="2608" y="3974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87"/>
          <p:cNvCxnSpPr>
            <a:cxnSpLocks noChangeShapeType="1"/>
          </p:cNvCxnSpPr>
          <p:nvPr/>
        </p:nvCxnSpPr>
        <p:spPr bwMode="auto">
          <a:xfrm rot="5400000" flipH="1" flipV="1">
            <a:off x="3715538" y="4428338"/>
            <a:ext cx="1000132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860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Tertiary Relationship</a:t>
            </a:r>
            <a:endParaRPr 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00100" y="2444756"/>
            <a:ext cx="6583363" cy="1412875"/>
            <a:chOff x="595" y="2290"/>
            <a:chExt cx="4147" cy="890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595" y="2296"/>
              <a:ext cx="952" cy="7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602" y="2523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602" y="2530"/>
              <a:ext cx="945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u="sng" dirty="0" err="1" smtClean="0">
                  <a:latin typeface="Tahoma" charset="0"/>
                </a:rPr>
                <a:t>IdPemasok</a:t>
              </a:r>
              <a:endParaRPr lang="en-US" u="sng" dirty="0">
                <a:latin typeface="Tahoma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dirty="0" err="1" smtClean="0">
                  <a:latin typeface="Tahoma" charset="0"/>
                </a:rPr>
                <a:t>NamaPerus</a:t>
              </a:r>
              <a:endParaRPr lang="en-US" dirty="0">
                <a:latin typeface="Tahoma" charset="0"/>
              </a:endParaRPr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726" y="2290"/>
              <a:ext cx="1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>
                  <a:latin typeface="Tahoma" charset="0"/>
                </a:rPr>
                <a:t>Pemasok</a:t>
              </a:r>
              <a:endParaRPr lang="en-US" dirty="0">
                <a:latin typeface="Tahoma" charset="0"/>
              </a:endParaRPr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3752" y="2341"/>
              <a:ext cx="952" cy="8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>
              <a:off x="3741" y="2568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3786" y="2567"/>
              <a:ext cx="956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u="sng" dirty="0" err="1" smtClean="0">
                  <a:latin typeface="Tahoma" charset="0"/>
                </a:rPr>
                <a:t>NoGudang</a:t>
              </a:r>
              <a:endParaRPr lang="en-US" u="sng" dirty="0">
                <a:latin typeface="Tahoma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dirty="0" err="1" smtClean="0">
                  <a:latin typeface="Tahoma" charset="0"/>
                </a:rPr>
                <a:t>Lokasi</a:t>
              </a:r>
              <a:endParaRPr lang="en-US" dirty="0">
                <a:latin typeface="Tahoma" charset="0"/>
              </a:endParaRPr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3842" y="2341"/>
              <a:ext cx="86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>
                  <a:latin typeface="Tahoma" charset="0"/>
                </a:rPr>
                <a:t>Gudang</a:t>
              </a:r>
              <a:endParaRPr lang="en-US" dirty="0">
                <a:latin typeface="Tahoma" charset="0"/>
              </a:endParaRPr>
            </a:p>
          </p:txBody>
        </p:sp>
      </p:grpSp>
      <p:cxnSp>
        <p:nvCxnSpPr>
          <p:cNvPr id="34" name="Straight Connector 87"/>
          <p:cNvCxnSpPr>
            <a:cxnSpLocks noChangeShapeType="1"/>
          </p:cNvCxnSpPr>
          <p:nvPr/>
        </p:nvCxnSpPr>
        <p:spPr bwMode="auto">
          <a:xfrm>
            <a:off x="2511400" y="3382970"/>
            <a:ext cx="350043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64" name="Rectangle 9"/>
          <p:cNvSpPr>
            <a:spLocks noChangeArrowheads="1"/>
          </p:cNvSpPr>
          <p:nvPr/>
        </p:nvSpPr>
        <p:spPr bwMode="auto">
          <a:xfrm>
            <a:off x="3429003" y="4811736"/>
            <a:ext cx="1511300" cy="161766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 Box 11"/>
          <p:cNvSpPr txBox="1">
            <a:spLocks noChangeArrowheads="1"/>
          </p:cNvSpPr>
          <p:nvPr/>
        </p:nvSpPr>
        <p:spPr bwMode="auto">
          <a:xfrm>
            <a:off x="3482978" y="5170510"/>
            <a:ext cx="15176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 dirty="0" err="1" smtClean="0">
                <a:latin typeface="Tahoma" charset="0"/>
              </a:rPr>
              <a:t>IdBarang</a:t>
            </a:r>
            <a:endParaRPr lang="en-US" u="sng" dirty="0">
              <a:latin typeface="Tahoma" charset="0"/>
            </a:endParaRPr>
          </a:p>
          <a:p>
            <a:pPr>
              <a:spcBef>
                <a:spcPct val="50000"/>
              </a:spcBef>
            </a:pPr>
            <a:r>
              <a:rPr lang="en-US" dirty="0" err="1">
                <a:latin typeface="Tahoma" charset="0"/>
              </a:rPr>
              <a:t>NamaBarang</a:t>
            </a:r>
            <a:endParaRPr lang="en-US" dirty="0">
              <a:latin typeface="Tahoma" charset="0"/>
            </a:endParaRPr>
          </a:p>
          <a:p>
            <a:pPr>
              <a:spcBef>
                <a:spcPct val="50000"/>
              </a:spcBef>
            </a:pPr>
            <a:r>
              <a:rPr lang="en-US" dirty="0" err="1" smtClean="0">
                <a:latin typeface="Tahoma" charset="0"/>
              </a:rPr>
              <a:t>Harga</a:t>
            </a:r>
            <a:endParaRPr lang="en-US" dirty="0">
              <a:latin typeface="Tahoma" charset="0"/>
            </a:endParaRPr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3571878" y="4811735"/>
            <a:ext cx="1374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Tahoma" charset="0"/>
              </a:rPr>
              <a:t>Barang</a:t>
            </a:r>
            <a:endParaRPr lang="en-US" dirty="0">
              <a:latin typeface="Tahoma" charset="0"/>
            </a:endParaRPr>
          </a:p>
        </p:txBody>
      </p:sp>
      <p:sp>
        <p:nvSpPr>
          <p:cNvPr id="67" name="Line 6"/>
          <p:cNvSpPr>
            <a:spLocks noChangeShapeType="1"/>
          </p:cNvSpPr>
          <p:nvPr/>
        </p:nvSpPr>
        <p:spPr bwMode="auto">
          <a:xfrm>
            <a:off x="3428992" y="5143511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" name="Rectangle 13"/>
          <p:cNvSpPr>
            <a:spLocks noChangeArrowheads="1"/>
          </p:cNvSpPr>
          <p:nvPr/>
        </p:nvSpPr>
        <p:spPr bwMode="auto">
          <a:xfrm>
            <a:off x="3416302" y="2428868"/>
            <a:ext cx="1511300" cy="158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4"/>
          <p:cNvSpPr>
            <a:spLocks noChangeShapeType="1"/>
          </p:cNvSpPr>
          <p:nvPr/>
        </p:nvSpPr>
        <p:spPr bwMode="auto">
          <a:xfrm>
            <a:off x="3416302" y="2870186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3579796" y="2928926"/>
            <a:ext cx="12239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>
                <a:latin typeface="Tahoma" charset="0"/>
              </a:rPr>
              <a:t>TglKirim</a:t>
            </a:r>
            <a:endParaRPr lang="en-US" dirty="0">
              <a:latin typeface="Tahoma" charset="0"/>
            </a:endParaRPr>
          </a:p>
        </p:txBody>
      </p:sp>
      <p:sp>
        <p:nvSpPr>
          <p:cNvPr id="75" name="Text Box 12"/>
          <p:cNvSpPr txBox="1">
            <a:spLocks noChangeArrowheads="1"/>
          </p:cNvSpPr>
          <p:nvPr/>
        </p:nvSpPr>
        <p:spPr bwMode="auto">
          <a:xfrm>
            <a:off x="3500430" y="2428868"/>
            <a:ext cx="1374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err="1" smtClean="0">
                <a:latin typeface="Tahoma" charset="0"/>
              </a:rPr>
              <a:t>Memasok</a:t>
            </a:r>
            <a:endParaRPr lang="en-US" dirty="0">
              <a:latin typeface="Tahom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5804" y="142852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/>
                </a:solidFill>
              </a:rPr>
              <a:t>Model </a:t>
            </a:r>
            <a:r>
              <a:rPr lang="en-US" err="1">
                <a:solidFill>
                  <a:schemeClr val="tx1"/>
                </a:solidFill>
              </a:rPr>
              <a:t>Hierarkis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28586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Node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hirarki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lainnya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400" dirty="0" err="1" smtClean="0"/>
              <a:t>Setiap</a:t>
            </a:r>
            <a:r>
              <a:rPr lang="en-US" sz="2400" dirty="0" smtClean="0"/>
              <a:t> node </a:t>
            </a:r>
            <a:r>
              <a:rPr lang="en-US" sz="2400" dirty="0" err="1" smtClean="0"/>
              <a:t>induk</a:t>
            </a:r>
            <a:r>
              <a:rPr lang="en-US" sz="2400" dirty="0" smtClean="0"/>
              <a:t> (</a:t>
            </a:r>
            <a:r>
              <a:rPr lang="en-US" sz="2400" i="1" dirty="0" smtClean="0"/>
              <a:t>parent</a:t>
            </a:r>
            <a:r>
              <a:rPr lang="en-US" sz="2400" dirty="0" smtClean="0"/>
              <a:t>)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node </a:t>
            </a:r>
            <a:r>
              <a:rPr lang="en-US" sz="2400" dirty="0" err="1" smtClean="0"/>
              <a:t>anak</a:t>
            </a:r>
            <a:r>
              <a:rPr lang="en-US" sz="2400" dirty="0" smtClean="0"/>
              <a:t> (</a:t>
            </a:r>
            <a:r>
              <a:rPr lang="en-US" sz="2400" i="1" dirty="0" smtClean="0"/>
              <a:t>child</a:t>
            </a:r>
            <a:r>
              <a:rPr lang="en-US" sz="2400" dirty="0" smtClean="0"/>
              <a:t>).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i="1" dirty="0" smtClean="0"/>
              <a:t>child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i="1" dirty="0" smtClean="0"/>
              <a:t>parent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400" dirty="0" err="1" smtClean="0"/>
              <a:t>Dikenal</a:t>
            </a:r>
            <a:r>
              <a:rPr lang="en-US" sz="2400" dirty="0" smtClean="0"/>
              <a:t> pula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model </a:t>
            </a:r>
            <a:r>
              <a:rPr lang="en-US" sz="2400" dirty="0" err="1" smtClean="0"/>
              <a:t>pohon</a:t>
            </a:r>
            <a:endParaRPr lang="en-US" sz="2400" dirty="0" smtClean="0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928662" y="3571876"/>
            <a:ext cx="6629400" cy="2943236"/>
            <a:chOff x="1676400" y="3567114"/>
            <a:chExt cx="6629400" cy="2943236"/>
          </a:xfrm>
        </p:grpSpPr>
        <p:sp>
          <p:nvSpPr>
            <p:cNvPr id="15365" name="Rectangle 4"/>
            <p:cNvSpPr>
              <a:spLocks noChangeArrowheads="1"/>
            </p:cNvSpPr>
            <p:nvPr/>
          </p:nvSpPr>
          <p:spPr bwMode="auto">
            <a:xfrm>
              <a:off x="3390912" y="3595694"/>
              <a:ext cx="1295400" cy="47148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</a:rPr>
                <a:t>Dr. </a:t>
              </a:r>
              <a:r>
                <a:rPr lang="en-US" b="1" dirty="0" err="1" smtClean="0">
                  <a:solidFill>
                    <a:schemeClr val="bg1"/>
                  </a:solidFill>
                </a:rPr>
                <a:t>Rahmat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366" name="Rectangle 5"/>
            <p:cNvSpPr>
              <a:spLocks noChangeArrowheads="1"/>
            </p:cNvSpPr>
            <p:nvPr/>
          </p:nvSpPr>
          <p:spPr bwMode="auto">
            <a:xfrm>
              <a:off x="6677060" y="3567114"/>
              <a:ext cx="1466896" cy="47148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</a:rPr>
                <a:t>Dr. </a:t>
              </a:r>
              <a:r>
                <a:rPr lang="en-US" b="1" dirty="0" err="1" smtClean="0">
                  <a:solidFill>
                    <a:schemeClr val="bg1"/>
                  </a:solidFill>
                </a:rPr>
                <a:t>Hendrik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367" name="Rectangle 6"/>
            <p:cNvSpPr>
              <a:spLocks noChangeArrowheads="1"/>
            </p:cNvSpPr>
            <p:nvPr/>
          </p:nvSpPr>
          <p:spPr bwMode="auto">
            <a:xfrm>
              <a:off x="2128854" y="4638684"/>
              <a:ext cx="1476372" cy="48100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 err="1" smtClean="0">
                  <a:solidFill>
                    <a:schemeClr val="bg1"/>
                  </a:solidFill>
                </a:rPr>
                <a:t>Struktur</a:t>
              </a:r>
              <a:r>
                <a:rPr lang="en-US" b="1" smtClean="0">
                  <a:solidFill>
                    <a:schemeClr val="bg1"/>
                  </a:solidFill>
                </a:rPr>
                <a:t> Data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5368" name="Rectangle 7"/>
            <p:cNvSpPr>
              <a:spLocks noChangeArrowheads="1"/>
            </p:cNvSpPr>
            <p:nvPr/>
          </p:nvSpPr>
          <p:spPr bwMode="auto">
            <a:xfrm>
              <a:off x="4033854" y="4648200"/>
              <a:ext cx="1909746" cy="4905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 err="1" smtClean="0">
                  <a:solidFill>
                    <a:schemeClr val="bg1"/>
                  </a:solidFill>
                </a:rPr>
                <a:t>Metode</a:t>
              </a:r>
              <a:r>
                <a:rPr lang="en-US" b="1" smtClean="0">
                  <a:solidFill>
                    <a:schemeClr val="bg1"/>
                  </a:solidFill>
                </a:rPr>
                <a:t> </a:t>
              </a:r>
              <a:r>
                <a:rPr lang="en-US" b="1" err="1" smtClean="0">
                  <a:solidFill>
                    <a:schemeClr val="bg1"/>
                  </a:solidFill>
                </a:rPr>
                <a:t>Numerik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5369" name="Rectangle 8"/>
            <p:cNvSpPr>
              <a:spLocks noChangeArrowheads="1"/>
            </p:cNvSpPr>
            <p:nvPr/>
          </p:nvSpPr>
          <p:spPr bwMode="auto">
            <a:xfrm>
              <a:off x="6553200" y="4648200"/>
              <a:ext cx="1676400" cy="4905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 err="1" smtClean="0">
                  <a:solidFill>
                    <a:schemeClr val="bg1"/>
                  </a:solidFill>
                </a:rPr>
                <a:t>Statistika</a:t>
              </a:r>
              <a:r>
                <a:rPr lang="en-US" b="1" smtClean="0">
                  <a:solidFill>
                    <a:schemeClr val="bg1"/>
                  </a:solidFill>
                </a:rPr>
                <a:t> II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5370" name="Rectangle 9"/>
            <p:cNvSpPr>
              <a:spLocks noChangeArrowheads="1"/>
            </p:cNvSpPr>
            <p:nvPr/>
          </p:nvSpPr>
          <p:spPr bwMode="auto">
            <a:xfrm>
              <a:off x="1676400" y="5976950"/>
              <a:ext cx="7620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 dirty="0" err="1" smtClean="0">
                  <a:solidFill>
                    <a:schemeClr val="bg1"/>
                  </a:solidFill>
                </a:rPr>
                <a:t>Arif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371" name="Rectangle 10"/>
            <p:cNvSpPr>
              <a:spLocks noChangeArrowheads="1"/>
            </p:cNvSpPr>
            <p:nvPr/>
          </p:nvSpPr>
          <p:spPr bwMode="auto">
            <a:xfrm>
              <a:off x="2514600" y="5976950"/>
              <a:ext cx="7620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Asti</a:t>
              </a:r>
            </a:p>
          </p:txBody>
        </p:sp>
        <p:sp>
          <p:nvSpPr>
            <p:cNvPr id="15372" name="Rectangle 11"/>
            <p:cNvSpPr>
              <a:spLocks noChangeArrowheads="1"/>
            </p:cNvSpPr>
            <p:nvPr/>
          </p:nvSpPr>
          <p:spPr bwMode="auto">
            <a:xfrm>
              <a:off x="3429000" y="5976950"/>
              <a:ext cx="7620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Dina</a:t>
              </a:r>
            </a:p>
          </p:txBody>
        </p:sp>
        <p:sp>
          <p:nvSpPr>
            <p:cNvPr id="15373" name="Rectangle 12"/>
            <p:cNvSpPr>
              <a:spLocks noChangeArrowheads="1"/>
            </p:cNvSpPr>
            <p:nvPr/>
          </p:nvSpPr>
          <p:spPr bwMode="auto">
            <a:xfrm>
              <a:off x="4419600" y="5976950"/>
              <a:ext cx="7620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Dina</a:t>
              </a:r>
            </a:p>
          </p:txBody>
        </p:sp>
        <p:sp>
          <p:nvSpPr>
            <p:cNvPr id="15374" name="Rectangle 13"/>
            <p:cNvSpPr>
              <a:spLocks noChangeArrowheads="1"/>
            </p:cNvSpPr>
            <p:nvPr/>
          </p:nvSpPr>
          <p:spPr bwMode="auto">
            <a:xfrm>
              <a:off x="5334000" y="5976950"/>
              <a:ext cx="7620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Edi</a:t>
              </a:r>
            </a:p>
          </p:txBody>
        </p:sp>
        <p:sp>
          <p:nvSpPr>
            <p:cNvPr id="15375" name="Rectangle 14"/>
            <p:cNvSpPr>
              <a:spLocks noChangeArrowheads="1"/>
            </p:cNvSpPr>
            <p:nvPr/>
          </p:nvSpPr>
          <p:spPr bwMode="auto">
            <a:xfrm>
              <a:off x="6705600" y="5976950"/>
              <a:ext cx="7620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Ita</a:t>
              </a:r>
            </a:p>
          </p:txBody>
        </p:sp>
        <p:sp>
          <p:nvSpPr>
            <p:cNvPr id="15376" name="Rectangle 15"/>
            <p:cNvSpPr>
              <a:spLocks noChangeArrowheads="1"/>
            </p:cNvSpPr>
            <p:nvPr/>
          </p:nvSpPr>
          <p:spPr bwMode="auto">
            <a:xfrm>
              <a:off x="7543800" y="5976950"/>
              <a:ext cx="7620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Edi</a:t>
              </a:r>
            </a:p>
          </p:txBody>
        </p:sp>
        <p:sp>
          <p:nvSpPr>
            <p:cNvPr id="15377" name="Line 16"/>
            <p:cNvSpPr>
              <a:spLocks noChangeShapeType="1"/>
            </p:cNvSpPr>
            <p:nvPr/>
          </p:nvSpPr>
          <p:spPr bwMode="auto">
            <a:xfrm flipH="1">
              <a:off x="2971800" y="4114800"/>
              <a:ext cx="106680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Line 17"/>
            <p:cNvSpPr>
              <a:spLocks noChangeShapeType="1"/>
            </p:cNvSpPr>
            <p:nvPr/>
          </p:nvSpPr>
          <p:spPr bwMode="auto">
            <a:xfrm>
              <a:off x="4038600" y="4114800"/>
              <a:ext cx="121920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Line 18"/>
            <p:cNvSpPr>
              <a:spLocks noChangeShapeType="1"/>
            </p:cNvSpPr>
            <p:nvPr/>
          </p:nvSpPr>
          <p:spPr bwMode="auto">
            <a:xfrm>
              <a:off x="7391400" y="4038600"/>
              <a:ext cx="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Line 19"/>
            <p:cNvSpPr>
              <a:spLocks noChangeShapeType="1"/>
            </p:cNvSpPr>
            <p:nvPr/>
          </p:nvSpPr>
          <p:spPr bwMode="auto">
            <a:xfrm flipH="1">
              <a:off x="7086600" y="5138750"/>
              <a:ext cx="30480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1" name="Line 20"/>
            <p:cNvSpPr>
              <a:spLocks noChangeShapeType="1"/>
            </p:cNvSpPr>
            <p:nvPr/>
          </p:nvSpPr>
          <p:spPr bwMode="auto">
            <a:xfrm>
              <a:off x="7391400" y="5138750"/>
              <a:ext cx="45720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Line 21"/>
            <p:cNvSpPr>
              <a:spLocks noChangeShapeType="1"/>
            </p:cNvSpPr>
            <p:nvPr/>
          </p:nvSpPr>
          <p:spPr bwMode="auto">
            <a:xfrm>
              <a:off x="2895600" y="5138750"/>
              <a:ext cx="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Line 22"/>
            <p:cNvSpPr>
              <a:spLocks noChangeShapeType="1"/>
            </p:cNvSpPr>
            <p:nvPr/>
          </p:nvSpPr>
          <p:spPr bwMode="auto">
            <a:xfrm flipH="1">
              <a:off x="2057400" y="5138750"/>
              <a:ext cx="83820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Line 23"/>
            <p:cNvSpPr>
              <a:spLocks noChangeShapeType="1"/>
            </p:cNvSpPr>
            <p:nvPr/>
          </p:nvSpPr>
          <p:spPr bwMode="auto">
            <a:xfrm>
              <a:off x="2895600" y="5138750"/>
              <a:ext cx="99060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5" name="Line 24"/>
            <p:cNvSpPr>
              <a:spLocks noChangeShapeType="1"/>
            </p:cNvSpPr>
            <p:nvPr/>
          </p:nvSpPr>
          <p:spPr bwMode="auto">
            <a:xfrm flipH="1">
              <a:off x="4724400" y="5138750"/>
              <a:ext cx="53340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>
              <a:off x="5257800" y="5138750"/>
              <a:ext cx="53340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76200"/>
            <a:ext cx="8229600" cy="99534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/>
                </a:solidFill>
              </a:rPr>
              <a:t>Model </a:t>
            </a:r>
            <a:r>
              <a:rPr lang="en-US" err="1">
                <a:solidFill>
                  <a:schemeClr val="tx1"/>
                </a:solidFill>
              </a:rPr>
              <a:t>Jaringan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2984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Node </a:t>
            </a:r>
            <a:r>
              <a:rPr lang="en-US" sz="2400" dirty="0" err="1" smtClean="0"/>
              <a:t>menggambarkan</a:t>
            </a:r>
            <a:r>
              <a:rPr lang="en-US" sz="2400" dirty="0" smtClean="0"/>
              <a:t> data,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node </a:t>
            </a:r>
            <a:r>
              <a:rPr lang="en-US" sz="2400" dirty="0" err="1" smtClean="0"/>
              <a:t>dianggap</a:t>
            </a:r>
            <a:r>
              <a:rPr lang="en-US" sz="2400" dirty="0" smtClean="0"/>
              <a:t> </a:t>
            </a:r>
            <a:r>
              <a:rPr lang="en-US" sz="2400" dirty="0" err="1" smtClean="0"/>
              <a:t>setara</a:t>
            </a:r>
            <a:r>
              <a:rPr lang="en-US" sz="2400" dirty="0" smtClean="0"/>
              <a:t> (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jenjang</a:t>
            </a:r>
            <a:r>
              <a:rPr lang="en-US" sz="2400" dirty="0" smtClean="0"/>
              <a:t>).</a:t>
            </a:r>
          </a:p>
          <a:p>
            <a:pPr eaLnBrk="1" hangingPunct="1"/>
            <a:r>
              <a:rPr lang="en-US" sz="2400" dirty="0" err="1" smtClean="0"/>
              <a:t>Setiap</a:t>
            </a:r>
            <a:r>
              <a:rPr lang="en-US" sz="2400" dirty="0" smtClean="0"/>
              <a:t> node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node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.</a:t>
            </a:r>
            <a:endParaRPr lang="en-US" sz="2400" i="1" dirty="0" smtClean="0"/>
          </a:p>
          <a:p>
            <a:pPr eaLnBrk="1" hangingPunct="1"/>
            <a:r>
              <a:rPr lang="en-US" sz="2400" dirty="0" err="1" smtClean="0"/>
              <a:t>Disebut</a:t>
            </a:r>
            <a:r>
              <a:rPr lang="en-US" sz="2400" dirty="0" smtClean="0"/>
              <a:t>  </a:t>
            </a:r>
            <a:r>
              <a:rPr lang="en-US" sz="2400" dirty="0" err="1" smtClean="0"/>
              <a:t>juga</a:t>
            </a:r>
            <a:r>
              <a:rPr lang="en-US" sz="2400" dirty="0" smtClean="0"/>
              <a:t> model CODASYL (Conference on Data Systems Languages)</a:t>
            </a:r>
          </a:p>
          <a:p>
            <a:pPr eaLnBrk="1" hangingPunct="1"/>
            <a:endParaRPr lang="en-US" sz="2400" dirty="0" smtClean="0"/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1000100" y="3286124"/>
            <a:ext cx="6553200" cy="2962292"/>
            <a:chOff x="1676400" y="3567114"/>
            <a:chExt cx="6553200" cy="2962292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3390912" y="3595694"/>
              <a:ext cx="1295400" cy="47148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 smtClean="0">
                  <a:solidFill>
                    <a:schemeClr val="bg1"/>
                  </a:solidFill>
                </a:rPr>
                <a:t>Ir. </a:t>
              </a:r>
              <a:r>
                <a:rPr lang="en-US" b="1" err="1" smtClean="0">
                  <a:solidFill>
                    <a:schemeClr val="bg1"/>
                  </a:solidFill>
                </a:rPr>
                <a:t>Rahmat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6781800" y="3567114"/>
              <a:ext cx="1295400" cy="47148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 smtClean="0">
                  <a:solidFill>
                    <a:schemeClr val="bg1"/>
                  </a:solidFill>
                </a:rPr>
                <a:t>Dr. </a:t>
              </a:r>
              <a:r>
                <a:rPr lang="en-US" b="1" err="1" smtClean="0">
                  <a:solidFill>
                    <a:schemeClr val="bg1"/>
                  </a:solidFill>
                </a:rPr>
                <a:t>Hendrik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2128854" y="4638684"/>
              <a:ext cx="1476372" cy="48100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 err="1" smtClean="0">
                  <a:solidFill>
                    <a:schemeClr val="bg1"/>
                  </a:solidFill>
                </a:rPr>
                <a:t>Struktur</a:t>
              </a:r>
              <a:r>
                <a:rPr lang="en-US" b="1" smtClean="0">
                  <a:solidFill>
                    <a:schemeClr val="bg1"/>
                  </a:solidFill>
                </a:rPr>
                <a:t> Data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4033854" y="4648200"/>
              <a:ext cx="1909746" cy="4905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 err="1" smtClean="0">
                  <a:solidFill>
                    <a:schemeClr val="bg1"/>
                  </a:solidFill>
                </a:rPr>
                <a:t>Metode</a:t>
              </a:r>
              <a:r>
                <a:rPr lang="en-US" b="1" smtClean="0">
                  <a:solidFill>
                    <a:schemeClr val="bg1"/>
                  </a:solidFill>
                </a:rPr>
                <a:t> </a:t>
              </a:r>
              <a:r>
                <a:rPr lang="en-US" b="1" err="1" smtClean="0">
                  <a:solidFill>
                    <a:schemeClr val="bg1"/>
                  </a:solidFill>
                </a:rPr>
                <a:t>Numerik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6553200" y="4648200"/>
              <a:ext cx="1676400" cy="4905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 err="1" smtClean="0">
                  <a:solidFill>
                    <a:schemeClr val="bg1"/>
                  </a:solidFill>
                </a:rPr>
                <a:t>Statistika</a:t>
              </a:r>
              <a:r>
                <a:rPr lang="en-US" b="1" smtClean="0">
                  <a:solidFill>
                    <a:schemeClr val="bg1"/>
                  </a:solidFill>
                </a:rPr>
                <a:t> II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1676400" y="5976950"/>
              <a:ext cx="7620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Rudi</a:t>
              </a:r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2514600" y="5976950"/>
              <a:ext cx="7620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Asti</a:t>
              </a:r>
            </a:p>
          </p:txBody>
        </p:sp>
        <p:sp>
          <p:nvSpPr>
            <p:cNvPr id="34" name="Rectangle 12"/>
            <p:cNvSpPr>
              <a:spLocks noChangeArrowheads="1"/>
            </p:cNvSpPr>
            <p:nvPr/>
          </p:nvSpPr>
          <p:spPr bwMode="auto">
            <a:xfrm>
              <a:off x="4419600" y="5976950"/>
              <a:ext cx="7620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Dina</a:t>
              </a:r>
            </a:p>
          </p:txBody>
        </p:sp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5334000" y="5976950"/>
              <a:ext cx="7620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Edi</a:t>
              </a:r>
            </a:p>
          </p:txBody>
        </p:sp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7320002" y="5996006"/>
              <a:ext cx="7620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Ita</a:t>
              </a: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 flipH="1">
              <a:off x="2971800" y="4114800"/>
              <a:ext cx="106680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4038600" y="4114800"/>
              <a:ext cx="121920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7391400" y="4038600"/>
              <a:ext cx="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7391400" y="5138750"/>
              <a:ext cx="357230" cy="857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21"/>
            <p:cNvSpPr>
              <a:spLocks noChangeShapeType="1"/>
            </p:cNvSpPr>
            <p:nvPr/>
          </p:nvSpPr>
          <p:spPr bwMode="auto">
            <a:xfrm>
              <a:off x="2895600" y="5138750"/>
              <a:ext cx="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 flipH="1">
              <a:off x="2057400" y="5138750"/>
              <a:ext cx="83820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23"/>
            <p:cNvSpPr>
              <a:spLocks noChangeShapeType="1"/>
            </p:cNvSpPr>
            <p:nvPr/>
          </p:nvSpPr>
          <p:spPr bwMode="auto">
            <a:xfrm>
              <a:off x="2895600" y="5138750"/>
              <a:ext cx="1852634" cy="857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 flipH="1">
              <a:off x="4724400" y="5138750"/>
              <a:ext cx="53340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26"/>
            <p:cNvSpPr>
              <a:spLocks noChangeShapeType="1"/>
            </p:cNvSpPr>
            <p:nvPr/>
          </p:nvSpPr>
          <p:spPr bwMode="auto">
            <a:xfrm>
              <a:off x="5257800" y="5138750"/>
              <a:ext cx="53340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Line 19"/>
          <p:cNvSpPr>
            <a:spLocks noChangeShapeType="1"/>
          </p:cNvSpPr>
          <p:nvPr/>
        </p:nvSpPr>
        <p:spPr bwMode="auto">
          <a:xfrm flipH="1">
            <a:off x="5143504" y="4857760"/>
            <a:ext cx="1571636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71414"/>
            <a:ext cx="8229600" cy="65403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Model </a:t>
            </a:r>
            <a:r>
              <a:rPr lang="en-US" dirty="0" err="1">
                <a:solidFill>
                  <a:schemeClr val="tx1"/>
                </a:solidFill>
              </a:rPr>
              <a:t>Relasional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785794"/>
            <a:ext cx="8258204" cy="2114552"/>
          </a:xfrm>
        </p:spPr>
        <p:txBody>
          <a:bodyPr rtlCol="0">
            <a:normAutofit fontScale="92500"/>
          </a:bodyPr>
          <a:lstStyle/>
          <a:p>
            <a:pPr marL="438912" indent="-32004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400" dirty="0" err="1" smtClean="0"/>
              <a:t>Merupakan</a:t>
            </a:r>
            <a:r>
              <a:rPr lang="en-US" sz="2400" dirty="0" smtClean="0"/>
              <a:t> model data yang paling </a:t>
            </a:r>
            <a:r>
              <a:rPr lang="en-US" sz="2400" dirty="0" err="1" smtClean="0"/>
              <a:t>populer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kemudahan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penerapan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kemampuannya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mengakomodasi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pengelolaan</a:t>
            </a:r>
            <a:r>
              <a:rPr lang="en-US" sz="2400" dirty="0" smtClean="0"/>
              <a:t> </a:t>
            </a:r>
            <a:r>
              <a:rPr lang="en-US" sz="2400" dirty="0" err="1" smtClean="0"/>
              <a:t>basisdata</a:t>
            </a:r>
            <a:r>
              <a:rPr lang="en-US" sz="2400" dirty="0" smtClean="0"/>
              <a:t> yang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dunia</a:t>
            </a:r>
            <a:r>
              <a:rPr lang="en-US" sz="2400" dirty="0" smtClean="0"/>
              <a:t> </a:t>
            </a:r>
            <a:r>
              <a:rPr lang="en-US" sz="2400" dirty="0" err="1" smtClean="0"/>
              <a:t>nyata</a:t>
            </a:r>
            <a:r>
              <a:rPr lang="en-US" sz="2400" dirty="0" smtClean="0"/>
              <a:t> </a:t>
            </a:r>
          </a:p>
          <a:p>
            <a:pPr marL="438912" indent="-32004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400" dirty="0" smtClean="0"/>
              <a:t>Model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berdimensi</a:t>
            </a:r>
            <a:r>
              <a:rPr lang="en-US" sz="2400" dirty="0"/>
              <a:t> </a:t>
            </a:r>
            <a:r>
              <a:rPr lang="en-US" sz="2400" dirty="0" err="1" smtClean="0"/>
              <a:t>dua</a:t>
            </a:r>
            <a:endParaRPr lang="en-US" sz="2400" dirty="0"/>
          </a:p>
          <a:p>
            <a:pPr marL="438912" indent="-32004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400" dirty="0" err="1"/>
              <a:t>Memakai</a:t>
            </a:r>
            <a:r>
              <a:rPr lang="en-US" sz="2400" dirty="0"/>
              <a:t> </a:t>
            </a:r>
            <a:r>
              <a:rPr lang="en-US" sz="2400" dirty="0" err="1"/>
              <a:t>kunci</a:t>
            </a:r>
            <a:r>
              <a:rPr lang="en-US" sz="2400" dirty="0"/>
              <a:t> </a:t>
            </a:r>
            <a:r>
              <a:rPr lang="en-US" sz="2400" dirty="0" err="1"/>
              <a:t>tamu</a:t>
            </a:r>
            <a:r>
              <a:rPr lang="en-US" sz="2400" dirty="0"/>
              <a:t> (</a:t>
            </a:r>
            <a:r>
              <a:rPr lang="en-US" sz="2400" i="1" dirty="0" smtClean="0"/>
              <a:t>foreign </a:t>
            </a:r>
            <a:r>
              <a:rPr lang="en-US" sz="2400" i="1" dirty="0"/>
              <a:t>key</a:t>
            </a:r>
            <a:r>
              <a:rPr lang="en-US" sz="2400" dirty="0"/>
              <a:t>) </a:t>
            </a:r>
            <a:r>
              <a:rPr lang="en-US" sz="2400" dirty="0" err="1" smtClean="0"/>
              <a:t>sbg</a:t>
            </a:r>
            <a:r>
              <a:rPr lang="en-US" sz="2400" dirty="0" smtClean="0"/>
              <a:t> </a:t>
            </a:r>
            <a:r>
              <a:rPr lang="en-US" sz="2400" dirty="0" err="1"/>
              <a:t>penghubung</a:t>
            </a:r>
            <a:r>
              <a:rPr lang="en-US" sz="2400" dirty="0"/>
              <a:t> </a:t>
            </a:r>
            <a:r>
              <a:rPr lang="en-US" sz="2400" dirty="0" err="1" smtClean="0"/>
              <a:t>dgn</a:t>
            </a:r>
            <a:r>
              <a:rPr lang="en-US" sz="2400" dirty="0" smtClean="0"/>
              <a:t> </a:t>
            </a:r>
            <a:r>
              <a:rPr lang="en-US" sz="2400" dirty="0" err="1"/>
              <a:t>tabel</a:t>
            </a:r>
            <a:r>
              <a:rPr lang="en-US" sz="2400" dirty="0"/>
              <a:t> lain</a:t>
            </a:r>
          </a:p>
        </p:txBody>
      </p:sp>
      <p:graphicFrame>
        <p:nvGraphicFramePr>
          <p:cNvPr id="6" name="Group 119"/>
          <p:cNvGraphicFramePr>
            <a:graphicFrameLocks/>
          </p:cNvGraphicFramePr>
          <p:nvPr/>
        </p:nvGraphicFramePr>
        <p:xfrm>
          <a:off x="1071538" y="3071810"/>
          <a:ext cx="3048000" cy="1371600"/>
        </p:xfrm>
        <a:graphic>
          <a:graphicData uri="http://schemas.openxmlformats.org/drawingml/2006/table">
            <a:tbl>
              <a:tblPr/>
              <a:tblGrid>
                <a:gridCol w="1219200"/>
                <a:gridCol w="1828800"/>
              </a:tblGrid>
              <a:tr h="295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NPM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NAMA_MHS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11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Ashadi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Rina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57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Budi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20"/>
          <p:cNvGraphicFramePr>
            <a:graphicFrameLocks/>
          </p:cNvGraphicFramePr>
          <p:nvPr/>
        </p:nvGraphicFramePr>
        <p:xfrm>
          <a:off x="4576738" y="3077621"/>
          <a:ext cx="3657600" cy="1371600"/>
        </p:xfrm>
        <a:graphic>
          <a:graphicData uri="http://schemas.openxmlformats.org/drawingml/2006/table">
            <a:tbl>
              <a:tblPr/>
              <a:tblGrid>
                <a:gridCol w="1371600"/>
                <a:gridCol w="2286000"/>
              </a:tblGrid>
              <a:tr h="3443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KODE_MK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NAMA_MK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11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Pengantar Basis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Basis Data Lanjut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PI001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Teknik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Multimedia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22"/>
          <p:cNvGraphicFramePr>
            <a:graphicFrameLocks/>
          </p:cNvGraphicFramePr>
          <p:nvPr/>
        </p:nvGraphicFramePr>
        <p:xfrm>
          <a:off x="2438400" y="4929198"/>
          <a:ext cx="3657600" cy="1706880"/>
        </p:xfrm>
        <a:graphic>
          <a:graphicData uri="http://schemas.openxmlformats.org/drawingml/2006/table">
            <a:tbl>
              <a:tblPr/>
              <a:tblGrid>
                <a:gridCol w="1295400"/>
                <a:gridCol w="1447800"/>
                <a:gridCol w="914400"/>
              </a:tblGrid>
              <a:tr h="3025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NPM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KODE_MK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NILAI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81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DB001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PI001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DB001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57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DB001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Line 67"/>
          <p:cNvSpPr>
            <a:spLocks noChangeShapeType="1"/>
          </p:cNvSpPr>
          <p:nvPr/>
        </p:nvSpPr>
        <p:spPr bwMode="auto">
          <a:xfrm>
            <a:off x="1500166" y="4500570"/>
            <a:ext cx="928694" cy="428628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67"/>
          <p:cNvSpPr>
            <a:spLocks noChangeShapeType="1"/>
          </p:cNvSpPr>
          <p:nvPr/>
        </p:nvSpPr>
        <p:spPr bwMode="auto">
          <a:xfrm flipH="1">
            <a:off x="4572000" y="4500570"/>
            <a:ext cx="690538" cy="35719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00034" y="214290"/>
            <a:ext cx="8229600" cy="92390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err="1">
                <a:solidFill>
                  <a:schemeClr val="tx1"/>
                </a:solidFill>
              </a:rPr>
              <a:t>Istilah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</a:rPr>
              <a:t>Dasar</a:t>
            </a:r>
            <a:endParaRPr lang="en-US" sz="4800" dirty="0">
              <a:solidFill>
                <a:schemeClr val="tx1"/>
              </a:solidFill>
            </a:endParaRPr>
          </a:p>
        </p:txBody>
      </p:sp>
      <p:graphicFrame>
        <p:nvGraphicFramePr>
          <p:cNvPr id="55308" name="Group 12"/>
          <p:cNvGraphicFramePr>
            <a:graphicFrameLocks noGrp="1"/>
          </p:cNvGraphicFramePr>
          <p:nvPr>
            <p:ph type="tbl" idx="1"/>
          </p:nvPr>
        </p:nvGraphicFramePr>
        <p:xfrm>
          <a:off x="4114800" y="4191000"/>
          <a:ext cx="4572000" cy="2168526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NO_MHS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KODE_MK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NILAI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DB001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PI001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DB001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57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DB001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57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DB001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1143000"/>
            <a:ext cx="3657600" cy="3048000"/>
            <a:chOff x="2208" y="2112"/>
            <a:chExt cx="2304" cy="1920"/>
          </a:xfrm>
        </p:grpSpPr>
        <p:sp>
          <p:nvSpPr>
            <p:cNvPr id="20522" name="AutoShape 4"/>
            <p:cNvSpPr>
              <a:spLocks noChangeArrowheads="1"/>
            </p:cNvSpPr>
            <p:nvPr/>
          </p:nvSpPr>
          <p:spPr bwMode="auto">
            <a:xfrm>
              <a:off x="2208" y="2112"/>
              <a:ext cx="2304" cy="192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523" name="Text Box 5"/>
            <p:cNvSpPr txBox="1">
              <a:spLocks noChangeArrowheads="1"/>
            </p:cNvSpPr>
            <p:nvPr/>
          </p:nvSpPr>
          <p:spPr bwMode="auto">
            <a:xfrm>
              <a:off x="2871" y="2157"/>
              <a:ext cx="91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</a:rPr>
                <a:t>Database </a:t>
              </a:r>
              <a:r>
                <a:rPr lang="en-US" b="1" dirty="0" err="1">
                  <a:solidFill>
                    <a:schemeClr val="bg2"/>
                  </a:solidFill>
                </a:rPr>
                <a:t>Akademik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  <p:sp>
          <p:nvSpPr>
            <p:cNvPr id="20524" name="AutoShape 6"/>
            <p:cNvSpPr>
              <a:spLocks noChangeArrowheads="1"/>
            </p:cNvSpPr>
            <p:nvPr/>
          </p:nvSpPr>
          <p:spPr bwMode="auto">
            <a:xfrm>
              <a:off x="2466" y="2742"/>
              <a:ext cx="1105" cy="496"/>
            </a:xfrm>
            <a:prstGeom prst="flowChartOnlineStorage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525" name="AutoShape 7"/>
            <p:cNvSpPr>
              <a:spLocks noChangeArrowheads="1"/>
            </p:cNvSpPr>
            <p:nvPr/>
          </p:nvSpPr>
          <p:spPr bwMode="auto">
            <a:xfrm>
              <a:off x="2916" y="3012"/>
              <a:ext cx="1105" cy="496"/>
            </a:xfrm>
            <a:prstGeom prst="flowChartOnlineStorag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526" name="Text Box 8"/>
            <p:cNvSpPr txBox="1">
              <a:spLocks noChangeArrowheads="1"/>
            </p:cNvSpPr>
            <p:nvPr/>
          </p:nvSpPr>
          <p:spPr bwMode="auto">
            <a:xfrm>
              <a:off x="2511" y="2787"/>
              <a:ext cx="9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dirty="0" err="1">
                  <a:solidFill>
                    <a:schemeClr val="bg1"/>
                  </a:solidFill>
                </a:rPr>
                <a:t>Mahasiswa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527" name="Text Box 9"/>
            <p:cNvSpPr txBox="1">
              <a:spLocks noChangeArrowheads="1"/>
            </p:cNvSpPr>
            <p:nvPr/>
          </p:nvSpPr>
          <p:spPr bwMode="auto">
            <a:xfrm>
              <a:off x="3096" y="3102"/>
              <a:ext cx="915" cy="233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dirty="0" err="1" smtClean="0">
                  <a:solidFill>
                    <a:schemeClr val="bg1"/>
                  </a:solidFill>
                </a:rPr>
                <a:t>Dosen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528" name="AutoShape 10"/>
            <p:cNvSpPr>
              <a:spLocks noChangeArrowheads="1"/>
            </p:cNvSpPr>
            <p:nvPr/>
          </p:nvSpPr>
          <p:spPr bwMode="auto">
            <a:xfrm>
              <a:off x="3276" y="3327"/>
              <a:ext cx="1105" cy="495"/>
            </a:xfrm>
            <a:prstGeom prst="flowChartOnlineStorage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529" name="Text Box 11"/>
            <p:cNvSpPr txBox="1">
              <a:spLocks noChangeArrowheads="1"/>
            </p:cNvSpPr>
            <p:nvPr/>
          </p:nvSpPr>
          <p:spPr bwMode="auto">
            <a:xfrm>
              <a:off x="3403" y="3372"/>
              <a:ext cx="91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dirty="0" err="1">
                  <a:solidFill>
                    <a:schemeClr val="bg1"/>
                  </a:solidFill>
                </a:rPr>
                <a:t>Nilai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Matakuliah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514" name="Line 42"/>
          <p:cNvSpPr>
            <a:spLocks noChangeShapeType="1"/>
          </p:cNvSpPr>
          <p:nvPr/>
        </p:nvSpPr>
        <p:spPr bwMode="auto">
          <a:xfrm>
            <a:off x="2895600" y="3810000"/>
            <a:ext cx="304800" cy="8382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5" name="Line 43"/>
          <p:cNvSpPr>
            <a:spLocks noChangeShapeType="1"/>
          </p:cNvSpPr>
          <p:nvPr/>
        </p:nvSpPr>
        <p:spPr bwMode="auto">
          <a:xfrm>
            <a:off x="3200400" y="4648200"/>
            <a:ext cx="685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16" name="AutoShape 44"/>
          <p:cNvSpPr>
            <a:spLocks noChangeArrowheads="1"/>
          </p:cNvSpPr>
          <p:nvPr/>
        </p:nvSpPr>
        <p:spPr bwMode="auto">
          <a:xfrm>
            <a:off x="4572000" y="2209800"/>
            <a:ext cx="2133600" cy="9144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 err="1">
                <a:solidFill>
                  <a:srgbClr val="000000"/>
                </a:solidFill>
              </a:rPr>
              <a:t>Atribut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 err="1">
                <a:solidFill>
                  <a:srgbClr val="000000"/>
                </a:solidFill>
              </a:rPr>
              <a:t>atau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Field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0517" name="AutoShape 45"/>
          <p:cNvSpPr>
            <a:spLocks noChangeArrowheads="1"/>
          </p:cNvSpPr>
          <p:nvPr/>
        </p:nvSpPr>
        <p:spPr bwMode="auto">
          <a:xfrm>
            <a:off x="762000" y="4500570"/>
            <a:ext cx="1447800" cy="604830"/>
          </a:xfrm>
          <a:prstGeom prst="wedgeRectCallout">
            <a:avLst>
              <a:gd name="adj1" fmla="val 176315"/>
              <a:gd name="adj2" fmla="val 61111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en-US" sz="1100" b="1" dirty="0" smtClean="0">
              <a:solidFill>
                <a:srgbClr val="000000"/>
              </a:solidFill>
            </a:endParaRPr>
          </a:p>
          <a:p>
            <a:pPr algn="ctr" eaLnBrk="0" hangingPunct="0"/>
            <a:r>
              <a:rPr lang="en-US" b="1" dirty="0" err="1" smtClean="0">
                <a:solidFill>
                  <a:srgbClr val="000000"/>
                </a:solidFill>
              </a:rPr>
              <a:t>Tabel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0518" name="Line 46"/>
          <p:cNvSpPr>
            <a:spLocks noChangeShapeType="1"/>
          </p:cNvSpPr>
          <p:nvPr/>
        </p:nvSpPr>
        <p:spPr bwMode="auto">
          <a:xfrm flipH="1">
            <a:off x="5029200" y="3124200"/>
            <a:ext cx="457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19" name="Line 47"/>
          <p:cNvSpPr>
            <a:spLocks noChangeShapeType="1"/>
          </p:cNvSpPr>
          <p:nvPr/>
        </p:nvSpPr>
        <p:spPr bwMode="auto">
          <a:xfrm>
            <a:off x="5715000" y="3124200"/>
            <a:ext cx="457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20" name="Line 48"/>
          <p:cNvSpPr>
            <a:spLocks noChangeShapeType="1"/>
          </p:cNvSpPr>
          <p:nvPr/>
        </p:nvSpPr>
        <p:spPr bwMode="auto">
          <a:xfrm>
            <a:off x="6096000" y="3124200"/>
            <a:ext cx="1600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21" name="AutoShape 49"/>
          <p:cNvSpPr>
            <a:spLocks noChangeArrowheads="1"/>
          </p:cNvSpPr>
          <p:nvPr/>
        </p:nvSpPr>
        <p:spPr bwMode="auto">
          <a:xfrm>
            <a:off x="785786" y="5410200"/>
            <a:ext cx="1447800" cy="685800"/>
          </a:xfrm>
          <a:prstGeom prst="wedgeRectCallout">
            <a:avLst>
              <a:gd name="adj1" fmla="val 176315"/>
              <a:gd name="adj2" fmla="val 5556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err="1" smtClean="0">
                <a:solidFill>
                  <a:srgbClr val="000000"/>
                </a:solidFill>
              </a:rPr>
              <a:t>Tuple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err="1" smtClean="0">
                <a:solidFill>
                  <a:srgbClr val="000000"/>
                </a:solidFill>
              </a:rPr>
              <a:t>atau</a:t>
            </a:r>
            <a:r>
              <a:rPr lang="en-US" b="1" smtClean="0">
                <a:solidFill>
                  <a:srgbClr val="000000"/>
                </a:solidFill>
              </a:rPr>
              <a:t> Record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1" name="AutoShape 79"/>
          <p:cNvSpPr>
            <a:spLocks noChangeArrowheads="1"/>
          </p:cNvSpPr>
          <p:nvPr/>
        </p:nvSpPr>
        <p:spPr bwMode="auto">
          <a:xfrm>
            <a:off x="6786578" y="2285992"/>
            <a:ext cx="2214578" cy="862010"/>
          </a:xfrm>
          <a:prstGeom prst="wedgeEllipseCallout">
            <a:avLst>
              <a:gd name="adj1" fmla="val -17912"/>
              <a:gd name="adj2" fmla="val 277532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>
                <a:solidFill>
                  <a:schemeClr val="bg2"/>
                </a:solidFill>
              </a:rPr>
              <a:t>Domain </a:t>
            </a:r>
            <a:r>
              <a:rPr lang="en-US" b="1" dirty="0" err="1" smtClean="0">
                <a:solidFill>
                  <a:schemeClr val="bg2"/>
                </a:solidFill>
              </a:rPr>
              <a:t>Nilai</a:t>
            </a:r>
            <a:r>
              <a:rPr lang="en-US" b="1" dirty="0" smtClean="0">
                <a:solidFill>
                  <a:schemeClr val="bg2"/>
                </a:solidFill>
              </a:rPr>
              <a:t>        </a:t>
            </a:r>
            <a:r>
              <a:rPr lang="en-US" sz="1600" b="1" dirty="0" smtClean="0">
                <a:solidFill>
                  <a:schemeClr val="bg2"/>
                </a:solidFill>
              </a:rPr>
              <a:t>(A, B</a:t>
            </a:r>
            <a:r>
              <a:rPr lang="en-US" sz="1600" b="1" dirty="0">
                <a:solidFill>
                  <a:schemeClr val="bg2"/>
                </a:solidFill>
              </a:rPr>
              <a:t>, C, D, E)</a:t>
            </a:r>
            <a:endParaRPr 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87" name="Rectangle 19"/>
          <p:cNvSpPr>
            <a:spLocks noChangeArrowheads="1"/>
          </p:cNvSpPr>
          <p:nvPr/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080375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Database Development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Phases</a:t>
            </a:r>
            <a:b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(Centralized Database)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  <p:grpSp>
        <p:nvGrpSpPr>
          <p:cNvPr id="2" name="Group 18"/>
          <p:cNvGrpSpPr>
            <a:grpSpLocks noChangeAspect="1"/>
          </p:cNvGrpSpPr>
          <p:nvPr/>
        </p:nvGrpSpPr>
        <p:grpSpPr bwMode="auto">
          <a:xfrm>
            <a:off x="1785428" y="2138371"/>
            <a:ext cx="4996401" cy="2933703"/>
            <a:chOff x="530" y="728"/>
            <a:chExt cx="4491" cy="2631"/>
          </a:xfrm>
          <a:solidFill>
            <a:schemeClr val="bg1"/>
          </a:solidFill>
        </p:grpSpPr>
        <p:sp>
          <p:nvSpPr>
            <p:cNvPr id="160771" name="AutoShape 3"/>
            <p:cNvSpPr>
              <a:spLocks noChangeAspect="1" noChangeArrowheads="1"/>
            </p:cNvSpPr>
            <p:nvPr/>
          </p:nvSpPr>
          <p:spPr bwMode="auto">
            <a:xfrm>
              <a:off x="2040" y="728"/>
              <a:ext cx="1680" cy="624"/>
            </a:xfrm>
            <a:prstGeom prst="cube">
              <a:avLst>
                <a:gd name="adj" fmla="val 25000"/>
              </a:avLst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</a:rPr>
                <a:t>Conceptual Data </a:t>
              </a:r>
            </a:p>
            <a:p>
              <a:pPr algn="ctr"/>
              <a:r>
                <a:rPr lang="en-US" sz="1400" b="1" dirty="0">
                  <a:solidFill>
                    <a:schemeClr val="bg2"/>
                  </a:solidFill>
                </a:rPr>
                <a:t>Modeling</a:t>
              </a:r>
            </a:p>
          </p:txBody>
        </p:sp>
        <p:sp>
          <p:nvSpPr>
            <p:cNvPr id="160772" name="AutoShape 4"/>
            <p:cNvSpPr>
              <a:spLocks noChangeAspect="1" noChangeArrowheads="1"/>
            </p:cNvSpPr>
            <p:nvPr/>
          </p:nvSpPr>
          <p:spPr bwMode="auto">
            <a:xfrm>
              <a:off x="2040" y="1717"/>
              <a:ext cx="1680" cy="624"/>
            </a:xfrm>
            <a:prstGeom prst="cube">
              <a:avLst>
                <a:gd name="adj" fmla="val 25000"/>
              </a:avLst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</a:rPr>
                <a:t>Logical Database </a:t>
              </a:r>
            </a:p>
            <a:p>
              <a:pPr algn="ctr"/>
              <a:r>
                <a:rPr lang="en-US" sz="1400" b="1" dirty="0">
                  <a:solidFill>
                    <a:schemeClr val="bg2"/>
                  </a:solidFill>
                </a:rPr>
                <a:t>Design</a:t>
              </a:r>
            </a:p>
          </p:txBody>
        </p:sp>
        <p:sp>
          <p:nvSpPr>
            <p:cNvPr id="160774" name="AutoShape 6"/>
            <p:cNvSpPr>
              <a:spLocks noChangeAspect="1" noChangeArrowheads="1"/>
            </p:cNvSpPr>
            <p:nvPr/>
          </p:nvSpPr>
          <p:spPr bwMode="auto">
            <a:xfrm>
              <a:off x="2007" y="2735"/>
              <a:ext cx="1680" cy="624"/>
            </a:xfrm>
            <a:prstGeom prst="cube">
              <a:avLst>
                <a:gd name="adj" fmla="val 25000"/>
              </a:avLst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</a:rPr>
                <a:t>Physical Database </a:t>
              </a:r>
            </a:p>
            <a:p>
              <a:pPr algn="ctr"/>
              <a:r>
                <a:rPr lang="en-US" sz="1400" b="1" dirty="0">
                  <a:solidFill>
                    <a:schemeClr val="bg2"/>
                  </a:solidFill>
                </a:rPr>
                <a:t>Design</a:t>
              </a:r>
            </a:p>
          </p:txBody>
        </p:sp>
        <p:sp>
          <p:nvSpPr>
            <p:cNvPr id="160775" name="AutoShape 7"/>
            <p:cNvSpPr>
              <a:spLocks noChangeAspect="1" noChangeArrowheads="1"/>
            </p:cNvSpPr>
            <p:nvPr/>
          </p:nvSpPr>
          <p:spPr bwMode="auto">
            <a:xfrm rot="5400000">
              <a:off x="2616" y="1368"/>
              <a:ext cx="336" cy="384"/>
            </a:xfrm>
            <a:prstGeom prst="rightArrow">
              <a:avLst>
                <a:gd name="adj1" fmla="val 50000"/>
                <a:gd name="adj2" fmla="val 25000"/>
              </a:avLst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 sz="1400"/>
            </a:p>
          </p:txBody>
        </p:sp>
        <p:sp>
          <p:nvSpPr>
            <p:cNvPr id="160776" name="AutoShape 8"/>
            <p:cNvSpPr>
              <a:spLocks noChangeAspect="1" noChangeArrowheads="1"/>
            </p:cNvSpPr>
            <p:nvPr/>
          </p:nvSpPr>
          <p:spPr bwMode="auto">
            <a:xfrm rot="5400000">
              <a:off x="2664" y="2328"/>
              <a:ext cx="336" cy="384"/>
            </a:xfrm>
            <a:prstGeom prst="rightArrow">
              <a:avLst>
                <a:gd name="adj1" fmla="val 50000"/>
                <a:gd name="adj2" fmla="val 25000"/>
              </a:avLst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78" name="Text Box 10"/>
            <p:cNvSpPr txBox="1">
              <a:spLocks noChangeAspect="1" noChangeArrowheads="1"/>
            </p:cNvSpPr>
            <p:nvPr/>
          </p:nvSpPr>
          <p:spPr bwMode="auto">
            <a:xfrm>
              <a:off x="3120" y="1391"/>
              <a:ext cx="672" cy="27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/>
                <a:t>ERD</a:t>
              </a:r>
            </a:p>
          </p:txBody>
        </p:sp>
        <p:sp>
          <p:nvSpPr>
            <p:cNvPr id="160779" name="Text Box 11"/>
            <p:cNvSpPr txBox="1">
              <a:spLocks noChangeAspect="1" noChangeArrowheads="1"/>
            </p:cNvSpPr>
            <p:nvPr/>
          </p:nvSpPr>
          <p:spPr bwMode="auto">
            <a:xfrm>
              <a:off x="3120" y="2399"/>
              <a:ext cx="1901" cy="27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/>
                <a:t>Relational DB Schema</a:t>
              </a:r>
              <a:endParaRPr lang="en-US" sz="1400" b="1" dirty="0"/>
            </a:p>
          </p:txBody>
        </p:sp>
        <p:sp>
          <p:nvSpPr>
            <p:cNvPr id="160783" name="AutoShape 15"/>
            <p:cNvSpPr>
              <a:spLocks noChangeAspect="1" noChangeArrowheads="1"/>
            </p:cNvSpPr>
            <p:nvPr/>
          </p:nvSpPr>
          <p:spPr bwMode="auto">
            <a:xfrm>
              <a:off x="1680" y="912"/>
              <a:ext cx="336" cy="384"/>
            </a:xfrm>
            <a:prstGeom prst="rightArrow">
              <a:avLst>
                <a:gd name="adj1" fmla="val 50000"/>
                <a:gd name="adj2" fmla="val 25000"/>
              </a:avLst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84" name="Text Box 16"/>
            <p:cNvSpPr txBox="1">
              <a:spLocks noChangeAspect="1" noChangeArrowheads="1"/>
            </p:cNvSpPr>
            <p:nvPr/>
          </p:nvSpPr>
          <p:spPr bwMode="auto">
            <a:xfrm>
              <a:off x="530" y="796"/>
              <a:ext cx="1135" cy="469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/>
                <a:t>Data </a:t>
              </a:r>
              <a:r>
                <a:rPr lang="en-US" sz="1400" b="1" dirty="0" smtClean="0"/>
                <a:t>Requirements</a:t>
              </a:r>
              <a:endParaRPr lang="en-US" sz="1400" b="1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err="1">
                <a:solidFill>
                  <a:schemeClr val="tx1"/>
                </a:solidFill>
              </a:rPr>
              <a:t>Entitas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571612"/>
            <a:ext cx="8358246" cy="4625975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i="1" dirty="0" err="1" smtClean="0"/>
              <a:t>basisdata</a:t>
            </a:r>
            <a:r>
              <a:rPr lang="en-US" sz="2800" i="1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dimodelkan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endParaRPr lang="en-US" sz="2800" dirty="0" smtClean="0"/>
          </a:p>
          <a:p>
            <a:pPr lvl="1" eaLnBrk="1" hangingPunct="1">
              <a:lnSpc>
                <a:spcPct val="70000"/>
              </a:lnSpc>
              <a:buClr>
                <a:srgbClr val="AD2307"/>
              </a:buClr>
              <a:buFont typeface="Wingdings" pitchFamily="2" charset="2"/>
              <a:buChar char="§"/>
            </a:pPr>
            <a:r>
              <a:rPr lang="en-US" sz="2400" dirty="0" err="1" smtClean="0"/>
              <a:t>Sekumpulan</a:t>
            </a:r>
            <a:r>
              <a:rPr lang="en-US" sz="2400" dirty="0" smtClean="0"/>
              <a:t> </a:t>
            </a:r>
            <a:r>
              <a:rPr lang="en-US" sz="2400" dirty="0" err="1" smtClean="0"/>
              <a:t>entitas</a:t>
            </a:r>
            <a:endParaRPr lang="en-US" sz="2400" dirty="0" smtClean="0"/>
          </a:p>
          <a:p>
            <a:pPr lvl="1" eaLnBrk="1" hangingPunct="1">
              <a:lnSpc>
                <a:spcPct val="70000"/>
              </a:lnSpc>
              <a:buClr>
                <a:srgbClr val="AD2307"/>
              </a:buClr>
              <a:buFont typeface="Wingdings" pitchFamily="2" charset="2"/>
              <a:buChar char="§"/>
            </a:pPr>
            <a:r>
              <a:rPr lang="en-US" sz="2400" dirty="0" err="1" smtClean="0"/>
              <a:t>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</a:t>
            </a:r>
            <a:r>
              <a:rPr lang="en-US" sz="2400" dirty="0" smtClean="0"/>
              <a:t> </a:t>
            </a:r>
            <a:r>
              <a:rPr lang="en-US" sz="2400" dirty="0" err="1" smtClean="0"/>
              <a:t>entitas</a:t>
            </a:r>
            <a:endParaRPr lang="en-US" sz="2400" dirty="0" smtClean="0"/>
          </a:p>
          <a:p>
            <a:pPr lvl="1" eaLnBrk="1" hangingPunct="1">
              <a:lnSpc>
                <a:spcPct val="70000"/>
              </a:lnSpc>
              <a:buClr>
                <a:srgbClr val="AD2307"/>
              </a:buClr>
              <a:buFont typeface="Wingdings" pitchFamily="2" charset="2"/>
              <a:buChar char="Ø"/>
            </a:pPr>
            <a:endParaRPr lang="en-US" sz="2400" dirty="0" smtClean="0"/>
          </a:p>
          <a:p>
            <a:pPr eaLnBrk="1" hangingPunct="1">
              <a:lnSpc>
                <a:spcPct val="70000"/>
              </a:lnSpc>
            </a:pPr>
            <a:r>
              <a:rPr lang="en-US" sz="2800" b="1" dirty="0" err="1" smtClean="0"/>
              <a:t>Entitas</a:t>
            </a:r>
            <a:r>
              <a:rPr lang="en-US" sz="2800" dirty="0" smtClean="0"/>
              <a:t> </a:t>
            </a:r>
            <a:r>
              <a:rPr lang="en-US" sz="2800" i="1" dirty="0" smtClean="0"/>
              <a:t>(entity)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 yang </a:t>
            </a:r>
            <a:r>
              <a:rPr lang="en-US" sz="2800" dirty="0" err="1" smtClean="0"/>
              <a:t>keberadaannya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dibedakan</a:t>
            </a:r>
            <a:r>
              <a:rPr lang="en-US" sz="2800" dirty="0" smtClean="0"/>
              <a:t>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 lain</a:t>
            </a:r>
          </a:p>
          <a:p>
            <a:pPr lvl="1" eaLnBrk="1" hangingPunct="1">
              <a:lnSpc>
                <a:spcPct val="70000"/>
              </a:lnSpc>
              <a:buClr>
                <a:srgbClr val="AD2307"/>
              </a:buClr>
              <a:buFont typeface="Wingdings" pitchFamily="2" charset="2"/>
              <a:buChar char="§"/>
            </a:pPr>
            <a:r>
              <a:rPr lang="en-US" sz="2400" dirty="0" err="1" smtClean="0"/>
              <a:t>Entitas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berupa</a:t>
            </a:r>
            <a:r>
              <a:rPr lang="en-US" sz="2400" dirty="0" smtClean="0"/>
              <a:t> </a:t>
            </a:r>
            <a:r>
              <a:rPr lang="en-US" sz="2400" dirty="0" err="1" smtClean="0"/>
              <a:t>orang</a:t>
            </a:r>
            <a:r>
              <a:rPr lang="en-US" sz="2400" dirty="0" smtClean="0"/>
              <a:t>, </a:t>
            </a:r>
            <a:r>
              <a:rPr lang="en-US" sz="2400" dirty="0" err="1" smtClean="0"/>
              <a:t>benda</a:t>
            </a:r>
            <a:r>
              <a:rPr lang="en-US" sz="2400" dirty="0" smtClean="0"/>
              <a:t>, </a:t>
            </a:r>
            <a:r>
              <a:rPr lang="en-US" sz="2400" dirty="0" err="1" smtClean="0"/>
              <a:t>tempat</a:t>
            </a:r>
            <a:r>
              <a:rPr lang="en-US" sz="2400" dirty="0" smtClean="0"/>
              <a:t>, </a:t>
            </a:r>
            <a:r>
              <a:rPr lang="en-US" sz="2400" dirty="0" err="1" smtClean="0"/>
              <a:t>kejadian</a:t>
            </a:r>
            <a:r>
              <a:rPr lang="en-US" sz="2400" dirty="0" smtClean="0"/>
              <a:t>, </a:t>
            </a:r>
            <a:r>
              <a:rPr lang="en-US" sz="2400" dirty="0" err="1" smtClean="0"/>
              <a:t>konsep</a:t>
            </a:r>
            <a:endParaRPr lang="en-US" sz="2400" dirty="0" smtClean="0"/>
          </a:p>
          <a:p>
            <a:pPr lvl="1" eaLnBrk="1" hangingPunct="1">
              <a:lnSpc>
                <a:spcPct val="70000"/>
              </a:lnSpc>
              <a:buClr>
                <a:srgbClr val="AD2307"/>
              </a:buClr>
              <a:buFont typeface="Wingdings" pitchFamily="2" charset="2"/>
              <a:buChar char="§"/>
            </a:pPr>
            <a:r>
              <a:rPr lang="en-US" sz="2400" dirty="0" err="1" smtClean="0"/>
              <a:t>Contoh</a:t>
            </a:r>
            <a:r>
              <a:rPr lang="en-US" sz="2400" dirty="0" smtClean="0"/>
              <a:t> : </a:t>
            </a:r>
          </a:p>
          <a:p>
            <a:pPr lvl="2" indent="-406400" eaLnBrk="1" hangingPunct="1">
              <a:lnSpc>
                <a:spcPct val="70000"/>
              </a:lnSpc>
              <a:buClr>
                <a:schemeClr val="accent1"/>
              </a:buClr>
              <a:buFont typeface="Wingdings" pitchFamily="2" charset="2"/>
              <a:buChar char="v"/>
            </a:pPr>
            <a:r>
              <a:rPr b="1" smtClean="0"/>
              <a:t>Orang</a:t>
            </a:r>
            <a:r>
              <a:rPr lang="en-US" b="1" dirty="0" smtClean="0"/>
              <a:t> </a:t>
            </a:r>
            <a:r>
              <a:rPr smtClean="0"/>
              <a:t>: MAHASISWA, DOSEN, PEMASOK</a:t>
            </a:r>
          </a:p>
          <a:p>
            <a:pPr lvl="2" indent="-406400" eaLnBrk="1" hangingPunct="1">
              <a:lnSpc>
                <a:spcPct val="70000"/>
              </a:lnSpc>
              <a:buClr>
                <a:schemeClr val="accent1"/>
              </a:buClr>
              <a:buFont typeface="Wingdings" pitchFamily="2" charset="2"/>
              <a:buChar char="v"/>
            </a:pPr>
            <a:r>
              <a:rPr b="1" smtClean="0"/>
              <a:t>Benda</a:t>
            </a:r>
            <a:r>
              <a:rPr lang="en-US" b="1" dirty="0" smtClean="0"/>
              <a:t> </a:t>
            </a:r>
            <a:r>
              <a:rPr smtClean="0"/>
              <a:t>: MOBIL, MESIN, RUANGAN</a:t>
            </a:r>
          </a:p>
          <a:p>
            <a:pPr lvl="2" indent="-406400" eaLnBrk="1" hangingPunct="1">
              <a:lnSpc>
                <a:spcPct val="70000"/>
              </a:lnSpc>
              <a:buClr>
                <a:schemeClr val="accent1"/>
              </a:buClr>
              <a:buFont typeface="Wingdings" pitchFamily="2" charset="2"/>
              <a:buChar char="v"/>
            </a:pPr>
            <a:r>
              <a:rPr b="1" smtClean="0"/>
              <a:t>Tempat</a:t>
            </a:r>
            <a:r>
              <a:rPr lang="en-US" b="1" dirty="0" smtClean="0"/>
              <a:t> </a:t>
            </a:r>
            <a:r>
              <a:rPr smtClean="0"/>
              <a:t>: NEGARA, DESA</a:t>
            </a:r>
          </a:p>
          <a:p>
            <a:pPr lvl="2" indent="-406400" eaLnBrk="1" hangingPunct="1">
              <a:lnSpc>
                <a:spcPct val="70000"/>
              </a:lnSpc>
              <a:buClr>
                <a:schemeClr val="accent1"/>
              </a:buClr>
              <a:buFont typeface="Wingdings" pitchFamily="2" charset="2"/>
              <a:buChar char="v"/>
            </a:pPr>
            <a:r>
              <a:rPr b="1" smtClean="0"/>
              <a:t>Kejadian</a:t>
            </a:r>
            <a:r>
              <a:rPr lang="en-US" b="1" dirty="0" smtClean="0"/>
              <a:t> </a:t>
            </a:r>
            <a:r>
              <a:rPr smtClean="0"/>
              <a:t>: PENJUALAN, REGISTRASI</a:t>
            </a:r>
          </a:p>
          <a:p>
            <a:pPr lvl="2" indent="-406400" eaLnBrk="1" hangingPunct="1">
              <a:lnSpc>
                <a:spcPct val="70000"/>
              </a:lnSpc>
              <a:buClr>
                <a:schemeClr val="accent1"/>
              </a:buClr>
              <a:buFont typeface="Wingdings" pitchFamily="2" charset="2"/>
              <a:buChar char="v"/>
            </a:pPr>
            <a:r>
              <a:rPr b="1" smtClean="0"/>
              <a:t>Konsep</a:t>
            </a:r>
            <a:r>
              <a:rPr lang="en-US" b="1" dirty="0" smtClean="0"/>
              <a:t> </a:t>
            </a:r>
            <a:r>
              <a:rPr smtClean="0"/>
              <a:t>: REKENING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2800" dirty="0" smtClean="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err="1">
                <a:solidFill>
                  <a:schemeClr val="tx1"/>
                </a:solidFill>
              </a:rPr>
              <a:t>Atribut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8736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1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yang </a:t>
            </a:r>
            <a:r>
              <a:rPr lang="en-US" dirty="0" err="1" smtClean="0"/>
              <a:t>melekat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 smtClean="0"/>
              <a:t>MAHASISWA = (</a:t>
            </a:r>
            <a:r>
              <a:rPr lang="en-US" u="sng" dirty="0" smtClean="0"/>
              <a:t>NPM</a:t>
            </a:r>
            <a:r>
              <a:rPr lang="en-US" dirty="0" smtClean="0"/>
              <a:t>, </a:t>
            </a:r>
            <a:r>
              <a:rPr lang="en-US" dirty="0" err="1" smtClean="0"/>
              <a:t>NamaMhs</a:t>
            </a:r>
            <a:r>
              <a:rPr lang="en-US" dirty="0" smtClean="0"/>
              <a:t>, </a:t>
            </a:r>
            <a:r>
              <a:rPr lang="en-US" dirty="0" err="1" smtClean="0"/>
              <a:t>AlamatMhs</a:t>
            </a:r>
            <a:r>
              <a:rPr lang="en-US" dirty="0" smtClean="0"/>
              <a:t>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 smtClean="0"/>
              <a:t>MOBIL = (</a:t>
            </a:r>
            <a:r>
              <a:rPr lang="en-US" u="sng" dirty="0" err="1" smtClean="0"/>
              <a:t>NoMobil</a:t>
            </a:r>
            <a:r>
              <a:rPr lang="en-US" dirty="0" smtClean="0"/>
              <a:t>, </a:t>
            </a:r>
            <a:r>
              <a:rPr lang="en-US" dirty="0" err="1" smtClean="0"/>
              <a:t>NamaMobil</a:t>
            </a:r>
            <a:r>
              <a:rPr lang="en-US" dirty="0" smtClean="0"/>
              <a:t>, Cc)</a:t>
            </a:r>
          </a:p>
          <a:p>
            <a:pPr lvl="2" eaLnBrk="1" hangingPunct="1">
              <a:buFont typeface="Wingdings" pitchFamily="2" charset="2"/>
              <a:buNone/>
            </a:pPr>
            <a:endParaRPr lang="en-US" sz="1400" dirty="0" smtClean="0"/>
          </a:p>
          <a:p>
            <a:pPr eaLnBrk="1" hangingPunct="1"/>
            <a:r>
              <a:rPr lang="en-US" b="1" dirty="0" smtClean="0"/>
              <a:t>Primary Key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endParaRPr lang="en-US" b="1" dirty="0" smtClean="0"/>
          </a:p>
          <a:p>
            <a:pPr eaLnBrk="1" hangingPunct="1"/>
            <a:r>
              <a:rPr lang="en-US" b="1" dirty="0" smtClean="0"/>
              <a:t>Domain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2338</TotalTime>
  <Words>915</Words>
  <Application>Microsoft Office PowerPoint</Application>
  <PresentationFormat>On-screen Show (4:3)</PresentationFormat>
  <Paragraphs>389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Metro</vt:lpstr>
      <vt:lpstr>Data Modeling</vt:lpstr>
      <vt:lpstr>Model Data</vt:lpstr>
      <vt:lpstr>Model Hierarkis</vt:lpstr>
      <vt:lpstr>Model Jaringan</vt:lpstr>
      <vt:lpstr>Model Relasional</vt:lpstr>
      <vt:lpstr>Istilah Dasar</vt:lpstr>
      <vt:lpstr>Database Development Phases (Centralized Database)</vt:lpstr>
      <vt:lpstr>Entitas</vt:lpstr>
      <vt:lpstr>Atribut</vt:lpstr>
      <vt:lpstr>Relasi</vt:lpstr>
      <vt:lpstr>Ilustrasi Kardinalitas</vt:lpstr>
      <vt:lpstr>Notasi ERD</vt:lpstr>
      <vt:lpstr>Simbol Kardinalitas</vt:lpstr>
      <vt:lpstr>ERD Steps</vt:lpstr>
      <vt:lpstr>Aturan Transformasi    ERD Menjadi Database</vt:lpstr>
      <vt:lpstr>Slide 16</vt:lpstr>
      <vt:lpstr>Slide 17</vt:lpstr>
      <vt:lpstr>Slide 18</vt:lpstr>
      <vt:lpstr>Varian Atribut</vt:lpstr>
      <vt:lpstr>Atribut Komposit</vt:lpstr>
      <vt:lpstr>Atribut Bernilai Banyak</vt:lpstr>
      <vt:lpstr>Atribut Turunan</vt:lpstr>
      <vt:lpstr>Varian Relationship</vt:lpstr>
      <vt:lpstr>Unary Relationship</vt:lpstr>
      <vt:lpstr>Binary Relationship</vt:lpstr>
      <vt:lpstr>Tertiary Relationship</vt:lpstr>
    </vt:vector>
  </TitlesOfParts>
  <Company>Tjahjadi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1 DATABASE MANAGEMENT &amp; DEVELOPMENT</dc:title>
  <dc:creator>Djajasukma</dc:creator>
  <cp:lastModifiedBy>USER</cp:lastModifiedBy>
  <cp:revision>235</cp:revision>
  <dcterms:created xsi:type="dcterms:W3CDTF">2006-10-22T17:17:48Z</dcterms:created>
  <dcterms:modified xsi:type="dcterms:W3CDTF">2016-02-15T07:39:37Z</dcterms:modified>
</cp:coreProperties>
</file>